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8" r:id="rId3"/>
    <p:sldId id="257" r:id="rId4"/>
    <p:sldId id="258" r:id="rId5"/>
    <p:sldId id="275" r:id="rId6"/>
    <p:sldId id="259" r:id="rId7"/>
    <p:sldId id="262" r:id="rId8"/>
    <p:sldId id="263" r:id="rId9"/>
    <p:sldId id="264" r:id="rId10"/>
    <p:sldId id="260" r:id="rId11"/>
    <p:sldId id="261" r:id="rId12"/>
    <p:sldId id="265" r:id="rId13"/>
    <p:sldId id="266" r:id="rId14"/>
    <p:sldId id="267" r:id="rId15"/>
    <p:sldId id="268" r:id="rId16"/>
    <p:sldId id="269" r:id="rId17"/>
    <p:sldId id="277" r:id="rId18"/>
    <p:sldId id="278" r:id="rId19"/>
    <p:sldId id="279" r:id="rId20"/>
    <p:sldId id="280" r:id="rId21"/>
    <p:sldId id="288" r:id="rId22"/>
    <p:sldId id="270" r:id="rId23"/>
    <p:sldId id="303" r:id="rId24"/>
    <p:sldId id="271" r:id="rId25"/>
    <p:sldId id="302" r:id="rId26"/>
    <p:sldId id="272" r:id="rId27"/>
    <p:sldId id="293" r:id="rId28"/>
    <p:sldId id="295" r:id="rId29"/>
    <p:sldId id="297" r:id="rId30"/>
    <p:sldId id="299" r:id="rId31"/>
    <p:sldId id="301" r:id="rId32"/>
    <p:sldId id="273" r:id="rId33"/>
    <p:sldId id="283" r:id="rId34"/>
    <p:sldId id="284" r:id="rId35"/>
    <p:sldId id="304" r:id="rId36"/>
    <p:sldId id="305" r:id="rId37"/>
    <p:sldId id="306" r:id="rId38"/>
    <p:sldId id="281" r:id="rId39"/>
    <p:sldId id="282" r:id="rId40"/>
    <p:sldId id="285" r:id="rId41"/>
    <p:sldId id="307"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188"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D5D03ED-4542-466C-8EA6-C0609D9458F4}" type="datetimeFigureOut">
              <a:rPr lang="ru-RU" smtClean="0"/>
              <a:t>26.10.2022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5D03ED-4542-466C-8EA6-C0609D9458F4}" type="datetimeFigureOut">
              <a:rPr lang="ru-RU" smtClean="0"/>
              <a:t>26.10.2022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D5D03ED-4542-466C-8EA6-C0609D9458F4}" type="datetimeFigureOut">
              <a:rPr lang="ru-RU" smtClean="0"/>
              <a:t>26.10.2022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D5D03ED-4542-466C-8EA6-C0609D9458F4}" type="datetimeFigureOut">
              <a:rPr lang="ru-RU" smtClean="0"/>
              <a:t>26.10.2022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D5D03ED-4542-466C-8EA6-C0609D9458F4}" type="datetimeFigureOut">
              <a:rPr lang="ru-RU" smtClean="0"/>
              <a:t>26.10.2022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D5D03ED-4542-466C-8EA6-C0609D9458F4}" type="datetimeFigureOut">
              <a:rPr lang="ru-RU" smtClean="0"/>
              <a:t>26.10.2022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D5D03ED-4542-466C-8EA6-C0609D9458F4}" type="datetimeFigureOut">
              <a:rPr lang="ru-RU" smtClean="0"/>
              <a:t>26.10.2022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D5D03ED-4542-466C-8EA6-C0609D9458F4}" type="datetimeFigureOut">
              <a:rPr lang="ru-RU" smtClean="0"/>
              <a:t>26.10.2022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D5D03ED-4542-466C-8EA6-C0609D9458F4}" type="datetimeFigureOut">
              <a:rPr lang="ru-RU" smtClean="0"/>
              <a:t>26.10.2022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5D03ED-4542-466C-8EA6-C0609D9458F4}" type="datetimeFigureOut">
              <a:rPr lang="ru-RU" smtClean="0"/>
              <a:t>26.10.2022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5D03ED-4542-466C-8EA6-C0609D9458F4}" type="datetimeFigureOut">
              <a:rPr lang="ru-RU" smtClean="0"/>
              <a:t>26.10.2022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B3FF99-ADDE-4081-BA68-34C430382A5C}"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5D03ED-4542-466C-8EA6-C0609D9458F4}" type="datetimeFigureOut">
              <a:rPr lang="ru-RU" smtClean="0"/>
              <a:t>26.10.2022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3FF99-ADDE-4081-BA68-34C430382A5C}"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dec.gov.ua/mtd/vybirtemy.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who.int/classifications/icd/revision/en/"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857232"/>
            <a:ext cx="7772400" cy="1470025"/>
          </a:xfrm>
        </p:spPr>
        <p:txBody>
          <a:bodyPr/>
          <a:lstStyle/>
          <a:p>
            <a:r>
              <a:rPr lang="ru-RU" dirty="0" err="1" smtClean="0"/>
              <a:t>Тонзи</a:t>
            </a:r>
            <a:r>
              <a:rPr lang="uk-UA" dirty="0" smtClean="0"/>
              <a:t>літ</a:t>
            </a:r>
            <a:endParaRPr lang="ru-RU" dirty="0"/>
          </a:p>
        </p:txBody>
      </p:sp>
      <p:sp>
        <p:nvSpPr>
          <p:cNvPr id="3" name="Подзаголовок 2"/>
          <p:cNvSpPr>
            <a:spLocks noGrp="1"/>
          </p:cNvSpPr>
          <p:nvPr>
            <p:ph type="subTitle" idx="1"/>
          </p:nvPr>
        </p:nvSpPr>
        <p:spPr>
          <a:xfrm>
            <a:off x="1357290" y="2714620"/>
            <a:ext cx="6400800" cy="1752600"/>
          </a:xfrm>
        </p:spPr>
        <p:txBody>
          <a:bodyPr>
            <a:normAutofit/>
          </a:bodyPr>
          <a:lstStyle/>
          <a:p>
            <a:r>
              <a:rPr lang="uk-UA" sz="2800" b="1" cap="all" dirty="0" smtClean="0">
                <a:solidFill>
                  <a:srgbClr val="FF0000"/>
                </a:solidFill>
              </a:rPr>
              <a:t> </a:t>
            </a:r>
            <a:r>
              <a:rPr lang="uk-UA" sz="2000" b="1" dirty="0">
                <a:solidFill>
                  <a:srgbClr val="FF0000"/>
                </a:solidFill>
              </a:rPr>
              <a:t>УНІФІКОВАНИЙ КЛІНІЧНИЙ ПРОТОКОЛ ПЕРВИННОЇ, ВТОРИННОЇ (СПЕЦІАЛІЗОВАНОЇ) ТА ТРЕТИННОЇ (ВИСОКОСПЕЦІАЛІЗОВАНОЇ) МЕДИЧНОЇ ДОПОМОГИ</a:t>
            </a:r>
            <a:endParaRPr lang="ru-RU" sz="2800" dirty="0">
              <a:solidFill>
                <a:srgbClr val="FF0000"/>
              </a:solidFill>
            </a:endParaRPr>
          </a:p>
          <a:p>
            <a:endParaRPr lang="ru-RU" sz="2800" dirty="0">
              <a:solidFill>
                <a:srgbClr val="FF0000"/>
              </a:solidFill>
            </a:endParaRPr>
          </a:p>
          <a:p>
            <a:endParaRPr lang="ru-RU" dirty="0"/>
          </a:p>
        </p:txBody>
      </p:sp>
      <p:sp>
        <p:nvSpPr>
          <p:cNvPr id="4" name="Прямоугольник 3"/>
          <p:cNvSpPr/>
          <p:nvPr/>
        </p:nvSpPr>
        <p:spPr>
          <a:xfrm>
            <a:off x="714348" y="4643446"/>
            <a:ext cx="7429552" cy="369332"/>
          </a:xfrm>
          <a:prstGeom prst="rect">
            <a:avLst/>
          </a:prstGeom>
        </p:spPr>
        <p:txBody>
          <a:bodyPr wrap="square">
            <a:spAutoFit/>
          </a:bodyPr>
          <a:lstStyle/>
          <a:p>
            <a:r>
              <a:rPr lang="ru-RU" altLang="uk-UA" i="1" dirty="0" smtClean="0">
                <a:solidFill>
                  <a:srgbClr val="FF0000"/>
                </a:solidFill>
                <a:latin typeface="Arial" pitchFamily="34" charset="0"/>
                <a:ea typeface="Arial" charset="0"/>
                <a:cs typeface="Arial" pitchFamily="34" charset="0"/>
              </a:rPr>
              <a:t> </a:t>
            </a:r>
            <a:endParaRPr lang="ru-RU" dirty="0"/>
          </a:p>
        </p:txBody>
      </p:sp>
      <p:sp>
        <p:nvSpPr>
          <p:cNvPr id="5" name="Прямоугольник 4"/>
          <p:cNvSpPr/>
          <p:nvPr/>
        </p:nvSpPr>
        <p:spPr>
          <a:xfrm>
            <a:off x="642910" y="4429132"/>
            <a:ext cx="8072494" cy="1200329"/>
          </a:xfrm>
          <a:prstGeom prst="rect">
            <a:avLst/>
          </a:prstGeom>
        </p:spPr>
        <p:txBody>
          <a:bodyPr wrap="square">
            <a:spAutoFit/>
          </a:bodyPr>
          <a:lstStyle/>
          <a:p>
            <a:r>
              <a:rPr lang="ru-RU" dirty="0" err="1" smtClean="0"/>
              <a:t>Клінічна</a:t>
            </a:r>
            <a:r>
              <a:rPr lang="ru-RU" dirty="0" smtClean="0"/>
              <a:t> </a:t>
            </a:r>
            <a:r>
              <a:rPr lang="ru-RU" dirty="0" err="1" smtClean="0"/>
              <a:t>настанова</a:t>
            </a:r>
            <a:r>
              <a:rPr lang="ru-RU" dirty="0" smtClean="0"/>
              <a:t> рекомендована для </a:t>
            </a:r>
            <a:r>
              <a:rPr lang="ru-RU" dirty="0" err="1" smtClean="0"/>
              <a:t>впровадження</a:t>
            </a:r>
            <a:r>
              <a:rPr lang="ru-RU" dirty="0" smtClean="0"/>
              <a:t> в </a:t>
            </a:r>
            <a:r>
              <a:rPr lang="ru-RU" dirty="0" err="1" smtClean="0"/>
              <a:t>Україні</a:t>
            </a:r>
            <a:r>
              <a:rPr lang="ru-RU" dirty="0" smtClean="0"/>
              <a:t> </a:t>
            </a:r>
            <a:r>
              <a:rPr lang="ru-RU" dirty="0" err="1" smtClean="0"/>
              <a:t>розширеною</a:t>
            </a:r>
            <a:r>
              <a:rPr lang="ru-RU" dirty="0" smtClean="0"/>
              <a:t> </a:t>
            </a:r>
            <a:r>
              <a:rPr lang="ru-RU" dirty="0" err="1" smtClean="0"/>
              <a:t>нарадою</a:t>
            </a:r>
            <a:r>
              <a:rPr lang="ru-RU" dirty="0" smtClean="0"/>
              <a:t> </a:t>
            </a:r>
            <a:r>
              <a:rPr lang="ru-RU" dirty="0" err="1" smtClean="0"/>
              <a:t>державних</a:t>
            </a:r>
            <a:r>
              <a:rPr lang="ru-RU" dirty="0" smtClean="0"/>
              <a:t> </a:t>
            </a:r>
            <a:r>
              <a:rPr lang="ru-RU" dirty="0" err="1" smtClean="0"/>
              <a:t>експертів</a:t>
            </a:r>
            <a:r>
              <a:rPr lang="ru-RU" dirty="0" smtClean="0"/>
              <a:t> </a:t>
            </a:r>
            <a:r>
              <a:rPr lang="ru-RU" dirty="0" err="1" smtClean="0"/>
              <a:t>від</a:t>
            </a:r>
            <a:r>
              <a:rPr lang="ru-RU" dirty="0" smtClean="0"/>
              <a:t> 30 листопада 2017р. </a:t>
            </a:r>
            <a:r>
              <a:rPr lang="ru-RU" dirty="0" err="1" smtClean="0"/>
              <a:t>затверджена</a:t>
            </a:r>
            <a:r>
              <a:rPr lang="ru-RU" dirty="0" smtClean="0"/>
              <a:t> на </a:t>
            </a:r>
            <a:r>
              <a:rPr lang="ru-RU" dirty="0" err="1" smtClean="0"/>
              <a:t>розширеній</a:t>
            </a:r>
            <a:r>
              <a:rPr lang="ru-RU" dirty="0" smtClean="0"/>
              <a:t> </a:t>
            </a:r>
            <a:r>
              <a:rPr lang="ru-RU" dirty="0" err="1" smtClean="0"/>
              <a:t>нараді</a:t>
            </a:r>
            <a:r>
              <a:rPr lang="ru-RU" dirty="0" smtClean="0"/>
              <a:t> </a:t>
            </a:r>
            <a:r>
              <a:rPr lang="ru-RU" dirty="0" err="1" smtClean="0"/>
              <a:t>державних</a:t>
            </a:r>
            <a:r>
              <a:rPr lang="ru-RU" dirty="0" smtClean="0"/>
              <a:t> </a:t>
            </a:r>
            <a:r>
              <a:rPr lang="ru-RU" dirty="0" err="1" smtClean="0"/>
              <a:t>експертів</a:t>
            </a:r>
            <a:r>
              <a:rPr lang="ru-RU" dirty="0" smtClean="0"/>
              <a:t> у </a:t>
            </a:r>
            <a:r>
              <a:rPr lang="ru-RU" dirty="0" err="1" smtClean="0"/>
              <a:t>відповідності</a:t>
            </a:r>
            <a:r>
              <a:rPr lang="ru-RU" dirty="0" smtClean="0"/>
              <a:t> до Наказу МОЗ </a:t>
            </a:r>
            <a:r>
              <a:rPr lang="ru-RU" dirty="0" err="1" smtClean="0"/>
              <a:t>України</a:t>
            </a:r>
            <a:r>
              <a:rPr lang="ru-RU" dirty="0" smtClean="0"/>
              <a:t> №1422 </a:t>
            </a:r>
            <a:r>
              <a:rPr lang="ru-RU" dirty="0" err="1" smtClean="0"/>
              <a:t>від</a:t>
            </a:r>
            <a:r>
              <a:rPr lang="ru-RU" dirty="0" smtClean="0"/>
              <a:t> 29.12.2016 р. та Наказу МОЗ </a:t>
            </a:r>
            <a:r>
              <a:rPr lang="ru-RU" dirty="0" err="1" smtClean="0"/>
              <a:t>України</a:t>
            </a:r>
            <a:r>
              <a:rPr lang="ru-RU" dirty="0" smtClean="0"/>
              <a:t> №302 </a:t>
            </a:r>
            <a:r>
              <a:rPr lang="ru-RU" dirty="0" err="1" smtClean="0"/>
              <a:t>від</a:t>
            </a:r>
            <a:r>
              <a:rPr lang="ru-RU" dirty="0" smtClean="0"/>
              <a:t> 21.03.2017.</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Для кого призначений протокол</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fontScale="77500" lnSpcReduction="20000"/>
          </a:bodyPr>
          <a:lstStyle/>
          <a:p>
            <a:r>
              <a:rPr lang="uk-UA" dirty="0" smtClean="0"/>
              <a:t>Протокол </a:t>
            </a:r>
            <a:r>
              <a:rPr lang="uk-UA" dirty="0"/>
              <a:t>призначений для керівників </a:t>
            </a:r>
            <a:r>
              <a:rPr lang="uk-UA" dirty="0" err="1"/>
              <a:t>ЗОЗ</a:t>
            </a:r>
            <a:r>
              <a:rPr lang="uk-UA" dirty="0"/>
              <a:t> та їх заступників, фізичних осіб підприємців, лікарів загальної практики-сімейних лікарів, лікарів-терапевтів дільничних, лікарів-педіатрів дільничних, </a:t>
            </a:r>
            <a:r>
              <a:rPr lang="uk-UA" b="1" dirty="0" err="1"/>
              <a:t>лікарів-оториноларингологів</a:t>
            </a:r>
            <a:r>
              <a:rPr lang="uk-UA" b="1" dirty="0"/>
              <a:t>, </a:t>
            </a:r>
            <a:r>
              <a:rPr lang="uk-UA" b="1" dirty="0" err="1"/>
              <a:t>лікарів-оториноларингологів</a:t>
            </a:r>
            <a:r>
              <a:rPr lang="uk-UA" b="1" dirty="0"/>
              <a:t> дитячих</a:t>
            </a:r>
            <a:r>
              <a:rPr lang="uk-UA" dirty="0"/>
              <a:t>, лікарів приймальної палати (відділення), лікарів-терапевтів цехової лікарської дільниці, лікарів-терапевтів підліткових, середнього медичного персоналу, інших медичних працівників, які беруть участь у наданні первинної, вторинної (спеціалізованої) та третинної (високоспеціалізованої) медичної допомоги пацієнтам (дорослим та дітям) з гострим тонзилітом, </a:t>
            </a:r>
            <a:r>
              <a:rPr lang="uk-UA" dirty="0" err="1"/>
              <a:t>тонзилофарингітом</a:t>
            </a:r>
            <a:r>
              <a:rPr lang="uk-UA" dirty="0"/>
              <a:t>, </a:t>
            </a:r>
            <a:r>
              <a:rPr lang="uk-UA" dirty="0" err="1"/>
              <a:t>рецидивуючим</a:t>
            </a:r>
            <a:r>
              <a:rPr lang="uk-UA" dirty="0"/>
              <a:t> гострим тонзилітом.</a:t>
            </a:r>
            <a:endParaRPr lang="ru-RU" dirty="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cap="all" dirty="0" smtClean="0"/>
              <a:t>Вступ до теми Тонзиліт</a:t>
            </a:r>
            <a:r>
              <a:rPr lang="ru-RU" b="1" cap="all" dirty="0" smtClean="0"/>
              <a:t/>
            </a:r>
            <a:br>
              <a:rPr lang="ru-RU" b="1" cap="all" dirty="0" smtClean="0"/>
            </a:br>
            <a:endParaRPr lang="ru-RU" dirty="0"/>
          </a:p>
        </p:txBody>
      </p:sp>
      <p:sp>
        <p:nvSpPr>
          <p:cNvPr id="3" name="Содержимое 2"/>
          <p:cNvSpPr>
            <a:spLocks noGrp="1"/>
          </p:cNvSpPr>
          <p:nvPr>
            <p:ph idx="1"/>
          </p:nvPr>
        </p:nvSpPr>
        <p:spPr/>
        <p:txBody>
          <a:bodyPr>
            <a:normAutofit fontScale="92500" lnSpcReduction="20000"/>
          </a:bodyPr>
          <a:lstStyle/>
          <a:p>
            <a:r>
              <a:rPr lang="uk-UA" b="1" cap="all" dirty="0"/>
              <a:t>Вступ до теми Тонзиліт</a:t>
            </a:r>
            <a:endParaRPr lang="ru-RU" b="1" cap="all" dirty="0"/>
          </a:p>
          <a:p>
            <a:r>
              <a:rPr lang="uk-UA" dirty="0"/>
              <a:t>Наступна цитата ставиться перед цим розділом:</a:t>
            </a:r>
            <a:endParaRPr lang="ru-RU" dirty="0"/>
          </a:p>
          <a:p>
            <a:r>
              <a:rPr lang="uk-UA" b="1" dirty="0"/>
              <a:t>«Мигдалики не можна визначати як «хворі</a:t>
            </a:r>
            <a:r>
              <a:rPr lang="uk-UA" b="1" dirty="0" smtClean="0"/>
              <a:t>» або «інфіковані</a:t>
            </a:r>
            <a:r>
              <a:rPr lang="uk-UA" b="1" dirty="0"/>
              <a:t>» шляхом клінічного </a:t>
            </a:r>
            <a:r>
              <a:rPr lang="uk-UA" b="1" dirty="0" smtClean="0"/>
              <a:t>огляду»</a:t>
            </a:r>
            <a:endParaRPr lang="ru-RU" dirty="0"/>
          </a:p>
          <a:p>
            <a:r>
              <a:rPr lang="uk-UA" b="1" i="1" dirty="0"/>
              <a:t>Коментар робочої групи:</a:t>
            </a:r>
            <a:r>
              <a:rPr lang="uk-UA" i="1" dirty="0"/>
              <a:t> шляхом клінічного огляду можна визначити запальні зміни оточуючих мигдалики тканин  і утворень, які характеризують запалення мигдаликів понад їх фізіологічну норму і сприяють рецидивам захворювання.</a:t>
            </a:r>
            <a:endParaRPr lang="ru-RU" dirty="0"/>
          </a:p>
          <a:p>
            <a:endParaRPr lang="ru-RU" b="1" dirty="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Коротка епідеміологічна інформація</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fontScale="62500" lnSpcReduction="20000"/>
          </a:bodyPr>
          <a:lstStyle/>
          <a:p>
            <a:r>
              <a:rPr lang="uk-UA" dirty="0" smtClean="0"/>
              <a:t>Поширеність </a:t>
            </a:r>
            <a:r>
              <a:rPr lang="uk-UA" dirty="0"/>
              <a:t>патології у світі складає від 2 до 15% усього населення. Хвороба, особливо поширена серед дітей: 50% пацієнтів – віком від 5 до 15 років, найчастіше – у ранньому шкільному віці.</a:t>
            </a:r>
            <a:endParaRPr lang="ru-RU" dirty="0"/>
          </a:p>
          <a:p>
            <a:r>
              <a:rPr lang="uk-UA" dirty="0"/>
              <a:t>Останніми роками хоча і спостерігається стабілізація захворюваності але показники залишаються на достатньо високих цифрах, що відображається як абсолютними (захворюваності та поширеності), так і відносними (частка в структурі отоларингологічної патології) показників.</a:t>
            </a:r>
            <a:endParaRPr lang="ru-RU" dirty="0"/>
          </a:p>
          <a:p>
            <a:r>
              <a:rPr lang="uk-UA" dirty="0"/>
              <a:t>В Україні за даними </a:t>
            </a:r>
            <a:r>
              <a:rPr lang="uk-UA" dirty="0" err="1"/>
              <a:t>ДЗ</a:t>
            </a:r>
            <a:r>
              <a:rPr lang="uk-UA" dirty="0"/>
              <a:t> «Центр медичної статистики міністерства охорони здоров’я України» у 2014 році на гострий тонзиліт, фарингіт захворіло 868 626 осіб, у 2010 – 883 422 особи. Поширеність гострих тонзилітів, фарингітів складає 2 024,6 випадків на 100 000 населення у 2014 р., і 1 929,6 у 2010 році. Хронічні хвороби мигдаликів та аденоїдів вперше виявлені у 2014 році у 868 626 осіб, в 2010 – у 883 422 осіб. Поширеність хронічних хвороб мигдаликів та аденоїдів у 2014 склала 1 078,0 випадків на 100 000 населення, і 2010 – 562 566 випадків.</a:t>
            </a:r>
            <a:endParaRPr lang="ru-RU" dirty="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42"/>
            <a:ext cx="8229600" cy="1143000"/>
          </a:xfrm>
        </p:spPr>
        <p:txBody>
          <a:bodyPr>
            <a:normAutofit fontScale="90000"/>
          </a:bodyPr>
          <a:lstStyle/>
          <a:p>
            <a:r>
              <a:rPr lang="uk-UA" sz="3600" b="1" dirty="0"/>
              <a:t>«Гострий тонзиліт», «Перитонзилярний абсцес», «Інфекційний мононуклеоз»</a:t>
            </a:r>
            <a:r>
              <a:rPr lang="ru-RU" dirty="0"/>
              <a:t/>
            </a:r>
            <a:br>
              <a:rPr lang="ru-RU" dirty="0"/>
            </a:br>
            <a:endParaRPr lang="ru-RU" dirty="0"/>
          </a:p>
        </p:txBody>
      </p:sp>
      <p:pic>
        <p:nvPicPr>
          <p:cNvPr id="4" name="Содержимое 3" descr="image3"/>
          <p:cNvPicPr>
            <a:picLocks noGrp="1"/>
          </p:cNvPicPr>
          <p:nvPr>
            <p:ph idx="1"/>
          </p:nvPr>
        </p:nvPicPr>
        <p:blipFill rotWithShape="1">
          <a:blip r:embed="rId2">
            <a:extLst>
              <a:ext uri="{28A0092B-C50C-407E-A947-70E740481C1C}">
                <a14:useLocalDpi xmlns:a14="http://schemas.microsoft.com/office/drawing/2010/main" val="0"/>
              </a:ext>
            </a:extLst>
          </a:blip>
          <a:srcRect l="-1387" r="-941"/>
          <a:stretch/>
        </p:blipFill>
        <p:spPr bwMode="auto">
          <a:xfrm>
            <a:off x="857224" y="1500174"/>
            <a:ext cx="7643866" cy="5000660"/>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Гострий тонзиліт (гострий </a:t>
            </a:r>
            <a:r>
              <a:rPr lang="uk-UA" dirty="0" err="1"/>
              <a:t>тонзилофарингіт</a:t>
            </a:r>
            <a:r>
              <a:rPr lang="uk-UA" dirty="0"/>
              <a:t>), гострий фарингіт </a:t>
            </a:r>
            <a:endParaRPr lang="ru-RU" dirty="0"/>
          </a:p>
        </p:txBody>
      </p:sp>
      <p:sp>
        <p:nvSpPr>
          <p:cNvPr id="3" name="Содержимое 2"/>
          <p:cNvSpPr>
            <a:spLocks noGrp="1"/>
          </p:cNvSpPr>
          <p:nvPr>
            <p:ph idx="1"/>
          </p:nvPr>
        </p:nvSpPr>
        <p:spPr/>
        <p:txBody>
          <a:bodyPr>
            <a:normAutofit fontScale="70000" lnSpcReduction="20000"/>
          </a:bodyPr>
          <a:lstStyle/>
          <a:p>
            <a:r>
              <a:rPr lang="uk-UA" dirty="0" smtClean="0"/>
              <a:t> Гострий </a:t>
            </a:r>
            <a:r>
              <a:rPr lang="uk-UA" dirty="0"/>
              <a:t>фарингіт спричиняються переважно вірусами (аденовіруси, вірус </a:t>
            </a:r>
            <a:r>
              <a:rPr lang="uk-UA" dirty="0" err="1"/>
              <a:t>Енштейн</a:t>
            </a:r>
            <a:r>
              <a:rPr lang="uk-UA" dirty="0"/>
              <a:t> </a:t>
            </a:r>
            <a:r>
              <a:rPr lang="uk-UA" dirty="0" err="1"/>
              <a:t>Барр</a:t>
            </a:r>
            <a:r>
              <a:rPr lang="uk-UA" dirty="0"/>
              <a:t>, віруси грипу, </a:t>
            </a:r>
            <a:r>
              <a:rPr lang="uk-UA" dirty="0" err="1"/>
              <a:t>бокавіруси</a:t>
            </a:r>
            <a:r>
              <a:rPr lang="uk-UA" dirty="0"/>
              <a:t>, </a:t>
            </a:r>
            <a:r>
              <a:rPr lang="uk-UA" dirty="0" err="1"/>
              <a:t>риновіруси</a:t>
            </a:r>
            <a:r>
              <a:rPr lang="uk-UA" dirty="0"/>
              <a:t>, </a:t>
            </a:r>
            <a:r>
              <a:rPr lang="uk-UA" dirty="0" err="1"/>
              <a:t>ентеровіруси</a:t>
            </a:r>
            <a:r>
              <a:rPr lang="uk-UA" dirty="0"/>
              <a:t>, </a:t>
            </a:r>
            <a:r>
              <a:rPr lang="uk-UA" dirty="0" err="1"/>
              <a:t>коронавіруси</a:t>
            </a:r>
            <a:r>
              <a:rPr lang="uk-UA" dirty="0"/>
              <a:t>, </a:t>
            </a:r>
            <a:r>
              <a:rPr lang="uk-UA" dirty="0" err="1"/>
              <a:t>ретровіруси</a:t>
            </a:r>
            <a:r>
              <a:rPr lang="uk-UA" dirty="0"/>
              <a:t>), рідше бактеріальними збудниками</a:t>
            </a:r>
            <a:r>
              <a:rPr lang="uk-UA" dirty="0" smtClean="0"/>
              <a:t>.</a:t>
            </a:r>
          </a:p>
          <a:p>
            <a:r>
              <a:rPr lang="uk-UA" dirty="0" smtClean="0"/>
              <a:t> </a:t>
            </a:r>
            <a:r>
              <a:rPr lang="uk-UA" dirty="0"/>
              <a:t>У якості основних збудників бактеріального тонзиліту потрібно розглядати β-гемолітичний стрептокок групи А </a:t>
            </a:r>
            <a:r>
              <a:rPr lang="uk-UA" i="1" dirty="0" err="1"/>
              <a:t>Streptococcus</a:t>
            </a:r>
            <a:r>
              <a:rPr lang="uk-UA" i="1" dirty="0"/>
              <a:t> </a:t>
            </a:r>
            <a:r>
              <a:rPr lang="uk-UA" i="1" dirty="0" err="1"/>
              <a:t>pyogenes</a:t>
            </a:r>
            <a:r>
              <a:rPr lang="uk-UA" dirty="0"/>
              <a:t>, а також стрептококи групи С і J, </a:t>
            </a:r>
            <a:r>
              <a:rPr lang="uk-UA" dirty="0" err="1"/>
              <a:t>Haemophilus</a:t>
            </a:r>
            <a:r>
              <a:rPr lang="uk-UA" dirty="0"/>
              <a:t> </a:t>
            </a:r>
            <a:r>
              <a:rPr lang="uk-UA" dirty="0" err="1"/>
              <a:t>influenze</a:t>
            </a:r>
            <a:r>
              <a:rPr lang="uk-UA" dirty="0"/>
              <a:t>, </a:t>
            </a:r>
            <a:r>
              <a:rPr lang="uk-UA" dirty="0" err="1"/>
              <a:t>Corynebakterium</a:t>
            </a:r>
            <a:r>
              <a:rPr lang="uk-UA" dirty="0"/>
              <a:t>, </a:t>
            </a:r>
            <a:r>
              <a:rPr lang="uk-UA" dirty="0" err="1"/>
              <a:t>Neisseria</a:t>
            </a:r>
            <a:r>
              <a:rPr lang="uk-UA" dirty="0"/>
              <a:t> </a:t>
            </a:r>
            <a:r>
              <a:rPr lang="uk-UA" dirty="0" err="1"/>
              <a:t>gonorhoea</a:t>
            </a:r>
            <a:endParaRPr lang="ru-RU" dirty="0"/>
          </a:p>
          <a:p>
            <a:r>
              <a:rPr lang="uk-UA" dirty="0"/>
              <a:t>Інфікування відбувається, як правило, повітряно-крапельним шляхом від хворого. Можлива </a:t>
            </a:r>
            <a:r>
              <a:rPr lang="uk-UA" dirty="0" err="1"/>
              <a:t>аутоінфекція</a:t>
            </a:r>
            <a:r>
              <a:rPr lang="uk-UA" dirty="0"/>
              <a:t> через мікрофлору </a:t>
            </a:r>
            <a:r>
              <a:rPr lang="uk-UA" dirty="0" err="1"/>
              <a:t>ротоглотки</a:t>
            </a:r>
            <a:r>
              <a:rPr lang="uk-UA" dirty="0" smtClean="0"/>
              <a:t>.</a:t>
            </a:r>
          </a:p>
          <a:p>
            <a:r>
              <a:rPr lang="uk-UA" dirty="0"/>
              <a:t>Специфічної профілактики гострого </a:t>
            </a:r>
            <a:r>
              <a:rPr lang="uk-UA" dirty="0" smtClean="0"/>
              <a:t>тонзиліту, гострих </a:t>
            </a:r>
            <a:r>
              <a:rPr lang="uk-UA" dirty="0"/>
              <a:t>респіраторних вірусних інфекцій </a:t>
            </a:r>
            <a:r>
              <a:rPr lang="uk-UA" dirty="0" smtClean="0"/>
              <a:t> </a:t>
            </a:r>
            <a:r>
              <a:rPr lang="uk-UA" dirty="0"/>
              <a:t>не існує.</a:t>
            </a:r>
            <a:endParaRPr lang="ru-RU" dirty="0"/>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Етіологія</a:t>
            </a:r>
            <a:r>
              <a:rPr lang="ru-RU" dirty="0"/>
              <a:t> та патогенез</a:t>
            </a:r>
          </a:p>
        </p:txBody>
      </p:sp>
      <p:sp>
        <p:nvSpPr>
          <p:cNvPr id="3" name="Содержимое 2"/>
          <p:cNvSpPr>
            <a:spLocks noGrp="1"/>
          </p:cNvSpPr>
          <p:nvPr>
            <p:ph idx="1"/>
          </p:nvPr>
        </p:nvSpPr>
        <p:spPr/>
        <p:txBody>
          <a:bodyPr>
            <a:normAutofit fontScale="92500" lnSpcReduction="10000"/>
          </a:bodyPr>
          <a:lstStyle/>
          <a:p>
            <a:r>
              <a:rPr lang="uk-UA" dirty="0" err="1"/>
              <a:t>ПМ</a:t>
            </a:r>
            <a:r>
              <a:rPr lang="uk-UA" dirty="0"/>
              <a:t> одночасно є органом </a:t>
            </a:r>
            <a:r>
              <a:rPr lang="uk-UA" dirty="0" err="1"/>
              <a:t>гемопоезу</a:t>
            </a:r>
            <a:r>
              <a:rPr lang="uk-UA" dirty="0"/>
              <a:t> та бар’єром для захисту слизових оболонок нашого організму, продукуючи секреторний імуноглобулін A (</a:t>
            </a:r>
            <a:r>
              <a:rPr lang="uk-UA" dirty="0" err="1"/>
              <a:t>SIg</a:t>
            </a:r>
            <a:r>
              <a:rPr lang="uk-UA" dirty="0"/>
              <a:t> A</a:t>
            </a:r>
            <a:r>
              <a:rPr lang="uk-UA" dirty="0" smtClean="0"/>
              <a:t>)</a:t>
            </a:r>
          </a:p>
          <a:p>
            <a:r>
              <a:rPr lang="ru-RU" dirty="0"/>
              <a:t>При нормальному </a:t>
            </a:r>
            <a:r>
              <a:rPr lang="ru-RU" dirty="0" err="1"/>
              <a:t>стані</a:t>
            </a:r>
            <a:r>
              <a:rPr lang="ru-RU" dirty="0"/>
              <a:t> </a:t>
            </a:r>
            <a:r>
              <a:rPr lang="ru-RU" dirty="0" err="1"/>
              <a:t>імунної</a:t>
            </a:r>
            <a:r>
              <a:rPr lang="ru-RU" dirty="0"/>
              <a:t> </a:t>
            </a:r>
            <a:r>
              <a:rPr lang="ru-RU" dirty="0" err="1"/>
              <a:t>системи</a:t>
            </a:r>
            <a:r>
              <a:rPr lang="ru-RU" dirty="0"/>
              <a:t> на </a:t>
            </a:r>
            <a:r>
              <a:rPr lang="ru-RU" dirty="0" err="1"/>
              <a:t>слизовій</a:t>
            </a:r>
            <a:r>
              <a:rPr lang="ru-RU" dirty="0"/>
              <a:t> </a:t>
            </a:r>
            <a:r>
              <a:rPr lang="ru-RU" dirty="0" err="1"/>
              <a:t>оболонці</a:t>
            </a:r>
            <a:r>
              <a:rPr lang="ru-RU" dirty="0"/>
              <a:t> </a:t>
            </a:r>
            <a:r>
              <a:rPr lang="ru-RU" dirty="0" err="1"/>
              <a:t>і</a:t>
            </a:r>
            <a:r>
              <a:rPr lang="ru-RU" dirty="0"/>
              <a:t> в </a:t>
            </a:r>
            <a:r>
              <a:rPr lang="ru-RU" dirty="0" err="1"/>
              <a:t>глибині</a:t>
            </a:r>
            <a:r>
              <a:rPr lang="ru-RU" dirty="0"/>
              <a:t> ПМ, в лакунах </a:t>
            </a:r>
            <a:r>
              <a:rPr lang="ru-RU" dirty="0" err="1"/>
              <a:t>і</a:t>
            </a:r>
            <a:r>
              <a:rPr lang="ru-RU" dirty="0"/>
              <a:t> криптах </a:t>
            </a:r>
            <a:r>
              <a:rPr lang="ru-RU" dirty="0" err="1"/>
              <a:t>завжди</a:t>
            </a:r>
            <a:r>
              <a:rPr lang="ru-RU" dirty="0"/>
              <a:t> </a:t>
            </a:r>
            <a:r>
              <a:rPr lang="ru-RU" dirty="0" err="1"/>
              <a:t>присутні</a:t>
            </a:r>
            <a:r>
              <a:rPr lang="ru-RU" dirty="0"/>
              <a:t> як нормальна так </a:t>
            </a:r>
            <a:r>
              <a:rPr lang="ru-RU" dirty="0" err="1"/>
              <a:t>і</a:t>
            </a:r>
            <a:r>
              <a:rPr lang="ru-RU" dirty="0"/>
              <a:t> </a:t>
            </a:r>
            <a:r>
              <a:rPr lang="ru-RU" dirty="0" err="1"/>
              <a:t>умовно</a:t>
            </a:r>
            <a:r>
              <a:rPr lang="ru-RU" dirty="0"/>
              <a:t> патогенна </a:t>
            </a:r>
            <a:r>
              <a:rPr lang="ru-RU" dirty="0" err="1"/>
              <a:t>мікрофлора</a:t>
            </a:r>
            <a:r>
              <a:rPr lang="ru-RU" dirty="0"/>
              <a:t>, в </a:t>
            </a:r>
            <a:r>
              <a:rPr lang="ru-RU" dirty="0" err="1"/>
              <a:t>правильних</a:t>
            </a:r>
            <a:r>
              <a:rPr lang="ru-RU" dirty="0"/>
              <a:t> (</a:t>
            </a:r>
            <a:r>
              <a:rPr lang="ru-RU" dirty="0" err="1"/>
              <a:t>природних</a:t>
            </a:r>
            <a:r>
              <a:rPr lang="ru-RU" dirty="0"/>
              <a:t>) </a:t>
            </a:r>
            <a:r>
              <a:rPr lang="ru-RU" dirty="0" err="1"/>
              <a:t>концентраціях</a:t>
            </a:r>
            <a:r>
              <a:rPr lang="ru-RU" dirty="0"/>
              <a:t> не </a:t>
            </a:r>
            <a:r>
              <a:rPr lang="ru-RU" dirty="0" err="1"/>
              <a:t>викликаючи</a:t>
            </a:r>
            <a:r>
              <a:rPr lang="ru-RU" dirty="0"/>
              <a:t> </a:t>
            </a:r>
            <a:r>
              <a:rPr lang="ru-RU" dirty="0" err="1"/>
              <a:t>запальних</a:t>
            </a:r>
            <a:r>
              <a:rPr lang="ru-RU" dirty="0"/>
              <a:t> </a:t>
            </a:r>
            <a:r>
              <a:rPr lang="ru-RU" dirty="0" err="1"/>
              <a:t>процесів</a:t>
            </a:r>
            <a:r>
              <a:rPr lang="ru-RU" dirty="0"/>
              <a:t>. </a:t>
            </a:r>
            <a:endParaRPr lang="ru-RU" dirty="0" smtClean="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Етіологія</a:t>
            </a:r>
            <a:r>
              <a:rPr lang="ru-RU" dirty="0" smtClean="0"/>
              <a:t> та патогенез</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Як </a:t>
            </a:r>
            <a:r>
              <a:rPr lang="ru-RU" dirty="0" err="1" smtClean="0"/>
              <a:t>тільки</a:t>
            </a:r>
            <a:r>
              <a:rPr lang="ru-RU" dirty="0" smtClean="0"/>
              <a:t> </a:t>
            </a:r>
            <a:r>
              <a:rPr lang="ru-RU" dirty="0" err="1" smtClean="0"/>
              <a:t>відбувається</a:t>
            </a:r>
            <a:r>
              <a:rPr lang="ru-RU" dirty="0" smtClean="0"/>
              <a:t> </a:t>
            </a:r>
            <a:r>
              <a:rPr lang="ru-RU" dirty="0" err="1" smtClean="0"/>
              <a:t>інтенсивний</a:t>
            </a:r>
            <a:r>
              <a:rPr lang="ru-RU" dirty="0" smtClean="0"/>
              <a:t> </a:t>
            </a:r>
            <a:r>
              <a:rPr lang="ru-RU" dirty="0" err="1" smtClean="0"/>
              <a:t>ріст</a:t>
            </a:r>
            <a:r>
              <a:rPr lang="ru-RU" dirty="0" smtClean="0"/>
              <a:t> </a:t>
            </a:r>
            <a:r>
              <a:rPr lang="ru-RU" dirty="0" err="1" smtClean="0"/>
              <a:t>бактерій</a:t>
            </a:r>
            <a:r>
              <a:rPr lang="ru-RU" dirty="0" smtClean="0"/>
              <a:t> , ПМ </a:t>
            </a:r>
            <a:r>
              <a:rPr lang="ru-RU" dirty="0" err="1" smtClean="0"/>
              <a:t>починають</a:t>
            </a:r>
            <a:r>
              <a:rPr lang="ru-RU" dirty="0" smtClean="0"/>
              <a:t> активно </a:t>
            </a:r>
            <a:r>
              <a:rPr lang="ru-RU" dirty="0" err="1" smtClean="0"/>
              <a:t>функціонувати</a:t>
            </a:r>
            <a:r>
              <a:rPr lang="ru-RU" dirty="0" smtClean="0"/>
              <a:t>, </a:t>
            </a:r>
            <a:r>
              <a:rPr lang="ru-RU" dirty="0" err="1" smtClean="0"/>
              <a:t>приводячи</a:t>
            </a:r>
            <a:r>
              <a:rPr lang="ru-RU" dirty="0" smtClean="0"/>
              <a:t> до </a:t>
            </a:r>
            <a:r>
              <a:rPr lang="ru-RU" dirty="0" err="1" smtClean="0"/>
              <a:t>нормалізації</a:t>
            </a:r>
            <a:r>
              <a:rPr lang="ru-RU" dirty="0" smtClean="0"/>
              <a:t> стану – </a:t>
            </a:r>
            <a:r>
              <a:rPr lang="ru-RU" dirty="0" err="1" smtClean="0"/>
              <a:t>і</a:t>
            </a:r>
            <a:r>
              <a:rPr lang="ru-RU" dirty="0" smtClean="0"/>
              <a:t> все </a:t>
            </a:r>
            <a:r>
              <a:rPr lang="ru-RU" dirty="0" err="1" smtClean="0"/>
              <a:t>це</a:t>
            </a:r>
            <a:r>
              <a:rPr lang="ru-RU" dirty="0" smtClean="0"/>
              <a:t> </a:t>
            </a:r>
            <a:r>
              <a:rPr lang="ru-RU" dirty="0" err="1" smtClean="0"/>
              <a:t>відбувається</a:t>
            </a:r>
            <a:r>
              <a:rPr lang="ru-RU" dirty="0" smtClean="0"/>
              <a:t> </a:t>
            </a:r>
            <a:r>
              <a:rPr lang="ru-RU" dirty="0" err="1" smtClean="0"/>
              <a:t>непомітно</a:t>
            </a:r>
            <a:r>
              <a:rPr lang="ru-RU" dirty="0" smtClean="0"/>
              <a:t> для </a:t>
            </a:r>
            <a:r>
              <a:rPr lang="ru-RU" dirty="0" err="1" smtClean="0"/>
              <a:t>людини</a:t>
            </a:r>
            <a:r>
              <a:rPr lang="ru-RU" dirty="0" smtClean="0"/>
              <a:t>. </a:t>
            </a:r>
          </a:p>
          <a:p>
            <a:r>
              <a:rPr lang="ru-RU" dirty="0" smtClean="0"/>
              <a:t>При </a:t>
            </a:r>
            <a:r>
              <a:rPr lang="ru-RU" dirty="0" err="1" smtClean="0"/>
              <a:t>порушенні</a:t>
            </a:r>
            <a:r>
              <a:rPr lang="ru-RU" dirty="0" smtClean="0"/>
              <a:t> балансу </a:t>
            </a:r>
            <a:r>
              <a:rPr lang="ru-RU" dirty="0" err="1" smtClean="0"/>
              <a:t>мікрофлори</a:t>
            </a:r>
            <a:r>
              <a:rPr lang="ru-RU" dirty="0" smtClean="0"/>
              <a:t> </a:t>
            </a:r>
            <a:r>
              <a:rPr lang="ru-RU" dirty="0" err="1" smtClean="0"/>
              <a:t>з</a:t>
            </a:r>
            <a:r>
              <a:rPr lang="ru-RU" dirty="0" smtClean="0"/>
              <a:t> </a:t>
            </a:r>
            <a:r>
              <a:rPr lang="ru-RU" dirty="0" err="1" smtClean="0"/>
              <a:t>різних</a:t>
            </a:r>
            <a:r>
              <a:rPr lang="ru-RU" dirty="0" smtClean="0"/>
              <a:t> причин </a:t>
            </a:r>
            <a:r>
              <a:rPr lang="ru-RU" dirty="0" err="1" smtClean="0"/>
              <a:t>різкий</a:t>
            </a:r>
            <a:r>
              <a:rPr lang="ru-RU" dirty="0" smtClean="0"/>
              <a:t> </a:t>
            </a:r>
            <a:r>
              <a:rPr lang="ru-RU" dirty="0" err="1" smtClean="0"/>
              <a:t>ріст</a:t>
            </a:r>
            <a:r>
              <a:rPr lang="ru-RU" dirty="0" smtClean="0"/>
              <a:t> </a:t>
            </a:r>
            <a:r>
              <a:rPr lang="ru-RU" dirty="0" err="1" smtClean="0"/>
              <a:t>бактерій</a:t>
            </a:r>
            <a:r>
              <a:rPr lang="ru-RU" dirty="0" smtClean="0"/>
              <a:t> </a:t>
            </a:r>
            <a:r>
              <a:rPr lang="ru-RU" dirty="0" err="1" smtClean="0"/>
              <a:t>може</a:t>
            </a:r>
            <a:r>
              <a:rPr lang="ru-RU" dirty="0" smtClean="0"/>
              <a:t> </a:t>
            </a:r>
            <a:r>
              <a:rPr lang="ru-RU" dirty="0" err="1" smtClean="0"/>
              <a:t>викликати</a:t>
            </a:r>
            <a:r>
              <a:rPr lang="ru-RU" dirty="0" smtClean="0"/>
              <a:t> </a:t>
            </a:r>
            <a:r>
              <a:rPr lang="ru-RU" dirty="0" err="1" smtClean="0"/>
              <a:t>гостре</a:t>
            </a:r>
            <a:r>
              <a:rPr lang="ru-RU" dirty="0" smtClean="0"/>
              <a:t> </a:t>
            </a:r>
            <a:r>
              <a:rPr lang="ru-RU" dirty="0" err="1" smtClean="0"/>
              <a:t>запалення</a:t>
            </a:r>
            <a:r>
              <a:rPr lang="ru-RU" dirty="0" smtClean="0"/>
              <a:t> ПМ, яке </a:t>
            </a:r>
            <a:r>
              <a:rPr lang="ru-RU" dirty="0" err="1" smtClean="0"/>
              <a:t>може</a:t>
            </a:r>
            <a:r>
              <a:rPr lang="ru-RU" dirty="0" smtClean="0"/>
              <a:t> </a:t>
            </a:r>
            <a:r>
              <a:rPr lang="ru-RU" dirty="0" err="1" smtClean="0"/>
              <a:t>перебігати</a:t>
            </a:r>
            <a:r>
              <a:rPr lang="ru-RU" dirty="0" smtClean="0"/>
              <a:t> у </a:t>
            </a:r>
            <a:r>
              <a:rPr lang="ru-RU" dirty="0" err="1" smtClean="0"/>
              <a:t>вигляді</a:t>
            </a:r>
            <a:r>
              <a:rPr lang="ru-RU" dirty="0" smtClean="0"/>
              <a:t> </a:t>
            </a:r>
            <a:r>
              <a:rPr lang="ru-RU" dirty="0" err="1" smtClean="0"/>
              <a:t>катаральної</a:t>
            </a:r>
            <a:r>
              <a:rPr lang="ru-RU" dirty="0" smtClean="0"/>
              <a:t>, </a:t>
            </a:r>
            <a:r>
              <a:rPr lang="ru-RU" dirty="0" err="1" smtClean="0"/>
              <a:t>лакунарної</a:t>
            </a:r>
            <a:r>
              <a:rPr lang="ru-RU" dirty="0" smtClean="0"/>
              <a:t>, </a:t>
            </a:r>
            <a:r>
              <a:rPr lang="ru-RU" dirty="0" err="1" smtClean="0"/>
              <a:t>фолікулярної</a:t>
            </a:r>
            <a:r>
              <a:rPr lang="ru-RU" dirty="0" smtClean="0"/>
              <a:t> </a:t>
            </a:r>
            <a:r>
              <a:rPr lang="ru-RU" dirty="0" err="1" smtClean="0"/>
              <a:t>або</a:t>
            </a:r>
            <a:r>
              <a:rPr lang="ru-RU" dirty="0" smtClean="0"/>
              <a:t> </a:t>
            </a:r>
            <a:r>
              <a:rPr lang="ru-RU" dirty="0" err="1" smtClean="0"/>
              <a:t>інших</a:t>
            </a:r>
            <a:r>
              <a:rPr lang="ru-RU" dirty="0" smtClean="0"/>
              <a:t> форм. </a:t>
            </a:r>
          </a:p>
          <a:p>
            <a:r>
              <a:rPr lang="ru-RU" dirty="0" err="1" smtClean="0"/>
              <a:t>Якщо</a:t>
            </a:r>
            <a:r>
              <a:rPr lang="ru-RU" dirty="0" smtClean="0"/>
              <a:t> </a:t>
            </a:r>
            <a:r>
              <a:rPr lang="ru-RU" dirty="0" err="1" smtClean="0"/>
              <a:t>такі</a:t>
            </a:r>
            <a:r>
              <a:rPr lang="ru-RU" dirty="0" smtClean="0"/>
              <a:t> </a:t>
            </a:r>
            <a:r>
              <a:rPr lang="ru-RU" dirty="0" err="1" smtClean="0"/>
              <a:t>запалення</a:t>
            </a:r>
            <a:r>
              <a:rPr lang="ru-RU" dirty="0" smtClean="0"/>
              <a:t> </a:t>
            </a:r>
            <a:r>
              <a:rPr lang="ru-RU" dirty="0" err="1" smtClean="0"/>
              <a:t>стають</a:t>
            </a:r>
            <a:r>
              <a:rPr lang="ru-RU" dirty="0" smtClean="0"/>
              <a:t> </a:t>
            </a:r>
            <a:r>
              <a:rPr lang="ru-RU" dirty="0" err="1" smtClean="0"/>
              <a:t>затяжними</a:t>
            </a:r>
            <a:r>
              <a:rPr lang="ru-RU" dirty="0" smtClean="0"/>
              <a:t>, часто </a:t>
            </a:r>
            <a:r>
              <a:rPr lang="ru-RU" dirty="0" err="1" smtClean="0"/>
              <a:t>рецидивують</a:t>
            </a:r>
            <a:r>
              <a:rPr lang="ru-RU" dirty="0" smtClean="0"/>
              <a:t> </a:t>
            </a:r>
            <a:r>
              <a:rPr lang="ru-RU" dirty="0" err="1" smtClean="0"/>
              <a:t>і</a:t>
            </a:r>
            <a:r>
              <a:rPr lang="ru-RU" dirty="0" smtClean="0"/>
              <a:t> погано </a:t>
            </a:r>
            <a:r>
              <a:rPr lang="ru-RU" dirty="0" err="1" smtClean="0"/>
              <a:t>піддаються</a:t>
            </a:r>
            <a:r>
              <a:rPr lang="ru-RU" dirty="0" smtClean="0"/>
              <a:t> </a:t>
            </a:r>
            <a:r>
              <a:rPr lang="ru-RU" dirty="0" err="1" smtClean="0"/>
              <a:t>лікуванню</a:t>
            </a:r>
            <a:r>
              <a:rPr lang="ru-RU" dirty="0" smtClean="0"/>
              <a:t>, </a:t>
            </a:r>
            <a:r>
              <a:rPr lang="ru-RU" dirty="0" err="1" smtClean="0"/>
              <a:t>процес</a:t>
            </a:r>
            <a:r>
              <a:rPr lang="ru-RU" dirty="0" smtClean="0"/>
              <a:t> опору </a:t>
            </a:r>
            <a:r>
              <a:rPr lang="ru-RU" dirty="0" err="1" smtClean="0"/>
              <a:t>інфекції</a:t>
            </a:r>
            <a:r>
              <a:rPr lang="ru-RU" dirty="0" smtClean="0"/>
              <a:t> в </a:t>
            </a:r>
            <a:r>
              <a:rPr lang="ru-RU" dirty="0" err="1" smtClean="0"/>
              <a:t>мигдалинах</a:t>
            </a:r>
            <a:r>
              <a:rPr lang="ru-RU" dirty="0" smtClean="0"/>
              <a:t> </a:t>
            </a:r>
            <a:r>
              <a:rPr lang="ru-RU" dirty="0" err="1" smtClean="0"/>
              <a:t>слабшає</a:t>
            </a:r>
            <a:r>
              <a:rPr lang="ru-RU" dirty="0" smtClean="0"/>
              <a:t>, вони не </a:t>
            </a:r>
            <a:r>
              <a:rPr lang="ru-RU" dirty="0" err="1" smtClean="0"/>
              <a:t>справляються</a:t>
            </a:r>
            <a:r>
              <a:rPr lang="ru-RU" dirty="0" smtClean="0"/>
              <a:t> </a:t>
            </a:r>
            <a:r>
              <a:rPr lang="ru-RU" dirty="0" err="1" smtClean="0"/>
              <a:t>зі</a:t>
            </a:r>
            <a:r>
              <a:rPr lang="ru-RU" dirty="0" smtClean="0"/>
              <a:t> </a:t>
            </a:r>
            <a:r>
              <a:rPr lang="ru-RU" dirty="0" err="1" smtClean="0"/>
              <a:t>своїми</a:t>
            </a:r>
            <a:r>
              <a:rPr lang="ru-RU" b="1" dirty="0" smtClean="0"/>
              <a:t> </a:t>
            </a:r>
            <a:r>
              <a:rPr lang="ru-RU" dirty="0" err="1" smtClean="0"/>
              <a:t>функціями</a:t>
            </a:r>
            <a:r>
              <a:rPr lang="ru-RU" dirty="0" smtClean="0"/>
              <a:t> </a:t>
            </a:r>
            <a:r>
              <a:rPr lang="ru-RU" dirty="0" err="1" smtClean="0"/>
              <a:t>захисту</a:t>
            </a:r>
            <a:r>
              <a:rPr lang="ru-RU" dirty="0" smtClean="0"/>
              <a:t>, </a:t>
            </a:r>
            <a:r>
              <a:rPr lang="ru-RU" dirty="0" err="1" smtClean="0"/>
              <a:t>втрачають</a:t>
            </a:r>
            <a:r>
              <a:rPr lang="ru-RU" dirty="0" smtClean="0"/>
              <a:t> </a:t>
            </a:r>
            <a:r>
              <a:rPr lang="ru-RU" dirty="0" err="1" smtClean="0"/>
              <a:t>здатність</a:t>
            </a:r>
            <a:r>
              <a:rPr lang="ru-RU" dirty="0" smtClean="0"/>
              <a:t> до </a:t>
            </a:r>
            <a:r>
              <a:rPr lang="ru-RU" dirty="0" err="1" smtClean="0"/>
              <a:t>самоочищення</a:t>
            </a:r>
            <a:r>
              <a:rPr lang="ru-RU" dirty="0" smtClean="0"/>
              <a:t> </a:t>
            </a:r>
            <a:r>
              <a:rPr lang="ru-RU" dirty="0" err="1" smtClean="0"/>
              <a:t>і</a:t>
            </a:r>
            <a:r>
              <a:rPr lang="ru-RU" dirty="0" smtClean="0"/>
              <a:t> </a:t>
            </a:r>
            <a:r>
              <a:rPr lang="ru-RU" dirty="0" err="1" smtClean="0"/>
              <a:t>самі</a:t>
            </a:r>
            <a:r>
              <a:rPr lang="ru-RU" dirty="0" smtClean="0"/>
              <a:t> </a:t>
            </a:r>
            <a:r>
              <a:rPr lang="ru-RU" dirty="0" err="1" smtClean="0"/>
              <a:t>виступають</a:t>
            </a:r>
            <a:r>
              <a:rPr lang="ru-RU" dirty="0" smtClean="0"/>
              <a:t> </a:t>
            </a:r>
            <a:r>
              <a:rPr lang="ru-RU" dirty="0" err="1" smtClean="0"/>
              <a:t>джерелом</a:t>
            </a:r>
            <a:r>
              <a:rPr lang="ru-RU" dirty="0" smtClean="0"/>
              <a:t> </a:t>
            </a:r>
            <a:r>
              <a:rPr lang="ru-RU" dirty="0" err="1" smtClean="0"/>
              <a:t>інфекції</a:t>
            </a:r>
            <a:r>
              <a:rPr lang="ru-RU" dirty="0" smtClean="0"/>
              <a:t>, </a:t>
            </a:r>
            <a:r>
              <a:rPr lang="ru-RU" dirty="0" err="1" smtClean="0"/>
              <a:t>тоді</a:t>
            </a:r>
            <a:r>
              <a:rPr lang="ru-RU" dirty="0" smtClean="0"/>
              <a:t> </a:t>
            </a:r>
            <a:r>
              <a:rPr lang="ru-RU" dirty="0" err="1" smtClean="0"/>
              <a:t>і</a:t>
            </a:r>
            <a:r>
              <a:rPr lang="ru-RU" dirty="0" smtClean="0"/>
              <a:t> </a:t>
            </a:r>
            <a:r>
              <a:rPr lang="ru-RU" dirty="0" err="1" smtClean="0"/>
              <a:t>розвивається</a:t>
            </a:r>
            <a:r>
              <a:rPr lang="ru-RU" dirty="0" smtClean="0"/>
              <a:t> </a:t>
            </a:r>
            <a:r>
              <a:rPr lang="ru-RU" dirty="0" err="1" smtClean="0"/>
              <a:t>рецидивуючий</a:t>
            </a:r>
            <a:r>
              <a:rPr lang="ru-RU" dirty="0" smtClean="0"/>
              <a:t> (</a:t>
            </a:r>
            <a:r>
              <a:rPr lang="ru-RU" dirty="0" err="1" smtClean="0"/>
              <a:t>рекурентний</a:t>
            </a:r>
            <a:r>
              <a:rPr lang="ru-RU" dirty="0" smtClean="0"/>
              <a:t>) </a:t>
            </a:r>
            <a:r>
              <a:rPr lang="ru-RU" dirty="0" err="1" smtClean="0"/>
              <a:t>тонзиліт</a:t>
            </a:r>
            <a:r>
              <a:rPr lang="ru-RU" dirty="0" smtClean="0"/>
              <a:t>.</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Гострі тонзиліти поділяються на первинні і вторинні.</a:t>
            </a:r>
            <a:r>
              <a:rPr lang="ru-RU" dirty="0" smtClean="0"/>
              <a:t/>
            </a:r>
            <a:br>
              <a:rPr lang="ru-RU" dirty="0" smtClean="0"/>
            </a:br>
            <a:r>
              <a:rPr lang="ru-RU" dirty="0" smtClean="0"/>
              <a:t> </a:t>
            </a:r>
            <a:endParaRPr lang="ru-RU" dirty="0"/>
          </a:p>
        </p:txBody>
      </p:sp>
      <p:sp>
        <p:nvSpPr>
          <p:cNvPr id="3" name="Содержимое 2"/>
          <p:cNvSpPr>
            <a:spLocks noGrp="1"/>
          </p:cNvSpPr>
          <p:nvPr>
            <p:ph idx="1"/>
          </p:nvPr>
        </p:nvSpPr>
        <p:spPr/>
        <p:txBody>
          <a:bodyPr>
            <a:normAutofit fontScale="77500" lnSpcReduction="20000"/>
          </a:bodyPr>
          <a:lstStyle/>
          <a:p>
            <a:r>
              <a:rPr lang="uk-UA" b="1" dirty="0" smtClean="0"/>
              <a:t>Первинний </a:t>
            </a:r>
            <a:r>
              <a:rPr lang="uk-UA" b="1" dirty="0"/>
              <a:t>тонз</a:t>
            </a:r>
            <a:r>
              <a:rPr lang="uk-UA" dirty="0"/>
              <a:t>иліт – одне з найбільш поширених захворювань верхніх дихальних шляхів. Збудниками первинних тонзилітів є віруси, бактерії, гриби та змішана мікрофлора. Захворюваність має виражений сезонний характер (весна, осінь). Хворіють переважно діти та особи молодого віку (до 35-ти років). Джерело інфекції – хворі, а також носії збудників (частіше β-гемолітичних стрептококів групи А), що виділяють у зовнішнє середовище велику кількість збудників при розмові і кашлі. Основний шлях інфікування – повітряно-крапельний, також можливе інфікування контактно-побутовим та аліментарним шляхами.</a:t>
            </a:r>
            <a:endParaRPr lang="ru-RU" dirty="0"/>
          </a:p>
          <a:p>
            <a:r>
              <a:rPr lang="uk-UA" b="1" dirty="0"/>
              <a:t>Вторинні тонзиліти </a:t>
            </a:r>
            <a:r>
              <a:rPr lang="uk-UA" dirty="0"/>
              <a:t>виникають при захворюваннях крові та інфекційних хворобах.</a:t>
            </a:r>
            <a:endParaRPr lang="ru-RU" dirty="0"/>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Діагностика</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lnSpcReduction="20000"/>
          </a:bodyPr>
          <a:lstStyle/>
          <a:p>
            <a:r>
              <a:rPr lang="uk-UA" dirty="0" smtClean="0"/>
              <a:t>Діагноз </a:t>
            </a:r>
            <a:r>
              <a:rPr lang="uk-UA" dirty="0"/>
              <a:t>гострого тонзиліту виставляється на підставі клінічних даних. Висновок лікаря ґрунтується на підставі скарг пацієнта, анамнезу, симптоматики та ознак хвороби, даних лікарського огляду та враховує суб’єктивну оцінку стану тяжкості хвороби самим пацієнтом.</a:t>
            </a:r>
            <a:endParaRPr lang="ru-RU" dirty="0"/>
          </a:p>
          <a:p>
            <a:r>
              <a:rPr lang="uk-UA" dirty="0"/>
              <a:t>У пацієнтів з </a:t>
            </a:r>
            <a:r>
              <a:rPr lang="uk-UA" dirty="0" err="1"/>
              <a:t>рецидивуючим</a:t>
            </a:r>
            <a:r>
              <a:rPr lang="uk-UA" dirty="0"/>
              <a:t> гострим тонзилітом слід звертати увагу на кількість рецидивів, якість лікування їх та тяжкість перебігу, ускладнення.</a:t>
            </a:r>
            <a:endParaRPr lang="ru-RU" dirty="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Діагностика</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lnSpcReduction="10000"/>
          </a:bodyPr>
          <a:lstStyle/>
          <a:p>
            <a:r>
              <a:rPr lang="uk-UA" dirty="0" smtClean="0"/>
              <a:t>ГТ </a:t>
            </a:r>
            <a:r>
              <a:rPr lang="uk-UA" dirty="0"/>
              <a:t>діагностується на підставі гострої появи скарг хворого та типових симптомів, до яких відносяться біль у горлі при ковтанні, гарячка, загальна слабкість, збільшення та болючість реґіонарних лімфовузлів біля кута нижньої щелепи по передньому краю </a:t>
            </a:r>
            <a:r>
              <a:rPr lang="uk-UA" dirty="0" err="1"/>
              <a:t>кивального</a:t>
            </a:r>
            <a:r>
              <a:rPr lang="uk-UA" dirty="0"/>
              <a:t> м’яза у верхній третині.</a:t>
            </a:r>
            <a:endParaRPr lang="ru-RU" dirty="0"/>
          </a:p>
          <a:p>
            <a:r>
              <a:rPr lang="uk-UA" dirty="0"/>
              <a:t>Оцінка даних </a:t>
            </a:r>
            <a:r>
              <a:rPr lang="uk-UA" dirty="0" err="1"/>
              <a:t>орофарингоскопії</a:t>
            </a:r>
            <a:r>
              <a:rPr lang="uk-UA" dirty="0"/>
              <a:t> має враховувати загальну клінічну картину.</a:t>
            </a:r>
            <a:endParaRPr lang="ru-RU" dirty="0"/>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Лікарський огляд</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fontScale="70000" lnSpcReduction="20000"/>
          </a:bodyPr>
          <a:lstStyle/>
          <a:p>
            <a:r>
              <a:rPr lang="uk-UA" dirty="0" smtClean="0"/>
              <a:t>При </a:t>
            </a:r>
            <a:r>
              <a:rPr lang="uk-UA" dirty="0"/>
              <a:t>клінічному огляді має місце збільшення реґіонарних лімфовузлів біля кута нижньої щелепи по передньому краю </a:t>
            </a:r>
            <a:r>
              <a:rPr lang="uk-UA" dirty="0" err="1"/>
              <a:t>кивального</a:t>
            </a:r>
            <a:r>
              <a:rPr lang="uk-UA" dirty="0"/>
              <a:t> м’яза у верхній третині, які є болючими при пальпації. При </a:t>
            </a:r>
            <a:r>
              <a:rPr lang="uk-UA" dirty="0" err="1"/>
              <a:t>орофарингоскопії</a:t>
            </a:r>
            <a:r>
              <a:rPr lang="uk-UA" dirty="0"/>
              <a:t> характерне збільшення величини мигдаликів та гіперемія слизової оболонки. Фолікулярна та лакунарна форми характеризуються вираженими змінами в </a:t>
            </a:r>
            <a:r>
              <a:rPr lang="uk-UA" dirty="0" err="1"/>
              <a:t>ПМ</a:t>
            </a:r>
            <a:r>
              <a:rPr lang="uk-UA" dirty="0"/>
              <a:t>. Покривний шар розрихлений, </a:t>
            </a:r>
            <a:r>
              <a:rPr lang="uk-UA" dirty="0" err="1"/>
              <a:t>десквамований</a:t>
            </a:r>
            <a:r>
              <a:rPr lang="uk-UA" dirty="0"/>
              <a:t>. При фолікулярній формі тонзиліту видніються жовто-білі </a:t>
            </a:r>
            <a:r>
              <a:rPr lang="uk-UA" dirty="0" err="1"/>
              <a:t>крапкоподібні</a:t>
            </a:r>
            <a:r>
              <a:rPr lang="uk-UA" dirty="0"/>
              <a:t> нашарування – нагноєнні фолікули. У хворих на лакунарний тонзиліт з’являються ділянки вкриті жовтуватими фіброзними нашаруваннями, які зливаються і можуть покрити весь </a:t>
            </a:r>
            <a:r>
              <a:rPr lang="uk-UA" dirty="0" err="1"/>
              <a:t>ПМ</a:t>
            </a:r>
            <a:r>
              <a:rPr lang="uk-UA" dirty="0"/>
              <a:t>, але не виходять за його межі. При первинних тонзилітах процес завжди вражає тільки </a:t>
            </a:r>
            <a:r>
              <a:rPr lang="uk-UA" dirty="0" err="1"/>
              <a:t>ПМ</a:t>
            </a:r>
            <a:r>
              <a:rPr lang="uk-UA" dirty="0"/>
              <a:t> і завжди двобічний. Колір нашарувань жовтуватий, вони легко знімаються не залишаючи виразок.</a:t>
            </a:r>
            <a:endParaRPr lang="ru-RU" dirty="0"/>
          </a:p>
          <a:p>
            <a:endParaRPr lang="ru-RU" dirty="0"/>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t>Лікарський огляд</a:t>
            </a:r>
            <a:endParaRPr lang="ru-RU" dirty="0"/>
          </a:p>
        </p:txBody>
      </p:sp>
      <p:sp>
        <p:nvSpPr>
          <p:cNvPr id="3" name="Содержимое 2"/>
          <p:cNvSpPr>
            <a:spLocks noGrp="1"/>
          </p:cNvSpPr>
          <p:nvPr>
            <p:ph idx="1"/>
          </p:nvPr>
        </p:nvSpPr>
        <p:spPr/>
        <p:txBody>
          <a:bodyPr>
            <a:normAutofit fontScale="70000" lnSpcReduction="20000"/>
          </a:bodyPr>
          <a:lstStyle/>
          <a:p>
            <a:r>
              <a:rPr lang="uk-UA" dirty="0"/>
              <a:t>При легкому та середньої тяжкості перебігу ГТ пацієнт ізолюється і ведеться лікарем первинної допомоги. При необхідності проводиться консультація лікаря отоларинголога, лікаря інфекціоніста.</a:t>
            </a:r>
            <a:endParaRPr lang="ru-RU" dirty="0"/>
          </a:p>
          <a:p>
            <a:r>
              <a:rPr lang="uk-UA" dirty="0"/>
              <a:t>При підозрі на дифтерію глотки пацієнт обстежується згідно відповідних нормативних документів.</a:t>
            </a:r>
            <a:endParaRPr lang="ru-RU" dirty="0"/>
          </a:p>
          <a:p>
            <a:r>
              <a:rPr lang="uk-UA" dirty="0"/>
              <a:t>При підозрі на </a:t>
            </a:r>
            <a:r>
              <a:rPr lang="uk-UA" dirty="0" err="1"/>
              <a:t>виразково-плівчату</a:t>
            </a:r>
            <a:r>
              <a:rPr lang="uk-UA" dirty="0"/>
              <a:t> ангіну </a:t>
            </a:r>
            <a:r>
              <a:rPr lang="uk-UA" dirty="0" err="1"/>
              <a:t>Симановського-Венсана-Плаута</a:t>
            </a:r>
            <a:r>
              <a:rPr lang="uk-UA" dirty="0"/>
              <a:t> пацієнти скаржаться на неприємні відчуття в горлі, незначний біль при ковтанні з однієї сторони, неприємний запах з рота. При фарингоскопії в ділянці верхнього полюса одного з піднебінних мигдаликів виявляється виразка з нерівними краями, покрита сірувато-жовтим нальотом. На боці виразки збільшені та болючі лімфовузли. Загальний стан задовільний, температура тіла нормальна або </a:t>
            </a:r>
            <a:r>
              <a:rPr lang="uk-UA" dirty="0" err="1"/>
              <a:t>субфебрильна</a:t>
            </a:r>
            <a:r>
              <a:rPr lang="uk-UA" dirty="0"/>
              <a:t>. Необхідно диференціювати з сифілісом глотки, дифтерією глотки, раком піднебінного мигдалика.</a:t>
            </a:r>
            <a:endParaRPr lang="ru-RU" dirty="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Локальні ускладнення гострого тонзиліту</a:t>
            </a:r>
            <a:endParaRPr lang="ru-RU" b="1" dirty="0"/>
          </a:p>
        </p:txBody>
      </p:sp>
      <p:sp>
        <p:nvSpPr>
          <p:cNvPr id="3" name="Содержимое 2"/>
          <p:cNvSpPr>
            <a:spLocks noGrp="1"/>
          </p:cNvSpPr>
          <p:nvPr>
            <p:ph idx="1"/>
          </p:nvPr>
        </p:nvSpPr>
        <p:spPr/>
        <p:txBody>
          <a:bodyPr/>
          <a:lstStyle/>
          <a:p>
            <a:r>
              <a:rPr lang="uk-UA" dirty="0" smtClean="0"/>
              <a:t>За </a:t>
            </a:r>
            <a:r>
              <a:rPr lang="uk-UA" dirty="0"/>
              <a:t>наявності місцевих ускладнень гострого тонзиліту (</a:t>
            </a:r>
            <a:r>
              <a:rPr lang="uk-UA" dirty="0" err="1"/>
              <a:t>паратонзилярний</a:t>
            </a:r>
            <a:r>
              <a:rPr lang="uk-UA" dirty="0"/>
              <a:t> абсцес, </a:t>
            </a:r>
            <a:r>
              <a:rPr lang="uk-UA" dirty="0" err="1"/>
              <a:t>парафарингеальний</a:t>
            </a:r>
            <a:r>
              <a:rPr lang="uk-UA" dirty="0"/>
              <a:t> абсцес, заглотковий абсцес) пацієнта госпіталізують до відділення </a:t>
            </a:r>
            <a:r>
              <a:rPr lang="uk-UA" dirty="0" err="1"/>
              <a:t>оториноларингології</a:t>
            </a:r>
            <a:r>
              <a:rPr lang="uk-UA" dirty="0"/>
              <a:t>.</a:t>
            </a:r>
            <a:endParaRPr lang="ru-RU" dirty="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Ступінь тяжкості</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fontScale="85000" lnSpcReduction="10000"/>
          </a:bodyPr>
          <a:lstStyle/>
          <a:p>
            <a:r>
              <a:rPr lang="uk-UA" dirty="0" smtClean="0"/>
              <a:t>Ступінь </a:t>
            </a:r>
            <a:r>
              <a:rPr lang="uk-UA" dirty="0"/>
              <a:t>тяжкості перебігу гострого тонзиліту оцінюється за </a:t>
            </a:r>
            <a:r>
              <a:rPr lang="uk-UA" dirty="0" err="1"/>
              <a:t>вираженістю</a:t>
            </a:r>
            <a:r>
              <a:rPr lang="uk-UA" dirty="0"/>
              <a:t> інтоксикаційного синдрому. Інтоксикаційний синдром оцінюється за температурною реакцією.</a:t>
            </a:r>
            <a:endParaRPr lang="ru-RU" dirty="0"/>
          </a:p>
          <a:p>
            <a:r>
              <a:rPr lang="uk-UA" b="1" dirty="0"/>
              <a:t>І ступінь</a:t>
            </a:r>
            <a:r>
              <a:rPr lang="uk-UA" dirty="0"/>
              <a:t> (легкий перебіг): температура тіла ≤ 38˚С</a:t>
            </a:r>
            <a:endParaRPr lang="ru-RU" dirty="0"/>
          </a:p>
          <a:p>
            <a:r>
              <a:rPr lang="uk-UA" b="1" dirty="0"/>
              <a:t>ІІ ступінь</a:t>
            </a:r>
            <a:r>
              <a:rPr lang="uk-UA" dirty="0"/>
              <a:t> (перебіг середнього ступеня тяжкості): температура тіла 38˚С – 39˚С.</a:t>
            </a:r>
            <a:endParaRPr lang="ru-RU" dirty="0"/>
          </a:p>
          <a:p>
            <a:r>
              <a:rPr lang="uk-UA" b="1" dirty="0"/>
              <a:t>ІІІ ступінь</a:t>
            </a:r>
            <a:r>
              <a:rPr lang="uk-UA" dirty="0"/>
              <a:t> (тяжкий перебіг): температура тіла ≥39˚С.</a:t>
            </a:r>
            <a:endParaRPr lang="ru-RU" dirty="0"/>
          </a:p>
          <a:p>
            <a:r>
              <a:rPr lang="uk-UA" dirty="0"/>
              <a:t>Дана інформація враховується при </a:t>
            </a:r>
            <a:r>
              <a:rPr lang="uk-UA" dirty="0" err="1"/>
              <a:t>вистановленні</a:t>
            </a:r>
            <a:r>
              <a:rPr lang="uk-UA" dirty="0"/>
              <a:t> діагнозу та прийнятті рішення щодо тактики лікування.</a:t>
            </a:r>
            <a:endParaRPr lang="ru-RU" dirty="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Диференційний діагноз</a:t>
            </a:r>
            <a:r>
              <a:rPr lang="ru-RU" b="1" dirty="0" smtClean="0"/>
              <a:t/>
            </a:r>
            <a:br>
              <a:rPr lang="ru-RU" b="1" dirty="0" smtClean="0"/>
            </a:br>
            <a:endParaRPr lang="ru-RU" dirty="0"/>
          </a:p>
        </p:txBody>
      </p:sp>
      <p:sp>
        <p:nvSpPr>
          <p:cNvPr id="3" name="Содержимое 2"/>
          <p:cNvSpPr>
            <a:spLocks noGrp="1"/>
          </p:cNvSpPr>
          <p:nvPr>
            <p:ph idx="1"/>
          </p:nvPr>
        </p:nvSpPr>
        <p:spPr/>
        <p:txBody>
          <a:bodyPr/>
          <a:lstStyle/>
          <a:p>
            <a:r>
              <a:rPr lang="uk-UA" dirty="0" smtClean="0"/>
              <a:t>Диференційний </a:t>
            </a:r>
            <a:r>
              <a:rPr lang="uk-UA" dirty="0"/>
              <a:t>діагноз проводиться з вторинними тонзилітами.</a:t>
            </a:r>
            <a:endParaRPr lang="ru-RU" dirty="0"/>
          </a:p>
          <a:p>
            <a:r>
              <a:rPr lang="uk-UA" dirty="0"/>
              <a:t>При інфекційних хворобах – коклюш, вітряна віспа, скарлатина, менінгококовий </a:t>
            </a:r>
            <a:r>
              <a:rPr lang="uk-UA" dirty="0" err="1"/>
              <a:t>назофарингіт</a:t>
            </a:r>
            <a:r>
              <a:rPr lang="uk-UA" dirty="0"/>
              <a:t>; інфекційний мононуклеоз.</a:t>
            </a:r>
            <a:endParaRPr lang="ru-RU" dirty="0"/>
          </a:p>
          <a:p>
            <a:r>
              <a:rPr lang="uk-UA" dirty="0"/>
              <a:t>При захворюваннях крові: лейкоз, агранулоцитоз, алейкемія.</a:t>
            </a:r>
            <a:endParaRPr lang="ru-RU" dirty="0"/>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cap="all" dirty="0" smtClean="0"/>
              <a:t>Діагностика </a:t>
            </a:r>
            <a:r>
              <a:rPr lang="uk-UA" b="1" cap="all" dirty="0" err="1" smtClean="0"/>
              <a:t>тонзилітУ</a:t>
            </a:r>
            <a:endParaRPr lang="ru-RU" dirty="0"/>
          </a:p>
        </p:txBody>
      </p:sp>
      <p:sp>
        <p:nvSpPr>
          <p:cNvPr id="3" name="Содержимое 2"/>
          <p:cNvSpPr>
            <a:spLocks noGrp="1"/>
          </p:cNvSpPr>
          <p:nvPr>
            <p:ph idx="1"/>
          </p:nvPr>
        </p:nvSpPr>
        <p:spPr/>
        <p:txBody>
          <a:bodyPr>
            <a:normAutofit fontScale="62500" lnSpcReduction="20000"/>
          </a:bodyPr>
          <a:lstStyle/>
          <a:p>
            <a:pPr>
              <a:buNone/>
            </a:pPr>
            <a:r>
              <a:rPr lang="uk-UA" b="1" dirty="0" smtClean="0"/>
              <a:t>Рекомендації</a:t>
            </a:r>
            <a:endParaRPr lang="ru-RU" b="1" dirty="0"/>
          </a:p>
          <a:p>
            <a:pPr lvl="0"/>
            <a:r>
              <a:rPr lang="uk-UA" dirty="0"/>
              <a:t>Щоб диференціювати вірусний тонзиліт від спричиненого β-гемолітичними стрептококами, потрібно провести оцінювання за діагностичною системою оцінки (як правило, модифікована шкала </a:t>
            </a:r>
            <a:r>
              <a:rPr lang="uk-UA" dirty="0" err="1"/>
              <a:t>Centor</a:t>
            </a:r>
            <a:r>
              <a:rPr lang="uk-UA" dirty="0"/>
              <a:t>/McIsaac-шкала).</a:t>
            </a:r>
            <a:endParaRPr lang="ru-RU" dirty="0"/>
          </a:p>
          <a:p>
            <a:pPr lvl="0"/>
            <a:r>
              <a:rPr lang="uk-UA" dirty="0"/>
              <a:t>При терапевтичних наслідках при </a:t>
            </a:r>
            <a:r>
              <a:rPr lang="uk-UA" dirty="0" smtClean="0"/>
              <a:t>позитивному значені </a:t>
            </a:r>
            <a:r>
              <a:rPr lang="uk-UA" dirty="0"/>
              <a:t>(за шкалою)&gt;3 потрібно провести мазок із зіва для експрес-аналізу, або провести </a:t>
            </a:r>
            <a:r>
              <a:rPr lang="uk-UA" dirty="0" err="1"/>
              <a:t>культуральне</a:t>
            </a:r>
            <a:r>
              <a:rPr lang="uk-UA" dirty="0"/>
              <a:t> обстеження на β-гемолітичний стрептокок.</a:t>
            </a:r>
            <a:endParaRPr lang="ru-RU" dirty="0"/>
          </a:p>
          <a:p>
            <a:pPr lvl="0"/>
            <a:r>
              <a:rPr lang="uk-UA" dirty="0"/>
              <a:t>Планові аналізи крові при підозрі на гострий тонзиліт не потрібні.</a:t>
            </a:r>
            <a:endParaRPr lang="ru-RU" dirty="0"/>
          </a:p>
          <a:p>
            <a:pPr lvl="0"/>
            <a:r>
              <a:rPr lang="uk-UA" dirty="0"/>
              <a:t>Після гострого стрептококового тонзиліту не потрібно проводити плановий поточний контроль мазка із зіва.</a:t>
            </a:r>
            <a:endParaRPr lang="ru-RU" dirty="0"/>
          </a:p>
          <a:p>
            <a:pPr lvl="0"/>
            <a:r>
              <a:rPr lang="uk-UA" dirty="0"/>
              <a:t>Після гострого стрептококового тонзиліту не потрібно проводити планові аналізи крові та сечі або кардіологічну діагностику (EKГ).</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Шкала </a:t>
            </a:r>
            <a:r>
              <a:rPr lang="uk-UA" b="1" dirty="0" err="1"/>
              <a:t>McIsaac</a:t>
            </a:r>
            <a:r>
              <a:rPr lang="uk-UA" b="1" dirty="0"/>
              <a:t> (модифікована шкала </a:t>
            </a:r>
            <a:r>
              <a:rPr lang="uk-UA" b="1" dirty="0" err="1"/>
              <a:t>Centor</a:t>
            </a:r>
            <a:r>
              <a:rPr lang="uk-UA" b="1" dirty="0"/>
              <a:t>)</a:t>
            </a:r>
            <a:r>
              <a:rPr lang="ru-RU" dirty="0"/>
              <a:t/>
            </a:r>
            <a:br>
              <a:rPr lang="ru-RU" dirty="0"/>
            </a:br>
            <a:endParaRPr lang="ru-RU" dirty="0"/>
          </a:p>
        </p:txBody>
      </p:sp>
      <p:graphicFrame>
        <p:nvGraphicFramePr>
          <p:cNvPr id="4" name="Содержимое 3"/>
          <p:cNvGraphicFramePr>
            <a:graphicFrameLocks noGrp="1"/>
          </p:cNvGraphicFramePr>
          <p:nvPr>
            <p:ph idx="1"/>
          </p:nvPr>
        </p:nvGraphicFramePr>
        <p:xfrm>
          <a:off x="1214414" y="1714488"/>
          <a:ext cx="6000792" cy="3643340"/>
        </p:xfrm>
        <a:graphic>
          <a:graphicData uri="http://schemas.openxmlformats.org/drawingml/2006/table">
            <a:tbl>
              <a:tblPr firstRow="1" bandRow="1">
                <a:tableStyleId>{5C22544A-7EE6-4342-B048-85BDC9FD1C3A}</a:tableStyleId>
              </a:tblPr>
              <a:tblGrid>
                <a:gridCol w="3000396">
                  <a:extLst>
                    <a:ext uri="{9D8B030D-6E8A-4147-A177-3AD203B41FA5}">
                      <a16:colId xmlns:a16="http://schemas.microsoft.com/office/drawing/2014/main" val="20000"/>
                    </a:ext>
                  </a:extLst>
                </a:gridCol>
                <a:gridCol w="3000396">
                  <a:extLst>
                    <a:ext uri="{9D8B030D-6E8A-4147-A177-3AD203B41FA5}">
                      <a16:colId xmlns:a16="http://schemas.microsoft.com/office/drawing/2014/main" val="20001"/>
                    </a:ext>
                  </a:extLst>
                </a:gridCol>
              </a:tblGrid>
              <a:tr h="412452">
                <a:tc>
                  <a:txBody>
                    <a:bodyPr/>
                    <a:lstStyle/>
                    <a:p>
                      <a:endParaRPr lang="ru-RU" dirty="0"/>
                    </a:p>
                  </a:txBody>
                  <a:tcPr/>
                </a:tc>
                <a:tc>
                  <a:txBody>
                    <a:bodyPr/>
                    <a:lstStyle/>
                    <a:p>
                      <a:endParaRPr lang="ru-RU"/>
                    </a:p>
                  </a:txBody>
                  <a:tcPr/>
                </a:tc>
                <a:extLst>
                  <a:ext uri="{0D108BD9-81ED-4DB2-BD59-A6C34878D82A}">
                    <a16:rowId xmlns:a16="http://schemas.microsoft.com/office/drawing/2014/main" val="10000"/>
                  </a:ext>
                </a:extLst>
              </a:tr>
              <a:tr h="403861">
                <a:tc>
                  <a:txBody>
                    <a:bodyPr/>
                    <a:lstStyle/>
                    <a:p>
                      <a:pPr indent="-482600" algn="ctr">
                        <a:lnSpc>
                          <a:spcPts val="1200"/>
                        </a:lnSpc>
                        <a:spcAft>
                          <a:spcPts val="0"/>
                        </a:spcAft>
                      </a:pPr>
                      <a:r>
                        <a:rPr lang="uk-UA" sz="1200" b="1" spc="0" dirty="0">
                          <a:solidFill>
                            <a:srgbClr val="000000"/>
                          </a:solidFill>
                          <a:latin typeface="Times New Roman"/>
                          <a:ea typeface="Calibri"/>
                          <a:cs typeface="Arial"/>
                        </a:rPr>
                        <a:t>Симптом</a:t>
                      </a:r>
                      <a:endParaRPr lang="ru-RU" sz="1000" dirty="0">
                        <a:latin typeface="Arial"/>
                        <a:ea typeface="Times New Roman"/>
                      </a:endParaRPr>
                    </a:p>
                  </a:txBody>
                  <a:tcPr marL="68580" marR="68580" marT="0" marB="0"/>
                </a:tc>
                <a:tc>
                  <a:txBody>
                    <a:bodyPr/>
                    <a:lstStyle/>
                    <a:p>
                      <a:pPr indent="-482600" algn="ctr">
                        <a:lnSpc>
                          <a:spcPts val="1200"/>
                        </a:lnSpc>
                        <a:spcAft>
                          <a:spcPts val="0"/>
                        </a:spcAft>
                      </a:pPr>
                      <a:r>
                        <a:rPr lang="uk-UA" sz="1200" b="1" spc="0">
                          <a:solidFill>
                            <a:srgbClr val="000000"/>
                          </a:solidFill>
                          <a:latin typeface="Times New Roman"/>
                          <a:ea typeface="Calibri"/>
                          <a:cs typeface="Arial"/>
                        </a:rPr>
                        <a:t>Бали</a:t>
                      </a:r>
                      <a:endParaRPr lang="ru-RU" sz="1000">
                        <a:latin typeface="Arial"/>
                        <a:ea typeface="Times New Roman"/>
                      </a:endParaRPr>
                    </a:p>
                  </a:txBody>
                  <a:tcPr marL="68580" marR="68580" marT="0" marB="0"/>
                </a:tc>
                <a:extLst>
                  <a:ext uri="{0D108BD9-81ED-4DB2-BD59-A6C34878D82A}">
                    <a16:rowId xmlns:a16="http://schemas.microsoft.com/office/drawing/2014/main" val="10001"/>
                  </a:ext>
                </a:extLst>
              </a:tr>
              <a:tr h="403861">
                <a:tc>
                  <a:txBody>
                    <a:bodyPr/>
                    <a:lstStyle/>
                    <a:p>
                      <a:pPr indent="-482600" algn="just">
                        <a:lnSpc>
                          <a:spcPts val="1200"/>
                        </a:lnSpc>
                        <a:spcAft>
                          <a:spcPts val="0"/>
                        </a:spcAft>
                      </a:pPr>
                      <a:r>
                        <a:rPr lang="uk-UA" sz="1200" spc="0">
                          <a:solidFill>
                            <a:srgbClr val="000000"/>
                          </a:solidFill>
                          <a:latin typeface="Times New Roman"/>
                          <a:ea typeface="Calibri"/>
                          <a:cs typeface="Arial"/>
                        </a:rPr>
                        <a:t>Температура тіла (в анамнезі) &gt;38°C</a:t>
                      </a:r>
                      <a:endParaRPr lang="ru-RU" sz="1000">
                        <a:latin typeface="Arial"/>
                        <a:ea typeface="Times New Roman"/>
                      </a:endParaRPr>
                    </a:p>
                  </a:txBody>
                  <a:tcPr marL="68580" marR="68580" marT="0" marB="0"/>
                </a:tc>
                <a:tc>
                  <a:txBody>
                    <a:bodyPr/>
                    <a:lstStyle/>
                    <a:p>
                      <a:pPr indent="-482600" algn="ctr">
                        <a:lnSpc>
                          <a:spcPts val="1200"/>
                        </a:lnSpc>
                        <a:spcAft>
                          <a:spcPts val="0"/>
                        </a:spcAft>
                      </a:pPr>
                      <a:r>
                        <a:rPr lang="uk-UA" sz="1200" spc="0">
                          <a:solidFill>
                            <a:srgbClr val="000000"/>
                          </a:solidFill>
                          <a:latin typeface="Times New Roman"/>
                          <a:ea typeface="Calibri"/>
                          <a:cs typeface="Arial"/>
                        </a:rPr>
                        <a:t>1</a:t>
                      </a:r>
                      <a:endParaRPr lang="ru-RU" sz="1000">
                        <a:latin typeface="Arial"/>
                        <a:ea typeface="Times New Roman"/>
                      </a:endParaRPr>
                    </a:p>
                  </a:txBody>
                  <a:tcPr marL="68580" marR="68580" marT="0" marB="0" anchor="ctr"/>
                </a:tc>
                <a:extLst>
                  <a:ext uri="{0D108BD9-81ED-4DB2-BD59-A6C34878D82A}">
                    <a16:rowId xmlns:a16="http://schemas.microsoft.com/office/drawing/2014/main" val="10002"/>
                  </a:ext>
                </a:extLst>
              </a:tr>
              <a:tr h="403861">
                <a:tc>
                  <a:txBody>
                    <a:bodyPr/>
                    <a:lstStyle/>
                    <a:p>
                      <a:pPr indent="-482600" algn="just">
                        <a:lnSpc>
                          <a:spcPts val="1200"/>
                        </a:lnSpc>
                        <a:spcAft>
                          <a:spcPts val="0"/>
                        </a:spcAft>
                      </a:pPr>
                      <a:r>
                        <a:rPr lang="uk-UA" sz="1200" spc="0">
                          <a:solidFill>
                            <a:srgbClr val="000000"/>
                          </a:solidFill>
                          <a:latin typeface="Times New Roman"/>
                          <a:ea typeface="Calibri"/>
                          <a:cs typeface="Arial"/>
                        </a:rPr>
                        <a:t>Відсутність кашлю</a:t>
                      </a:r>
                      <a:endParaRPr lang="ru-RU" sz="1000">
                        <a:latin typeface="Arial"/>
                        <a:ea typeface="Times New Roman"/>
                      </a:endParaRPr>
                    </a:p>
                  </a:txBody>
                  <a:tcPr marL="68580" marR="68580" marT="0" marB="0"/>
                </a:tc>
                <a:tc>
                  <a:txBody>
                    <a:bodyPr/>
                    <a:lstStyle/>
                    <a:p>
                      <a:pPr indent="-482600" algn="ctr">
                        <a:lnSpc>
                          <a:spcPts val="1200"/>
                        </a:lnSpc>
                        <a:spcAft>
                          <a:spcPts val="0"/>
                        </a:spcAft>
                      </a:pPr>
                      <a:r>
                        <a:rPr lang="uk-UA" sz="1200" spc="0" dirty="0">
                          <a:solidFill>
                            <a:srgbClr val="000000"/>
                          </a:solidFill>
                          <a:latin typeface="Times New Roman"/>
                          <a:ea typeface="Calibri"/>
                          <a:cs typeface="Arial"/>
                        </a:rPr>
                        <a:t>1</a:t>
                      </a:r>
                      <a:endParaRPr lang="ru-RU" sz="1000" dirty="0">
                        <a:latin typeface="Arial"/>
                        <a:ea typeface="Times New Roman"/>
                      </a:endParaRPr>
                    </a:p>
                  </a:txBody>
                  <a:tcPr marL="68580" marR="68580" marT="0" marB="0" anchor="ctr"/>
                </a:tc>
                <a:extLst>
                  <a:ext uri="{0D108BD9-81ED-4DB2-BD59-A6C34878D82A}">
                    <a16:rowId xmlns:a16="http://schemas.microsoft.com/office/drawing/2014/main" val="10003"/>
                  </a:ext>
                </a:extLst>
              </a:tr>
              <a:tr h="403861">
                <a:tc>
                  <a:txBody>
                    <a:bodyPr/>
                    <a:lstStyle/>
                    <a:p>
                      <a:pPr indent="-482600" algn="just">
                        <a:lnSpc>
                          <a:spcPts val="1200"/>
                        </a:lnSpc>
                        <a:spcAft>
                          <a:spcPts val="0"/>
                        </a:spcAft>
                      </a:pPr>
                      <a:r>
                        <a:rPr lang="uk-UA" sz="1200" spc="0">
                          <a:solidFill>
                            <a:srgbClr val="000000"/>
                          </a:solidFill>
                          <a:latin typeface="Times New Roman"/>
                          <a:ea typeface="Calibri"/>
                          <a:cs typeface="Arial"/>
                        </a:rPr>
                        <a:t>Набряк шийних лімфовузлів</a:t>
                      </a:r>
                      <a:endParaRPr lang="ru-RU" sz="1000">
                        <a:latin typeface="Arial"/>
                        <a:ea typeface="Times New Roman"/>
                      </a:endParaRPr>
                    </a:p>
                  </a:txBody>
                  <a:tcPr marL="68580" marR="68580" marT="0" marB="0"/>
                </a:tc>
                <a:tc>
                  <a:txBody>
                    <a:bodyPr/>
                    <a:lstStyle/>
                    <a:p>
                      <a:pPr indent="-482600" algn="ctr">
                        <a:lnSpc>
                          <a:spcPts val="1200"/>
                        </a:lnSpc>
                        <a:spcAft>
                          <a:spcPts val="0"/>
                        </a:spcAft>
                      </a:pPr>
                      <a:r>
                        <a:rPr lang="uk-UA" sz="1200" spc="0">
                          <a:solidFill>
                            <a:srgbClr val="000000"/>
                          </a:solidFill>
                          <a:latin typeface="Times New Roman"/>
                          <a:ea typeface="Calibri"/>
                          <a:cs typeface="Arial"/>
                        </a:rPr>
                        <a:t>1</a:t>
                      </a:r>
                      <a:endParaRPr lang="ru-RU" sz="1000">
                        <a:latin typeface="Arial"/>
                        <a:ea typeface="Times New Roman"/>
                      </a:endParaRPr>
                    </a:p>
                  </a:txBody>
                  <a:tcPr marL="68580" marR="68580" marT="0" marB="0" anchor="ctr"/>
                </a:tc>
                <a:extLst>
                  <a:ext uri="{0D108BD9-81ED-4DB2-BD59-A6C34878D82A}">
                    <a16:rowId xmlns:a16="http://schemas.microsoft.com/office/drawing/2014/main" val="10004"/>
                  </a:ext>
                </a:extLst>
              </a:tr>
              <a:tr h="403861">
                <a:tc>
                  <a:txBody>
                    <a:bodyPr/>
                    <a:lstStyle/>
                    <a:p>
                      <a:pPr indent="-482600" algn="just">
                        <a:lnSpc>
                          <a:spcPts val="1200"/>
                        </a:lnSpc>
                        <a:spcAft>
                          <a:spcPts val="0"/>
                        </a:spcAft>
                      </a:pPr>
                      <a:r>
                        <a:rPr lang="uk-UA" sz="1200" spc="0">
                          <a:solidFill>
                            <a:srgbClr val="000000"/>
                          </a:solidFill>
                          <a:latin typeface="Times New Roman"/>
                          <a:ea typeface="Calibri"/>
                          <a:cs typeface="Arial"/>
                        </a:rPr>
                        <a:t>Набрякабо ексудат мигдаликів</a:t>
                      </a:r>
                      <a:endParaRPr lang="ru-RU" sz="1000">
                        <a:latin typeface="Arial"/>
                        <a:ea typeface="Times New Roman"/>
                      </a:endParaRPr>
                    </a:p>
                  </a:txBody>
                  <a:tcPr marL="68580" marR="68580" marT="0" marB="0"/>
                </a:tc>
                <a:tc>
                  <a:txBody>
                    <a:bodyPr/>
                    <a:lstStyle/>
                    <a:p>
                      <a:pPr indent="-482600" algn="ctr">
                        <a:lnSpc>
                          <a:spcPts val="1200"/>
                        </a:lnSpc>
                        <a:spcAft>
                          <a:spcPts val="0"/>
                        </a:spcAft>
                      </a:pPr>
                      <a:r>
                        <a:rPr lang="uk-UA" sz="1200" spc="0">
                          <a:solidFill>
                            <a:srgbClr val="000000"/>
                          </a:solidFill>
                          <a:latin typeface="Times New Roman"/>
                          <a:ea typeface="Calibri"/>
                          <a:cs typeface="Arial"/>
                        </a:rPr>
                        <a:t>1</a:t>
                      </a:r>
                      <a:endParaRPr lang="ru-RU" sz="1000">
                        <a:latin typeface="Arial"/>
                        <a:ea typeface="Times New Roman"/>
                      </a:endParaRPr>
                    </a:p>
                  </a:txBody>
                  <a:tcPr marL="68580" marR="68580" marT="0" marB="0" anchor="ctr"/>
                </a:tc>
                <a:extLst>
                  <a:ext uri="{0D108BD9-81ED-4DB2-BD59-A6C34878D82A}">
                    <a16:rowId xmlns:a16="http://schemas.microsoft.com/office/drawing/2014/main" val="10005"/>
                  </a:ext>
                </a:extLst>
              </a:tr>
              <a:tr h="403861">
                <a:tc>
                  <a:txBody>
                    <a:bodyPr/>
                    <a:lstStyle/>
                    <a:p>
                      <a:pPr indent="-482600" algn="just">
                        <a:lnSpc>
                          <a:spcPts val="1200"/>
                        </a:lnSpc>
                        <a:spcAft>
                          <a:spcPts val="0"/>
                        </a:spcAft>
                      </a:pPr>
                      <a:r>
                        <a:rPr lang="uk-UA" sz="1200" spc="0">
                          <a:solidFill>
                            <a:srgbClr val="000000"/>
                          </a:solidFill>
                          <a:latin typeface="Times New Roman"/>
                          <a:ea typeface="Calibri"/>
                          <a:cs typeface="Arial"/>
                        </a:rPr>
                        <a:t>Вік: 3–14 років</a:t>
                      </a:r>
                      <a:endParaRPr lang="ru-RU" sz="1000">
                        <a:latin typeface="Arial"/>
                        <a:ea typeface="Times New Roman"/>
                      </a:endParaRPr>
                    </a:p>
                  </a:txBody>
                  <a:tcPr marL="68580" marR="68580" marT="0" marB="0"/>
                </a:tc>
                <a:tc>
                  <a:txBody>
                    <a:bodyPr/>
                    <a:lstStyle/>
                    <a:p>
                      <a:pPr indent="-482600" algn="ctr">
                        <a:lnSpc>
                          <a:spcPts val="1200"/>
                        </a:lnSpc>
                        <a:spcAft>
                          <a:spcPts val="0"/>
                        </a:spcAft>
                      </a:pPr>
                      <a:r>
                        <a:rPr lang="uk-UA" sz="1200" spc="0">
                          <a:solidFill>
                            <a:srgbClr val="000000"/>
                          </a:solidFill>
                          <a:latin typeface="Times New Roman"/>
                          <a:ea typeface="Calibri"/>
                          <a:cs typeface="Arial"/>
                        </a:rPr>
                        <a:t>1</a:t>
                      </a:r>
                      <a:endParaRPr lang="ru-RU" sz="1000">
                        <a:latin typeface="Arial"/>
                        <a:ea typeface="Times New Roman"/>
                      </a:endParaRPr>
                    </a:p>
                  </a:txBody>
                  <a:tcPr marL="68580" marR="68580" marT="0" marB="0" anchor="ctr"/>
                </a:tc>
                <a:extLst>
                  <a:ext uri="{0D108BD9-81ED-4DB2-BD59-A6C34878D82A}">
                    <a16:rowId xmlns:a16="http://schemas.microsoft.com/office/drawing/2014/main" val="10006"/>
                  </a:ext>
                </a:extLst>
              </a:tr>
              <a:tr h="403861">
                <a:tc>
                  <a:txBody>
                    <a:bodyPr/>
                    <a:lstStyle/>
                    <a:p>
                      <a:pPr marL="270510" indent="-482600" algn="just">
                        <a:lnSpc>
                          <a:spcPts val="1200"/>
                        </a:lnSpc>
                        <a:spcAft>
                          <a:spcPts val="0"/>
                        </a:spcAft>
                      </a:pPr>
                      <a:r>
                        <a:rPr lang="uk-UA" sz="1200" spc="0">
                          <a:solidFill>
                            <a:srgbClr val="000000"/>
                          </a:solidFill>
                          <a:latin typeface="Times New Roman"/>
                          <a:ea typeface="Calibri"/>
                          <a:cs typeface="Arial"/>
                        </a:rPr>
                        <a:t>15–44 роки</a:t>
                      </a:r>
                      <a:endParaRPr lang="ru-RU" sz="1000">
                        <a:latin typeface="Arial"/>
                        <a:ea typeface="Times New Roman"/>
                      </a:endParaRPr>
                    </a:p>
                  </a:txBody>
                  <a:tcPr marL="68580" marR="68580" marT="0" marB="0"/>
                </a:tc>
                <a:tc>
                  <a:txBody>
                    <a:bodyPr/>
                    <a:lstStyle/>
                    <a:p>
                      <a:pPr indent="-482600" algn="ctr">
                        <a:lnSpc>
                          <a:spcPts val="1200"/>
                        </a:lnSpc>
                        <a:spcAft>
                          <a:spcPts val="0"/>
                        </a:spcAft>
                      </a:pPr>
                      <a:r>
                        <a:rPr lang="uk-UA" sz="1200" spc="0">
                          <a:solidFill>
                            <a:srgbClr val="000000"/>
                          </a:solidFill>
                          <a:latin typeface="Times New Roman"/>
                          <a:ea typeface="Calibri"/>
                          <a:cs typeface="Arial"/>
                        </a:rPr>
                        <a:t>0</a:t>
                      </a:r>
                      <a:endParaRPr lang="ru-RU" sz="1000">
                        <a:latin typeface="Arial"/>
                        <a:ea typeface="Times New Roman"/>
                      </a:endParaRPr>
                    </a:p>
                  </a:txBody>
                  <a:tcPr marL="68580" marR="68580" marT="0" marB="0" anchor="ctr"/>
                </a:tc>
                <a:extLst>
                  <a:ext uri="{0D108BD9-81ED-4DB2-BD59-A6C34878D82A}">
                    <a16:rowId xmlns:a16="http://schemas.microsoft.com/office/drawing/2014/main" val="10007"/>
                  </a:ext>
                </a:extLst>
              </a:tr>
              <a:tr h="403861">
                <a:tc>
                  <a:txBody>
                    <a:bodyPr/>
                    <a:lstStyle/>
                    <a:p>
                      <a:pPr marL="270510" indent="-482600" algn="just">
                        <a:lnSpc>
                          <a:spcPts val="1200"/>
                        </a:lnSpc>
                        <a:spcAft>
                          <a:spcPts val="0"/>
                        </a:spcAft>
                      </a:pPr>
                      <a:r>
                        <a:rPr lang="uk-UA" sz="1200" spc="0">
                          <a:solidFill>
                            <a:srgbClr val="000000"/>
                          </a:solidFill>
                          <a:latin typeface="Times New Roman"/>
                          <a:ea typeface="Calibri"/>
                          <a:cs typeface="Arial"/>
                        </a:rPr>
                        <a:t>&gt;45 років</a:t>
                      </a:r>
                      <a:endParaRPr lang="ru-RU" sz="1000">
                        <a:latin typeface="Arial"/>
                        <a:ea typeface="Times New Roman"/>
                      </a:endParaRPr>
                    </a:p>
                  </a:txBody>
                  <a:tcPr marL="68580" marR="68580" marT="0" marB="0"/>
                </a:tc>
                <a:tc>
                  <a:txBody>
                    <a:bodyPr/>
                    <a:lstStyle/>
                    <a:p>
                      <a:pPr indent="-482600" algn="ctr">
                        <a:lnSpc>
                          <a:spcPts val="1200"/>
                        </a:lnSpc>
                        <a:spcAft>
                          <a:spcPts val="0"/>
                        </a:spcAft>
                      </a:pPr>
                      <a:r>
                        <a:rPr lang="uk-UA" sz="1200" spc="0" dirty="0">
                          <a:solidFill>
                            <a:srgbClr val="000000"/>
                          </a:solidFill>
                          <a:latin typeface="Times New Roman"/>
                          <a:ea typeface="Calibri"/>
                          <a:cs typeface="Arial"/>
                        </a:rPr>
                        <a:t>-1</a:t>
                      </a:r>
                      <a:endParaRPr lang="ru-RU" sz="1000" dirty="0">
                        <a:latin typeface="Arial"/>
                        <a:ea typeface="Times New Roman"/>
                      </a:endParaRPr>
                    </a:p>
                  </a:txBody>
                  <a:tcPr marL="68580" marR="68580" marT="0" marB="0"/>
                </a:tc>
                <a:extLst>
                  <a:ext uri="{0D108BD9-81ED-4DB2-BD59-A6C34878D82A}">
                    <a16:rowId xmlns:a16="http://schemas.microsoft.com/office/drawing/2014/main" val="10008"/>
                  </a:ext>
                </a:extLst>
              </a:tr>
            </a:tbl>
          </a:graphicData>
        </a:graphic>
      </p:graphicFrame>
      <p:graphicFrame>
        <p:nvGraphicFramePr>
          <p:cNvPr id="6" name="Таблица 5"/>
          <p:cNvGraphicFramePr>
            <a:graphicFrameLocks noGrp="1"/>
          </p:cNvGraphicFramePr>
          <p:nvPr/>
        </p:nvGraphicFramePr>
        <p:xfrm>
          <a:off x="1000100" y="5429264"/>
          <a:ext cx="6262710" cy="1066800"/>
        </p:xfrm>
        <a:graphic>
          <a:graphicData uri="http://schemas.openxmlformats.org/drawingml/2006/table">
            <a:tbl>
              <a:tblPr/>
              <a:tblGrid>
                <a:gridCol w="3131355">
                  <a:extLst>
                    <a:ext uri="{9D8B030D-6E8A-4147-A177-3AD203B41FA5}">
                      <a16:colId xmlns:a16="http://schemas.microsoft.com/office/drawing/2014/main" val="20000"/>
                    </a:ext>
                  </a:extLst>
                </a:gridCol>
                <a:gridCol w="3131355">
                  <a:extLst>
                    <a:ext uri="{9D8B030D-6E8A-4147-A177-3AD203B41FA5}">
                      <a16:colId xmlns:a16="http://schemas.microsoft.com/office/drawing/2014/main" val="20001"/>
                    </a:ext>
                  </a:extLst>
                </a:gridCol>
              </a:tblGrid>
              <a:tr h="0">
                <a:tc>
                  <a:txBody>
                    <a:bodyPr/>
                    <a:lstStyle/>
                    <a:p>
                      <a:pPr indent="-482600" algn="ctr">
                        <a:lnSpc>
                          <a:spcPts val="1200"/>
                        </a:lnSpc>
                        <a:spcAft>
                          <a:spcPts val="0"/>
                        </a:spcAft>
                      </a:pPr>
                      <a:r>
                        <a:rPr lang="uk-UA" sz="1200" b="1" spc="0">
                          <a:solidFill>
                            <a:srgbClr val="000000"/>
                          </a:solidFill>
                          <a:latin typeface="Times New Roman"/>
                          <a:ea typeface="Calibri"/>
                          <a:cs typeface="Arial"/>
                        </a:rPr>
                        <a:t>Шкала Centor</a:t>
                      </a:r>
                      <a:endParaRPr lang="ru-RU" sz="1000">
                        <a:latin typeface="Arial"/>
                        <a:ea typeface="Times New Roman"/>
                      </a:endParaRPr>
                    </a:p>
                    <a:p>
                      <a:pPr indent="-482600" algn="ctr">
                        <a:lnSpc>
                          <a:spcPts val="1200"/>
                        </a:lnSpc>
                        <a:spcAft>
                          <a:spcPts val="0"/>
                        </a:spcAft>
                      </a:pPr>
                      <a:r>
                        <a:rPr lang="uk-UA" sz="1200" b="1" spc="0">
                          <a:solidFill>
                            <a:srgbClr val="000000"/>
                          </a:solidFill>
                          <a:latin typeface="Times New Roman"/>
                          <a:ea typeface="Calibri"/>
                          <a:cs typeface="Arial"/>
                        </a:rPr>
                        <a:t>Сума балів</a:t>
                      </a:r>
                      <a:endParaRPr lang="ru-RU" sz="100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82600" algn="just">
                        <a:lnSpc>
                          <a:spcPts val="1200"/>
                        </a:lnSpc>
                        <a:spcAft>
                          <a:spcPts val="0"/>
                        </a:spcAft>
                      </a:pPr>
                      <a:r>
                        <a:rPr lang="uk-UA" sz="1200" b="1" spc="0">
                          <a:solidFill>
                            <a:srgbClr val="000000"/>
                          </a:solidFill>
                          <a:latin typeface="Times New Roman"/>
                          <a:ea typeface="Calibri"/>
                          <a:cs typeface="Arial"/>
                        </a:rPr>
                        <a:t>Імовірність виявлення БГСГА у мазку із зіва</a:t>
                      </a:r>
                      <a:r>
                        <a:rPr lang="uk-UA" sz="1200" b="1" spc="0" baseline="30000">
                          <a:solidFill>
                            <a:srgbClr val="000000"/>
                          </a:solidFill>
                          <a:latin typeface="Times New Roman"/>
                          <a:ea typeface="Calibri"/>
                          <a:cs typeface="Arial"/>
                        </a:rPr>
                        <a:t>91</a:t>
                      </a:r>
                      <a:endParaRPr lang="ru-RU" sz="100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indent="-482600" algn="ctr">
                        <a:lnSpc>
                          <a:spcPts val="1200"/>
                        </a:lnSpc>
                        <a:spcAft>
                          <a:spcPts val="0"/>
                        </a:spcAft>
                      </a:pPr>
                      <a:r>
                        <a:rPr lang="uk-UA" sz="1200" spc="0">
                          <a:solidFill>
                            <a:srgbClr val="000000"/>
                          </a:solidFill>
                          <a:latin typeface="Times New Roman"/>
                          <a:ea typeface="Calibri"/>
                          <a:cs typeface="Arial"/>
                        </a:rPr>
                        <a:t>0</a:t>
                      </a:r>
                      <a:endParaRPr lang="ru-RU" sz="1000">
                        <a:latin typeface="Arial"/>
                        <a:ea typeface="Times New Roman"/>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82600" algn="ctr">
                        <a:lnSpc>
                          <a:spcPts val="1200"/>
                        </a:lnSpc>
                        <a:spcAft>
                          <a:spcPts val="0"/>
                        </a:spcAft>
                      </a:pPr>
                      <a:r>
                        <a:rPr lang="uk-UA" sz="1200" spc="0">
                          <a:solidFill>
                            <a:srgbClr val="000000"/>
                          </a:solidFill>
                          <a:latin typeface="Times New Roman"/>
                          <a:ea typeface="Calibri"/>
                          <a:cs typeface="Arial"/>
                        </a:rPr>
                        <a:t>~2,5%</a:t>
                      </a:r>
                      <a:endParaRPr lang="ru-RU" sz="100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indent="-482600" algn="ctr">
                        <a:lnSpc>
                          <a:spcPts val="1200"/>
                        </a:lnSpc>
                        <a:spcAft>
                          <a:spcPts val="0"/>
                        </a:spcAft>
                      </a:pPr>
                      <a:r>
                        <a:rPr lang="uk-UA" sz="1200" spc="0">
                          <a:solidFill>
                            <a:srgbClr val="000000"/>
                          </a:solidFill>
                          <a:latin typeface="Times New Roman"/>
                          <a:ea typeface="Calibri"/>
                          <a:cs typeface="Arial"/>
                        </a:rPr>
                        <a:t>1</a:t>
                      </a:r>
                      <a:endParaRPr lang="ru-RU" sz="1000">
                        <a:latin typeface="Arial"/>
                        <a:ea typeface="Times New Roman"/>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82600" algn="ctr">
                        <a:lnSpc>
                          <a:spcPts val="1200"/>
                        </a:lnSpc>
                        <a:spcAft>
                          <a:spcPts val="0"/>
                        </a:spcAft>
                      </a:pPr>
                      <a:r>
                        <a:rPr lang="uk-UA" sz="1200" spc="0">
                          <a:solidFill>
                            <a:srgbClr val="000000"/>
                          </a:solidFill>
                          <a:latin typeface="Times New Roman"/>
                          <a:ea typeface="Calibri"/>
                          <a:cs typeface="Arial"/>
                        </a:rPr>
                        <a:t>~6–7%</a:t>
                      </a:r>
                      <a:endParaRPr lang="ru-RU" sz="100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indent="-482600" algn="ctr">
                        <a:lnSpc>
                          <a:spcPts val="1200"/>
                        </a:lnSpc>
                        <a:spcAft>
                          <a:spcPts val="0"/>
                        </a:spcAft>
                      </a:pPr>
                      <a:r>
                        <a:rPr lang="uk-UA" sz="1200" spc="0">
                          <a:solidFill>
                            <a:srgbClr val="000000"/>
                          </a:solidFill>
                          <a:latin typeface="Times New Roman"/>
                          <a:ea typeface="Calibri"/>
                          <a:cs typeface="Arial"/>
                        </a:rPr>
                        <a:t>2</a:t>
                      </a:r>
                      <a:endParaRPr lang="ru-RU" sz="1000">
                        <a:latin typeface="Arial"/>
                        <a:ea typeface="Times New Roman"/>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82600" algn="ctr">
                        <a:lnSpc>
                          <a:spcPts val="1200"/>
                        </a:lnSpc>
                        <a:spcAft>
                          <a:spcPts val="0"/>
                        </a:spcAft>
                      </a:pPr>
                      <a:r>
                        <a:rPr lang="uk-UA" sz="1200" spc="0">
                          <a:solidFill>
                            <a:srgbClr val="000000"/>
                          </a:solidFill>
                          <a:latin typeface="Times New Roman"/>
                          <a:ea typeface="Calibri"/>
                          <a:cs typeface="Arial"/>
                        </a:rPr>
                        <a:t>~15%</a:t>
                      </a:r>
                      <a:endParaRPr lang="ru-RU" sz="100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indent="-482600" algn="ctr">
                        <a:lnSpc>
                          <a:spcPts val="1200"/>
                        </a:lnSpc>
                        <a:spcAft>
                          <a:spcPts val="0"/>
                        </a:spcAft>
                      </a:pPr>
                      <a:r>
                        <a:rPr lang="uk-UA" sz="1200" spc="0">
                          <a:solidFill>
                            <a:srgbClr val="000000"/>
                          </a:solidFill>
                          <a:latin typeface="Times New Roman"/>
                          <a:ea typeface="Calibri"/>
                          <a:cs typeface="Arial"/>
                        </a:rPr>
                        <a:t>3</a:t>
                      </a:r>
                      <a:endParaRPr lang="ru-RU" sz="100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82600" algn="ctr">
                        <a:lnSpc>
                          <a:spcPts val="1200"/>
                        </a:lnSpc>
                        <a:spcAft>
                          <a:spcPts val="0"/>
                        </a:spcAft>
                      </a:pPr>
                      <a:r>
                        <a:rPr lang="uk-UA" sz="1200" spc="0">
                          <a:solidFill>
                            <a:srgbClr val="000000"/>
                          </a:solidFill>
                          <a:latin typeface="Times New Roman"/>
                          <a:ea typeface="Calibri"/>
                          <a:cs typeface="Arial"/>
                        </a:rPr>
                        <a:t>~30–35%</a:t>
                      </a:r>
                      <a:endParaRPr lang="ru-RU" sz="100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indent="-482600" algn="ctr">
                        <a:lnSpc>
                          <a:spcPts val="1200"/>
                        </a:lnSpc>
                        <a:spcAft>
                          <a:spcPts val="0"/>
                        </a:spcAft>
                      </a:pPr>
                      <a:r>
                        <a:rPr lang="uk-UA" sz="1200" spc="0">
                          <a:solidFill>
                            <a:srgbClr val="000000"/>
                          </a:solidFill>
                          <a:latin typeface="Times New Roman"/>
                          <a:ea typeface="Calibri"/>
                          <a:cs typeface="Arial"/>
                        </a:rPr>
                        <a:t>4</a:t>
                      </a:r>
                      <a:endParaRPr lang="ru-RU" sz="100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82600" algn="ctr">
                        <a:lnSpc>
                          <a:spcPts val="1200"/>
                        </a:lnSpc>
                        <a:spcAft>
                          <a:spcPts val="0"/>
                        </a:spcAft>
                      </a:pPr>
                      <a:r>
                        <a:rPr lang="uk-UA" sz="1200" spc="0" dirty="0">
                          <a:solidFill>
                            <a:srgbClr val="000000"/>
                          </a:solidFill>
                          <a:latin typeface="Times New Roman"/>
                          <a:ea typeface="Calibri"/>
                          <a:cs typeface="Arial"/>
                        </a:rPr>
                        <a:t>~50–60%</a:t>
                      </a:r>
                      <a:endParaRPr lang="ru-RU" sz="1000" dirty="0">
                        <a:latin typeface="Arial"/>
                        <a:ea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Методи експрес-тесту для виявлення стрептококів</a:t>
            </a:r>
            <a:endParaRPr lang="ru-RU" dirty="0"/>
          </a:p>
        </p:txBody>
      </p:sp>
      <p:sp>
        <p:nvSpPr>
          <p:cNvPr id="3" name="Содержимое 2"/>
          <p:cNvSpPr>
            <a:spLocks noGrp="1"/>
          </p:cNvSpPr>
          <p:nvPr>
            <p:ph idx="1"/>
          </p:nvPr>
        </p:nvSpPr>
        <p:spPr/>
        <p:txBody>
          <a:bodyPr/>
          <a:lstStyle/>
          <a:p>
            <a:r>
              <a:rPr lang="uk-UA" dirty="0"/>
              <a:t>Більшість методів експрес-тестів оптимізовані виключно для виявлення </a:t>
            </a:r>
            <a:r>
              <a:rPr lang="uk-UA" dirty="0" smtClean="0"/>
              <a:t>БГСГА </a:t>
            </a:r>
            <a:r>
              <a:rPr lang="uk-UA" dirty="0"/>
              <a:t>за мазком із </a:t>
            </a:r>
            <a:r>
              <a:rPr lang="uk-UA" dirty="0" smtClean="0"/>
              <a:t>зіва.</a:t>
            </a:r>
          </a:p>
          <a:p>
            <a:r>
              <a:rPr lang="uk-UA" dirty="0"/>
              <a:t>Чутливість і специфічність методів експрес-тестів для виявлення БГСГА коливається між 65,6% і 96,4% або 68,7% і 99,3% в залежності від виробника і техніки </a:t>
            </a:r>
            <a:r>
              <a:rPr lang="uk-UA" dirty="0" err="1"/>
              <a:t>виконня</a:t>
            </a:r>
            <a:r>
              <a:rPr lang="uk-UA" dirty="0"/>
              <a:t> користувачем</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3100" b="1" dirty="0" smtClean="0"/>
              <a:t>Тести на антитіла до стрептококів (наприклад, титр </a:t>
            </a:r>
            <a:r>
              <a:rPr lang="uk-UA" sz="3100" b="1" dirty="0" err="1" smtClean="0"/>
              <a:t>антистрептолизина</a:t>
            </a:r>
            <a:r>
              <a:rPr lang="uk-UA" sz="3100" b="1" dirty="0" smtClean="0"/>
              <a:t>) (</a:t>
            </a:r>
            <a:r>
              <a:rPr lang="uk-UA" sz="3100" b="1" dirty="0" err="1" smtClean="0"/>
              <a:t>Toepfner</a:t>
            </a:r>
            <a:r>
              <a:rPr lang="uk-UA" sz="3100" b="1" dirty="0" smtClean="0"/>
              <a:t>, </a:t>
            </a:r>
            <a:r>
              <a:rPr lang="uk-UA" sz="3100" b="1" dirty="0" err="1" smtClean="0"/>
              <a:t>Berner</a:t>
            </a:r>
            <a:r>
              <a:rPr lang="uk-UA" sz="3100" b="1" dirty="0" smtClean="0"/>
              <a:t>)</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a:bodyPr>
          <a:lstStyle/>
          <a:p>
            <a:r>
              <a:rPr lang="uk-UA" b="1" dirty="0" smtClean="0"/>
              <a:t>Рекомендації</a:t>
            </a:r>
            <a:endParaRPr lang="ru-RU" dirty="0"/>
          </a:p>
          <a:p>
            <a:r>
              <a:rPr lang="uk-UA" i="1" dirty="0"/>
              <a:t>Визначення титру </a:t>
            </a:r>
            <a:r>
              <a:rPr lang="uk-UA" i="1" dirty="0" err="1"/>
              <a:t>антистрептолізина</a:t>
            </a:r>
            <a:r>
              <a:rPr lang="uk-UA" i="1" dirty="0"/>
              <a:t> (титру АСЛО) і інших титрів </a:t>
            </a:r>
            <a:r>
              <a:rPr lang="uk-UA" i="1" dirty="0" err="1"/>
              <a:t>антистрептококових</a:t>
            </a:r>
            <a:r>
              <a:rPr lang="uk-UA" i="1" dirty="0"/>
              <a:t> антитіл в діагностиці гострого та </a:t>
            </a:r>
            <a:r>
              <a:rPr lang="uk-UA" i="1" dirty="0" err="1"/>
              <a:t>рецидивуючого</a:t>
            </a:r>
            <a:r>
              <a:rPr lang="uk-UA" i="1" dirty="0"/>
              <a:t> </a:t>
            </a:r>
            <a:r>
              <a:rPr lang="uk-UA" i="1" dirty="0" smtClean="0"/>
              <a:t>тонзиліту/фарингіту неінформативне </a:t>
            </a:r>
            <a:r>
              <a:rPr lang="uk-UA" i="1" dirty="0"/>
              <a:t>і не повинно проводитися</a:t>
            </a:r>
            <a:endParaRPr lang="ru-RU" dirty="0"/>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Терапевтична мета при </a:t>
            </a:r>
            <a:r>
              <a:rPr lang="ru-RU" b="1" dirty="0" err="1" smtClean="0"/>
              <a:t>лікуванні</a:t>
            </a:r>
            <a:r>
              <a:rPr lang="ru-RU" b="1" dirty="0" smtClean="0"/>
              <a:t> </a:t>
            </a:r>
            <a:r>
              <a:rPr lang="ru-RU" b="1" dirty="0" err="1" smtClean="0"/>
              <a:t>тонзиліту</a:t>
            </a:r>
            <a:r>
              <a:rPr lang="ru-RU" b="1" dirty="0" smtClean="0"/>
              <a:t/>
            </a:r>
            <a:br>
              <a:rPr lang="ru-RU" b="1" dirty="0" smtClean="0"/>
            </a:br>
            <a:endParaRPr lang="ru-RU" dirty="0"/>
          </a:p>
        </p:txBody>
      </p:sp>
      <p:sp>
        <p:nvSpPr>
          <p:cNvPr id="3" name="Содержимое 2"/>
          <p:cNvSpPr>
            <a:spLocks noGrp="1"/>
          </p:cNvSpPr>
          <p:nvPr>
            <p:ph idx="1"/>
          </p:nvPr>
        </p:nvSpPr>
        <p:spPr/>
        <p:txBody>
          <a:bodyPr/>
          <a:lstStyle/>
          <a:p>
            <a:r>
              <a:rPr lang="ru-RU" dirty="0" err="1" smtClean="0"/>
              <a:t>Регрес</a:t>
            </a:r>
            <a:r>
              <a:rPr lang="ru-RU" dirty="0" smtClean="0"/>
              <a:t> </a:t>
            </a:r>
            <a:r>
              <a:rPr lang="ru-RU" dirty="0" err="1" smtClean="0"/>
              <a:t>симптомів</a:t>
            </a:r>
            <a:r>
              <a:rPr lang="ru-RU" dirty="0" smtClean="0"/>
              <a:t>.</a:t>
            </a:r>
          </a:p>
          <a:p>
            <a:r>
              <a:rPr lang="ru-RU" dirty="0" err="1" smtClean="0"/>
              <a:t>Уникнення</a:t>
            </a:r>
            <a:r>
              <a:rPr lang="ru-RU" dirty="0" smtClean="0"/>
              <a:t> </a:t>
            </a:r>
            <a:r>
              <a:rPr lang="ru-RU" dirty="0" err="1" smtClean="0"/>
              <a:t>ускладнень</a:t>
            </a:r>
            <a:r>
              <a:rPr lang="ru-RU" dirty="0" smtClean="0"/>
              <a:t>.</a:t>
            </a:r>
          </a:p>
          <a:p>
            <a:r>
              <a:rPr lang="ru-RU" dirty="0" err="1" smtClean="0"/>
              <a:t>Зниження</a:t>
            </a:r>
            <a:r>
              <a:rPr lang="ru-RU" dirty="0" smtClean="0"/>
              <a:t> </a:t>
            </a:r>
            <a:r>
              <a:rPr lang="ru-RU" dirty="0" err="1" smtClean="0"/>
              <a:t>прогулів</a:t>
            </a:r>
            <a:r>
              <a:rPr lang="ru-RU" dirty="0" smtClean="0"/>
              <a:t> в </a:t>
            </a:r>
            <a:r>
              <a:rPr lang="ru-RU" dirty="0" err="1" smtClean="0"/>
              <a:t>школі</a:t>
            </a:r>
            <a:r>
              <a:rPr lang="ru-RU" dirty="0" smtClean="0"/>
              <a:t> </a:t>
            </a:r>
            <a:r>
              <a:rPr lang="ru-RU" dirty="0" err="1" smtClean="0"/>
              <a:t>і</a:t>
            </a:r>
            <a:r>
              <a:rPr lang="ru-RU" dirty="0" smtClean="0"/>
              <a:t> на </a:t>
            </a:r>
            <a:r>
              <a:rPr lang="ru-RU" dirty="0" err="1" smtClean="0"/>
              <a:t>робочому</a:t>
            </a:r>
            <a:r>
              <a:rPr lang="ru-RU" dirty="0" smtClean="0"/>
              <a:t> </a:t>
            </a:r>
            <a:r>
              <a:rPr lang="ru-RU" dirty="0" err="1" smtClean="0"/>
              <a:t>місці</a:t>
            </a:r>
            <a:r>
              <a:rPr lang="ru-RU" dirty="0" smtClean="0"/>
              <a:t>, </a:t>
            </a:r>
            <a:r>
              <a:rPr lang="ru-RU" dirty="0" err="1" smtClean="0"/>
              <a:t>обумовлених</a:t>
            </a:r>
            <a:r>
              <a:rPr lang="ru-RU" dirty="0" smtClean="0"/>
              <a:t> хворобою (за </a:t>
            </a:r>
            <a:r>
              <a:rPr lang="ru-RU" dirty="0" err="1" smtClean="0"/>
              <a:t>необхідності</a:t>
            </a:r>
            <a:r>
              <a:rPr lang="ru-RU" dirty="0" smtClean="0"/>
              <a:t> </a:t>
            </a:r>
            <a:r>
              <a:rPr lang="ru-RU" dirty="0" err="1" smtClean="0"/>
              <a:t>також</a:t>
            </a:r>
            <a:r>
              <a:rPr lang="ru-RU" dirty="0" smtClean="0"/>
              <a:t> </a:t>
            </a:r>
            <a:r>
              <a:rPr lang="ru-RU" dirty="0" err="1" smtClean="0"/>
              <a:t>лікуючих</a:t>
            </a:r>
            <a:r>
              <a:rPr lang="ru-RU" dirty="0" smtClean="0"/>
              <a:t> </a:t>
            </a:r>
            <a:r>
              <a:rPr lang="ru-RU" dirty="0" err="1" smtClean="0"/>
              <a:t>батьків</a:t>
            </a:r>
            <a:r>
              <a:rPr lang="ru-RU" dirty="0" smtClean="0"/>
              <a:t>).</a:t>
            </a:r>
          </a:p>
          <a:p>
            <a:r>
              <a:rPr lang="ru-RU" dirty="0" err="1" smtClean="0"/>
              <a:t>Ефективність</a:t>
            </a:r>
            <a:r>
              <a:rPr lang="ru-RU" dirty="0" smtClean="0"/>
              <a:t> </a:t>
            </a:r>
            <a:r>
              <a:rPr lang="ru-RU" dirty="0" err="1" smtClean="0"/>
              <a:t>витрат</a:t>
            </a:r>
            <a:r>
              <a:rPr lang="ru-RU" dirty="0" smtClean="0"/>
              <a:t>.</a:t>
            </a:r>
          </a:p>
          <a:p>
            <a:r>
              <a:rPr lang="ru-RU" dirty="0" err="1" smtClean="0"/>
              <a:t>Підвищення</a:t>
            </a:r>
            <a:r>
              <a:rPr lang="ru-RU" dirty="0" smtClean="0"/>
              <a:t> </a:t>
            </a:r>
            <a:r>
              <a:rPr lang="ru-RU" dirty="0" err="1" smtClean="0"/>
              <a:t>якості</a:t>
            </a:r>
            <a:r>
              <a:rPr lang="ru-RU" dirty="0" smtClean="0"/>
              <a:t> </a:t>
            </a:r>
            <a:r>
              <a:rPr lang="ru-RU" dirty="0" err="1" smtClean="0"/>
              <a:t>життя</a:t>
            </a:r>
            <a:endParaRPr lang="ru-RU" dirty="0" smtClean="0"/>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642918"/>
            <a:ext cx="8229600" cy="1143000"/>
          </a:xfrm>
        </p:spPr>
        <p:txBody>
          <a:bodyPr>
            <a:normAutofit fontScale="90000"/>
          </a:bodyPr>
          <a:lstStyle/>
          <a:p>
            <a:r>
              <a:rPr lang="uk-UA" b="1" dirty="0" smtClean="0"/>
              <a:t>Лікування</a:t>
            </a:r>
            <a:br>
              <a:rPr lang="uk-UA" b="1" dirty="0" smtClean="0"/>
            </a:br>
            <a:r>
              <a:rPr lang="uk-UA" b="1" dirty="0" smtClean="0"/>
              <a:t>Антибактеріальні лікарські засоби</a:t>
            </a:r>
            <a:r>
              <a:rPr lang="ru-RU" b="1" dirty="0" smtClean="0"/>
              <a:t/>
            </a:r>
            <a:br>
              <a:rPr lang="ru-RU" b="1" dirty="0" smtClean="0"/>
            </a:br>
            <a:r>
              <a:rPr lang="ru-RU" b="1" dirty="0"/>
              <a:t/>
            </a:r>
            <a:br>
              <a:rPr lang="ru-RU" b="1" dirty="0"/>
            </a:br>
            <a:endParaRPr lang="ru-RU" dirty="0"/>
          </a:p>
        </p:txBody>
      </p:sp>
      <p:sp>
        <p:nvSpPr>
          <p:cNvPr id="3" name="Содержимое 2"/>
          <p:cNvSpPr>
            <a:spLocks noGrp="1"/>
          </p:cNvSpPr>
          <p:nvPr>
            <p:ph idx="1"/>
          </p:nvPr>
        </p:nvSpPr>
        <p:spPr/>
        <p:txBody>
          <a:bodyPr>
            <a:normAutofit fontScale="62500" lnSpcReduction="20000"/>
          </a:bodyPr>
          <a:lstStyle/>
          <a:p>
            <a:r>
              <a:rPr lang="uk-UA" dirty="0" err="1" smtClean="0"/>
              <a:t>Антибіотикотерапія</a:t>
            </a:r>
            <a:r>
              <a:rPr lang="uk-UA" dirty="0" smtClean="0"/>
              <a:t> </a:t>
            </a:r>
            <a:r>
              <a:rPr lang="uk-UA" dirty="0"/>
              <a:t>призначається пацієнтам з І–ІІ ступенем тяжкості тонзиліту.</a:t>
            </a:r>
            <a:endParaRPr lang="ru-RU" dirty="0"/>
          </a:p>
          <a:p>
            <a:r>
              <a:rPr lang="uk-UA" dirty="0"/>
              <a:t>Препаратом першої лінії є </a:t>
            </a:r>
            <a:r>
              <a:rPr lang="uk-UA" b="1" dirty="0" err="1"/>
              <a:t>пеніциліни</a:t>
            </a:r>
            <a:r>
              <a:rPr lang="uk-UA" dirty="0"/>
              <a:t>, захищені </a:t>
            </a:r>
            <a:r>
              <a:rPr lang="uk-UA" dirty="0" err="1"/>
              <a:t>клавулановою</a:t>
            </a:r>
            <a:r>
              <a:rPr lang="uk-UA" dirty="0"/>
              <a:t> кислотою, якщо це не суперечить поточним рекомендаціям регіонального (місцевого, локального) рівня щодо найбільш частих збудників відповідно топіки ураження органів респіраторної системи та антибактеріальної чутливості їхніх збудників. Також враховується інформація щодо схильності пацієнта до алергічних реакцій. </a:t>
            </a:r>
            <a:r>
              <a:rPr lang="uk-UA" b="1" dirty="0" err="1"/>
              <a:t>Макроліди</a:t>
            </a:r>
            <a:r>
              <a:rPr lang="uk-UA" dirty="0"/>
              <a:t> в якості препаратів першої лінії призначаються у випадках, коли є підтвердження атипової флори у виникненні гострого тонзиліту або є протипоказання до призначення </a:t>
            </a:r>
            <a:r>
              <a:rPr lang="uk-UA" dirty="0" err="1"/>
              <a:t>пеніцилінів</a:t>
            </a:r>
            <a:r>
              <a:rPr lang="uk-UA" dirty="0"/>
              <a:t>, захищених </a:t>
            </a:r>
            <a:r>
              <a:rPr lang="uk-UA" dirty="0" err="1"/>
              <a:t>клавулановою</a:t>
            </a:r>
            <a:r>
              <a:rPr lang="uk-UA" dirty="0"/>
              <a:t> кислотою.</a:t>
            </a:r>
            <a:endParaRPr lang="ru-RU" dirty="0"/>
          </a:p>
          <a:p>
            <a:r>
              <a:rPr lang="uk-UA" dirty="0"/>
              <a:t>Препаратами другої лінії є: </a:t>
            </a:r>
            <a:r>
              <a:rPr lang="uk-UA" b="1" dirty="0" err="1"/>
              <a:t>цефалоспорини</a:t>
            </a:r>
            <a:r>
              <a:rPr lang="uk-UA" b="1" dirty="0"/>
              <a:t> ІІІ-го покоління, </a:t>
            </a:r>
            <a:r>
              <a:rPr lang="uk-UA" b="1" dirty="0" err="1"/>
              <a:t>фторхінолони</a:t>
            </a:r>
            <a:r>
              <a:rPr lang="uk-UA" b="1" dirty="0"/>
              <a:t>.</a:t>
            </a:r>
            <a:endParaRPr lang="ru-RU" b="1" dirty="0"/>
          </a:p>
          <a:p>
            <a:r>
              <a:rPr lang="uk-UA" dirty="0"/>
              <a:t>При амбулаторному лікуванні перевага слід надається пероральним формам антибактеріальних лікарських засобів.</a:t>
            </a:r>
            <a:endParaRPr lang="ru-RU" dirty="0"/>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uk-UA" dirty="0" smtClean="0"/>
              <a:t>Переваги </a:t>
            </a:r>
            <a:r>
              <a:rPr lang="uk-UA" dirty="0" err="1" smtClean="0"/>
              <a:t>антибіотикотерапії</a:t>
            </a: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t> </a:t>
            </a:r>
            <a:r>
              <a:rPr lang="ru-RU" dirty="0" err="1" smtClean="0"/>
              <a:t>Скорочується</a:t>
            </a:r>
            <a:r>
              <a:rPr lang="ru-RU" dirty="0" smtClean="0"/>
              <a:t> </a:t>
            </a:r>
            <a:r>
              <a:rPr lang="ru-RU" dirty="0" err="1" smtClean="0"/>
              <a:t>тривалість</a:t>
            </a:r>
            <a:r>
              <a:rPr lang="ru-RU" dirty="0" smtClean="0"/>
              <a:t> </a:t>
            </a:r>
            <a:r>
              <a:rPr lang="ru-RU" dirty="0" err="1" smtClean="0"/>
              <a:t>інфікування</a:t>
            </a:r>
            <a:r>
              <a:rPr lang="ru-RU" dirty="0" smtClean="0"/>
              <a:t>. Максимум через 24 год. </a:t>
            </a:r>
            <a:r>
              <a:rPr lang="ru-RU" dirty="0" err="1" smtClean="0"/>
              <a:t>пацієнти</a:t>
            </a:r>
            <a:r>
              <a:rPr lang="ru-RU" dirty="0" smtClean="0"/>
              <a:t>, </a:t>
            </a:r>
            <a:r>
              <a:rPr lang="ru-RU" dirty="0" err="1" smtClean="0"/>
              <a:t>яких</a:t>
            </a:r>
            <a:r>
              <a:rPr lang="ru-RU" dirty="0" smtClean="0"/>
              <a:t> </a:t>
            </a:r>
            <a:r>
              <a:rPr lang="ru-RU" dirty="0" err="1" smtClean="0"/>
              <a:t>лікували</a:t>
            </a:r>
            <a:r>
              <a:rPr lang="ru-RU" dirty="0" smtClean="0"/>
              <a:t> </a:t>
            </a:r>
            <a:r>
              <a:rPr lang="ru-RU" dirty="0" err="1" smtClean="0"/>
              <a:t>антибіотиками</a:t>
            </a:r>
            <a:r>
              <a:rPr lang="ru-RU" dirty="0" smtClean="0"/>
              <a:t>, </a:t>
            </a:r>
            <a:r>
              <a:rPr lang="ru-RU" dirty="0" err="1" smtClean="0"/>
              <a:t>вже</a:t>
            </a:r>
            <a:r>
              <a:rPr lang="ru-RU" dirty="0" smtClean="0"/>
              <a:t> не </a:t>
            </a:r>
            <a:r>
              <a:rPr lang="ru-RU" dirty="0" err="1" smtClean="0"/>
              <a:t>є</a:t>
            </a:r>
            <a:r>
              <a:rPr lang="ru-RU" dirty="0" smtClean="0"/>
              <a:t> </a:t>
            </a:r>
            <a:r>
              <a:rPr lang="ru-RU" dirty="0" err="1" smtClean="0"/>
              <a:t>контагіозними</a:t>
            </a:r>
            <a:r>
              <a:rPr lang="ru-RU" dirty="0" smtClean="0"/>
              <a:t>.  </a:t>
            </a:r>
          </a:p>
          <a:p>
            <a:r>
              <a:rPr lang="ru-RU" dirty="0" err="1" smtClean="0"/>
              <a:t>Симптоми</a:t>
            </a:r>
            <a:r>
              <a:rPr lang="ru-RU" dirty="0" smtClean="0"/>
              <a:t> ГТ та </a:t>
            </a:r>
            <a:r>
              <a:rPr lang="ru-RU" dirty="0" err="1" smtClean="0"/>
              <a:t>гарячки</a:t>
            </a:r>
            <a:r>
              <a:rPr lang="ru-RU" dirty="0" smtClean="0"/>
              <a:t> </a:t>
            </a:r>
            <a:r>
              <a:rPr lang="ru-RU" dirty="0" err="1" smtClean="0"/>
              <a:t>зникають</a:t>
            </a:r>
            <a:r>
              <a:rPr lang="ru-RU" dirty="0" smtClean="0"/>
              <a:t> </a:t>
            </a:r>
            <a:r>
              <a:rPr lang="ru-RU" dirty="0" err="1" smtClean="0"/>
              <a:t>швидше</a:t>
            </a:r>
            <a:r>
              <a:rPr lang="ru-RU" dirty="0" smtClean="0"/>
              <a:t>. </a:t>
            </a:r>
            <a:r>
              <a:rPr lang="ru-RU" dirty="0" err="1" smtClean="0"/>
              <a:t>Однак</a:t>
            </a:r>
            <a:r>
              <a:rPr lang="ru-RU" dirty="0" smtClean="0"/>
              <a:t> </a:t>
            </a:r>
            <a:r>
              <a:rPr lang="ru-RU" dirty="0" err="1" smtClean="0"/>
              <a:t>цей</a:t>
            </a:r>
            <a:r>
              <a:rPr lang="ru-RU" dirty="0" smtClean="0"/>
              <a:t> </a:t>
            </a:r>
            <a:r>
              <a:rPr lang="ru-RU" dirty="0" err="1" smtClean="0"/>
              <a:t>ефект</a:t>
            </a:r>
            <a:r>
              <a:rPr lang="ru-RU" dirty="0" smtClean="0"/>
              <a:t> не </a:t>
            </a:r>
            <a:r>
              <a:rPr lang="ru-RU" dirty="0" err="1" smtClean="0"/>
              <a:t>є</a:t>
            </a:r>
            <a:r>
              <a:rPr lang="ru-RU" dirty="0" smtClean="0"/>
              <a:t> </a:t>
            </a:r>
            <a:r>
              <a:rPr lang="ru-RU" dirty="0" err="1" smtClean="0"/>
              <a:t>чітко</a:t>
            </a:r>
            <a:r>
              <a:rPr lang="ru-RU" dirty="0" smtClean="0"/>
              <a:t> </a:t>
            </a:r>
            <a:r>
              <a:rPr lang="ru-RU" dirty="0" err="1" smtClean="0"/>
              <a:t>вираженим</a:t>
            </a:r>
            <a:r>
              <a:rPr lang="ru-RU" dirty="0" smtClean="0"/>
              <a:t>. В </a:t>
            </a:r>
            <a:r>
              <a:rPr lang="ru-RU" dirty="0" err="1" smtClean="0"/>
              <a:t>аналізі</a:t>
            </a:r>
            <a:r>
              <a:rPr lang="ru-RU" dirty="0" smtClean="0"/>
              <a:t> </a:t>
            </a:r>
            <a:r>
              <a:rPr lang="en-US" dirty="0" smtClean="0"/>
              <a:t>Cochrane </a:t>
            </a:r>
            <a:r>
              <a:rPr lang="ru-RU" dirty="0" err="1" smtClean="0"/>
              <a:t>відмінність</a:t>
            </a:r>
            <a:r>
              <a:rPr lang="ru-RU" dirty="0" smtClean="0"/>
              <a:t> </a:t>
            </a:r>
            <a:r>
              <a:rPr lang="ru-RU" dirty="0" err="1" smtClean="0"/>
              <a:t>між</a:t>
            </a:r>
            <a:r>
              <a:rPr lang="ru-RU" dirty="0" smtClean="0"/>
              <a:t> </a:t>
            </a:r>
            <a:r>
              <a:rPr lang="ru-RU" dirty="0" err="1" smtClean="0"/>
              <a:t>лікуванням</a:t>
            </a:r>
            <a:r>
              <a:rPr lang="ru-RU" dirty="0" smtClean="0"/>
              <a:t> </a:t>
            </a:r>
            <a:r>
              <a:rPr lang="ru-RU" dirty="0" err="1" smtClean="0"/>
              <a:t>антибіотиками</a:t>
            </a:r>
            <a:r>
              <a:rPr lang="ru-RU" dirty="0" smtClean="0"/>
              <a:t> та плацебо становила в </a:t>
            </a:r>
            <a:r>
              <a:rPr lang="ru-RU" dirty="0" err="1" smtClean="0"/>
              <a:t>середньому</a:t>
            </a:r>
            <a:r>
              <a:rPr lang="ru-RU" dirty="0" smtClean="0"/>
              <a:t> 16 год. У </a:t>
            </a:r>
            <a:r>
              <a:rPr lang="ru-RU" dirty="0" err="1" smtClean="0"/>
              <a:t>дорослих</a:t>
            </a:r>
            <a:r>
              <a:rPr lang="ru-RU" dirty="0" smtClean="0"/>
              <a:t> доля спонтанного </a:t>
            </a:r>
            <a:r>
              <a:rPr lang="ru-RU" dirty="0" err="1" smtClean="0"/>
              <a:t>одужання</a:t>
            </a:r>
            <a:r>
              <a:rPr lang="ru-RU" dirty="0" smtClean="0"/>
              <a:t> на 3-й день </a:t>
            </a:r>
            <a:r>
              <a:rPr lang="ru-RU" dirty="0" err="1" smtClean="0"/>
              <a:t>після</a:t>
            </a:r>
            <a:r>
              <a:rPr lang="ru-RU" dirty="0" smtClean="0"/>
              <a:t> </a:t>
            </a:r>
            <a:r>
              <a:rPr lang="ru-RU" dirty="0" err="1" smtClean="0"/>
              <a:t>включення</a:t>
            </a:r>
            <a:r>
              <a:rPr lang="ru-RU" dirty="0" smtClean="0"/>
              <a:t> в </a:t>
            </a:r>
            <a:r>
              <a:rPr lang="ru-RU" dirty="0" err="1" smtClean="0"/>
              <a:t>дослідження</a:t>
            </a:r>
            <a:r>
              <a:rPr lang="ru-RU" dirty="0" smtClean="0"/>
              <a:t> становила ~40%, а на 7-й день ~85%.</a:t>
            </a:r>
          </a:p>
          <a:p>
            <a:r>
              <a:rPr lang="ru-RU" dirty="0" err="1" smtClean="0"/>
              <a:t>Потенційно</a:t>
            </a:r>
            <a:r>
              <a:rPr lang="ru-RU" dirty="0" smtClean="0"/>
              <a:t> </a:t>
            </a:r>
            <a:r>
              <a:rPr lang="ru-RU" dirty="0" err="1" smtClean="0"/>
              <a:t>можна</a:t>
            </a:r>
            <a:r>
              <a:rPr lang="ru-RU" dirty="0" smtClean="0"/>
              <a:t> </a:t>
            </a:r>
            <a:r>
              <a:rPr lang="ru-RU" dirty="0" err="1" smtClean="0"/>
              <a:t>зменшити</a:t>
            </a:r>
            <a:r>
              <a:rPr lang="ru-RU" dirty="0" smtClean="0"/>
              <a:t> долю </a:t>
            </a:r>
            <a:r>
              <a:rPr lang="ru-RU" dirty="0" err="1" smtClean="0"/>
              <a:t>гнійних</a:t>
            </a:r>
            <a:r>
              <a:rPr lang="ru-RU" dirty="0" smtClean="0"/>
              <a:t> </a:t>
            </a:r>
            <a:r>
              <a:rPr lang="ru-RU" dirty="0" err="1" smtClean="0"/>
              <a:t>ускладнень</a:t>
            </a:r>
            <a:r>
              <a:rPr lang="ru-RU" dirty="0" smtClean="0"/>
              <a:t>. </a:t>
            </a:r>
            <a:r>
              <a:rPr lang="ru-RU" dirty="0" err="1" smtClean="0"/>
              <a:t>Однак</a:t>
            </a:r>
            <a:r>
              <a:rPr lang="ru-RU" dirty="0" smtClean="0"/>
              <a:t> </a:t>
            </a:r>
            <a:r>
              <a:rPr lang="ru-RU" dirty="0" err="1" smtClean="0"/>
              <a:t>цей</a:t>
            </a:r>
            <a:r>
              <a:rPr lang="ru-RU" dirty="0" smtClean="0"/>
              <a:t> </a:t>
            </a:r>
            <a:r>
              <a:rPr lang="ru-RU" dirty="0" err="1" smtClean="0"/>
              <a:t>ефект</a:t>
            </a:r>
            <a:r>
              <a:rPr lang="ru-RU" dirty="0" smtClean="0"/>
              <a:t> </a:t>
            </a:r>
            <a:r>
              <a:rPr lang="ru-RU" dirty="0" err="1" smtClean="0"/>
              <a:t>лише</a:t>
            </a:r>
            <a:r>
              <a:rPr lang="ru-RU" dirty="0" smtClean="0"/>
              <a:t> </a:t>
            </a:r>
            <a:r>
              <a:rPr lang="ru-RU" dirty="0" err="1" smtClean="0"/>
              <a:t>частково</a:t>
            </a:r>
            <a:r>
              <a:rPr lang="ru-RU" dirty="0" smtClean="0"/>
              <a:t> </a:t>
            </a:r>
            <a:r>
              <a:rPr lang="ru-RU" dirty="0" err="1" smtClean="0"/>
              <a:t>ґрунтується</a:t>
            </a:r>
            <a:r>
              <a:rPr lang="ru-RU" dirty="0" smtClean="0"/>
              <a:t> на </a:t>
            </a:r>
            <a:r>
              <a:rPr lang="ru-RU" dirty="0" err="1" smtClean="0"/>
              <a:t>статистиці</a:t>
            </a:r>
            <a:r>
              <a:rPr lang="ru-RU" dirty="0" smtClean="0"/>
              <a:t>. </a:t>
            </a:r>
            <a:r>
              <a:rPr lang="ru-RU" dirty="0" err="1" smtClean="0"/>
              <a:t>Прояв</a:t>
            </a:r>
            <a:r>
              <a:rPr lang="ru-RU" dirty="0" smtClean="0"/>
              <a:t> </a:t>
            </a:r>
            <a:r>
              <a:rPr lang="ru-RU" dirty="0" err="1" smtClean="0"/>
              <a:t>перитонзилярних</a:t>
            </a:r>
            <a:r>
              <a:rPr lang="ru-RU" dirty="0" smtClean="0"/>
              <a:t> </a:t>
            </a:r>
            <a:r>
              <a:rPr lang="ru-RU" dirty="0" err="1" smtClean="0"/>
              <a:t>абсцесів</a:t>
            </a:r>
            <a:r>
              <a:rPr lang="ru-RU" dirty="0" smtClean="0"/>
              <a:t> в </a:t>
            </a:r>
            <a:r>
              <a:rPr lang="ru-RU" dirty="0" err="1" smtClean="0"/>
              <a:t>якості</a:t>
            </a:r>
            <a:r>
              <a:rPr lang="ru-RU" dirty="0" smtClean="0"/>
              <a:t> </a:t>
            </a:r>
            <a:r>
              <a:rPr lang="ru-RU" dirty="0" err="1" smtClean="0"/>
              <a:t>ускладнення</a:t>
            </a:r>
            <a:r>
              <a:rPr lang="ru-RU" dirty="0" smtClean="0"/>
              <a:t> ТФ </a:t>
            </a:r>
            <a:r>
              <a:rPr lang="ru-RU" dirty="0" err="1" smtClean="0"/>
              <a:t>настільки</a:t>
            </a:r>
            <a:r>
              <a:rPr lang="ru-RU" dirty="0" smtClean="0"/>
              <a:t> </a:t>
            </a:r>
            <a:r>
              <a:rPr lang="ru-RU" dirty="0" err="1" smtClean="0"/>
              <a:t>рідкісний</a:t>
            </a:r>
            <a:r>
              <a:rPr lang="ru-RU" dirty="0" smtClean="0"/>
              <a:t>, </a:t>
            </a:r>
            <a:r>
              <a:rPr lang="ru-RU" dirty="0" err="1" smtClean="0"/>
              <a:t>що</a:t>
            </a:r>
            <a:r>
              <a:rPr lang="ru-RU" dirty="0" smtClean="0"/>
              <a:t> в </a:t>
            </a:r>
            <a:r>
              <a:rPr lang="ru-RU" dirty="0" err="1" smtClean="0"/>
              <a:t>актуальних</a:t>
            </a:r>
            <a:r>
              <a:rPr lang="ru-RU" dirty="0" smtClean="0"/>
              <a:t> РКД </a:t>
            </a:r>
            <a:r>
              <a:rPr lang="ru-RU" dirty="0" err="1" smtClean="0"/>
              <a:t>з</a:t>
            </a:r>
            <a:r>
              <a:rPr lang="ru-RU" dirty="0" smtClean="0"/>
              <a:t> </a:t>
            </a:r>
            <a:r>
              <a:rPr lang="ru-RU" dirty="0" err="1" smtClean="0"/>
              <a:t>певною</a:t>
            </a:r>
            <a:r>
              <a:rPr lang="ru-RU" dirty="0" smtClean="0"/>
              <a:t> статистикою навряд </a:t>
            </a:r>
            <a:r>
              <a:rPr lang="ru-RU" dirty="0" err="1" smtClean="0"/>
              <a:t>чи</a:t>
            </a:r>
            <a:r>
              <a:rPr lang="ru-RU" dirty="0" smtClean="0"/>
              <a:t> </a:t>
            </a:r>
            <a:r>
              <a:rPr lang="ru-RU" dirty="0" err="1" smtClean="0"/>
              <a:t>можна</a:t>
            </a:r>
            <a:r>
              <a:rPr lang="ru-RU" dirty="0" smtClean="0"/>
              <a:t> </a:t>
            </a:r>
            <a:r>
              <a:rPr lang="ru-RU" dirty="0" err="1" smtClean="0"/>
              <a:t>встановити</a:t>
            </a:r>
            <a:r>
              <a:rPr lang="ru-RU" dirty="0" smtClean="0"/>
              <a:t> </a:t>
            </a:r>
            <a:r>
              <a:rPr lang="ru-RU" dirty="0" err="1" smtClean="0"/>
              <a:t>превентивну</a:t>
            </a:r>
            <a:r>
              <a:rPr lang="ru-RU" dirty="0" smtClean="0"/>
              <a:t> </a:t>
            </a:r>
            <a:r>
              <a:rPr lang="ru-RU" dirty="0" err="1" smtClean="0"/>
              <a:t>дію</a:t>
            </a:r>
            <a:r>
              <a:rPr lang="ru-RU" dirty="0" smtClean="0"/>
              <a:t> </a:t>
            </a:r>
            <a:r>
              <a:rPr lang="ru-RU" dirty="0" err="1" smtClean="0"/>
              <a:t>антибіотиків</a:t>
            </a:r>
            <a:r>
              <a:rPr lang="ru-RU" dirty="0" smtClean="0"/>
              <a:t>.</a:t>
            </a:r>
          </a:p>
          <a:p>
            <a:r>
              <a:rPr lang="ru-RU" dirty="0" err="1" smtClean="0"/>
              <a:t>Можливо</a:t>
            </a:r>
            <a:r>
              <a:rPr lang="ru-RU" dirty="0" smtClean="0"/>
              <a:t> </a:t>
            </a:r>
            <a:r>
              <a:rPr lang="ru-RU" dirty="0" err="1" smtClean="0"/>
              <a:t>можна</a:t>
            </a:r>
            <a:r>
              <a:rPr lang="ru-RU" dirty="0" smtClean="0"/>
              <a:t> </a:t>
            </a:r>
            <a:r>
              <a:rPr lang="ru-RU" dirty="0" err="1" smtClean="0"/>
              <a:t>запобігти</a:t>
            </a:r>
            <a:r>
              <a:rPr lang="ru-RU" dirty="0" smtClean="0"/>
              <a:t> </a:t>
            </a:r>
            <a:r>
              <a:rPr lang="ru-RU" dirty="0" err="1" smtClean="0"/>
              <a:t>імуногенним</a:t>
            </a:r>
            <a:r>
              <a:rPr lang="ru-RU" dirty="0" smtClean="0"/>
              <a:t> </a:t>
            </a:r>
            <a:r>
              <a:rPr lang="ru-RU" dirty="0" err="1" smtClean="0"/>
              <a:t>вторинним</a:t>
            </a:r>
            <a:r>
              <a:rPr lang="ru-RU" dirty="0" smtClean="0"/>
              <a:t> хворобам, як ,</a:t>
            </a:r>
            <a:r>
              <a:rPr lang="ru-RU" dirty="0" err="1" smtClean="0"/>
              <a:t>наприклад</a:t>
            </a:r>
            <a:r>
              <a:rPr lang="ru-RU" dirty="0" smtClean="0"/>
              <a:t>, </a:t>
            </a:r>
            <a:r>
              <a:rPr lang="ru-RU" dirty="0" err="1" smtClean="0"/>
              <a:t>гострій</a:t>
            </a:r>
            <a:r>
              <a:rPr lang="ru-RU" dirty="0" smtClean="0"/>
              <a:t> </a:t>
            </a:r>
            <a:r>
              <a:rPr lang="ru-RU" dirty="0" err="1" smtClean="0"/>
              <a:t>ревматоїдній</a:t>
            </a:r>
            <a:r>
              <a:rPr lang="ru-RU" dirty="0" smtClean="0"/>
              <a:t> </a:t>
            </a:r>
            <a:r>
              <a:rPr lang="ru-RU" dirty="0" err="1" smtClean="0"/>
              <a:t>гарячці</a:t>
            </a:r>
            <a:r>
              <a:rPr lang="ru-RU" dirty="0" smtClean="0"/>
              <a:t> </a:t>
            </a:r>
            <a:r>
              <a:rPr lang="ru-RU" dirty="0" err="1" smtClean="0"/>
              <a:t>чи</a:t>
            </a:r>
            <a:r>
              <a:rPr lang="ru-RU" dirty="0" smtClean="0"/>
              <a:t> </a:t>
            </a:r>
            <a:r>
              <a:rPr lang="ru-RU" dirty="0" err="1" smtClean="0"/>
              <a:t>гострому</a:t>
            </a:r>
            <a:r>
              <a:rPr lang="ru-RU" dirty="0" smtClean="0"/>
              <a:t> </a:t>
            </a:r>
            <a:r>
              <a:rPr lang="ru-RU" dirty="0" err="1" smtClean="0"/>
              <a:t>постстрептококовому</a:t>
            </a:r>
            <a:r>
              <a:rPr lang="ru-RU" dirty="0" smtClean="0"/>
              <a:t> </a:t>
            </a:r>
            <a:r>
              <a:rPr lang="ru-RU" dirty="0" err="1" smtClean="0"/>
              <a:t>гломерулонефриту</a:t>
            </a:r>
            <a:r>
              <a:rPr lang="ru-RU" dirty="0" smtClean="0"/>
              <a:t>.  </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Симптоматичне лікування гострого тонзиліту</a:t>
            </a:r>
            <a:endParaRPr lang="ru-RU" b="1" dirty="0"/>
          </a:p>
        </p:txBody>
      </p:sp>
      <p:sp>
        <p:nvSpPr>
          <p:cNvPr id="3" name="Содержимое 2"/>
          <p:cNvSpPr>
            <a:spLocks noGrp="1"/>
          </p:cNvSpPr>
          <p:nvPr>
            <p:ph idx="1"/>
          </p:nvPr>
        </p:nvSpPr>
        <p:spPr/>
        <p:txBody>
          <a:bodyPr/>
          <a:lstStyle/>
          <a:p>
            <a:r>
              <a:rPr lang="uk-UA" dirty="0" smtClean="0"/>
              <a:t>Перебіг </a:t>
            </a:r>
            <a:r>
              <a:rPr lang="uk-UA" dirty="0"/>
              <a:t>тонзилітів може супроводжуватися больовим компонентом. При цьому розглядається застосування </a:t>
            </a:r>
            <a:r>
              <a:rPr lang="uk-UA" dirty="0" err="1"/>
              <a:t>нестероїдних</a:t>
            </a:r>
            <a:r>
              <a:rPr lang="uk-UA" dirty="0"/>
              <a:t> НПЗП (</a:t>
            </a:r>
            <a:r>
              <a:rPr lang="uk-UA" dirty="0" err="1"/>
              <a:t>парацетамол</a:t>
            </a:r>
            <a:r>
              <a:rPr lang="uk-UA" dirty="0"/>
              <a:t>, </a:t>
            </a:r>
            <a:r>
              <a:rPr lang="uk-UA" dirty="0" err="1"/>
              <a:t>ібупрофен</a:t>
            </a:r>
            <a:r>
              <a:rPr lang="uk-UA" dirty="0"/>
              <a:t>, </a:t>
            </a:r>
            <a:r>
              <a:rPr lang="uk-UA" dirty="0" err="1"/>
              <a:t>диклофенак</a:t>
            </a:r>
            <a:r>
              <a:rPr lang="uk-UA" dirty="0"/>
              <a:t>, </a:t>
            </a:r>
            <a:r>
              <a:rPr lang="uk-UA" dirty="0" err="1"/>
              <a:t>кеторолак</a:t>
            </a:r>
            <a:r>
              <a:rPr lang="uk-UA" dirty="0"/>
              <a:t>, </a:t>
            </a:r>
            <a:r>
              <a:rPr lang="uk-UA" dirty="0" err="1"/>
              <a:t>бензидамін</a:t>
            </a:r>
            <a:r>
              <a:rPr lang="uk-UA" dirty="0"/>
              <a:t>), </a:t>
            </a:r>
            <a:r>
              <a:rPr lang="uk-UA" dirty="0" err="1"/>
              <a:t>анестетиків</a:t>
            </a:r>
            <a:r>
              <a:rPr lang="uk-UA" dirty="0"/>
              <a:t> (</a:t>
            </a:r>
            <a:r>
              <a:rPr lang="uk-UA" dirty="0" err="1"/>
              <a:t>лідокаїн</a:t>
            </a:r>
            <a:r>
              <a:rPr lang="uk-UA" dirty="0"/>
              <a:t>)</a:t>
            </a:r>
            <a:endParaRPr lang="ru-RU" dirty="0"/>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Коментар </a:t>
            </a:r>
            <a:r>
              <a:rPr lang="ru-RU" b="1" dirty="0" err="1" smtClean="0"/>
              <a:t>експертної</a:t>
            </a:r>
            <a:r>
              <a:rPr lang="ru-RU" b="1" dirty="0" smtClean="0"/>
              <a:t> </a:t>
            </a:r>
            <a:r>
              <a:rPr lang="ru-RU" b="1" dirty="0" err="1" smtClean="0"/>
              <a:t>групи</a:t>
            </a:r>
            <a:r>
              <a:rPr lang="ru-RU" dirty="0" smtClean="0"/>
              <a:t>:</a:t>
            </a:r>
            <a:endParaRPr lang="ru-RU" dirty="0"/>
          </a:p>
        </p:txBody>
      </p:sp>
      <p:sp>
        <p:nvSpPr>
          <p:cNvPr id="3" name="Содержимое 2"/>
          <p:cNvSpPr>
            <a:spLocks noGrp="1"/>
          </p:cNvSpPr>
          <p:nvPr>
            <p:ph idx="1"/>
          </p:nvPr>
        </p:nvSpPr>
        <p:spPr/>
        <p:txBody>
          <a:bodyPr>
            <a:normAutofit fontScale="47500" lnSpcReduction="20000"/>
          </a:bodyPr>
          <a:lstStyle/>
          <a:p>
            <a:r>
              <a:rPr lang="ru-RU" dirty="0" err="1" smtClean="0"/>
              <a:t>експертна</a:t>
            </a:r>
            <a:r>
              <a:rPr lang="ru-RU" dirty="0" smtClean="0"/>
              <a:t> </a:t>
            </a:r>
            <a:r>
              <a:rPr lang="ru-RU" dirty="0" err="1" smtClean="0"/>
              <a:t>група</a:t>
            </a:r>
            <a:r>
              <a:rPr lang="ru-RU" dirty="0" smtClean="0"/>
              <a:t> не </a:t>
            </a:r>
            <a:r>
              <a:rPr lang="ru-RU" dirty="0" err="1" smtClean="0"/>
              <a:t>знайшла</a:t>
            </a:r>
            <a:r>
              <a:rPr lang="ru-RU" dirty="0" smtClean="0"/>
              <a:t> </a:t>
            </a:r>
            <a:r>
              <a:rPr lang="ru-RU" dirty="0" err="1" smtClean="0"/>
              <a:t>доказів</a:t>
            </a:r>
            <a:r>
              <a:rPr lang="ru-RU" dirty="0" smtClean="0"/>
              <a:t> </a:t>
            </a:r>
            <a:r>
              <a:rPr lang="ru-RU" dirty="0" err="1" smtClean="0"/>
              <a:t>доброї</a:t>
            </a:r>
            <a:r>
              <a:rPr lang="ru-RU" dirty="0" smtClean="0"/>
              <a:t> </a:t>
            </a:r>
            <a:r>
              <a:rPr lang="ru-RU" dirty="0" err="1" smtClean="0"/>
              <a:t>якості</a:t>
            </a:r>
            <a:r>
              <a:rPr lang="ru-RU" dirty="0" smtClean="0"/>
              <a:t> </a:t>
            </a:r>
            <a:r>
              <a:rPr lang="ru-RU" dirty="0" err="1" smtClean="0"/>
              <a:t>щодо</a:t>
            </a:r>
            <a:r>
              <a:rPr lang="ru-RU" dirty="0" smtClean="0"/>
              <a:t> </a:t>
            </a:r>
            <a:r>
              <a:rPr lang="ru-RU" dirty="0" err="1" smtClean="0"/>
              <a:t>медичних</a:t>
            </a:r>
            <a:r>
              <a:rPr lang="ru-RU" dirty="0" smtClean="0"/>
              <a:t> </a:t>
            </a:r>
            <a:r>
              <a:rPr lang="ru-RU" dirty="0" err="1" smtClean="0"/>
              <a:t>технологій</a:t>
            </a:r>
            <a:r>
              <a:rPr lang="ru-RU" dirty="0" smtClean="0"/>
              <a:t>, </a:t>
            </a:r>
            <a:r>
              <a:rPr lang="ru-RU" dirty="0" err="1" smtClean="0"/>
              <a:t>які</a:t>
            </a:r>
            <a:r>
              <a:rPr lang="ru-RU" dirty="0" smtClean="0"/>
              <a:t> </a:t>
            </a:r>
            <a:r>
              <a:rPr lang="ru-RU" dirty="0" err="1" smtClean="0"/>
              <a:t>можуть</a:t>
            </a:r>
            <a:r>
              <a:rPr lang="ru-RU" dirty="0" smtClean="0"/>
              <a:t> бути </a:t>
            </a:r>
            <a:r>
              <a:rPr lang="ru-RU" dirty="0" err="1" smtClean="0"/>
              <a:t>ефективно</a:t>
            </a:r>
            <a:r>
              <a:rPr lang="ru-RU" dirty="0" smtClean="0"/>
              <a:t> </a:t>
            </a:r>
            <a:r>
              <a:rPr lang="ru-RU" dirty="0" err="1" smtClean="0"/>
              <a:t>використані</a:t>
            </a:r>
            <a:r>
              <a:rPr lang="ru-RU" dirty="0" smtClean="0"/>
              <a:t> в «холодному </a:t>
            </a:r>
            <a:r>
              <a:rPr lang="ru-RU" dirty="0" err="1" smtClean="0"/>
              <a:t>періоді</a:t>
            </a:r>
            <a:r>
              <a:rPr lang="ru-RU" dirty="0" smtClean="0"/>
              <a:t>» РГТ. </a:t>
            </a:r>
          </a:p>
          <a:p>
            <a:r>
              <a:rPr lang="ru-RU" dirty="0" err="1" smtClean="0"/>
              <a:t>Слід</a:t>
            </a:r>
            <a:r>
              <a:rPr lang="ru-RU" dirty="0" smtClean="0"/>
              <a:t> </a:t>
            </a:r>
            <a:r>
              <a:rPr lang="ru-RU" dirty="0" err="1" smtClean="0"/>
              <a:t>розуміти</a:t>
            </a:r>
            <a:r>
              <a:rPr lang="ru-RU" dirty="0" smtClean="0"/>
              <a:t>, </a:t>
            </a:r>
            <a:r>
              <a:rPr lang="ru-RU" dirty="0" err="1" smtClean="0"/>
              <a:t>що</a:t>
            </a:r>
            <a:r>
              <a:rPr lang="ru-RU" dirty="0" smtClean="0"/>
              <a:t> на </a:t>
            </a:r>
            <a:r>
              <a:rPr lang="ru-RU" dirty="0" err="1" smtClean="0"/>
              <a:t>сьогоднішній</a:t>
            </a:r>
            <a:r>
              <a:rPr lang="ru-RU" dirty="0" smtClean="0"/>
              <a:t> день </a:t>
            </a:r>
            <a:r>
              <a:rPr lang="ru-RU" dirty="0" err="1" smtClean="0"/>
              <a:t>ще</a:t>
            </a:r>
            <a:r>
              <a:rPr lang="ru-RU" dirty="0" smtClean="0"/>
              <a:t> </a:t>
            </a:r>
            <a:r>
              <a:rPr lang="ru-RU" dirty="0" err="1" smtClean="0"/>
              <a:t>лишається</a:t>
            </a:r>
            <a:r>
              <a:rPr lang="ru-RU" dirty="0" smtClean="0"/>
              <a:t> </a:t>
            </a:r>
            <a:r>
              <a:rPr lang="ru-RU" dirty="0" err="1" smtClean="0"/>
              <a:t>багато</a:t>
            </a:r>
            <a:r>
              <a:rPr lang="ru-RU" dirty="0" smtClean="0"/>
              <a:t> </a:t>
            </a:r>
            <a:r>
              <a:rPr lang="ru-RU" dirty="0" err="1" smtClean="0"/>
              <a:t>світлих</a:t>
            </a:r>
            <a:r>
              <a:rPr lang="ru-RU" dirty="0" smtClean="0"/>
              <a:t> </a:t>
            </a:r>
            <a:r>
              <a:rPr lang="ru-RU" dirty="0" err="1" smtClean="0"/>
              <a:t>плям</a:t>
            </a:r>
            <a:r>
              <a:rPr lang="ru-RU" dirty="0" smtClean="0"/>
              <a:t> в </a:t>
            </a:r>
            <a:r>
              <a:rPr lang="ru-RU" dirty="0" err="1" smtClean="0"/>
              <a:t>розумінні</a:t>
            </a:r>
            <a:r>
              <a:rPr lang="ru-RU" dirty="0" smtClean="0"/>
              <a:t> </a:t>
            </a:r>
            <a:r>
              <a:rPr lang="ru-RU" dirty="0" err="1" smtClean="0"/>
              <a:t>різних</a:t>
            </a:r>
            <a:r>
              <a:rPr lang="ru-RU" dirty="0" smtClean="0"/>
              <a:t> </a:t>
            </a:r>
            <a:r>
              <a:rPr lang="ru-RU" dirty="0" err="1" smtClean="0"/>
              <a:t>патологій</a:t>
            </a:r>
            <a:r>
              <a:rPr lang="ru-RU" dirty="0" smtClean="0"/>
              <a:t>; </a:t>
            </a:r>
            <a:r>
              <a:rPr lang="ru-RU" dirty="0" err="1" smtClean="0"/>
              <a:t>традиційно</a:t>
            </a:r>
            <a:r>
              <a:rPr lang="ru-RU" dirty="0" smtClean="0"/>
              <a:t> </a:t>
            </a:r>
            <a:r>
              <a:rPr lang="ru-RU" dirty="0" err="1" smtClean="0"/>
              <a:t>застосовуються</a:t>
            </a:r>
            <a:r>
              <a:rPr lang="ru-RU" dirty="0" smtClean="0"/>
              <a:t> </a:t>
            </a:r>
            <a:r>
              <a:rPr lang="ru-RU" dirty="0" err="1" smtClean="0"/>
              <a:t>медичні</a:t>
            </a:r>
            <a:r>
              <a:rPr lang="ru-RU" dirty="0" smtClean="0"/>
              <a:t> </a:t>
            </a:r>
            <a:r>
              <a:rPr lang="ru-RU" dirty="0" err="1" smtClean="0"/>
              <a:t>технології</a:t>
            </a:r>
            <a:r>
              <a:rPr lang="ru-RU" dirty="0" smtClean="0"/>
              <a:t>, про </a:t>
            </a:r>
            <a:r>
              <a:rPr lang="ru-RU" dirty="0" err="1" smtClean="0"/>
              <a:t>ефективність</a:t>
            </a:r>
            <a:r>
              <a:rPr lang="ru-RU" dirty="0" smtClean="0"/>
              <a:t> </a:t>
            </a:r>
            <a:r>
              <a:rPr lang="ru-RU" dirty="0" err="1" smtClean="0"/>
              <a:t>яких</a:t>
            </a:r>
            <a:r>
              <a:rPr lang="ru-RU" dirty="0" smtClean="0"/>
              <a:t> не </a:t>
            </a:r>
            <a:r>
              <a:rPr lang="ru-RU" dirty="0" err="1" smtClean="0"/>
              <a:t>можна</a:t>
            </a:r>
            <a:r>
              <a:rPr lang="ru-RU" dirty="0" smtClean="0"/>
              <a:t> </a:t>
            </a:r>
            <a:r>
              <a:rPr lang="ru-RU" dirty="0" err="1" smtClean="0"/>
              <a:t>говорити</a:t>
            </a:r>
            <a:r>
              <a:rPr lang="ru-RU" dirty="0" smtClean="0"/>
              <a:t> через </a:t>
            </a:r>
            <a:r>
              <a:rPr lang="ru-RU" dirty="0" err="1" smtClean="0"/>
              <a:t>недостатню</a:t>
            </a:r>
            <a:r>
              <a:rPr lang="ru-RU" dirty="0" smtClean="0"/>
              <a:t> базу </a:t>
            </a:r>
            <a:r>
              <a:rPr lang="ru-RU" dirty="0" err="1" smtClean="0"/>
              <a:t>даних</a:t>
            </a:r>
            <a:r>
              <a:rPr lang="ru-RU" dirty="0" smtClean="0"/>
              <a:t>. В </a:t>
            </a:r>
            <a:r>
              <a:rPr lang="ru-RU" dirty="0" err="1" smtClean="0"/>
              <a:t>клінічній</a:t>
            </a:r>
            <a:r>
              <a:rPr lang="ru-RU" dirty="0" smtClean="0"/>
              <a:t> </a:t>
            </a:r>
            <a:r>
              <a:rPr lang="ru-RU" dirty="0" err="1" smtClean="0"/>
              <a:t>практиці</a:t>
            </a:r>
            <a:r>
              <a:rPr lang="ru-RU" dirty="0" smtClean="0"/>
              <a:t> (</a:t>
            </a:r>
            <a:r>
              <a:rPr lang="ru-RU" dirty="0" err="1" smtClean="0"/>
              <a:t>в</a:t>
            </a:r>
            <a:r>
              <a:rPr lang="ru-RU" dirty="0" smtClean="0"/>
              <a:t> </a:t>
            </a:r>
            <a:r>
              <a:rPr lang="ru-RU" dirty="0" err="1" smtClean="0"/>
              <a:t>залежності</a:t>
            </a:r>
            <a:r>
              <a:rPr lang="ru-RU" dirty="0" smtClean="0"/>
              <a:t> </a:t>
            </a:r>
            <a:r>
              <a:rPr lang="ru-RU" dirty="0" err="1" smtClean="0"/>
              <a:t>від</a:t>
            </a:r>
            <a:r>
              <a:rPr lang="ru-RU" dirty="0" smtClean="0"/>
              <a:t> </a:t>
            </a:r>
            <a:r>
              <a:rPr lang="ru-RU" dirty="0" err="1" smtClean="0"/>
              <a:t>клінічного</a:t>
            </a:r>
            <a:r>
              <a:rPr lang="ru-RU" dirty="0" smtClean="0"/>
              <a:t> </a:t>
            </a:r>
            <a:r>
              <a:rPr lang="ru-RU" dirty="0" err="1" smtClean="0"/>
              <a:t>випадку</a:t>
            </a:r>
            <a:r>
              <a:rPr lang="ru-RU" dirty="0" smtClean="0"/>
              <a:t>, </a:t>
            </a:r>
            <a:r>
              <a:rPr lang="ru-RU" dirty="0" err="1" smtClean="0"/>
              <a:t>супутньої</a:t>
            </a:r>
            <a:r>
              <a:rPr lang="ru-RU" dirty="0" smtClean="0"/>
              <a:t> </a:t>
            </a:r>
            <a:r>
              <a:rPr lang="ru-RU" dirty="0" err="1" smtClean="0"/>
              <a:t>патології</a:t>
            </a:r>
            <a:r>
              <a:rPr lang="ru-RU" dirty="0" smtClean="0"/>
              <a:t>, </a:t>
            </a:r>
            <a:r>
              <a:rPr lang="ru-RU" dirty="0" err="1" smtClean="0"/>
              <a:t>непереносимості</a:t>
            </a:r>
            <a:r>
              <a:rPr lang="ru-RU" dirty="0" smtClean="0"/>
              <a:t> </a:t>
            </a:r>
            <a:r>
              <a:rPr lang="ru-RU" dirty="0" err="1" smtClean="0"/>
              <a:t>певних</a:t>
            </a:r>
            <a:r>
              <a:rPr lang="ru-RU" dirty="0" smtClean="0"/>
              <a:t> </a:t>
            </a:r>
            <a:r>
              <a:rPr lang="ru-RU" dirty="0" err="1" smtClean="0"/>
              <a:t>ліків</a:t>
            </a:r>
            <a:r>
              <a:rPr lang="ru-RU" dirty="0" smtClean="0"/>
              <a:t> </a:t>
            </a:r>
            <a:r>
              <a:rPr lang="ru-RU" dirty="0" err="1" smtClean="0"/>
              <a:t>тощо</a:t>
            </a:r>
            <a:r>
              <a:rPr lang="ru-RU" dirty="0" smtClean="0"/>
              <a:t>) </a:t>
            </a:r>
            <a:r>
              <a:rPr lang="ru-RU" dirty="0" err="1" smtClean="0"/>
              <a:t>лікарю</a:t>
            </a:r>
            <a:r>
              <a:rPr lang="ru-RU" dirty="0" smtClean="0"/>
              <a:t> разом </a:t>
            </a:r>
            <a:r>
              <a:rPr lang="ru-RU" dirty="0" err="1" smtClean="0"/>
              <a:t>з</a:t>
            </a:r>
            <a:r>
              <a:rPr lang="ru-RU" dirty="0" smtClean="0"/>
              <a:t> </a:t>
            </a:r>
            <a:r>
              <a:rPr lang="ru-RU" dirty="0" err="1" smtClean="0"/>
              <a:t>пацієнтом</a:t>
            </a:r>
            <a:r>
              <a:rPr lang="ru-RU" dirty="0" smtClean="0"/>
              <a:t> </a:t>
            </a:r>
            <a:r>
              <a:rPr lang="ru-RU" dirty="0" err="1" smtClean="0"/>
              <a:t>інколи</a:t>
            </a:r>
            <a:r>
              <a:rPr lang="ru-RU" dirty="0" smtClean="0"/>
              <a:t> </a:t>
            </a:r>
            <a:r>
              <a:rPr lang="ru-RU" dirty="0" err="1" smtClean="0"/>
              <a:t>слід</a:t>
            </a:r>
            <a:r>
              <a:rPr lang="ru-RU" dirty="0" smtClean="0"/>
              <a:t> </a:t>
            </a:r>
            <a:r>
              <a:rPr lang="ru-RU" dirty="0" err="1" smtClean="0"/>
              <a:t>приймати</a:t>
            </a:r>
            <a:r>
              <a:rPr lang="ru-RU" dirty="0" smtClean="0"/>
              <a:t> </a:t>
            </a:r>
            <a:r>
              <a:rPr lang="ru-RU" dirty="0" err="1" smtClean="0"/>
              <a:t>рішення</a:t>
            </a:r>
            <a:r>
              <a:rPr lang="ru-RU" dirty="0" smtClean="0"/>
              <a:t>, </a:t>
            </a:r>
            <a:r>
              <a:rPr lang="ru-RU" dirty="0" err="1" smtClean="0"/>
              <a:t>які</a:t>
            </a:r>
            <a:r>
              <a:rPr lang="ru-RU" dirty="0" smtClean="0"/>
              <a:t> не </a:t>
            </a:r>
            <a:r>
              <a:rPr lang="ru-RU" dirty="0" err="1" smtClean="0"/>
              <a:t>будуть</a:t>
            </a:r>
            <a:r>
              <a:rPr lang="ru-RU" dirty="0" smtClean="0"/>
              <a:t> </a:t>
            </a:r>
            <a:r>
              <a:rPr lang="ru-RU" dirty="0" err="1" smtClean="0"/>
              <a:t>базуватися</a:t>
            </a:r>
            <a:r>
              <a:rPr lang="ru-RU" dirty="0" smtClean="0"/>
              <a:t> на </a:t>
            </a:r>
            <a:r>
              <a:rPr lang="ru-RU" dirty="0" err="1" smtClean="0"/>
              <a:t>доведених</a:t>
            </a:r>
            <a:r>
              <a:rPr lang="ru-RU" dirty="0" smtClean="0"/>
              <a:t> </a:t>
            </a:r>
            <a:r>
              <a:rPr lang="ru-RU" dirty="0" err="1" smtClean="0"/>
              <a:t>даних</a:t>
            </a:r>
            <a:r>
              <a:rPr lang="ru-RU" dirty="0" smtClean="0"/>
              <a:t>, </a:t>
            </a:r>
            <a:r>
              <a:rPr lang="ru-RU" dirty="0" err="1" smtClean="0"/>
              <a:t>оскільки</a:t>
            </a:r>
            <a:r>
              <a:rPr lang="ru-RU" dirty="0" smtClean="0"/>
              <a:t> </a:t>
            </a:r>
            <a:r>
              <a:rPr lang="ru-RU" dirty="0" err="1" smtClean="0"/>
              <a:t>дані</a:t>
            </a:r>
            <a:r>
              <a:rPr lang="ru-RU" dirty="0" smtClean="0"/>
              <a:t> </a:t>
            </a:r>
            <a:r>
              <a:rPr lang="ru-RU" dirty="0" err="1" smtClean="0"/>
              <a:t>щодо</a:t>
            </a:r>
            <a:r>
              <a:rPr lang="ru-RU" dirty="0" smtClean="0"/>
              <a:t> </a:t>
            </a:r>
            <a:r>
              <a:rPr lang="ru-RU" dirty="0" err="1" smtClean="0"/>
              <a:t>цього</a:t>
            </a:r>
            <a:r>
              <a:rPr lang="ru-RU" dirty="0" smtClean="0"/>
              <a:t> </a:t>
            </a:r>
            <a:r>
              <a:rPr lang="ru-RU" dirty="0" err="1" smtClean="0"/>
              <a:t>питання</a:t>
            </a:r>
            <a:r>
              <a:rPr lang="ru-RU" dirty="0" smtClean="0"/>
              <a:t> </a:t>
            </a:r>
            <a:r>
              <a:rPr lang="ru-RU" dirty="0" err="1" smtClean="0"/>
              <a:t>можуть</a:t>
            </a:r>
            <a:r>
              <a:rPr lang="ru-RU" dirty="0" smtClean="0"/>
              <a:t> бути на </a:t>
            </a:r>
            <a:r>
              <a:rPr lang="ru-RU" dirty="0" err="1" smtClean="0"/>
              <a:t>даний</a:t>
            </a:r>
            <a:r>
              <a:rPr lang="ru-RU" dirty="0" smtClean="0"/>
              <a:t> час </a:t>
            </a:r>
            <a:r>
              <a:rPr lang="ru-RU" dirty="0" err="1" smtClean="0"/>
              <a:t>відсутні</a:t>
            </a:r>
            <a:r>
              <a:rPr lang="ru-RU" dirty="0" smtClean="0"/>
              <a:t>. В таких </a:t>
            </a:r>
            <a:r>
              <a:rPr lang="ru-RU" dirty="0" err="1" smtClean="0"/>
              <a:t>випадках</a:t>
            </a:r>
            <a:r>
              <a:rPr lang="ru-RU" dirty="0" smtClean="0"/>
              <a:t> на </a:t>
            </a:r>
            <a:r>
              <a:rPr lang="ru-RU" dirty="0" err="1" smtClean="0"/>
              <a:t>медичних</a:t>
            </a:r>
            <a:r>
              <a:rPr lang="ru-RU" dirty="0" smtClean="0"/>
              <a:t> </a:t>
            </a:r>
            <a:r>
              <a:rPr lang="ru-RU" dirty="0" err="1" smtClean="0"/>
              <a:t>працівників</a:t>
            </a:r>
            <a:r>
              <a:rPr lang="ru-RU" dirty="0" smtClean="0"/>
              <a:t> </a:t>
            </a:r>
            <a:r>
              <a:rPr lang="ru-RU" dirty="0" err="1" smtClean="0"/>
              <a:t>покладається</a:t>
            </a:r>
            <a:r>
              <a:rPr lang="ru-RU" dirty="0" smtClean="0"/>
              <a:t> </a:t>
            </a:r>
            <a:r>
              <a:rPr lang="ru-RU" dirty="0" err="1" smtClean="0"/>
              <a:t>зобов’язання</a:t>
            </a:r>
            <a:r>
              <a:rPr lang="ru-RU" dirty="0" smtClean="0"/>
              <a:t> довести до </a:t>
            </a:r>
            <a:r>
              <a:rPr lang="ru-RU" dirty="0" err="1" smtClean="0"/>
              <a:t>пацієнта</a:t>
            </a:r>
            <a:r>
              <a:rPr lang="ru-RU" dirty="0" smtClean="0"/>
              <a:t> </a:t>
            </a:r>
            <a:r>
              <a:rPr lang="ru-RU" dirty="0" err="1" smtClean="0"/>
              <a:t>інформацію</a:t>
            </a:r>
            <a:r>
              <a:rPr lang="ru-RU" dirty="0" smtClean="0"/>
              <a:t> </a:t>
            </a:r>
            <a:r>
              <a:rPr lang="ru-RU" dirty="0" err="1" smtClean="0"/>
              <a:t>щодо</a:t>
            </a:r>
            <a:r>
              <a:rPr lang="ru-RU" dirty="0" smtClean="0"/>
              <a:t> </a:t>
            </a:r>
            <a:r>
              <a:rPr lang="ru-RU" dirty="0" err="1" smtClean="0"/>
              <a:t>клінічної</a:t>
            </a:r>
            <a:r>
              <a:rPr lang="ru-RU" dirty="0" smtClean="0"/>
              <a:t> </a:t>
            </a:r>
            <a:r>
              <a:rPr lang="ru-RU" dirty="0" err="1" smtClean="0"/>
              <a:t>ситуації</a:t>
            </a:r>
            <a:r>
              <a:rPr lang="ru-RU" dirty="0" smtClean="0"/>
              <a:t> </a:t>
            </a:r>
            <a:r>
              <a:rPr lang="ru-RU" dirty="0" err="1" smtClean="0"/>
              <a:t>і</a:t>
            </a:r>
            <a:r>
              <a:rPr lang="ru-RU" dirty="0" smtClean="0"/>
              <a:t> </a:t>
            </a:r>
            <a:r>
              <a:rPr lang="ru-RU" dirty="0" err="1" smtClean="0"/>
              <a:t>обговорити</a:t>
            </a:r>
            <a:r>
              <a:rPr lang="ru-RU" dirty="0" smtClean="0"/>
              <a:t> </a:t>
            </a:r>
            <a:r>
              <a:rPr lang="ru-RU" dirty="0" err="1" smtClean="0"/>
              <a:t>доступні</a:t>
            </a:r>
            <a:r>
              <a:rPr lang="ru-RU" dirty="0" smtClean="0"/>
              <a:t> на </a:t>
            </a:r>
            <a:r>
              <a:rPr lang="ru-RU" dirty="0" err="1" smtClean="0"/>
              <a:t>сьогоднішній</a:t>
            </a:r>
            <a:r>
              <a:rPr lang="ru-RU" dirty="0" smtClean="0"/>
              <a:t> день </a:t>
            </a:r>
            <a:r>
              <a:rPr lang="ru-RU" dirty="0" err="1" smtClean="0"/>
              <a:t>варіанти</a:t>
            </a:r>
            <a:r>
              <a:rPr lang="ru-RU" dirty="0" smtClean="0"/>
              <a:t> </a:t>
            </a:r>
            <a:r>
              <a:rPr lang="ru-RU" dirty="0" err="1" smtClean="0"/>
              <a:t>медичного</a:t>
            </a:r>
            <a:r>
              <a:rPr lang="ru-RU" dirty="0" smtClean="0"/>
              <a:t> </a:t>
            </a:r>
            <a:r>
              <a:rPr lang="ru-RU" dirty="0" err="1" smtClean="0"/>
              <a:t>втручання</a:t>
            </a:r>
            <a:r>
              <a:rPr lang="ru-RU" dirty="0" smtClean="0"/>
              <a:t>. </a:t>
            </a:r>
            <a:r>
              <a:rPr lang="ru-RU" dirty="0" err="1" smtClean="0"/>
              <a:t>Оскільки</a:t>
            </a:r>
            <a:r>
              <a:rPr lang="ru-RU" dirty="0" smtClean="0"/>
              <a:t> </a:t>
            </a:r>
            <a:r>
              <a:rPr lang="ru-RU" dirty="0" err="1" smtClean="0"/>
              <a:t>остаточне</a:t>
            </a:r>
            <a:r>
              <a:rPr lang="ru-RU" dirty="0" smtClean="0"/>
              <a:t> </a:t>
            </a:r>
            <a:r>
              <a:rPr lang="ru-RU" dirty="0" err="1" smtClean="0"/>
              <a:t>рішення</a:t>
            </a:r>
            <a:r>
              <a:rPr lang="ru-RU" dirty="0" smtClean="0"/>
              <a:t> </a:t>
            </a:r>
            <a:r>
              <a:rPr lang="ru-RU" dirty="0" err="1" smtClean="0"/>
              <a:t>приймає</a:t>
            </a:r>
            <a:r>
              <a:rPr lang="ru-RU" dirty="0" smtClean="0"/>
              <a:t> </a:t>
            </a:r>
            <a:r>
              <a:rPr lang="ru-RU" dirty="0" err="1" smtClean="0"/>
              <a:t>пацієнт</a:t>
            </a:r>
            <a:r>
              <a:rPr lang="ru-RU" dirty="0" smtClean="0"/>
              <a:t>, то </a:t>
            </a:r>
            <a:r>
              <a:rPr lang="ru-RU" dirty="0" err="1" smtClean="0"/>
              <a:t>він</a:t>
            </a:r>
            <a:r>
              <a:rPr lang="ru-RU" dirty="0" smtClean="0"/>
              <a:t> </a:t>
            </a:r>
            <a:r>
              <a:rPr lang="ru-RU" dirty="0" err="1" smtClean="0"/>
              <a:t>має</a:t>
            </a:r>
            <a:r>
              <a:rPr lang="ru-RU" dirty="0" smtClean="0"/>
              <a:t> бути </a:t>
            </a:r>
            <a:r>
              <a:rPr lang="ru-RU" dirty="0" err="1" smtClean="0"/>
              <a:t>проінформований</a:t>
            </a:r>
            <a:r>
              <a:rPr lang="ru-RU" dirty="0" smtClean="0"/>
              <a:t> про </a:t>
            </a:r>
            <a:r>
              <a:rPr lang="ru-RU" dirty="0" err="1" smtClean="0"/>
              <a:t>ефективність</a:t>
            </a:r>
            <a:r>
              <a:rPr lang="ru-RU" dirty="0" smtClean="0"/>
              <a:t> (доведено/ не доведено) методу </a:t>
            </a:r>
            <a:r>
              <a:rPr lang="ru-RU" dirty="0" err="1" smtClean="0"/>
              <a:t>втручання</a:t>
            </a:r>
            <a:r>
              <a:rPr lang="ru-RU" dirty="0" smtClean="0"/>
              <a:t>, </a:t>
            </a:r>
            <a:r>
              <a:rPr lang="ru-RU" dirty="0" err="1" smtClean="0"/>
              <a:t>що</a:t>
            </a:r>
            <a:r>
              <a:rPr lang="ru-RU" dirty="0" smtClean="0"/>
              <a:t> </a:t>
            </a:r>
            <a:r>
              <a:rPr lang="ru-RU" dirty="0" err="1" smtClean="0"/>
              <a:t>розглядається</a:t>
            </a:r>
            <a:r>
              <a:rPr lang="ru-RU" dirty="0" smtClean="0"/>
              <a:t> для </a:t>
            </a:r>
            <a:r>
              <a:rPr lang="ru-RU" dirty="0" err="1" smtClean="0"/>
              <a:t>його</a:t>
            </a:r>
            <a:r>
              <a:rPr lang="ru-RU" dirty="0" smtClean="0"/>
              <a:t> </a:t>
            </a:r>
            <a:r>
              <a:rPr lang="ru-RU" dirty="0" err="1" smtClean="0"/>
              <a:t>випадку</a:t>
            </a:r>
            <a:r>
              <a:rPr lang="ru-RU" dirty="0" smtClean="0"/>
              <a:t>. </a:t>
            </a:r>
          </a:p>
          <a:p>
            <a:r>
              <a:rPr lang="ru-RU" dirty="0" err="1" smtClean="0"/>
              <a:t>Критерієм</a:t>
            </a:r>
            <a:r>
              <a:rPr lang="ru-RU" dirty="0" smtClean="0"/>
              <a:t> </a:t>
            </a:r>
            <a:r>
              <a:rPr lang="ru-RU" dirty="0" err="1" smtClean="0"/>
              <a:t>ефективності</a:t>
            </a:r>
            <a:r>
              <a:rPr lang="ru-RU" dirty="0" smtClean="0"/>
              <a:t> </a:t>
            </a:r>
            <a:r>
              <a:rPr lang="ru-RU" dirty="0" err="1" smtClean="0"/>
              <a:t>лікування</a:t>
            </a:r>
            <a:r>
              <a:rPr lang="ru-RU" dirty="0" smtClean="0"/>
              <a:t> </a:t>
            </a:r>
            <a:r>
              <a:rPr lang="ru-RU" dirty="0" err="1" smtClean="0"/>
              <a:t>рекурентного</a:t>
            </a:r>
            <a:r>
              <a:rPr lang="ru-RU" dirty="0" smtClean="0"/>
              <a:t>/</a:t>
            </a:r>
            <a:r>
              <a:rPr lang="ru-RU" dirty="0" err="1" smtClean="0"/>
              <a:t>хронічного</a:t>
            </a:r>
            <a:r>
              <a:rPr lang="ru-RU" dirty="0" smtClean="0"/>
              <a:t> </a:t>
            </a:r>
            <a:r>
              <a:rPr lang="ru-RU" dirty="0" err="1" smtClean="0"/>
              <a:t>тонзиліту</a:t>
            </a:r>
            <a:r>
              <a:rPr lang="ru-RU" dirty="0" smtClean="0"/>
              <a:t> в «холодному </a:t>
            </a:r>
            <a:r>
              <a:rPr lang="ru-RU" dirty="0" err="1" smtClean="0"/>
              <a:t>періоді</a:t>
            </a:r>
            <a:r>
              <a:rPr lang="ru-RU" dirty="0" smtClean="0"/>
              <a:t>» </a:t>
            </a:r>
            <a:r>
              <a:rPr lang="ru-RU" dirty="0" err="1" smtClean="0"/>
              <a:t>є</a:t>
            </a:r>
            <a:r>
              <a:rPr lang="ru-RU" dirty="0" smtClean="0"/>
              <a:t> </a:t>
            </a:r>
            <a:r>
              <a:rPr lang="ru-RU" dirty="0" err="1" smtClean="0"/>
              <a:t>зменшення</a:t>
            </a:r>
            <a:r>
              <a:rPr lang="ru-RU" dirty="0" smtClean="0"/>
              <a:t> </a:t>
            </a:r>
            <a:r>
              <a:rPr lang="ru-RU" dirty="0" err="1" smtClean="0"/>
              <a:t>кількості</a:t>
            </a:r>
            <a:r>
              <a:rPr lang="ru-RU" dirty="0" smtClean="0"/>
              <a:t> </a:t>
            </a:r>
            <a:r>
              <a:rPr lang="ru-RU" dirty="0" err="1" smtClean="0"/>
              <a:t>епізодів</a:t>
            </a:r>
            <a:r>
              <a:rPr lang="ru-RU" dirty="0" smtClean="0"/>
              <a:t> </a:t>
            </a:r>
            <a:r>
              <a:rPr lang="ru-RU" dirty="0" err="1" smtClean="0"/>
              <a:t>гострого</a:t>
            </a:r>
            <a:r>
              <a:rPr lang="ru-RU" dirty="0" smtClean="0"/>
              <a:t> </a:t>
            </a:r>
            <a:r>
              <a:rPr lang="ru-RU" dirty="0" err="1" smtClean="0"/>
              <a:t>тонзиліту</a:t>
            </a:r>
            <a:r>
              <a:rPr lang="ru-RU" dirty="0" smtClean="0"/>
              <a:t> при </a:t>
            </a:r>
            <a:r>
              <a:rPr lang="ru-RU" dirty="0" err="1" smtClean="0"/>
              <a:t>умові</a:t>
            </a:r>
            <a:r>
              <a:rPr lang="ru-RU" dirty="0" smtClean="0"/>
              <a:t> </a:t>
            </a:r>
            <a:r>
              <a:rPr lang="ru-RU" dirty="0" err="1" smtClean="0"/>
              <a:t>відсутності</a:t>
            </a:r>
            <a:r>
              <a:rPr lang="ru-RU" dirty="0" smtClean="0"/>
              <a:t> </a:t>
            </a:r>
            <a:r>
              <a:rPr lang="ru-RU" dirty="0" err="1" smtClean="0"/>
              <a:t>показів</a:t>
            </a:r>
            <a:r>
              <a:rPr lang="ru-RU" dirty="0" smtClean="0"/>
              <a:t> до </a:t>
            </a:r>
            <a:r>
              <a:rPr lang="ru-RU" dirty="0" err="1" smtClean="0"/>
              <a:t>хірургічного</a:t>
            </a:r>
            <a:r>
              <a:rPr lang="ru-RU" dirty="0" smtClean="0"/>
              <a:t> </a:t>
            </a:r>
            <a:r>
              <a:rPr lang="ru-RU" dirty="0" err="1" smtClean="0"/>
              <a:t>лікування</a:t>
            </a:r>
            <a:r>
              <a:rPr lang="ru-RU" dirty="0" smtClean="0"/>
              <a:t> </a:t>
            </a:r>
            <a:r>
              <a:rPr lang="ru-RU" dirty="0" err="1" smtClean="0"/>
              <a:t>згідно</a:t>
            </a:r>
            <a:r>
              <a:rPr lang="ru-RU" dirty="0" smtClean="0"/>
              <a:t> </a:t>
            </a:r>
            <a:r>
              <a:rPr lang="ru-RU" dirty="0" err="1" smtClean="0"/>
              <a:t>критеріїв</a:t>
            </a:r>
            <a:r>
              <a:rPr lang="ru-RU" dirty="0" smtClean="0"/>
              <a:t> </a:t>
            </a:r>
            <a:r>
              <a:rPr lang="en-US" dirty="0" smtClean="0"/>
              <a:t>Paradise: </a:t>
            </a:r>
          </a:p>
          <a:p>
            <a:r>
              <a:rPr lang="ru-RU" dirty="0" err="1" smtClean="0"/>
              <a:t>щонайменше</a:t>
            </a:r>
            <a:r>
              <a:rPr lang="ru-RU" dirty="0" smtClean="0"/>
              <a:t> 7 </a:t>
            </a:r>
            <a:r>
              <a:rPr lang="ru-RU" dirty="0" err="1" smtClean="0"/>
              <a:t>епізодів</a:t>
            </a:r>
            <a:r>
              <a:rPr lang="ru-RU" dirty="0" smtClean="0"/>
              <a:t> за </a:t>
            </a:r>
            <a:r>
              <a:rPr lang="ru-RU" dirty="0" err="1" smtClean="0"/>
              <a:t>останні</a:t>
            </a:r>
            <a:r>
              <a:rPr lang="ru-RU" dirty="0" smtClean="0"/>
              <a:t> 12 </a:t>
            </a:r>
            <a:r>
              <a:rPr lang="ru-RU" dirty="0" err="1" smtClean="0"/>
              <a:t>місяців</a:t>
            </a:r>
            <a:r>
              <a:rPr lang="ru-RU" dirty="0" smtClean="0"/>
              <a:t>, </a:t>
            </a:r>
            <a:r>
              <a:rPr lang="ru-RU" dirty="0" err="1" smtClean="0"/>
              <a:t>або</a:t>
            </a:r>
            <a:endParaRPr lang="ru-RU" dirty="0" smtClean="0"/>
          </a:p>
          <a:p>
            <a:r>
              <a:rPr lang="ru-RU" dirty="0" err="1" smtClean="0"/>
              <a:t>щонайменше</a:t>
            </a:r>
            <a:r>
              <a:rPr lang="ru-RU" dirty="0" smtClean="0"/>
              <a:t> 5 </a:t>
            </a:r>
            <a:r>
              <a:rPr lang="ru-RU" dirty="0" err="1" smtClean="0"/>
              <a:t>епізодів</a:t>
            </a:r>
            <a:r>
              <a:rPr lang="ru-RU" dirty="0" smtClean="0"/>
              <a:t> на </a:t>
            </a:r>
            <a:r>
              <a:rPr lang="ru-RU" dirty="0" err="1" smtClean="0"/>
              <a:t>рік</a:t>
            </a:r>
            <a:r>
              <a:rPr lang="ru-RU" dirty="0" smtClean="0"/>
              <a:t> за </a:t>
            </a:r>
            <a:r>
              <a:rPr lang="ru-RU" dirty="0" err="1" smtClean="0"/>
              <a:t>останні</a:t>
            </a:r>
            <a:r>
              <a:rPr lang="ru-RU" dirty="0" smtClean="0"/>
              <a:t> 2 роки, </a:t>
            </a:r>
            <a:r>
              <a:rPr lang="ru-RU" dirty="0" err="1" smtClean="0"/>
              <a:t>або</a:t>
            </a:r>
            <a:endParaRPr lang="ru-RU" dirty="0" smtClean="0"/>
          </a:p>
          <a:p>
            <a:r>
              <a:rPr lang="ru-RU" dirty="0" err="1" smtClean="0"/>
              <a:t>щонайменше</a:t>
            </a:r>
            <a:r>
              <a:rPr lang="ru-RU" dirty="0" smtClean="0"/>
              <a:t> 3 </a:t>
            </a:r>
            <a:r>
              <a:rPr lang="ru-RU" dirty="0" err="1" smtClean="0"/>
              <a:t>епізоди</a:t>
            </a:r>
            <a:r>
              <a:rPr lang="ru-RU" dirty="0" smtClean="0"/>
              <a:t> на </a:t>
            </a:r>
            <a:r>
              <a:rPr lang="ru-RU" dirty="0" err="1" smtClean="0"/>
              <a:t>рік</a:t>
            </a:r>
            <a:r>
              <a:rPr lang="ru-RU" dirty="0" smtClean="0"/>
              <a:t> за </a:t>
            </a:r>
            <a:r>
              <a:rPr lang="ru-RU" dirty="0" err="1" smtClean="0"/>
              <a:t>останні</a:t>
            </a:r>
            <a:r>
              <a:rPr lang="ru-RU" dirty="0" smtClean="0"/>
              <a:t> 3 роки..</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Хірургічне лікування</a:t>
            </a:r>
            <a:r>
              <a:rPr lang="ru-RU" b="1" dirty="0" smtClean="0"/>
              <a:t/>
            </a:r>
            <a:br>
              <a:rPr lang="ru-RU" b="1" dirty="0" smtClean="0"/>
            </a:br>
            <a:endParaRPr lang="ru-RU" dirty="0"/>
          </a:p>
        </p:txBody>
      </p:sp>
      <p:sp>
        <p:nvSpPr>
          <p:cNvPr id="3" name="Содержимое 2"/>
          <p:cNvSpPr>
            <a:spLocks noGrp="1"/>
          </p:cNvSpPr>
          <p:nvPr>
            <p:ph idx="1"/>
          </p:nvPr>
        </p:nvSpPr>
        <p:spPr/>
        <p:txBody>
          <a:bodyPr/>
          <a:lstStyle/>
          <a:p>
            <a:r>
              <a:rPr lang="uk-UA" dirty="0" smtClean="0"/>
              <a:t>Наявність </a:t>
            </a:r>
            <a:r>
              <a:rPr lang="uk-UA" dirty="0"/>
              <a:t>у пацієнта місцевих ускладнень гострого тонзиліту [</a:t>
            </a:r>
            <a:r>
              <a:rPr lang="uk-UA" dirty="0" err="1"/>
              <a:t>паратонзилярний</a:t>
            </a:r>
            <a:r>
              <a:rPr lang="uk-UA" dirty="0"/>
              <a:t> абсцес, </a:t>
            </a:r>
            <a:r>
              <a:rPr lang="uk-UA" dirty="0" err="1"/>
              <a:t>парафарингеальний</a:t>
            </a:r>
            <a:r>
              <a:rPr lang="uk-UA" dirty="0"/>
              <a:t> абсцес, синдром </a:t>
            </a:r>
            <a:r>
              <a:rPr lang="uk-UA" dirty="0" err="1"/>
              <a:t>Лемєра</a:t>
            </a:r>
            <a:r>
              <a:rPr lang="uk-UA" dirty="0"/>
              <a:t> (заглотковий абсцес, що супроводжується сепсисом), </a:t>
            </a:r>
            <a:r>
              <a:rPr lang="uk-UA" dirty="0" err="1"/>
              <a:t>медіастініт</a:t>
            </a:r>
            <a:r>
              <a:rPr lang="uk-UA" dirty="0"/>
              <a:t>] є показанням до проведення невідкладного хірургічного втручання.</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a:t>
            </a:r>
            <a:r>
              <a:rPr lang="ru-RU" b="1" dirty="0" err="1" smtClean="0"/>
              <a:t>Хронічний</a:t>
            </a:r>
            <a:r>
              <a:rPr lang="ru-RU" b="1" dirty="0" smtClean="0"/>
              <a:t> </a:t>
            </a:r>
            <a:r>
              <a:rPr lang="ru-RU" b="1" dirty="0" err="1" smtClean="0"/>
              <a:t>тонзиліт</a:t>
            </a:r>
            <a:r>
              <a:rPr lang="ru-RU" b="1" dirty="0" smtClean="0"/>
              <a:t>»</a:t>
            </a:r>
            <a:br>
              <a:rPr lang="ru-RU" b="1" dirty="0" smtClean="0"/>
            </a:br>
            <a:endParaRPr lang="ru-RU" dirty="0"/>
          </a:p>
        </p:txBody>
      </p:sp>
      <p:pic>
        <p:nvPicPr>
          <p:cNvPr id="40962" name="Picture 2" descr="C:\Users\Лор\Desktop\1515757874[1].jpg"/>
          <p:cNvPicPr>
            <a:picLocks noGrp="1" noChangeAspect="1" noChangeArrowheads="1"/>
          </p:cNvPicPr>
          <p:nvPr>
            <p:ph idx="1"/>
          </p:nvPr>
        </p:nvPicPr>
        <p:blipFill>
          <a:blip r:embed="rId2"/>
          <a:srcRect/>
          <a:stretch>
            <a:fillRect/>
          </a:stretch>
        </p:blipFill>
        <p:spPr bwMode="auto">
          <a:xfrm>
            <a:off x="1067999" y="1142984"/>
            <a:ext cx="8076001" cy="425848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i="1" dirty="0" smtClean="0"/>
              <a:t>Коментар робочої групи:</a:t>
            </a:r>
            <a:endParaRPr lang="ru-RU" dirty="0"/>
          </a:p>
        </p:txBody>
      </p:sp>
      <p:sp>
        <p:nvSpPr>
          <p:cNvPr id="3" name="Содержимое 2"/>
          <p:cNvSpPr>
            <a:spLocks noGrp="1"/>
          </p:cNvSpPr>
          <p:nvPr>
            <p:ph idx="1"/>
          </p:nvPr>
        </p:nvSpPr>
        <p:spPr/>
        <p:txBody>
          <a:bodyPr>
            <a:normAutofit fontScale="55000" lnSpcReduction="20000"/>
          </a:bodyPr>
          <a:lstStyle/>
          <a:p>
            <a:r>
              <a:rPr lang="uk-UA" i="1" dirty="0" smtClean="0"/>
              <a:t>термін </a:t>
            </a:r>
            <a:r>
              <a:rPr lang="uk-UA" i="1" dirty="0"/>
              <a:t>«хронічний тонзиліт» створює хибне уявлення про відсутність запалення мигдаликів у клінічно здорових пацієнтів, особливо у дітей. </a:t>
            </a:r>
            <a:r>
              <a:rPr lang="uk-UA" i="1" dirty="0" err="1"/>
              <a:t>Мультидисциплінарна</a:t>
            </a:r>
            <a:r>
              <a:rPr lang="uk-UA" i="1" dirty="0"/>
              <a:t> робоча група вважає, що термін «рекурентний тонзиліт» найбільш точно відповідає сутності патофізіологічного процесу і розмежовує клінічні стани, при яких слід проводити медичне втручання</a:t>
            </a:r>
            <a:endParaRPr lang="ru-RU" dirty="0"/>
          </a:p>
          <a:p>
            <a:r>
              <a:rPr lang="uk-UA" i="1" dirty="0"/>
              <a:t>Також слід розрізняти поняття «</a:t>
            </a:r>
            <a:r>
              <a:rPr lang="uk-UA" i="1" dirty="0" err="1"/>
              <a:t>рецидивуючий</a:t>
            </a:r>
            <a:r>
              <a:rPr lang="uk-UA" i="1" dirty="0"/>
              <a:t> тонзиліт» та «рекурентний тонзиліт». При цьому </a:t>
            </a:r>
            <a:r>
              <a:rPr lang="uk-UA" i="1" dirty="0" err="1"/>
              <a:t>рецидивуючий</a:t>
            </a:r>
            <a:r>
              <a:rPr lang="uk-UA" i="1" dirty="0"/>
              <a:t> тонзиліт викликається тим же збудником, що і попередній епізод тонзиліту; термін рекурентний тонзиліт ґрунтується на клінічному підході до даної патології і не потребує уточнення інформації щодо збудника, оскільки це не впливає на прийняття клінічних </a:t>
            </a:r>
            <a:r>
              <a:rPr lang="uk-UA" i="1" dirty="0" err="1"/>
              <a:t>рішень.Не</a:t>
            </a:r>
            <a:r>
              <a:rPr lang="uk-UA" i="1" dirty="0"/>
              <a:t> слід використовувати термін «хронічний тонзиліт».</a:t>
            </a:r>
            <a:endParaRPr lang="ru-RU" dirty="0"/>
          </a:p>
          <a:p>
            <a:r>
              <a:rPr lang="uk-UA" i="1" dirty="0"/>
              <a:t>Термін «</a:t>
            </a:r>
            <a:r>
              <a:rPr lang="uk-UA" i="1" dirty="0" err="1"/>
              <a:t>тонзилофарингіт</a:t>
            </a:r>
            <a:r>
              <a:rPr lang="uk-UA" i="1" dirty="0"/>
              <a:t>» включає в себе одночасне ураження тканини глотки та мигдаликів. Дана патологія, як правило, є топічним проявом гострої респіраторної інфекції, медична допомога при яких передбачена іншими </a:t>
            </a:r>
            <a:r>
              <a:rPr lang="uk-UA" i="1" dirty="0" err="1"/>
              <a:t>медико-технологічними</a:t>
            </a:r>
            <a:r>
              <a:rPr lang="uk-UA" i="1" dirty="0"/>
              <a:t> документами (</a:t>
            </a:r>
            <a:r>
              <a:rPr lang="uk-UA" i="1" dirty="0">
                <a:hlinkClick r:id="rId2"/>
              </a:rPr>
              <a:t>http://www.dec.gov.ua/mtd/vybirtemy.html</a:t>
            </a:r>
            <a:r>
              <a:rPr lang="uk-UA" i="1" dirty="0"/>
              <a:t>). </a:t>
            </a:r>
            <a:endParaRPr lang="ru-RU" dirty="0"/>
          </a:p>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Сучасні погляди на </a:t>
            </a:r>
            <a:r>
              <a:rPr lang="ru-RU" dirty="0" err="1" smtClean="0"/>
              <a:t>патологію</a:t>
            </a:r>
            <a:r>
              <a:rPr lang="ru-RU" dirty="0" smtClean="0"/>
              <a:t> </a:t>
            </a:r>
            <a:r>
              <a:rPr lang="ru-RU" dirty="0" err="1" smtClean="0"/>
              <a:t>піднебінних</a:t>
            </a:r>
            <a:r>
              <a:rPr lang="ru-RU" dirty="0" smtClean="0"/>
              <a:t> </a:t>
            </a:r>
            <a:r>
              <a:rPr lang="ru-RU" dirty="0" err="1" smtClean="0"/>
              <a:t>мигдаликів</a:t>
            </a: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t> а) </a:t>
            </a:r>
            <a:r>
              <a:rPr lang="ru-RU" dirty="0" err="1" smtClean="0"/>
              <a:t>мигдалики</a:t>
            </a:r>
            <a:r>
              <a:rPr lang="ru-RU" dirty="0" smtClean="0"/>
              <a:t> </a:t>
            </a:r>
            <a:r>
              <a:rPr lang="ru-RU" dirty="0" err="1" smtClean="0"/>
              <a:t>постійно</a:t>
            </a:r>
            <a:r>
              <a:rPr lang="ru-RU" dirty="0" smtClean="0"/>
              <a:t> </a:t>
            </a:r>
            <a:r>
              <a:rPr lang="ru-RU" dirty="0" err="1" smtClean="0"/>
              <a:t>перебувають</a:t>
            </a:r>
            <a:r>
              <a:rPr lang="ru-RU" dirty="0" smtClean="0"/>
              <a:t> в </a:t>
            </a:r>
            <a:r>
              <a:rPr lang="ru-RU" dirty="0" err="1" smtClean="0"/>
              <a:t>стані</a:t>
            </a:r>
            <a:r>
              <a:rPr lang="ru-RU" dirty="0" smtClean="0"/>
              <a:t> </a:t>
            </a:r>
            <a:r>
              <a:rPr lang="ru-RU" dirty="0" err="1" smtClean="0"/>
              <a:t>запалення</a:t>
            </a:r>
            <a:r>
              <a:rPr lang="ru-RU" dirty="0" smtClean="0"/>
              <a:t>, </a:t>
            </a:r>
            <a:r>
              <a:rPr lang="ru-RU" dirty="0" err="1" smtClean="0"/>
              <a:t>що</a:t>
            </a:r>
            <a:r>
              <a:rPr lang="ru-RU" dirty="0" smtClean="0"/>
              <a:t> </a:t>
            </a:r>
            <a:r>
              <a:rPr lang="ru-RU" dirty="0" err="1" smtClean="0"/>
              <a:t>є</a:t>
            </a:r>
            <a:r>
              <a:rPr lang="ru-RU" dirty="0" smtClean="0"/>
              <a:t> </a:t>
            </a:r>
            <a:r>
              <a:rPr lang="ru-RU" dirty="0" err="1" smtClean="0"/>
              <a:t>їхнім</a:t>
            </a:r>
            <a:r>
              <a:rPr lang="ru-RU" dirty="0" smtClean="0"/>
              <a:t> </a:t>
            </a:r>
            <a:r>
              <a:rPr lang="ru-RU" dirty="0" err="1" smtClean="0"/>
              <a:t>фізіологічним</a:t>
            </a:r>
            <a:r>
              <a:rPr lang="ru-RU" dirty="0" smtClean="0"/>
              <a:t> станом; </a:t>
            </a:r>
          </a:p>
          <a:p>
            <a:r>
              <a:rPr lang="ru-RU" dirty="0" smtClean="0"/>
              <a:t>б) </a:t>
            </a:r>
            <a:r>
              <a:rPr lang="ru-RU" dirty="0" err="1" smtClean="0"/>
              <a:t>патологію</a:t>
            </a:r>
            <a:r>
              <a:rPr lang="ru-RU" dirty="0" smtClean="0"/>
              <a:t> </a:t>
            </a:r>
            <a:r>
              <a:rPr lang="ru-RU" dirty="0" err="1" smtClean="0"/>
              <a:t>мигдаликів</a:t>
            </a:r>
            <a:r>
              <a:rPr lang="ru-RU" dirty="0" smtClean="0"/>
              <a:t> </a:t>
            </a:r>
            <a:r>
              <a:rPr lang="ru-RU" dirty="0" err="1" smtClean="0"/>
              <a:t>слід</a:t>
            </a:r>
            <a:r>
              <a:rPr lang="ru-RU" dirty="0" smtClean="0"/>
              <a:t> </a:t>
            </a:r>
            <a:r>
              <a:rPr lang="ru-RU" dirty="0" err="1" smtClean="0"/>
              <a:t>розцінювати</a:t>
            </a:r>
            <a:r>
              <a:rPr lang="ru-RU" dirty="0" smtClean="0"/>
              <a:t> коли у </a:t>
            </a:r>
            <a:r>
              <a:rPr lang="ru-RU" dirty="0" err="1" smtClean="0"/>
              <a:t>пацієнта</a:t>
            </a:r>
            <a:r>
              <a:rPr lang="ru-RU" dirty="0" smtClean="0"/>
              <a:t> </a:t>
            </a:r>
            <a:r>
              <a:rPr lang="ru-RU" dirty="0" err="1" smtClean="0"/>
              <a:t>виникає</a:t>
            </a:r>
            <a:r>
              <a:rPr lang="ru-RU" dirty="0" smtClean="0"/>
              <a:t> </a:t>
            </a:r>
            <a:r>
              <a:rPr lang="ru-RU" dirty="0" err="1" smtClean="0"/>
              <a:t>поєднання</a:t>
            </a:r>
            <a:r>
              <a:rPr lang="ru-RU" dirty="0" smtClean="0"/>
              <a:t> </a:t>
            </a:r>
            <a:r>
              <a:rPr lang="ru-RU" dirty="0" err="1" smtClean="0"/>
              <a:t>ознак</a:t>
            </a:r>
            <a:r>
              <a:rPr lang="ru-RU" dirty="0" smtClean="0"/>
              <a:t> </a:t>
            </a:r>
            <a:r>
              <a:rPr lang="ru-RU" dirty="0" err="1" smtClean="0"/>
              <a:t>запалення</a:t>
            </a:r>
            <a:r>
              <a:rPr lang="ru-RU" dirty="0" smtClean="0"/>
              <a:t> </a:t>
            </a:r>
            <a:r>
              <a:rPr lang="ru-RU" dirty="0" err="1" smtClean="0"/>
              <a:t>із</a:t>
            </a:r>
            <a:r>
              <a:rPr lang="ru-RU" dirty="0" smtClean="0"/>
              <a:t> симптоматикою (</a:t>
            </a:r>
            <a:r>
              <a:rPr lang="ru-RU" dirty="0" err="1" smtClean="0"/>
              <a:t>біль</a:t>
            </a:r>
            <a:r>
              <a:rPr lang="ru-RU" dirty="0" smtClean="0"/>
              <a:t> в </a:t>
            </a:r>
            <a:r>
              <a:rPr lang="ru-RU" dirty="0" err="1" smtClean="0"/>
              <a:t>горлі</a:t>
            </a:r>
            <a:r>
              <a:rPr lang="ru-RU" dirty="0" smtClean="0"/>
              <a:t> та/</a:t>
            </a:r>
            <a:r>
              <a:rPr lang="ru-RU" dirty="0" err="1" smtClean="0"/>
              <a:t>або</a:t>
            </a:r>
            <a:r>
              <a:rPr lang="ru-RU" dirty="0" smtClean="0"/>
              <a:t> </a:t>
            </a:r>
            <a:r>
              <a:rPr lang="ru-RU" dirty="0" err="1" smtClean="0"/>
              <a:t>порушення</a:t>
            </a:r>
            <a:r>
              <a:rPr lang="ru-RU" dirty="0" smtClean="0"/>
              <a:t> </a:t>
            </a:r>
            <a:r>
              <a:rPr lang="ru-RU" dirty="0" err="1" smtClean="0"/>
              <a:t>ковтання</a:t>
            </a:r>
            <a:r>
              <a:rPr lang="ru-RU" dirty="0" smtClean="0"/>
              <a:t> </a:t>
            </a:r>
            <a:r>
              <a:rPr lang="ru-RU" dirty="0" err="1" smtClean="0"/>
              <a:t>і</a:t>
            </a:r>
            <a:r>
              <a:rPr lang="ru-RU" dirty="0" smtClean="0"/>
              <a:t> </a:t>
            </a:r>
            <a:r>
              <a:rPr lang="ru-RU" dirty="0" err="1" smtClean="0"/>
              <a:t>гарячка</a:t>
            </a:r>
            <a:r>
              <a:rPr lang="ru-RU" dirty="0" smtClean="0"/>
              <a:t>);</a:t>
            </a:r>
          </a:p>
          <a:p>
            <a:r>
              <a:rPr lang="ru-RU" dirty="0" smtClean="0"/>
              <a:t> в) не </a:t>
            </a:r>
            <a:r>
              <a:rPr lang="ru-RU" dirty="0" err="1" smtClean="0"/>
              <a:t>можна</a:t>
            </a:r>
            <a:r>
              <a:rPr lang="ru-RU" dirty="0" smtClean="0"/>
              <a:t> </a:t>
            </a:r>
            <a:r>
              <a:rPr lang="ru-RU" dirty="0" err="1" smtClean="0"/>
              <a:t>розцінювати</a:t>
            </a:r>
            <a:r>
              <a:rPr lang="ru-RU" dirty="0" smtClean="0"/>
              <a:t> </a:t>
            </a:r>
            <a:r>
              <a:rPr lang="ru-RU" dirty="0" err="1" smtClean="0"/>
              <a:t>мигдалики</a:t>
            </a:r>
            <a:r>
              <a:rPr lang="ru-RU" dirty="0" smtClean="0"/>
              <a:t> як «</a:t>
            </a:r>
            <a:r>
              <a:rPr lang="ru-RU" dirty="0" err="1" smtClean="0"/>
              <a:t>хворі</a:t>
            </a:r>
            <a:r>
              <a:rPr lang="ru-RU" dirty="0" smtClean="0"/>
              <a:t>» </a:t>
            </a:r>
            <a:r>
              <a:rPr lang="ru-RU" dirty="0" err="1" smtClean="0"/>
              <a:t>або</a:t>
            </a:r>
            <a:r>
              <a:rPr lang="ru-RU" dirty="0" smtClean="0"/>
              <a:t> «</a:t>
            </a:r>
            <a:r>
              <a:rPr lang="ru-RU" dirty="0" err="1" smtClean="0"/>
              <a:t>інфіковані</a:t>
            </a:r>
            <a:r>
              <a:rPr lang="ru-RU" dirty="0" smtClean="0"/>
              <a:t>» </a:t>
            </a:r>
            <a:r>
              <a:rPr lang="ru-RU" dirty="0" err="1" smtClean="0"/>
              <a:t>лише</a:t>
            </a:r>
            <a:r>
              <a:rPr lang="ru-RU" dirty="0" smtClean="0"/>
              <a:t> на </a:t>
            </a:r>
            <a:r>
              <a:rPr lang="ru-RU" dirty="0" err="1" smtClean="0"/>
              <a:t>підставі</a:t>
            </a:r>
            <a:r>
              <a:rPr lang="ru-RU" dirty="0" smtClean="0"/>
              <a:t> </a:t>
            </a:r>
            <a:r>
              <a:rPr lang="ru-RU" dirty="0" err="1" smtClean="0"/>
              <a:t>даних</a:t>
            </a:r>
            <a:r>
              <a:rPr lang="ru-RU" dirty="0" smtClean="0"/>
              <a:t> </a:t>
            </a:r>
            <a:r>
              <a:rPr lang="ru-RU" dirty="0" err="1" smtClean="0"/>
              <a:t>клінічного</a:t>
            </a:r>
            <a:r>
              <a:rPr lang="ru-RU" dirty="0" smtClean="0"/>
              <a:t> </a:t>
            </a:r>
            <a:r>
              <a:rPr lang="ru-RU" dirty="0" err="1" smtClean="0"/>
              <a:t>огляду</a:t>
            </a:r>
            <a:r>
              <a:rPr lang="ru-RU" dirty="0" smtClean="0"/>
              <a:t> (</a:t>
            </a:r>
            <a:r>
              <a:rPr lang="ru-RU" dirty="0" err="1" smtClean="0"/>
              <a:t>такі</a:t>
            </a:r>
            <a:r>
              <a:rPr lang="ru-RU" dirty="0" smtClean="0"/>
              <a:t> </a:t>
            </a:r>
            <a:r>
              <a:rPr lang="ru-RU" dirty="0" err="1" smtClean="0"/>
              <a:t>локальні</a:t>
            </a:r>
            <a:r>
              <a:rPr lang="ru-RU" dirty="0" smtClean="0"/>
              <a:t> </a:t>
            </a:r>
            <a:r>
              <a:rPr lang="ru-RU" dirty="0" err="1" smtClean="0"/>
              <a:t>ознаки</a:t>
            </a:r>
            <a:r>
              <a:rPr lang="ru-RU" dirty="0" smtClean="0"/>
              <a:t> як </a:t>
            </a:r>
            <a:r>
              <a:rPr lang="ru-RU" dirty="0" err="1" smtClean="0"/>
              <a:t>гіперемія</a:t>
            </a:r>
            <a:r>
              <a:rPr lang="ru-RU" dirty="0" smtClean="0"/>
              <a:t> </a:t>
            </a:r>
            <a:r>
              <a:rPr lang="ru-RU" dirty="0" err="1" smtClean="0"/>
              <a:t>передніх</a:t>
            </a:r>
            <a:r>
              <a:rPr lang="ru-RU" dirty="0" smtClean="0"/>
              <a:t> </a:t>
            </a:r>
            <a:r>
              <a:rPr lang="ru-RU" dirty="0" err="1" smtClean="0"/>
              <a:t>піднебінних</a:t>
            </a:r>
            <a:r>
              <a:rPr lang="ru-RU" dirty="0" smtClean="0"/>
              <a:t> </a:t>
            </a:r>
            <a:r>
              <a:rPr lang="ru-RU" dirty="0" err="1" smtClean="0"/>
              <a:t>дужок</a:t>
            </a:r>
            <a:r>
              <a:rPr lang="ru-RU" dirty="0" smtClean="0"/>
              <a:t> – симптом </a:t>
            </a:r>
            <a:r>
              <a:rPr lang="ru-RU" dirty="0" err="1" smtClean="0"/>
              <a:t>Гізе</a:t>
            </a:r>
            <a:r>
              <a:rPr lang="ru-RU" dirty="0" smtClean="0"/>
              <a:t>, набряк </a:t>
            </a:r>
            <a:r>
              <a:rPr lang="ru-RU" dirty="0" err="1" smtClean="0"/>
              <a:t>верхнього</a:t>
            </a:r>
            <a:r>
              <a:rPr lang="ru-RU" dirty="0" smtClean="0"/>
              <a:t> кута, </a:t>
            </a:r>
            <a:r>
              <a:rPr lang="ru-RU" dirty="0" err="1" smtClean="0"/>
              <a:t>утвореного</a:t>
            </a:r>
            <a:r>
              <a:rPr lang="ru-RU" dirty="0" smtClean="0"/>
              <a:t> </a:t>
            </a:r>
            <a:r>
              <a:rPr lang="ru-RU" dirty="0" err="1" smtClean="0"/>
              <a:t>передньою</a:t>
            </a:r>
            <a:r>
              <a:rPr lang="ru-RU" dirty="0" smtClean="0"/>
              <a:t> та </a:t>
            </a:r>
            <a:r>
              <a:rPr lang="ru-RU" dirty="0" err="1" smtClean="0"/>
              <a:t>задньою</a:t>
            </a:r>
            <a:r>
              <a:rPr lang="ru-RU" dirty="0" smtClean="0"/>
              <a:t> дужками, – симптом </a:t>
            </a:r>
            <a:r>
              <a:rPr lang="ru-RU" dirty="0" err="1" smtClean="0"/>
              <a:t>Зака</a:t>
            </a:r>
            <a:r>
              <a:rPr lang="ru-RU" dirty="0" smtClean="0"/>
              <a:t>, </a:t>
            </a:r>
            <a:r>
              <a:rPr lang="ru-RU" dirty="0" err="1" smtClean="0"/>
              <a:t>валикоподібне</a:t>
            </a:r>
            <a:r>
              <a:rPr lang="ru-RU" dirty="0" smtClean="0"/>
              <a:t> </a:t>
            </a:r>
            <a:r>
              <a:rPr lang="ru-RU" dirty="0" err="1" smtClean="0"/>
              <a:t>стовщення</a:t>
            </a:r>
            <a:r>
              <a:rPr lang="ru-RU" dirty="0" smtClean="0"/>
              <a:t> </a:t>
            </a:r>
            <a:r>
              <a:rPr lang="ru-RU" dirty="0" err="1" smtClean="0"/>
              <a:t>країв</a:t>
            </a:r>
            <a:r>
              <a:rPr lang="ru-RU" dirty="0" smtClean="0"/>
              <a:t> </a:t>
            </a:r>
            <a:r>
              <a:rPr lang="ru-RU" dirty="0" err="1" smtClean="0"/>
              <a:t>верхньої</a:t>
            </a:r>
            <a:r>
              <a:rPr lang="ru-RU" dirty="0" smtClean="0"/>
              <a:t> </a:t>
            </a:r>
            <a:r>
              <a:rPr lang="ru-RU" dirty="0" err="1" smtClean="0"/>
              <a:t>частини</a:t>
            </a:r>
            <a:r>
              <a:rPr lang="ru-RU" dirty="0" smtClean="0"/>
              <a:t> </a:t>
            </a:r>
            <a:r>
              <a:rPr lang="ru-RU" dirty="0" err="1" smtClean="0"/>
              <a:t>передніх</a:t>
            </a:r>
            <a:r>
              <a:rPr lang="ru-RU" dirty="0" smtClean="0"/>
              <a:t> </a:t>
            </a:r>
            <a:r>
              <a:rPr lang="ru-RU" dirty="0" err="1" smtClean="0"/>
              <a:t>і</a:t>
            </a:r>
            <a:r>
              <a:rPr lang="ru-RU" dirty="0" smtClean="0"/>
              <a:t> </a:t>
            </a:r>
            <a:r>
              <a:rPr lang="ru-RU" dirty="0" err="1" smtClean="0"/>
              <a:t>задніх</a:t>
            </a:r>
            <a:r>
              <a:rPr lang="ru-RU" dirty="0" smtClean="0"/>
              <a:t> </a:t>
            </a:r>
            <a:r>
              <a:rPr lang="ru-RU" dirty="0" err="1" smtClean="0"/>
              <a:t>дужок</a:t>
            </a:r>
            <a:r>
              <a:rPr lang="ru-RU" dirty="0" smtClean="0"/>
              <a:t> у </a:t>
            </a:r>
            <a:r>
              <a:rPr lang="ru-RU" dirty="0" err="1" smtClean="0"/>
              <a:t>вигляді</a:t>
            </a:r>
            <a:r>
              <a:rPr lang="ru-RU" dirty="0" smtClean="0"/>
              <a:t> </a:t>
            </a:r>
            <a:r>
              <a:rPr lang="ru-RU" dirty="0" err="1" smtClean="0"/>
              <a:t>інфільтрації</a:t>
            </a:r>
            <a:r>
              <a:rPr lang="ru-RU" dirty="0" smtClean="0"/>
              <a:t> </a:t>
            </a:r>
            <a:r>
              <a:rPr lang="ru-RU" dirty="0" err="1" smtClean="0"/>
              <a:t>або</a:t>
            </a:r>
            <a:r>
              <a:rPr lang="ru-RU" dirty="0" smtClean="0"/>
              <a:t> </a:t>
            </a:r>
            <a:r>
              <a:rPr lang="ru-RU" dirty="0" err="1" smtClean="0"/>
              <a:t>гіперплазії</a:t>
            </a:r>
            <a:r>
              <a:rPr lang="ru-RU" dirty="0" smtClean="0"/>
              <a:t> – симптом </a:t>
            </a:r>
            <a:r>
              <a:rPr lang="ru-RU" dirty="0" err="1" smtClean="0"/>
              <a:t>Преображенського</a:t>
            </a:r>
            <a:r>
              <a:rPr lang="ru-RU" dirty="0" smtClean="0"/>
              <a:t> – </a:t>
            </a:r>
            <a:r>
              <a:rPr lang="ru-RU" dirty="0" err="1" smtClean="0"/>
              <a:t>вказані</a:t>
            </a:r>
            <a:r>
              <a:rPr lang="ru-RU" dirty="0" smtClean="0"/>
              <a:t> </a:t>
            </a:r>
            <a:r>
              <a:rPr lang="ru-RU" dirty="0" err="1" smtClean="0"/>
              <a:t>симптоми</a:t>
            </a:r>
            <a:r>
              <a:rPr lang="ru-RU" dirty="0" smtClean="0"/>
              <a:t> </a:t>
            </a:r>
            <a:r>
              <a:rPr lang="ru-RU" dirty="0" err="1" smtClean="0"/>
              <a:t>свідчать</a:t>
            </a:r>
            <a:r>
              <a:rPr lang="ru-RU" dirty="0" smtClean="0"/>
              <a:t> про </a:t>
            </a:r>
            <a:r>
              <a:rPr lang="ru-RU" dirty="0" err="1" smtClean="0"/>
              <a:t>фіксацію</a:t>
            </a:r>
            <a:r>
              <a:rPr lang="ru-RU" dirty="0" smtClean="0"/>
              <a:t> </a:t>
            </a:r>
            <a:r>
              <a:rPr lang="ru-RU" dirty="0" err="1" smtClean="0"/>
              <a:t>мигдалика</a:t>
            </a:r>
            <a:r>
              <a:rPr lang="ru-RU" dirty="0" smtClean="0"/>
              <a:t> в </a:t>
            </a:r>
            <a:r>
              <a:rPr lang="ru-RU" dirty="0" err="1" smtClean="0"/>
              <a:t>ніші</a:t>
            </a:r>
            <a:r>
              <a:rPr lang="ru-RU" dirty="0" smtClean="0"/>
              <a:t> </a:t>
            </a:r>
            <a:r>
              <a:rPr lang="ru-RU" dirty="0" err="1" smtClean="0"/>
              <a:t>і</a:t>
            </a:r>
            <a:r>
              <a:rPr lang="ru-RU" dirty="0" smtClean="0"/>
              <a:t> </a:t>
            </a:r>
            <a:r>
              <a:rPr lang="ru-RU" dirty="0" err="1" smtClean="0"/>
              <a:t>можуть</a:t>
            </a:r>
            <a:r>
              <a:rPr lang="ru-RU" dirty="0" smtClean="0"/>
              <a:t> бути симптомами </a:t>
            </a:r>
            <a:r>
              <a:rPr lang="ru-RU" dirty="0" err="1" smtClean="0"/>
              <a:t>рекурентного</a:t>
            </a:r>
            <a:r>
              <a:rPr lang="ru-RU" dirty="0" smtClean="0"/>
              <a:t> </a:t>
            </a:r>
            <a:r>
              <a:rPr lang="ru-RU" dirty="0" err="1" smtClean="0"/>
              <a:t>тонзиліту</a:t>
            </a:r>
            <a:r>
              <a:rPr lang="ru-RU" dirty="0" smtClean="0"/>
              <a:t>);</a:t>
            </a:r>
          </a:p>
          <a:p>
            <a:r>
              <a:rPr lang="ru-RU" dirty="0" smtClean="0"/>
              <a:t> г) </a:t>
            </a:r>
            <a:r>
              <a:rPr lang="ru-RU" dirty="0" err="1" smtClean="0"/>
              <a:t>розмір</a:t>
            </a:r>
            <a:r>
              <a:rPr lang="ru-RU" dirty="0" smtClean="0"/>
              <a:t> (</a:t>
            </a:r>
            <a:r>
              <a:rPr lang="ru-RU" dirty="0" err="1" smtClean="0"/>
              <a:t>об’єм</a:t>
            </a:r>
            <a:r>
              <a:rPr lang="ru-RU" dirty="0" smtClean="0"/>
              <a:t>) </a:t>
            </a:r>
            <a:r>
              <a:rPr lang="ru-RU" dirty="0" err="1" smtClean="0"/>
              <a:t>мигдаликів</a:t>
            </a:r>
            <a:r>
              <a:rPr lang="ru-RU" dirty="0" smtClean="0"/>
              <a:t> не </a:t>
            </a:r>
            <a:r>
              <a:rPr lang="ru-RU" dirty="0" err="1" smtClean="0"/>
              <a:t>має</a:t>
            </a:r>
            <a:r>
              <a:rPr lang="ru-RU" dirty="0" smtClean="0"/>
              <a:t> </a:t>
            </a:r>
            <a:r>
              <a:rPr lang="ru-RU" dirty="0" err="1" smtClean="0"/>
              <a:t>клінічного</a:t>
            </a:r>
            <a:r>
              <a:rPr lang="ru-RU" dirty="0" smtClean="0"/>
              <a:t> </a:t>
            </a:r>
            <a:r>
              <a:rPr lang="ru-RU" dirty="0" err="1" smtClean="0"/>
              <a:t>значення</a:t>
            </a:r>
            <a:r>
              <a:rPr lang="ru-RU" dirty="0" smtClean="0"/>
              <a:t> </a:t>
            </a:r>
            <a:r>
              <a:rPr lang="ru-RU" dirty="0" err="1" smtClean="0"/>
              <a:t>окрім</a:t>
            </a:r>
            <a:r>
              <a:rPr lang="ru-RU" dirty="0" smtClean="0"/>
              <a:t> </a:t>
            </a:r>
            <a:r>
              <a:rPr lang="ru-RU" dirty="0" err="1" smtClean="0"/>
              <a:t>ситуації</a:t>
            </a:r>
            <a:r>
              <a:rPr lang="ru-RU" dirty="0" smtClean="0"/>
              <a:t>, коли </a:t>
            </a:r>
            <a:r>
              <a:rPr lang="ru-RU" dirty="0" err="1" smtClean="0"/>
              <a:t>це</a:t>
            </a:r>
            <a:r>
              <a:rPr lang="ru-RU" dirty="0" smtClean="0"/>
              <a:t> </a:t>
            </a:r>
            <a:r>
              <a:rPr lang="ru-RU" dirty="0" err="1" smtClean="0"/>
              <a:t>перешкоджає</a:t>
            </a:r>
            <a:r>
              <a:rPr lang="ru-RU" dirty="0" smtClean="0"/>
              <a:t> </a:t>
            </a:r>
            <a:r>
              <a:rPr lang="ru-RU" dirty="0" err="1" smtClean="0"/>
              <a:t>диханню</a:t>
            </a:r>
            <a:r>
              <a:rPr lang="ru-RU" dirty="0" smtClean="0"/>
              <a:t> </a:t>
            </a:r>
            <a:r>
              <a:rPr lang="ru-RU" dirty="0" err="1" smtClean="0"/>
              <a:t>або</a:t>
            </a:r>
            <a:r>
              <a:rPr lang="ru-RU" dirty="0" smtClean="0"/>
              <a:t> </a:t>
            </a:r>
            <a:r>
              <a:rPr lang="ru-RU" dirty="0" err="1" smtClean="0"/>
              <a:t>ковтанню</a:t>
            </a:r>
            <a:r>
              <a:rPr lang="ru-RU" dirty="0" smtClean="0"/>
              <a:t>; </a:t>
            </a:r>
          </a:p>
          <a:p>
            <a:r>
              <a:rPr lang="ru-RU" dirty="0" err="1" smtClean="0"/>
              <a:t>ґ</a:t>
            </a:r>
            <a:r>
              <a:rPr lang="ru-RU" dirty="0" smtClean="0"/>
              <a:t>) тактика </a:t>
            </a:r>
            <a:r>
              <a:rPr lang="ru-RU" dirty="0" err="1" smtClean="0"/>
              <a:t>ведення</a:t>
            </a:r>
            <a:r>
              <a:rPr lang="ru-RU" dirty="0" smtClean="0"/>
              <a:t> </a:t>
            </a:r>
            <a:r>
              <a:rPr lang="ru-RU" dirty="0" err="1" smtClean="0"/>
              <a:t>пацієнта</a:t>
            </a:r>
            <a:r>
              <a:rPr lang="ru-RU" dirty="0" smtClean="0"/>
              <a:t> </a:t>
            </a:r>
            <a:r>
              <a:rPr lang="ru-RU" dirty="0" err="1" smtClean="0"/>
              <a:t>має</a:t>
            </a:r>
            <a:r>
              <a:rPr lang="ru-RU" dirty="0" smtClean="0"/>
              <a:t> </a:t>
            </a:r>
            <a:r>
              <a:rPr lang="ru-RU" dirty="0" err="1" smtClean="0"/>
              <a:t>спиратися</a:t>
            </a:r>
            <a:r>
              <a:rPr lang="ru-RU" dirty="0" smtClean="0"/>
              <a:t> на </a:t>
            </a:r>
            <a:r>
              <a:rPr lang="ru-RU" dirty="0" err="1" smtClean="0"/>
              <a:t>ступінь</a:t>
            </a:r>
            <a:r>
              <a:rPr lang="ru-RU" dirty="0" smtClean="0"/>
              <a:t> та частоту </a:t>
            </a:r>
            <a:r>
              <a:rPr lang="ru-RU" dirty="0" err="1" smtClean="0"/>
              <a:t>клінічних</a:t>
            </a:r>
            <a:r>
              <a:rPr lang="ru-RU" dirty="0" smtClean="0"/>
              <a:t> </a:t>
            </a:r>
            <a:r>
              <a:rPr lang="ru-RU" dirty="0" err="1" smtClean="0"/>
              <a:t>проявів</a:t>
            </a:r>
            <a:r>
              <a:rPr lang="ru-RU" dirty="0" smtClean="0"/>
              <a:t> </a:t>
            </a:r>
            <a:r>
              <a:rPr lang="ru-RU" dirty="0" err="1" smtClean="0"/>
              <a:t>тонзиліту</a:t>
            </a:r>
            <a:r>
              <a:rPr lang="ru-RU" dirty="0" smtClean="0"/>
              <a:t> та </a:t>
            </a:r>
            <a:r>
              <a:rPr lang="ru-RU" dirty="0" err="1" smtClean="0"/>
              <a:t>його</a:t>
            </a:r>
            <a:r>
              <a:rPr lang="ru-RU" dirty="0" smtClean="0"/>
              <a:t> </a:t>
            </a:r>
            <a:r>
              <a:rPr lang="ru-RU" dirty="0" err="1" smtClean="0"/>
              <a:t>ускладнення</a:t>
            </a:r>
            <a:r>
              <a:rPr lang="ru-RU" dirty="0" smtClean="0"/>
              <a:t>. </a:t>
            </a: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928670"/>
            <a:ext cx="8229600" cy="4525963"/>
          </a:xfrm>
        </p:spPr>
        <p:txBody>
          <a:bodyPr>
            <a:normAutofit fontScale="92500" lnSpcReduction="10000"/>
          </a:bodyPr>
          <a:lstStyle/>
          <a:p>
            <a:r>
              <a:rPr lang="ru-RU" dirty="0" err="1" smtClean="0"/>
              <a:t>Відповідно</a:t>
            </a:r>
            <a:r>
              <a:rPr lang="ru-RU" dirty="0" smtClean="0"/>
              <a:t> до </a:t>
            </a:r>
            <a:r>
              <a:rPr lang="ru-RU" dirty="0" err="1" smtClean="0"/>
              <a:t>сучасних</a:t>
            </a:r>
            <a:r>
              <a:rPr lang="ru-RU" dirty="0" smtClean="0"/>
              <a:t> </a:t>
            </a:r>
            <a:r>
              <a:rPr lang="ru-RU" dirty="0" err="1" smtClean="0"/>
              <a:t>даних</a:t>
            </a:r>
            <a:r>
              <a:rPr lang="ru-RU" dirty="0" smtClean="0"/>
              <a:t> </a:t>
            </a:r>
            <a:r>
              <a:rPr lang="ru-RU" dirty="0" err="1" smtClean="0"/>
              <a:t>потрібно</a:t>
            </a:r>
            <a:r>
              <a:rPr lang="ru-RU" dirty="0" smtClean="0"/>
              <a:t> </a:t>
            </a:r>
            <a:r>
              <a:rPr lang="ru-RU" dirty="0" err="1" smtClean="0"/>
              <a:t>уникати</a:t>
            </a:r>
            <a:r>
              <a:rPr lang="ru-RU" dirty="0" smtClean="0"/>
              <a:t> </a:t>
            </a:r>
            <a:r>
              <a:rPr lang="ru-RU" dirty="0" err="1" smtClean="0"/>
              <a:t>терміну</a:t>
            </a:r>
            <a:r>
              <a:rPr lang="ru-RU" dirty="0" smtClean="0"/>
              <a:t> «</a:t>
            </a:r>
            <a:r>
              <a:rPr lang="ru-RU" dirty="0" err="1" smtClean="0"/>
              <a:t>хронічний</a:t>
            </a:r>
            <a:r>
              <a:rPr lang="ru-RU" dirty="0" smtClean="0"/>
              <a:t> </a:t>
            </a:r>
            <a:r>
              <a:rPr lang="ru-RU" dirty="0" err="1" smtClean="0"/>
              <a:t>тонзиліт</a:t>
            </a:r>
            <a:r>
              <a:rPr lang="ru-RU" dirty="0" smtClean="0"/>
              <a:t>», </a:t>
            </a:r>
            <a:r>
              <a:rPr lang="ru-RU" dirty="0" err="1" smtClean="0"/>
              <a:t>оскільки</a:t>
            </a:r>
            <a:r>
              <a:rPr lang="ru-RU" dirty="0" smtClean="0"/>
              <a:t> </a:t>
            </a:r>
            <a:r>
              <a:rPr lang="ru-RU" dirty="0" err="1" smtClean="0"/>
              <a:t>це</a:t>
            </a:r>
            <a:r>
              <a:rPr lang="ru-RU" dirty="0" smtClean="0"/>
              <a:t> </a:t>
            </a:r>
            <a:r>
              <a:rPr lang="ru-RU" dirty="0" err="1" smtClean="0"/>
              <a:t>тягне</a:t>
            </a:r>
            <a:r>
              <a:rPr lang="ru-RU" dirty="0" smtClean="0"/>
              <a:t> за собою </a:t>
            </a:r>
            <a:r>
              <a:rPr lang="ru-RU" dirty="0" err="1" smtClean="0"/>
              <a:t>хибне</a:t>
            </a:r>
            <a:r>
              <a:rPr lang="ru-RU" dirty="0" smtClean="0"/>
              <a:t> </a:t>
            </a:r>
            <a:r>
              <a:rPr lang="ru-RU" dirty="0" err="1" smtClean="0"/>
              <a:t>уявлення</a:t>
            </a:r>
            <a:r>
              <a:rPr lang="ru-RU" dirty="0" smtClean="0"/>
              <a:t> про </a:t>
            </a:r>
            <a:r>
              <a:rPr lang="ru-RU" dirty="0" err="1" smtClean="0"/>
              <a:t>патофізіологію</a:t>
            </a:r>
            <a:r>
              <a:rPr lang="ru-RU" dirty="0" smtClean="0"/>
              <a:t> </a:t>
            </a:r>
            <a:r>
              <a:rPr lang="ru-RU" dirty="0" err="1" smtClean="0"/>
              <a:t>тонзиліту</a:t>
            </a:r>
            <a:r>
              <a:rPr lang="ru-RU" dirty="0" smtClean="0"/>
              <a:t>. </a:t>
            </a:r>
          </a:p>
          <a:p>
            <a:r>
              <a:rPr lang="ru-RU" dirty="0" smtClean="0"/>
              <a:t> На </a:t>
            </a:r>
            <a:r>
              <a:rPr lang="ru-RU" dirty="0" err="1" smtClean="0"/>
              <a:t>сьогодні</a:t>
            </a:r>
            <a:r>
              <a:rPr lang="ru-RU" dirty="0" smtClean="0"/>
              <a:t> </a:t>
            </a:r>
            <a:r>
              <a:rPr lang="ru-RU" dirty="0" err="1" smtClean="0"/>
              <a:t>термін</a:t>
            </a:r>
            <a:r>
              <a:rPr lang="ru-RU" dirty="0" smtClean="0"/>
              <a:t> «</a:t>
            </a:r>
            <a:r>
              <a:rPr lang="ru-RU" dirty="0" err="1" smtClean="0"/>
              <a:t>хронічний</a:t>
            </a:r>
            <a:r>
              <a:rPr lang="ru-RU" dirty="0" smtClean="0"/>
              <a:t> </a:t>
            </a:r>
            <a:r>
              <a:rPr lang="ru-RU" dirty="0" err="1" smtClean="0"/>
              <a:t>тонзиліт</a:t>
            </a:r>
            <a:r>
              <a:rPr lang="ru-RU" dirty="0" smtClean="0"/>
              <a:t>» </a:t>
            </a:r>
            <a:r>
              <a:rPr lang="ru-RU" dirty="0" err="1" smtClean="0"/>
              <a:t>відсутній</a:t>
            </a:r>
            <a:r>
              <a:rPr lang="ru-RU" dirty="0" smtClean="0"/>
              <a:t> в </a:t>
            </a:r>
            <a:r>
              <a:rPr lang="ru-RU" dirty="0" err="1" smtClean="0"/>
              <a:t>рубриці</a:t>
            </a:r>
            <a:r>
              <a:rPr lang="ru-RU" dirty="0" smtClean="0"/>
              <a:t> «</a:t>
            </a:r>
            <a:r>
              <a:rPr lang="en-US" dirty="0" smtClean="0"/>
              <a:t>CA26 Chronic diseases of tonsils or adenoids» </a:t>
            </a:r>
            <a:r>
              <a:rPr lang="ru-RU" dirty="0" smtClean="0"/>
              <a:t>проекту МКХ-11, </a:t>
            </a:r>
            <a:r>
              <a:rPr lang="ru-RU" dirty="0" err="1" smtClean="0"/>
              <a:t>з</a:t>
            </a:r>
            <a:r>
              <a:rPr lang="ru-RU" dirty="0" smtClean="0"/>
              <a:t> </a:t>
            </a:r>
            <a:r>
              <a:rPr lang="ru-RU" dirty="0" err="1" smtClean="0"/>
              <a:t>яким</a:t>
            </a:r>
            <a:r>
              <a:rPr lang="ru-RU" dirty="0" smtClean="0"/>
              <a:t> </a:t>
            </a:r>
            <a:r>
              <a:rPr lang="ru-RU" dirty="0" err="1" smtClean="0"/>
              <a:t>можна</a:t>
            </a:r>
            <a:r>
              <a:rPr lang="ru-RU" dirty="0" smtClean="0"/>
              <a:t> </a:t>
            </a:r>
            <a:r>
              <a:rPr lang="ru-RU" dirty="0" err="1" smtClean="0"/>
              <a:t>ознайомитися</a:t>
            </a:r>
            <a:r>
              <a:rPr lang="ru-RU" dirty="0" smtClean="0"/>
              <a:t> на </a:t>
            </a:r>
            <a:r>
              <a:rPr lang="ru-RU" dirty="0" err="1" smtClean="0"/>
              <a:t>сайті</a:t>
            </a:r>
            <a:r>
              <a:rPr lang="ru-RU" dirty="0" smtClean="0"/>
              <a:t> ВООЗ (</a:t>
            </a:r>
            <a:r>
              <a:rPr lang="en-US" dirty="0" smtClean="0">
                <a:hlinkClick r:id="rId2"/>
              </a:rPr>
              <a:t>http://www.who.int/classifications/icd/revision/en/</a:t>
            </a:r>
            <a:r>
              <a:rPr lang="en-US" dirty="0" smtClean="0"/>
              <a:t>).</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1143000"/>
          </a:xfrm>
        </p:spPr>
        <p:txBody>
          <a:bodyPr>
            <a:normAutofit fontScale="90000"/>
          </a:bodyPr>
          <a:lstStyle/>
          <a:p>
            <a:r>
              <a:rPr lang="ru-RU" sz="2200" dirty="0" err="1" smtClean="0"/>
              <a:t>Щоб</a:t>
            </a:r>
            <a:r>
              <a:rPr lang="ru-RU" sz="2200" dirty="0" smtClean="0"/>
              <a:t> </a:t>
            </a:r>
            <a:r>
              <a:rPr lang="ru-RU" sz="2200" dirty="0" err="1" smtClean="0"/>
              <a:t>полегшити</a:t>
            </a:r>
            <a:r>
              <a:rPr lang="ru-RU" sz="2200" dirty="0" smtClean="0"/>
              <a:t> </a:t>
            </a:r>
            <a:r>
              <a:rPr lang="ru-RU" sz="2200" dirty="0" err="1" smtClean="0"/>
              <a:t>практикуючому</a:t>
            </a:r>
            <a:r>
              <a:rPr lang="ru-RU" sz="2200" dirty="0" smtClean="0"/>
              <a:t> </a:t>
            </a:r>
            <a:r>
              <a:rPr lang="ru-RU" sz="2200" dirty="0" err="1" smtClean="0"/>
              <a:t>лікарю</a:t>
            </a:r>
            <a:r>
              <a:rPr lang="ru-RU" sz="2200" dirty="0" smtClean="0"/>
              <a:t> </a:t>
            </a:r>
            <a:r>
              <a:rPr lang="ru-RU" sz="2200" dirty="0" err="1" smtClean="0"/>
              <a:t>зробити</a:t>
            </a:r>
            <a:r>
              <a:rPr lang="ru-RU" sz="2200" dirty="0" smtClean="0"/>
              <a:t> </a:t>
            </a:r>
            <a:r>
              <a:rPr lang="ru-RU" sz="2200" dirty="0" err="1" smtClean="0"/>
              <a:t>перехід</a:t>
            </a:r>
            <a:r>
              <a:rPr lang="ru-RU" sz="2200" dirty="0" smtClean="0"/>
              <a:t> </a:t>
            </a:r>
            <a:r>
              <a:rPr lang="ru-RU" sz="2200" dirty="0" err="1" smtClean="0"/>
              <a:t>від</a:t>
            </a:r>
            <a:r>
              <a:rPr lang="ru-RU" sz="2200" dirty="0" smtClean="0"/>
              <a:t> </a:t>
            </a:r>
            <a:r>
              <a:rPr lang="ru-RU" sz="2200" dirty="0" err="1" smtClean="0"/>
              <a:t>існуючої</a:t>
            </a:r>
            <a:r>
              <a:rPr lang="ru-RU" sz="2200" dirty="0" smtClean="0"/>
              <a:t> </a:t>
            </a:r>
            <a:r>
              <a:rPr lang="ru-RU" sz="2200" dirty="0" err="1" smtClean="0"/>
              <a:t>термінології</a:t>
            </a:r>
            <a:r>
              <a:rPr lang="ru-RU" sz="2200" dirty="0" smtClean="0"/>
              <a:t> </a:t>
            </a:r>
            <a:r>
              <a:rPr lang="ru-RU" sz="2200" dirty="0" err="1" smtClean="0"/>
              <a:t>тонзиліту</a:t>
            </a:r>
            <a:r>
              <a:rPr lang="ru-RU" sz="2200" dirty="0" smtClean="0"/>
              <a:t>, до </a:t>
            </a:r>
            <a:r>
              <a:rPr lang="ru-RU" sz="2200" dirty="0" err="1" smtClean="0"/>
              <a:t>сучасних</a:t>
            </a:r>
            <a:r>
              <a:rPr lang="ru-RU" sz="2200" dirty="0" smtClean="0"/>
              <a:t> </a:t>
            </a:r>
            <a:r>
              <a:rPr lang="ru-RU" sz="2200" dirty="0" err="1" smtClean="0"/>
              <a:t>категорій</a:t>
            </a:r>
            <a:r>
              <a:rPr lang="ru-RU" sz="2200" dirty="0" smtClean="0"/>
              <a:t> </a:t>
            </a:r>
            <a:r>
              <a:rPr lang="ru-RU" sz="2200" dirty="0" err="1" smtClean="0"/>
              <a:t>клінічного</a:t>
            </a:r>
            <a:r>
              <a:rPr lang="ru-RU" sz="2200" dirty="0" smtClean="0"/>
              <a:t> </a:t>
            </a:r>
            <a:r>
              <a:rPr lang="ru-RU" sz="2200" dirty="0" err="1" smtClean="0"/>
              <a:t>мислення</a:t>
            </a:r>
            <a:r>
              <a:rPr lang="ru-RU" sz="2200" dirty="0" smtClean="0"/>
              <a:t> </a:t>
            </a:r>
            <a:r>
              <a:rPr lang="ru-RU" sz="2200" dirty="0" err="1" smtClean="0"/>
              <a:t>експертна</a:t>
            </a:r>
            <a:r>
              <a:rPr lang="ru-RU" sz="2200" dirty="0" smtClean="0"/>
              <a:t> </a:t>
            </a:r>
            <a:r>
              <a:rPr lang="ru-RU" sz="2200" dirty="0" err="1" smtClean="0"/>
              <a:t>група</a:t>
            </a:r>
            <a:r>
              <a:rPr lang="ru-RU" sz="2200" dirty="0" smtClean="0"/>
              <a:t> </a:t>
            </a:r>
            <a:r>
              <a:rPr lang="ru-RU" sz="2200" dirty="0" err="1" smtClean="0"/>
              <a:t>вважає</a:t>
            </a:r>
            <a:r>
              <a:rPr lang="ru-RU" sz="2200" dirty="0" smtClean="0"/>
              <a:t> за </a:t>
            </a:r>
            <a:r>
              <a:rPr lang="ru-RU" sz="2200" dirty="0" err="1" smtClean="0"/>
              <a:t>потрібне</a:t>
            </a:r>
            <a:r>
              <a:rPr lang="ru-RU" sz="2200" dirty="0" smtClean="0"/>
              <a:t> навести </a:t>
            </a:r>
            <a:r>
              <a:rPr lang="ru-RU" sz="2200" dirty="0" err="1" smtClean="0"/>
              <a:t>наступну</a:t>
            </a:r>
            <a:r>
              <a:rPr lang="ru-RU" sz="2200" dirty="0" smtClean="0"/>
              <a:t> </a:t>
            </a:r>
            <a:r>
              <a:rPr lang="ru-RU" sz="2200" dirty="0" err="1" smtClean="0"/>
              <a:t>інформацію</a:t>
            </a:r>
            <a:r>
              <a:rPr lang="ru-RU" sz="2200" dirty="0" smtClean="0"/>
              <a:t> по </a:t>
            </a:r>
            <a:r>
              <a:rPr lang="ru-RU" sz="2200" dirty="0" err="1" smtClean="0"/>
              <a:t>співставленню</a:t>
            </a:r>
            <a:r>
              <a:rPr lang="ru-RU" sz="2200" dirty="0" smtClean="0"/>
              <a:t> </a:t>
            </a:r>
            <a:r>
              <a:rPr lang="ru-RU" sz="2200" dirty="0" err="1" smtClean="0"/>
              <a:t>класифікаційних</a:t>
            </a:r>
            <a:r>
              <a:rPr lang="ru-RU" sz="2200" dirty="0" smtClean="0"/>
              <a:t> </a:t>
            </a:r>
            <a:r>
              <a:rPr lang="ru-RU" sz="2200" dirty="0" err="1" smtClean="0"/>
              <a:t>підходів</a:t>
            </a:r>
            <a:r>
              <a:rPr lang="ru-RU" sz="2200" dirty="0" smtClean="0"/>
              <a:t>:</a:t>
            </a:r>
            <a:endParaRPr lang="ru-RU" dirty="0"/>
          </a:p>
        </p:txBody>
      </p:sp>
      <p:graphicFrame>
        <p:nvGraphicFramePr>
          <p:cNvPr id="4" name="Содержимое 3"/>
          <p:cNvGraphicFramePr>
            <a:graphicFrameLocks noGrp="1"/>
          </p:cNvGraphicFramePr>
          <p:nvPr>
            <p:ph idx="1"/>
          </p:nvPr>
        </p:nvGraphicFramePr>
        <p:xfrm>
          <a:off x="457200" y="1600200"/>
          <a:ext cx="8229600" cy="4897120"/>
        </p:xfrm>
        <a:graphic>
          <a:graphicData uri="http://schemas.openxmlformats.org/drawingml/2006/table">
            <a:tbl>
              <a:tblPr firstRow="1" bandRow="1">
                <a:tableStyleId>{5C22544A-7EE6-4342-B048-85BDC9FD1C3A}</a:tableStyleId>
              </a:tblPr>
              <a:tblGrid>
                <a:gridCol w="3257544">
                  <a:extLst>
                    <a:ext uri="{9D8B030D-6E8A-4147-A177-3AD203B41FA5}">
                      <a16:colId xmlns:a16="http://schemas.microsoft.com/office/drawing/2014/main" val="20000"/>
                    </a:ext>
                  </a:extLst>
                </a:gridCol>
                <a:gridCol w="4972056">
                  <a:extLst>
                    <a:ext uri="{9D8B030D-6E8A-4147-A177-3AD203B41FA5}">
                      <a16:colId xmlns:a16="http://schemas.microsoft.com/office/drawing/2014/main" val="20001"/>
                    </a:ext>
                  </a:extLst>
                </a:gridCol>
              </a:tblGrid>
              <a:tr h="370840">
                <a:tc>
                  <a:txBody>
                    <a:bodyPr/>
                    <a:lstStyle/>
                    <a:p>
                      <a:pPr algn="ctr"/>
                      <a:r>
                        <a:rPr lang="ru-RU" dirty="0" err="1"/>
                        <a:t>Існуюча</a:t>
                      </a:r>
                      <a:r>
                        <a:rPr lang="ru-RU" dirty="0"/>
                        <a:t> </a:t>
                      </a:r>
                      <a:r>
                        <a:rPr lang="ru-RU" dirty="0" err="1"/>
                        <a:t>класифікація</a:t>
                      </a:r>
                      <a:r>
                        <a:rPr lang="ru-RU" dirty="0"/>
                        <a:t> </a:t>
                      </a:r>
                      <a:r>
                        <a:rPr lang="ru-RU" dirty="0" err="1"/>
                        <a:t>хронічного</a:t>
                      </a:r>
                      <a:r>
                        <a:rPr lang="ru-RU" dirty="0"/>
                        <a:t> </a:t>
                      </a:r>
                      <a:r>
                        <a:rPr lang="ru-RU" dirty="0" err="1"/>
                        <a:t>тонзиліту</a:t>
                      </a:r>
                      <a:r>
                        <a:rPr lang="ru-RU" dirty="0"/>
                        <a:t> </a:t>
                      </a:r>
                    </a:p>
                  </a:txBody>
                  <a:tcPr marL="0" marR="0" marT="0" marB="0" anchor="ctr"/>
                </a:tc>
                <a:tc>
                  <a:txBody>
                    <a:bodyPr/>
                    <a:lstStyle/>
                    <a:p>
                      <a:pPr algn="ctr"/>
                      <a:r>
                        <a:rPr lang="ru-RU" dirty="0"/>
                        <a:t>Коментар </a:t>
                      </a:r>
                    </a:p>
                  </a:txBody>
                  <a:tcPr marL="0" marR="0" marT="0" marB="0" anchor="ctr"/>
                </a:tc>
                <a:extLst>
                  <a:ext uri="{0D108BD9-81ED-4DB2-BD59-A6C34878D82A}">
                    <a16:rowId xmlns:a16="http://schemas.microsoft.com/office/drawing/2014/main" val="10000"/>
                  </a:ext>
                </a:extLst>
              </a:tr>
              <a:tr h="370840">
                <a:tc>
                  <a:txBody>
                    <a:bodyPr/>
                    <a:lstStyle/>
                    <a:p>
                      <a:pPr algn="l"/>
                      <a:r>
                        <a:rPr lang="ru-RU" sz="1600" dirty="0" err="1"/>
                        <a:t>Компенсований</a:t>
                      </a:r>
                      <a:r>
                        <a:rPr lang="ru-RU" sz="1600" dirty="0"/>
                        <a:t> </a:t>
                      </a:r>
                      <a:r>
                        <a:rPr lang="ru-RU" sz="1600" dirty="0" err="1"/>
                        <a:t>тонзиліт</a:t>
                      </a:r>
                      <a:r>
                        <a:rPr lang="ru-RU" sz="1600" dirty="0"/>
                        <a:t> </a:t>
                      </a:r>
                    </a:p>
                  </a:txBody>
                  <a:tcPr marL="0" marR="0" marT="0" marB="0" anchor="ctr"/>
                </a:tc>
                <a:tc>
                  <a:txBody>
                    <a:bodyPr/>
                    <a:lstStyle/>
                    <a:p>
                      <a:pPr algn="l"/>
                      <a:r>
                        <a:rPr lang="ru-RU" sz="1100" dirty="0" err="1"/>
                        <a:t>Мигдалики</a:t>
                      </a:r>
                      <a:r>
                        <a:rPr lang="ru-RU" sz="1100" dirty="0"/>
                        <a:t> не </a:t>
                      </a:r>
                      <a:r>
                        <a:rPr lang="ru-RU" sz="1100" dirty="0" err="1"/>
                        <a:t>можна</a:t>
                      </a:r>
                      <a:r>
                        <a:rPr lang="ru-RU" sz="1100" dirty="0"/>
                        <a:t> </a:t>
                      </a:r>
                      <a:r>
                        <a:rPr lang="ru-RU" sz="1100" dirty="0" err="1"/>
                        <a:t>визначати</a:t>
                      </a:r>
                      <a:r>
                        <a:rPr lang="ru-RU" sz="1100" dirty="0"/>
                        <a:t> як «</a:t>
                      </a:r>
                      <a:r>
                        <a:rPr lang="ru-RU" sz="1100" dirty="0" err="1"/>
                        <a:t>хворі</a:t>
                      </a:r>
                      <a:r>
                        <a:rPr lang="ru-RU" sz="1100" dirty="0"/>
                        <a:t>» </a:t>
                      </a:r>
                      <a:r>
                        <a:rPr lang="ru-RU" sz="1100" dirty="0" err="1"/>
                        <a:t>або</a:t>
                      </a:r>
                      <a:r>
                        <a:rPr lang="ru-RU" sz="1100" dirty="0"/>
                        <a:t> «</a:t>
                      </a:r>
                      <a:r>
                        <a:rPr lang="ru-RU" sz="1100" dirty="0" err="1"/>
                        <a:t>інфіковані</a:t>
                      </a:r>
                      <a:r>
                        <a:rPr lang="ru-RU" sz="1100" dirty="0"/>
                        <a:t>» шляхом </a:t>
                      </a:r>
                      <a:r>
                        <a:rPr lang="ru-RU" sz="1100" dirty="0" err="1"/>
                        <a:t>клінічного</a:t>
                      </a:r>
                      <a:r>
                        <a:rPr lang="ru-RU" sz="1100" dirty="0"/>
                        <a:t> </a:t>
                      </a:r>
                      <a:r>
                        <a:rPr lang="ru-RU" sz="1100" dirty="0" err="1"/>
                        <a:t>огляду</a:t>
                      </a:r>
                      <a:r>
                        <a:rPr lang="ru-RU" sz="1100" dirty="0"/>
                        <a:t>, тому </a:t>
                      </a:r>
                      <a:r>
                        <a:rPr lang="ru-RU" sz="1100" dirty="0" err="1"/>
                        <a:t>термін</a:t>
                      </a:r>
                      <a:r>
                        <a:rPr lang="ru-RU" sz="1100" dirty="0"/>
                        <a:t> «</a:t>
                      </a:r>
                      <a:r>
                        <a:rPr lang="ru-RU" sz="1100" dirty="0" err="1"/>
                        <a:t>компенсований</a:t>
                      </a:r>
                      <a:r>
                        <a:rPr lang="ru-RU" sz="1100" dirty="0"/>
                        <a:t> </a:t>
                      </a:r>
                      <a:r>
                        <a:rPr lang="ru-RU" sz="1100" dirty="0" err="1"/>
                        <a:t>тонзиліт</a:t>
                      </a:r>
                      <a:r>
                        <a:rPr lang="ru-RU" sz="1100" dirty="0"/>
                        <a:t>» </a:t>
                      </a:r>
                      <a:r>
                        <a:rPr lang="ru-RU" sz="1100" dirty="0" err="1"/>
                        <a:t>є</a:t>
                      </a:r>
                      <a:r>
                        <a:rPr lang="ru-RU" sz="1100" dirty="0"/>
                        <a:t> </a:t>
                      </a:r>
                      <a:r>
                        <a:rPr lang="ru-RU" sz="1100" dirty="0" err="1"/>
                        <a:t>некоректним</a:t>
                      </a:r>
                      <a:r>
                        <a:rPr lang="ru-RU" sz="1100" dirty="0"/>
                        <a:t> </a:t>
                      </a:r>
                    </a:p>
                  </a:txBody>
                  <a:tcPr marL="0" marR="0" marT="0" marB="0" anchor="ctr"/>
                </a:tc>
                <a:extLst>
                  <a:ext uri="{0D108BD9-81ED-4DB2-BD59-A6C34878D82A}">
                    <a16:rowId xmlns:a16="http://schemas.microsoft.com/office/drawing/2014/main" val="10001"/>
                  </a:ext>
                </a:extLst>
              </a:tr>
              <a:tr h="370840">
                <a:tc>
                  <a:txBody>
                    <a:bodyPr/>
                    <a:lstStyle/>
                    <a:p>
                      <a:pPr algn="l"/>
                      <a:r>
                        <a:rPr lang="ru-RU" sz="1600"/>
                        <a:t>Субкомпенсований тонзиліт: тонзилогенна інтоксикація </a:t>
                      </a:r>
                    </a:p>
                  </a:txBody>
                  <a:tcPr marL="0" marR="0" marT="0" marB="0" anchor="ctr"/>
                </a:tc>
                <a:tc>
                  <a:txBody>
                    <a:bodyPr/>
                    <a:lstStyle/>
                    <a:p>
                      <a:pPr algn="l"/>
                      <a:r>
                        <a:rPr lang="ru-RU" sz="1200" dirty="0"/>
                        <a:t>Синдром </a:t>
                      </a:r>
                      <a:r>
                        <a:rPr lang="en-US" sz="1200" dirty="0"/>
                        <a:t>PFAPA (</a:t>
                      </a:r>
                      <a:r>
                        <a:rPr lang="en-US" sz="1200" dirty="0" err="1"/>
                        <a:t>periodisches</a:t>
                      </a:r>
                      <a:r>
                        <a:rPr lang="en-US" sz="1200" dirty="0"/>
                        <a:t> </a:t>
                      </a:r>
                      <a:r>
                        <a:rPr lang="en-US" sz="1200" dirty="0" err="1"/>
                        <a:t>Fieber</a:t>
                      </a:r>
                      <a:r>
                        <a:rPr lang="en-US" sz="1200" dirty="0"/>
                        <a:t>, </a:t>
                      </a:r>
                      <a:r>
                        <a:rPr lang="en-US" sz="1200" dirty="0" err="1"/>
                        <a:t>aphthöse</a:t>
                      </a:r>
                      <a:r>
                        <a:rPr lang="en-US" sz="1200" dirty="0"/>
                        <a:t> </a:t>
                      </a:r>
                      <a:r>
                        <a:rPr lang="en-US" sz="1200" dirty="0" err="1"/>
                        <a:t>Stomatitis</a:t>
                      </a:r>
                      <a:r>
                        <a:rPr lang="en-US" sz="1200" dirty="0"/>
                        <a:t>, </a:t>
                      </a:r>
                      <a:r>
                        <a:rPr lang="en-US" sz="1200" dirty="0" err="1"/>
                        <a:t>Pharyngitis</a:t>
                      </a:r>
                      <a:r>
                        <a:rPr lang="en-US" sz="1200" dirty="0"/>
                        <a:t>, </a:t>
                      </a:r>
                      <a:r>
                        <a:rPr lang="en-US" sz="1200" dirty="0" err="1"/>
                        <a:t>zervikale</a:t>
                      </a:r>
                      <a:r>
                        <a:rPr lang="en-US" sz="1200" dirty="0"/>
                        <a:t> Adenitis – </a:t>
                      </a:r>
                      <a:r>
                        <a:rPr lang="ru-RU" sz="1200" dirty="0" err="1"/>
                        <a:t>періодична</a:t>
                      </a:r>
                      <a:r>
                        <a:rPr lang="ru-RU" sz="1200" dirty="0"/>
                        <a:t> </a:t>
                      </a:r>
                      <a:r>
                        <a:rPr lang="ru-RU" sz="1200" dirty="0" err="1"/>
                        <a:t>гарячка</a:t>
                      </a:r>
                      <a:r>
                        <a:rPr lang="ru-RU" sz="1200" dirty="0"/>
                        <a:t>, </a:t>
                      </a:r>
                      <a:r>
                        <a:rPr lang="ru-RU" sz="1200" dirty="0" err="1"/>
                        <a:t>афтозний</a:t>
                      </a:r>
                      <a:r>
                        <a:rPr lang="ru-RU" sz="1200" dirty="0"/>
                        <a:t> стоматит, </a:t>
                      </a:r>
                      <a:r>
                        <a:rPr lang="ru-RU" sz="1200" dirty="0" err="1"/>
                        <a:t>фарингіт</a:t>
                      </a:r>
                      <a:r>
                        <a:rPr lang="ru-RU" sz="1200" dirty="0"/>
                        <a:t> </a:t>
                      </a:r>
                      <a:r>
                        <a:rPr lang="ru-RU" sz="1200" dirty="0" err="1"/>
                        <a:t>і</a:t>
                      </a:r>
                      <a:r>
                        <a:rPr lang="ru-RU" sz="1200" dirty="0"/>
                        <a:t> </a:t>
                      </a:r>
                      <a:r>
                        <a:rPr lang="ru-RU" sz="1200" dirty="0" err="1"/>
                        <a:t>шийний</a:t>
                      </a:r>
                      <a:r>
                        <a:rPr lang="ru-RU" sz="1200" dirty="0"/>
                        <a:t> </a:t>
                      </a:r>
                      <a:r>
                        <a:rPr lang="ru-RU" sz="1200" dirty="0" err="1"/>
                        <a:t>лімфаденіт</a:t>
                      </a:r>
                      <a:r>
                        <a:rPr lang="ru-RU" sz="1200" dirty="0"/>
                        <a:t>) </a:t>
                      </a:r>
                      <a:r>
                        <a:rPr lang="ru-RU" sz="1200" dirty="0" err="1"/>
                        <a:t>відповідає</a:t>
                      </a:r>
                      <a:r>
                        <a:rPr lang="ru-RU" sz="1200" dirty="0"/>
                        <a:t> </a:t>
                      </a:r>
                      <a:r>
                        <a:rPr lang="ru-RU" sz="1200" dirty="0" err="1"/>
                        <a:t>ознакам</a:t>
                      </a:r>
                      <a:r>
                        <a:rPr lang="ru-RU" sz="1200" dirty="0"/>
                        <a:t> </a:t>
                      </a:r>
                      <a:r>
                        <a:rPr lang="ru-RU" sz="1200" dirty="0" err="1"/>
                        <a:t>тонзилогенної</a:t>
                      </a:r>
                      <a:r>
                        <a:rPr lang="ru-RU" sz="1200" dirty="0"/>
                        <a:t> </a:t>
                      </a:r>
                      <a:r>
                        <a:rPr lang="ru-RU" sz="1200" dirty="0" err="1"/>
                        <a:t>інтоксикації</a:t>
                      </a:r>
                      <a:r>
                        <a:rPr lang="ru-RU" sz="1200" dirty="0"/>
                        <a:t> </a:t>
                      </a:r>
                    </a:p>
                  </a:txBody>
                  <a:tcPr marL="0" marR="0" marT="0" marB="0" anchor="ctr"/>
                </a:tc>
                <a:extLst>
                  <a:ext uri="{0D108BD9-81ED-4DB2-BD59-A6C34878D82A}">
                    <a16:rowId xmlns:a16="http://schemas.microsoft.com/office/drawing/2014/main" val="10002"/>
                  </a:ext>
                </a:extLst>
              </a:tr>
              <a:tr h="370840">
                <a:tc>
                  <a:txBody>
                    <a:bodyPr/>
                    <a:lstStyle/>
                    <a:p>
                      <a:pPr algn="l"/>
                      <a:r>
                        <a:rPr lang="ru-RU" sz="1600" dirty="0" err="1"/>
                        <a:t>Декомпенсований</a:t>
                      </a:r>
                      <a:r>
                        <a:rPr lang="ru-RU" sz="1600" dirty="0"/>
                        <a:t> </a:t>
                      </a:r>
                      <a:r>
                        <a:rPr lang="ru-RU" sz="1600" dirty="0" err="1"/>
                        <a:t>тонзиліт</a:t>
                      </a:r>
                      <a:r>
                        <a:rPr lang="ru-RU" sz="1600" dirty="0"/>
                        <a:t>: </a:t>
                      </a:r>
                      <a:r>
                        <a:rPr lang="ru-RU" sz="1600" dirty="0" err="1"/>
                        <a:t>часті</a:t>
                      </a:r>
                      <a:r>
                        <a:rPr lang="ru-RU" sz="1600" dirty="0"/>
                        <a:t> </a:t>
                      </a:r>
                      <a:r>
                        <a:rPr lang="ru-RU" sz="1600" dirty="0" err="1"/>
                        <a:t>ангіни</a:t>
                      </a:r>
                      <a:r>
                        <a:rPr lang="ru-RU" sz="1600" dirty="0"/>
                        <a:t> </a:t>
                      </a:r>
                    </a:p>
                  </a:txBody>
                  <a:tcPr marL="0" marR="0" marT="0" marB="0" anchor="ctr"/>
                </a:tc>
                <a:tc>
                  <a:txBody>
                    <a:bodyPr/>
                    <a:lstStyle/>
                    <a:p>
                      <a:pPr algn="l"/>
                      <a:r>
                        <a:rPr lang="ru-RU" sz="1200" b="1" dirty="0" err="1"/>
                        <a:t>Рецидиви</a:t>
                      </a:r>
                      <a:r>
                        <a:rPr lang="ru-RU" sz="1200" b="1" dirty="0"/>
                        <a:t> </a:t>
                      </a:r>
                      <a:r>
                        <a:rPr lang="ru-RU" sz="1200" b="1" dirty="0" err="1"/>
                        <a:t>гострого</a:t>
                      </a:r>
                      <a:r>
                        <a:rPr lang="ru-RU" sz="1200" b="1" dirty="0"/>
                        <a:t> </a:t>
                      </a:r>
                      <a:r>
                        <a:rPr lang="ru-RU" sz="1200" b="1" dirty="0" err="1"/>
                        <a:t>тонзиліту</a:t>
                      </a:r>
                      <a:r>
                        <a:rPr lang="ru-RU" sz="1200" b="1" dirty="0"/>
                        <a:t> </a:t>
                      </a:r>
                      <a:r>
                        <a:rPr lang="ru-RU" sz="1200" dirty="0"/>
                        <a:t>–</a:t>
                      </a:r>
                      <a:r>
                        <a:rPr lang="ru-RU" sz="1200" dirty="0" err="1"/>
                        <a:t>повторні</a:t>
                      </a:r>
                      <a:r>
                        <a:rPr lang="ru-RU" sz="1200" dirty="0"/>
                        <a:t> </a:t>
                      </a:r>
                      <a:r>
                        <a:rPr lang="ru-RU" sz="1200" dirty="0" err="1"/>
                        <a:t>гострі</a:t>
                      </a:r>
                      <a:r>
                        <a:rPr lang="ru-RU" sz="1200" dirty="0"/>
                        <a:t> </a:t>
                      </a:r>
                      <a:r>
                        <a:rPr lang="ru-RU" sz="1200" dirty="0" err="1"/>
                        <a:t>тонзиліти</a:t>
                      </a:r>
                      <a:r>
                        <a:rPr lang="ru-RU" sz="1200" dirty="0"/>
                        <a:t>, при </a:t>
                      </a:r>
                      <a:r>
                        <a:rPr lang="ru-RU" sz="1200" dirty="0" err="1"/>
                        <a:t>яких</a:t>
                      </a:r>
                      <a:r>
                        <a:rPr lang="ru-RU" sz="1200" dirty="0"/>
                        <a:t> </a:t>
                      </a:r>
                      <a:r>
                        <a:rPr lang="ru-RU" sz="1200" dirty="0" err="1"/>
                        <a:t>пацієнт</a:t>
                      </a:r>
                      <a:r>
                        <a:rPr lang="ru-RU" sz="1200" dirty="0"/>
                        <a:t> </a:t>
                      </a:r>
                      <a:r>
                        <a:rPr lang="ru-RU" sz="1200" dirty="0" err="1"/>
                        <a:t>одужує</a:t>
                      </a:r>
                      <a:r>
                        <a:rPr lang="ru-RU" sz="1200" dirty="0"/>
                        <a:t> </a:t>
                      </a:r>
                      <a:r>
                        <a:rPr lang="ru-RU" sz="1200" dirty="0" err="1"/>
                        <a:t>від</a:t>
                      </a:r>
                      <a:r>
                        <a:rPr lang="ru-RU" sz="1200" dirty="0"/>
                        <a:t> адекватного </a:t>
                      </a:r>
                      <a:r>
                        <a:rPr lang="ru-RU" sz="1200" dirty="0" err="1"/>
                        <a:t>лікування</a:t>
                      </a:r>
                      <a:r>
                        <a:rPr lang="ru-RU" sz="1200" dirty="0"/>
                        <a:t> (</a:t>
                      </a:r>
                      <a:r>
                        <a:rPr lang="ru-RU" sz="1200" dirty="0" err="1"/>
                        <a:t>пацієнт</a:t>
                      </a:r>
                      <a:r>
                        <a:rPr lang="ru-RU" sz="1200" dirty="0"/>
                        <a:t> </a:t>
                      </a:r>
                      <a:r>
                        <a:rPr lang="ru-RU" sz="1200" dirty="0" err="1"/>
                        <a:t>отримує</a:t>
                      </a:r>
                      <a:r>
                        <a:rPr lang="ru-RU" sz="1200" dirty="0"/>
                        <a:t> </a:t>
                      </a:r>
                      <a:r>
                        <a:rPr lang="ru-RU" sz="1200" dirty="0" err="1"/>
                        <a:t>належні</a:t>
                      </a:r>
                      <a:r>
                        <a:rPr lang="ru-RU" sz="1200" dirty="0"/>
                        <a:t> </a:t>
                      </a:r>
                      <a:r>
                        <a:rPr lang="ru-RU" sz="1200" dirty="0" err="1"/>
                        <a:t>препарати</a:t>
                      </a:r>
                      <a:r>
                        <a:rPr lang="ru-RU" sz="1200" dirty="0"/>
                        <a:t> у </a:t>
                      </a:r>
                      <a:r>
                        <a:rPr lang="ru-RU" sz="1200" dirty="0" err="1"/>
                        <a:t>відповідних</a:t>
                      </a:r>
                      <a:r>
                        <a:rPr lang="ru-RU" sz="1200" dirty="0"/>
                        <a:t> </a:t>
                      </a:r>
                      <a:r>
                        <a:rPr lang="ru-RU" sz="1200" dirty="0" err="1"/>
                        <a:t>терапевтичних</a:t>
                      </a:r>
                      <a:r>
                        <a:rPr lang="ru-RU" sz="1200" dirty="0"/>
                        <a:t> дозах та </a:t>
                      </a:r>
                      <a:r>
                        <a:rPr lang="ru-RU" sz="1200" dirty="0" err="1"/>
                        <a:t>необхідним</a:t>
                      </a:r>
                      <a:r>
                        <a:rPr lang="ru-RU" sz="1200" dirty="0"/>
                        <a:t> курсом). </a:t>
                      </a:r>
                    </a:p>
                  </a:txBody>
                  <a:tcPr marL="0" marR="0" marT="0" marB="0" anchor="ctr"/>
                </a:tc>
                <a:extLst>
                  <a:ext uri="{0D108BD9-81ED-4DB2-BD59-A6C34878D82A}">
                    <a16:rowId xmlns:a16="http://schemas.microsoft.com/office/drawing/2014/main" val="10003"/>
                  </a:ext>
                </a:extLst>
              </a:tr>
              <a:tr h="370840">
                <a:tc>
                  <a:txBody>
                    <a:bodyPr/>
                    <a:lstStyle/>
                    <a:p>
                      <a:pPr algn="l"/>
                      <a:r>
                        <a:rPr lang="ru-RU" sz="1600" b="0"/>
                        <a:t>Декомпенсований тонзиліт: загострення хронічного тонзиліту </a:t>
                      </a:r>
                    </a:p>
                  </a:txBody>
                  <a:tcPr marL="0" marR="0" marT="0" marB="0" anchor="ctr"/>
                </a:tc>
                <a:tc>
                  <a:txBody>
                    <a:bodyPr/>
                    <a:lstStyle/>
                    <a:p>
                      <a:pPr algn="l"/>
                      <a:r>
                        <a:rPr lang="ru-RU" sz="1200" b="1" dirty="0" err="1"/>
                        <a:t>Рекурентний</a:t>
                      </a:r>
                      <a:r>
                        <a:rPr lang="ru-RU" sz="1200" b="1" dirty="0"/>
                        <a:t> </a:t>
                      </a:r>
                      <a:r>
                        <a:rPr lang="ru-RU" sz="1200" b="1" dirty="0" err="1"/>
                        <a:t>тонзиліт</a:t>
                      </a:r>
                      <a:r>
                        <a:rPr lang="ru-RU" sz="1200" b="1" dirty="0"/>
                        <a:t> </a:t>
                      </a:r>
                      <a:r>
                        <a:rPr lang="ru-RU" sz="1200" b="0" dirty="0"/>
                        <a:t>– </a:t>
                      </a:r>
                      <a:r>
                        <a:rPr lang="ru-RU" sz="1200" b="0" dirty="0" err="1"/>
                        <a:t>повторний</a:t>
                      </a:r>
                      <a:r>
                        <a:rPr lang="ru-RU" sz="1200" b="0" dirty="0"/>
                        <a:t> </a:t>
                      </a:r>
                      <a:r>
                        <a:rPr lang="ru-RU" sz="1200" b="0" dirty="0" err="1"/>
                        <a:t>гострий</a:t>
                      </a:r>
                      <a:r>
                        <a:rPr lang="ru-RU" sz="1200" b="0" dirty="0"/>
                        <a:t> </a:t>
                      </a:r>
                      <a:r>
                        <a:rPr lang="ru-RU" sz="1200" b="0" dirty="0" err="1"/>
                        <a:t>тонзиліт</a:t>
                      </a:r>
                      <a:r>
                        <a:rPr lang="ru-RU" sz="1200" b="0" dirty="0"/>
                        <a:t>; як правило, </a:t>
                      </a:r>
                      <a:r>
                        <a:rPr lang="ru-RU" sz="1200" b="0" dirty="0" err="1"/>
                        <a:t>викликається</a:t>
                      </a:r>
                      <a:r>
                        <a:rPr lang="ru-RU" sz="1200" b="0" dirty="0"/>
                        <a:t> великою </a:t>
                      </a:r>
                      <a:r>
                        <a:rPr lang="ru-RU" sz="1200" b="0" dirty="0" err="1"/>
                        <a:t>кількістю</a:t>
                      </a:r>
                      <a:r>
                        <a:rPr lang="ru-RU" sz="1200" b="0" dirty="0"/>
                        <a:t> </a:t>
                      </a:r>
                      <a:r>
                        <a:rPr lang="ru-RU" sz="1200" b="0" dirty="0" err="1"/>
                        <a:t>бактеріальних</a:t>
                      </a:r>
                      <a:r>
                        <a:rPr lang="ru-RU" sz="1200" b="0" dirty="0"/>
                        <a:t> </a:t>
                      </a:r>
                      <a:r>
                        <a:rPr lang="ru-RU" sz="1200" b="0" dirty="0" err="1"/>
                        <a:t>збудників</a:t>
                      </a:r>
                      <a:r>
                        <a:rPr lang="ru-RU" sz="1200" b="0" dirty="0"/>
                        <a:t>; при </a:t>
                      </a:r>
                      <a:r>
                        <a:rPr lang="ru-RU" sz="1200" b="0" dirty="0" err="1"/>
                        <a:t>цьому</a:t>
                      </a:r>
                      <a:r>
                        <a:rPr lang="ru-RU" sz="1200" b="0" dirty="0"/>
                        <a:t> </a:t>
                      </a:r>
                      <a:r>
                        <a:rPr lang="ru-RU" sz="1200" b="0" dirty="0" err="1"/>
                        <a:t>відмічається</a:t>
                      </a:r>
                      <a:r>
                        <a:rPr lang="ru-RU" sz="1200" b="0" dirty="0"/>
                        <a:t> </a:t>
                      </a:r>
                      <a:r>
                        <a:rPr lang="ru-RU" sz="1200" b="0" dirty="0" err="1"/>
                        <a:t>відсутній</a:t>
                      </a:r>
                      <a:r>
                        <a:rPr lang="ru-RU" sz="1200" b="0" dirty="0"/>
                        <a:t> </a:t>
                      </a:r>
                      <a:r>
                        <a:rPr lang="ru-RU" sz="1200" b="0" dirty="0" err="1"/>
                        <a:t>або</a:t>
                      </a:r>
                      <a:r>
                        <a:rPr lang="ru-RU" sz="1200" b="0" dirty="0"/>
                        <a:t> </a:t>
                      </a:r>
                      <a:r>
                        <a:rPr lang="ru-RU" sz="1200" b="0" dirty="0" err="1"/>
                        <a:t>недостатній</a:t>
                      </a:r>
                      <a:r>
                        <a:rPr lang="ru-RU" sz="1200" b="0" dirty="0"/>
                        <a:t> </a:t>
                      </a:r>
                      <a:r>
                        <a:rPr lang="ru-RU" sz="1200" b="0" dirty="0" err="1"/>
                        <a:t>ефект</a:t>
                      </a:r>
                      <a:r>
                        <a:rPr lang="ru-RU" sz="1200" b="0" dirty="0"/>
                        <a:t> </a:t>
                      </a:r>
                      <a:r>
                        <a:rPr lang="ru-RU" sz="1200" b="0" dirty="0" err="1"/>
                        <a:t>від</a:t>
                      </a:r>
                      <a:r>
                        <a:rPr lang="ru-RU" sz="1200" b="0" dirty="0"/>
                        <a:t> </a:t>
                      </a:r>
                      <a:r>
                        <a:rPr lang="ru-RU" sz="1200" b="0" dirty="0" err="1"/>
                        <a:t>призначеного</a:t>
                      </a:r>
                      <a:r>
                        <a:rPr lang="ru-RU" sz="1200" b="0" dirty="0"/>
                        <a:t> </a:t>
                      </a:r>
                      <a:r>
                        <a:rPr lang="ru-RU" sz="1200" b="0" dirty="0" err="1"/>
                        <a:t>лікування</a:t>
                      </a:r>
                      <a:r>
                        <a:rPr lang="ru-RU" sz="1200" b="0" dirty="0"/>
                        <a:t> (</a:t>
                      </a:r>
                      <a:r>
                        <a:rPr lang="ru-RU" sz="1200" b="0" dirty="0" err="1"/>
                        <a:t>при</a:t>
                      </a:r>
                      <a:r>
                        <a:rPr lang="ru-RU" sz="1200" b="0" dirty="0"/>
                        <a:t> тому, </a:t>
                      </a:r>
                      <a:r>
                        <a:rPr lang="ru-RU" sz="1200" b="0" dirty="0" err="1"/>
                        <a:t>що</a:t>
                      </a:r>
                      <a:r>
                        <a:rPr lang="ru-RU" sz="1200" b="0" dirty="0"/>
                        <a:t> </a:t>
                      </a:r>
                      <a:r>
                        <a:rPr lang="ru-RU" sz="1200" b="0" dirty="0" err="1"/>
                        <a:t>пацієнт</a:t>
                      </a:r>
                      <a:r>
                        <a:rPr lang="ru-RU" sz="1200" b="0" dirty="0"/>
                        <a:t> </a:t>
                      </a:r>
                      <a:r>
                        <a:rPr lang="ru-RU" sz="1200" b="0" dirty="0" err="1"/>
                        <a:t>отримує</a:t>
                      </a:r>
                      <a:r>
                        <a:rPr lang="ru-RU" sz="1200" b="0" dirty="0"/>
                        <a:t> </a:t>
                      </a:r>
                      <a:r>
                        <a:rPr lang="ru-RU" sz="1200" b="0" dirty="0" err="1"/>
                        <a:t>належні</a:t>
                      </a:r>
                      <a:r>
                        <a:rPr lang="ru-RU" sz="1200" b="0" dirty="0"/>
                        <a:t> </a:t>
                      </a:r>
                      <a:r>
                        <a:rPr lang="ru-RU" sz="1200" b="0" dirty="0" err="1"/>
                        <a:t>препарати</a:t>
                      </a:r>
                      <a:r>
                        <a:rPr lang="ru-RU" sz="1200" b="0" dirty="0"/>
                        <a:t> у </a:t>
                      </a:r>
                      <a:r>
                        <a:rPr lang="ru-RU" sz="1200" b="0" dirty="0" err="1"/>
                        <a:t>відповідних</a:t>
                      </a:r>
                      <a:r>
                        <a:rPr lang="ru-RU" sz="1200" b="0" dirty="0"/>
                        <a:t> </a:t>
                      </a:r>
                      <a:r>
                        <a:rPr lang="ru-RU" sz="1200" b="0" dirty="0" err="1"/>
                        <a:t>терапевтичних</a:t>
                      </a:r>
                      <a:r>
                        <a:rPr lang="ru-RU" sz="1200" b="0" dirty="0"/>
                        <a:t> дозах та </a:t>
                      </a:r>
                      <a:r>
                        <a:rPr lang="ru-RU" sz="1200" b="0" dirty="0" err="1"/>
                        <a:t>відповідним</a:t>
                      </a:r>
                      <a:r>
                        <a:rPr lang="ru-RU" sz="1200" b="0" dirty="0"/>
                        <a:t> курсом).</a:t>
                      </a:r>
                      <a:br>
                        <a:rPr lang="ru-RU" sz="1200" b="0" dirty="0"/>
                      </a:br>
                      <a:r>
                        <a:rPr lang="ru-RU" sz="1200" b="0" dirty="0" err="1"/>
                        <a:t>Повторні</a:t>
                      </a:r>
                      <a:r>
                        <a:rPr lang="ru-RU" sz="1200" b="0" dirty="0"/>
                        <a:t> </a:t>
                      </a:r>
                      <a:r>
                        <a:rPr lang="ru-RU" sz="1200" b="0" dirty="0" err="1"/>
                        <a:t>гострі</a:t>
                      </a:r>
                      <a:r>
                        <a:rPr lang="ru-RU" sz="1200" b="0" dirty="0"/>
                        <a:t> </a:t>
                      </a:r>
                      <a:r>
                        <a:rPr lang="ru-RU" sz="1200" b="0" dirty="0" err="1"/>
                        <a:t>тонзиліти</a:t>
                      </a:r>
                      <a:r>
                        <a:rPr lang="ru-RU" sz="1200" b="0" dirty="0"/>
                        <a:t> </a:t>
                      </a:r>
                      <a:r>
                        <a:rPr lang="ru-RU" sz="1200" b="0" dirty="0" err="1"/>
                        <a:t>можуть</a:t>
                      </a:r>
                      <a:r>
                        <a:rPr lang="ru-RU" sz="1200" b="0" dirty="0"/>
                        <a:t> через </a:t>
                      </a:r>
                      <a:r>
                        <a:rPr lang="ru-RU" sz="1200" b="0" dirty="0" err="1"/>
                        <a:t>механізм</a:t>
                      </a:r>
                      <a:r>
                        <a:rPr lang="ru-RU" sz="1200" b="0" dirty="0"/>
                        <a:t> </a:t>
                      </a:r>
                      <a:r>
                        <a:rPr lang="ru-RU" sz="1200" b="0" dirty="0" err="1"/>
                        <a:t>поширення</a:t>
                      </a:r>
                      <a:r>
                        <a:rPr lang="ru-RU" sz="1200" b="0" dirty="0"/>
                        <a:t> </a:t>
                      </a:r>
                      <a:r>
                        <a:rPr lang="ru-RU" sz="1200" b="0" dirty="0" err="1"/>
                        <a:t>запалення</a:t>
                      </a:r>
                      <a:r>
                        <a:rPr lang="ru-RU" sz="1200" b="0" dirty="0"/>
                        <a:t> на </a:t>
                      </a:r>
                      <a:r>
                        <a:rPr lang="ru-RU" sz="1200" b="0" dirty="0" err="1"/>
                        <a:t>перитонзилярну</a:t>
                      </a:r>
                      <a:r>
                        <a:rPr lang="ru-RU" sz="1200" b="0" dirty="0"/>
                        <a:t> тканину («</a:t>
                      </a:r>
                      <a:r>
                        <a:rPr lang="ru-RU" sz="1200" b="0" dirty="0" err="1"/>
                        <a:t>перитонзиліт</a:t>
                      </a:r>
                      <a:r>
                        <a:rPr lang="ru-RU" sz="1200" b="0" dirty="0"/>
                        <a:t>») </a:t>
                      </a:r>
                      <a:r>
                        <a:rPr lang="ru-RU" sz="1200" b="0" dirty="0" err="1"/>
                        <a:t>призвести</a:t>
                      </a:r>
                      <a:r>
                        <a:rPr lang="ru-RU" sz="1200" b="0" dirty="0"/>
                        <a:t> до </a:t>
                      </a:r>
                      <a:r>
                        <a:rPr lang="ru-RU" sz="1200" b="0" dirty="0" err="1"/>
                        <a:t>фіксації</a:t>
                      </a:r>
                      <a:r>
                        <a:rPr lang="ru-RU" sz="1200" b="0" dirty="0"/>
                        <a:t> </a:t>
                      </a:r>
                      <a:r>
                        <a:rPr lang="ru-RU" sz="1200" b="0" dirty="0" err="1"/>
                        <a:t>мигдалика</a:t>
                      </a:r>
                      <a:r>
                        <a:rPr lang="ru-RU" sz="1200" b="0" dirty="0"/>
                        <a:t> у </a:t>
                      </a:r>
                      <a:r>
                        <a:rPr lang="ru-RU" sz="1200" b="0" dirty="0" err="1"/>
                        <a:t>його</a:t>
                      </a:r>
                      <a:r>
                        <a:rPr lang="ru-RU" sz="1200" b="0" dirty="0"/>
                        <a:t> </a:t>
                      </a:r>
                      <a:r>
                        <a:rPr lang="ru-RU" sz="1200" b="0" dirty="0" err="1"/>
                        <a:t>ложі</a:t>
                      </a:r>
                      <a:r>
                        <a:rPr lang="ru-RU" sz="1200" b="0" dirty="0"/>
                        <a:t>, </a:t>
                      </a:r>
                      <a:r>
                        <a:rPr lang="ru-RU" sz="1200" b="0" dirty="0" err="1"/>
                        <a:t>що</a:t>
                      </a:r>
                      <a:r>
                        <a:rPr lang="ru-RU" sz="1200" b="0" dirty="0"/>
                        <a:t> </a:t>
                      </a:r>
                      <a:r>
                        <a:rPr lang="ru-RU" sz="1200" b="0" dirty="0" err="1"/>
                        <a:t>клінічно</a:t>
                      </a:r>
                      <a:r>
                        <a:rPr lang="ru-RU" sz="1200" b="0" dirty="0"/>
                        <a:t> </a:t>
                      </a:r>
                      <a:r>
                        <a:rPr lang="ru-RU" sz="1200" b="0" dirty="0" err="1"/>
                        <a:t>визначається</a:t>
                      </a:r>
                      <a:r>
                        <a:rPr lang="ru-RU" sz="1200" b="0" dirty="0"/>
                        <a:t> як </a:t>
                      </a:r>
                      <a:r>
                        <a:rPr lang="ru-RU" sz="1200" b="0" dirty="0" err="1"/>
                        <a:t>недостатня</a:t>
                      </a:r>
                      <a:r>
                        <a:rPr lang="ru-RU" sz="1200" b="0" dirty="0"/>
                        <a:t> </a:t>
                      </a:r>
                      <a:r>
                        <a:rPr lang="ru-RU" sz="1200" b="0" dirty="0" err="1"/>
                        <a:t>зміщуваність</a:t>
                      </a:r>
                      <a:r>
                        <a:rPr lang="ru-RU" sz="1200" b="0" dirty="0"/>
                        <a:t>, </a:t>
                      </a:r>
                      <a:r>
                        <a:rPr lang="ru-RU" sz="1200" b="0" dirty="0" err="1"/>
                        <a:t>і</a:t>
                      </a:r>
                      <a:r>
                        <a:rPr lang="ru-RU" sz="1200" b="0" dirty="0"/>
                        <a:t> </a:t>
                      </a:r>
                      <a:r>
                        <a:rPr lang="ru-RU" sz="1200" b="0" dirty="0" err="1"/>
                        <a:t>є</a:t>
                      </a:r>
                      <a:r>
                        <a:rPr lang="ru-RU" sz="1200" b="0" dirty="0"/>
                        <a:t> </a:t>
                      </a:r>
                      <a:r>
                        <a:rPr lang="ru-RU" sz="1200" b="0" dirty="0" err="1"/>
                        <a:t>клінічною</a:t>
                      </a:r>
                      <a:r>
                        <a:rPr lang="ru-RU" sz="1200" b="0" dirty="0"/>
                        <a:t> </a:t>
                      </a:r>
                      <a:r>
                        <a:rPr lang="ru-RU" sz="1200" b="0" dirty="0" err="1"/>
                        <a:t>ознакою</a:t>
                      </a:r>
                      <a:r>
                        <a:rPr lang="ru-RU" sz="1200" b="0" dirty="0"/>
                        <a:t> </a:t>
                      </a:r>
                      <a:r>
                        <a:rPr lang="ru-RU" sz="1200" b="0" dirty="0" err="1"/>
                        <a:t>рекурентного</a:t>
                      </a:r>
                      <a:r>
                        <a:rPr lang="ru-RU" sz="1200" b="0" dirty="0"/>
                        <a:t> </a:t>
                      </a:r>
                      <a:r>
                        <a:rPr lang="ru-RU" sz="1200" b="0" dirty="0" err="1"/>
                        <a:t>тонзиліту</a:t>
                      </a:r>
                      <a:r>
                        <a:rPr lang="ru-RU" sz="1200" b="0" dirty="0"/>
                        <a:t> </a:t>
                      </a:r>
                    </a:p>
                  </a:txBody>
                  <a:tcPr marL="0" marR="0" marT="0" marB="0" anchor="ctr"/>
                </a:tc>
                <a:extLst>
                  <a:ext uri="{0D108BD9-81ED-4DB2-BD59-A6C34878D82A}">
                    <a16:rowId xmlns:a16="http://schemas.microsoft.com/office/drawing/2014/main" val="10004"/>
                  </a:ext>
                </a:extLst>
              </a:tr>
              <a:tr h="370840">
                <a:tc>
                  <a:txBody>
                    <a:bodyPr/>
                    <a:lstStyle/>
                    <a:p>
                      <a:pPr algn="l"/>
                      <a:r>
                        <a:rPr lang="ru-RU" sz="1600" dirty="0" err="1"/>
                        <a:t>Декомпенсований</a:t>
                      </a:r>
                      <a:r>
                        <a:rPr lang="ru-RU" sz="1600" dirty="0"/>
                        <a:t> </a:t>
                      </a:r>
                      <a:r>
                        <a:rPr lang="ru-RU" sz="1600" dirty="0" err="1"/>
                        <a:t>тонзиліт</a:t>
                      </a:r>
                      <a:r>
                        <a:rPr lang="ru-RU" sz="1600" dirty="0"/>
                        <a:t>: </a:t>
                      </a:r>
                      <a:r>
                        <a:rPr lang="ru-RU" sz="1600" dirty="0" err="1"/>
                        <a:t>наявність</a:t>
                      </a:r>
                      <a:r>
                        <a:rPr lang="ru-RU" sz="1600" dirty="0"/>
                        <a:t> </a:t>
                      </a:r>
                      <a:r>
                        <a:rPr lang="ru-RU" sz="1600" dirty="0" err="1"/>
                        <a:t>метатонзилярних</a:t>
                      </a:r>
                      <a:r>
                        <a:rPr lang="ru-RU" sz="1600" dirty="0"/>
                        <a:t> </a:t>
                      </a:r>
                      <a:r>
                        <a:rPr lang="ru-RU" sz="1600" dirty="0" err="1"/>
                        <a:t>захворювань</a:t>
                      </a:r>
                      <a:r>
                        <a:rPr lang="ru-RU" sz="1600" dirty="0"/>
                        <a:t> </a:t>
                      </a:r>
                    </a:p>
                  </a:txBody>
                  <a:tcPr marL="0" marR="0" marT="0" marB="0" anchor="ctr"/>
                </a:tc>
                <a:tc>
                  <a:txBody>
                    <a:bodyPr/>
                    <a:lstStyle/>
                    <a:p>
                      <a:pPr algn="l"/>
                      <a:r>
                        <a:rPr lang="ru-RU" sz="1200" b="1" dirty="0" err="1"/>
                        <a:t>Постстрептококковий</a:t>
                      </a:r>
                      <a:r>
                        <a:rPr lang="ru-RU" sz="1200" b="1" dirty="0"/>
                        <a:t> синдром </a:t>
                      </a:r>
                      <a:r>
                        <a:rPr lang="ru-RU" sz="1200" dirty="0" err="1"/>
                        <a:t>відповідає</a:t>
                      </a:r>
                      <a:r>
                        <a:rPr lang="ru-RU" sz="1200" dirty="0"/>
                        <a:t> </a:t>
                      </a:r>
                      <a:r>
                        <a:rPr lang="ru-RU" sz="1200" dirty="0" err="1"/>
                        <a:t>ознакам</a:t>
                      </a:r>
                      <a:r>
                        <a:rPr lang="ru-RU" sz="1200" dirty="0"/>
                        <a:t> </a:t>
                      </a:r>
                      <a:r>
                        <a:rPr lang="ru-RU" sz="1200" dirty="0" err="1"/>
                        <a:t>декомпенсованого</a:t>
                      </a:r>
                      <a:r>
                        <a:rPr lang="ru-RU" sz="1200" dirty="0"/>
                        <a:t> </a:t>
                      </a:r>
                      <a:r>
                        <a:rPr lang="ru-RU" sz="1200" dirty="0" err="1"/>
                        <a:t>тонзиліту</a:t>
                      </a:r>
                      <a:r>
                        <a:rPr lang="ru-RU" sz="1200" dirty="0"/>
                        <a:t> </a:t>
                      </a:r>
                      <a:r>
                        <a:rPr lang="ru-RU" sz="1200" dirty="0" err="1"/>
                        <a:t>з</a:t>
                      </a:r>
                      <a:r>
                        <a:rPr lang="ru-RU" sz="1200" dirty="0"/>
                        <a:t> </a:t>
                      </a:r>
                      <a:r>
                        <a:rPr lang="ru-RU" sz="1200" dirty="0" err="1"/>
                        <a:t>наявністю</a:t>
                      </a:r>
                      <a:r>
                        <a:rPr lang="ru-RU" sz="1200" dirty="0"/>
                        <a:t> </a:t>
                      </a:r>
                      <a:r>
                        <a:rPr lang="ru-RU" sz="1200" dirty="0" err="1"/>
                        <a:t>стрептокок-асоційованих</a:t>
                      </a:r>
                      <a:r>
                        <a:rPr lang="ru-RU" sz="1200" dirty="0"/>
                        <a:t> </a:t>
                      </a:r>
                      <a:r>
                        <a:rPr lang="ru-RU" sz="1200" dirty="0" err="1"/>
                        <a:t>метатонзилярних</a:t>
                      </a:r>
                      <a:r>
                        <a:rPr lang="ru-RU" sz="1200" dirty="0"/>
                        <a:t> хвороб (ревматизм, нефрит, артрит </a:t>
                      </a:r>
                      <a:r>
                        <a:rPr lang="ru-RU" sz="1200" dirty="0" err="1"/>
                        <a:t>тощо</a:t>
                      </a:r>
                      <a:r>
                        <a:rPr lang="ru-RU" sz="1200" dirty="0"/>
                        <a:t>) </a:t>
                      </a:r>
                    </a:p>
                  </a:txBody>
                  <a:tcPr marL="0" marR="0" marT="0" marB="0" anchor="ctr"/>
                </a:tc>
                <a:extLst>
                  <a:ext uri="{0D108BD9-81ED-4DB2-BD59-A6C34878D82A}">
                    <a16:rowId xmlns:a16="http://schemas.microsoft.com/office/drawing/2014/main" val="10005"/>
                  </a:ext>
                </a:extLst>
              </a:tr>
              <a:tr h="370840">
                <a:tc gridSpan="2">
                  <a:txBody>
                    <a:bodyPr/>
                    <a:lstStyle/>
                    <a:p>
                      <a:r>
                        <a:rPr lang="ru-RU" sz="1100" dirty="0" err="1"/>
                        <a:t>Настановою</a:t>
                      </a:r>
                      <a:r>
                        <a:rPr lang="ru-RU" sz="1100" dirty="0"/>
                        <a:t> </a:t>
                      </a:r>
                      <a:r>
                        <a:rPr lang="ru-RU" sz="1100" dirty="0" err="1"/>
                        <a:t>окремо</a:t>
                      </a:r>
                      <a:r>
                        <a:rPr lang="ru-RU" sz="1100" dirty="0"/>
                        <a:t> </a:t>
                      </a:r>
                      <a:r>
                        <a:rPr lang="ru-RU" sz="1100" dirty="0" err="1"/>
                        <a:t>виділені</a:t>
                      </a:r>
                      <a:r>
                        <a:rPr lang="ru-RU" sz="1100" dirty="0"/>
                        <a:t> </a:t>
                      </a:r>
                      <a:r>
                        <a:rPr lang="ru-RU" sz="1100" dirty="0" err="1"/>
                        <a:t>стани</a:t>
                      </a:r>
                      <a:r>
                        <a:rPr lang="ru-RU" sz="1100" dirty="0"/>
                        <a:t>, </a:t>
                      </a:r>
                      <a:r>
                        <a:rPr lang="ru-RU" sz="1100" dirty="0" err="1"/>
                        <a:t>які</a:t>
                      </a:r>
                      <a:r>
                        <a:rPr lang="ru-RU" sz="1100" dirty="0"/>
                        <a:t> не </a:t>
                      </a:r>
                      <a:r>
                        <a:rPr lang="ru-RU" sz="1100" dirty="0" err="1"/>
                        <a:t>входять</a:t>
                      </a:r>
                      <a:r>
                        <a:rPr lang="ru-RU" sz="1100" dirty="0"/>
                        <a:t> в </a:t>
                      </a:r>
                      <a:r>
                        <a:rPr lang="ru-RU" sz="1100" dirty="0" err="1"/>
                        <a:t>існуючу</a:t>
                      </a:r>
                      <a:r>
                        <a:rPr lang="ru-RU" sz="1100" dirty="0"/>
                        <a:t> </a:t>
                      </a:r>
                      <a:r>
                        <a:rPr lang="ru-RU" sz="1100" dirty="0" err="1"/>
                        <a:t>дотепер</a:t>
                      </a:r>
                      <a:r>
                        <a:rPr lang="ru-RU" sz="1100" dirty="0"/>
                        <a:t> </a:t>
                      </a:r>
                      <a:r>
                        <a:rPr lang="ru-RU" sz="1100" dirty="0" err="1"/>
                        <a:t>класифікацію</a:t>
                      </a:r>
                      <a:r>
                        <a:rPr lang="ru-RU" sz="1100" dirty="0"/>
                        <a:t> ХТ: </a:t>
                      </a:r>
                      <a:r>
                        <a:rPr lang="ru-RU" sz="1100" dirty="0" err="1"/>
                        <a:t>девіантна</a:t>
                      </a:r>
                      <a:r>
                        <a:rPr lang="ru-RU" sz="1100" dirty="0"/>
                        <a:t> </a:t>
                      </a:r>
                      <a:r>
                        <a:rPr lang="ru-RU" sz="1100" dirty="0" err="1"/>
                        <a:t>поведінка</a:t>
                      </a:r>
                      <a:r>
                        <a:rPr lang="ru-RU" sz="1100" dirty="0"/>
                        <a:t> та </a:t>
                      </a:r>
                      <a:r>
                        <a:rPr lang="ru-RU" sz="1100" dirty="0" err="1"/>
                        <a:t>погана</a:t>
                      </a:r>
                      <a:r>
                        <a:rPr lang="ru-RU" sz="1100" dirty="0"/>
                        <a:t> </a:t>
                      </a:r>
                      <a:r>
                        <a:rPr lang="ru-RU" sz="1100" dirty="0" err="1"/>
                        <a:t>успішність</a:t>
                      </a:r>
                      <a:r>
                        <a:rPr lang="ru-RU" sz="1100" dirty="0"/>
                        <a:t> (</a:t>
                      </a:r>
                      <a:r>
                        <a:rPr lang="ru-RU" sz="1100" dirty="0" err="1"/>
                        <a:t>відповідають</a:t>
                      </a:r>
                      <a:r>
                        <a:rPr lang="ru-RU" sz="1100" dirty="0"/>
                        <a:t> </a:t>
                      </a:r>
                      <a:r>
                        <a:rPr lang="ru-RU" sz="1100" dirty="0" err="1"/>
                        <a:t>ознакам</a:t>
                      </a:r>
                      <a:r>
                        <a:rPr lang="ru-RU" sz="1100" dirty="0"/>
                        <a:t> </a:t>
                      </a:r>
                      <a:r>
                        <a:rPr lang="ru-RU" sz="1100" dirty="0" err="1"/>
                        <a:t>хронічного</a:t>
                      </a:r>
                      <a:r>
                        <a:rPr lang="ru-RU" sz="1100" dirty="0"/>
                        <a:t> </a:t>
                      </a:r>
                      <a:r>
                        <a:rPr lang="ru-RU" sz="1100" dirty="0" err="1"/>
                        <a:t>декомпенсованого</a:t>
                      </a:r>
                      <a:r>
                        <a:rPr lang="ru-RU" sz="1100" dirty="0"/>
                        <a:t> </a:t>
                      </a:r>
                      <a:r>
                        <a:rPr lang="ru-RU" sz="1100" dirty="0" err="1"/>
                        <a:t>тонзиліту</a:t>
                      </a:r>
                      <a:r>
                        <a:rPr lang="ru-RU" sz="1100" dirty="0"/>
                        <a:t>, </a:t>
                      </a:r>
                      <a:r>
                        <a:rPr lang="ru-RU" sz="1100" dirty="0" err="1"/>
                        <a:t>асоційованого</a:t>
                      </a:r>
                      <a:r>
                        <a:rPr lang="ru-RU" sz="1100" dirty="0"/>
                        <a:t> </a:t>
                      </a:r>
                      <a:r>
                        <a:rPr lang="ru-RU" sz="1100" dirty="0" err="1"/>
                        <a:t>з</a:t>
                      </a:r>
                      <a:r>
                        <a:rPr lang="ru-RU" sz="1100" dirty="0"/>
                        <a:t> </a:t>
                      </a:r>
                      <a:r>
                        <a:rPr lang="ru-RU" sz="1100" dirty="0" err="1"/>
                        <a:t>діенцефальним</a:t>
                      </a:r>
                      <a:r>
                        <a:rPr lang="ru-RU" sz="1100" dirty="0"/>
                        <a:t> синдромом); </a:t>
                      </a:r>
                      <a:r>
                        <a:rPr lang="ru-RU" sz="1100" dirty="0" err="1"/>
                        <a:t>проблеми</a:t>
                      </a:r>
                      <a:r>
                        <a:rPr lang="ru-RU" sz="1100" dirty="0"/>
                        <a:t> </a:t>
                      </a:r>
                      <a:r>
                        <a:rPr lang="ru-RU" sz="1100" dirty="0" err="1"/>
                        <a:t>з</a:t>
                      </a:r>
                      <a:r>
                        <a:rPr lang="ru-RU" sz="1100" dirty="0"/>
                        <a:t> </a:t>
                      </a:r>
                      <a:r>
                        <a:rPr lang="ru-RU" sz="1100" dirty="0" err="1"/>
                        <a:t>ковтанням</a:t>
                      </a:r>
                      <a:r>
                        <a:rPr lang="ru-RU" sz="1100" dirty="0"/>
                        <a:t> </a:t>
                      </a:r>
                      <a:r>
                        <a:rPr lang="ru-RU" sz="1100" dirty="0" err="1"/>
                        <a:t>чи</a:t>
                      </a:r>
                      <a:r>
                        <a:rPr lang="ru-RU" sz="1100" dirty="0"/>
                        <a:t> </a:t>
                      </a:r>
                      <a:r>
                        <a:rPr lang="ru-RU" sz="1100" dirty="0" err="1"/>
                        <a:t>вимовою</a:t>
                      </a:r>
                      <a:r>
                        <a:rPr lang="ru-RU" sz="1100" dirty="0"/>
                        <a:t>, </a:t>
                      </a:r>
                      <a:r>
                        <a:rPr lang="ru-RU" sz="1100" dirty="0" err="1"/>
                        <a:t>розлади</a:t>
                      </a:r>
                      <a:r>
                        <a:rPr lang="ru-RU" sz="1100" dirty="0"/>
                        <a:t> </a:t>
                      </a:r>
                      <a:r>
                        <a:rPr lang="ru-RU" sz="1100" dirty="0" err="1"/>
                        <a:t>дихання</a:t>
                      </a:r>
                      <a:r>
                        <a:rPr lang="ru-RU" sz="1100" dirty="0"/>
                        <a:t> </a:t>
                      </a:r>
                      <a:r>
                        <a:rPr lang="ru-RU" sz="1100" dirty="0" err="1"/>
                        <a:t>під</a:t>
                      </a:r>
                      <a:r>
                        <a:rPr lang="ru-RU" sz="1100" dirty="0"/>
                        <a:t> час сну (</a:t>
                      </a:r>
                      <a:r>
                        <a:rPr lang="ru-RU" sz="1100" dirty="0" err="1"/>
                        <a:t>відповідають</a:t>
                      </a:r>
                      <a:r>
                        <a:rPr lang="ru-RU" sz="1100" dirty="0"/>
                        <a:t> </a:t>
                      </a:r>
                      <a:r>
                        <a:rPr lang="ru-RU" sz="1100" dirty="0" err="1"/>
                        <a:t>ознакам</a:t>
                      </a:r>
                      <a:r>
                        <a:rPr lang="ru-RU" sz="1100" dirty="0"/>
                        <a:t> </a:t>
                      </a:r>
                      <a:r>
                        <a:rPr lang="ru-RU" sz="1100" dirty="0" err="1"/>
                        <a:t>хронічного</a:t>
                      </a:r>
                      <a:r>
                        <a:rPr lang="ru-RU" sz="1100" dirty="0"/>
                        <a:t> </a:t>
                      </a:r>
                      <a:r>
                        <a:rPr lang="ru-RU" sz="1100" dirty="0" err="1"/>
                        <a:t>гіперпластичного</a:t>
                      </a:r>
                      <a:r>
                        <a:rPr lang="ru-RU" sz="1100" dirty="0"/>
                        <a:t> </a:t>
                      </a:r>
                      <a:r>
                        <a:rPr lang="ru-RU" sz="1100" dirty="0" err="1"/>
                        <a:t>тонзиліту</a:t>
                      </a:r>
                      <a:r>
                        <a:rPr lang="ru-RU" sz="1100" dirty="0"/>
                        <a:t> – </a:t>
                      </a:r>
                      <a:r>
                        <a:rPr lang="ru-RU" sz="1100" dirty="0" err="1"/>
                        <a:t>гіперплазії</a:t>
                      </a:r>
                      <a:r>
                        <a:rPr lang="ru-RU" sz="1100" dirty="0"/>
                        <a:t> </a:t>
                      </a:r>
                      <a:r>
                        <a:rPr lang="ru-RU" sz="1100" dirty="0" err="1"/>
                        <a:t>мигдаликів</a:t>
                      </a:r>
                      <a:r>
                        <a:rPr lang="ru-RU" sz="1100" dirty="0"/>
                        <a:t>). </a:t>
                      </a:r>
                    </a:p>
                  </a:txBody>
                  <a:tcPr marL="0" marR="0" marT="0" marB="0" anchor="ctr"/>
                </a:tc>
                <a:tc hMerge="1">
                  <a:txBody>
                    <a:bodyPr/>
                    <a:lstStyle/>
                    <a:p>
                      <a:endParaRPr lang="ru-RU"/>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t>Планове</a:t>
            </a:r>
            <a:r>
              <a:rPr lang="ru-RU" b="1" dirty="0"/>
              <a:t> </a:t>
            </a:r>
            <a:r>
              <a:rPr lang="ru-RU" b="1" dirty="0" err="1"/>
              <a:t>хірургічне</a:t>
            </a:r>
            <a:r>
              <a:rPr lang="ru-RU" b="1" dirty="0"/>
              <a:t> </a:t>
            </a:r>
            <a:r>
              <a:rPr lang="ru-RU" b="1" dirty="0" err="1"/>
              <a:t>лікування</a:t>
            </a:r>
            <a:r>
              <a:rPr lang="ru-RU" b="1" dirty="0"/>
              <a:t> </a:t>
            </a:r>
            <a:r>
              <a:rPr lang="ru-RU" b="1" dirty="0" err="1"/>
              <a:t>розглядається</a:t>
            </a:r>
            <a:r>
              <a:rPr lang="ru-RU" b="1" dirty="0"/>
              <a:t> при:</a:t>
            </a:r>
            <a:endParaRPr lang="ru-RU" dirty="0"/>
          </a:p>
        </p:txBody>
      </p:sp>
      <p:sp>
        <p:nvSpPr>
          <p:cNvPr id="3" name="Содержимое 2"/>
          <p:cNvSpPr>
            <a:spLocks noGrp="1"/>
          </p:cNvSpPr>
          <p:nvPr>
            <p:ph idx="1"/>
          </p:nvPr>
        </p:nvSpPr>
        <p:spPr/>
        <p:txBody>
          <a:bodyPr>
            <a:normAutofit fontScale="70000" lnSpcReduction="20000"/>
          </a:bodyPr>
          <a:lstStyle/>
          <a:p>
            <a:pPr lvl="0"/>
            <a:r>
              <a:rPr lang="ru-RU" dirty="0" err="1"/>
              <a:t>рецидивуючих</a:t>
            </a:r>
            <a:r>
              <a:rPr lang="ru-RU" dirty="0"/>
              <a:t> </a:t>
            </a:r>
            <a:r>
              <a:rPr lang="ru-RU" dirty="0" err="1"/>
              <a:t>тонзилітах</a:t>
            </a:r>
            <a:r>
              <a:rPr lang="ru-RU" dirty="0"/>
              <a:t> (&gt;6 </a:t>
            </a:r>
            <a:r>
              <a:rPr lang="ru-RU" dirty="0" err="1"/>
              <a:t>епізодів</a:t>
            </a:r>
            <a:r>
              <a:rPr lang="ru-RU" dirty="0"/>
              <a:t> </a:t>
            </a:r>
            <a:r>
              <a:rPr lang="ru-RU" dirty="0" err="1"/>
              <a:t>гострого</a:t>
            </a:r>
            <a:r>
              <a:rPr lang="ru-RU" dirty="0"/>
              <a:t> </a:t>
            </a:r>
            <a:r>
              <a:rPr lang="ru-RU" dirty="0" err="1"/>
              <a:t>тонзиліту</a:t>
            </a:r>
            <a:r>
              <a:rPr lang="ru-RU" dirty="0"/>
              <a:t> </a:t>
            </a:r>
            <a:r>
              <a:rPr lang="ru-RU" dirty="0" err="1"/>
              <a:t>протягом</a:t>
            </a:r>
            <a:r>
              <a:rPr lang="ru-RU" dirty="0"/>
              <a:t> 1-го року АБО 3–5 </a:t>
            </a:r>
            <a:r>
              <a:rPr lang="ru-RU" dirty="0" err="1"/>
              <a:t>епізодів</a:t>
            </a:r>
            <a:r>
              <a:rPr lang="ru-RU" dirty="0"/>
              <a:t> </a:t>
            </a:r>
            <a:r>
              <a:rPr lang="ru-RU" dirty="0" err="1"/>
              <a:t>щороку</a:t>
            </a:r>
            <a:r>
              <a:rPr lang="ru-RU" dirty="0"/>
              <a:t> </a:t>
            </a:r>
            <a:r>
              <a:rPr lang="ru-RU" dirty="0" err="1"/>
              <a:t>протягом</a:t>
            </a:r>
            <a:r>
              <a:rPr lang="ru-RU" dirty="0"/>
              <a:t> 2-х </a:t>
            </a:r>
            <a:r>
              <a:rPr lang="ru-RU" dirty="0" err="1"/>
              <a:t>останніх</a:t>
            </a:r>
            <a:r>
              <a:rPr lang="ru-RU" dirty="0"/>
              <a:t> </a:t>
            </a:r>
            <a:r>
              <a:rPr lang="ru-RU" dirty="0" err="1"/>
              <a:t>років</a:t>
            </a:r>
            <a:r>
              <a:rPr lang="ru-RU" dirty="0"/>
              <a:t> АБО три </a:t>
            </a:r>
            <a:r>
              <a:rPr lang="ru-RU" dirty="0" err="1"/>
              <a:t>щорічні</a:t>
            </a:r>
            <a:r>
              <a:rPr lang="ru-RU" dirty="0"/>
              <a:t> </a:t>
            </a:r>
            <a:r>
              <a:rPr lang="ru-RU" dirty="0" err="1"/>
              <a:t>епізоди</a:t>
            </a:r>
            <a:r>
              <a:rPr lang="ru-RU" dirty="0"/>
              <a:t>, </a:t>
            </a:r>
            <a:r>
              <a:rPr lang="ru-RU" dirty="0" err="1"/>
              <a:t>протягом</a:t>
            </a:r>
            <a:r>
              <a:rPr lang="ru-RU" dirty="0"/>
              <a:t> 3-х </a:t>
            </a:r>
            <a:r>
              <a:rPr lang="ru-RU" dirty="0" err="1"/>
              <a:t>останніх</a:t>
            </a:r>
            <a:r>
              <a:rPr lang="ru-RU" dirty="0"/>
              <a:t> </a:t>
            </a:r>
            <a:r>
              <a:rPr lang="ru-RU" dirty="0" err="1"/>
              <a:t>років</a:t>
            </a:r>
            <a:r>
              <a:rPr lang="ru-RU" dirty="0"/>
              <a:t>);</a:t>
            </a:r>
          </a:p>
          <a:p>
            <a:pPr lvl="0"/>
            <a:r>
              <a:rPr lang="ru-RU" dirty="0" err="1"/>
              <a:t>синдромі</a:t>
            </a:r>
            <a:r>
              <a:rPr lang="ru-RU" dirty="0"/>
              <a:t> PFAPA (</a:t>
            </a:r>
            <a:r>
              <a:rPr lang="ru-RU" dirty="0" err="1"/>
              <a:t>periodisches</a:t>
            </a:r>
            <a:r>
              <a:rPr lang="ru-RU" dirty="0"/>
              <a:t> </a:t>
            </a:r>
            <a:r>
              <a:rPr lang="ru-RU" dirty="0" err="1"/>
              <a:t>Fieber</a:t>
            </a:r>
            <a:r>
              <a:rPr lang="ru-RU" dirty="0"/>
              <a:t>, </a:t>
            </a:r>
            <a:r>
              <a:rPr lang="ru-RU" dirty="0" err="1"/>
              <a:t>aphthöse</a:t>
            </a:r>
            <a:r>
              <a:rPr lang="ru-RU" dirty="0"/>
              <a:t> </a:t>
            </a:r>
            <a:r>
              <a:rPr lang="ru-RU" dirty="0" err="1"/>
              <a:t>Stomatitis</a:t>
            </a:r>
            <a:r>
              <a:rPr lang="ru-RU" dirty="0"/>
              <a:t>, </a:t>
            </a:r>
            <a:r>
              <a:rPr lang="ru-RU" dirty="0" err="1"/>
              <a:t>Pharyngitis</a:t>
            </a:r>
            <a:r>
              <a:rPr lang="ru-RU" dirty="0"/>
              <a:t>, </a:t>
            </a:r>
            <a:r>
              <a:rPr lang="ru-RU" dirty="0" err="1"/>
              <a:t>zervikale</a:t>
            </a:r>
            <a:r>
              <a:rPr lang="ru-RU" dirty="0"/>
              <a:t> </a:t>
            </a:r>
            <a:r>
              <a:rPr lang="ru-RU" dirty="0" err="1"/>
              <a:t>Adenitis</a:t>
            </a:r>
            <a:r>
              <a:rPr lang="ru-RU" dirty="0"/>
              <a:t> – </a:t>
            </a:r>
            <a:r>
              <a:rPr lang="ru-RU" dirty="0" err="1"/>
              <a:t>періодична</a:t>
            </a:r>
            <a:r>
              <a:rPr lang="ru-RU" dirty="0"/>
              <a:t> </a:t>
            </a:r>
            <a:r>
              <a:rPr lang="ru-RU" dirty="0" err="1"/>
              <a:t>гарячка</a:t>
            </a:r>
            <a:r>
              <a:rPr lang="ru-RU" dirty="0"/>
              <a:t>, </a:t>
            </a:r>
            <a:r>
              <a:rPr lang="ru-RU" dirty="0" err="1"/>
              <a:t>афтозний</a:t>
            </a:r>
            <a:r>
              <a:rPr lang="ru-RU" dirty="0"/>
              <a:t> стоматит, </a:t>
            </a:r>
            <a:r>
              <a:rPr lang="ru-RU" dirty="0" err="1"/>
              <a:t>фарингіт</a:t>
            </a:r>
            <a:r>
              <a:rPr lang="ru-RU" dirty="0"/>
              <a:t> </a:t>
            </a:r>
            <a:r>
              <a:rPr lang="ru-RU" dirty="0" err="1"/>
              <a:t>і</a:t>
            </a:r>
            <a:r>
              <a:rPr lang="ru-RU" dirty="0"/>
              <a:t> </a:t>
            </a:r>
            <a:r>
              <a:rPr lang="ru-RU" dirty="0" err="1"/>
              <a:t>шийний</a:t>
            </a:r>
            <a:r>
              <a:rPr lang="ru-RU" dirty="0"/>
              <a:t> </a:t>
            </a:r>
            <a:r>
              <a:rPr lang="ru-RU" dirty="0" err="1"/>
              <a:t>лімфаденіт</a:t>
            </a:r>
            <a:r>
              <a:rPr lang="ru-RU" dirty="0"/>
              <a:t>);</a:t>
            </a:r>
          </a:p>
          <a:p>
            <a:pPr lvl="0"/>
            <a:r>
              <a:rPr lang="ru-RU" dirty="0"/>
              <a:t>постстрептококковому </a:t>
            </a:r>
            <a:r>
              <a:rPr lang="ru-RU" dirty="0" err="1"/>
              <a:t>синдромі</a:t>
            </a:r>
            <a:r>
              <a:rPr lang="ru-RU" dirty="0"/>
              <a:t> [</a:t>
            </a:r>
            <a:r>
              <a:rPr lang="ru-RU" dirty="0" err="1"/>
              <a:t>наявність</a:t>
            </a:r>
            <a:r>
              <a:rPr lang="ru-RU" dirty="0"/>
              <a:t> </a:t>
            </a:r>
            <a:r>
              <a:rPr lang="ru-RU" dirty="0" err="1"/>
              <a:t>стрептокок-асоційованих</a:t>
            </a:r>
            <a:r>
              <a:rPr lang="ru-RU" dirty="0"/>
              <a:t> </a:t>
            </a:r>
            <a:r>
              <a:rPr lang="ru-RU" dirty="0" err="1"/>
              <a:t>захворювань</a:t>
            </a:r>
            <a:r>
              <a:rPr lang="ru-RU" dirty="0"/>
              <a:t>, </a:t>
            </a:r>
            <a:r>
              <a:rPr lang="ru-RU" dirty="0" err="1"/>
              <a:t>які</a:t>
            </a:r>
            <a:r>
              <a:rPr lang="ru-RU" dirty="0"/>
              <a:t> </a:t>
            </a:r>
            <a:r>
              <a:rPr lang="ru-RU" dirty="0" err="1"/>
              <a:t>мають</a:t>
            </a:r>
            <a:r>
              <a:rPr lang="ru-RU" dirty="0"/>
              <a:t> </a:t>
            </a:r>
            <a:r>
              <a:rPr lang="ru-RU" dirty="0" err="1"/>
              <a:t>зв’язок</a:t>
            </a:r>
            <a:r>
              <a:rPr lang="ru-RU" dirty="0"/>
              <a:t> </a:t>
            </a:r>
            <a:r>
              <a:rPr lang="ru-RU" dirty="0" err="1"/>
              <a:t>з</a:t>
            </a:r>
            <a:r>
              <a:rPr lang="ru-RU" dirty="0"/>
              <a:t> </a:t>
            </a:r>
            <a:r>
              <a:rPr lang="ru-RU" dirty="0" err="1"/>
              <a:t>тонзилітом</a:t>
            </a:r>
            <a:r>
              <a:rPr lang="ru-RU" dirty="0"/>
              <a:t> (ревматизм, нефрит, артрит </a:t>
            </a:r>
            <a:r>
              <a:rPr lang="ru-RU" dirty="0" err="1"/>
              <a:t>і</a:t>
            </a:r>
            <a:r>
              <a:rPr lang="ru-RU" dirty="0"/>
              <a:t> </a:t>
            </a:r>
            <a:r>
              <a:rPr lang="ru-RU" dirty="0" err="1"/>
              <a:t>ін</a:t>
            </a:r>
            <a:r>
              <a:rPr lang="ru-RU" dirty="0"/>
              <a:t>.)];</a:t>
            </a:r>
          </a:p>
          <a:p>
            <a:pPr lvl="0"/>
            <a:r>
              <a:rPr lang="ru-RU" dirty="0" err="1"/>
              <a:t>порушення</a:t>
            </a:r>
            <a:r>
              <a:rPr lang="ru-RU" dirty="0"/>
              <a:t> </a:t>
            </a:r>
            <a:r>
              <a:rPr lang="ru-RU" dirty="0" err="1"/>
              <a:t>ковтання</a:t>
            </a:r>
            <a:r>
              <a:rPr lang="ru-RU" dirty="0"/>
              <a:t> </a:t>
            </a:r>
            <a:r>
              <a:rPr lang="ru-RU" dirty="0" err="1"/>
              <a:t>чи</a:t>
            </a:r>
            <a:r>
              <a:rPr lang="ru-RU" dirty="0"/>
              <a:t> </a:t>
            </a:r>
            <a:r>
              <a:rPr lang="ru-RU" dirty="0" err="1"/>
              <a:t>мови</a:t>
            </a:r>
            <a:r>
              <a:rPr lang="ru-RU" dirty="0"/>
              <a:t>, </a:t>
            </a:r>
            <a:r>
              <a:rPr lang="ru-RU" dirty="0" err="1"/>
              <a:t>розладах</a:t>
            </a:r>
            <a:r>
              <a:rPr lang="ru-RU" dirty="0"/>
              <a:t> </a:t>
            </a:r>
            <a:r>
              <a:rPr lang="ru-RU" dirty="0" err="1"/>
              <a:t>дихання</a:t>
            </a:r>
            <a:r>
              <a:rPr lang="ru-RU" dirty="0"/>
              <a:t> </a:t>
            </a:r>
            <a:r>
              <a:rPr lang="ru-RU" dirty="0" err="1"/>
              <a:t>під</a:t>
            </a:r>
            <a:r>
              <a:rPr lang="ru-RU" dirty="0"/>
              <a:t> час сну;</a:t>
            </a:r>
          </a:p>
          <a:p>
            <a:pPr lvl="0"/>
            <a:r>
              <a:rPr lang="ru-RU" dirty="0" err="1"/>
              <a:t>девіантній</a:t>
            </a:r>
            <a:r>
              <a:rPr lang="ru-RU" dirty="0"/>
              <a:t> </a:t>
            </a:r>
            <a:r>
              <a:rPr lang="ru-RU" dirty="0" err="1"/>
              <a:t>поведінці</a:t>
            </a:r>
            <a:r>
              <a:rPr lang="ru-RU" dirty="0"/>
              <a:t> та </a:t>
            </a:r>
            <a:r>
              <a:rPr lang="ru-RU" dirty="0" err="1"/>
              <a:t>поганій</a:t>
            </a:r>
            <a:r>
              <a:rPr lang="ru-RU" dirty="0"/>
              <a:t> </a:t>
            </a:r>
            <a:r>
              <a:rPr lang="ru-RU" dirty="0" err="1"/>
              <a:t>успішності</a:t>
            </a:r>
            <a:r>
              <a:rPr lang="ru-RU" dirty="0"/>
              <a:t>;</a:t>
            </a:r>
          </a:p>
          <a:p>
            <a:pPr lvl="0"/>
            <a:r>
              <a:rPr lang="ru-RU" dirty="0" err="1"/>
              <a:t>енурезі</a:t>
            </a:r>
            <a:r>
              <a:rPr lang="ru-RU" dirty="0" smtClean="0"/>
              <a:t>.</a:t>
            </a: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Тонзилектомія</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fontScale="77500" lnSpcReduction="20000"/>
          </a:bodyPr>
          <a:lstStyle/>
          <a:p>
            <a:r>
              <a:rPr lang="uk-UA" dirty="0" smtClean="0"/>
              <a:t>Тонзилектомія(ТЕ</a:t>
            </a:r>
            <a:r>
              <a:rPr lang="uk-UA" dirty="0"/>
              <a:t>) – це повне видалення піднебінних мигдаликів за допомогою різних інструментів. </a:t>
            </a:r>
            <a:r>
              <a:rPr lang="uk-UA" dirty="0" smtClean="0"/>
              <a:t>  Певного </a:t>
            </a:r>
            <a:r>
              <a:rPr lang="uk-UA" dirty="0"/>
              <a:t>віку, до якого мигдалики мають особливе значення для імунної системи, наукою не визначено. В принципі при </a:t>
            </a:r>
            <a:r>
              <a:rPr lang="uk-UA" dirty="0" err="1"/>
              <a:t>диссекції</a:t>
            </a:r>
            <a:r>
              <a:rPr lang="uk-UA" dirty="0"/>
              <a:t> відділяються великокаліберні судини на зовнішній стороні капсули мигдаликів та закриваються за допомогою швів чи </a:t>
            </a:r>
            <a:r>
              <a:rPr lang="uk-UA" dirty="0" err="1"/>
              <a:t>електрохірургічних</a:t>
            </a:r>
            <a:r>
              <a:rPr lang="uk-UA" dirty="0"/>
              <a:t> заходів. </a:t>
            </a:r>
            <a:endParaRPr lang="uk-UA" dirty="0" smtClean="0"/>
          </a:p>
          <a:p>
            <a:r>
              <a:rPr lang="uk-UA" dirty="0" smtClean="0"/>
              <a:t>При </a:t>
            </a:r>
            <a:r>
              <a:rPr lang="uk-UA" dirty="0"/>
              <a:t>«гарячій» </a:t>
            </a:r>
            <a:r>
              <a:rPr lang="uk-UA" dirty="0" err="1"/>
              <a:t>диссекції</a:t>
            </a:r>
            <a:r>
              <a:rPr lang="uk-UA" dirty="0"/>
              <a:t> користуються </a:t>
            </a:r>
            <a:r>
              <a:rPr lang="uk-UA" dirty="0" err="1"/>
              <a:t>електрохірургічними</a:t>
            </a:r>
            <a:r>
              <a:rPr lang="uk-UA" dirty="0"/>
              <a:t> інструментами, як наприклад, </a:t>
            </a:r>
            <a:r>
              <a:rPr lang="uk-UA" dirty="0" err="1"/>
              <a:t>моно-</a:t>
            </a:r>
            <a:r>
              <a:rPr lang="uk-UA" dirty="0"/>
              <a:t> чи біполярною коагуляцією, або різноманітними лазерними чи радіочастотними приладами. </a:t>
            </a:r>
            <a:endParaRPr lang="uk-UA" dirty="0" smtClean="0"/>
          </a:p>
          <a:p>
            <a:r>
              <a:rPr lang="uk-UA" dirty="0" smtClean="0"/>
              <a:t>Іншим </a:t>
            </a:r>
            <a:r>
              <a:rPr lang="uk-UA" dirty="0"/>
              <a:t>методом є «холодна» </a:t>
            </a:r>
            <a:r>
              <a:rPr lang="uk-UA" dirty="0" err="1"/>
              <a:t>диссекція</a:t>
            </a:r>
            <a:r>
              <a:rPr lang="uk-UA" dirty="0"/>
              <a:t>. При цьому не користуються електричним струмом. </a:t>
            </a:r>
            <a:endParaRPr lang="uk-UA"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Інтраоперативні кровотечі</a:t>
            </a:r>
            <a:endParaRPr lang="ru-RU" dirty="0"/>
          </a:p>
        </p:txBody>
      </p:sp>
      <p:sp>
        <p:nvSpPr>
          <p:cNvPr id="3" name="Содержимое 2"/>
          <p:cNvSpPr>
            <a:spLocks noGrp="1"/>
          </p:cNvSpPr>
          <p:nvPr>
            <p:ph idx="1"/>
          </p:nvPr>
        </p:nvSpPr>
        <p:spPr/>
        <p:txBody>
          <a:bodyPr>
            <a:normAutofit fontScale="77500" lnSpcReduction="20000"/>
          </a:bodyPr>
          <a:lstStyle/>
          <a:p>
            <a:r>
              <a:rPr lang="uk-UA" dirty="0" smtClean="0"/>
              <a:t>Інтраоперативні кровотечі можна зупинити або шляхом лігатур, або за допомогою електроінструментів. Незалежно від методу обов’язково безпосередньо травмується або відкриваються м’язи горла, а отже, і наявні тут закінчення нервів та судин.  </a:t>
            </a:r>
          </a:p>
          <a:p>
            <a:r>
              <a:rPr lang="uk-UA" dirty="0" smtClean="0"/>
              <a:t>Результатом цього є вторинний контакт зі слиною, що містить бактерії та ензими. Тому ТЕ призводить до підвищення </a:t>
            </a:r>
            <a:r>
              <a:rPr lang="uk-UA" dirty="0" err="1" smtClean="0"/>
              <a:t>морбідності</a:t>
            </a:r>
            <a:r>
              <a:rPr lang="uk-UA" dirty="0" smtClean="0"/>
              <a:t> (</a:t>
            </a:r>
            <a:r>
              <a:rPr lang="uk-UA" dirty="0" err="1" smtClean="0"/>
              <a:t>постоперативна</a:t>
            </a:r>
            <a:r>
              <a:rPr lang="uk-UA" dirty="0" smtClean="0"/>
              <a:t> кровотеча, біль). Приблизно у4,5%втручань мають місце </a:t>
            </a:r>
            <a:r>
              <a:rPr lang="uk-UA" dirty="0" err="1" smtClean="0"/>
              <a:t>постоперативні</a:t>
            </a:r>
            <a:r>
              <a:rPr lang="uk-UA" dirty="0" smtClean="0"/>
              <a:t> кровотечі, при яких не завжди необхідна операція, але в поодиноких випадках можуть бути загрозливими для життя та дуже рідко закінчуватись </a:t>
            </a:r>
            <a:r>
              <a:rPr lang="uk-UA" dirty="0" err="1" smtClean="0"/>
              <a:t>летально</a:t>
            </a:r>
            <a:r>
              <a:rPr lang="uk-UA" dirty="0" smtClean="0"/>
              <a:t>. </a:t>
            </a:r>
            <a:endParaRPr lang="ru-RU" dirty="0" smtClean="0"/>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b="1" dirty="0" smtClean="0"/>
              <a:t>РИЗИКИ ТА МОЖЛИВІ УСКЛАДНЕННЯ ТОНЗИЛЕКТОМІЇ</a:t>
            </a:r>
            <a:r>
              <a:rPr lang="ru-RU" b="1" dirty="0" smtClean="0"/>
              <a:t/>
            </a:r>
            <a:br>
              <a:rPr lang="ru-RU" b="1" dirty="0" smtClean="0"/>
            </a:br>
            <a:endParaRPr lang="ru-RU" dirty="0"/>
          </a:p>
        </p:txBody>
      </p:sp>
      <p:sp>
        <p:nvSpPr>
          <p:cNvPr id="3" name="Содержимое 2"/>
          <p:cNvSpPr>
            <a:spLocks noGrp="1"/>
          </p:cNvSpPr>
          <p:nvPr>
            <p:ph idx="1"/>
          </p:nvPr>
        </p:nvSpPr>
        <p:spPr>
          <a:xfrm>
            <a:off x="457200" y="1600200"/>
            <a:ext cx="8543956" cy="5043510"/>
          </a:xfrm>
        </p:spPr>
        <p:txBody>
          <a:bodyPr>
            <a:normAutofit fontScale="55000" lnSpcReduction="20000"/>
          </a:bodyPr>
          <a:lstStyle/>
          <a:p>
            <a:r>
              <a:rPr lang="ru-RU" b="1" dirty="0" smtClean="0"/>
              <a:t> </a:t>
            </a:r>
            <a:r>
              <a:rPr lang="ru-RU" dirty="0" smtClean="0"/>
              <a:t>Повторна (</a:t>
            </a:r>
            <a:r>
              <a:rPr lang="ru-RU" dirty="0" err="1" smtClean="0"/>
              <a:t>вторинна</a:t>
            </a:r>
            <a:r>
              <a:rPr lang="ru-RU" dirty="0" smtClean="0"/>
              <a:t>, </a:t>
            </a:r>
            <a:r>
              <a:rPr lang="ru-RU" dirty="0" err="1" smtClean="0"/>
              <a:t>наступна</a:t>
            </a:r>
            <a:r>
              <a:rPr lang="ru-RU" dirty="0" smtClean="0"/>
              <a:t>) </a:t>
            </a:r>
            <a:r>
              <a:rPr lang="ru-RU" dirty="0" err="1" smtClean="0"/>
              <a:t>кровотеча</a:t>
            </a:r>
            <a:r>
              <a:rPr lang="ru-RU" dirty="0" smtClean="0"/>
              <a:t>, смерть </a:t>
            </a:r>
            <a:r>
              <a:rPr lang="ru-RU" dirty="0" err="1" smtClean="0"/>
              <a:t>від</a:t>
            </a:r>
            <a:r>
              <a:rPr lang="ru-RU" dirty="0" smtClean="0"/>
              <a:t> </a:t>
            </a:r>
            <a:r>
              <a:rPr lang="ru-RU" dirty="0" err="1" smtClean="0"/>
              <a:t>крововтрати</a:t>
            </a:r>
            <a:endParaRPr lang="ru-RU" dirty="0" smtClean="0"/>
          </a:p>
          <a:p>
            <a:r>
              <a:rPr lang="ru-RU" dirty="0" smtClean="0"/>
              <a:t>Повторна (</a:t>
            </a:r>
            <a:r>
              <a:rPr lang="ru-RU" dirty="0" err="1" smtClean="0"/>
              <a:t>вторинна</a:t>
            </a:r>
            <a:r>
              <a:rPr lang="ru-RU" dirty="0" smtClean="0"/>
              <a:t>) </a:t>
            </a:r>
            <a:r>
              <a:rPr lang="ru-RU" dirty="0" err="1" smtClean="0"/>
              <a:t>операція</a:t>
            </a:r>
            <a:r>
              <a:rPr lang="ru-RU" dirty="0" smtClean="0"/>
              <a:t> для </a:t>
            </a:r>
            <a:r>
              <a:rPr lang="ru-RU" dirty="0" err="1" smtClean="0"/>
              <a:t>зупинки</a:t>
            </a:r>
            <a:r>
              <a:rPr lang="ru-RU" dirty="0" smtClean="0"/>
              <a:t> </a:t>
            </a:r>
            <a:r>
              <a:rPr lang="ru-RU" dirty="0" err="1" smtClean="0"/>
              <a:t>кровотечі</a:t>
            </a:r>
            <a:r>
              <a:rPr lang="ru-RU" dirty="0" smtClean="0"/>
              <a:t>, </a:t>
            </a:r>
            <a:r>
              <a:rPr lang="ru-RU" dirty="0" err="1" smtClean="0"/>
              <a:t>можливо</a:t>
            </a:r>
            <a:r>
              <a:rPr lang="ru-RU" dirty="0" smtClean="0"/>
              <a:t> </a:t>
            </a:r>
            <a:r>
              <a:rPr lang="ru-RU" dirty="0" err="1" smtClean="0"/>
              <a:t>з</a:t>
            </a:r>
            <a:r>
              <a:rPr lang="ru-RU" dirty="0" smtClean="0"/>
              <a:t> </a:t>
            </a:r>
            <a:r>
              <a:rPr lang="ru-RU" dirty="0" err="1" smtClean="0"/>
              <a:t>накладанням</a:t>
            </a:r>
            <a:r>
              <a:rPr lang="ru-RU" dirty="0" smtClean="0"/>
              <a:t> </a:t>
            </a:r>
            <a:r>
              <a:rPr lang="ru-RU" dirty="0" err="1" smtClean="0"/>
              <a:t>лігатури</a:t>
            </a:r>
            <a:r>
              <a:rPr lang="ru-RU" dirty="0" smtClean="0"/>
              <a:t> </a:t>
            </a:r>
            <a:r>
              <a:rPr lang="ru-RU" dirty="0" err="1" smtClean="0"/>
              <a:t>сонної</a:t>
            </a:r>
            <a:r>
              <a:rPr lang="ru-RU" dirty="0" smtClean="0"/>
              <a:t> </a:t>
            </a:r>
            <a:r>
              <a:rPr lang="ru-RU" dirty="0" err="1" smtClean="0"/>
              <a:t>артерії</a:t>
            </a:r>
            <a:r>
              <a:rPr lang="ru-RU" dirty="0" smtClean="0"/>
              <a:t> </a:t>
            </a:r>
            <a:r>
              <a:rPr lang="ru-RU" dirty="0" err="1" smtClean="0"/>
              <a:t>ззовні</a:t>
            </a:r>
            <a:endParaRPr lang="ru-RU" dirty="0" smtClean="0"/>
          </a:p>
          <a:p>
            <a:r>
              <a:rPr lang="ru-RU" dirty="0" err="1" smtClean="0"/>
              <a:t>Необхідність</a:t>
            </a:r>
            <a:r>
              <a:rPr lang="ru-RU" dirty="0" smtClean="0"/>
              <a:t> </a:t>
            </a:r>
            <a:r>
              <a:rPr lang="ru-RU" dirty="0" err="1" smtClean="0"/>
              <a:t>переливання</a:t>
            </a:r>
            <a:r>
              <a:rPr lang="ru-RU" dirty="0" smtClean="0"/>
              <a:t> </a:t>
            </a:r>
            <a:r>
              <a:rPr lang="ru-RU" dirty="0" err="1" smtClean="0"/>
              <a:t>крові</a:t>
            </a:r>
            <a:r>
              <a:rPr lang="ru-RU" dirty="0" smtClean="0"/>
              <a:t>, </a:t>
            </a:r>
            <a:r>
              <a:rPr lang="ru-RU" dirty="0" err="1" smtClean="0"/>
              <a:t>звідси</a:t>
            </a:r>
            <a:r>
              <a:rPr lang="ru-RU" dirty="0" smtClean="0"/>
              <a:t> – </a:t>
            </a:r>
            <a:r>
              <a:rPr lang="ru-RU" dirty="0" err="1" smtClean="0"/>
              <a:t>ризик</a:t>
            </a:r>
            <a:r>
              <a:rPr lang="ru-RU" dirty="0" smtClean="0"/>
              <a:t> </a:t>
            </a:r>
            <a:r>
              <a:rPr lang="ru-RU" dirty="0" err="1" smtClean="0"/>
              <a:t>інфекційних</a:t>
            </a:r>
            <a:r>
              <a:rPr lang="ru-RU" dirty="0" smtClean="0"/>
              <a:t> </a:t>
            </a:r>
            <a:r>
              <a:rPr lang="ru-RU" dirty="0" err="1" smtClean="0"/>
              <a:t>захворювань</a:t>
            </a:r>
            <a:r>
              <a:rPr lang="ru-RU" dirty="0" smtClean="0"/>
              <a:t>, таких як гепатит (</a:t>
            </a:r>
            <a:r>
              <a:rPr lang="ru-RU" dirty="0" err="1" smtClean="0"/>
              <a:t>запалення</a:t>
            </a:r>
            <a:r>
              <a:rPr lang="ru-RU" dirty="0" smtClean="0"/>
              <a:t> </a:t>
            </a:r>
            <a:r>
              <a:rPr lang="ru-RU" dirty="0" err="1" smtClean="0"/>
              <a:t>печінки</a:t>
            </a:r>
            <a:r>
              <a:rPr lang="ru-RU" dirty="0" smtClean="0"/>
              <a:t>), СНІД</a:t>
            </a:r>
          </a:p>
          <a:p>
            <a:r>
              <a:rPr lang="ru-RU" dirty="0" err="1" smtClean="0"/>
              <a:t>Вдихання</a:t>
            </a:r>
            <a:r>
              <a:rPr lang="ru-RU" dirty="0" smtClean="0"/>
              <a:t> </a:t>
            </a:r>
            <a:r>
              <a:rPr lang="ru-RU" dirty="0" err="1" smtClean="0"/>
              <a:t>крові</a:t>
            </a:r>
            <a:r>
              <a:rPr lang="ru-RU" dirty="0" smtClean="0"/>
              <a:t> (</a:t>
            </a:r>
            <a:r>
              <a:rPr lang="ru-RU" dirty="0" err="1" smtClean="0"/>
              <a:t>аспірація</a:t>
            </a:r>
            <a:r>
              <a:rPr lang="ru-RU" dirty="0" smtClean="0"/>
              <a:t>)</a:t>
            </a:r>
          </a:p>
          <a:p>
            <a:r>
              <a:rPr lang="ru-RU" dirty="0" err="1" smtClean="0"/>
              <a:t>Пошкодження</a:t>
            </a:r>
            <a:r>
              <a:rPr lang="ru-RU" dirty="0" smtClean="0"/>
              <a:t> </a:t>
            </a:r>
            <a:r>
              <a:rPr lang="ru-RU" dirty="0" err="1" smtClean="0"/>
              <a:t>скронево-нижньощелепного</a:t>
            </a:r>
            <a:r>
              <a:rPr lang="ru-RU" dirty="0" smtClean="0"/>
              <a:t> </a:t>
            </a:r>
            <a:r>
              <a:rPr lang="ru-RU" dirty="0" err="1" smtClean="0"/>
              <a:t>суглоба</a:t>
            </a:r>
            <a:r>
              <a:rPr lang="ru-RU" dirty="0" smtClean="0"/>
              <a:t>, губи, </a:t>
            </a:r>
            <a:r>
              <a:rPr lang="ru-RU" dirty="0" err="1" smtClean="0"/>
              <a:t>язика</a:t>
            </a:r>
            <a:r>
              <a:rPr lang="ru-RU" dirty="0" smtClean="0"/>
              <a:t>, </a:t>
            </a:r>
            <a:r>
              <a:rPr lang="ru-RU" dirty="0" err="1" smtClean="0"/>
              <a:t>зубів</a:t>
            </a:r>
            <a:r>
              <a:rPr lang="ru-RU" dirty="0" smtClean="0"/>
              <a:t>, </a:t>
            </a:r>
            <a:r>
              <a:rPr lang="ru-RU" dirty="0" err="1" smtClean="0"/>
              <a:t>язичка</a:t>
            </a:r>
            <a:r>
              <a:rPr lang="ru-RU" dirty="0" smtClean="0"/>
              <a:t> </a:t>
            </a:r>
            <a:r>
              <a:rPr lang="ru-RU" dirty="0" err="1" smtClean="0"/>
              <a:t>м’якого</a:t>
            </a:r>
            <a:r>
              <a:rPr lang="ru-RU" dirty="0" smtClean="0"/>
              <a:t> </a:t>
            </a:r>
            <a:r>
              <a:rPr lang="ru-RU" dirty="0" err="1" smtClean="0"/>
              <a:t>піднебіння</a:t>
            </a:r>
            <a:endParaRPr lang="ru-RU" dirty="0" smtClean="0"/>
          </a:p>
          <a:p>
            <a:r>
              <a:rPr lang="ru-RU" dirty="0" err="1" smtClean="0"/>
              <a:t>Залишення</a:t>
            </a:r>
            <a:r>
              <a:rPr lang="ru-RU" dirty="0" smtClean="0"/>
              <a:t> </a:t>
            </a:r>
            <a:r>
              <a:rPr lang="ru-RU" dirty="0" err="1" smtClean="0"/>
              <a:t>залишків</a:t>
            </a:r>
            <a:r>
              <a:rPr lang="ru-RU" dirty="0" smtClean="0"/>
              <a:t> </a:t>
            </a:r>
            <a:r>
              <a:rPr lang="ru-RU" dirty="0" err="1" smtClean="0"/>
              <a:t>мигдаликів</a:t>
            </a:r>
            <a:r>
              <a:rPr lang="ru-RU" dirty="0" smtClean="0"/>
              <a:t>, через </a:t>
            </a:r>
            <a:r>
              <a:rPr lang="ru-RU" dirty="0" err="1" smtClean="0"/>
              <a:t>це</a:t>
            </a:r>
            <a:r>
              <a:rPr lang="ru-RU" dirty="0" smtClean="0"/>
              <a:t> – повторна (</a:t>
            </a:r>
            <a:r>
              <a:rPr lang="ru-RU" dirty="0" err="1" smtClean="0"/>
              <a:t>вторинна</a:t>
            </a:r>
            <a:r>
              <a:rPr lang="ru-RU" dirty="0" smtClean="0"/>
              <a:t>) </a:t>
            </a:r>
            <a:r>
              <a:rPr lang="ru-RU" dirty="0" err="1" smtClean="0"/>
              <a:t>операція</a:t>
            </a:r>
            <a:endParaRPr lang="ru-RU" dirty="0" smtClean="0"/>
          </a:p>
          <a:p>
            <a:r>
              <a:rPr lang="ru-RU" dirty="0" err="1" smtClean="0"/>
              <a:t>Зміна</a:t>
            </a:r>
            <a:r>
              <a:rPr lang="ru-RU" dirty="0" smtClean="0"/>
              <a:t> голосу</a:t>
            </a:r>
          </a:p>
          <a:p>
            <a:r>
              <a:rPr lang="ru-RU" dirty="0" err="1" smtClean="0"/>
              <a:t>Пошкодження</a:t>
            </a:r>
            <a:r>
              <a:rPr lang="ru-RU" dirty="0" smtClean="0"/>
              <a:t> </a:t>
            </a:r>
            <a:r>
              <a:rPr lang="ru-RU" dirty="0" err="1" smtClean="0"/>
              <a:t>м’якого</a:t>
            </a:r>
            <a:r>
              <a:rPr lang="ru-RU" dirty="0" smtClean="0"/>
              <a:t> </a:t>
            </a:r>
            <a:r>
              <a:rPr lang="ru-RU" dirty="0" err="1" smtClean="0"/>
              <a:t>піднебіння</a:t>
            </a:r>
            <a:r>
              <a:rPr lang="ru-RU" dirty="0" smtClean="0"/>
              <a:t>, </a:t>
            </a:r>
            <a:r>
              <a:rPr lang="ru-RU" dirty="0" err="1" smtClean="0"/>
              <a:t>звідси</a:t>
            </a:r>
            <a:r>
              <a:rPr lang="ru-RU" dirty="0" smtClean="0"/>
              <a:t> – </a:t>
            </a:r>
            <a:r>
              <a:rPr lang="ru-RU" dirty="0" err="1" smtClean="0"/>
              <a:t>відкрита</a:t>
            </a:r>
            <a:r>
              <a:rPr lang="ru-RU" dirty="0" smtClean="0"/>
              <a:t> </a:t>
            </a:r>
            <a:r>
              <a:rPr lang="ru-RU" dirty="0" err="1" smtClean="0"/>
              <a:t>ринолалія</a:t>
            </a:r>
            <a:r>
              <a:rPr lang="ru-RU" dirty="0" smtClean="0"/>
              <a:t>, </a:t>
            </a:r>
            <a:r>
              <a:rPr lang="ru-RU" dirty="0" err="1" smtClean="0"/>
              <a:t>вихід</a:t>
            </a:r>
            <a:r>
              <a:rPr lang="ru-RU" dirty="0" smtClean="0"/>
              <a:t> </a:t>
            </a:r>
            <a:r>
              <a:rPr lang="ru-RU" dirty="0" err="1" smtClean="0"/>
              <a:t>їжі</a:t>
            </a:r>
            <a:r>
              <a:rPr lang="ru-RU" dirty="0" smtClean="0"/>
              <a:t> </a:t>
            </a:r>
            <a:r>
              <a:rPr lang="ru-RU" dirty="0" err="1" smtClean="0"/>
              <a:t>з</a:t>
            </a:r>
            <a:r>
              <a:rPr lang="ru-RU" dirty="0" smtClean="0"/>
              <a:t> носа при </a:t>
            </a:r>
            <a:r>
              <a:rPr lang="ru-RU" dirty="0" err="1" smtClean="0"/>
              <a:t>ковтанні</a:t>
            </a:r>
            <a:endParaRPr lang="ru-RU" dirty="0" smtClean="0"/>
          </a:p>
          <a:p>
            <a:r>
              <a:rPr lang="ru-RU" dirty="0" err="1" smtClean="0"/>
              <a:t>Пошкодження</a:t>
            </a:r>
            <a:r>
              <a:rPr lang="ru-RU" dirty="0" smtClean="0"/>
              <a:t> </a:t>
            </a:r>
            <a:r>
              <a:rPr lang="ru-RU" dirty="0" err="1" smtClean="0"/>
              <a:t>язикових</a:t>
            </a:r>
            <a:r>
              <a:rPr lang="ru-RU" dirty="0" smtClean="0"/>
              <a:t> </a:t>
            </a:r>
            <a:r>
              <a:rPr lang="ru-RU" dirty="0" err="1" smtClean="0"/>
              <a:t>нервів</a:t>
            </a:r>
            <a:r>
              <a:rPr lang="ru-RU" dirty="0" smtClean="0"/>
              <a:t> та/</a:t>
            </a:r>
            <a:r>
              <a:rPr lang="ru-RU" dirty="0" err="1" smtClean="0"/>
              <a:t>або</a:t>
            </a:r>
            <a:r>
              <a:rPr lang="ru-RU" dirty="0" smtClean="0"/>
              <a:t> </a:t>
            </a:r>
            <a:r>
              <a:rPr lang="ru-RU" dirty="0" err="1" smtClean="0"/>
              <a:t>нервів</a:t>
            </a:r>
            <a:r>
              <a:rPr lang="ru-RU" dirty="0" smtClean="0"/>
              <a:t> глотки </a:t>
            </a:r>
            <a:r>
              <a:rPr lang="ru-RU" dirty="0" err="1" smtClean="0"/>
              <a:t>з</a:t>
            </a:r>
            <a:r>
              <a:rPr lang="ru-RU" dirty="0" smtClean="0"/>
              <a:t> </a:t>
            </a:r>
            <a:r>
              <a:rPr lang="ru-RU" dirty="0" err="1" smtClean="0"/>
              <a:t>тимчасовим</a:t>
            </a:r>
            <a:r>
              <a:rPr lang="ru-RU" dirty="0" smtClean="0"/>
              <a:t> </a:t>
            </a:r>
            <a:r>
              <a:rPr lang="ru-RU" dirty="0" err="1" smtClean="0"/>
              <a:t>або</a:t>
            </a:r>
            <a:r>
              <a:rPr lang="ru-RU" dirty="0" smtClean="0"/>
              <a:t> </a:t>
            </a:r>
            <a:r>
              <a:rPr lang="ru-RU" dirty="0" err="1" smtClean="0"/>
              <a:t>постійним</a:t>
            </a:r>
            <a:r>
              <a:rPr lang="ru-RU" dirty="0" smtClean="0"/>
              <a:t> </a:t>
            </a:r>
            <a:r>
              <a:rPr lang="ru-RU" dirty="0" err="1" smtClean="0"/>
              <a:t>порушенням</a:t>
            </a:r>
            <a:r>
              <a:rPr lang="ru-RU" dirty="0" smtClean="0"/>
              <a:t> </a:t>
            </a:r>
            <a:r>
              <a:rPr lang="ru-RU" dirty="0" err="1" smtClean="0"/>
              <a:t>рухомості</a:t>
            </a:r>
            <a:r>
              <a:rPr lang="ru-RU" dirty="0" smtClean="0"/>
              <a:t>, </a:t>
            </a:r>
            <a:r>
              <a:rPr lang="ru-RU" dirty="0" err="1" smtClean="0"/>
              <a:t>чутливості</a:t>
            </a:r>
            <a:r>
              <a:rPr lang="ru-RU" dirty="0" smtClean="0"/>
              <a:t>, смаку</a:t>
            </a:r>
          </a:p>
          <a:p>
            <a:r>
              <a:rPr lang="ru-RU" dirty="0" err="1" smtClean="0"/>
              <a:t>Гнійне</a:t>
            </a:r>
            <a:r>
              <a:rPr lang="ru-RU" dirty="0" smtClean="0"/>
              <a:t> </a:t>
            </a:r>
            <a:r>
              <a:rPr lang="ru-RU" dirty="0" err="1" smtClean="0"/>
              <a:t>запалення</a:t>
            </a:r>
            <a:r>
              <a:rPr lang="ru-RU" dirty="0" smtClean="0"/>
              <a:t> </a:t>
            </a:r>
            <a:r>
              <a:rPr lang="ru-RU" dirty="0" err="1" smtClean="0"/>
              <a:t>тканини</a:t>
            </a:r>
            <a:r>
              <a:rPr lang="ru-RU" dirty="0" smtClean="0"/>
              <a:t> горла (флегмона)</a:t>
            </a:r>
          </a:p>
          <a:p>
            <a:r>
              <a:rPr lang="ru-RU" dirty="0" smtClean="0"/>
              <a:t>Закупорка </a:t>
            </a:r>
            <a:r>
              <a:rPr lang="ru-RU" dirty="0" err="1" smtClean="0"/>
              <a:t>шийної</a:t>
            </a:r>
            <a:r>
              <a:rPr lang="ru-RU" dirty="0" smtClean="0"/>
              <a:t> </a:t>
            </a:r>
            <a:r>
              <a:rPr lang="ru-RU" dirty="0" err="1" smtClean="0"/>
              <a:t>вени</a:t>
            </a:r>
            <a:r>
              <a:rPr lang="ru-RU" dirty="0" smtClean="0"/>
              <a:t> через </a:t>
            </a:r>
            <a:r>
              <a:rPr lang="ru-RU" dirty="0" err="1" smtClean="0"/>
              <a:t>бактеріальну</a:t>
            </a:r>
            <a:r>
              <a:rPr lang="ru-RU" dirty="0" smtClean="0"/>
              <a:t> </a:t>
            </a:r>
            <a:r>
              <a:rPr lang="ru-RU" dirty="0" err="1" smtClean="0"/>
              <a:t>контамінацію</a:t>
            </a:r>
            <a:endParaRPr lang="ru-RU" dirty="0" smtClean="0"/>
          </a:p>
          <a:p>
            <a:r>
              <a:rPr lang="ru-RU" dirty="0" err="1" smtClean="0"/>
              <a:t>Болюче</a:t>
            </a:r>
            <a:r>
              <a:rPr lang="ru-RU" dirty="0" smtClean="0"/>
              <a:t> </a:t>
            </a:r>
            <a:r>
              <a:rPr lang="ru-RU" dirty="0" err="1" smtClean="0"/>
              <a:t>уповільнене</a:t>
            </a:r>
            <a:r>
              <a:rPr lang="ru-RU" dirty="0" smtClean="0"/>
              <a:t> </a:t>
            </a:r>
            <a:r>
              <a:rPr lang="ru-RU" dirty="0" err="1" smtClean="0"/>
              <a:t>загоєння</a:t>
            </a:r>
            <a:r>
              <a:rPr lang="ru-RU" dirty="0" smtClean="0"/>
              <a:t> рани</a:t>
            </a:r>
          </a:p>
          <a:p>
            <a:r>
              <a:rPr lang="ru-RU" dirty="0" err="1" smtClean="0"/>
              <a:t>Емфізема</a:t>
            </a:r>
            <a:r>
              <a:rPr lang="ru-RU" dirty="0" smtClean="0"/>
              <a:t>, плеврит (</a:t>
            </a:r>
            <a:r>
              <a:rPr lang="ru-RU" dirty="0" err="1" smtClean="0"/>
              <a:t>медіастиніт</a:t>
            </a:r>
            <a:r>
              <a:rPr lang="ru-RU" dirty="0" smtClean="0"/>
              <a:t>)</a:t>
            </a:r>
          </a:p>
          <a:p>
            <a:r>
              <a:rPr lang="ru-RU" dirty="0" err="1" smtClean="0"/>
              <a:t>Запалення</a:t>
            </a:r>
            <a:r>
              <a:rPr lang="ru-RU" dirty="0" smtClean="0"/>
              <a:t> </a:t>
            </a:r>
            <a:r>
              <a:rPr lang="ru-RU" dirty="0" err="1" smtClean="0"/>
              <a:t>суглобів</a:t>
            </a:r>
            <a:r>
              <a:rPr lang="ru-RU" dirty="0" smtClean="0"/>
              <a:t> </a:t>
            </a:r>
            <a:r>
              <a:rPr lang="ru-RU" dirty="0" err="1" smtClean="0"/>
              <a:t>шийних</a:t>
            </a:r>
            <a:r>
              <a:rPr lang="ru-RU" dirty="0" smtClean="0"/>
              <a:t> </a:t>
            </a:r>
            <a:r>
              <a:rPr lang="ru-RU" dirty="0" err="1" smtClean="0"/>
              <a:t>хребців</a:t>
            </a:r>
            <a:r>
              <a:rPr lang="ru-RU" dirty="0" smtClean="0"/>
              <a:t> (синдром </a:t>
            </a:r>
            <a:r>
              <a:rPr lang="ru-RU" dirty="0" err="1" smtClean="0"/>
              <a:t>Грізеля</a:t>
            </a:r>
            <a:r>
              <a:rPr lang="ru-RU" dirty="0" smtClean="0"/>
              <a:t>)</a:t>
            </a:r>
          </a:p>
          <a:p>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t>ОПИТУВАЛЬНИК ДЛЯ ВИКЛЮЧЕННЯ КОАГУЛОПАТІЇ</a:t>
            </a:r>
            <a:endParaRPr lang="ru-RU" sz="2800" b="1" dirty="0"/>
          </a:p>
        </p:txBody>
      </p:sp>
      <p:sp>
        <p:nvSpPr>
          <p:cNvPr id="3" name="Содержимое 2"/>
          <p:cNvSpPr>
            <a:spLocks noGrp="1"/>
          </p:cNvSpPr>
          <p:nvPr>
            <p:ph idx="1"/>
          </p:nvPr>
        </p:nvSpPr>
        <p:spPr/>
        <p:txBody>
          <a:bodyPr>
            <a:normAutofit fontScale="62500" lnSpcReduction="20000"/>
          </a:bodyPr>
          <a:lstStyle/>
          <a:p>
            <a:r>
              <a:rPr lang="ru-RU" b="1" dirty="0" smtClean="0"/>
              <a:t>Анамнез перед </a:t>
            </a:r>
            <a:r>
              <a:rPr lang="ru-RU" b="1" dirty="0" err="1" smtClean="0"/>
              <a:t>запланованою</a:t>
            </a:r>
            <a:r>
              <a:rPr lang="ru-RU" b="1" dirty="0" smtClean="0"/>
              <a:t> </a:t>
            </a:r>
            <a:r>
              <a:rPr lang="ru-RU" b="1" dirty="0" err="1" smtClean="0"/>
              <a:t>аденотомією</a:t>
            </a:r>
            <a:r>
              <a:rPr lang="ru-RU" b="1" dirty="0" smtClean="0"/>
              <a:t> </a:t>
            </a:r>
            <a:r>
              <a:rPr lang="ru-RU" b="1" dirty="0" err="1" smtClean="0"/>
              <a:t>або</a:t>
            </a:r>
            <a:r>
              <a:rPr lang="ru-RU" b="1" dirty="0" smtClean="0"/>
              <a:t> </a:t>
            </a:r>
            <a:r>
              <a:rPr lang="ru-RU" b="1" dirty="0" err="1" smtClean="0"/>
              <a:t>тонзилектомією</a:t>
            </a:r>
            <a:r>
              <a:rPr lang="ru-RU" b="1" dirty="0" smtClean="0"/>
              <a:t> у </a:t>
            </a:r>
            <a:r>
              <a:rPr lang="ru-RU" b="1" dirty="0" err="1" smtClean="0"/>
              <a:t>дітей</a:t>
            </a:r>
            <a:endParaRPr lang="ru-RU" b="1" dirty="0" smtClean="0"/>
          </a:p>
          <a:p>
            <a:r>
              <a:rPr lang="ru-RU" b="1" dirty="0" err="1" smtClean="0"/>
              <a:t>Особистий</a:t>
            </a:r>
            <a:r>
              <a:rPr lang="ru-RU" b="1" dirty="0" smtClean="0"/>
              <a:t> анамнез </a:t>
            </a:r>
            <a:r>
              <a:rPr lang="ru-RU" b="1" dirty="0" err="1" smtClean="0"/>
              <a:t>дитини</a:t>
            </a:r>
            <a:r>
              <a:rPr lang="ru-RU" b="1" dirty="0" smtClean="0"/>
              <a:t> Так/</a:t>
            </a:r>
            <a:r>
              <a:rPr lang="ru-RU" b="1" dirty="0" err="1" smtClean="0"/>
              <a:t>Ні</a:t>
            </a:r>
            <a:endParaRPr lang="ru-RU" b="1" dirty="0" smtClean="0"/>
          </a:p>
          <a:p>
            <a:r>
              <a:rPr lang="ru-RU" dirty="0" err="1" smtClean="0"/>
              <a:t>Чи</a:t>
            </a:r>
            <a:r>
              <a:rPr lang="ru-RU" dirty="0" smtClean="0"/>
              <a:t> </a:t>
            </a:r>
            <a:r>
              <a:rPr lang="ru-RU" dirty="0" err="1" smtClean="0"/>
              <a:t>є</a:t>
            </a:r>
            <a:r>
              <a:rPr lang="ru-RU" dirty="0" smtClean="0"/>
              <a:t> у </a:t>
            </a:r>
            <a:r>
              <a:rPr lang="ru-RU" dirty="0" err="1" smtClean="0"/>
              <a:t>Вашої</a:t>
            </a:r>
            <a:r>
              <a:rPr lang="ru-RU" dirty="0" smtClean="0"/>
              <a:t> </a:t>
            </a:r>
            <a:r>
              <a:rPr lang="ru-RU" dirty="0" err="1" smtClean="0"/>
              <a:t>дитини</a:t>
            </a:r>
            <a:r>
              <a:rPr lang="ru-RU" dirty="0" smtClean="0"/>
              <a:t> </a:t>
            </a:r>
            <a:r>
              <a:rPr lang="ru-RU" dirty="0" err="1" smtClean="0"/>
              <a:t>посилені</a:t>
            </a:r>
            <a:r>
              <a:rPr lang="ru-RU" dirty="0" smtClean="0"/>
              <a:t> </a:t>
            </a:r>
            <a:r>
              <a:rPr lang="ru-RU" dirty="0" err="1" smtClean="0"/>
              <a:t>госові</a:t>
            </a:r>
            <a:r>
              <a:rPr lang="ru-RU" dirty="0" smtClean="0"/>
              <a:t> </a:t>
            </a:r>
            <a:r>
              <a:rPr lang="ru-RU" dirty="0" err="1" smtClean="0"/>
              <a:t>кровотечі</a:t>
            </a:r>
            <a:r>
              <a:rPr lang="ru-RU" dirty="0" smtClean="0"/>
              <a:t> без </a:t>
            </a:r>
            <a:r>
              <a:rPr lang="ru-RU" dirty="0" err="1" smtClean="0"/>
              <a:t>явної</a:t>
            </a:r>
            <a:r>
              <a:rPr lang="ru-RU" dirty="0" smtClean="0"/>
              <a:t> причини?</a:t>
            </a:r>
          </a:p>
          <a:p>
            <a:r>
              <a:rPr lang="ru-RU" dirty="0" err="1" smtClean="0"/>
              <a:t>Чи</a:t>
            </a:r>
            <a:r>
              <a:rPr lang="ru-RU" dirty="0" smtClean="0"/>
              <a:t> </a:t>
            </a:r>
            <a:r>
              <a:rPr lang="ru-RU" dirty="0" err="1" smtClean="0"/>
              <a:t>є</a:t>
            </a:r>
            <a:r>
              <a:rPr lang="ru-RU" dirty="0" smtClean="0"/>
              <a:t> у </a:t>
            </a:r>
            <a:r>
              <a:rPr lang="ru-RU" dirty="0" err="1" smtClean="0"/>
              <a:t>Вашої</a:t>
            </a:r>
            <a:r>
              <a:rPr lang="ru-RU" dirty="0" smtClean="0"/>
              <a:t> </a:t>
            </a:r>
            <a:r>
              <a:rPr lang="ru-RU" dirty="0" err="1" smtClean="0"/>
              <a:t>дитини</a:t>
            </a:r>
            <a:r>
              <a:rPr lang="ru-RU" dirty="0" smtClean="0"/>
              <a:t> </a:t>
            </a:r>
            <a:r>
              <a:rPr lang="ru-RU" dirty="0" err="1" smtClean="0"/>
              <a:t>посилені</a:t>
            </a:r>
            <a:r>
              <a:rPr lang="ru-RU" dirty="0" smtClean="0"/>
              <a:t> </a:t>
            </a:r>
            <a:r>
              <a:rPr lang="ru-RU" dirty="0" err="1" smtClean="0"/>
              <a:t>синці</a:t>
            </a:r>
            <a:r>
              <a:rPr lang="ru-RU" dirty="0" smtClean="0"/>
              <a:t>, </a:t>
            </a:r>
            <a:r>
              <a:rPr lang="ru-RU" dirty="0" err="1" smtClean="0"/>
              <a:t>також</a:t>
            </a:r>
            <a:r>
              <a:rPr lang="ru-RU" dirty="0" smtClean="0"/>
              <a:t> на </a:t>
            </a:r>
            <a:r>
              <a:rPr lang="ru-RU" dirty="0" err="1" smtClean="0"/>
              <a:t>тулубі</a:t>
            </a:r>
            <a:r>
              <a:rPr lang="ru-RU" dirty="0" smtClean="0"/>
              <a:t> </a:t>
            </a:r>
            <a:r>
              <a:rPr lang="ru-RU" dirty="0" err="1" smtClean="0"/>
              <a:t>чи</a:t>
            </a:r>
            <a:r>
              <a:rPr lang="ru-RU" dirty="0" smtClean="0"/>
              <a:t> у </a:t>
            </a:r>
            <a:r>
              <a:rPr lang="ru-RU" dirty="0" err="1" smtClean="0"/>
              <a:t>незвичних</a:t>
            </a:r>
            <a:r>
              <a:rPr lang="ru-RU" dirty="0" smtClean="0"/>
              <a:t> </a:t>
            </a:r>
            <a:r>
              <a:rPr lang="ru-RU" dirty="0" err="1" smtClean="0"/>
              <a:t>місцях</a:t>
            </a:r>
            <a:r>
              <a:rPr lang="ru-RU" dirty="0" smtClean="0"/>
              <a:t>?</a:t>
            </a:r>
          </a:p>
          <a:p>
            <a:r>
              <a:rPr lang="ru-RU" dirty="0" err="1" smtClean="0"/>
              <a:t>Чи</a:t>
            </a:r>
            <a:r>
              <a:rPr lang="ru-RU" dirty="0" smtClean="0"/>
              <a:t> </a:t>
            </a:r>
            <a:r>
              <a:rPr lang="ru-RU" dirty="0" err="1" smtClean="0"/>
              <a:t>виявляли</a:t>
            </a:r>
            <a:r>
              <a:rPr lang="ru-RU" dirty="0" smtClean="0"/>
              <a:t> </a:t>
            </a:r>
            <a:r>
              <a:rPr lang="ru-RU" dirty="0" err="1" smtClean="0"/>
              <a:t>Ви</a:t>
            </a:r>
            <a:r>
              <a:rPr lang="ru-RU" dirty="0" smtClean="0"/>
              <a:t> </a:t>
            </a:r>
            <a:r>
              <a:rPr lang="ru-RU" dirty="0" err="1" smtClean="0"/>
              <a:t>кровотечі</a:t>
            </a:r>
            <a:r>
              <a:rPr lang="ru-RU" dirty="0" smtClean="0"/>
              <a:t> </a:t>
            </a:r>
            <a:r>
              <a:rPr lang="ru-RU" dirty="0" err="1" smtClean="0"/>
              <a:t>з</a:t>
            </a:r>
            <a:r>
              <a:rPr lang="ru-RU" dirty="0" smtClean="0"/>
              <a:t> ясен без </a:t>
            </a:r>
            <a:r>
              <a:rPr lang="ru-RU" dirty="0" err="1" smtClean="0"/>
              <a:t>явної</a:t>
            </a:r>
            <a:r>
              <a:rPr lang="ru-RU" dirty="0" smtClean="0"/>
              <a:t> причини?</a:t>
            </a:r>
          </a:p>
          <a:p>
            <a:r>
              <a:rPr lang="ru-RU" dirty="0" err="1" smtClean="0"/>
              <a:t>Чи</a:t>
            </a:r>
            <a:r>
              <a:rPr lang="ru-RU" dirty="0" smtClean="0"/>
              <a:t> </a:t>
            </a:r>
            <a:r>
              <a:rPr lang="ru-RU" dirty="0" err="1" smtClean="0"/>
              <a:t>оперували</a:t>
            </a:r>
            <a:r>
              <a:rPr lang="ru-RU" dirty="0" smtClean="0"/>
              <a:t> Вашу </a:t>
            </a:r>
            <a:r>
              <a:rPr lang="ru-RU" dirty="0" err="1" smtClean="0"/>
              <a:t>дитину</a:t>
            </a:r>
            <a:r>
              <a:rPr lang="ru-RU" dirty="0" smtClean="0"/>
              <a:t>?</a:t>
            </a:r>
          </a:p>
          <a:p>
            <a:r>
              <a:rPr lang="ru-RU" dirty="0" err="1" smtClean="0"/>
              <a:t>Чи</a:t>
            </a:r>
            <a:r>
              <a:rPr lang="ru-RU" dirty="0" smtClean="0"/>
              <a:t> </a:t>
            </a:r>
            <a:r>
              <a:rPr lang="ru-RU" dirty="0" err="1" smtClean="0"/>
              <a:t>були</a:t>
            </a:r>
            <a:r>
              <a:rPr lang="ru-RU" dirty="0" smtClean="0"/>
              <a:t> </a:t>
            </a:r>
            <a:r>
              <a:rPr lang="ru-RU" dirty="0" err="1" smtClean="0"/>
              <a:t>під</a:t>
            </a:r>
            <a:r>
              <a:rPr lang="ru-RU" dirty="0" smtClean="0"/>
              <a:t> час </a:t>
            </a:r>
            <a:r>
              <a:rPr lang="ru-RU" dirty="0" err="1" smtClean="0"/>
              <a:t>операції</a:t>
            </a:r>
            <a:r>
              <a:rPr lang="ru-RU" dirty="0" smtClean="0"/>
              <a:t> </a:t>
            </a:r>
            <a:r>
              <a:rPr lang="ru-RU" dirty="0" err="1" smtClean="0"/>
              <a:t>або</a:t>
            </a:r>
            <a:r>
              <a:rPr lang="ru-RU" dirty="0" smtClean="0"/>
              <a:t> </a:t>
            </a:r>
            <a:r>
              <a:rPr lang="ru-RU" dirty="0" err="1" smtClean="0"/>
              <a:t>після</a:t>
            </a:r>
            <a:r>
              <a:rPr lang="ru-RU" dirty="0" smtClean="0"/>
              <a:t> </a:t>
            </a:r>
            <a:r>
              <a:rPr lang="ru-RU" dirty="0" err="1" smtClean="0"/>
              <a:t>неї</a:t>
            </a:r>
            <a:r>
              <a:rPr lang="ru-RU" dirty="0" smtClean="0"/>
              <a:t> </a:t>
            </a:r>
            <a:r>
              <a:rPr lang="ru-RU" dirty="0" err="1" smtClean="0"/>
              <a:t>тривалі</a:t>
            </a:r>
            <a:r>
              <a:rPr lang="ru-RU" dirty="0" smtClean="0"/>
              <a:t> та </a:t>
            </a:r>
            <a:r>
              <a:rPr lang="ru-RU" dirty="0" err="1" smtClean="0"/>
              <a:t>сильні</a:t>
            </a:r>
            <a:r>
              <a:rPr lang="ru-RU" dirty="0" smtClean="0"/>
              <a:t> </a:t>
            </a:r>
            <a:r>
              <a:rPr lang="ru-RU" dirty="0" err="1" smtClean="0"/>
              <a:t>кровотечі</a:t>
            </a:r>
            <a:r>
              <a:rPr lang="ru-RU" dirty="0" smtClean="0"/>
              <a:t>?</a:t>
            </a:r>
          </a:p>
          <a:p>
            <a:r>
              <a:rPr lang="ru-RU" dirty="0" err="1" smtClean="0"/>
              <a:t>Чи</a:t>
            </a:r>
            <a:r>
              <a:rPr lang="ru-RU" dirty="0" smtClean="0"/>
              <a:t> </a:t>
            </a:r>
            <a:r>
              <a:rPr lang="ru-RU" dirty="0" err="1" smtClean="0"/>
              <a:t>були</a:t>
            </a:r>
            <a:r>
              <a:rPr lang="ru-RU" dirty="0" smtClean="0"/>
              <a:t> при </a:t>
            </a:r>
            <a:r>
              <a:rPr lang="ru-RU" dirty="0" err="1" smtClean="0"/>
              <a:t>зміні</a:t>
            </a:r>
            <a:r>
              <a:rPr lang="ru-RU" dirty="0" smtClean="0"/>
              <a:t> </a:t>
            </a:r>
            <a:r>
              <a:rPr lang="ru-RU" dirty="0" err="1" smtClean="0"/>
              <a:t>зубів</a:t>
            </a:r>
            <a:r>
              <a:rPr lang="ru-RU" dirty="0" smtClean="0"/>
              <a:t>/</a:t>
            </a:r>
            <a:r>
              <a:rPr lang="ru-RU" dirty="0" err="1" smtClean="0"/>
              <a:t>видаленні</a:t>
            </a:r>
            <a:r>
              <a:rPr lang="ru-RU" dirty="0" smtClean="0"/>
              <a:t> </a:t>
            </a:r>
            <a:r>
              <a:rPr lang="ru-RU" dirty="0" err="1" smtClean="0"/>
              <a:t>зубів</a:t>
            </a:r>
            <a:r>
              <a:rPr lang="ru-RU" dirty="0" smtClean="0"/>
              <a:t> </a:t>
            </a:r>
            <a:r>
              <a:rPr lang="ru-RU" dirty="0" err="1" smtClean="0"/>
              <a:t>тривалі</a:t>
            </a:r>
            <a:r>
              <a:rPr lang="ru-RU" dirty="0" smtClean="0"/>
              <a:t> </a:t>
            </a:r>
            <a:r>
              <a:rPr lang="ru-RU" dirty="0" err="1" smtClean="0"/>
              <a:t>або</a:t>
            </a:r>
            <a:r>
              <a:rPr lang="ru-RU" dirty="0" smtClean="0"/>
              <a:t> </a:t>
            </a:r>
            <a:r>
              <a:rPr lang="ru-RU" dirty="0" err="1" smtClean="0"/>
              <a:t>сильні</a:t>
            </a:r>
            <a:r>
              <a:rPr lang="ru-RU" dirty="0" smtClean="0"/>
              <a:t> </a:t>
            </a:r>
            <a:r>
              <a:rPr lang="ru-RU" dirty="0" err="1" smtClean="0"/>
              <a:t>вторинні</a:t>
            </a:r>
            <a:r>
              <a:rPr lang="ru-RU" dirty="0" smtClean="0"/>
              <a:t> </a:t>
            </a:r>
            <a:r>
              <a:rPr lang="ru-RU" dirty="0" err="1" smtClean="0"/>
              <a:t>кровотечі</a:t>
            </a:r>
            <a:r>
              <a:rPr lang="ru-RU" dirty="0" smtClean="0"/>
              <a:t>?</a:t>
            </a:r>
          </a:p>
          <a:p>
            <a:r>
              <a:rPr lang="ru-RU" dirty="0" err="1" smtClean="0"/>
              <a:t>Чи</a:t>
            </a:r>
            <a:r>
              <a:rPr lang="ru-RU" dirty="0" smtClean="0"/>
              <a:t> </a:t>
            </a:r>
            <a:r>
              <a:rPr lang="ru-RU" dirty="0" err="1" smtClean="0"/>
              <a:t>отримувала</a:t>
            </a:r>
            <a:r>
              <a:rPr lang="ru-RU" dirty="0" smtClean="0"/>
              <a:t> Ваша </a:t>
            </a:r>
            <a:r>
              <a:rPr lang="ru-RU" dirty="0" err="1" smtClean="0"/>
              <a:t>дитина</a:t>
            </a:r>
            <a:r>
              <a:rPr lang="ru-RU" dirty="0" smtClean="0"/>
              <a:t> </a:t>
            </a:r>
            <a:r>
              <a:rPr lang="ru-RU" dirty="0" err="1" smtClean="0"/>
              <a:t>консервовану</a:t>
            </a:r>
            <a:r>
              <a:rPr lang="ru-RU" dirty="0" smtClean="0"/>
              <a:t> кров </a:t>
            </a:r>
            <a:r>
              <a:rPr lang="ru-RU" dirty="0" err="1" smtClean="0"/>
              <a:t>чи</a:t>
            </a:r>
            <a:r>
              <a:rPr lang="ru-RU" dirty="0" smtClean="0"/>
              <a:t> </a:t>
            </a:r>
            <a:r>
              <a:rPr lang="ru-RU" dirty="0" err="1" smtClean="0"/>
              <a:t>продукти</a:t>
            </a:r>
            <a:r>
              <a:rPr lang="ru-RU" dirty="0" smtClean="0"/>
              <a:t> </a:t>
            </a:r>
            <a:r>
              <a:rPr lang="ru-RU" dirty="0" err="1" smtClean="0"/>
              <a:t>крові</a:t>
            </a:r>
            <a:r>
              <a:rPr lang="ru-RU" dirty="0" smtClean="0"/>
              <a:t>?</a:t>
            </a:r>
          </a:p>
          <a:p>
            <a:r>
              <a:rPr lang="ru-RU" dirty="0" err="1" smtClean="0"/>
              <a:t>Чи</a:t>
            </a:r>
            <a:r>
              <a:rPr lang="ru-RU" dirty="0" smtClean="0"/>
              <a:t> </a:t>
            </a:r>
            <a:r>
              <a:rPr lang="ru-RU" dirty="0" err="1" smtClean="0"/>
              <a:t>приймала</a:t>
            </a:r>
            <a:r>
              <a:rPr lang="ru-RU" dirty="0" smtClean="0"/>
              <a:t> Ваша </a:t>
            </a:r>
            <a:r>
              <a:rPr lang="ru-RU" dirty="0" err="1" smtClean="0"/>
              <a:t>дитина</a:t>
            </a:r>
            <a:r>
              <a:rPr lang="ru-RU" dirty="0" smtClean="0"/>
              <a:t> </a:t>
            </a:r>
            <a:r>
              <a:rPr lang="ru-RU" dirty="0" err="1" smtClean="0"/>
              <a:t>останніми</a:t>
            </a:r>
            <a:r>
              <a:rPr lang="ru-RU" dirty="0" smtClean="0"/>
              <a:t> днями </a:t>
            </a:r>
            <a:r>
              <a:rPr lang="ru-RU" dirty="0" err="1" smtClean="0"/>
              <a:t>знеболювальні</a:t>
            </a:r>
            <a:r>
              <a:rPr lang="ru-RU" dirty="0" smtClean="0"/>
              <a:t> </a:t>
            </a:r>
            <a:r>
              <a:rPr lang="ru-RU" dirty="0" err="1" smtClean="0"/>
              <a:t>засоби</a:t>
            </a:r>
            <a:r>
              <a:rPr lang="ru-RU" dirty="0" smtClean="0"/>
              <a:t>, </a:t>
            </a:r>
            <a:r>
              <a:rPr lang="ru-RU" dirty="0" err="1" smtClean="0"/>
              <a:t>наприклад</a:t>
            </a:r>
            <a:r>
              <a:rPr lang="ru-RU" dirty="0" smtClean="0"/>
              <a:t>, </a:t>
            </a:r>
            <a:r>
              <a:rPr lang="ru-RU" dirty="0" err="1" smtClean="0"/>
              <a:t>аспірин</a:t>
            </a:r>
            <a:r>
              <a:rPr lang="ru-RU" dirty="0" smtClean="0"/>
              <a:t>, </a:t>
            </a:r>
            <a:r>
              <a:rPr lang="ru-RU" dirty="0" err="1" smtClean="0"/>
              <a:t>ацетилсаліцилову</a:t>
            </a:r>
            <a:r>
              <a:rPr lang="ru-RU" dirty="0" smtClean="0"/>
              <a:t> кислоту </a:t>
            </a:r>
            <a:r>
              <a:rPr lang="ru-RU" dirty="0" err="1" smtClean="0"/>
              <a:t>чи</a:t>
            </a:r>
            <a:r>
              <a:rPr lang="ru-RU" dirty="0" smtClean="0"/>
              <a:t> </a:t>
            </a:r>
            <a:r>
              <a:rPr lang="ru-RU" dirty="0" err="1" smtClean="0"/>
              <a:t>подібне</a:t>
            </a:r>
            <a:r>
              <a:rPr lang="ru-RU" dirty="0" smtClean="0"/>
              <a:t>?</a:t>
            </a: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700" b="1" dirty="0" smtClean="0"/>
              <a:t>РОЗ’ЯСНЕННЯ ЩОДО ПІДТВЕРДЖЕННЯ: ПОВЕДІНКА У ВИПАДКУ ПОВТОРНОЇ КРОВОТЕЧІ</a:t>
            </a:r>
            <a:br>
              <a:rPr lang="ru-RU" sz="2700" b="1" dirty="0" smtClean="0"/>
            </a:br>
            <a:r>
              <a:rPr lang="ru-RU" sz="2000" b="1" i="1" dirty="0" smtClean="0"/>
              <a:t>ІНФОРМАЦІЙНИЙ ЛИСТ ДЛЯ ПАЦІЄНТІВ/БАТЬКІВ</a:t>
            </a:r>
            <a:r>
              <a:rPr lang="ru-RU" sz="3600" b="1" i="1" dirty="0" smtClean="0"/>
              <a:t/>
            </a:r>
            <a:br>
              <a:rPr lang="ru-RU" sz="3600" b="1" i="1" dirty="0" smtClean="0"/>
            </a:br>
            <a:endParaRPr lang="ru-RU" i="1" dirty="0"/>
          </a:p>
        </p:txBody>
      </p:sp>
      <p:sp>
        <p:nvSpPr>
          <p:cNvPr id="3" name="Содержимое 2"/>
          <p:cNvSpPr>
            <a:spLocks noGrp="1"/>
          </p:cNvSpPr>
          <p:nvPr>
            <p:ph idx="1"/>
          </p:nvPr>
        </p:nvSpPr>
        <p:spPr>
          <a:xfrm>
            <a:off x="357158" y="1214422"/>
            <a:ext cx="8329642" cy="5429288"/>
          </a:xfrm>
        </p:spPr>
        <p:txBody>
          <a:bodyPr>
            <a:normAutofit fontScale="40000" lnSpcReduction="20000"/>
          </a:bodyPr>
          <a:lstStyle/>
          <a:p>
            <a:r>
              <a:rPr lang="ru-RU" sz="4000" b="1" dirty="0" err="1" smtClean="0"/>
              <a:t>Шановні</a:t>
            </a:r>
            <a:r>
              <a:rPr lang="ru-RU" sz="4000" b="1" dirty="0" smtClean="0"/>
              <a:t> </a:t>
            </a:r>
            <a:r>
              <a:rPr lang="ru-RU" sz="4000" b="1" dirty="0" err="1" smtClean="0"/>
              <a:t>пацієнти</a:t>
            </a:r>
            <a:r>
              <a:rPr lang="ru-RU" sz="4000" b="1" dirty="0" smtClean="0"/>
              <a:t>, </a:t>
            </a:r>
            <a:r>
              <a:rPr lang="ru-RU" sz="4000" b="1" dirty="0" err="1" smtClean="0"/>
              <a:t>дорогі</a:t>
            </a:r>
            <a:r>
              <a:rPr lang="ru-RU" sz="4000" b="1" dirty="0" smtClean="0"/>
              <a:t> батьки,</a:t>
            </a:r>
            <a:r>
              <a:rPr lang="ru-RU" sz="4000" dirty="0" smtClean="0"/>
              <a:t> у </a:t>
            </a:r>
            <a:r>
              <a:rPr lang="ru-RU" sz="4000" dirty="0" err="1" smtClean="0"/>
              <a:t>рідкісних</a:t>
            </a:r>
            <a:r>
              <a:rPr lang="ru-RU" sz="4000" dirty="0" smtClean="0"/>
              <a:t> </a:t>
            </a:r>
            <a:r>
              <a:rPr lang="ru-RU" sz="4000" dirty="0" err="1" smtClean="0"/>
              <a:t>випадках</a:t>
            </a:r>
            <a:r>
              <a:rPr lang="ru-RU" sz="4000" dirty="0" smtClean="0"/>
              <a:t> </a:t>
            </a:r>
            <a:r>
              <a:rPr lang="ru-RU" sz="4000" dirty="0" err="1" smtClean="0"/>
              <a:t>після</a:t>
            </a:r>
            <a:r>
              <a:rPr lang="ru-RU" sz="4000" dirty="0" smtClean="0"/>
              <a:t> </a:t>
            </a:r>
            <a:r>
              <a:rPr lang="ru-RU" sz="4000" dirty="0" err="1" smtClean="0"/>
              <a:t>операції</a:t>
            </a:r>
            <a:r>
              <a:rPr lang="ru-RU" sz="4000" dirty="0" smtClean="0"/>
              <a:t> на </a:t>
            </a:r>
            <a:r>
              <a:rPr lang="ru-RU" sz="4000" dirty="0" err="1" smtClean="0"/>
              <a:t>мигдаликх</a:t>
            </a:r>
            <a:r>
              <a:rPr lang="ru-RU" sz="4000" dirty="0" smtClean="0"/>
              <a:t> </a:t>
            </a:r>
            <a:r>
              <a:rPr lang="ru-RU" sz="4000" dirty="0" err="1" smtClean="0"/>
              <a:t>може</a:t>
            </a:r>
            <a:r>
              <a:rPr lang="ru-RU" sz="4000" dirty="0" smtClean="0"/>
              <a:t> </a:t>
            </a:r>
            <a:r>
              <a:rPr lang="ru-RU" sz="4000" dirty="0" err="1" smtClean="0"/>
              <a:t>статися</a:t>
            </a:r>
            <a:r>
              <a:rPr lang="ru-RU" sz="4000" dirty="0" smtClean="0"/>
              <a:t> </a:t>
            </a:r>
            <a:r>
              <a:rPr lang="ru-RU" sz="4000" dirty="0" err="1" smtClean="0"/>
              <a:t>вторинна</a:t>
            </a:r>
            <a:r>
              <a:rPr lang="ru-RU" sz="4000" dirty="0" smtClean="0"/>
              <a:t> </a:t>
            </a:r>
            <a:r>
              <a:rPr lang="ru-RU" sz="4000" dirty="0" err="1" smtClean="0"/>
              <a:t>кровотеча</a:t>
            </a:r>
            <a:r>
              <a:rPr lang="ru-RU" sz="4000" dirty="0" smtClean="0"/>
              <a:t>. </a:t>
            </a:r>
            <a:r>
              <a:rPr lang="ru-RU" sz="4000" dirty="0" err="1" smtClean="0"/>
              <a:t>Це</a:t>
            </a:r>
            <a:r>
              <a:rPr lang="ru-RU" sz="4000" dirty="0" smtClean="0"/>
              <a:t> </a:t>
            </a:r>
            <a:r>
              <a:rPr lang="ru-RU" sz="4000" dirty="0" err="1" smtClean="0"/>
              <a:t>прооявляється</a:t>
            </a:r>
            <a:r>
              <a:rPr lang="ru-RU" sz="4000" dirty="0" smtClean="0"/>
              <a:t> у </a:t>
            </a:r>
            <a:r>
              <a:rPr lang="ru-RU" sz="4000" dirty="0" err="1" smtClean="0"/>
              <a:t>вигляді</a:t>
            </a:r>
            <a:r>
              <a:rPr lang="ru-RU" sz="4000" dirty="0" smtClean="0"/>
              <a:t> </a:t>
            </a:r>
            <a:r>
              <a:rPr lang="ru-RU" sz="4000" dirty="0" err="1" smtClean="0"/>
              <a:t>крові</a:t>
            </a:r>
            <a:r>
              <a:rPr lang="ru-RU" sz="4000" dirty="0" smtClean="0"/>
              <a:t> </a:t>
            </a:r>
            <a:r>
              <a:rPr lang="ru-RU" sz="4000" dirty="0" err="1" smtClean="0"/>
              <a:t>у</a:t>
            </a:r>
            <a:r>
              <a:rPr lang="ru-RU" sz="4000" dirty="0" smtClean="0"/>
              <a:t> </a:t>
            </a:r>
            <a:r>
              <a:rPr lang="ru-RU" sz="4000" dirty="0" err="1" smtClean="0"/>
              <a:t>слині</a:t>
            </a:r>
            <a:r>
              <a:rPr lang="ru-RU" sz="4000" dirty="0" smtClean="0"/>
              <a:t>, </a:t>
            </a:r>
            <a:r>
              <a:rPr lang="ru-RU" sz="4000" dirty="0" err="1" smtClean="0"/>
              <a:t>кровохарканні</a:t>
            </a:r>
            <a:r>
              <a:rPr lang="ru-RU" sz="4000" dirty="0" smtClean="0"/>
              <a:t>, </a:t>
            </a:r>
            <a:r>
              <a:rPr lang="ru-RU" sz="4000" dirty="0" err="1" smtClean="0"/>
              <a:t>відкашлюванні</a:t>
            </a:r>
            <a:r>
              <a:rPr lang="ru-RU" sz="4000" dirty="0" smtClean="0"/>
              <a:t> </a:t>
            </a:r>
            <a:r>
              <a:rPr lang="ru-RU" sz="4000" dirty="0" err="1" smtClean="0"/>
              <a:t>крові</a:t>
            </a:r>
            <a:r>
              <a:rPr lang="ru-RU" sz="4000" dirty="0" smtClean="0"/>
              <a:t> </a:t>
            </a:r>
            <a:r>
              <a:rPr lang="ru-RU" sz="4000" dirty="0" err="1" smtClean="0"/>
              <a:t>або</a:t>
            </a:r>
            <a:r>
              <a:rPr lang="ru-RU" sz="4000" dirty="0" smtClean="0"/>
              <a:t> </a:t>
            </a:r>
            <a:r>
              <a:rPr lang="ru-RU" sz="4000" dirty="0" err="1" smtClean="0"/>
              <a:t>у</a:t>
            </a:r>
            <a:r>
              <a:rPr lang="ru-RU" sz="4000" dirty="0" smtClean="0"/>
              <a:t> </a:t>
            </a:r>
            <a:r>
              <a:rPr lang="ru-RU" sz="4000" dirty="0" err="1" smtClean="0"/>
              <a:t>кривавому</a:t>
            </a:r>
            <a:r>
              <a:rPr lang="ru-RU" sz="4000" dirty="0" smtClean="0"/>
              <a:t> </a:t>
            </a:r>
            <a:r>
              <a:rPr lang="ru-RU" sz="4000" dirty="0" err="1" smtClean="0"/>
              <a:t>блюванні</a:t>
            </a:r>
            <a:r>
              <a:rPr lang="ru-RU" sz="4000" dirty="0" smtClean="0"/>
              <a:t>. </a:t>
            </a:r>
            <a:r>
              <a:rPr lang="ru-RU" sz="4000" dirty="0" err="1" smtClean="0"/>
              <a:t>Небезпека</a:t>
            </a:r>
            <a:r>
              <a:rPr lang="ru-RU" sz="4000" dirty="0" smtClean="0"/>
              <a:t> </a:t>
            </a:r>
            <a:r>
              <a:rPr lang="ru-RU" sz="4000" dirty="0" err="1" smtClean="0"/>
              <a:t>вторинних</a:t>
            </a:r>
            <a:r>
              <a:rPr lang="ru-RU" sz="4000" dirty="0" smtClean="0"/>
              <a:t> </a:t>
            </a:r>
            <a:r>
              <a:rPr lang="ru-RU" sz="4000" dirty="0" err="1" smtClean="0"/>
              <a:t>кровотеч</a:t>
            </a:r>
            <a:r>
              <a:rPr lang="ru-RU" sz="4000" dirty="0" smtClean="0"/>
              <a:t> </a:t>
            </a:r>
            <a:r>
              <a:rPr lang="ru-RU" sz="4000" dirty="0" err="1" smtClean="0"/>
              <a:t>існує</a:t>
            </a:r>
            <a:r>
              <a:rPr lang="ru-RU" sz="4000" dirty="0" smtClean="0"/>
              <a:t> так </a:t>
            </a:r>
            <a:r>
              <a:rPr lang="ru-RU" sz="4000" dirty="0" err="1" smtClean="0"/>
              <a:t>довго</a:t>
            </a:r>
            <a:r>
              <a:rPr lang="ru-RU" sz="4000" dirty="0" smtClean="0"/>
              <a:t>, </a:t>
            </a:r>
            <a:r>
              <a:rPr lang="ru-RU" sz="4000" dirty="0" err="1" smtClean="0"/>
              <a:t>поки</a:t>
            </a:r>
            <a:r>
              <a:rPr lang="ru-RU" sz="4000" dirty="0" smtClean="0"/>
              <a:t> не </a:t>
            </a:r>
            <a:r>
              <a:rPr lang="ru-RU" sz="4000" dirty="0" err="1" smtClean="0"/>
              <a:t>загояться</a:t>
            </a:r>
            <a:r>
              <a:rPr lang="ru-RU" sz="4000" dirty="0" smtClean="0"/>
              <a:t> рани. В </a:t>
            </a:r>
            <a:r>
              <a:rPr lang="ru-RU" sz="4000" dirty="0" err="1" smtClean="0"/>
              <a:t>окремих</a:t>
            </a:r>
            <a:r>
              <a:rPr lang="ru-RU" sz="4000" dirty="0" smtClean="0"/>
              <a:t> </a:t>
            </a:r>
            <a:r>
              <a:rPr lang="ru-RU" sz="4000" dirty="0" err="1" smtClean="0"/>
              <a:t>випадках</a:t>
            </a:r>
            <a:r>
              <a:rPr lang="ru-RU" sz="4000" dirty="0" smtClean="0"/>
              <a:t> </a:t>
            </a:r>
            <a:r>
              <a:rPr lang="ru-RU" sz="4000" dirty="0" err="1" smtClean="0"/>
              <a:t>це</a:t>
            </a:r>
            <a:r>
              <a:rPr lang="ru-RU" sz="4000" dirty="0" smtClean="0"/>
              <a:t> </a:t>
            </a:r>
            <a:r>
              <a:rPr lang="ru-RU" sz="4000" dirty="0" err="1" smtClean="0"/>
              <a:t>може</a:t>
            </a:r>
            <a:r>
              <a:rPr lang="ru-RU" sz="4000" dirty="0" smtClean="0"/>
              <a:t> </a:t>
            </a:r>
            <a:r>
              <a:rPr lang="ru-RU" sz="4000" dirty="0" err="1" smtClean="0"/>
              <a:t>тривати</a:t>
            </a:r>
            <a:r>
              <a:rPr lang="ru-RU" sz="4000" dirty="0" smtClean="0"/>
              <a:t> </a:t>
            </a:r>
            <a:r>
              <a:rPr lang="ru-RU" sz="4000" dirty="0" err="1" smtClean="0"/>
              <a:t>більше</a:t>
            </a:r>
            <a:r>
              <a:rPr lang="ru-RU" sz="4000" dirty="0" smtClean="0"/>
              <a:t> </a:t>
            </a:r>
            <a:r>
              <a:rPr lang="ru-RU" sz="4000" dirty="0" err="1" smtClean="0"/>
              <a:t>двох</a:t>
            </a:r>
            <a:r>
              <a:rPr lang="ru-RU" sz="4000" dirty="0" smtClean="0"/>
              <a:t> </a:t>
            </a:r>
            <a:r>
              <a:rPr lang="ru-RU" sz="4000" dirty="0" err="1" smtClean="0"/>
              <a:t>тижнів</a:t>
            </a:r>
            <a:r>
              <a:rPr lang="ru-RU" sz="4000" dirty="0" smtClean="0"/>
              <a:t>. Ось </a:t>
            </a:r>
            <a:r>
              <a:rPr lang="ru-RU" sz="4000" dirty="0" err="1" smtClean="0"/>
              <a:t>чому</a:t>
            </a:r>
            <a:r>
              <a:rPr lang="ru-RU" sz="4000" dirty="0" smtClean="0"/>
              <a:t> </a:t>
            </a:r>
            <a:r>
              <a:rPr lang="ru-RU" sz="4000" dirty="0" err="1" smtClean="0"/>
              <a:t>наступне</a:t>
            </a:r>
            <a:r>
              <a:rPr lang="ru-RU" sz="4000" dirty="0" smtClean="0"/>
              <a:t> </a:t>
            </a:r>
            <a:r>
              <a:rPr lang="ru-RU" sz="4000" dirty="0" err="1" smtClean="0"/>
              <a:t>спостереження</a:t>
            </a:r>
            <a:r>
              <a:rPr lang="ru-RU" sz="4000" dirty="0" smtClean="0"/>
              <a:t> у </a:t>
            </a:r>
            <a:r>
              <a:rPr lang="ru-RU" sz="4000" dirty="0" err="1" smtClean="0"/>
              <a:t>Вашого</a:t>
            </a:r>
            <a:r>
              <a:rPr lang="ru-RU" sz="4000" dirty="0" smtClean="0"/>
              <a:t> </a:t>
            </a:r>
            <a:r>
              <a:rPr lang="ru-RU" sz="4000" dirty="0" err="1" smtClean="0"/>
              <a:t>ЛОР-лікаря</a:t>
            </a:r>
            <a:r>
              <a:rPr lang="ru-RU" sz="4000" dirty="0" smtClean="0"/>
              <a:t> </a:t>
            </a:r>
            <a:r>
              <a:rPr lang="ru-RU" sz="4000" dirty="0" err="1" smtClean="0"/>
              <a:t>є</a:t>
            </a:r>
            <a:r>
              <a:rPr lang="ru-RU" sz="4000" dirty="0" smtClean="0"/>
              <a:t> таким </a:t>
            </a:r>
            <a:r>
              <a:rPr lang="ru-RU" sz="4000" dirty="0" err="1" smtClean="0"/>
              <a:t>важливим</a:t>
            </a:r>
            <a:r>
              <a:rPr lang="ru-RU" sz="4000" dirty="0" smtClean="0"/>
              <a:t>. </a:t>
            </a:r>
          </a:p>
          <a:p>
            <a:r>
              <a:rPr lang="ru-RU" sz="4000" dirty="0" err="1" smtClean="0"/>
              <a:t>Вторинні</a:t>
            </a:r>
            <a:r>
              <a:rPr lang="ru-RU" sz="4000" dirty="0" smtClean="0"/>
              <a:t> </a:t>
            </a:r>
            <a:r>
              <a:rPr lang="ru-RU" sz="4000" dirty="0" err="1" smtClean="0"/>
              <a:t>кровотечі</a:t>
            </a:r>
            <a:r>
              <a:rPr lang="ru-RU" sz="4000" dirty="0" smtClean="0"/>
              <a:t> </a:t>
            </a:r>
            <a:r>
              <a:rPr lang="ru-RU" sz="4000" dirty="0" err="1" smtClean="0"/>
              <a:t>можуть</a:t>
            </a:r>
            <a:r>
              <a:rPr lang="ru-RU" sz="4000" dirty="0" smtClean="0"/>
              <a:t> </a:t>
            </a:r>
            <a:r>
              <a:rPr lang="ru-RU" sz="4000" dirty="0" err="1" smtClean="0"/>
              <a:t>ставати</a:t>
            </a:r>
            <a:r>
              <a:rPr lang="ru-RU" sz="4000" dirty="0" smtClean="0"/>
              <a:t> </a:t>
            </a:r>
            <a:r>
              <a:rPr lang="ru-RU" sz="4000" dirty="0" err="1" smtClean="0"/>
              <a:t>небезпечними</a:t>
            </a:r>
            <a:r>
              <a:rPr lang="ru-RU" sz="4000" dirty="0" smtClean="0"/>
              <a:t> для </a:t>
            </a:r>
            <a:r>
              <a:rPr lang="ru-RU" sz="4000" dirty="0" err="1" smtClean="0"/>
              <a:t>життя</a:t>
            </a:r>
            <a:r>
              <a:rPr lang="ru-RU" sz="4000" dirty="0" smtClean="0"/>
              <a:t>, тому </a:t>
            </a:r>
            <a:r>
              <a:rPr lang="ru-RU" sz="4000" u="sng" dirty="0" err="1" smtClean="0"/>
              <a:t>поки</a:t>
            </a:r>
            <a:r>
              <a:rPr lang="ru-RU" sz="4000" u="sng" dirty="0" smtClean="0"/>
              <a:t> не </a:t>
            </a:r>
            <a:r>
              <a:rPr lang="ru-RU" sz="4000" u="sng" dirty="0" err="1" smtClean="0"/>
              <a:t>загояться</a:t>
            </a:r>
            <a:r>
              <a:rPr lang="ru-RU" sz="4000" u="sng" dirty="0" smtClean="0"/>
              <a:t> рани</a:t>
            </a:r>
            <a:r>
              <a:rPr lang="ru-RU" sz="4000" dirty="0" smtClean="0"/>
              <a:t>, </a:t>
            </a:r>
            <a:r>
              <a:rPr lang="ru-RU" sz="4000" dirty="0" err="1" smtClean="0"/>
              <a:t>потрібно</a:t>
            </a:r>
            <a:r>
              <a:rPr lang="ru-RU" sz="4000" dirty="0" smtClean="0"/>
              <a:t>: </a:t>
            </a:r>
          </a:p>
          <a:p>
            <a:r>
              <a:rPr lang="ru-RU" sz="4000" dirty="0" err="1" smtClean="0"/>
              <a:t>прооперованих</a:t>
            </a:r>
            <a:r>
              <a:rPr lang="ru-RU" sz="4000" dirty="0" smtClean="0"/>
              <a:t> </a:t>
            </a:r>
            <a:r>
              <a:rPr lang="ru-RU" sz="4000" dirty="0" err="1" smtClean="0"/>
              <a:t>дітей</a:t>
            </a:r>
            <a:r>
              <a:rPr lang="ru-RU" sz="4000" dirty="0" smtClean="0"/>
              <a:t> не </a:t>
            </a:r>
            <a:r>
              <a:rPr lang="ru-RU" sz="4000" dirty="0" err="1" smtClean="0"/>
              <a:t>залишати</a:t>
            </a:r>
            <a:r>
              <a:rPr lang="ru-RU" sz="4000" dirty="0" smtClean="0"/>
              <a:t> самих, </a:t>
            </a:r>
            <a:r>
              <a:rPr lang="ru-RU" sz="4000" dirty="0" err="1" smtClean="0"/>
              <a:t>також</a:t>
            </a:r>
            <a:r>
              <a:rPr lang="ru-RU" sz="4000" dirty="0" smtClean="0"/>
              <a:t> </a:t>
            </a:r>
            <a:r>
              <a:rPr lang="ru-RU" sz="4000" dirty="0" err="1" smtClean="0"/>
              <a:t>і</a:t>
            </a:r>
            <a:r>
              <a:rPr lang="ru-RU" sz="4000" dirty="0" smtClean="0"/>
              <a:t> </a:t>
            </a:r>
            <a:r>
              <a:rPr lang="ru-RU" sz="4000" dirty="0" err="1" smtClean="0"/>
              <a:t>вночі</a:t>
            </a:r>
            <a:r>
              <a:rPr lang="ru-RU" sz="4000" dirty="0" smtClean="0"/>
              <a:t>;</a:t>
            </a:r>
          </a:p>
          <a:p>
            <a:r>
              <a:rPr lang="ru-RU" sz="4000" dirty="0" err="1" smtClean="0"/>
              <a:t>жодних</a:t>
            </a:r>
            <a:r>
              <a:rPr lang="ru-RU" sz="4000" dirty="0" smtClean="0"/>
              <a:t> </a:t>
            </a:r>
            <a:r>
              <a:rPr lang="ru-RU" sz="4000" dirty="0" err="1" smtClean="0"/>
              <a:t>фізичних</a:t>
            </a:r>
            <a:r>
              <a:rPr lang="ru-RU" sz="4000" dirty="0" smtClean="0"/>
              <a:t> </a:t>
            </a:r>
            <a:r>
              <a:rPr lang="ru-RU" sz="4000" dirty="0" err="1" smtClean="0"/>
              <a:t>навантажень</a:t>
            </a:r>
            <a:r>
              <a:rPr lang="ru-RU" sz="4000" dirty="0" smtClean="0"/>
              <a:t>;</a:t>
            </a:r>
          </a:p>
          <a:p>
            <a:r>
              <a:rPr lang="ru-RU" sz="4000" dirty="0" err="1" smtClean="0"/>
              <a:t>жодних</a:t>
            </a:r>
            <a:r>
              <a:rPr lang="ru-RU" sz="4000" dirty="0" smtClean="0"/>
              <a:t> </a:t>
            </a:r>
            <a:r>
              <a:rPr lang="ru-RU" sz="4000" dirty="0" err="1" smtClean="0"/>
              <a:t>гарячих</a:t>
            </a:r>
            <a:r>
              <a:rPr lang="ru-RU" sz="4000" dirty="0" smtClean="0"/>
              <a:t> бань, </a:t>
            </a:r>
            <a:r>
              <a:rPr lang="ru-RU" sz="4000" dirty="0" err="1" smtClean="0"/>
              <a:t>сауни</a:t>
            </a:r>
            <a:r>
              <a:rPr lang="ru-RU" sz="4000" dirty="0" smtClean="0"/>
              <a:t>, спорту;</a:t>
            </a:r>
          </a:p>
          <a:p>
            <a:r>
              <a:rPr lang="ru-RU" sz="4000" dirty="0" err="1" smtClean="0"/>
              <a:t>жодних</a:t>
            </a:r>
            <a:r>
              <a:rPr lang="ru-RU" sz="4000" dirty="0" smtClean="0"/>
              <a:t> </a:t>
            </a:r>
            <a:r>
              <a:rPr lang="ru-RU" sz="4000" dirty="0" err="1" smtClean="0"/>
              <a:t>подорожей</a:t>
            </a:r>
            <a:r>
              <a:rPr lang="ru-RU" sz="4000" dirty="0" smtClean="0"/>
              <a:t>, </a:t>
            </a:r>
            <a:r>
              <a:rPr lang="ru-RU" sz="4000" dirty="0" err="1" smtClean="0"/>
              <a:t>жодних</a:t>
            </a:r>
            <a:r>
              <a:rPr lang="ru-RU" sz="4000" dirty="0" smtClean="0"/>
              <a:t> </a:t>
            </a:r>
            <a:r>
              <a:rPr lang="ru-RU" sz="4000" dirty="0" err="1" smtClean="0"/>
              <a:t>поїздок</a:t>
            </a:r>
            <a:r>
              <a:rPr lang="ru-RU" sz="4000" dirty="0" smtClean="0"/>
              <a:t> на </a:t>
            </a:r>
            <a:r>
              <a:rPr lang="ru-RU" sz="4000" dirty="0" err="1" smtClean="0"/>
              <a:t>автомобілі</a:t>
            </a:r>
            <a:r>
              <a:rPr lang="ru-RU" sz="4000" dirty="0" smtClean="0"/>
              <a:t> </a:t>
            </a:r>
            <a:r>
              <a:rPr lang="ru-RU" sz="4000" dirty="0" err="1" smtClean="0"/>
              <a:t>наодинці</a:t>
            </a:r>
            <a:r>
              <a:rPr lang="ru-RU" sz="4000" dirty="0" smtClean="0"/>
              <a:t>;</a:t>
            </a:r>
          </a:p>
          <a:p>
            <a:r>
              <a:rPr lang="ru-RU" sz="4000" dirty="0" smtClean="0"/>
              <a:t>не </a:t>
            </a:r>
            <a:r>
              <a:rPr lang="ru-RU" sz="4000" dirty="0" err="1" smtClean="0"/>
              <a:t>приймати</a:t>
            </a:r>
            <a:r>
              <a:rPr lang="ru-RU" sz="4000" dirty="0" smtClean="0"/>
              <a:t> </a:t>
            </a:r>
            <a:r>
              <a:rPr lang="ru-RU" sz="4000" dirty="0" err="1" smtClean="0"/>
              <a:t>жодних</a:t>
            </a:r>
            <a:r>
              <a:rPr lang="ru-RU" sz="4000" dirty="0" smtClean="0"/>
              <a:t> </a:t>
            </a:r>
            <a:r>
              <a:rPr lang="ru-RU" sz="4000" dirty="0" err="1" smtClean="0"/>
              <a:t>медикаментів</a:t>
            </a:r>
            <a:r>
              <a:rPr lang="ru-RU" sz="4000" dirty="0" smtClean="0"/>
              <a:t> без </a:t>
            </a:r>
            <a:r>
              <a:rPr lang="ru-RU" sz="4000" dirty="0" err="1" smtClean="0"/>
              <a:t>погодження</a:t>
            </a:r>
            <a:r>
              <a:rPr lang="ru-RU" sz="4000" dirty="0" smtClean="0"/>
              <a:t> </a:t>
            </a:r>
            <a:r>
              <a:rPr lang="ru-RU" sz="4000" dirty="0" err="1" smtClean="0"/>
              <a:t>з</a:t>
            </a:r>
            <a:r>
              <a:rPr lang="ru-RU" sz="4000" dirty="0" smtClean="0"/>
              <a:t> </a:t>
            </a:r>
            <a:r>
              <a:rPr lang="ru-RU" sz="4000" dirty="0" err="1" smtClean="0"/>
              <a:t>лікарем</a:t>
            </a:r>
            <a:r>
              <a:rPr lang="ru-RU" sz="4000" dirty="0" smtClean="0"/>
              <a:t>.</a:t>
            </a:r>
          </a:p>
          <a:p>
            <a:r>
              <a:rPr lang="ru-RU" sz="4000" b="1" dirty="0" smtClean="0"/>
              <a:t>При </a:t>
            </a:r>
            <a:r>
              <a:rPr lang="ru-RU" sz="4000" b="1" dirty="0" err="1" smtClean="0"/>
              <a:t>кровотечі</a:t>
            </a:r>
            <a:r>
              <a:rPr lang="ru-RU" sz="4000" b="1" dirty="0" smtClean="0"/>
              <a:t>:</a:t>
            </a:r>
          </a:p>
          <a:p>
            <a:r>
              <a:rPr lang="ru-RU" sz="4000" dirty="0" smtClean="0"/>
              <a:t>Так </a:t>
            </a:r>
            <a:r>
              <a:rPr lang="ru-RU" sz="4000" dirty="0" err="1" smtClean="0"/>
              <a:t>розмістити</a:t>
            </a:r>
            <a:r>
              <a:rPr lang="ru-RU" sz="4000" dirty="0" smtClean="0"/>
              <a:t> </a:t>
            </a:r>
            <a:r>
              <a:rPr lang="ru-RU" sz="4000" dirty="0" err="1" smtClean="0"/>
              <a:t>пацієнта</a:t>
            </a:r>
            <a:r>
              <a:rPr lang="ru-RU" sz="4000" dirty="0" smtClean="0"/>
              <a:t>/</a:t>
            </a:r>
            <a:r>
              <a:rPr lang="ru-RU" sz="4000" dirty="0" err="1" smtClean="0"/>
              <a:t>дитину</a:t>
            </a:r>
            <a:r>
              <a:rPr lang="ru-RU" sz="4000" dirty="0" smtClean="0"/>
              <a:t>, </a:t>
            </a:r>
            <a:r>
              <a:rPr lang="ru-RU" sz="4000" dirty="0" err="1" smtClean="0"/>
              <a:t>щоб</a:t>
            </a:r>
            <a:r>
              <a:rPr lang="ru-RU" sz="4000" dirty="0" smtClean="0"/>
              <a:t> </a:t>
            </a:r>
            <a:r>
              <a:rPr lang="ru-RU" sz="4000" dirty="0" err="1" smtClean="0"/>
              <a:t>можна</a:t>
            </a:r>
            <a:r>
              <a:rPr lang="ru-RU" sz="4000" dirty="0" smtClean="0"/>
              <a:t> </a:t>
            </a:r>
            <a:r>
              <a:rPr lang="ru-RU" sz="4000" dirty="0" err="1" smtClean="0"/>
              <a:t>було</a:t>
            </a:r>
            <a:r>
              <a:rPr lang="ru-RU" sz="4000" dirty="0" smtClean="0"/>
              <a:t> </a:t>
            </a:r>
            <a:r>
              <a:rPr lang="ru-RU" sz="4000" dirty="0" err="1" smtClean="0"/>
              <a:t>відхаркувати</a:t>
            </a:r>
            <a:r>
              <a:rPr lang="ru-RU" sz="4000" dirty="0" smtClean="0"/>
              <a:t>/</a:t>
            </a:r>
            <a:r>
              <a:rPr lang="ru-RU" sz="4000" dirty="0" err="1" smtClean="0"/>
              <a:t>відкашлювати</a:t>
            </a:r>
            <a:r>
              <a:rPr lang="ru-RU" sz="4000" dirty="0" smtClean="0"/>
              <a:t> кров</a:t>
            </a:r>
          </a:p>
          <a:p>
            <a:r>
              <a:rPr lang="ru-RU" sz="4000" dirty="0" err="1" smtClean="0"/>
              <a:t>Можливо</a:t>
            </a:r>
            <a:r>
              <a:rPr lang="ru-RU" sz="4000" dirty="0" smtClean="0"/>
              <a:t> </a:t>
            </a:r>
            <a:r>
              <a:rPr lang="ru-RU" sz="4000" dirty="0" err="1" smtClean="0"/>
              <a:t>видалити</a:t>
            </a:r>
            <a:r>
              <a:rPr lang="ru-RU" sz="4000" dirty="0" smtClean="0"/>
              <a:t> </a:t>
            </a:r>
            <a:r>
              <a:rPr lang="ru-RU" sz="4000" dirty="0" err="1" smtClean="0"/>
              <a:t>зубні</a:t>
            </a:r>
            <a:r>
              <a:rPr lang="ru-RU" sz="4000" dirty="0" smtClean="0"/>
              <a:t> </a:t>
            </a:r>
            <a:r>
              <a:rPr lang="ru-RU" sz="4000" dirty="0" err="1" smtClean="0"/>
              <a:t>протези</a:t>
            </a:r>
            <a:r>
              <a:rPr lang="ru-RU" sz="4000" dirty="0" smtClean="0"/>
              <a:t>/не </a:t>
            </a:r>
            <a:r>
              <a:rPr lang="ru-RU" sz="4000" dirty="0" err="1" smtClean="0"/>
              <a:t>закріплені</a:t>
            </a:r>
            <a:r>
              <a:rPr lang="ru-RU" sz="4000" dirty="0" smtClean="0"/>
              <a:t> </a:t>
            </a:r>
            <a:r>
              <a:rPr lang="ru-RU" sz="4000" dirty="0" err="1" smtClean="0"/>
              <a:t>замінники</a:t>
            </a:r>
            <a:r>
              <a:rPr lang="ru-RU" sz="4000" dirty="0" smtClean="0"/>
              <a:t> </a:t>
            </a:r>
            <a:r>
              <a:rPr lang="ru-RU" sz="4000" dirty="0" err="1" smtClean="0"/>
              <a:t>зубів</a:t>
            </a:r>
            <a:r>
              <a:rPr lang="ru-RU" sz="4000" dirty="0" smtClean="0"/>
              <a:t> (</a:t>
            </a:r>
            <a:r>
              <a:rPr lang="ru-RU" sz="4000" dirty="0" err="1" smtClean="0"/>
              <a:t>пломби</a:t>
            </a:r>
            <a:r>
              <a:rPr lang="ru-RU" sz="4000" dirty="0" smtClean="0"/>
              <a:t>, </a:t>
            </a:r>
            <a:r>
              <a:rPr lang="ru-RU" sz="4000" dirty="0" err="1" smtClean="0"/>
              <a:t>штифти</a:t>
            </a:r>
            <a:r>
              <a:rPr lang="ru-RU" sz="4000" dirty="0" smtClean="0"/>
              <a:t>)</a:t>
            </a:r>
          </a:p>
          <a:p>
            <a:r>
              <a:rPr lang="ru-RU" sz="4000" dirty="0" smtClean="0"/>
              <a:t>Не </a:t>
            </a:r>
            <a:r>
              <a:rPr lang="ru-RU" sz="4000" dirty="0" err="1" smtClean="0"/>
              <a:t>дозволяти</a:t>
            </a:r>
            <a:r>
              <a:rPr lang="ru-RU" sz="4000" dirty="0" smtClean="0"/>
              <a:t> </a:t>
            </a:r>
            <a:r>
              <a:rPr lang="ru-RU" sz="4000" dirty="0" err="1" smtClean="0"/>
              <a:t>пити</a:t>
            </a:r>
            <a:r>
              <a:rPr lang="ru-RU" sz="4000" dirty="0" smtClean="0"/>
              <a:t>/</a:t>
            </a:r>
            <a:r>
              <a:rPr lang="ru-RU" sz="4000" dirty="0" err="1" smtClean="0"/>
              <a:t>їсти</a:t>
            </a:r>
            <a:endParaRPr lang="ru-RU" sz="4000" dirty="0" smtClean="0"/>
          </a:p>
          <a:p>
            <a:r>
              <a:rPr lang="ru-RU" sz="4000" dirty="0" err="1" smtClean="0"/>
              <a:t>Викликати</a:t>
            </a:r>
            <a:r>
              <a:rPr lang="ru-RU" sz="4000" dirty="0" smtClean="0"/>
              <a:t> </a:t>
            </a:r>
            <a:r>
              <a:rPr lang="ru-RU" sz="4000" dirty="0" err="1" smtClean="0"/>
              <a:t>лікаря</a:t>
            </a:r>
            <a:r>
              <a:rPr lang="ru-RU" sz="4000" dirty="0" smtClean="0"/>
              <a:t> </a:t>
            </a:r>
            <a:r>
              <a:rPr lang="ru-RU" sz="4000" dirty="0" err="1" smtClean="0"/>
              <a:t>швидкої</a:t>
            </a:r>
            <a:r>
              <a:rPr lang="ru-RU" sz="4000" dirty="0" smtClean="0"/>
              <a:t> </a:t>
            </a:r>
            <a:r>
              <a:rPr lang="ru-RU" sz="4000" dirty="0" err="1" smtClean="0"/>
              <a:t>допомоги</a:t>
            </a:r>
            <a:endParaRPr lang="ru-RU" sz="4000" dirty="0" smtClean="0"/>
          </a:p>
          <a:p>
            <a:r>
              <a:rPr lang="ru-RU" sz="4000" dirty="0" err="1" smtClean="0"/>
              <a:t>Транспортувати</a:t>
            </a:r>
            <a:r>
              <a:rPr lang="ru-RU" sz="4000" dirty="0" smtClean="0"/>
              <a:t> до </a:t>
            </a:r>
            <a:r>
              <a:rPr lang="ru-RU" sz="4000" dirty="0" err="1" smtClean="0"/>
              <a:t>найближчої</a:t>
            </a:r>
            <a:r>
              <a:rPr lang="ru-RU" sz="4000" dirty="0" smtClean="0"/>
              <a:t> </a:t>
            </a:r>
            <a:r>
              <a:rPr lang="ru-RU" sz="4000" dirty="0" err="1" smtClean="0"/>
              <a:t>ЛОР-клініки</a:t>
            </a:r>
            <a:endParaRPr lang="ru-RU" sz="4000" dirty="0" smtClean="0"/>
          </a:p>
          <a:p>
            <a:r>
              <a:rPr lang="ru-RU" sz="4000" b="1" dirty="0" err="1" smtClean="0"/>
              <a:t>Автомобіль</a:t>
            </a:r>
            <a:r>
              <a:rPr lang="ru-RU" sz="4000" b="1" dirty="0" smtClean="0"/>
              <a:t> </a:t>
            </a:r>
            <a:r>
              <a:rPr lang="ru-RU" sz="4000" b="1" dirty="0" err="1" smtClean="0"/>
              <a:t>швидкої</a:t>
            </a:r>
            <a:r>
              <a:rPr lang="ru-RU" sz="4000" b="1" dirty="0" smtClean="0"/>
              <a:t> </a:t>
            </a:r>
            <a:r>
              <a:rPr lang="ru-RU" sz="4000" b="1" dirty="0" err="1" smtClean="0"/>
              <a:t>допомоги</a:t>
            </a:r>
            <a:r>
              <a:rPr lang="ru-RU" sz="4000" b="1" dirty="0" smtClean="0"/>
              <a:t> не </a:t>
            </a:r>
            <a:r>
              <a:rPr lang="ru-RU" sz="4000" b="1" dirty="0" err="1" smtClean="0"/>
              <a:t>доступний</a:t>
            </a:r>
            <a:r>
              <a:rPr lang="ru-RU" sz="4000" b="1" dirty="0" smtClean="0"/>
              <a:t>?</a:t>
            </a:r>
          </a:p>
          <a:p>
            <a:r>
              <a:rPr lang="ru-RU" sz="4000" dirty="0" err="1" smtClean="0"/>
              <a:t>Власним</a:t>
            </a:r>
            <a:r>
              <a:rPr lang="ru-RU" sz="4000" dirty="0" smtClean="0"/>
              <a:t> транспортом до </a:t>
            </a:r>
            <a:r>
              <a:rPr lang="ru-RU" sz="4000" dirty="0" err="1" smtClean="0"/>
              <a:t>найближчої</a:t>
            </a:r>
            <a:r>
              <a:rPr lang="ru-RU" sz="4000" dirty="0" smtClean="0"/>
              <a:t> </a:t>
            </a:r>
            <a:r>
              <a:rPr lang="ru-RU" sz="4000" dirty="0" err="1" smtClean="0"/>
              <a:t>клініки</a:t>
            </a:r>
            <a:r>
              <a:rPr lang="ru-RU" sz="4000" dirty="0" smtClean="0"/>
              <a:t> (</a:t>
            </a:r>
            <a:r>
              <a:rPr lang="ru-RU" sz="4000" dirty="0" err="1" smtClean="0"/>
              <a:t>із</a:t>
            </a:r>
            <a:r>
              <a:rPr lang="ru-RU" sz="4000" dirty="0" smtClean="0"/>
              <a:t> </a:t>
            </a:r>
            <a:r>
              <a:rPr lang="ru-RU" sz="4000" dirty="0" err="1" smtClean="0"/>
              <a:t>супроводжуючою</a:t>
            </a:r>
            <a:r>
              <a:rPr lang="ru-RU" sz="4000" dirty="0" smtClean="0"/>
              <a:t> особою!) </a:t>
            </a:r>
          </a:p>
          <a:p>
            <a:r>
              <a:rPr lang="ru-RU" sz="4000" dirty="0" smtClean="0"/>
              <a:t>Ваша </a:t>
            </a:r>
            <a:r>
              <a:rPr lang="ru-RU" sz="4000" dirty="0" err="1" smtClean="0"/>
              <a:t>найближча</a:t>
            </a:r>
            <a:r>
              <a:rPr lang="ru-RU" sz="4000" dirty="0" smtClean="0"/>
              <a:t> </a:t>
            </a:r>
            <a:r>
              <a:rPr lang="ru-RU" sz="4000" dirty="0" err="1" smtClean="0"/>
              <a:t>ЛОР-клініка</a:t>
            </a:r>
            <a:r>
              <a:rPr lang="ru-RU" sz="4000" dirty="0" smtClean="0"/>
              <a:t>: </a:t>
            </a:r>
          </a:p>
          <a:p>
            <a:r>
              <a:rPr lang="ru-RU" sz="4000" dirty="0" smtClean="0"/>
              <a:t>Прочитав/прочитала, </a:t>
            </a:r>
            <a:r>
              <a:rPr lang="ru-RU" sz="4000" dirty="0" err="1" smtClean="0"/>
              <a:t>подальших</a:t>
            </a:r>
            <a:r>
              <a:rPr lang="ru-RU" sz="4000" dirty="0" smtClean="0"/>
              <a:t> </a:t>
            </a:r>
            <a:r>
              <a:rPr lang="ru-RU" sz="4000" dirty="0" err="1" smtClean="0"/>
              <a:t>питань</a:t>
            </a:r>
            <a:r>
              <a:rPr lang="ru-RU" sz="4000" dirty="0" smtClean="0"/>
              <a:t> не </a:t>
            </a:r>
            <a:r>
              <a:rPr lang="ru-RU" sz="4000" dirty="0" err="1" smtClean="0"/>
              <a:t>маю:_____________Підпис</a:t>
            </a:r>
            <a:r>
              <a:rPr lang="ru-RU" sz="4000" dirty="0" smtClean="0"/>
              <a:t> </a:t>
            </a:r>
            <a:r>
              <a:rPr lang="ru-RU" sz="4000" dirty="0" err="1" smtClean="0"/>
              <a:t>пацієнта</a:t>
            </a:r>
            <a:r>
              <a:rPr lang="ru-RU" sz="4000" dirty="0" smtClean="0"/>
              <a:t>/</a:t>
            </a:r>
            <a:r>
              <a:rPr lang="ru-RU" sz="4000" dirty="0" err="1" smtClean="0"/>
              <a:t>батьків</a:t>
            </a:r>
            <a:r>
              <a:rPr lang="ru-RU" sz="4000" dirty="0" smtClean="0"/>
              <a:t> </a:t>
            </a:r>
          </a:p>
          <a:p>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928662" y="2428869"/>
          <a:ext cx="7715304" cy="2500330"/>
        </p:xfrm>
        <a:graphic>
          <a:graphicData uri="http://schemas.openxmlformats.org/drawingml/2006/table">
            <a:tbl>
              <a:tblPr/>
              <a:tblGrid>
                <a:gridCol w="3517496">
                  <a:extLst>
                    <a:ext uri="{9D8B030D-6E8A-4147-A177-3AD203B41FA5}">
                      <a16:colId xmlns:a16="http://schemas.microsoft.com/office/drawing/2014/main" val="20000"/>
                    </a:ext>
                  </a:extLst>
                </a:gridCol>
                <a:gridCol w="4197808">
                  <a:extLst>
                    <a:ext uri="{9D8B030D-6E8A-4147-A177-3AD203B41FA5}">
                      <a16:colId xmlns:a16="http://schemas.microsoft.com/office/drawing/2014/main" val="20001"/>
                    </a:ext>
                  </a:extLst>
                </a:gridCol>
              </a:tblGrid>
              <a:tr h="357190">
                <a:tc>
                  <a:txBody>
                    <a:bodyPr/>
                    <a:lstStyle/>
                    <a:p>
                      <a:pPr indent="450215" algn="just">
                        <a:spcAft>
                          <a:spcPts val="0"/>
                        </a:spcAft>
                      </a:pPr>
                      <a:r>
                        <a:rPr lang="uk-UA" sz="1600" b="1" spc="0" dirty="0">
                          <a:solidFill>
                            <a:srgbClr val="000000"/>
                          </a:solidFill>
                          <a:latin typeface="Arial"/>
                          <a:ea typeface="Arial Unicode MS"/>
                          <a:cs typeface="Times New Roman"/>
                        </a:rPr>
                        <a:t>Градація Бродського</a:t>
                      </a:r>
                      <a:endParaRPr lang="ru-RU" sz="2400" dirty="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just">
                        <a:spcAft>
                          <a:spcPts val="0"/>
                        </a:spcAft>
                      </a:pPr>
                      <a:r>
                        <a:rPr lang="uk-UA" sz="1600" b="1" spc="0">
                          <a:solidFill>
                            <a:srgbClr val="000000"/>
                          </a:solidFill>
                          <a:latin typeface="Arial"/>
                          <a:ea typeface="Arial Unicode MS"/>
                          <a:cs typeface="Times New Roman"/>
                        </a:rPr>
                        <a:t>Звуження просвіту ротоглотки на</a:t>
                      </a:r>
                      <a:endParaRPr lang="ru-RU" sz="240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28628">
                <a:tc>
                  <a:txBody>
                    <a:bodyPr/>
                    <a:lstStyle/>
                    <a:p>
                      <a:pPr indent="450215" algn="ctr">
                        <a:spcAft>
                          <a:spcPts val="0"/>
                        </a:spcAft>
                      </a:pPr>
                      <a:r>
                        <a:rPr lang="uk-UA" sz="1600" b="1" spc="0" dirty="0">
                          <a:solidFill>
                            <a:srgbClr val="000000"/>
                          </a:solidFill>
                          <a:latin typeface="Arial"/>
                          <a:ea typeface="Arial Unicode MS"/>
                          <a:cs typeface="Times New Roman"/>
                        </a:rPr>
                        <a:t>0</a:t>
                      </a:r>
                      <a:endParaRPr lang="ru-RU" sz="2400" dirty="0">
                        <a:solidFill>
                          <a:srgbClr val="000000"/>
                        </a:solidFill>
                        <a:latin typeface="Times New Roman"/>
                        <a:ea typeface="Calibri"/>
                        <a:cs typeface="Times New Roman"/>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spcAft>
                          <a:spcPts val="0"/>
                        </a:spcAft>
                      </a:pPr>
                      <a:r>
                        <a:rPr lang="uk-UA" sz="1100" b="1" spc="0" dirty="0">
                          <a:solidFill>
                            <a:srgbClr val="000000"/>
                          </a:solidFill>
                          <a:latin typeface="Georgia"/>
                          <a:ea typeface="Arial Unicode MS"/>
                          <a:cs typeface="Times New Roman"/>
                        </a:rPr>
                        <a:t>0</a:t>
                      </a:r>
                      <a:r>
                        <a:rPr lang="uk-UA" sz="2400" dirty="0">
                          <a:solidFill>
                            <a:srgbClr val="000000"/>
                          </a:solidFill>
                          <a:latin typeface="Times New Roman"/>
                          <a:ea typeface="Arial Unicode MS"/>
                          <a:cs typeface="Times New Roman"/>
                        </a:rPr>
                        <a:t>%</a:t>
                      </a:r>
                      <a:endParaRPr lang="ru-RU" sz="2400" dirty="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28628">
                <a:tc>
                  <a:txBody>
                    <a:bodyPr/>
                    <a:lstStyle/>
                    <a:p>
                      <a:pPr indent="450215" algn="ctr">
                        <a:spcAft>
                          <a:spcPts val="0"/>
                        </a:spcAft>
                      </a:pPr>
                      <a:r>
                        <a:rPr lang="uk-UA" sz="1600" b="1" spc="0">
                          <a:solidFill>
                            <a:srgbClr val="000000"/>
                          </a:solidFill>
                          <a:latin typeface="Arial"/>
                          <a:ea typeface="Arial Unicode MS"/>
                          <a:cs typeface="Times New Roman"/>
                        </a:rPr>
                        <a:t>1</a:t>
                      </a:r>
                      <a:endParaRPr lang="ru-RU" sz="2400">
                        <a:solidFill>
                          <a:srgbClr val="000000"/>
                        </a:solidFill>
                        <a:latin typeface="Times New Roman"/>
                        <a:ea typeface="Calibri"/>
                        <a:cs typeface="Times New Roman"/>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spcAft>
                          <a:spcPts val="0"/>
                        </a:spcAft>
                      </a:pPr>
                      <a:r>
                        <a:rPr lang="uk-UA" sz="2400" dirty="0">
                          <a:solidFill>
                            <a:srgbClr val="000000"/>
                          </a:solidFill>
                          <a:latin typeface="Times New Roman"/>
                          <a:ea typeface="Arial Unicode MS"/>
                          <a:cs typeface="Times New Roman"/>
                        </a:rPr>
                        <a:t>&lt;25%</a:t>
                      </a:r>
                      <a:endParaRPr lang="ru-RU" sz="2400" dirty="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8628">
                <a:tc>
                  <a:txBody>
                    <a:bodyPr/>
                    <a:lstStyle/>
                    <a:p>
                      <a:pPr indent="450215" algn="ctr">
                        <a:spcAft>
                          <a:spcPts val="0"/>
                        </a:spcAft>
                      </a:pPr>
                      <a:r>
                        <a:rPr lang="uk-UA" sz="1600" b="1" spc="0">
                          <a:solidFill>
                            <a:srgbClr val="000000"/>
                          </a:solidFill>
                          <a:latin typeface="Arial"/>
                          <a:ea typeface="Arial Unicode MS"/>
                          <a:cs typeface="Times New Roman"/>
                        </a:rPr>
                        <a:t>2</a:t>
                      </a:r>
                      <a:endParaRPr lang="ru-RU" sz="2400">
                        <a:solidFill>
                          <a:srgbClr val="000000"/>
                        </a:solidFill>
                        <a:latin typeface="Times New Roman"/>
                        <a:ea typeface="Calibri"/>
                        <a:cs typeface="Times New Roman"/>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spcAft>
                          <a:spcPts val="0"/>
                        </a:spcAft>
                      </a:pPr>
                      <a:r>
                        <a:rPr lang="uk-UA" sz="2400" dirty="0">
                          <a:solidFill>
                            <a:srgbClr val="000000"/>
                          </a:solidFill>
                          <a:latin typeface="Times New Roman"/>
                          <a:ea typeface="Arial Unicode MS"/>
                          <a:cs typeface="Times New Roman"/>
                        </a:rPr>
                        <a:t>&lt;50%</a:t>
                      </a:r>
                      <a:endParaRPr lang="ru-RU" sz="2400" dirty="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8628">
                <a:tc>
                  <a:txBody>
                    <a:bodyPr/>
                    <a:lstStyle/>
                    <a:p>
                      <a:pPr indent="450215" algn="ctr">
                        <a:spcAft>
                          <a:spcPts val="0"/>
                        </a:spcAft>
                      </a:pPr>
                      <a:r>
                        <a:rPr lang="uk-UA" sz="1600" b="1" spc="0">
                          <a:solidFill>
                            <a:srgbClr val="000000"/>
                          </a:solidFill>
                          <a:latin typeface="Arial"/>
                          <a:ea typeface="Arial Unicode MS"/>
                          <a:cs typeface="Times New Roman"/>
                        </a:rPr>
                        <a:t>3</a:t>
                      </a:r>
                      <a:endParaRPr lang="ru-RU" sz="240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spcAft>
                          <a:spcPts val="0"/>
                        </a:spcAft>
                      </a:pPr>
                      <a:r>
                        <a:rPr lang="uk-UA" sz="2400" dirty="0">
                          <a:solidFill>
                            <a:srgbClr val="000000"/>
                          </a:solidFill>
                          <a:latin typeface="Times New Roman"/>
                          <a:ea typeface="Arial Unicode MS"/>
                          <a:cs typeface="Times New Roman"/>
                        </a:rPr>
                        <a:t>&lt;75%</a:t>
                      </a:r>
                      <a:endParaRPr lang="ru-RU" sz="2400" dirty="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8628">
                <a:tc>
                  <a:txBody>
                    <a:bodyPr/>
                    <a:lstStyle/>
                    <a:p>
                      <a:pPr indent="450215" algn="ctr">
                        <a:spcAft>
                          <a:spcPts val="0"/>
                        </a:spcAft>
                      </a:pPr>
                      <a:r>
                        <a:rPr lang="uk-UA" sz="1600" b="1" spc="0">
                          <a:solidFill>
                            <a:srgbClr val="000000"/>
                          </a:solidFill>
                          <a:latin typeface="Arial"/>
                          <a:ea typeface="Arial Unicode MS"/>
                          <a:cs typeface="Times New Roman"/>
                        </a:rPr>
                        <a:t>4</a:t>
                      </a:r>
                      <a:endParaRPr lang="ru-RU" sz="240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spcAft>
                          <a:spcPts val="0"/>
                        </a:spcAft>
                      </a:pPr>
                      <a:r>
                        <a:rPr lang="uk-UA" sz="2400" dirty="0">
                          <a:solidFill>
                            <a:srgbClr val="000000"/>
                          </a:solidFill>
                          <a:latin typeface="Times New Roman"/>
                          <a:ea typeface="Arial Unicode MS"/>
                          <a:cs typeface="Times New Roman"/>
                        </a:rPr>
                        <a:t>&gt;75%</a:t>
                      </a:r>
                      <a:endParaRPr lang="ru-RU" sz="2400" dirty="0">
                        <a:solidFill>
                          <a:srgbClr val="000000"/>
                        </a:solidFill>
                        <a:latin typeface="Times New Roman"/>
                        <a:ea typeface="Calibri"/>
                        <a:cs typeface="Times New Roman"/>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Прямоугольник 5"/>
          <p:cNvSpPr/>
          <p:nvPr/>
        </p:nvSpPr>
        <p:spPr>
          <a:xfrm>
            <a:off x="857224" y="1714488"/>
            <a:ext cx="7929618" cy="646331"/>
          </a:xfrm>
          <a:prstGeom prst="rect">
            <a:avLst/>
          </a:prstGeom>
        </p:spPr>
        <p:txBody>
          <a:bodyPr wrap="square">
            <a:spAutoFit/>
          </a:bodyPr>
          <a:lstStyle/>
          <a:p>
            <a:r>
              <a:rPr lang="uk-UA" dirty="0" smtClean="0"/>
              <a:t>Серед різноманітних класифікацій найчастіше використовується класифікація Бродського з його п’ятиступінчастим поділом розміру мигдаликів</a:t>
            </a:r>
            <a:endParaRPr lang="ru-RU" dirty="0"/>
          </a:p>
        </p:txBody>
      </p:sp>
      <p:sp>
        <p:nvSpPr>
          <p:cNvPr id="7" name="Заголовок 1"/>
          <p:cNvSpPr txBox="1">
            <a:spLocks/>
          </p:cNvSpPr>
          <p:nvPr/>
        </p:nvSpPr>
        <p:spPr>
          <a:xfrm>
            <a:off x="457200" y="274638"/>
            <a:ext cx="8229600" cy="1143000"/>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uk-UA" sz="4400" b="1" i="0" u="none" strike="noStrike" kern="1200" cap="none" spc="0" normalizeH="0" baseline="0" noProof="0" smtClean="0">
                <a:ln>
                  <a:noFill/>
                </a:ln>
                <a:solidFill>
                  <a:schemeClr val="tx1"/>
                </a:solidFill>
                <a:effectLst/>
                <a:uLnTx/>
                <a:uFillTx/>
                <a:latin typeface="+mj-lt"/>
                <a:ea typeface="+mj-ea"/>
                <a:cs typeface="+mj-cs"/>
              </a:rPr>
              <a:t>Класифікація розміру мигдаликів</a:t>
            </a:r>
            <a:r>
              <a:rPr kumimoji="0" lang="ru-RU" sz="4400" b="1" i="0" u="none" strike="noStrike" kern="1200" cap="none" spc="0" normalizeH="0" baseline="0" noProof="0" smtClean="0">
                <a:ln>
                  <a:noFill/>
                </a:ln>
                <a:solidFill>
                  <a:schemeClr val="tx1"/>
                </a:solidFill>
                <a:effectLst/>
                <a:uLnTx/>
                <a:uFillTx/>
                <a:latin typeface="+mj-lt"/>
                <a:ea typeface="+mj-ea"/>
                <a:cs typeface="+mj-cs"/>
              </a:rPr>
              <a:t/>
            </a:r>
            <a:br>
              <a:rPr kumimoji="0" lang="ru-RU" sz="4400" b="1" i="0" u="none" strike="noStrike" kern="1200" cap="none" spc="0" normalizeH="0" baseline="0" noProof="0" smtClean="0">
                <a:ln>
                  <a:noFill/>
                </a:ln>
                <a:solidFill>
                  <a:schemeClr val="tx1"/>
                </a:solidFill>
                <a:effectLst/>
                <a:uLnTx/>
                <a:uFillTx/>
                <a:latin typeface="+mj-lt"/>
                <a:ea typeface="+mj-ea"/>
                <a:cs typeface="+mj-cs"/>
              </a:rPr>
            </a:br>
            <a:endParaRPr kumimoji="0" lang="ru-RU"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Класифікація хірургічних методів</a:t>
            </a:r>
            <a:r>
              <a:rPr lang="ru-RU" b="1" dirty="0"/>
              <a:t/>
            </a:r>
            <a:br>
              <a:rPr lang="ru-RU" b="1" dirty="0"/>
            </a:br>
            <a:r>
              <a:rPr lang="uk-UA" b="1" dirty="0" smtClean="0"/>
              <a:t>для </a:t>
            </a:r>
            <a:r>
              <a:rPr lang="uk-UA" b="1" dirty="0"/>
              <a:t>зменшення об’єму мигдаликів </a:t>
            </a:r>
            <a:endParaRPr lang="ru-RU" b="1" dirty="0"/>
          </a:p>
        </p:txBody>
      </p:sp>
      <p:sp>
        <p:nvSpPr>
          <p:cNvPr id="3" name="Содержимое 2"/>
          <p:cNvSpPr>
            <a:spLocks noGrp="1"/>
          </p:cNvSpPr>
          <p:nvPr>
            <p:ph idx="1"/>
          </p:nvPr>
        </p:nvSpPr>
        <p:spPr/>
        <p:txBody>
          <a:bodyPr>
            <a:normAutofit fontScale="47500" lnSpcReduction="20000"/>
          </a:bodyPr>
          <a:lstStyle/>
          <a:p>
            <a:r>
              <a:rPr lang="uk-UA" b="1" dirty="0"/>
              <a:t>Клас I: </a:t>
            </a:r>
            <a:r>
              <a:rPr lang="uk-UA" b="1" dirty="0" err="1"/>
              <a:t>Тонзилотомія</a:t>
            </a:r>
            <a:r>
              <a:rPr lang="uk-UA" b="1" dirty="0"/>
              <a:t> (ТТ):</a:t>
            </a:r>
            <a:endParaRPr lang="ru-RU" dirty="0"/>
          </a:p>
          <a:p>
            <a:r>
              <a:rPr lang="uk-UA" dirty="0"/>
              <a:t>Здійснюється </a:t>
            </a:r>
            <a:r>
              <a:rPr lang="uk-UA" dirty="0" err="1"/>
              <a:t>інтратонзилярна</a:t>
            </a:r>
            <a:r>
              <a:rPr lang="uk-UA" dirty="0"/>
              <a:t> обробка піднебінної дужки та залишається латеральна частина мигдалика. Оскільки передня та задня піднебінна дужка слугують анатомічними орієнтирами для резекції, цю техніку можна стандартизувати. При цій техніці використовують </a:t>
            </a:r>
            <a:r>
              <a:rPr lang="uk-UA" dirty="0" err="1"/>
              <a:t>різн</a:t>
            </a:r>
            <a:r>
              <a:rPr lang="uk-UA" dirty="0"/>
              <a:t> хірургічні інструменти, такі як лазер, радіочастотний пристрій, ножиці та </a:t>
            </a:r>
            <a:r>
              <a:rPr lang="uk-UA" dirty="0" err="1"/>
              <a:t>монополярна</a:t>
            </a:r>
            <a:r>
              <a:rPr lang="uk-UA" dirty="0"/>
              <a:t> голка використовуються при цій техніці.</a:t>
            </a:r>
            <a:endParaRPr lang="ru-RU" dirty="0"/>
          </a:p>
          <a:p>
            <a:r>
              <a:rPr lang="uk-UA" b="1" dirty="0"/>
              <a:t>Клас ІІ: Майже повна/</a:t>
            </a:r>
            <a:r>
              <a:rPr lang="uk-UA" b="1" dirty="0" err="1"/>
              <a:t>інтракапсулярна</a:t>
            </a:r>
            <a:r>
              <a:rPr lang="uk-UA" b="1" dirty="0"/>
              <a:t>/часткова </a:t>
            </a:r>
            <a:r>
              <a:rPr lang="uk-UA" b="1" dirty="0" err="1"/>
              <a:t>тонзилектомія</a:t>
            </a:r>
            <a:r>
              <a:rPr lang="uk-UA" b="1" dirty="0"/>
              <a:t> (SIPT):</a:t>
            </a:r>
            <a:endParaRPr lang="ru-RU" dirty="0"/>
          </a:p>
          <a:p>
            <a:r>
              <a:rPr lang="uk-UA" dirty="0"/>
              <a:t>При цій оперативній техніці здійснюється покрокова резекція </a:t>
            </a:r>
            <a:r>
              <a:rPr lang="uk-UA" dirty="0" err="1"/>
              <a:t>мікродебрідером</a:t>
            </a:r>
            <a:r>
              <a:rPr lang="uk-UA" dirty="0"/>
              <a:t> тканини мигдалика з медіальної до латеральної частини. Таким чином, видаляють 90% об’єму мигдалика та залишають тонку смужку тканини мигдалика на внутрішній поверхні капсули мигдалика. Рішення про масштаб резекції приймає </a:t>
            </a:r>
            <a:r>
              <a:rPr lang="uk-UA" dirty="0" err="1"/>
              <a:t>оперуючий</a:t>
            </a:r>
            <a:r>
              <a:rPr lang="uk-UA" dirty="0"/>
              <a:t> хірург в залежності від свого досвіду, отож таку процедуру стандартизувати не можна.</a:t>
            </a:r>
            <a:endParaRPr lang="ru-RU" dirty="0"/>
          </a:p>
          <a:p>
            <a:r>
              <a:rPr lang="uk-UA" b="1" dirty="0"/>
              <a:t>Радіочастотно-індукована термотерапія (RFITT) та </a:t>
            </a:r>
            <a:r>
              <a:rPr lang="uk-UA" b="1" dirty="0" err="1"/>
              <a:t>тонзилоабляція</a:t>
            </a:r>
            <a:r>
              <a:rPr lang="uk-UA" b="1" dirty="0"/>
              <a:t>:</a:t>
            </a:r>
            <a:endParaRPr lang="ru-RU" dirty="0"/>
          </a:p>
          <a:p>
            <a:r>
              <a:rPr lang="uk-UA" dirty="0"/>
              <a:t>Цей метод передбачає подачу за допомогою перемінного електричного струму радіочастотних хвиль (</a:t>
            </a:r>
            <a:r>
              <a:rPr lang="uk-UA" dirty="0" err="1"/>
              <a:t>МГц</a:t>
            </a:r>
            <a:r>
              <a:rPr lang="uk-UA" dirty="0"/>
              <a:t>) безпосередньо через електроди в тканину мигдаликів в декілька місць, під дією високої температури клітини відмирають, більш глибокі тканини мигдаликів і капсула при цьому залишаються не ушкоджені</a:t>
            </a:r>
            <a:r>
              <a:rPr lang="uk-UA" dirty="0" smtClean="0"/>
              <a:t>. Ушкодження </a:t>
            </a:r>
            <a:r>
              <a:rPr lang="uk-UA" dirty="0"/>
              <a:t>клітин, що виникають в тканинах мигдаликів, призводять до зморщування тканини мигдаликів і, в подальшому, до зменшення об’єму </a:t>
            </a:r>
            <a:r>
              <a:rPr lang="uk-UA" dirty="0" err="1"/>
              <a:t>мигдаликів.Як</a:t>
            </a:r>
            <a:r>
              <a:rPr lang="uk-UA" dirty="0"/>
              <a:t> альтернатива, можна провести видалення за допомогою лазера або біполярного </a:t>
            </a:r>
            <a:r>
              <a:rPr lang="uk-UA" dirty="0" err="1"/>
              <a:t>кобляційного</a:t>
            </a:r>
            <a:r>
              <a:rPr lang="uk-UA" dirty="0"/>
              <a:t> зонду неглибоко в поверхні тканини мигдаликів шляхом коагуляції.</a:t>
            </a:r>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Перитонзилярний абсцес</a:t>
            </a:r>
            <a:r>
              <a:rPr lang="ru-RU" b="1" dirty="0" smtClean="0"/>
              <a:t/>
            </a:r>
            <a:br>
              <a:rPr lang="ru-RU" b="1" dirty="0" smtClean="0"/>
            </a:br>
            <a:endParaRPr lang="ru-RU" dirty="0"/>
          </a:p>
        </p:txBody>
      </p:sp>
      <p:sp>
        <p:nvSpPr>
          <p:cNvPr id="3" name="Содержимое 2"/>
          <p:cNvSpPr>
            <a:spLocks noGrp="1"/>
          </p:cNvSpPr>
          <p:nvPr>
            <p:ph idx="1"/>
          </p:nvPr>
        </p:nvSpPr>
        <p:spPr/>
        <p:txBody>
          <a:bodyPr>
            <a:normAutofit fontScale="62500" lnSpcReduction="20000"/>
          </a:bodyPr>
          <a:lstStyle/>
          <a:p>
            <a:r>
              <a:rPr lang="uk-UA" b="1" dirty="0" smtClean="0"/>
              <a:t> </a:t>
            </a:r>
            <a:r>
              <a:rPr lang="uk-UA" dirty="0" smtClean="0"/>
              <a:t>Для </a:t>
            </a:r>
            <a:r>
              <a:rPr lang="uk-UA" dirty="0"/>
              <a:t>лікування </a:t>
            </a:r>
            <a:r>
              <a:rPr lang="uk-UA" dirty="0" err="1"/>
              <a:t>перитонзилярного</a:t>
            </a:r>
            <a:r>
              <a:rPr lang="uk-UA" dirty="0"/>
              <a:t> абсцесу доведено ефективність таких методів як пункція (прокол голкою),виконання надрізу з встановленням дренажу, </a:t>
            </a:r>
            <a:r>
              <a:rPr lang="uk-UA" dirty="0" err="1"/>
              <a:t>абсцестонзилектомія</a:t>
            </a:r>
            <a:r>
              <a:rPr lang="uk-UA" dirty="0"/>
              <a:t> (гаряча </a:t>
            </a:r>
            <a:r>
              <a:rPr lang="uk-UA" dirty="0" err="1"/>
              <a:t>тонзилектомія</a:t>
            </a:r>
            <a:r>
              <a:rPr lang="uk-UA" dirty="0"/>
              <a:t> «a </a:t>
            </a:r>
            <a:r>
              <a:rPr lang="uk-UA" dirty="0" err="1"/>
              <a:t>chaud</a:t>
            </a:r>
            <a:r>
              <a:rPr lang="uk-UA" dirty="0"/>
              <a:t>»).</a:t>
            </a:r>
            <a:endParaRPr lang="ru-RU" dirty="0"/>
          </a:p>
          <a:p>
            <a:r>
              <a:rPr lang="uk-UA" dirty="0"/>
              <a:t>При виборі процедури лікування необхідно брати до уваги здатність пацієнта до співпраці.</a:t>
            </a:r>
            <a:endParaRPr lang="ru-RU" dirty="0"/>
          </a:p>
          <a:p>
            <a:r>
              <a:rPr lang="uk-UA" dirty="0"/>
              <a:t>Паралельно необхідно проводити </a:t>
            </a:r>
            <a:r>
              <a:rPr lang="uk-UA" dirty="0" err="1"/>
              <a:t>антибіотикотерапію</a:t>
            </a:r>
            <a:r>
              <a:rPr lang="uk-UA" dirty="0"/>
              <a:t>.</a:t>
            </a:r>
            <a:endParaRPr lang="ru-RU" dirty="0"/>
          </a:p>
          <a:p>
            <a:r>
              <a:rPr lang="uk-UA" dirty="0" err="1"/>
              <a:t>Абсцес-тонзилектомії</a:t>
            </a:r>
            <a:r>
              <a:rPr lang="uk-UA" dirty="0"/>
              <a:t> надають перевагу у випадку ускладнень, таких як </a:t>
            </a:r>
            <a:r>
              <a:rPr lang="uk-UA" dirty="0" err="1"/>
              <a:t>перитонзилярний</a:t>
            </a:r>
            <a:r>
              <a:rPr lang="uk-UA" dirty="0"/>
              <a:t> абсцес, або коли альтернативні процедури лікування були безуспішними. Паралельна ТЕ, з протилежної сторони, має здійснюватися лише при вищезазначених показаннях до ТЕ, або при симптомах двостороннього </a:t>
            </a:r>
            <a:r>
              <a:rPr lang="uk-UA" dirty="0" err="1"/>
              <a:t>перитонзилярного</a:t>
            </a:r>
            <a:r>
              <a:rPr lang="uk-UA" dirty="0"/>
              <a:t> абсцесу.</a:t>
            </a:r>
            <a:endParaRPr lang="ru-RU" dirty="0"/>
          </a:p>
          <a:p>
            <a:r>
              <a:rPr lang="uk-UA" dirty="0"/>
              <a:t>Перевага надається пункції (прокол голкою)/надрізу з встановленням дренажу у випадку </a:t>
            </a:r>
            <a:r>
              <a:rPr lang="uk-UA" dirty="0" err="1"/>
              <a:t>коморбідності</a:t>
            </a:r>
            <a:r>
              <a:rPr lang="uk-UA" dirty="0"/>
              <a:t>, підвищеному ризику проведенню операції або </a:t>
            </a:r>
            <a:r>
              <a:rPr lang="uk-UA" dirty="0" err="1"/>
              <a:t>коагулопатії</a:t>
            </a:r>
            <a:r>
              <a:rPr lang="uk-UA" dirty="0" smtClean="0"/>
              <a:t>.</a:t>
            </a:r>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42910" y="571480"/>
            <a:ext cx="8229600" cy="4525963"/>
          </a:xfrm>
        </p:spPr>
        <p:txBody>
          <a:bodyPr>
            <a:normAutofit fontScale="77500" lnSpcReduction="20000"/>
          </a:bodyPr>
          <a:lstStyle/>
          <a:p>
            <a:r>
              <a:rPr lang="ru-RU" dirty="0" smtClean="0"/>
              <a:t>«</a:t>
            </a:r>
            <a:r>
              <a:rPr lang="ru-RU" dirty="0" err="1" smtClean="0"/>
              <a:t>Настанова</a:t>
            </a:r>
            <a:r>
              <a:rPr lang="ru-RU" dirty="0" smtClean="0"/>
              <a:t> </a:t>
            </a:r>
            <a:r>
              <a:rPr lang="ru-RU" dirty="0" err="1" smtClean="0"/>
              <a:t>рекомендаційного</a:t>
            </a:r>
            <a:r>
              <a:rPr lang="ru-RU" dirty="0" smtClean="0"/>
              <a:t> характеру» </a:t>
            </a:r>
            <a:r>
              <a:rPr lang="ru-RU" dirty="0" err="1" smtClean="0"/>
              <a:t>наукових</a:t>
            </a:r>
            <a:r>
              <a:rPr lang="ru-RU" dirty="0" smtClean="0"/>
              <a:t> </a:t>
            </a:r>
            <a:r>
              <a:rPr lang="ru-RU" dirty="0" err="1" smtClean="0"/>
              <a:t>медичних</a:t>
            </a:r>
            <a:r>
              <a:rPr lang="ru-RU" dirty="0" smtClean="0"/>
              <a:t> </a:t>
            </a:r>
            <a:r>
              <a:rPr lang="ru-RU" dirty="0" err="1" smtClean="0"/>
              <a:t>профспілок</a:t>
            </a:r>
            <a:r>
              <a:rPr lang="ru-RU" dirty="0" smtClean="0"/>
              <a:t> </a:t>
            </a:r>
            <a:r>
              <a:rPr lang="ru-RU" dirty="0" err="1" smtClean="0"/>
              <a:t>є</a:t>
            </a:r>
            <a:r>
              <a:rPr lang="ru-RU" dirty="0" smtClean="0"/>
              <a:t> систематично </a:t>
            </a:r>
            <a:r>
              <a:rPr lang="ru-RU" dirty="0" err="1" smtClean="0"/>
              <a:t>розробленою</a:t>
            </a:r>
            <a:r>
              <a:rPr lang="ru-RU" dirty="0" smtClean="0"/>
              <a:t> </a:t>
            </a:r>
            <a:r>
              <a:rPr lang="ru-RU" dirty="0" err="1" smtClean="0"/>
              <a:t>допомогою</a:t>
            </a:r>
            <a:r>
              <a:rPr lang="ru-RU" dirty="0" smtClean="0"/>
              <a:t> </a:t>
            </a:r>
            <a:r>
              <a:rPr lang="ru-RU" dirty="0" err="1" smtClean="0"/>
              <a:t>лікарям</a:t>
            </a:r>
            <a:r>
              <a:rPr lang="ru-RU" dirty="0" smtClean="0"/>
              <a:t> у </a:t>
            </a:r>
            <a:r>
              <a:rPr lang="ru-RU" dirty="0" err="1" smtClean="0"/>
              <a:t>знаходженні</a:t>
            </a:r>
            <a:r>
              <a:rPr lang="ru-RU" dirty="0" smtClean="0"/>
              <a:t> </a:t>
            </a:r>
            <a:r>
              <a:rPr lang="ru-RU" dirty="0" err="1" smtClean="0"/>
              <a:t>рішення</a:t>
            </a:r>
            <a:r>
              <a:rPr lang="ru-RU" dirty="0" smtClean="0"/>
              <a:t> </a:t>
            </a:r>
            <a:r>
              <a:rPr lang="ru-RU" dirty="0" err="1" smtClean="0"/>
              <a:t>у</a:t>
            </a:r>
            <a:r>
              <a:rPr lang="ru-RU" dirty="0" smtClean="0"/>
              <a:t> </a:t>
            </a:r>
            <a:r>
              <a:rPr lang="ru-RU" dirty="0" err="1" smtClean="0"/>
              <a:t>специфічних</a:t>
            </a:r>
            <a:r>
              <a:rPr lang="ru-RU" dirty="0" smtClean="0"/>
              <a:t> </a:t>
            </a:r>
            <a:r>
              <a:rPr lang="ru-RU" dirty="0" err="1" smtClean="0"/>
              <a:t>ситуаціях</a:t>
            </a:r>
            <a:r>
              <a:rPr lang="ru-RU" dirty="0" smtClean="0"/>
              <a:t>.</a:t>
            </a:r>
          </a:p>
          <a:p>
            <a:r>
              <a:rPr lang="ru-RU" dirty="0" smtClean="0"/>
              <a:t> Вони </a:t>
            </a:r>
            <a:r>
              <a:rPr lang="ru-RU" dirty="0" err="1" smtClean="0"/>
              <a:t>базуються</a:t>
            </a:r>
            <a:r>
              <a:rPr lang="ru-RU" dirty="0" smtClean="0"/>
              <a:t> на </a:t>
            </a:r>
            <a:r>
              <a:rPr lang="ru-RU" dirty="0" err="1" smtClean="0"/>
              <a:t>актуальних</a:t>
            </a:r>
            <a:r>
              <a:rPr lang="ru-RU" dirty="0" smtClean="0"/>
              <a:t> </a:t>
            </a:r>
            <a:r>
              <a:rPr lang="ru-RU" dirty="0" err="1" smtClean="0"/>
              <a:t>наукових</a:t>
            </a:r>
            <a:r>
              <a:rPr lang="ru-RU" dirty="0" smtClean="0"/>
              <a:t> </a:t>
            </a:r>
            <a:r>
              <a:rPr lang="ru-RU" dirty="0" err="1" smtClean="0"/>
              <a:t>досягненнях</a:t>
            </a:r>
            <a:r>
              <a:rPr lang="ru-RU" dirty="0" smtClean="0"/>
              <a:t> та </a:t>
            </a:r>
            <a:r>
              <a:rPr lang="ru-RU" dirty="0" err="1" smtClean="0"/>
              <a:t>перевірених</a:t>
            </a:r>
            <a:r>
              <a:rPr lang="ru-RU" dirty="0" smtClean="0"/>
              <a:t> на </a:t>
            </a:r>
            <a:r>
              <a:rPr lang="ru-RU" dirty="0" err="1" smtClean="0"/>
              <a:t>практиці</a:t>
            </a:r>
            <a:r>
              <a:rPr lang="ru-RU" dirty="0" smtClean="0"/>
              <a:t> методах, </a:t>
            </a:r>
            <a:r>
              <a:rPr lang="ru-RU" dirty="0" err="1" smtClean="0"/>
              <a:t>і</a:t>
            </a:r>
            <a:r>
              <a:rPr lang="ru-RU" dirty="0" smtClean="0"/>
              <a:t> </a:t>
            </a:r>
            <a:r>
              <a:rPr lang="ru-RU" dirty="0" err="1" smtClean="0"/>
              <a:t>служать</a:t>
            </a:r>
            <a:r>
              <a:rPr lang="ru-RU" dirty="0" smtClean="0"/>
              <a:t> для </a:t>
            </a:r>
            <a:r>
              <a:rPr lang="ru-RU" dirty="0" err="1" smtClean="0"/>
              <a:t>більшої</a:t>
            </a:r>
            <a:r>
              <a:rPr lang="ru-RU" dirty="0" smtClean="0"/>
              <a:t> </a:t>
            </a:r>
            <a:r>
              <a:rPr lang="ru-RU" dirty="0" err="1" smtClean="0"/>
              <a:t>безпеки</a:t>
            </a:r>
            <a:r>
              <a:rPr lang="ru-RU" dirty="0" smtClean="0"/>
              <a:t> у </a:t>
            </a:r>
            <a:r>
              <a:rPr lang="ru-RU" dirty="0" err="1" smtClean="0"/>
              <a:t>медицині</a:t>
            </a:r>
            <a:r>
              <a:rPr lang="ru-RU" dirty="0" smtClean="0"/>
              <a:t>, а </a:t>
            </a:r>
            <a:r>
              <a:rPr lang="ru-RU" dirty="0" err="1" smtClean="0"/>
              <a:t>також</a:t>
            </a:r>
            <a:r>
              <a:rPr lang="ru-RU" dirty="0" smtClean="0"/>
              <a:t> вони </a:t>
            </a:r>
            <a:r>
              <a:rPr lang="ru-RU" dirty="0" err="1" smtClean="0"/>
              <a:t>повинні</a:t>
            </a:r>
            <a:r>
              <a:rPr lang="ru-RU" dirty="0" smtClean="0"/>
              <a:t> </a:t>
            </a:r>
            <a:r>
              <a:rPr lang="ru-RU" dirty="0" err="1" smtClean="0"/>
              <a:t>враховувати</a:t>
            </a:r>
            <a:r>
              <a:rPr lang="ru-RU" dirty="0" smtClean="0"/>
              <a:t> </a:t>
            </a:r>
            <a:r>
              <a:rPr lang="ru-RU" dirty="0" err="1" smtClean="0"/>
              <a:t>економічні</a:t>
            </a:r>
            <a:r>
              <a:rPr lang="ru-RU" dirty="0" smtClean="0"/>
              <a:t> </a:t>
            </a:r>
            <a:r>
              <a:rPr lang="ru-RU" dirty="0" err="1" smtClean="0"/>
              <a:t>аспекти</a:t>
            </a:r>
            <a:r>
              <a:rPr lang="ru-RU" dirty="0" smtClean="0"/>
              <a:t>. </a:t>
            </a:r>
          </a:p>
          <a:p>
            <a:r>
              <a:rPr lang="ru-RU" dirty="0" smtClean="0"/>
              <a:t>«</a:t>
            </a:r>
            <a:r>
              <a:rPr lang="ru-RU" dirty="0" err="1" smtClean="0"/>
              <a:t>Настанова</a:t>
            </a:r>
            <a:r>
              <a:rPr lang="ru-RU" dirty="0" smtClean="0"/>
              <a:t> </a:t>
            </a:r>
            <a:r>
              <a:rPr lang="ru-RU" dirty="0" err="1" smtClean="0"/>
              <a:t>рекомендаційного</a:t>
            </a:r>
            <a:r>
              <a:rPr lang="ru-RU" dirty="0" smtClean="0"/>
              <a:t> характеру» </a:t>
            </a:r>
            <a:r>
              <a:rPr lang="ru-RU" dirty="0" err="1" smtClean="0"/>
              <a:t>з</a:t>
            </a:r>
            <a:r>
              <a:rPr lang="ru-RU" dirty="0" smtClean="0"/>
              <a:t> </a:t>
            </a:r>
            <a:r>
              <a:rPr lang="ru-RU" dirty="0" err="1" smtClean="0"/>
              <a:t>правової</a:t>
            </a:r>
            <a:r>
              <a:rPr lang="ru-RU" dirty="0" smtClean="0"/>
              <a:t> точки </a:t>
            </a:r>
            <a:r>
              <a:rPr lang="ru-RU" dirty="0" err="1" smtClean="0"/>
              <a:t>зору</a:t>
            </a:r>
            <a:r>
              <a:rPr lang="ru-RU" dirty="0" smtClean="0"/>
              <a:t> не </a:t>
            </a:r>
            <a:r>
              <a:rPr lang="ru-RU" dirty="0" err="1" smtClean="0"/>
              <a:t>є</a:t>
            </a:r>
            <a:r>
              <a:rPr lang="ru-RU" dirty="0" smtClean="0"/>
              <a:t> </a:t>
            </a:r>
            <a:r>
              <a:rPr lang="ru-RU" dirty="0" err="1" smtClean="0"/>
              <a:t>зобов’язуючим</a:t>
            </a:r>
            <a:r>
              <a:rPr lang="ru-RU" dirty="0" smtClean="0"/>
              <a:t> документом для </a:t>
            </a:r>
            <a:r>
              <a:rPr lang="ru-RU" dirty="0" err="1" smtClean="0"/>
              <a:t>лікарів</a:t>
            </a:r>
            <a:r>
              <a:rPr lang="ru-RU" dirty="0" smtClean="0"/>
              <a:t>, </a:t>
            </a:r>
            <a:r>
              <a:rPr lang="ru-RU" dirty="0" err="1" smtClean="0"/>
              <a:t>і</a:t>
            </a:r>
            <a:r>
              <a:rPr lang="ru-RU" dirty="0" smtClean="0"/>
              <a:t> тому не </a:t>
            </a:r>
            <a:r>
              <a:rPr lang="ru-RU" dirty="0" err="1" smtClean="0"/>
              <a:t>має</a:t>
            </a:r>
            <a:r>
              <a:rPr lang="ru-RU" dirty="0" smtClean="0"/>
              <a:t> </a:t>
            </a:r>
            <a:r>
              <a:rPr lang="ru-RU" dirty="0" err="1" smtClean="0"/>
              <a:t>ні</a:t>
            </a:r>
            <a:r>
              <a:rPr lang="ru-RU" dirty="0" smtClean="0"/>
              <a:t> </a:t>
            </a:r>
            <a:r>
              <a:rPr lang="ru-RU" dirty="0" err="1" smtClean="0"/>
              <a:t>зумовлюючої</a:t>
            </a:r>
            <a:r>
              <a:rPr lang="ru-RU" dirty="0" smtClean="0"/>
              <a:t> </a:t>
            </a:r>
            <a:r>
              <a:rPr lang="ru-RU" dirty="0" err="1" smtClean="0"/>
              <a:t>відповідальність</a:t>
            </a:r>
            <a:r>
              <a:rPr lang="ru-RU" dirty="0" smtClean="0"/>
              <a:t>, </a:t>
            </a:r>
            <a:r>
              <a:rPr lang="ru-RU" dirty="0" err="1" smtClean="0"/>
              <a:t>ні</a:t>
            </a:r>
            <a:r>
              <a:rPr lang="ru-RU" dirty="0" smtClean="0"/>
              <a:t> </a:t>
            </a:r>
            <a:r>
              <a:rPr lang="ru-RU" dirty="0" err="1" smtClean="0"/>
              <a:t>звільняючої</a:t>
            </a:r>
            <a:r>
              <a:rPr lang="ru-RU" dirty="0" smtClean="0"/>
              <a:t> </a:t>
            </a:r>
            <a:r>
              <a:rPr lang="ru-RU" dirty="0" err="1" smtClean="0"/>
              <a:t>від</a:t>
            </a:r>
            <a:r>
              <a:rPr lang="ru-RU" dirty="0" smtClean="0"/>
              <a:t> </a:t>
            </a:r>
            <a:r>
              <a:rPr lang="ru-RU" dirty="0" err="1" smtClean="0"/>
              <a:t>відповідальності</a:t>
            </a:r>
            <a:r>
              <a:rPr lang="ru-RU" dirty="0" smtClean="0"/>
              <a:t> </a:t>
            </a:r>
            <a:r>
              <a:rPr lang="ru-RU" dirty="0" err="1" smtClean="0"/>
              <a:t>дії</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3793</Words>
  <Application>Microsoft Office PowerPoint</Application>
  <PresentationFormat>On-screen Show (4:3)</PresentationFormat>
  <Paragraphs>240</Paragraphs>
  <Slides>41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Arial Unicode MS</vt:lpstr>
      <vt:lpstr>Calibri</vt:lpstr>
      <vt:lpstr>Georgia</vt:lpstr>
      <vt:lpstr>Times New Roman</vt:lpstr>
      <vt:lpstr>Тема Office</vt:lpstr>
      <vt:lpstr>Тонзиліт</vt:lpstr>
      <vt:lpstr>Для кого призначений протокол </vt:lpstr>
      <vt:lpstr>Вступ до теми Тонзиліт </vt:lpstr>
      <vt:lpstr>Коротка епідеміологічна інформація </vt:lpstr>
      <vt:lpstr>«Гострий тонзиліт», «Перитонзилярний абсцес», «Інфекційний мононуклеоз» </vt:lpstr>
      <vt:lpstr>Гострий тонзиліт (гострий тонзилофарингіт), гострий фарингіт </vt:lpstr>
      <vt:lpstr>Етіологія та патогенез</vt:lpstr>
      <vt:lpstr>Етіологія та патогенез</vt:lpstr>
      <vt:lpstr>Гострі тонзиліти поділяються на первинні і вторинні.  </vt:lpstr>
      <vt:lpstr>Діагностика </vt:lpstr>
      <vt:lpstr>Діагностика </vt:lpstr>
      <vt:lpstr>Лікарський огляд </vt:lpstr>
      <vt:lpstr>Лікарський огляд</vt:lpstr>
      <vt:lpstr>Локальні ускладнення гострого тонзиліту</vt:lpstr>
      <vt:lpstr>Ступінь тяжкості </vt:lpstr>
      <vt:lpstr>Диференційний діагноз </vt:lpstr>
      <vt:lpstr>Діагностика тонзилітУ</vt:lpstr>
      <vt:lpstr>Шкала McIsaac (модифікована шкала Centor) </vt:lpstr>
      <vt:lpstr>Методи експрес-тесту для виявлення стрептококів</vt:lpstr>
      <vt:lpstr>Тести на антитіла до стрептококів (наприклад, титр антистрептолизина) (Toepfner, Berner) </vt:lpstr>
      <vt:lpstr>Терапевтична мета при лікуванні тонзиліту </vt:lpstr>
      <vt:lpstr>Лікування Антибактеріальні лікарські засоби  </vt:lpstr>
      <vt:lpstr>Переваги антибіотикотерапії</vt:lpstr>
      <vt:lpstr>Симптоматичне лікування гострого тонзиліту</vt:lpstr>
      <vt:lpstr>Коментар експертної групи:</vt:lpstr>
      <vt:lpstr>Хірургічне лікування </vt:lpstr>
      <vt:lpstr>«Хронічний тонзиліт» </vt:lpstr>
      <vt:lpstr>Коментар робочої групи:</vt:lpstr>
      <vt:lpstr>Сучасні погляди на патологію піднебінних мигдаликів</vt:lpstr>
      <vt:lpstr>PowerPoint Presentation</vt:lpstr>
      <vt:lpstr>Щоб полегшити практикуючому лікарю зробити перехід від існуючої термінології тонзиліту, до сучасних категорій клінічного мислення експертна група вважає за потрібне навести наступну інформацію по співставленню класифікаційних підходів:</vt:lpstr>
      <vt:lpstr>Планове хірургічне лікування розглядається при:</vt:lpstr>
      <vt:lpstr>Тонзилектомія </vt:lpstr>
      <vt:lpstr>Інтраоперативні кровотечі</vt:lpstr>
      <vt:lpstr>РИЗИКИ ТА МОЖЛИВІ УСКЛАДНЕННЯ ТОНЗИЛЕКТОМІЇ </vt:lpstr>
      <vt:lpstr>ОПИТУВАЛЬНИК ДЛЯ ВИКЛЮЧЕННЯ КОАГУЛОПАТІЇ</vt:lpstr>
      <vt:lpstr>РОЗ’ЯСНЕННЯ ЩОДО ПІДТВЕРДЖЕННЯ: ПОВЕДІНКА У ВИПАДКУ ПОВТОРНОЇ КРОВОТЕЧІ ІНФОРМАЦІЙНИЙ ЛИСТ ДЛЯ ПАЦІЄНТІВ/БАТЬКІВ </vt:lpstr>
      <vt:lpstr>PowerPoint Presentation</vt:lpstr>
      <vt:lpstr>Класифікація хірургічних методів для зменшення об’єму мигдаликів </vt:lpstr>
      <vt:lpstr>Перитонзилярний абсцес </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Тонзиліт</dc:title>
  <dc:creator>Лор</dc:creator>
  <cp:lastModifiedBy>Пользователь</cp:lastModifiedBy>
  <cp:revision>16</cp:revision>
  <dcterms:created xsi:type="dcterms:W3CDTF">2019-02-16T10:36:24Z</dcterms:created>
  <dcterms:modified xsi:type="dcterms:W3CDTF">2022-10-26T14:08:08Z</dcterms:modified>
</cp:coreProperties>
</file>