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67" r:id="rId2"/>
    <p:sldId id="263" r:id="rId3"/>
    <p:sldId id="264" r:id="rId4"/>
    <p:sldId id="265"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258" r:id="rId46"/>
  </p:sldIdLst>
  <p:sldSz cx="9599613" cy="719931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A0DF"/>
    <a:srgbClr val="70AE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53"/>
    <p:restoredTop sz="94643"/>
  </p:normalViewPr>
  <p:slideViewPr>
    <p:cSldViewPr snapToGrid="0" snapToObjects="1">
      <p:cViewPr varScale="1">
        <p:scale>
          <a:sx n="53" d="100"/>
          <a:sy n="53" d="100"/>
        </p:scale>
        <p:origin x="112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719971" y="1178222"/>
            <a:ext cx="8159671" cy="2506427"/>
          </a:xfrm>
        </p:spPr>
        <p:txBody>
          <a:bodyPr anchor="b"/>
          <a:lstStyle>
            <a:lvl1pPr algn="ctr">
              <a:defRPr sz="6299"/>
            </a:lvl1pPr>
          </a:lstStyle>
          <a:p>
            <a:r>
              <a:rPr lang="ru-RU"/>
              <a:t>Образец заголовка</a:t>
            </a:r>
            <a:endParaRPr lang="en-US" dirty="0"/>
          </a:p>
        </p:txBody>
      </p:sp>
      <p:sp>
        <p:nvSpPr>
          <p:cNvPr id="3" name="Subtitle 2"/>
          <p:cNvSpPr>
            <a:spLocks noGrp="1"/>
          </p:cNvSpPr>
          <p:nvPr>
            <p:ph type="subTitle" idx="1"/>
          </p:nvPr>
        </p:nvSpPr>
        <p:spPr>
          <a:xfrm>
            <a:off x="1199952" y="3781306"/>
            <a:ext cx="7199710" cy="1738167"/>
          </a:xfrm>
        </p:spPr>
        <p:txBody>
          <a:bodyPr/>
          <a:lstStyle>
            <a:lvl1pPr marL="0" indent="0" algn="ctr">
              <a:buNone/>
              <a:defRPr sz="2520"/>
            </a:lvl1pPr>
            <a:lvl2pPr marL="479969" indent="0" algn="ctr">
              <a:buNone/>
              <a:defRPr sz="2100"/>
            </a:lvl2pPr>
            <a:lvl3pPr marL="959937" indent="0" algn="ctr">
              <a:buNone/>
              <a:defRPr sz="1890"/>
            </a:lvl3pPr>
            <a:lvl4pPr marL="1439906" indent="0" algn="ctr">
              <a:buNone/>
              <a:defRPr sz="1680"/>
            </a:lvl4pPr>
            <a:lvl5pPr marL="1919874" indent="0" algn="ctr">
              <a:buNone/>
              <a:defRPr sz="1680"/>
            </a:lvl5pPr>
            <a:lvl6pPr marL="2399843" indent="0" algn="ctr">
              <a:buNone/>
              <a:defRPr sz="1680"/>
            </a:lvl6pPr>
            <a:lvl7pPr marL="2879811" indent="0" algn="ctr">
              <a:buNone/>
              <a:defRPr sz="1680"/>
            </a:lvl7pPr>
            <a:lvl8pPr marL="3359780" indent="0" algn="ctr">
              <a:buNone/>
              <a:defRPr sz="1680"/>
            </a:lvl8pPr>
            <a:lvl9pPr marL="3839748" indent="0" algn="ctr">
              <a:buNone/>
              <a:defRPr sz="168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4422189-EFD3-714F-B6CC-5D9407654409}" type="datetimeFigureOut">
              <a:rPr lang="ru-RU" smtClean="0"/>
              <a:t>12.01.2023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3472408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84422189-EFD3-714F-B6CC-5D9407654409}" type="datetimeFigureOut">
              <a:rPr lang="ru-RU" smtClean="0"/>
              <a:t>12.01.2023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394476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54974" y="1794831"/>
            <a:ext cx="8279666" cy="2994714"/>
          </a:xfrm>
        </p:spPr>
        <p:txBody>
          <a:bodyPr anchor="b"/>
          <a:lstStyle>
            <a:lvl1pPr>
              <a:defRPr sz="6299"/>
            </a:lvl1pPr>
          </a:lstStyle>
          <a:p>
            <a:r>
              <a:rPr lang="ru-RU"/>
              <a:t>Образец заголовка</a:t>
            </a:r>
            <a:endParaRPr lang="en-US" dirty="0"/>
          </a:p>
        </p:txBody>
      </p:sp>
      <p:sp>
        <p:nvSpPr>
          <p:cNvPr id="3" name="Text Placeholder 2"/>
          <p:cNvSpPr>
            <a:spLocks noGrp="1"/>
          </p:cNvSpPr>
          <p:nvPr>
            <p:ph type="body" idx="1"/>
          </p:nvPr>
        </p:nvSpPr>
        <p:spPr>
          <a:xfrm>
            <a:off x="654974" y="4817876"/>
            <a:ext cx="8279666" cy="1574849"/>
          </a:xfrm>
        </p:spPr>
        <p:txBody>
          <a:bodyPr/>
          <a:lstStyle>
            <a:lvl1pPr marL="0" indent="0">
              <a:buNone/>
              <a:defRPr sz="2520">
                <a:solidFill>
                  <a:schemeClr val="tx1"/>
                </a:solidFill>
              </a:defRPr>
            </a:lvl1pPr>
            <a:lvl2pPr marL="479969" indent="0">
              <a:buNone/>
              <a:defRPr sz="2100">
                <a:solidFill>
                  <a:schemeClr val="tx1">
                    <a:tint val="75000"/>
                  </a:schemeClr>
                </a:solidFill>
              </a:defRPr>
            </a:lvl2pPr>
            <a:lvl3pPr marL="959937" indent="0">
              <a:buNone/>
              <a:defRPr sz="1890">
                <a:solidFill>
                  <a:schemeClr val="tx1">
                    <a:tint val="75000"/>
                  </a:schemeClr>
                </a:solidFill>
              </a:defRPr>
            </a:lvl3pPr>
            <a:lvl4pPr marL="1439906" indent="0">
              <a:buNone/>
              <a:defRPr sz="1680">
                <a:solidFill>
                  <a:schemeClr val="tx1">
                    <a:tint val="75000"/>
                  </a:schemeClr>
                </a:solidFill>
              </a:defRPr>
            </a:lvl4pPr>
            <a:lvl5pPr marL="1919874" indent="0">
              <a:buNone/>
              <a:defRPr sz="1680">
                <a:solidFill>
                  <a:schemeClr val="tx1">
                    <a:tint val="75000"/>
                  </a:schemeClr>
                </a:solidFill>
              </a:defRPr>
            </a:lvl5pPr>
            <a:lvl6pPr marL="2399843" indent="0">
              <a:buNone/>
              <a:defRPr sz="1680">
                <a:solidFill>
                  <a:schemeClr val="tx1">
                    <a:tint val="75000"/>
                  </a:schemeClr>
                </a:solidFill>
              </a:defRPr>
            </a:lvl6pPr>
            <a:lvl7pPr marL="2879811" indent="0">
              <a:buNone/>
              <a:defRPr sz="1680">
                <a:solidFill>
                  <a:schemeClr val="tx1">
                    <a:tint val="75000"/>
                  </a:schemeClr>
                </a:solidFill>
              </a:defRPr>
            </a:lvl7pPr>
            <a:lvl8pPr marL="3359780" indent="0">
              <a:buNone/>
              <a:defRPr sz="1680">
                <a:solidFill>
                  <a:schemeClr val="tx1">
                    <a:tint val="75000"/>
                  </a:schemeClr>
                </a:solidFill>
              </a:defRPr>
            </a:lvl8pPr>
            <a:lvl9pPr marL="3839748" indent="0">
              <a:buNone/>
              <a:defRPr sz="1680">
                <a:solidFill>
                  <a:schemeClr val="tx1">
                    <a:tint val="75000"/>
                  </a:schemeClr>
                </a:solidFill>
              </a:defRPr>
            </a:lvl9p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84422189-EFD3-714F-B6CC-5D9407654409}" type="datetimeFigureOut">
              <a:rPr lang="ru-RU" smtClean="0"/>
              <a:t>12.01.2023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1711121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59973" y="1916484"/>
            <a:ext cx="4079836" cy="4567898"/>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4859804" y="1916484"/>
            <a:ext cx="4079836" cy="4567898"/>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fld id="{84422189-EFD3-714F-B6CC-5D9407654409}" type="datetimeFigureOut">
              <a:rPr lang="ru-RU" smtClean="0"/>
              <a:t>12.01.2023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3694893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61224" y="383299"/>
            <a:ext cx="8279666" cy="1391534"/>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61225" y="1764832"/>
            <a:ext cx="4061086" cy="864917"/>
          </a:xfrm>
        </p:spPr>
        <p:txBody>
          <a:bodyPr anchor="b"/>
          <a:lstStyle>
            <a:lvl1pPr marL="0" indent="0">
              <a:buNone/>
              <a:defRPr sz="2520" b="1"/>
            </a:lvl1pPr>
            <a:lvl2pPr marL="479969" indent="0">
              <a:buNone/>
              <a:defRPr sz="2100" b="1"/>
            </a:lvl2pPr>
            <a:lvl3pPr marL="959937" indent="0">
              <a:buNone/>
              <a:defRPr sz="1890" b="1"/>
            </a:lvl3pPr>
            <a:lvl4pPr marL="1439906" indent="0">
              <a:buNone/>
              <a:defRPr sz="1680" b="1"/>
            </a:lvl4pPr>
            <a:lvl5pPr marL="1919874" indent="0">
              <a:buNone/>
              <a:defRPr sz="1680" b="1"/>
            </a:lvl5pPr>
            <a:lvl6pPr marL="2399843" indent="0">
              <a:buNone/>
              <a:defRPr sz="1680" b="1"/>
            </a:lvl6pPr>
            <a:lvl7pPr marL="2879811" indent="0">
              <a:buNone/>
              <a:defRPr sz="1680" b="1"/>
            </a:lvl7pPr>
            <a:lvl8pPr marL="3359780" indent="0">
              <a:buNone/>
              <a:defRPr sz="1680" b="1"/>
            </a:lvl8pPr>
            <a:lvl9pPr marL="3839748" indent="0">
              <a:buNone/>
              <a:defRPr sz="1680" b="1"/>
            </a:lvl9p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661225" y="2629749"/>
            <a:ext cx="4061086" cy="3867965"/>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5" name="Text Placeholder 4"/>
          <p:cNvSpPr>
            <a:spLocks noGrp="1"/>
          </p:cNvSpPr>
          <p:nvPr>
            <p:ph type="body" sz="quarter" idx="3"/>
          </p:nvPr>
        </p:nvSpPr>
        <p:spPr>
          <a:xfrm>
            <a:off x="4859805" y="1764832"/>
            <a:ext cx="4081086" cy="864917"/>
          </a:xfrm>
        </p:spPr>
        <p:txBody>
          <a:bodyPr anchor="b"/>
          <a:lstStyle>
            <a:lvl1pPr marL="0" indent="0">
              <a:buNone/>
              <a:defRPr sz="2520" b="1"/>
            </a:lvl1pPr>
            <a:lvl2pPr marL="479969" indent="0">
              <a:buNone/>
              <a:defRPr sz="2100" b="1"/>
            </a:lvl2pPr>
            <a:lvl3pPr marL="959937" indent="0">
              <a:buNone/>
              <a:defRPr sz="1890" b="1"/>
            </a:lvl3pPr>
            <a:lvl4pPr marL="1439906" indent="0">
              <a:buNone/>
              <a:defRPr sz="1680" b="1"/>
            </a:lvl4pPr>
            <a:lvl5pPr marL="1919874" indent="0">
              <a:buNone/>
              <a:defRPr sz="1680" b="1"/>
            </a:lvl5pPr>
            <a:lvl6pPr marL="2399843" indent="0">
              <a:buNone/>
              <a:defRPr sz="1680" b="1"/>
            </a:lvl6pPr>
            <a:lvl7pPr marL="2879811" indent="0">
              <a:buNone/>
              <a:defRPr sz="1680" b="1"/>
            </a:lvl7pPr>
            <a:lvl8pPr marL="3359780" indent="0">
              <a:buNone/>
              <a:defRPr sz="1680" b="1"/>
            </a:lvl8pPr>
            <a:lvl9pPr marL="3839748" indent="0">
              <a:buNone/>
              <a:defRPr sz="1680" b="1"/>
            </a:lvl9pPr>
          </a:lstStyle>
          <a:p>
            <a:pPr lvl="0"/>
            <a:r>
              <a:rPr lang="ru-RU"/>
              <a:t>Образец текста
Второй уровень
Третий уровень
Четвертый уровень
Пятый уровень</a:t>
            </a:r>
            <a:endParaRPr lang="en-US" dirty="0"/>
          </a:p>
        </p:txBody>
      </p:sp>
      <p:sp>
        <p:nvSpPr>
          <p:cNvPr id="6" name="Content Placeholder 5"/>
          <p:cNvSpPr>
            <a:spLocks noGrp="1"/>
          </p:cNvSpPr>
          <p:nvPr>
            <p:ph sz="quarter" idx="4"/>
          </p:nvPr>
        </p:nvSpPr>
        <p:spPr>
          <a:xfrm>
            <a:off x="4859805" y="2629749"/>
            <a:ext cx="4081086" cy="3867965"/>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84422189-EFD3-714F-B6CC-5D9407654409}" type="datetimeFigureOut">
              <a:rPr lang="ru-RU" smtClean="0"/>
              <a:t>12.01.2023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1760582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4422189-EFD3-714F-B6CC-5D9407654409}" type="datetimeFigureOut">
              <a:rPr lang="ru-RU" smtClean="0"/>
              <a:t>12.01.2023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2834916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2189-EFD3-714F-B6CC-5D9407654409}" type="datetimeFigureOut">
              <a:rPr lang="ru-RU" smtClean="0"/>
              <a:t>12.01.2023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1474919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61224" y="479954"/>
            <a:ext cx="3096125" cy="1679840"/>
          </a:xfrm>
        </p:spPr>
        <p:txBody>
          <a:bodyPr anchor="b"/>
          <a:lstStyle>
            <a:lvl1pPr>
              <a:defRPr sz="3359"/>
            </a:lvl1pPr>
          </a:lstStyle>
          <a:p>
            <a:r>
              <a:rPr lang="ru-RU"/>
              <a:t>Образец заголовка</a:t>
            </a:r>
            <a:endParaRPr lang="en-US" dirty="0"/>
          </a:p>
        </p:txBody>
      </p:sp>
      <p:sp>
        <p:nvSpPr>
          <p:cNvPr id="3" name="Content Placeholder 2"/>
          <p:cNvSpPr>
            <a:spLocks noGrp="1"/>
          </p:cNvSpPr>
          <p:nvPr>
            <p:ph idx="1"/>
          </p:nvPr>
        </p:nvSpPr>
        <p:spPr>
          <a:xfrm>
            <a:off x="4081086" y="1036570"/>
            <a:ext cx="4859804" cy="5116178"/>
          </a:xfrm>
        </p:spPr>
        <p:txBody>
          <a:bodyPr/>
          <a:lstStyle>
            <a:lvl1pPr>
              <a:defRPr sz="3359"/>
            </a:lvl1pPr>
            <a:lvl2pPr>
              <a:defRPr sz="2939"/>
            </a:lvl2pPr>
            <a:lvl3pPr>
              <a:defRPr sz="2520"/>
            </a:lvl3pPr>
            <a:lvl4pPr>
              <a:defRPr sz="2100"/>
            </a:lvl4pPr>
            <a:lvl5pPr>
              <a:defRPr sz="2100"/>
            </a:lvl5pPr>
            <a:lvl6pPr>
              <a:defRPr sz="2100"/>
            </a:lvl6pPr>
            <a:lvl7pPr>
              <a:defRPr sz="2100"/>
            </a:lvl7pPr>
            <a:lvl8pPr>
              <a:defRPr sz="2100"/>
            </a:lvl8pPr>
            <a:lvl9pPr>
              <a:defRPr sz="2100"/>
            </a:lvl9pPr>
          </a:lstStyle>
          <a:p>
            <a:pPr lvl="0"/>
            <a:r>
              <a:rPr lang="ru-RU"/>
              <a:t>Образец текста
Второй уровень
Третий уровень
Четвертый уровень
Пятый уровень</a:t>
            </a:r>
            <a:endParaRPr lang="en-US" dirty="0"/>
          </a:p>
        </p:txBody>
      </p:sp>
      <p:sp>
        <p:nvSpPr>
          <p:cNvPr id="4" name="Text Placeholder 3"/>
          <p:cNvSpPr>
            <a:spLocks noGrp="1"/>
          </p:cNvSpPr>
          <p:nvPr>
            <p:ph type="body" sz="half" idx="2"/>
          </p:nvPr>
        </p:nvSpPr>
        <p:spPr>
          <a:xfrm>
            <a:off x="661224" y="2159794"/>
            <a:ext cx="3096125" cy="4001285"/>
          </a:xfrm>
        </p:spPr>
        <p:txBody>
          <a:bodyPr/>
          <a:lstStyle>
            <a:lvl1pPr marL="0" indent="0">
              <a:buNone/>
              <a:defRPr sz="1680"/>
            </a:lvl1pPr>
            <a:lvl2pPr marL="479969" indent="0">
              <a:buNone/>
              <a:defRPr sz="1470"/>
            </a:lvl2pPr>
            <a:lvl3pPr marL="959937" indent="0">
              <a:buNone/>
              <a:defRPr sz="1260"/>
            </a:lvl3pPr>
            <a:lvl4pPr marL="1439906" indent="0">
              <a:buNone/>
              <a:defRPr sz="1050"/>
            </a:lvl4pPr>
            <a:lvl5pPr marL="1919874" indent="0">
              <a:buNone/>
              <a:defRPr sz="1050"/>
            </a:lvl5pPr>
            <a:lvl6pPr marL="2399843" indent="0">
              <a:buNone/>
              <a:defRPr sz="1050"/>
            </a:lvl6pPr>
            <a:lvl7pPr marL="2879811" indent="0">
              <a:buNone/>
              <a:defRPr sz="1050"/>
            </a:lvl7pPr>
            <a:lvl8pPr marL="3359780" indent="0">
              <a:buNone/>
              <a:defRPr sz="1050"/>
            </a:lvl8pPr>
            <a:lvl9pPr marL="3839748" indent="0">
              <a:buNone/>
              <a:defRPr sz="1050"/>
            </a:lvl9p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fld id="{84422189-EFD3-714F-B6CC-5D9407654409}" type="datetimeFigureOut">
              <a:rPr lang="ru-RU" smtClean="0"/>
              <a:t>12.01.2023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416965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61224" y="479954"/>
            <a:ext cx="3096125" cy="1679840"/>
          </a:xfrm>
        </p:spPr>
        <p:txBody>
          <a:bodyPr anchor="b"/>
          <a:lstStyle>
            <a:lvl1pPr>
              <a:defRPr sz="3359"/>
            </a:lvl1pPr>
          </a:lstStyle>
          <a:p>
            <a:r>
              <a:rPr lang="ru-RU"/>
              <a:t>Образец заголовка</a:t>
            </a:r>
            <a:endParaRPr lang="en-US" dirty="0"/>
          </a:p>
        </p:txBody>
      </p:sp>
      <p:sp>
        <p:nvSpPr>
          <p:cNvPr id="3" name="Picture Placeholder 2"/>
          <p:cNvSpPr>
            <a:spLocks noGrp="1" noChangeAspect="1"/>
          </p:cNvSpPr>
          <p:nvPr>
            <p:ph type="pic" idx="1"/>
          </p:nvPr>
        </p:nvSpPr>
        <p:spPr>
          <a:xfrm>
            <a:off x="4081086" y="1036570"/>
            <a:ext cx="4859804" cy="5116178"/>
          </a:xfrm>
        </p:spPr>
        <p:txBody>
          <a:bodyPr anchor="t"/>
          <a:lstStyle>
            <a:lvl1pPr marL="0" indent="0">
              <a:buNone/>
              <a:defRPr sz="3359"/>
            </a:lvl1pPr>
            <a:lvl2pPr marL="479969" indent="0">
              <a:buNone/>
              <a:defRPr sz="2939"/>
            </a:lvl2pPr>
            <a:lvl3pPr marL="959937" indent="0">
              <a:buNone/>
              <a:defRPr sz="2520"/>
            </a:lvl3pPr>
            <a:lvl4pPr marL="1439906" indent="0">
              <a:buNone/>
              <a:defRPr sz="2100"/>
            </a:lvl4pPr>
            <a:lvl5pPr marL="1919874" indent="0">
              <a:buNone/>
              <a:defRPr sz="2100"/>
            </a:lvl5pPr>
            <a:lvl6pPr marL="2399843" indent="0">
              <a:buNone/>
              <a:defRPr sz="2100"/>
            </a:lvl6pPr>
            <a:lvl7pPr marL="2879811" indent="0">
              <a:buNone/>
              <a:defRPr sz="2100"/>
            </a:lvl7pPr>
            <a:lvl8pPr marL="3359780" indent="0">
              <a:buNone/>
              <a:defRPr sz="2100"/>
            </a:lvl8pPr>
            <a:lvl9pPr marL="3839748" indent="0">
              <a:buNone/>
              <a:defRPr sz="2100"/>
            </a:lvl9pPr>
          </a:lstStyle>
          <a:p>
            <a:r>
              <a:rPr lang="ru-RU"/>
              <a:t>Вставка рисунка</a:t>
            </a:r>
            <a:endParaRPr lang="en-US" dirty="0"/>
          </a:p>
        </p:txBody>
      </p:sp>
      <p:sp>
        <p:nvSpPr>
          <p:cNvPr id="4" name="Text Placeholder 3"/>
          <p:cNvSpPr>
            <a:spLocks noGrp="1"/>
          </p:cNvSpPr>
          <p:nvPr>
            <p:ph type="body" sz="half" idx="2"/>
          </p:nvPr>
        </p:nvSpPr>
        <p:spPr>
          <a:xfrm>
            <a:off x="661224" y="2159794"/>
            <a:ext cx="3096125" cy="4001285"/>
          </a:xfrm>
        </p:spPr>
        <p:txBody>
          <a:bodyPr/>
          <a:lstStyle>
            <a:lvl1pPr marL="0" indent="0">
              <a:buNone/>
              <a:defRPr sz="1680"/>
            </a:lvl1pPr>
            <a:lvl2pPr marL="479969" indent="0">
              <a:buNone/>
              <a:defRPr sz="1470"/>
            </a:lvl2pPr>
            <a:lvl3pPr marL="959937" indent="0">
              <a:buNone/>
              <a:defRPr sz="1260"/>
            </a:lvl3pPr>
            <a:lvl4pPr marL="1439906" indent="0">
              <a:buNone/>
              <a:defRPr sz="1050"/>
            </a:lvl4pPr>
            <a:lvl5pPr marL="1919874" indent="0">
              <a:buNone/>
              <a:defRPr sz="1050"/>
            </a:lvl5pPr>
            <a:lvl6pPr marL="2399843" indent="0">
              <a:buNone/>
              <a:defRPr sz="1050"/>
            </a:lvl6pPr>
            <a:lvl7pPr marL="2879811" indent="0">
              <a:buNone/>
              <a:defRPr sz="1050"/>
            </a:lvl7pPr>
            <a:lvl8pPr marL="3359780" indent="0">
              <a:buNone/>
              <a:defRPr sz="1050"/>
            </a:lvl8pPr>
            <a:lvl9pPr marL="3839748" indent="0">
              <a:buNone/>
              <a:defRPr sz="1050"/>
            </a:lvl9p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fld id="{84422189-EFD3-714F-B6CC-5D9407654409}" type="datetimeFigureOut">
              <a:rPr lang="ru-RU" smtClean="0"/>
              <a:t>12.01.2023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3101709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84422189-EFD3-714F-B6CC-5D9407654409}" type="datetimeFigureOut">
              <a:rPr lang="ru-RU" smtClean="0"/>
              <a:t>12.01.2023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132668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9723" y="383297"/>
            <a:ext cx="2069917" cy="610108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59974" y="383297"/>
            <a:ext cx="6089754" cy="6101085"/>
          </a:xfrm>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84422189-EFD3-714F-B6CC-5D9407654409}" type="datetimeFigureOut">
              <a:rPr lang="ru-RU" smtClean="0"/>
              <a:t>12.01.2023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58AB366-0973-5F4F-A58F-89F334020F05}" type="slidenum">
              <a:rPr lang="ru-RU" smtClean="0"/>
              <a:t>‹#›</a:t>
            </a:fld>
            <a:endParaRPr lang="ru-RU"/>
          </a:p>
        </p:txBody>
      </p:sp>
    </p:spTree>
    <p:extLst>
      <p:ext uri="{BB962C8B-B14F-4D97-AF65-F5344CB8AC3E}">
        <p14:creationId xmlns:p14="http://schemas.microsoft.com/office/powerpoint/2010/main" val="2710274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9974" y="383299"/>
            <a:ext cx="8279666" cy="139153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59974" y="1916484"/>
            <a:ext cx="8279666" cy="4567898"/>
          </a:xfrm>
          <a:prstGeom prst="rect">
            <a:avLst/>
          </a:prstGeom>
        </p:spPr>
        <p:txBody>
          <a:bodyPr vert="horz" lIns="91440" tIns="45720" rIns="91440" bIns="45720" rtlCol="0">
            <a:normAutofit/>
          </a:body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2"/>
          </p:nvPr>
        </p:nvSpPr>
        <p:spPr>
          <a:xfrm>
            <a:off x="659973" y="6672698"/>
            <a:ext cx="2159913" cy="383297"/>
          </a:xfrm>
          <a:prstGeom prst="rect">
            <a:avLst/>
          </a:prstGeom>
        </p:spPr>
        <p:txBody>
          <a:bodyPr vert="horz" lIns="91440" tIns="45720" rIns="91440" bIns="45720" rtlCol="0" anchor="ctr"/>
          <a:lstStyle>
            <a:lvl1pPr algn="l">
              <a:defRPr sz="1260">
                <a:solidFill>
                  <a:schemeClr val="tx1">
                    <a:tint val="75000"/>
                  </a:schemeClr>
                </a:solidFill>
              </a:defRPr>
            </a:lvl1pPr>
          </a:lstStyle>
          <a:p>
            <a:fld id="{84422189-EFD3-714F-B6CC-5D9407654409}" type="datetimeFigureOut">
              <a:rPr lang="ru-RU" smtClean="0"/>
              <a:t>12.01.2023</a:t>
            </a:fld>
            <a:endParaRPr lang="ru-RU"/>
          </a:p>
        </p:txBody>
      </p:sp>
      <p:sp>
        <p:nvSpPr>
          <p:cNvPr id="5" name="Footer Placeholder 4"/>
          <p:cNvSpPr>
            <a:spLocks noGrp="1"/>
          </p:cNvSpPr>
          <p:nvPr>
            <p:ph type="ftr" sz="quarter" idx="3"/>
          </p:nvPr>
        </p:nvSpPr>
        <p:spPr>
          <a:xfrm>
            <a:off x="3179872" y="6672698"/>
            <a:ext cx="3239869" cy="38329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779727" y="6672698"/>
            <a:ext cx="2159913" cy="383297"/>
          </a:xfrm>
          <a:prstGeom prst="rect">
            <a:avLst/>
          </a:prstGeom>
        </p:spPr>
        <p:txBody>
          <a:bodyPr vert="horz" lIns="91440" tIns="45720" rIns="91440" bIns="45720" rtlCol="0" anchor="ctr"/>
          <a:lstStyle>
            <a:lvl1pPr algn="r">
              <a:defRPr sz="1260">
                <a:solidFill>
                  <a:schemeClr val="tx1">
                    <a:tint val="75000"/>
                  </a:schemeClr>
                </a:solidFill>
              </a:defRPr>
            </a:lvl1pPr>
          </a:lstStyle>
          <a:p>
            <a:fld id="{F58AB366-0973-5F4F-A58F-89F334020F05}" type="slidenum">
              <a:rPr lang="ru-RU" smtClean="0"/>
              <a:t>‹#›</a:t>
            </a:fld>
            <a:endParaRPr lang="ru-RU"/>
          </a:p>
        </p:txBody>
      </p:sp>
    </p:spTree>
    <p:extLst>
      <p:ext uri="{BB962C8B-B14F-4D97-AF65-F5344CB8AC3E}">
        <p14:creationId xmlns:p14="http://schemas.microsoft.com/office/powerpoint/2010/main" val="7568018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59937" rtl="0" eaLnBrk="1" latinLnBrk="0" hangingPunct="1">
        <a:lnSpc>
          <a:spcPct val="90000"/>
        </a:lnSpc>
        <a:spcBef>
          <a:spcPct val="0"/>
        </a:spcBef>
        <a:buNone/>
        <a:defRPr sz="4619" kern="1200">
          <a:solidFill>
            <a:schemeClr val="tx1"/>
          </a:solidFill>
          <a:latin typeface="+mj-lt"/>
          <a:ea typeface="+mj-ea"/>
          <a:cs typeface="+mj-cs"/>
        </a:defRPr>
      </a:lvl1pPr>
    </p:titleStyle>
    <p:bodyStyle>
      <a:lvl1pPr marL="239984" indent="-239984" algn="l" defTabSz="959937" rtl="0" eaLnBrk="1" latinLnBrk="0" hangingPunct="1">
        <a:lnSpc>
          <a:spcPct val="90000"/>
        </a:lnSpc>
        <a:spcBef>
          <a:spcPts val="1050"/>
        </a:spcBef>
        <a:buFont typeface="Arial" panose="020B0604020202020204" pitchFamily="34" charset="0"/>
        <a:buChar char="•"/>
        <a:defRPr sz="2939" kern="1200">
          <a:solidFill>
            <a:schemeClr val="tx1"/>
          </a:solidFill>
          <a:latin typeface="+mn-lt"/>
          <a:ea typeface="+mn-ea"/>
          <a:cs typeface="+mn-cs"/>
        </a:defRPr>
      </a:lvl1pPr>
      <a:lvl2pPr marL="719953" indent="-239984" algn="l" defTabSz="959937"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199921" indent="-239984" algn="l" defTabSz="959937"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79890"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59859"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39827"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19796"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599764"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79733"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59937" rtl="0" eaLnBrk="1" latinLnBrk="0" hangingPunct="1">
        <a:defRPr sz="1890" kern="1200">
          <a:solidFill>
            <a:schemeClr val="tx1"/>
          </a:solidFill>
          <a:latin typeface="+mn-lt"/>
          <a:ea typeface="+mn-ea"/>
          <a:cs typeface="+mn-cs"/>
        </a:defRPr>
      </a:lvl1pPr>
      <a:lvl2pPr marL="479969" algn="l" defTabSz="959937" rtl="0" eaLnBrk="1" latinLnBrk="0" hangingPunct="1">
        <a:defRPr sz="1890" kern="1200">
          <a:solidFill>
            <a:schemeClr val="tx1"/>
          </a:solidFill>
          <a:latin typeface="+mn-lt"/>
          <a:ea typeface="+mn-ea"/>
          <a:cs typeface="+mn-cs"/>
        </a:defRPr>
      </a:lvl2pPr>
      <a:lvl3pPr marL="959937" algn="l" defTabSz="959937" rtl="0" eaLnBrk="1" latinLnBrk="0" hangingPunct="1">
        <a:defRPr sz="1890" kern="1200">
          <a:solidFill>
            <a:schemeClr val="tx1"/>
          </a:solidFill>
          <a:latin typeface="+mn-lt"/>
          <a:ea typeface="+mn-ea"/>
          <a:cs typeface="+mn-cs"/>
        </a:defRPr>
      </a:lvl3pPr>
      <a:lvl4pPr marL="1439906" algn="l" defTabSz="959937" rtl="0" eaLnBrk="1" latinLnBrk="0" hangingPunct="1">
        <a:defRPr sz="1890" kern="1200">
          <a:solidFill>
            <a:schemeClr val="tx1"/>
          </a:solidFill>
          <a:latin typeface="+mn-lt"/>
          <a:ea typeface="+mn-ea"/>
          <a:cs typeface="+mn-cs"/>
        </a:defRPr>
      </a:lvl4pPr>
      <a:lvl5pPr marL="1919874" algn="l" defTabSz="959937" rtl="0" eaLnBrk="1" latinLnBrk="0" hangingPunct="1">
        <a:defRPr sz="1890" kern="1200">
          <a:solidFill>
            <a:schemeClr val="tx1"/>
          </a:solidFill>
          <a:latin typeface="+mn-lt"/>
          <a:ea typeface="+mn-ea"/>
          <a:cs typeface="+mn-cs"/>
        </a:defRPr>
      </a:lvl5pPr>
      <a:lvl6pPr marL="2399843" algn="l" defTabSz="959937" rtl="0" eaLnBrk="1" latinLnBrk="0" hangingPunct="1">
        <a:defRPr sz="1890" kern="1200">
          <a:solidFill>
            <a:schemeClr val="tx1"/>
          </a:solidFill>
          <a:latin typeface="+mn-lt"/>
          <a:ea typeface="+mn-ea"/>
          <a:cs typeface="+mn-cs"/>
        </a:defRPr>
      </a:lvl6pPr>
      <a:lvl7pPr marL="2879811" algn="l" defTabSz="959937" rtl="0" eaLnBrk="1" latinLnBrk="0" hangingPunct="1">
        <a:defRPr sz="1890" kern="1200">
          <a:solidFill>
            <a:schemeClr val="tx1"/>
          </a:solidFill>
          <a:latin typeface="+mn-lt"/>
          <a:ea typeface="+mn-ea"/>
          <a:cs typeface="+mn-cs"/>
        </a:defRPr>
      </a:lvl7pPr>
      <a:lvl8pPr marL="3359780" algn="l" defTabSz="959937" rtl="0" eaLnBrk="1" latinLnBrk="0" hangingPunct="1">
        <a:defRPr sz="1890" kern="1200">
          <a:solidFill>
            <a:schemeClr val="tx1"/>
          </a:solidFill>
          <a:latin typeface="+mn-lt"/>
          <a:ea typeface="+mn-ea"/>
          <a:cs typeface="+mn-cs"/>
        </a:defRPr>
      </a:lvl8pPr>
      <a:lvl9pPr marL="3839748" algn="l" defTabSz="959937"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amazon.com/s/ref=dp_byline_sr_book_1?ie=UTF8&amp;field-author=Arthur+Walter+Proetz&amp;text=Arthur+Walter+Proetz&amp;sort=relevancerank&amp;search-alias=books"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ru.wikipedia.org/wiki/%D0%9C%D0%B0%D0%BB%D0%BE%D0%B8%D0%BD%D0%B2%D0%B0%D0%B7%D0%B8%D0%B2%D0%BD%D0%B0%D1%8F_%D1%85%D0%B8%D1%80%D1%83%D1%80%D0%B3%D0%B8%D1%8F"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hyperlink" Target="https://ru.wikipedia.org/wiki/%D0%A1%D0%B8%D0%BD%D1%83%D1%81%D0%B8%D1%82"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ru.wikipedia.org/wiki/%D0%90%D1%8D%D1%80%D0%B0%D1%86%D0%B8%D1%8F" TargetMode="External"/><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https://ru.wikipedia.org/wiki/%D0%A1%D0%BB%D0%B8%D0%B7%D0%B8%D1%81%D1%82%D0%B0%D1%8F_%D0%BE%D0%B1%D0%BE%D0%BB%D0%BE%D1%87%D0%BA%D0%B0" TargetMode="External"/><Relationship Id="rId4" Type="http://schemas.openxmlformats.org/officeDocument/2006/relationships/hyperlink" Target="https://ru.wikipedia.org/wiki/%D0%94%D1%80%D0%B5%D0%BD%D0%B0%D0%B6"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a16="http://schemas.microsoft.com/office/drawing/2014/main" id="{6F6941F3-87D4-F149-BD6A-9745CFA7C1C0}"/>
              </a:ext>
            </a:extLst>
          </p:cNvPr>
          <p:cNvPicPr>
            <a:picLocks noChangeAspect="1"/>
          </p:cNvPicPr>
          <p:nvPr/>
        </p:nvPicPr>
        <p:blipFill>
          <a:blip r:embed="rId2"/>
          <a:stretch>
            <a:fillRect/>
          </a:stretch>
        </p:blipFill>
        <p:spPr>
          <a:xfrm>
            <a:off x="264" y="0"/>
            <a:ext cx="9599084" cy="7199313"/>
          </a:xfrm>
          <a:prstGeom prst="rect">
            <a:avLst/>
          </a:prstGeom>
        </p:spPr>
      </p:pic>
      <p:sp>
        <p:nvSpPr>
          <p:cNvPr id="7" name="TextBox 6">
            <a:extLst>
              <a:ext uri="{FF2B5EF4-FFF2-40B4-BE49-F238E27FC236}">
                <a16:creationId xmlns:a16="http://schemas.microsoft.com/office/drawing/2014/main" id="{3B505B73-34AB-D04D-8E11-722346941891}"/>
              </a:ext>
            </a:extLst>
          </p:cNvPr>
          <p:cNvSpPr txBox="1"/>
          <p:nvPr/>
        </p:nvSpPr>
        <p:spPr>
          <a:xfrm>
            <a:off x="1486315" y="5779590"/>
            <a:ext cx="6816963" cy="830997"/>
          </a:xfrm>
          <a:prstGeom prst="rect">
            <a:avLst/>
          </a:prstGeom>
          <a:solidFill>
            <a:schemeClr val="bg1"/>
          </a:solidFill>
        </p:spPr>
        <p:txBody>
          <a:bodyPr wrap="square" lIns="251999" rtlCol="0" anchor="ctr">
            <a:spAutoFit/>
          </a:bodyPr>
          <a:lstStyle/>
          <a:p>
            <a:pPr algn="ctr"/>
            <a:r>
              <a:rPr lang="ru-RU" sz="2400" b="1" i="0" u="none" strike="noStrike" dirty="0">
                <a:solidFill>
                  <a:srgbClr val="000000"/>
                </a:solidFill>
                <a:effectLst/>
                <a:latin typeface="Arial" panose="020B0604020202020204" pitchFamily="34" charset="0"/>
                <a:cs typeface="Arial" panose="020B0604020202020204" pitchFamily="34" charset="0"/>
              </a:rPr>
              <a:t>Гострий та </a:t>
            </a:r>
            <a:r>
              <a:rPr lang="ru-RU" sz="2400" b="1" i="0" u="none" strike="noStrike" dirty="0" err="1">
                <a:solidFill>
                  <a:srgbClr val="000000"/>
                </a:solidFill>
                <a:effectLst/>
                <a:latin typeface="Arial" panose="020B0604020202020204" pitchFamily="34" charset="0"/>
                <a:cs typeface="Arial" panose="020B0604020202020204" pitchFamily="34" charset="0"/>
              </a:rPr>
              <a:t>хронічний</a:t>
            </a:r>
            <a:r>
              <a:rPr lang="ru-RU" sz="2400" b="1" i="0" u="none" strike="noStrike" dirty="0">
                <a:solidFill>
                  <a:srgbClr val="000000"/>
                </a:solidFill>
                <a:effectLst/>
                <a:latin typeface="Arial" panose="020B0604020202020204" pitchFamily="34" charset="0"/>
                <a:cs typeface="Arial" panose="020B0604020202020204" pitchFamily="34" charset="0"/>
              </a:rPr>
              <a:t> фронтит – </a:t>
            </a:r>
            <a:r>
              <a:rPr lang="ru-RU" sz="2400" b="1" i="0" u="none" strike="noStrike" dirty="0" err="1">
                <a:solidFill>
                  <a:srgbClr val="000000"/>
                </a:solidFill>
                <a:effectLst/>
                <a:latin typeface="Arial" panose="020B0604020202020204" pitchFamily="34" charset="0"/>
                <a:cs typeface="Arial" panose="020B0604020202020204" pitchFamily="34" charset="0"/>
              </a:rPr>
              <a:t>вибір</a:t>
            </a:r>
            <a:r>
              <a:rPr lang="ru-RU" sz="2400" b="1" i="0" u="none" strike="noStrike" dirty="0">
                <a:solidFill>
                  <a:srgbClr val="000000"/>
                </a:solidFill>
                <a:effectLst/>
                <a:latin typeface="Arial" panose="020B0604020202020204" pitchFamily="34" charset="0"/>
                <a:cs typeface="Arial" panose="020B0604020202020204" pitchFamily="34" charset="0"/>
              </a:rPr>
              <a:t> методу </a:t>
            </a:r>
            <a:r>
              <a:rPr lang="ru-RU" sz="2400" b="1" i="0" u="none" strike="noStrike" dirty="0" err="1">
                <a:solidFill>
                  <a:srgbClr val="000000"/>
                </a:solidFill>
                <a:effectLst/>
                <a:latin typeface="Arial" panose="020B0604020202020204" pitchFamily="34" charset="0"/>
                <a:cs typeface="Arial" panose="020B0604020202020204" pitchFamily="34" charset="0"/>
              </a:rPr>
              <a:t>дренування</a:t>
            </a:r>
            <a:r>
              <a:rPr lang="ru-RU" sz="2400" b="1" i="0" u="none" strike="noStrike" dirty="0">
                <a:solidFill>
                  <a:srgbClr val="000000"/>
                </a:solidFill>
                <a:effectLst/>
                <a:latin typeface="Arial" panose="020B0604020202020204" pitchFamily="34" charset="0"/>
                <a:cs typeface="Arial" panose="020B0604020202020204" pitchFamily="34" charset="0"/>
              </a:rPr>
              <a:t> </a:t>
            </a:r>
            <a:r>
              <a:rPr lang="ru-RU" sz="2400" b="1" i="0" u="none" strike="noStrike" dirty="0" err="1">
                <a:solidFill>
                  <a:srgbClr val="000000"/>
                </a:solidFill>
                <a:effectLst/>
                <a:latin typeface="Arial" panose="020B0604020202020204" pitchFamily="34" charset="0"/>
                <a:cs typeface="Arial" panose="020B0604020202020204" pitchFamily="34" charset="0"/>
              </a:rPr>
              <a:t>лобової</a:t>
            </a:r>
            <a:r>
              <a:rPr lang="ru-RU" sz="2400" b="1" i="0" u="none" strike="noStrike" dirty="0">
                <a:solidFill>
                  <a:srgbClr val="000000"/>
                </a:solidFill>
                <a:effectLst/>
                <a:latin typeface="Arial" panose="020B0604020202020204" pitchFamily="34" charset="0"/>
                <a:cs typeface="Arial" panose="020B0604020202020204" pitchFamily="34" charset="0"/>
              </a:rPr>
              <a:t> пазухи</a:t>
            </a:r>
            <a:endParaRPr lang="ru-RU" sz="2400" b="1"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339F9DC-4741-3D40-8DEB-2DA2C29FBD38}"/>
              </a:ext>
            </a:extLst>
          </p:cNvPr>
          <p:cNvSpPr txBox="1"/>
          <p:nvPr/>
        </p:nvSpPr>
        <p:spPr>
          <a:xfrm>
            <a:off x="2540126" y="3561349"/>
            <a:ext cx="4836694" cy="954107"/>
          </a:xfrm>
          <a:prstGeom prst="rect">
            <a:avLst/>
          </a:prstGeom>
          <a:noFill/>
        </p:spPr>
        <p:txBody>
          <a:bodyPr wrap="square" rtlCol="0">
            <a:spAutoFit/>
          </a:bodyPr>
          <a:lstStyle/>
          <a:p>
            <a:pPr algn="ctr"/>
            <a:r>
              <a:rPr lang="ru-RU" sz="2800" b="1" dirty="0" err="1">
                <a:solidFill>
                  <a:schemeClr val="bg1"/>
                </a:solidFill>
                <a:latin typeface="Arial" panose="020B0604020202020204" pitchFamily="34" charset="0"/>
                <a:cs typeface="Arial" panose="020B0604020202020204" pitchFamily="34" charset="0"/>
              </a:rPr>
              <a:t>Пухлік</a:t>
            </a:r>
            <a:endParaRPr lang="ru-RU" sz="2800" b="1" dirty="0">
              <a:solidFill>
                <a:schemeClr val="bg1"/>
              </a:solidFill>
              <a:latin typeface="Arial" panose="020B0604020202020204" pitchFamily="34" charset="0"/>
              <a:cs typeface="Arial" panose="020B0604020202020204" pitchFamily="34" charset="0"/>
            </a:endParaRPr>
          </a:p>
          <a:p>
            <a:pPr algn="ctr"/>
            <a:r>
              <a:rPr lang="ru-RU" sz="2800" b="1" dirty="0" err="1">
                <a:solidFill>
                  <a:schemeClr val="bg1"/>
                </a:solidFill>
                <a:latin typeface="Arial" panose="020B0604020202020204" pitchFamily="34" charset="0"/>
                <a:cs typeface="Arial" panose="020B0604020202020204" pitchFamily="34" charset="0"/>
              </a:rPr>
              <a:t>Сергій</a:t>
            </a:r>
            <a:r>
              <a:rPr lang="ru-RU" sz="2800" b="1" dirty="0">
                <a:solidFill>
                  <a:schemeClr val="bg1"/>
                </a:solidFill>
                <a:latin typeface="Arial" panose="020B0604020202020204" pitchFamily="34" charset="0"/>
                <a:cs typeface="Arial" panose="020B0604020202020204" pitchFamily="34" charset="0"/>
              </a:rPr>
              <a:t> Михайлович</a:t>
            </a:r>
          </a:p>
        </p:txBody>
      </p:sp>
      <p:pic>
        <p:nvPicPr>
          <p:cNvPr id="11" name="Google Shape;158;p1">
            <a:extLst>
              <a:ext uri="{FF2B5EF4-FFF2-40B4-BE49-F238E27FC236}">
                <a16:creationId xmlns:a16="http://schemas.microsoft.com/office/drawing/2014/main" id="{1C16393B-F960-45A9-A8F3-A9B04019274C}"/>
              </a:ext>
            </a:extLst>
          </p:cNvPr>
          <p:cNvPicPr preferRelativeResize="0"/>
          <p:nvPr/>
        </p:nvPicPr>
        <p:blipFill rotWithShape="1">
          <a:blip r:embed="rId3">
            <a:alphaModFix/>
          </a:blip>
          <a:srcRect l="11303" r="17155" b="8033"/>
          <a:stretch/>
        </p:blipFill>
        <p:spPr>
          <a:xfrm>
            <a:off x="6357176" y="373337"/>
            <a:ext cx="2744657" cy="3571663"/>
          </a:xfrm>
          <a:prstGeom prst="rect">
            <a:avLst/>
          </a:prstGeom>
          <a:noFill/>
          <a:ln>
            <a:noFill/>
          </a:ln>
          <a:effectLst>
            <a:outerShdw blurRad="660400" dist="50800" dir="5400000" algn="ctr" rotWithShape="0">
              <a:srgbClr val="000000">
                <a:alpha val="42352"/>
              </a:srgbClr>
            </a:outerShdw>
          </a:effectLst>
        </p:spPr>
      </p:pic>
      <p:sp>
        <p:nvSpPr>
          <p:cNvPr id="12" name="TextBox 11">
            <a:extLst>
              <a:ext uri="{FF2B5EF4-FFF2-40B4-BE49-F238E27FC236}">
                <a16:creationId xmlns:a16="http://schemas.microsoft.com/office/drawing/2014/main" id="{E2D65F1A-554A-4ED7-AE85-B0B6F2F0A9F6}"/>
              </a:ext>
            </a:extLst>
          </p:cNvPr>
          <p:cNvSpPr txBox="1"/>
          <p:nvPr/>
        </p:nvSpPr>
        <p:spPr>
          <a:xfrm>
            <a:off x="2540126" y="4594645"/>
            <a:ext cx="48366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Доктор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медичних</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наук,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професор</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академік</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Академії</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Наук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Вищої</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школи</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України</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завідувач</a:t>
            </a:r>
            <a:r>
              <a:rPr kumimoji="0" lang="ru-RU"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кафедри</a:t>
            </a:r>
            <a:endParaRPr kumimoji="0" lang="ru-RU" sz="1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73140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264" y="0"/>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2814372" y="391499"/>
            <a:ext cx="7472383" cy="461665"/>
          </a:xfrm>
          <a:prstGeom prst="rect">
            <a:avLst/>
          </a:prstGeom>
          <a:noFill/>
        </p:spPr>
        <p:txBody>
          <a:bodyPr wrap="square" lIns="251999" rtlCol="0" anchor="ctr">
            <a:spAutoFit/>
          </a:bodyPr>
          <a:lstStyle/>
          <a:p>
            <a:r>
              <a:rPr lang="ru-RU" sz="2400" b="1" dirty="0">
                <a:solidFill>
                  <a:schemeClr val="bg1"/>
                </a:solidFill>
                <a:latin typeface="Arial" panose="020B0604020202020204" pitchFamily="34" charset="0"/>
                <a:cs typeface="Arial" panose="020B0604020202020204" pitchFamily="34" charset="0"/>
              </a:rPr>
              <a:t>Распространенность</a:t>
            </a:r>
          </a:p>
        </p:txBody>
      </p:sp>
      <p:sp>
        <p:nvSpPr>
          <p:cNvPr id="6" name="TextBox 5">
            <a:extLst>
              <a:ext uri="{FF2B5EF4-FFF2-40B4-BE49-F238E27FC236}">
                <a16:creationId xmlns:a16="http://schemas.microsoft.com/office/drawing/2014/main" id="{656E3068-DDD8-49E1-BF6A-163164AA0C83}"/>
              </a:ext>
            </a:extLst>
          </p:cNvPr>
          <p:cNvSpPr txBox="1"/>
          <p:nvPr/>
        </p:nvSpPr>
        <p:spPr>
          <a:xfrm>
            <a:off x="344438" y="1631934"/>
            <a:ext cx="8482321" cy="354456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Согласно эпидемиологическим исследованиям последних лет, от 5% до 15% процентов населения страдают синуситами в той или иной форме, а среди больных, находящихся в оториноларингологическом стационаре, около 40% составляют пациенты с воспалением околоносовых пазух </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Особое место в структуре этой патологии принадлежит фронтитам, почти не встречающимся изолированно, а чаще протекающим в сочетании с другими синуситами </a:t>
            </a:r>
          </a:p>
        </p:txBody>
      </p:sp>
    </p:spTree>
    <p:extLst>
      <p:ext uri="{BB962C8B-B14F-4D97-AF65-F5344CB8AC3E}">
        <p14:creationId xmlns:p14="http://schemas.microsoft.com/office/powerpoint/2010/main" val="402673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264"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3392870" y="360722"/>
            <a:ext cx="7472383" cy="523220"/>
          </a:xfrm>
          <a:prstGeom prst="rect">
            <a:avLst/>
          </a:prstGeom>
          <a:noFill/>
        </p:spPr>
        <p:txBody>
          <a:bodyPr wrap="square" lIns="251999" rtlCol="0" anchor="ctr">
            <a:spAutoFit/>
          </a:bodyPr>
          <a:lstStyle/>
          <a:p>
            <a:r>
              <a:rPr lang="ru-RU" sz="2800" b="1" dirty="0">
                <a:latin typeface="Arial" panose="020B0604020202020204" pitchFamily="34" charset="0"/>
                <a:cs typeface="Arial" panose="020B0604020202020204" pitchFamily="34" charset="0"/>
              </a:rPr>
              <a:t>Актуальность</a:t>
            </a:r>
          </a:p>
        </p:txBody>
      </p:sp>
      <p:sp>
        <p:nvSpPr>
          <p:cNvPr id="6" name="TextBox 5">
            <a:extLst>
              <a:ext uri="{FF2B5EF4-FFF2-40B4-BE49-F238E27FC236}">
                <a16:creationId xmlns:a16="http://schemas.microsoft.com/office/drawing/2014/main" id="{0E065F58-DE21-4B22-8715-85992CB2605A}"/>
              </a:ext>
            </a:extLst>
          </p:cNvPr>
          <p:cNvSpPr txBox="1"/>
          <p:nvPr/>
        </p:nvSpPr>
        <p:spPr>
          <a:xfrm>
            <a:off x="242595" y="1696983"/>
            <a:ext cx="8528179" cy="4411464"/>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Совершенствование диагностики и лечения воспалительных заболеваний лобных пазух, а также предупреждение их рецидива</a:t>
            </a:r>
            <a:br>
              <a:rPr lang="ru-RU" sz="2400" b="0" i="0" u="none" strike="noStrike" dirty="0">
                <a:solidFill>
                  <a:srgbClr val="000000"/>
                </a:solidFill>
                <a:effectLst/>
                <a:latin typeface="Arial" panose="020B0604020202020204" pitchFamily="34" charset="0"/>
                <a:cs typeface="Arial" panose="020B0604020202020204" pitchFamily="34" charset="0"/>
              </a:rPr>
            </a:br>
            <a:r>
              <a:rPr lang="ru-RU" sz="2400" b="0" i="0" u="none" strike="noStrike" dirty="0">
                <a:solidFill>
                  <a:srgbClr val="000000"/>
                </a:solidFill>
                <a:effectLst/>
                <a:latin typeface="Arial" panose="020B0604020202020204" pitchFamily="34" charset="0"/>
                <a:cs typeface="Arial" panose="020B0604020202020204" pitchFamily="34" charset="0"/>
              </a:rPr>
              <a:t> - одна из важнейших проблем современной оториноларингологии</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Удельный вес фронтита среди  </a:t>
            </a:r>
            <a:r>
              <a:rPr lang="ru-RU" sz="2400" b="0" i="0" u="none" strike="noStrike" dirty="0" err="1">
                <a:solidFill>
                  <a:srgbClr val="000000"/>
                </a:solidFill>
                <a:effectLst/>
                <a:latin typeface="Arial" panose="020B0604020202020204" pitchFamily="34" charset="0"/>
                <a:cs typeface="Arial" panose="020B0604020202020204" pitchFamily="34" charset="0"/>
              </a:rPr>
              <a:t>параназальных</a:t>
            </a:r>
            <a:r>
              <a:rPr lang="ru-RU" sz="2400" b="0" i="0" u="none" strike="noStrike" dirty="0">
                <a:solidFill>
                  <a:srgbClr val="000000"/>
                </a:solidFill>
                <a:effectLst/>
                <a:latin typeface="Arial" panose="020B0604020202020204" pitchFamily="34" charset="0"/>
                <a:cs typeface="Arial" panose="020B0604020202020204" pitchFamily="34" charset="0"/>
              </a:rPr>
              <a:t> </a:t>
            </a:r>
            <a:r>
              <a:rPr lang="ru-RU" sz="2400" b="0" i="0" u="none" strike="noStrike" dirty="0" err="1">
                <a:solidFill>
                  <a:srgbClr val="000000"/>
                </a:solidFill>
                <a:effectLst/>
                <a:latin typeface="Arial" panose="020B0604020202020204" pitchFamily="34" charset="0"/>
                <a:cs typeface="Arial" panose="020B0604020202020204" pitchFamily="34" charset="0"/>
              </a:rPr>
              <a:t>синуитов</a:t>
            </a:r>
            <a:r>
              <a:rPr lang="ru-RU" sz="2400" b="0" i="0" u="none" strike="noStrike" dirty="0">
                <a:solidFill>
                  <a:srgbClr val="000000"/>
                </a:solidFill>
                <a:effectLst/>
                <a:latin typeface="Arial" panose="020B0604020202020204" pitchFamily="34" charset="0"/>
                <a:cs typeface="Arial" panose="020B0604020202020204" pitchFamily="34" charset="0"/>
              </a:rPr>
              <a:t> значителен и в последнее десятилетие не имеет тенденции к снижению</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Заболевание развивается преимущественно у людей молодого, наиболее трудоспособного возраста, большую часть которых составляют мужчины</a:t>
            </a:r>
          </a:p>
        </p:txBody>
      </p:sp>
    </p:spTree>
    <p:extLst>
      <p:ext uri="{BB962C8B-B14F-4D97-AF65-F5344CB8AC3E}">
        <p14:creationId xmlns:p14="http://schemas.microsoft.com/office/powerpoint/2010/main" val="408885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C6973-D705-1C4A-A5A6-14D781E7F5D6}"/>
              </a:ext>
            </a:extLst>
          </p:cNvPr>
          <p:cNvSpPr txBox="1"/>
          <p:nvPr/>
        </p:nvSpPr>
        <p:spPr>
          <a:xfrm>
            <a:off x="3000983" y="360722"/>
            <a:ext cx="7472383" cy="523220"/>
          </a:xfrm>
          <a:prstGeom prst="rect">
            <a:avLst/>
          </a:prstGeom>
          <a:noFill/>
        </p:spPr>
        <p:txBody>
          <a:bodyPr wrap="square" lIns="251999" rtlCol="0" anchor="ctr">
            <a:spAutoFit/>
          </a:bodyPr>
          <a:lstStyle/>
          <a:p>
            <a:r>
              <a:rPr lang="ru-RU" sz="2800" b="1" dirty="0">
                <a:solidFill>
                  <a:srgbClr val="1AA0DF"/>
                </a:solidFill>
                <a:latin typeface="Arial" panose="020B0604020202020204" pitchFamily="34" charset="0"/>
                <a:cs typeface="Arial" panose="020B0604020202020204" pitchFamily="34" charset="0"/>
              </a:rPr>
              <a:t>Острый фронтит</a:t>
            </a:r>
          </a:p>
        </p:txBody>
      </p:sp>
      <p:sp>
        <p:nvSpPr>
          <p:cNvPr id="4" name="TextBox 3">
            <a:extLst>
              <a:ext uri="{FF2B5EF4-FFF2-40B4-BE49-F238E27FC236}">
                <a16:creationId xmlns:a16="http://schemas.microsoft.com/office/drawing/2014/main" id="{11999735-3679-4324-9611-F2A9C1C9B465}"/>
              </a:ext>
            </a:extLst>
          </p:cNvPr>
          <p:cNvSpPr txBox="1"/>
          <p:nvPr/>
        </p:nvSpPr>
        <p:spPr>
          <a:xfrm>
            <a:off x="359228" y="1458044"/>
            <a:ext cx="9148666" cy="354456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chemeClr val="accent5"/>
                </a:solidFill>
                <a:effectLst/>
                <a:latin typeface="Arial" panose="020B0604020202020204" pitchFamily="34" charset="0"/>
                <a:cs typeface="Arial" panose="020B0604020202020204" pitchFamily="34" charset="0"/>
              </a:rPr>
              <a:t>В силу того, что лобная пазуха формируется с 5-6 лет и приобретает стабильные размеры примерно к годам 12-14, то фронтит у детей в дошкольном возрасте не возникает. </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accent5"/>
                </a:solidFill>
                <a:effectLst/>
                <a:latin typeface="Arial" panose="020B0604020202020204" pitchFamily="34" charset="0"/>
                <a:cs typeface="Arial" panose="020B0604020202020204" pitchFamily="34" charset="0"/>
              </a:rPr>
              <a:t>Причинами раннего появления болезни являются травмы носа и инфекции, которые приводят к нагноению. Болезнь протекает с аналогичными симптомами, как у взрослых, так и у детей, вот только детский организм больше подвергается общей интоксикации. В остальном фронтит у взрослых протекает примерно также, как и у детей</a:t>
            </a:r>
            <a:r>
              <a:rPr lang="ru-RU" sz="1800" b="0" i="0" u="none" strike="noStrike" dirty="0">
                <a:solidFill>
                  <a:srgbClr val="000000"/>
                </a:solidFill>
                <a:effectLst/>
                <a:latin typeface="Calibri" panose="020F0502020204030204" pitchFamily="34" charset="0"/>
              </a:rPr>
              <a:t>.</a:t>
            </a:r>
            <a:endParaRPr lang="ru-RU" sz="18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062836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264"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3392870" y="360722"/>
            <a:ext cx="7472383" cy="523220"/>
          </a:xfrm>
          <a:prstGeom prst="rect">
            <a:avLst/>
          </a:prstGeom>
          <a:noFill/>
        </p:spPr>
        <p:txBody>
          <a:bodyPr wrap="square" lIns="251999" rtlCol="0" anchor="ctr">
            <a:spAutoFit/>
          </a:bodyPr>
          <a:lstStyle/>
          <a:p>
            <a:r>
              <a:rPr lang="ru-RU" sz="2800" b="1" dirty="0">
                <a:latin typeface="Arial" panose="020B0604020202020204" pitchFamily="34" charset="0"/>
                <a:cs typeface="Arial" panose="020B0604020202020204" pitchFamily="34" charset="0"/>
              </a:rPr>
              <a:t>Фронтит</a:t>
            </a:r>
          </a:p>
        </p:txBody>
      </p:sp>
      <p:sp>
        <p:nvSpPr>
          <p:cNvPr id="6" name="TextBox 5">
            <a:extLst>
              <a:ext uri="{FF2B5EF4-FFF2-40B4-BE49-F238E27FC236}">
                <a16:creationId xmlns:a16="http://schemas.microsoft.com/office/drawing/2014/main" id="{0E065F58-DE21-4B22-8715-85992CB2605A}"/>
              </a:ext>
            </a:extLst>
          </p:cNvPr>
          <p:cNvSpPr txBox="1"/>
          <p:nvPr/>
        </p:nvSpPr>
        <p:spPr>
          <a:xfrm>
            <a:off x="242595" y="1482379"/>
            <a:ext cx="8528179" cy="4652556"/>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Как острая, так и хроническая патология лобных пазух — соматическое заболевание, снижающее качество жизни, зачастую требующее госпитализации в стационар, активной системной противовоспалительной и антибактериальной терапии с целью создания условий для дренажа лобной пазухи</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 Анатомическая близость лобных пазух к глазницам, передней черепной ямке диктует необходимость своевременной и адекватной консервативной, а в случае неэффективности последней — хирургической тактики лечения фронтита во избежание гнойно-септических осложнений</a:t>
            </a:r>
          </a:p>
        </p:txBody>
      </p:sp>
    </p:spTree>
    <p:extLst>
      <p:ext uri="{BB962C8B-B14F-4D97-AF65-F5344CB8AC3E}">
        <p14:creationId xmlns:p14="http://schemas.microsoft.com/office/powerpoint/2010/main" val="232666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264" y="0"/>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3075630" y="366881"/>
            <a:ext cx="7472383" cy="523220"/>
          </a:xfrm>
          <a:prstGeom prst="rect">
            <a:avLst/>
          </a:prstGeom>
          <a:noFill/>
        </p:spPr>
        <p:txBody>
          <a:bodyPr wrap="square" lIns="251999" rtlCol="0" anchor="ctr">
            <a:spAutoFit/>
          </a:bodyPr>
          <a:lstStyle/>
          <a:p>
            <a:r>
              <a:rPr lang="ru-RU" sz="2800" b="1" dirty="0">
                <a:solidFill>
                  <a:schemeClr val="bg1"/>
                </a:solidFill>
                <a:latin typeface="Arial" panose="020B0604020202020204" pitchFamily="34" charset="0"/>
                <a:cs typeface="Arial" panose="020B0604020202020204" pitchFamily="34" charset="0"/>
              </a:rPr>
              <a:t>Актуальность</a:t>
            </a:r>
          </a:p>
        </p:txBody>
      </p:sp>
      <p:sp>
        <p:nvSpPr>
          <p:cNvPr id="6" name="TextBox 5">
            <a:extLst>
              <a:ext uri="{FF2B5EF4-FFF2-40B4-BE49-F238E27FC236}">
                <a16:creationId xmlns:a16="http://schemas.microsoft.com/office/drawing/2014/main" id="{656E3068-DDD8-49E1-BF6A-163164AA0C83}"/>
              </a:ext>
            </a:extLst>
          </p:cNvPr>
          <p:cNvSpPr txBox="1"/>
          <p:nvPr/>
        </p:nvSpPr>
        <p:spPr>
          <a:xfrm>
            <a:off x="172351" y="1458044"/>
            <a:ext cx="9254910" cy="4283224"/>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Воспалительные заболевания лобных пазух становятся основной причиной </a:t>
            </a:r>
            <a:r>
              <a:rPr lang="ru-RU" sz="2400" b="0" i="0" u="none" strike="noStrike" dirty="0" err="1">
                <a:solidFill>
                  <a:schemeClr val="bg1"/>
                </a:solidFill>
                <a:effectLst/>
                <a:latin typeface="Arial" panose="020B0604020202020204" pitchFamily="34" charset="0"/>
                <a:cs typeface="Arial" panose="020B0604020202020204" pitchFamily="34" charset="0"/>
              </a:rPr>
              <a:t>риносинусогенных</a:t>
            </a:r>
            <a:r>
              <a:rPr lang="ru-RU" sz="2400" b="0" i="0" u="none" strike="noStrike" dirty="0">
                <a:solidFill>
                  <a:schemeClr val="bg1"/>
                </a:solidFill>
                <a:effectLst/>
                <a:latin typeface="Arial" panose="020B0604020202020204" pitchFamily="34" charset="0"/>
                <a:cs typeface="Arial" panose="020B0604020202020204" pitchFamily="34" charset="0"/>
              </a:rPr>
              <a:t> внутричерепных осложнений у взрослых </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Анатомическое многообразие и сложность лобно-носового сообщения, а также неоднозначные представления о путях вентиляции и дренирования лобной пазухи, являются причиной того, что нередко для получения экссудата и более точной информации о состоянии лобных пазух прибегают к их </a:t>
            </a:r>
            <a:r>
              <a:rPr lang="ru-RU" sz="2400" b="0" i="0" u="none" strike="noStrike" dirty="0" err="1">
                <a:solidFill>
                  <a:schemeClr val="bg1"/>
                </a:solidFill>
                <a:effectLst/>
                <a:latin typeface="Arial" panose="020B0604020202020204" pitchFamily="34" charset="0"/>
                <a:cs typeface="Arial" panose="020B0604020202020204" pitchFamily="34" charset="0"/>
              </a:rPr>
              <a:t>экстраназальному</a:t>
            </a:r>
            <a:r>
              <a:rPr lang="ru-RU" sz="2400" b="0" i="0" u="none" strike="noStrike" dirty="0">
                <a:solidFill>
                  <a:schemeClr val="bg1"/>
                </a:solidFill>
                <a:effectLst/>
                <a:latin typeface="Arial" panose="020B0604020202020204" pitchFamily="34" charset="0"/>
                <a:cs typeface="Arial" panose="020B0604020202020204" pitchFamily="34" charset="0"/>
              </a:rPr>
              <a:t> вскрытию, зачастую завершающемуся так называемой радикальной операцией, частота рецидивов после которой продолжает оставаться на уровне 40%-60%</a:t>
            </a:r>
          </a:p>
        </p:txBody>
      </p:sp>
    </p:spTree>
    <p:extLst>
      <p:ext uri="{BB962C8B-B14F-4D97-AF65-F5344CB8AC3E}">
        <p14:creationId xmlns:p14="http://schemas.microsoft.com/office/powerpoint/2010/main" val="379735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C6973-D705-1C4A-A5A6-14D781E7F5D6}"/>
              </a:ext>
            </a:extLst>
          </p:cNvPr>
          <p:cNvSpPr txBox="1"/>
          <p:nvPr/>
        </p:nvSpPr>
        <p:spPr>
          <a:xfrm>
            <a:off x="3000983" y="360722"/>
            <a:ext cx="7472383" cy="523220"/>
          </a:xfrm>
          <a:prstGeom prst="rect">
            <a:avLst/>
          </a:prstGeom>
          <a:noFill/>
        </p:spPr>
        <p:txBody>
          <a:bodyPr wrap="square" lIns="251999" rtlCol="0" anchor="ctr">
            <a:spAutoFit/>
          </a:bodyPr>
          <a:lstStyle/>
          <a:p>
            <a:r>
              <a:rPr lang="ru-RU" sz="2800" b="1" dirty="0">
                <a:solidFill>
                  <a:srgbClr val="1AA0DF"/>
                </a:solidFill>
                <a:latin typeface="Arial" panose="020B0604020202020204" pitchFamily="34" charset="0"/>
                <a:cs typeface="Arial" panose="020B0604020202020204" pitchFamily="34" charset="0"/>
              </a:rPr>
              <a:t>Лечение</a:t>
            </a:r>
          </a:p>
        </p:txBody>
      </p:sp>
      <p:sp>
        <p:nvSpPr>
          <p:cNvPr id="4" name="TextBox 3">
            <a:extLst>
              <a:ext uri="{FF2B5EF4-FFF2-40B4-BE49-F238E27FC236}">
                <a16:creationId xmlns:a16="http://schemas.microsoft.com/office/drawing/2014/main" id="{11999735-3679-4324-9611-F2A9C1C9B465}"/>
              </a:ext>
            </a:extLst>
          </p:cNvPr>
          <p:cNvSpPr txBox="1"/>
          <p:nvPr/>
        </p:nvSpPr>
        <p:spPr>
          <a:xfrm>
            <a:off x="359228" y="1728632"/>
            <a:ext cx="9148666" cy="2685351"/>
          </a:xfrm>
          <a:prstGeom prst="rect">
            <a:avLst/>
          </a:prstGeom>
          <a:noFill/>
        </p:spPr>
        <p:txBody>
          <a:bodyPr wrap="square">
            <a:spAutoFit/>
          </a:bodyPr>
          <a:lstStyle/>
          <a:p>
            <a:pPr marL="457200" indent="-457200" rtl="0" fontAlgn="base">
              <a:spcBef>
                <a:spcPts val="0"/>
              </a:spcBef>
              <a:spcAft>
                <a:spcPts val="0"/>
              </a:spcAft>
              <a:buFont typeface="Arial" panose="020B0604020202020204" pitchFamily="34" charset="0"/>
              <a:buChar char="•"/>
            </a:pPr>
            <a:r>
              <a:rPr lang="ru-RU" sz="2800" b="0" i="0" u="none" strike="noStrike" dirty="0">
                <a:solidFill>
                  <a:srgbClr val="00B0F0"/>
                </a:solidFill>
                <a:effectLst/>
                <a:latin typeface="Arial" panose="020B0604020202020204" pitchFamily="34" charset="0"/>
                <a:cs typeface="Arial" panose="020B0604020202020204" pitchFamily="34" charset="0"/>
              </a:rPr>
              <a:t>Терапия острого </a:t>
            </a:r>
            <a:r>
              <a:rPr lang="ru-RU" sz="2800" b="0" i="0" u="none" strike="noStrike" dirty="0" err="1">
                <a:solidFill>
                  <a:srgbClr val="00B0F0"/>
                </a:solidFill>
                <a:effectLst/>
                <a:latin typeface="Arial" panose="020B0604020202020204" pitchFamily="34" charset="0"/>
                <a:cs typeface="Arial" panose="020B0604020202020204" pitchFamily="34" charset="0"/>
              </a:rPr>
              <a:t>фронтинта</a:t>
            </a:r>
            <a:r>
              <a:rPr lang="ru-RU" sz="2800" b="0" i="0" u="none" strike="noStrike" dirty="0">
                <a:solidFill>
                  <a:srgbClr val="00B0F0"/>
                </a:solidFill>
                <a:effectLst/>
                <a:latin typeface="Arial" panose="020B0604020202020204" pitchFamily="34" charset="0"/>
                <a:cs typeface="Arial" panose="020B0604020202020204" pitchFamily="34" charset="0"/>
              </a:rPr>
              <a:t> проводится по тем же принципам как и любого синусита:</a:t>
            </a:r>
          </a:p>
          <a:p>
            <a:pPr marL="457200" indent="-457200" rtl="0" fontAlgn="base">
              <a:spcBef>
                <a:spcPts val="0"/>
              </a:spcBef>
              <a:spcAft>
                <a:spcPts val="0"/>
              </a:spcAft>
              <a:buFont typeface="Arial" panose="020B0604020202020204" pitchFamily="34" charset="0"/>
              <a:buChar char="•"/>
            </a:pPr>
            <a:endParaRPr lang="ru-RU" sz="2800" b="0" i="0" u="none" strike="noStrike" dirty="0">
              <a:solidFill>
                <a:srgbClr val="00B0F0"/>
              </a:solidFill>
              <a:effectLst/>
              <a:latin typeface="Arial" panose="020B0604020202020204" pitchFamily="34" charset="0"/>
              <a:cs typeface="Arial" panose="020B0604020202020204" pitchFamily="34" charset="0"/>
            </a:endParaRPr>
          </a:p>
          <a:p>
            <a:pPr marL="742950" lvl="1" indent="-285750" rtl="0" fontAlgn="base">
              <a:spcBef>
                <a:spcPts val="500"/>
              </a:spcBef>
              <a:spcAft>
                <a:spcPts val="0"/>
              </a:spcAft>
              <a:buFont typeface="Arial" panose="020B0604020202020204" pitchFamily="34" charset="0"/>
              <a:buChar char="•"/>
            </a:pPr>
            <a:r>
              <a:rPr lang="ru-RU" sz="2400" b="0" i="0" u="none" strike="noStrike" dirty="0" err="1">
                <a:solidFill>
                  <a:srgbClr val="00B0F0"/>
                </a:solidFill>
                <a:effectLst/>
                <a:latin typeface="Arial" panose="020B0604020202020204" pitchFamily="34" charset="0"/>
                <a:cs typeface="Arial" panose="020B0604020202020204" pitchFamily="34" charset="0"/>
              </a:rPr>
              <a:t>Противоспалительная</a:t>
            </a:r>
            <a:r>
              <a:rPr lang="ru-RU" sz="2400" b="0" i="0" u="none" strike="noStrike" dirty="0">
                <a:solidFill>
                  <a:srgbClr val="00B0F0"/>
                </a:solidFill>
                <a:effectLst/>
                <a:latin typeface="Arial" panose="020B0604020202020204" pitchFamily="34" charset="0"/>
                <a:cs typeface="Arial" panose="020B0604020202020204" pitchFamily="34" charset="0"/>
              </a:rPr>
              <a:t> терапия</a:t>
            </a:r>
          </a:p>
          <a:p>
            <a:pPr marL="742950" lvl="1" indent="-285750" rtl="0" fontAlgn="base">
              <a:spcBef>
                <a:spcPts val="500"/>
              </a:spcBef>
              <a:spcAft>
                <a:spcPts val="0"/>
              </a:spcAft>
              <a:buFont typeface="Arial" panose="020B0604020202020204" pitchFamily="34" charset="0"/>
              <a:buChar char="•"/>
            </a:pPr>
            <a:r>
              <a:rPr lang="ru-RU" sz="2400" b="0" i="0" u="none" strike="noStrike" dirty="0">
                <a:solidFill>
                  <a:srgbClr val="00B0F0"/>
                </a:solidFill>
                <a:effectLst/>
                <a:latin typeface="Arial" panose="020B0604020202020204" pitchFamily="34" charset="0"/>
                <a:cs typeface="Arial" panose="020B0604020202020204" pitchFamily="34" charset="0"/>
              </a:rPr>
              <a:t>Антибактериальная терапия</a:t>
            </a:r>
          </a:p>
          <a:p>
            <a:pPr marL="742950" lvl="1" indent="-285750" rtl="0" fontAlgn="base">
              <a:spcBef>
                <a:spcPts val="500"/>
              </a:spcBef>
              <a:spcAft>
                <a:spcPts val="0"/>
              </a:spcAft>
              <a:buFont typeface="Arial" panose="020B0604020202020204" pitchFamily="34" charset="0"/>
              <a:buChar char="•"/>
            </a:pPr>
            <a:r>
              <a:rPr lang="ru-RU" sz="2400" b="0" i="0" u="none" strike="noStrike" dirty="0">
                <a:solidFill>
                  <a:srgbClr val="00B0F0"/>
                </a:solidFill>
                <a:effectLst/>
                <a:latin typeface="Arial" panose="020B0604020202020204" pitchFamily="34" charset="0"/>
                <a:cs typeface="Arial" panose="020B0604020202020204" pitchFamily="34" charset="0"/>
              </a:rPr>
              <a:t>Восстановление дренирования синуса</a:t>
            </a:r>
          </a:p>
        </p:txBody>
      </p:sp>
    </p:spTree>
    <p:extLst>
      <p:ext uri="{BB962C8B-B14F-4D97-AF65-F5344CB8AC3E}">
        <p14:creationId xmlns:p14="http://schemas.microsoft.com/office/powerpoint/2010/main" val="2183995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264"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2637090" y="360722"/>
            <a:ext cx="7472383" cy="523220"/>
          </a:xfrm>
          <a:prstGeom prst="rect">
            <a:avLst/>
          </a:prstGeom>
          <a:noFill/>
        </p:spPr>
        <p:txBody>
          <a:bodyPr wrap="square" lIns="251999" rtlCol="0" anchor="ctr">
            <a:spAutoFit/>
          </a:bodyPr>
          <a:lstStyle/>
          <a:p>
            <a:r>
              <a:rPr lang="ru-RU" sz="2800" b="1" dirty="0">
                <a:latin typeface="Arial" panose="020B0604020202020204" pitchFamily="34" charset="0"/>
                <a:cs typeface="Arial" panose="020B0604020202020204" pitchFamily="34" charset="0"/>
              </a:rPr>
              <a:t>Лобно-носовое соустье</a:t>
            </a:r>
          </a:p>
        </p:txBody>
      </p:sp>
      <p:sp>
        <p:nvSpPr>
          <p:cNvPr id="6" name="TextBox 5">
            <a:extLst>
              <a:ext uri="{FF2B5EF4-FFF2-40B4-BE49-F238E27FC236}">
                <a16:creationId xmlns:a16="http://schemas.microsoft.com/office/drawing/2014/main" id="{0E065F58-DE21-4B22-8715-85992CB2605A}"/>
              </a:ext>
            </a:extLst>
          </p:cNvPr>
          <p:cNvSpPr txBox="1"/>
          <p:nvPr/>
        </p:nvSpPr>
        <p:spPr>
          <a:xfrm>
            <a:off x="121429" y="1365962"/>
            <a:ext cx="9356753" cy="4950073"/>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300" b="0" i="0" u="none" strike="noStrike" dirty="0">
                <a:solidFill>
                  <a:srgbClr val="000000"/>
                </a:solidFill>
                <a:effectLst/>
                <a:latin typeface="Arial" panose="020B0604020202020204" pitchFamily="34" charset="0"/>
                <a:cs typeface="Arial" panose="020B0604020202020204" pitchFamily="34" charset="0"/>
              </a:rPr>
              <a:t>Наиболее часто проблемы возникают именно с самим соустьем. Оно может быть от природы резко суженным, закрыться в силу перенесенного острого процесса (например ОРЗ)</a:t>
            </a:r>
          </a:p>
          <a:p>
            <a:pPr marL="285750" indent="-285750" rtl="0" fontAlgn="base">
              <a:spcBef>
                <a:spcPts val="1000"/>
              </a:spcBef>
              <a:spcAft>
                <a:spcPts val="0"/>
              </a:spcAft>
              <a:buFont typeface="Arial" panose="020B0604020202020204" pitchFamily="34" charset="0"/>
              <a:buChar char="•"/>
            </a:pPr>
            <a:r>
              <a:rPr lang="ru-RU" sz="2300" b="0" i="0" u="none" strike="noStrike" dirty="0">
                <a:solidFill>
                  <a:srgbClr val="000000"/>
                </a:solidFill>
                <a:effectLst/>
                <a:latin typeface="Arial" panose="020B0604020202020204" pitchFamily="34" charset="0"/>
                <a:cs typeface="Arial" panose="020B0604020202020204" pitchFamily="34" charset="0"/>
              </a:rPr>
              <a:t> Часто при   фронтитах выявляют так называемые аномалии развития решетчатых пазух, в частности резко увеличенная первая решетчатая клетка (бугорок носа) может механически блокировать работу соустья лобной пазухи. А </a:t>
            </a:r>
            <a:r>
              <a:rPr lang="ru-RU" sz="2300" b="0" i="0" u="none" strike="noStrike" dirty="0" err="1">
                <a:solidFill>
                  <a:srgbClr val="000000"/>
                </a:solidFill>
                <a:effectLst/>
                <a:latin typeface="Arial" panose="020B0604020202020204" pitchFamily="34" charset="0"/>
                <a:cs typeface="Arial" panose="020B0604020202020204" pitchFamily="34" charset="0"/>
              </a:rPr>
              <a:t>также,наличие</a:t>
            </a:r>
            <a:r>
              <a:rPr lang="ru-RU" sz="2300" b="0" i="0" u="none" strike="noStrike" dirty="0">
                <a:solidFill>
                  <a:srgbClr val="000000"/>
                </a:solidFill>
                <a:effectLst/>
                <a:latin typeface="Arial" panose="020B0604020202020204" pitchFamily="34" charset="0"/>
                <a:cs typeface="Arial" panose="020B0604020202020204" pitchFamily="34" charset="0"/>
              </a:rPr>
              <a:t> извилистого лобно-носового канала и высокое положение его отверстия в полости носа</a:t>
            </a:r>
          </a:p>
          <a:p>
            <a:pPr marL="285750" indent="-285750" rtl="0" fontAlgn="base">
              <a:spcBef>
                <a:spcPts val="1000"/>
              </a:spcBef>
              <a:spcAft>
                <a:spcPts val="0"/>
              </a:spcAft>
              <a:buFont typeface="Arial" panose="020B0604020202020204" pitchFamily="34" charset="0"/>
              <a:buChar char="•"/>
            </a:pPr>
            <a:r>
              <a:rPr lang="ru-RU" sz="2300" b="0" i="0" u="none" strike="noStrike" dirty="0">
                <a:solidFill>
                  <a:srgbClr val="000000"/>
                </a:solidFill>
                <a:effectLst/>
                <a:latin typeface="Arial" panose="020B0604020202020204" pitchFamily="34" charset="0"/>
                <a:cs typeface="Arial" panose="020B0604020202020204" pitchFamily="34" charset="0"/>
              </a:rPr>
              <a:t> Играет роль и характер носового дыхания. Например, при резких искривлениях носовой перегородки, особенно в ее верхних отделах, возникает выраженное нарушение аэродинамики</a:t>
            </a:r>
          </a:p>
        </p:txBody>
      </p:sp>
    </p:spTree>
    <p:extLst>
      <p:ext uri="{BB962C8B-B14F-4D97-AF65-F5344CB8AC3E}">
        <p14:creationId xmlns:p14="http://schemas.microsoft.com/office/powerpoint/2010/main" val="1799604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0"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2127230" y="360722"/>
            <a:ext cx="7472383" cy="523220"/>
          </a:xfrm>
          <a:prstGeom prst="rect">
            <a:avLst/>
          </a:prstGeom>
          <a:noFill/>
        </p:spPr>
        <p:txBody>
          <a:bodyPr wrap="square" lIns="251999" rtlCol="0" anchor="ctr">
            <a:spAutoFit/>
          </a:bodyPr>
          <a:lstStyle/>
          <a:p>
            <a:r>
              <a:rPr lang="ru-RU" sz="2800" b="1" dirty="0">
                <a:latin typeface="Arial" panose="020B0604020202020204" pitchFamily="34" charset="0"/>
                <a:cs typeface="Arial" panose="020B0604020202020204" pitchFamily="34" charset="0"/>
              </a:rPr>
              <a:t>Лобно-носовое соустье (ЭПОС 2020)</a:t>
            </a:r>
          </a:p>
        </p:txBody>
      </p:sp>
      <p:sp>
        <p:nvSpPr>
          <p:cNvPr id="6" name="TextBox 5">
            <a:extLst>
              <a:ext uri="{FF2B5EF4-FFF2-40B4-BE49-F238E27FC236}">
                <a16:creationId xmlns:a16="http://schemas.microsoft.com/office/drawing/2014/main" id="{0E065F58-DE21-4B22-8715-85992CB2605A}"/>
              </a:ext>
            </a:extLst>
          </p:cNvPr>
          <p:cNvSpPr txBox="1"/>
          <p:nvPr/>
        </p:nvSpPr>
        <p:spPr>
          <a:xfrm>
            <a:off x="121429" y="1459268"/>
            <a:ext cx="9356753" cy="4878259"/>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200" b="0" i="0" u="none" strike="noStrike" dirty="0">
                <a:solidFill>
                  <a:srgbClr val="000000"/>
                </a:solidFill>
                <a:effectLst/>
                <a:latin typeface="Arial" panose="020B0604020202020204" pitchFamily="34" charset="0"/>
                <a:cs typeface="Arial" panose="020B0604020202020204" pitchFamily="34" charset="0"/>
              </a:rPr>
              <a:t>Лобный карман -  это наиболее </a:t>
            </a:r>
            <a:r>
              <a:rPr lang="ru-RU" sz="2200" b="0" i="0" u="none" strike="noStrike" dirty="0" err="1">
                <a:solidFill>
                  <a:srgbClr val="000000"/>
                </a:solidFill>
                <a:effectLst/>
                <a:latin typeface="Arial" panose="020B0604020202020204" pitchFamily="34" charset="0"/>
                <a:cs typeface="Arial" panose="020B0604020202020204" pitchFamily="34" charset="0"/>
              </a:rPr>
              <a:t>передневерхняя</a:t>
            </a:r>
            <a:r>
              <a:rPr lang="ru-RU" sz="2200" b="0" i="0" u="none" strike="noStrike" dirty="0">
                <a:solidFill>
                  <a:srgbClr val="000000"/>
                </a:solidFill>
                <a:effectLst/>
                <a:latin typeface="Arial" panose="020B0604020202020204" pitchFamily="34" charset="0"/>
                <a:cs typeface="Arial" panose="020B0604020202020204" pitchFamily="34" charset="0"/>
              </a:rPr>
              <a:t> часть решётчатой кости, расположенная снизу от отверстия лобной пазухи. Этот термин часто используется в качестве синонима дренажного пути лобной пазухи. Термины «лобный карман» и «дренажный путь лобной пазухи» обычно относятся к двум разным структурам </a:t>
            </a:r>
          </a:p>
          <a:p>
            <a:pPr marL="285750" indent="-285750" rtl="0" fontAlgn="base">
              <a:spcBef>
                <a:spcPts val="1000"/>
              </a:spcBef>
              <a:spcAft>
                <a:spcPts val="0"/>
              </a:spcAft>
              <a:buFont typeface="Arial" panose="020B0604020202020204" pitchFamily="34" charset="0"/>
              <a:buChar char="•"/>
            </a:pPr>
            <a:r>
              <a:rPr lang="ru-RU" sz="2200" b="0" i="0" u="none" strike="noStrike" dirty="0">
                <a:solidFill>
                  <a:srgbClr val="000000"/>
                </a:solidFill>
                <a:effectLst/>
                <a:latin typeface="Arial" panose="020B0604020202020204" pitchFamily="34" charset="0"/>
                <a:cs typeface="Arial" panose="020B0604020202020204" pitchFamily="34" charset="0"/>
              </a:rPr>
              <a:t>Если крючковидный отросток прикреплён к основанию черепа или повёрнут </a:t>
            </a:r>
            <a:r>
              <a:rPr lang="ru-RU" sz="2200" b="0" i="0" u="none" strike="noStrike" dirty="0" err="1">
                <a:solidFill>
                  <a:srgbClr val="000000"/>
                </a:solidFill>
                <a:effectLst/>
                <a:latin typeface="Arial" panose="020B0604020202020204" pitchFamily="34" charset="0"/>
                <a:cs typeface="Arial" panose="020B0604020202020204" pitchFamily="34" charset="0"/>
              </a:rPr>
              <a:t>медиально</a:t>
            </a:r>
            <a:r>
              <a:rPr lang="ru-RU" sz="2200" b="0" i="0" u="none" strike="noStrike" dirty="0">
                <a:solidFill>
                  <a:srgbClr val="000000"/>
                </a:solidFill>
                <a:effectLst/>
                <a:latin typeface="Arial" panose="020B0604020202020204" pitchFamily="34" charset="0"/>
                <a:cs typeface="Arial" panose="020B0604020202020204" pitchFamily="34" charset="0"/>
              </a:rPr>
              <a:t>, лобный карман открывается непосредственно в решётчатую воронку</a:t>
            </a:r>
          </a:p>
          <a:p>
            <a:pPr marL="285750" indent="-285750" rtl="0" fontAlgn="base">
              <a:spcBef>
                <a:spcPts val="1000"/>
              </a:spcBef>
              <a:spcAft>
                <a:spcPts val="0"/>
              </a:spcAft>
              <a:buFont typeface="Arial" panose="020B0604020202020204" pitchFamily="34" charset="0"/>
              <a:buChar char="•"/>
            </a:pPr>
            <a:r>
              <a:rPr lang="ru-RU" sz="2200" b="0" i="0" u="none" strike="noStrike" dirty="0">
                <a:solidFill>
                  <a:srgbClr val="000000"/>
                </a:solidFill>
                <a:effectLst/>
                <a:latin typeface="Arial" panose="020B0604020202020204" pitchFamily="34" charset="0"/>
                <a:cs typeface="Arial" panose="020B0604020202020204" pitchFamily="34" charset="0"/>
              </a:rPr>
              <a:t>Использование термина «соустье» в отношении отверстия лобной пазухи неверно, так как это подразумевает двумерную структуру. </a:t>
            </a:r>
          </a:p>
          <a:p>
            <a:pPr marL="285750" indent="-285750" rtl="0" fontAlgn="base">
              <a:spcBef>
                <a:spcPts val="1000"/>
              </a:spcBef>
              <a:spcAft>
                <a:spcPts val="0"/>
              </a:spcAft>
              <a:buFont typeface="Arial" panose="020B0604020202020204" pitchFamily="34" charset="0"/>
              <a:buChar char="•"/>
            </a:pPr>
            <a:r>
              <a:rPr lang="ru-RU" sz="2200" b="0" i="0" u="none" strike="noStrike" dirty="0">
                <a:solidFill>
                  <a:srgbClr val="000000"/>
                </a:solidFill>
                <a:effectLst/>
                <a:latin typeface="Arial" panose="020B0604020202020204" pitchFamily="34" charset="0"/>
                <a:cs typeface="Arial" panose="020B0604020202020204" pitchFamily="34" charset="0"/>
              </a:rPr>
              <a:t>От использования термина «носолобный канал» или «лобно-носовой канал» в настоящее время отказались, поскольку дренажный путь лобной пазухи не является настоящим каналом</a:t>
            </a:r>
          </a:p>
        </p:txBody>
      </p:sp>
    </p:spTree>
    <p:extLst>
      <p:ext uri="{BB962C8B-B14F-4D97-AF65-F5344CB8AC3E}">
        <p14:creationId xmlns:p14="http://schemas.microsoft.com/office/powerpoint/2010/main" val="1904906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C6973-D705-1C4A-A5A6-14D781E7F5D6}"/>
              </a:ext>
            </a:extLst>
          </p:cNvPr>
          <p:cNvSpPr txBox="1"/>
          <p:nvPr/>
        </p:nvSpPr>
        <p:spPr>
          <a:xfrm>
            <a:off x="3000983" y="360722"/>
            <a:ext cx="7472383" cy="523220"/>
          </a:xfrm>
          <a:prstGeom prst="rect">
            <a:avLst/>
          </a:prstGeom>
          <a:noFill/>
        </p:spPr>
        <p:txBody>
          <a:bodyPr wrap="square" lIns="251999" rtlCol="0" anchor="ctr">
            <a:spAutoFit/>
          </a:bodyPr>
          <a:lstStyle/>
          <a:p>
            <a:r>
              <a:rPr lang="ru-RU" sz="2800" b="1" dirty="0">
                <a:solidFill>
                  <a:srgbClr val="1AA0DF"/>
                </a:solidFill>
                <a:latin typeface="Arial" panose="020B0604020202020204" pitchFamily="34" charset="0"/>
                <a:cs typeface="Arial" panose="020B0604020202020204" pitchFamily="34" charset="0"/>
              </a:rPr>
              <a:t>Разгрузочная терапия</a:t>
            </a:r>
          </a:p>
        </p:txBody>
      </p:sp>
      <p:sp>
        <p:nvSpPr>
          <p:cNvPr id="4" name="TextBox 3">
            <a:extLst>
              <a:ext uri="{FF2B5EF4-FFF2-40B4-BE49-F238E27FC236}">
                <a16:creationId xmlns:a16="http://schemas.microsoft.com/office/drawing/2014/main" id="{11999735-3679-4324-9611-F2A9C1C9B465}"/>
              </a:ext>
            </a:extLst>
          </p:cNvPr>
          <p:cNvSpPr txBox="1"/>
          <p:nvPr/>
        </p:nvSpPr>
        <p:spPr>
          <a:xfrm>
            <a:off x="125962" y="1411391"/>
            <a:ext cx="9148666" cy="5021888"/>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B0F0"/>
                </a:solidFill>
                <a:effectLst/>
                <a:latin typeface="Arial" panose="020B0604020202020204" pitchFamily="34" charset="0"/>
                <a:cs typeface="Arial" panose="020B0604020202020204" pitchFamily="34" charset="0"/>
              </a:rPr>
              <a:t>Одним из основных направлений симптоматической (а в некотором смысле и патогенетической) терапии острых фронтитов является восстановление проходимости соустий лобных пазух, так называемая «разгрузочная терапия»</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B0F0"/>
                </a:solidFill>
                <a:effectLst/>
                <a:latin typeface="Arial" panose="020B0604020202020204" pitchFamily="34" charset="0"/>
                <a:cs typeface="Arial" panose="020B0604020202020204" pitchFamily="34" charset="0"/>
              </a:rPr>
              <a:t>Назначение </a:t>
            </a:r>
            <a:r>
              <a:rPr lang="ru-RU" sz="2400" b="1" i="1" u="none" strike="noStrike" dirty="0">
                <a:solidFill>
                  <a:srgbClr val="00B0F0"/>
                </a:solidFill>
                <a:effectLst/>
                <a:latin typeface="Arial" panose="020B0604020202020204" pitchFamily="34" charset="0"/>
                <a:cs typeface="Arial" panose="020B0604020202020204" pitchFamily="34" charset="0"/>
              </a:rPr>
              <a:t>топических </a:t>
            </a:r>
            <a:r>
              <a:rPr lang="ru-RU" sz="2400" b="1" i="1" u="none" strike="noStrike" dirty="0" err="1">
                <a:solidFill>
                  <a:srgbClr val="00B0F0"/>
                </a:solidFill>
                <a:effectLst/>
                <a:latin typeface="Arial" panose="020B0604020202020204" pitchFamily="34" charset="0"/>
                <a:cs typeface="Arial" panose="020B0604020202020204" pitchFamily="34" charset="0"/>
              </a:rPr>
              <a:t>деконгестантов</a:t>
            </a:r>
            <a:r>
              <a:rPr lang="ru-RU" sz="2400" b="0" i="0" u="none" strike="noStrike" dirty="0">
                <a:solidFill>
                  <a:srgbClr val="00B0F0"/>
                </a:solidFill>
                <a:effectLst/>
                <a:latin typeface="Arial" panose="020B0604020202020204" pitchFamily="34" charset="0"/>
                <a:cs typeface="Arial" panose="020B0604020202020204" pitchFamily="34" charset="0"/>
              </a:rPr>
              <a:t> абсолютно необходимо при острых фронтитах, так как эти препараты в кратчайшие сроки устраняют отек слизистой оболочки носа, некоторые из них могут применяться у новорожденных детей.</a:t>
            </a:r>
          </a:p>
          <a:p>
            <a:pPr marL="285750" indent="-285750">
              <a:buFont typeface="Arial" panose="020B0604020202020204" pitchFamily="34" charset="0"/>
              <a:buChar char="•"/>
            </a:pPr>
            <a:r>
              <a:rPr lang="ru-RU" sz="2400" b="0" i="0" u="none" strike="noStrike" dirty="0" err="1">
                <a:solidFill>
                  <a:srgbClr val="00B0F0"/>
                </a:solidFill>
                <a:effectLst/>
                <a:latin typeface="Arial" panose="020B0604020202020204" pitchFamily="34" charset="0"/>
                <a:cs typeface="Arial" panose="020B0604020202020204" pitchFamily="34" charset="0"/>
              </a:rPr>
              <a:t>Деконгестанты</a:t>
            </a:r>
            <a:r>
              <a:rPr lang="ru-RU" sz="2400" b="0" i="0" u="none" strike="noStrike" dirty="0">
                <a:solidFill>
                  <a:srgbClr val="00B0F0"/>
                </a:solidFill>
                <a:effectLst/>
                <a:latin typeface="Arial" panose="020B0604020202020204" pitchFamily="34" charset="0"/>
                <a:cs typeface="Arial" panose="020B0604020202020204" pitchFamily="34" charset="0"/>
              </a:rPr>
              <a:t> могут назначаться </a:t>
            </a:r>
            <a:r>
              <a:rPr lang="ru-RU" sz="2400" b="0" i="0" u="none" strike="noStrike" dirty="0" err="1">
                <a:solidFill>
                  <a:srgbClr val="00B0F0"/>
                </a:solidFill>
                <a:effectLst/>
                <a:latin typeface="Arial" panose="020B0604020202020204" pitchFamily="34" charset="0"/>
                <a:cs typeface="Arial" panose="020B0604020202020204" pitchFamily="34" charset="0"/>
              </a:rPr>
              <a:t>местно</a:t>
            </a:r>
            <a:r>
              <a:rPr lang="ru-RU" sz="2400" b="0" i="0" u="none" strike="noStrike" dirty="0">
                <a:solidFill>
                  <a:srgbClr val="00B0F0"/>
                </a:solidFill>
                <a:effectLst/>
                <a:latin typeface="Arial" panose="020B0604020202020204" pitchFamily="34" charset="0"/>
                <a:cs typeface="Arial" panose="020B0604020202020204" pitchFamily="34" charset="0"/>
              </a:rPr>
              <a:t>, в виде носовых капель, аэрозоля, геля или мази, так и перорально </a:t>
            </a:r>
            <a:r>
              <a:rPr lang="ru-RU" sz="2400" b="1" i="1" u="none" strike="noStrike" dirty="0">
                <a:solidFill>
                  <a:srgbClr val="00B0F0"/>
                </a:solidFill>
                <a:effectLst/>
                <a:latin typeface="Arial" panose="020B0604020202020204" pitchFamily="34" charset="0"/>
                <a:cs typeface="Arial" panose="020B0604020202020204" pitchFamily="34" charset="0"/>
              </a:rPr>
              <a:t>(уровень доказательности III (-), шкала убедительности C, EPOS 2012)</a:t>
            </a:r>
            <a:endParaRPr lang="ru-RU" sz="2400" b="0" i="0" u="none" strike="noStrike" dirty="0">
              <a:solidFill>
                <a:srgbClr val="00B0F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8543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C6973-D705-1C4A-A5A6-14D781E7F5D6}"/>
              </a:ext>
            </a:extLst>
          </p:cNvPr>
          <p:cNvSpPr txBox="1"/>
          <p:nvPr/>
        </p:nvSpPr>
        <p:spPr>
          <a:xfrm>
            <a:off x="1802245" y="143653"/>
            <a:ext cx="7472383" cy="954107"/>
          </a:xfrm>
          <a:prstGeom prst="rect">
            <a:avLst/>
          </a:prstGeom>
          <a:noFill/>
        </p:spPr>
        <p:txBody>
          <a:bodyPr wrap="square" lIns="251999" rtlCol="0" anchor="ctr">
            <a:spAutoFit/>
          </a:bodyPr>
          <a:lstStyle/>
          <a:p>
            <a:r>
              <a:rPr lang="ru-RU" sz="2800" b="1" dirty="0">
                <a:solidFill>
                  <a:srgbClr val="1AA0DF"/>
                </a:solidFill>
                <a:latin typeface="Arial" panose="020B0604020202020204" pitchFamily="34" charset="0"/>
                <a:cs typeface="Arial" panose="020B0604020202020204" pitchFamily="34" charset="0"/>
              </a:rPr>
              <a:t>Как закапывать сосудосуживающие капли?</a:t>
            </a:r>
          </a:p>
        </p:txBody>
      </p:sp>
      <p:pic>
        <p:nvPicPr>
          <p:cNvPr id="1026" name="Picture 2" descr="Спрей или капли: что лучше, чем отличаются назальные спреи и капли для носа?  | ТИЗИН®">
            <a:extLst>
              <a:ext uri="{FF2B5EF4-FFF2-40B4-BE49-F238E27FC236}">
                <a16:creationId xmlns:a16="http://schemas.microsoft.com/office/drawing/2014/main" id="{419BC849-AC91-4904-A704-97181B3877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1162"/>
            <a:ext cx="6638925" cy="2705100"/>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E7FE0506-5C87-4D06-995E-D80A9E355B54}"/>
              </a:ext>
            </a:extLst>
          </p:cNvPr>
          <p:cNvPicPr>
            <a:picLocks noChangeAspect="1"/>
          </p:cNvPicPr>
          <p:nvPr/>
        </p:nvPicPr>
        <p:blipFill>
          <a:blip r:embed="rId3"/>
          <a:stretch>
            <a:fillRect/>
          </a:stretch>
        </p:blipFill>
        <p:spPr>
          <a:xfrm>
            <a:off x="5222765" y="1312672"/>
            <a:ext cx="3967888" cy="4265479"/>
          </a:xfrm>
          <a:prstGeom prst="rect">
            <a:avLst/>
          </a:prstGeom>
        </p:spPr>
      </p:pic>
    </p:spTree>
    <p:extLst>
      <p:ext uri="{BB962C8B-B14F-4D97-AF65-F5344CB8AC3E}">
        <p14:creationId xmlns:p14="http://schemas.microsoft.com/office/powerpoint/2010/main" val="2689410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264" y="0"/>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853319" y="151438"/>
            <a:ext cx="7472383" cy="954107"/>
          </a:xfrm>
          <a:prstGeom prst="rect">
            <a:avLst/>
          </a:prstGeom>
          <a:noFill/>
        </p:spPr>
        <p:txBody>
          <a:bodyPr wrap="square" lIns="251999" rtlCol="0" anchor="ctr">
            <a:spAutoFit/>
          </a:bodyPr>
          <a:lstStyle/>
          <a:p>
            <a:r>
              <a:rPr lang="ru-RU" sz="2800" b="1" dirty="0">
                <a:solidFill>
                  <a:schemeClr val="bg1"/>
                </a:solidFill>
                <a:latin typeface="Arial" panose="020B0604020202020204" pitchFamily="34" charset="0"/>
                <a:cs typeface="Arial" panose="020B0604020202020204" pitchFamily="34" charset="0"/>
              </a:rPr>
              <a:t>Метод промывания и метод перемещения – это два разных метода</a:t>
            </a:r>
          </a:p>
        </p:txBody>
      </p:sp>
      <p:sp>
        <p:nvSpPr>
          <p:cNvPr id="6" name="TextBox 5">
            <a:extLst>
              <a:ext uri="{FF2B5EF4-FFF2-40B4-BE49-F238E27FC236}">
                <a16:creationId xmlns:a16="http://schemas.microsoft.com/office/drawing/2014/main" id="{656E3068-DDD8-49E1-BF6A-163164AA0C83}"/>
              </a:ext>
            </a:extLst>
          </p:cNvPr>
          <p:cNvSpPr txBox="1"/>
          <p:nvPr/>
        </p:nvSpPr>
        <p:spPr>
          <a:xfrm>
            <a:off x="172351" y="1458044"/>
            <a:ext cx="9254910" cy="2677656"/>
          </a:xfrm>
          <a:prstGeom prst="rect">
            <a:avLst/>
          </a:prstGeom>
          <a:noFill/>
        </p:spPr>
        <p:txBody>
          <a:bodyPr wrap="square">
            <a:spAutoFit/>
          </a:bodyPr>
          <a:lstStyle/>
          <a:p>
            <a:pPr rtl="0" fontAlgn="base">
              <a:spcBef>
                <a:spcPts val="0"/>
              </a:spcBef>
              <a:spcAft>
                <a:spcPts val="0"/>
              </a:spcAft>
            </a:pPr>
            <a:r>
              <a:rPr lang="ru-RU" sz="2100" b="0" i="0" u="none" strike="noStrike" dirty="0">
                <a:solidFill>
                  <a:schemeClr val="bg1"/>
                </a:solidFill>
                <a:effectLst/>
                <a:latin typeface="Arial" panose="020B0604020202020204" pitchFamily="34" charset="0"/>
                <a:cs typeface="Arial" panose="020B0604020202020204" pitchFamily="34" charset="0"/>
              </a:rPr>
              <a:t>Перед началом процедуры производят </a:t>
            </a:r>
            <a:r>
              <a:rPr lang="ru-RU" sz="2100" b="0" i="0" u="none" strike="noStrike" dirty="0" err="1">
                <a:solidFill>
                  <a:schemeClr val="bg1"/>
                </a:solidFill>
                <a:effectLst/>
                <a:latin typeface="Arial" panose="020B0604020202020204" pitchFamily="34" charset="0"/>
                <a:cs typeface="Arial" panose="020B0604020202020204" pitchFamily="34" charset="0"/>
              </a:rPr>
              <a:t>анемизацию</a:t>
            </a:r>
            <a:r>
              <a:rPr lang="ru-RU" sz="2100" b="0" i="0" u="none" strike="noStrike" dirty="0">
                <a:solidFill>
                  <a:schemeClr val="bg1"/>
                </a:solidFill>
                <a:effectLst/>
                <a:latin typeface="Arial" panose="020B0604020202020204" pitchFamily="34" charset="0"/>
                <a:cs typeface="Arial" panose="020B0604020202020204" pitchFamily="34" charset="0"/>
              </a:rPr>
              <a:t> слизистой полости носа. В простонародье этот метод называется «кукушка». Это связано с тем, что во время проведения процедуры промывания носа по данному методу рекомендуется проговаривать фразу «ку-ку», для уменьшения вероятности попадания жидкости в гортань. При проведении процедуры пациент лежит на спине. В это время в одну половину носа нагнетается антисептический раствор (фурацилина, хлоргексидина и т. д.), а из другой удаляется при помощи отсоса</a:t>
            </a:r>
            <a:r>
              <a:rPr lang="ru-UA" sz="2100" b="0" dirty="0">
                <a:effectLst/>
                <a:latin typeface="Arial" panose="020B0604020202020204" pitchFamily="34" charset="0"/>
                <a:cs typeface="Arial" panose="020B0604020202020204" pitchFamily="34" charset="0"/>
              </a:rPr>
              <a:t> </a:t>
            </a:r>
            <a:endParaRPr lang="ru-RU" sz="2100" b="0" i="0" u="none" strike="noStrike" dirty="0">
              <a:solidFill>
                <a:schemeClr val="bg1"/>
              </a:solidFill>
              <a:effectLst/>
              <a:latin typeface="Arial" panose="020B0604020202020204" pitchFamily="34" charset="0"/>
              <a:cs typeface="Arial" panose="020B0604020202020204" pitchFamily="34" charset="0"/>
            </a:endParaRPr>
          </a:p>
        </p:txBody>
      </p:sp>
      <p:pic>
        <p:nvPicPr>
          <p:cNvPr id="8" name="Рисунок 7">
            <a:extLst>
              <a:ext uri="{FF2B5EF4-FFF2-40B4-BE49-F238E27FC236}">
                <a16:creationId xmlns:a16="http://schemas.microsoft.com/office/drawing/2014/main" id="{1CA83068-B4B3-48C5-A6BC-B69B3C090701}"/>
              </a:ext>
            </a:extLst>
          </p:cNvPr>
          <p:cNvPicPr>
            <a:picLocks noChangeAspect="1"/>
          </p:cNvPicPr>
          <p:nvPr/>
        </p:nvPicPr>
        <p:blipFill>
          <a:blip r:embed="rId3"/>
          <a:stretch>
            <a:fillRect/>
          </a:stretch>
        </p:blipFill>
        <p:spPr>
          <a:xfrm>
            <a:off x="1688606" y="4291233"/>
            <a:ext cx="6167769" cy="2651388"/>
          </a:xfrm>
          <a:prstGeom prst="rect">
            <a:avLst/>
          </a:prstGeom>
        </p:spPr>
      </p:pic>
    </p:spTree>
    <p:extLst>
      <p:ext uri="{BB962C8B-B14F-4D97-AF65-F5344CB8AC3E}">
        <p14:creationId xmlns:p14="http://schemas.microsoft.com/office/powerpoint/2010/main" val="3362754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12017"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853319" y="151438"/>
            <a:ext cx="7472383" cy="954107"/>
          </a:xfrm>
          <a:prstGeom prst="rect">
            <a:avLst/>
          </a:prstGeom>
          <a:noFill/>
        </p:spPr>
        <p:txBody>
          <a:bodyPr wrap="square" lIns="251999" rtlCol="0" anchor="ctr">
            <a:spAutoFit/>
          </a:bodyPr>
          <a:lstStyle/>
          <a:p>
            <a:r>
              <a:rPr lang="ru-RU" sz="2800" b="1" dirty="0">
                <a:solidFill>
                  <a:schemeClr val="bg1"/>
                </a:solidFill>
                <a:latin typeface="Arial" panose="020B0604020202020204" pitchFamily="34" charset="0"/>
                <a:cs typeface="Arial" panose="020B0604020202020204" pitchFamily="34" charset="0"/>
              </a:rPr>
              <a:t>Метод промывания и метод перемещения – это два разных метода</a:t>
            </a:r>
          </a:p>
        </p:txBody>
      </p:sp>
      <p:sp>
        <p:nvSpPr>
          <p:cNvPr id="7" name="TextBox 6">
            <a:extLst>
              <a:ext uri="{FF2B5EF4-FFF2-40B4-BE49-F238E27FC236}">
                <a16:creationId xmlns:a16="http://schemas.microsoft.com/office/drawing/2014/main" id="{900487A9-F54B-40B5-8337-6811AE1BE1A3}"/>
              </a:ext>
            </a:extLst>
          </p:cNvPr>
          <p:cNvSpPr txBox="1"/>
          <p:nvPr/>
        </p:nvSpPr>
        <p:spPr>
          <a:xfrm>
            <a:off x="249348" y="1763255"/>
            <a:ext cx="9076354" cy="3672800"/>
          </a:xfrm>
          <a:prstGeom prst="rect">
            <a:avLst/>
          </a:prstGeom>
          <a:noFill/>
        </p:spPr>
        <p:txBody>
          <a:bodyPr wrap="square">
            <a:spAutoFit/>
          </a:bodyPr>
          <a:lstStyle/>
          <a:p>
            <a:pPr marL="342900" indent="-34290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Метод перемещения жидкости по </a:t>
            </a:r>
            <a:r>
              <a:rPr lang="ru-RU" sz="2400" b="0" i="0" u="none" strike="noStrike" dirty="0" err="1">
                <a:solidFill>
                  <a:schemeClr val="bg1"/>
                </a:solidFill>
                <a:effectLst/>
                <a:latin typeface="Arial" panose="020B0604020202020204" pitchFamily="34" charset="0"/>
                <a:cs typeface="Arial" panose="020B0604020202020204" pitchFamily="34" charset="0"/>
              </a:rPr>
              <a:t>Проетцу</a:t>
            </a:r>
            <a:r>
              <a:rPr lang="ru-RU" sz="2400" b="0" i="0" u="none" strike="noStrike" dirty="0">
                <a:solidFill>
                  <a:schemeClr val="bg1"/>
                </a:solidFill>
                <a:effectLst/>
                <a:latin typeface="Arial" panose="020B0604020202020204" pitchFamily="34" charset="0"/>
                <a:cs typeface="Arial" panose="020B0604020202020204" pitchFamily="34" charset="0"/>
              </a:rPr>
              <a:t>  </a:t>
            </a:r>
          </a:p>
          <a:p>
            <a:pPr marL="342900" indent="-34290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Метод был разработан американским оториноларингологом Артуром Вальтером </a:t>
            </a:r>
            <a:r>
              <a:rPr lang="ru-RU" sz="2400" b="0" i="0" u="none" strike="noStrike" dirty="0" err="1">
                <a:solidFill>
                  <a:schemeClr val="bg1"/>
                </a:solidFill>
                <a:effectLst/>
                <a:latin typeface="Arial" panose="020B0604020202020204" pitchFamily="34" charset="0"/>
                <a:cs typeface="Arial" panose="020B0604020202020204" pitchFamily="34" charset="0"/>
              </a:rPr>
              <a:t>Проетцом</a:t>
            </a:r>
            <a:r>
              <a:rPr lang="ru-RU" sz="2400" b="0" i="0" u="none" strike="noStrike" dirty="0">
                <a:solidFill>
                  <a:schemeClr val="bg1"/>
                </a:solidFill>
                <a:effectLst/>
                <a:latin typeface="Arial" panose="020B0604020202020204" pitchFamily="34" charset="0"/>
                <a:cs typeface="Arial" panose="020B0604020202020204" pitchFamily="34" charset="0"/>
              </a:rPr>
              <a:t> в начале XX века [</a:t>
            </a:r>
            <a:r>
              <a:rPr lang="ru-RU" sz="2400" b="1" i="0" u="none" strike="noStrike" dirty="0">
                <a:solidFill>
                  <a:schemeClr val="bg1"/>
                </a:solidFill>
                <a:effectLst/>
                <a:latin typeface="Arial" panose="020B0604020202020204" pitchFamily="34" charset="0"/>
                <a:cs typeface="Arial" panose="020B0604020202020204" pitchFamily="34" charset="0"/>
              </a:rPr>
              <a:t>The </a:t>
            </a:r>
            <a:r>
              <a:rPr lang="ru-RU" sz="2400" b="1" i="0" u="none" strike="noStrike" dirty="0" err="1">
                <a:solidFill>
                  <a:schemeClr val="bg1"/>
                </a:solidFill>
                <a:effectLst/>
                <a:latin typeface="Arial" panose="020B0604020202020204" pitchFamily="34" charset="0"/>
                <a:cs typeface="Arial" panose="020B0604020202020204" pitchFamily="34" charset="0"/>
              </a:rPr>
              <a:t>displacement</a:t>
            </a:r>
            <a:r>
              <a:rPr lang="ru-RU" sz="2400" b="1" i="0" u="none" strike="noStrike" dirty="0">
                <a:solidFill>
                  <a:schemeClr val="bg1"/>
                </a:solidFill>
                <a:effectLst/>
                <a:latin typeface="Arial" panose="020B0604020202020204" pitchFamily="34" charset="0"/>
                <a:cs typeface="Arial" panose="020B0604020202020204" pitchFamily="34" charset="0"/>
              </a:rPr>
              <a:t> </a:t>
            </a:r>
            <a:r>
              <a:rPr lang="ru-RU" sz="2400" b="1" i="0" u="none" strike="noStrike" dirty="0" err="1">
                <a:solidFill>
                  <a:schemeClr val="bg1"/>
                </a:solidFill>
                <a:effectLst/>
                <a:latin typeface="Arial" panose="020B0604020202020204" pitchFamily="34" charset="0"/>
                <a:cs typeface="Arial" panose="020B0604020202020204" pitchFamily="34" charset="0"/>
              </a:rPr>
              <a:t>method</a:t>
            </a:r>
            <a:r>
              <a:rPr lang="ru-RU" sz="2400" b="1" i="0" u="none" strike="noStrike" dirty="0">
                <a:solidFill>
                  <a:schemeClr val="bg1"/>
                </a:solidFill>
                <a:effectLst/>
                <a:latin typeface="Arial" panose="020B0604020202020204" pitchFamily="34" charset="0"/>
                <a:cs typeface="Arial" panose="020B0604020202020204" pitchFamily="34" charset="0"/>
              </a:rPr>
              <a:t> </a:t>
            </a:r>
            <a:r>
              <a:rPr lang="ru-RU" sz="2400" b="1" i="0" u="none" strike="noStrike" dirty="0" err="1">
                <a:solidFill>
                  <a:schemeClr val="bg1"/>
                </a:solidFill>
                <a:effectLst/>
                <a:latin typeface="Arial" panose="020B0604020202020204" pitchFamily="34" charset="0"/>
                <a:cs typeface="Arial" panose="020B0604020202020204" pitchFamily="34" charset="0"/>
              </a:rPr>
              <a:t>of</a:t>
            </a:r>
            <a:r>
              <a:rPr lang="ru-RU" sz="2400" b="1" i="0" u="none" strike="noStrike" dirty="0">
                <a:solidFill>
                  <a:schemeClr val="bg1"/>
                </a:solidFill>
                <a:effectLst/>
                <a:latin typeface="Arial" panose="020B0604020202020204" pitchFamily="34" charset="0"/>
                <a:cs typeface="Arial" panose="020B0604020202020204" pitchFamily="34" charset="0"/>
              </a:rPr>
              <a:t> </a:t>
            </a:r>
            <a:r>
              <a:rPr lang="ru-RU" sz="2400" b="1" i="0" u="none" strike="noStrike" dirty="0" err="1">
                <a:solidFill>
                  <a:schemeClr val="bg1"/>
                </a:solidFill>
                <a:effectLst/>
                <a:latin typeface="Arial" panose="020B0604020202020204" pitchFamily="34" charset="0"/>
                <a:cs typeface="Arial" panose="020B0604020202020204" pitchFamily="34" charset="0"/>
              </a:rPr>
              <a:t>sinus</a:t>
            </a:r>
            <a:r>
              <a:rPr lang="ru-RU" sz="2400" b="1" i="0" u="none" strike="noStrike" dirty="0">
                <a:solidFill>
                  <a:schemeClr val="bg1"/>
                </a:solidFill>
                <a:effectLst/>
                <a:latin typeface="Arial" panose="020B0604020202020204" pitchFamily="34" charset="0"/>
                <a:cs typeface="Arial" panose="020B0604020202020204" pitchFamily="34" charset="0"/>
              </a:rPr>
              <a:t> </a:t>
            </a:r>
            <a:r>
              <a:rPr lang="ru-RU" sz="2400" b="1" i="0" u="none" strike="noStrike" dirty="0" err="1">
                <a:solidFill>
                  <a:schemeClr val="bg1"/>
                </a:solidFill>
                <a:effectLst/>
                <a:latin typeface="Arial" panose="020B0604020202020204" pitchFamily="34" charset="0"/>
                <a:cs typeface="Arial" panose="020B0604020202020204" pitchFamily="34" charset="0"/>
              </a:rPr>
              <a:t>diagnosis</a:t>
            </a:r>
            <a:r>
              <a:rPr lang="ru-RU" sz="2400" b="1" i="0" u="none" strike="noStrike" dirty="0">
                <a:solidFill>
                  <a:schemeClr val="bg1"/>
                </a:solidFill>
                <a:effectLst/>
                <a:latin typeface="Arial" panose="020B0604020202020204" pitchFamily="34" charset="0"/>
                <a:cs typeface="Arial" panose="020B0604020202020204" pitchFamily="34" charset="0"/>
              </a:rPr>
              <a:t> </a:t>
            </a:r>
            <a:r>
              <a:rPr lang="ru-RU" sz="2400" b="1" i="0" u="none" strike="noStrike" dirty="0" err="1">
                <a:solidFill>
                  <a:schemeClr val="bg1"/>
                </a:solidFill>
                <a:effectLst/>
                <a:latin typeface="Arial" panose="020B0604020202020204" pitchFamily="34" charset="0"/>
                <a:cs typeface="Arial" panose="020B0604020202020204" pitchFamily="34" charset="0"/>
              </a:rPr>
              <a:t>and</a:t>
            </a:r>
            <a:r>
              <a:rPr lang="ru-RU" sz="2400" b="1" i="0" u="none" strike="noStrike" dirty="0">
                <a:solidFill>
                  <a:schemeClr val="bg1"/>
                </a:solidFill>
                <a:effectLst/>
                <a:latin typeface="Arial" panose="020B0604020202020204" pitchFamily="34" charset="0"/>
                <a:cs typeface="Arial" panose="020B0604020202020204" pitchFamily="34" charset="0"/>
              </a:rPr>
              <a:t> </a:t>
            </a:r>
            <a:r>
              <a:rPr lang="ru-RU" sz="2400" b="1" i="0" u="none" strike="noStrike" dirty="0" err="1">
                <a:solidFill>
                  <a:schemeClr val="bg1"/>
                </a:solidFill>
                <a:effectLst/>
                <a:latin typeface="Arial" panose="020B0604020202020204" pitchFamily="34" charset="0"/>
                <a:cs typeface="Arial" panose="020B0604020202020204" pitchFamily="34" charset="0"/>
              </a:rPr>
              <a:t>treatment</a:t>
            </a:r>
            <a:r>
              <a:rPr lang="ru-RU" sz="2400" b="1" i="0" u="none" strike="noStrike" dirty="0">
                <a:solidFill>
                  <a:schemeClr val="bg1"/>
                </a:solidFill>
                <a:effectLst/>
                <a:latin typeface="Arial" panose="020B0604020202020204" pitchFamily="34" charset="0"/>
                <a:cs typeface="Arial" panose="020B0604020202020204" pitchFamily="34" charset="0"/>
              </a:rPr>
              <a:t> , 1939  </a:t>
            </a:r>
            <a:r>
              <a:rPr lang="ru-RU" sz="2400" b="0" i="0" u="sng" strike="noStrike" dirty="0">
                <a:solidFill>
                  <a:srgbClr val="0563C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Arthur </a:t>
            </a:r>
            <a:r>
              <a:rPr lang="ru-RU" sz="2400" b="0" i="0" u="sng" strike="noStrike" dirty="0" err="1">
                <a:solidFill>
                  <a:srgbClr val="0563C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Walter</a:t>
            </a:r>
            <a:r>
              <a:rPr lang="ru-RU" sz="2400" b="0" i="0" u="sng" strike="noStrike" dirty="0">
                <a:solidFill>
                  <a:srgbClr val="0563C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a:t>
            </a:r>
            <a:r>
              <a:rPr lang="ru-RU" sz="2400" b="0" i="0" u="sng" strike="noStrike" dirty="0" err="1">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Proetz</a:t>
            </a:r>
            <a:r>
              <a:rPr lang="ru-RU" sz="2400" b="0" i="0" u="none" strike="noStrike" dirty="0">
                <a:solidFill>
                  <a:schemeClr val="bg1"/>
                </a:solidFill>
                <a:effectLst/>
                <a:latin typeface="Arial" panose="020B0604020202020204" pitchFamily="34" charset="0"/>
                <a:cs typeface="Arial" panose="020B0604020202020204" pitchFamily="34" charset="0"/>
              </a:rPr>
              <a:t>].</a:t>
            </a:r>
          </a:p>
          <a:p>
            <a:pPr marL="342900" indent="-34290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Принцип действия метода перемещения </a:t>
            </a:r>
            <a:r>
              <a:rPr lang="ru-RU" sz="2400" b="0" i="0" u="none" strike="noStrike" dirty="0" err="1">
                <a:solidFill>
                  <a:schemeClr val="bg1"/>
                </a:solidFill>
                <a:effectLst/>
                <a:latin typeface="Arial" panose="020B0604020202020204" pitchFamily="34" charset="0"/>
                <a:cs typeface="Arial" panose="020B0604020202020204" pitchFamily="34" charset="0"/>
              </a:rPr>
              <a:t>Proetz</a:t>
            </a:r>
            <a:r>
              <a:rPr lang="ru-RU" sz="2400" b="0" i="0" u="none" strike="noStrike" dirty="0">
                <a:solidFill>
                  <a:schemeClr val="bg1"/>
                </a:solidFill>
                <a:effectLst/>
                <a:latin typeface="Arial" panose="020B0604020202020204" pitchFamily="34" charset="0"/>
                <a:cs typeface="Arial" panose="020B0604020202020204" pitchFamily="34" charset="0"/>
              </a:rPr>
              <a:t> заключается в истинном вытеснении слизи, гноя или воздуха в синусе с помощью лечебного солевого раствора (противоотечные средства или антибиотики)</a:t>
            </a:r>
          </a:p>
        </p:txBody>
      </p:sp>
    </p:spTree>
    <p:extLst>
      <p:ext uri="{BB962C8B-B14F-4D97-AF65-F5344CB8AC3E}">
        <p14:creationId xmlns:p14="http://schemas.microsoft.com/office/powerpoint/2010/main" val="2344127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C6973-D705-1C4A-A5A6-14D781E7F5D6}"/>
              </a:ext>
            </a:extLst>
          </p:cNvPr>
          <p:cNvSpPr txBox="1"/>
          <p:nvPr/>
        </p:nvSpPr>
        <p:spPr>
          <a:xfrm>
            <a:off x="1802245" y="205208"/>
            <a:ext cx="7472383" cy="830997"/>
          </a:xfrm>
          <a:prstGeom prst="rect">
            <a:avLst/>
          </a:prstGeom>
          <a:noFill/>
        </p:spPr>
        <p:txBody>
          <a:bodyPr wrap="square" lIns="251999" rtlCol="0" anchor="ctr">
            <a:spAutoFit/>
          </a:bodyPr>
          <a:lstStyle/>
          <a:p>
            <a:pPr algn="ctr"/>
            <a:r>
              <a:rPr lang="ru-RU" sz="2400" b="1" i="0" u="none" strike="noStrike" dirty="0">
                <a:solidFill>
                  <a:srgbClr val="00B0F0"/>
                </a:solidFill>
                <a:effectLst/>
                <a:latin typeface="Arial" panose="020B0604020202020204" pitchFamily="34" charset="0"/>
                <a:cs typeface="Arial" panose="020B0604020202020204" pitchFamily="34" charset="0"/>
              </a:rPr>
              <a:t>Аспирационно - Ирригационный  Маневр   </a:t>
            </a:r>
            <a:r>
              <a:rPr lang="ru-RU" sz="2400" b="1" i="1" u="none" strike="noStrike" dirty="0">
                <a:solidFill>
                  <a:srgbClr val="00B0F0"/>
                </a:solidFill>
                <a:effectLst/>
                <a:latin typeface="Arial" panose="020B0604020202020204" pitchFamily="34" charset="0"/>
                <a:cs typeface="Arial" panose="020B0604020202020204" pitchFamily="34" charset="0"/>
              </a:rPr>
              <a:t>Ричард А. Мартин</a:t>
            </a:r>
            <a:endParaRPr lang="ru-RU" sz="2400" b="1" dirty="0">
              <a:solidFill>
                <a:srgbClr val="00B0F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B86DC32-1BA1-49A6-AB3E-DA5F7A7C3879}"/>
              </a:ext>
            </a:extLst>
          </p:cNvPr>
          <p:cNvSpPr txBox="1"/>
          <p:nvPr/>
        </p:nvSpPr>
        <p:spPr>
          <a:xfrm>
            <a:off x="1765818" y="1241413"/>
            <a:ext cx="7639439" cy="800219"/>
          </a:xfrm>
          <a:prstGeom prst="rect">
            <a:avLst/>
          </a:prstGeom>
          <a:noFill/>
        </p:spPr>
        <p:txBody>
          <a:bodyPr wrap="square">
            <a:spAutoFit/>
          </a:bodyPr>
          <a:lstStyle/>
          <a:p>
            <a:r>
              <a:rPr lang="en-US" sz="1400" b="0" i="0" u="none" strike="noStrike" dirty="0">
                <a:solidFill>
                  <a:srgbClr val="00B0F0"/>
                </a:solidFill>
                <a:effectLst/>
                <a:latin typeface="Arial" panose="020B0604020202020204" pitchFamily="34" charset="0"/>
                <a:cs typeface="Arial" panose="020B0604020202020204" pitchFamily="34" charset="0"/>
              </a:rPr>
              <a:t>The Laryngoscope Lippincott Williams &amp; Wilkins, Inc., Philadelphia© 2000 The American Laryngological, </a:t>
            </a:r>
            <a:r>
              <a:rPr lang="en-US" sz="1400" b="0" i="0" u="none" strike="noStrike" dirty="0" err="1">
                <a:solidFill>
                  <a:srgbClr val="00B0F0"/>
                </a:solidFill>
                <a:effectLst/>
                <a:latin typeface="Arial" panose="020B0604020202020204" pitchFamily="34" charset="0"/>
                <a:cs typeface="Arial" panose="020B0604020202020204" pitchFamily="34" charset="0"/>
              </a:rPr>
              <a:t>Rhinological</a:t>
            </a:r>
            <a:r>
              <a:rPr lang="en-US" sz="1400" b="0" i="0" u="none" strike="noStrike" dirty="0">
                <a:solidFill>
                  <a:srgbClr val="00B0F0"/>
                </a:solidFill>
                <a:effectLst/>
                <a:latin typeface="Arial" panose="020B0604020202020204" pitchFamily="34" charset="0"/>
                <a:cs typeface="Arial" panose="020B0604020202020204" pitchFamily="34" charset="0"/>
              </a:rPr>
              <a:t> and </a:t>
            </a:r>
            <a:r>
              <a:rPr lang="en-US" sz="1400" b="0" i="0" u="none" strike="noStrike" dirty="0" err="1">
                <a:solidFill>
                  <a:srgbClr val="00B0F0"/>
                </a:solidFill>
                <a:effectLst/>
                <a:latin typeface="Arial" panose="020B0604020202020204" pitchFamily="34" charset="0"/>
                <a:cs typeface="Arial" panose="020B0604020202020204" pitchFamily="34" charset="0"/>
              </a:rPr>
              <a:t>Otological</a:t>
            </a:r>
            <a:r>
              <a:rPr lang="en-US" sz="1400" b="0" i="0" u="none" strike="noStrike" dirty="0">
                <a:solidFill>
                  <a:srgbClr val="00B0F0"/>
                </a:solidFill>
                <a:effectLst/>
                <a:latin typeface="Arial" panose="020B0604020202020204" pitchFamily="34" charset="0"/>
                <a:cs typeface="Arial" panose="020B0604020202020204" pitchFamily="34" charset="0"/>
              </a:rPr>
              <a:t> Society, Inc</a:t>
            </a:r>
            <a:br>
              <a:rPr lang="en-US" sz="1800" b="0" i="0" u="none" strike="noStrike" dirty="0">
                <a:solidFill>
                  <a:srgbClr val="000000"/>
                </a:solidFill>
                <a:effectLst/>
                <a:latin typeface="Calibri" panose="020F0502020204030204" pitchFamily="34" charset="0"/>
              </a:rPr>
            </a:br>
            <a:endParaRPr lang="ru-UA" dirty="0"/>
          </a:p>
        </p:txBody>
      </p:sp>
      <p:pic>
        <p:nvPicPr>
          <p:cNvPr id="2050" name="Picture 2">
            <a:extLst>
              <a:ext uri="{FF2B5EF4-FFF2-40B4-BE49-F238E27FC236}">
                <a16:creationId xmlns:a16="http://schemas.microsoft.com/office/drawing/2014/main" id="{4319F7EB-0AF5-4049-895F-F3DDF4B53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4624" y="1890631"/>
            <a:ext cx="4011450" cy="518731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80C2562-DBCA-41FB-8B05-83C434ED3397}"/>
              </a:ext>
            </a:extLst>
          </p:cNvPr>
          <p:cNvSpPr txBox="1"/>
          <p:nvPr/>
        </p:nvSpPr>
        <p:spPr>
          <a:xfrm>
            <a:off x="263589" y="3599656"/>
            <a:ext cx="9253635" cy="1631216"/>
          </a:xfrm>
          <a:prstGeom prst="rect">
            <a:avLst/>
          </a:prstGeom>
          <a:noFill/>
        </p:spPr>
        <p:txBody>
          <a:bodyPr wrap="square">
            <a:spAutoFit/>
          </a:bodyPr>
          <a:lstStyle/>
          <a:p>
            <a:r>
              <a:rPr lang="ru-RU" sz="2000" b="0" i="0" u="none" strike="noStrike" dirty="0">
                <a:solidFill>
                  <a:srgbClr val="00B0F0"/>
                </a:solidFill>
                <a:effectLst/>
                <a:latin typeface="Arial" panose="020B0604020202020204" pitchFamily="34" charset="0"/>
                <a:cs typeface="Arial" panose="020B0604020202020204" pitchFamily="34" charset="0"/>
              </a:rPr>
              <a:t>Маневр аспирационно-орошения (AIM) основан на принципе Бернулли и эффекте Вентури и, следовательно, не создает риска заражения другими веществами пазухи; он выполняется, когда пациент находится в вертикальном положении, поэтому пожилые пациенты переносят его и оставляют маленького ребенка на руках у его или ее родителей</a:t>
            </a:r>
            <a:r>
              <a:rPr lang="ru-RU" sz="1800" b="0" i="0" u="none" strike="noStrike" dirty="0">
                <a:solidFill>
                  <a:srgbClr val="000000"/>
                </a:solidFill>
                <a:effectLst/>
                <a:latin typeface="Calibri" panose="020F0502020204030204" pitchFamily="34" charset="0"/>
              </a:rPr>
              <a:t>.</a:t>
            </a:r>
            <a:endParaRPr lang="ru-UA" dirty="0"/>
          </a:p>
        </p:txBody>
      </p:sp>
    </p:spTree>
    <p:extLst>
      <p:ext uri="{BB962C8B-B14F-4D97-AF65-F5344CB8AC3E}">
        <p14:creationId xmlns:p14="http://schemas.microsoft.com/office/powerpoint/2010/main" val="4015787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0"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83802"/>
            <a:ext cx="7472383" cy="954107"/>
          </a:xfrm>
          <a:prstGeom prst="rect">
            <a:avLst/>
          </a:prstGeom>
          <a:noFill/>
        </p:spPr>
        <p:txBody>
          <a:bodyPr wrap="square" lIns="251999" rtlCol="0" anchor="ctr">
            <a:spAutoFit/>
          </a:bodyPr>
          <a:lstStyle/>
          <a:p>
            <a:pPr algn="ctr"/>
            <a:r>
              <a:rPr lang="ru-RU" sz="2800" b="1" dirty="0" err="1">
                <a:latin typeface="Arial" panose="020B0604020202020204" pitchFamily="34" charset="0"/>
                <a:cs typeface="Arial" panose="020B0604020202020204" pitchFamily="34" charset="0"/>
              </a:rPr>
              <a:t>Вакууумный</a:t>
            </a:r>
            <a:r>
              <a:rPr lang="ru-RU" sz="2800" b="1" dirty="0">
                <a:latin typeface="Arial" panose="020B0604020202020204" pitchFamily="34" charset="0"/>
                <a:cs typeface="Arial" panose="020B0604020202020204" pitchFamily="34" charset="0"/>
              </a:rPr>
              <a:t> дренаж околоносовых пазух по </a:t>
            </a:r>
            <a:r>
              <a:rPr lang="ru-RU" sz="2800" b="1" dirty="0" err="1">
                <a:latin typeface="Arial" panose="020B0604020202020204" pitchFamily="34" charset="0"/>
                <a:cs typeface="Arial" panose="020B0604020202020204" pitchFamily="34" charset="0"/>
              </a:rPr>
              <a:t>Зондерману</a:t>
            </a:r>
            <a:r>
              <a:rPr lang="ru-RU" sz="2800" b="1" dirty="0">
                <a:latin typeface="Arial" panose="020B0604020202020204" pitchFamily="34" charset="0"/>
                <a:cs typeface="Arial" panose="020B0604020202020204" pitchFamily="34" charset="0"/>
              </a:rPr>
              <a:t> и </a:t>
            </a:r>
            <a:r>
              <a:rPr lang="ru-RU" sz="2800" b="1" dirty="0" err="1">
                <a:latin typeface="Arial" panose="020B0604020202020204" pitchFamily="34" charset="0"/>
                <a:cs typeface="Arial" panose="020B0604020202020204" pitchFamily="34" charset="0"/>
              </a:rPr>
              <a:t>Проетцу</a:t>
            </a:r>
            <a:endParaRPr lang="ru-RU" sz="28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E065F58-DE21-4B22-8715-85992CB2605A}"/>
              </a:ext>
            </a:extLst>
          </p:cNvPr>
          <p:cNvSpPr txBox="1"/>
          <p:nvPr/>
        </p:nvSpPr>
        <p:spPr>
          <a:xfrm>
            <a:off x="121429" y="1276349"/>
            <a:ext cx="9356753" cy="4909036"/>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1" i="0" u="none" strike="noStrike" dirty="0">
                <a:solidFill>
                  <a:srgbClr val="000000"/>
                </a:solidFill>
                <a:effectLst/>
                <a:latin typeface="Arial" panose="020B0604020202020204" pitchFamily="34" charset="0"/>
                <a:cs typeface="Arial" panose="020B0604020202020204" pitchFamily="34" charset="0"/>
              </a:rPr>
              <a:t>Аспирация слизи из носа по  </a:t>
            </a:r>
            <a:r>
              <a:rPr lang="ru-RU" sz="2400" b="1" i="0" u="none" strike="noStrike" dirty="0" err="1">
                <a:solidFill>
                  <a:srgbClr val="000000"/>
                </a:solidFill>
                <a:effectLst/>
                <a:latin typeface="Arial" panose="020B0604020202020204" pitchFamily="34" charset="0"/>
                <a:cs typeface="Arial" panose="020B0604020202020204" pitchFamily="34" charset="0"/>
              </a:rPr>
              <a:t>Зондерману</a:t>
            </a:r>
            <a:r>
              <a:rPr lang="ru-RU" sz="2400" b="0" i="0" u="none" strike="noStrike" dirty="0">
                <a:solidFill>
                  <a:srgbClr val="000000"/>
                </a:solidFill>
                <a:effectLst/>
                <a:latin typeface="Arial" panose="020B0604020202020204" pitchFamily="34" charset="0"/>
                <a:cs typeface="Arial" panose="020B0604020202020204" pitchFamily="34" charset="0"/>
              </a:rPr>
              <a:t> – отоларингологическая манипуляция, заключающаяся в отсасывании патологического секрета, скапливающегося в полости носа  </a:t>
            </a:r>
            <a:endParaRPr lang="ru-RU" sz="2400" b="1" i="0" u="none" strike="noStrike" dirty="0">
              <a:solidFill>
                <a:srgbClr val="000000"/>
              </a:solidFill>
              <a:effectLst/>
              <a:latin typeface="Arial" panose="020B0604020202020204" pitchFamily="34" charset="0"/>
              <a:cs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Пациента усаживают, просят наклонить голову вперед и вниз</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 Отсасывание слизи по </a:t>
            </a:r>
            <a:r>
              <a:rPr lang="ru-RU" sz="2400" b="0" i="0" u="none" strike="noStrike" dirty="0" err="1">
                <a:solidFill>
                  <a:srgbClr val="000000"/>
                </a:solidFill>
                <a:effectLst/>
                <a:latin typeface="Arial" panose="020B0604020202020204" pitchFamily="34" charset="0"/>
                <a:cs typeface="Arial" panose="020B0604020202020204" pitchFamily="34" charset="0"/>
              </a:rPr>
              <a:t>Зондерману</a:t>
            </a:r>
            <a:r>
              <a:rPr lang="ru-RU" sz="2400" b="0" i="0" u="none" strike="noStrike" dirty="0">
                <a:solidFill>
                  <a:srgbClr val="000000"/>
                </a:solidFill>
                <a:effectLst/>
                <a:latin typeface="Arial" panose="020B0604020202020204" pitchFamily="34" charset="0"/>
                <a:cs typeface="Arial" panose="020B0604020202020204" pitchFamily="34" charset="0"/>
              </a:rPr>
              <a:t> производят при помощи специального вакуумного прибора, представляющего собой резиновую грушу, соединенную посредством гибкой трубки с оливой, которая вводится в носовой ход</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В момент аспирации пациента просят сказать фразу «так же, как же» - этот прием обеспечивает лучшее отхождение слизи из пазух носа</a:t>
            </a:r>
          </a:p>
        </p:txBody>
      </p:sp>
    </p:spTree>
    <p:extLst>
      <p:ext uri="{BB962C8B-B14F-4D97-AF65-F5344CB8AC3E}">
        <p14:creationId xmlns:p14="http://schemas.microsoft.com/office/powerpoint/2010/main" val="1646798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12017"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592061" y="153586"/>
            <a:ext cx="7472383" cy="954107"/>
          </a:xfrm>
          <a:prstGeom prst="rect">
            <a:avLst/>
          </a:prstGeom>
          <a:noFill/>
        </p:spPr>
        <p:txBody>
          <a:bodyPr wrap="square" lIns="251999" rtlCol="0" anchor="ctr">
            <a:spAutoFit/>
          </a:bodyPr>
          <a:lstStyle/>
          <a:p>
            <a:pPr algn="ctr"/>
            <a:r>
              <a:rPr lang="ru-RU" sz="2800" b="1" dirty="0">
                <a:solidFill>
                  <a:schemeClr val="bg1"/>
                </a:solidFill>
                <a:latin typeface="Arial" panose="020B0604020202020204" pitchFamily="34" charset="0"/>
                <a:cs typeface="Arial" panose="020B0604020202020204" pitchFamily="34" charset="0"/>
              </a:rPr>
              <a:t>Местная </a:t>
            </a:r>
            <a:r>
              <a:rPr lang="ru-RU" sz="2800" b="1" dirty="0" err="1">
                <a:solidFill>
                  <a:schemeClr val="bg1"/>
                </a:solidFill>
                <a:latin typeface="Arial" panose="020B0604020202020204" pitchFamily="34" charset="0"/>
                <a:cs typeface="Arial" panose="020B0604020202020204" pitchFamily="34" charset="0"/>
              </a:rPr>
              <a:t>глюкокортикостероидная</a:t>
            </a:r>
            <a:r>
              <a:rPr lang="ru-RU" sz="2800" b="1" dirty="0">
                <a:solidFill>
                  <a:schemeClr val="bg1"/>
                </a:solidFill>
                <a:latin typeface="Arial" panose="020B0604020202020204" pitchFamily="34" charset="0"/>
                <a:cs typeface="Arial" panose="020B0604020202020204" pitchFamily="34" charset="0"/>
              </a:rPr>
              <a:t> терапия</a:t>
            </a:r>
          </a:p>
        </p:txBody>
      </p:sp>
      <p:sp>
        <p:nvSpPr>
          <p:cNvPr id="7" name="TextBox 6">
            <a:extLst>
              <a:ext uri="{FF2B5EF4-FFF2-40B4-BE49-F238E27FC236}">
                <a16:creationId xmlns:a16="http://schemas.microsoft.com/office/drawing/2014/main" id="{900487A9-F54B-40B5-8337-6811AE1BE1A3}"/>
              </a:ext>
            </a:extLst>
          </p:cNvPr>
          <p:cNvSpPr txBox="1"/>
          <p:nvPr/>
        </p:nvSpPr>
        <p:spPr>
          <a:xfrm>
            <a:off x="249348" y="1362039"/>
            <a:ext cx="9076354" cy="4652556"/>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Топические </a:t>
            </a:r>
            <a:r>
              <a:rPr lang="ru-RU" sz="2400" b="0" i="0" u="none" strike="noStrike" dirty="0" err="1">
                <a:solidFill>
                  <a:schemeClr val="bg1"/>
                </a:solidFill>
                <a:effectLst/>
                <a:latin typeface="Arial" panose="020B0604020202020204" pitchFamily="34" charset="0"/>
                <a:cs typeface="Arial" panose="020B0604020202020204" pitchFamily="34" charset="0"/>
              </a:rPr>
              <a:t>глюкокортикостероидные</a:t>
            </a:r>
            <a:r>
              <a:rPr lang="ru-RU" sz="2400" b="0" i="0" u="none" strike="noStrike" dirty="0">
                <a:solidFill>
                  <a:schemeClr val="bg1"/>
                </a:solidFill>
                <a:effectLst/>
                <a:latin typeface="Arial" panose="020B0604020202020204" pitchFamily="34" charset="0"/>
                <a:cs typeface="Arial" panose="020B0604020202020204" pitchFamily="34" charset="0"/>
              </a:rPr>
              <a:t> препараты подавляют развитие отека слизистой оболочки, восстанавливают функциональную способность </a:t>
            </a:r>
            <a:r>
              <a:rPr lang="ru-RU" sz="2400" b="0" i="0" u="none" strike="noStrike" dirty="0" err="1">
                <a:solidFill>
                  <a:schemeClr val="bg1"/>
                </a:solidFill>
                <a:effectLst/>
                <a:latin typeface="Arial" panose="020B0604020202020204" pitchFamily="34" charset="0"/>
                <a:cs typeface="Arial" panose="020B0604020202020204" pitchFamily="34" charset="0"/>
              </a:rPr>
              <a:t>соустьев</a:t>
            </a:r>
            <a:r>
              <a:rPr lang="ru-RU" sz="2400" b="0" i="0" u="none" strike="noStrike" dirty="0">
                <a:solidFill>
                  <a:schemeClr val="bg1"/>
                </a:solidFill>
                <a:effectLst/>
                <a:latin typeface="Arial" panose="020B0604020202020204" pitchFamily="34" charset="0"/>
                <a:cs typeface="Arial" panose="020B0604020202020204" pitchFamily="34" charset="0"/>
              </a:rPr>
              <a:t>, подавляют выход жидкости из сосудистого русла, предупреждение эозинофильного воспаления и деградации иммуноглобулинов, уменьшают нейрогенных факторов воспаления</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Улучшая </a:t>
            </a:r>
            <a:r>
              <a:rPr lang="ru-RU" sz="2400" b="0" i="0" u="none" strike="noStrike" dirty="0" err="1">
                <a:solidFill>
                  <a:schemeClr val="bg1"/>
                </a:solidFill>
                <a:effectLst/>
                <a:latin typeface="Arial" panose="020B0604020202020204" pitchFamily="34" charset="0"/>
                <a:cs typeface="Arial" panose="020B0604020202020204" pitchFamily="34" charset="0"/>
              </a:rPr>
              <a:t>мукоцилиарное</a:t>
            </a:r>
            <a:r>
              <a:rPr lang="ru-RU" sz="2400" b="0" i="0" u="none" strike="noStrike" dirty="0">
                <a:solidFill>
                  <a:schemeClr val="bg1"/>
                </a:solidFill>
                <a:effectLst/>
                <a:latin typeface="Arial" panose="020B0604020202020204" pitchFamily="34" charset="0"/>
                <a:cs typeface="Arial" panose="020B0604020202020204" pitchFamily="34" charset="0"/>
              </a:rPr>
              <a:t> очищение,   опосредовано уменьшают бактериальную колонизацию. Таким образом, местную </a:t>
            </a:r>
            <a:r>
              <a:rPr lang="ru-RU" sz="2400" b="0" i="0" u="none" strike="noStrike" dirty="0" err="1">
                <a:solidFill>
                  <a:schemeClr val="bg1"/>
                </a:solidFill>
                <a:effectLst/>
                <a:latin typeface="Arial" panose="020B0604020202020204" pitchFamily="34" charset="0"/>
                <a:cs typeface="Arial" panose="020B0604020202020204" pitchFamily="34" charset="0"/>
              </a:rPr>
              <a:t>глюкокортикостероидную</a:t>
            </a:r>
            <a:r>
              <a:rPr lang="ru-RU" sz="2400" b="0" i="0" u="none" strike="noStrike" dirty="0">
                <a:solidFill>
                  <a:schemeClr val="bg1"/>
                </a:solidFill>
                <a:effectLst/>
                <a:latin typeface="Arial" panose="020B0604020202020204" pitchFamily="34" charset="0"/>
                <a:cs typeface="Arial" panose="020B0604020202020204" pitchFamily="34" charset="0"/>
              </a:rPr>
              <a:t> терапию можно считать важным многофакторным компонентом терапии острых синуситов </a:t>
            </a:r>
          </a:p>
        </p:txBody>
      </p:sp>
    </p:spTree>
    <p:extLst>
      <p:ext uri="{BB962C8B-B14F-4D97-AF65-F5344CB8AC3E}">
        <p14:creationId xmlns:p14="http://schemas.microsoft.com/office/powerpoint/2010/main" val="2243514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0"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83802"/>
            <a:ext cx="7472383" cy="954107"/>
          </a:xfrm>
          <a:prstGeom prst="rect">
            <a:avLst/>
          </a:prstGeom>
          <a:noFill/>
        </p:spPr>
        <p:txBody>
          <a:bodyPr wrap="square" lIns="251999" rtlCol="0" anchor="ctr">
            <a:spAutoFit/>
          </a:bodyPr>
          <a:lstStyle/>
          <a:p>
            <a:pPr algn="ctr"/>
            <a:r>
              <a:rPr lang="ru-RU" sz="2800" b="1" dirty="0">
                <a:latin typeface="Arial" panose="020B0604020202020204" pitchFamily="34" charset="0"/>
                <a:cs typeface="Arial" panose="020B0604020202020204" pitchFamily="34" charset="0"/>
              </a:rPr>
              <a:t>Почему в Европе нет пункционного метода?</a:t>
            </a:r>
          </a:p>
        </p:txBody>
      </p:sp>
      <p:sp>
        <p:nvSpPr>
          <p:cNvPr id="6" name="TextBox 5">
            <a:extLst>
              <a:ext uri="{FF2B5EF4-FFF2-40B4-BE49-F238E27FC236}">
                <a16:creationId xmlns:a16="http://schemas.microsoft.com/office/drawing/2014/main" id="{0E065F58-DE21-4B22-8715-85992CB2605A}"/>
              </a:ext>
            </a:extLst>
          </p:cNvPr>
          <p:cNvSpPr txBox="1"/>
          <p:nvPr/>
        </p:nvSpPr>
        <p:spPr>
          <a:xfrm>
            <a:off x="121429" y="1276349"/>
            <a:ext cx="9356753" cy="551946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Главной причиной отсутствия пункционного лечения в стандартах EPOS, в том числе и в новой его редакции (EPOS-2020), является успешное использование эндоскопических методик для дренирования ОНП и применение современных лекарственных препаратов.</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В  Украине пункционный метод лечения острых фронтитов применяется достаточно широко, так как не во всех медицинский учреждениях имеется возможность проводить функциональную эндоскопическую хирургию (FESS).  </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Преимуществом пункционного лечения является возможность быстрой и целенаправленной эвакуации гнойного отделяемого из полости околоносовой пазухи, что соответствует основополагающим принципам гнойной хирургии</a:t>
            </a:r>
          </a:p>
        </p:txBody>
      </p:sp>
    </p:spTree>
    <p:extLst>
      <p:ext uri="{BB962C8B-B14F-4D97-AF65-F5344CB8AC3E}">
        <p14:creationId xmlns:p14="http://schemas.microsoft.com/office/powerpoint/2010/main" val="792176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529"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340135" y="346172"/>
            <a:ext cx="7472383" cy="523220"/>
          </a:xfrm>
          <a:prstGeom prst="rect">
            <a:avLst/>
          </a:prstGeom>
          <a:noFill/>
        </p:spPr>
        <p:txBody>
          <a:bodyPr wrap="square" lIns="251999" rtlCol="0" anchor="ctr">
            <a:spAutoFit/>
          </a:bodyPr>
          <a:lstStyle/>
          <a:p>
            <a:pPr algn="ctr"/>
            <a:r>
              <a:rPr lang="ru-RU" sz="2800" b="1" dirty="0" err="1">
                <a:solidFill>
                  <a:schemeClr val="bg1"/>
                </a:solidFill>
                <a:latin typeface="Arial" panose="020B0604020202020204" pitchFamily="34" charset="0"/>
                <a:cs typeface="Arial" panose="020B0604020202020204" pitchFamily="34" charset="0"/>
              </a:rPr>
              <a:t>Гемисинусит</a:t>
            </a:r>
            <a:endParaRPr lang="ru-RU" sz="28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249348" y="1362039"/>
            <a:ext cx="9076354" cy="4283224"/>
          </a:xfrm>
          <a:prstGeom prst="rect">
            <a:avLst/>
          </a:prstGeom>
          <a:noFill/>
        </p:spPr>
        <p:txBody>
          <a:bodyPr wrap="square">
            <a:spAutoFit/>
          </a:bodyPr>
          <a:lstStyle/>
          <a:p>
            <a:pPr marL="342900" indent="-34290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У большинства отечественных авторов существует мнение, что для лечения острого фронтита достаточно произвести пункцию верхнечелюстных пазух или с одномоментным вскрытием клеток решетчатого лабиринта, не затрагивая лобные пазухи.</a:t>
            </a:r>
          </a:p>
          <a:p>
            <a:pPr marL="342900" indent="-34290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Мой личный опыт подтверждает такую возможность излечения острого </a:t>
            </a:r>
            <a:r>
              <a:rPr lang="ru-RU" sz="2400" b="0" i="0" u="none" strike="noStrike" dirty="0" err="1">
                <a:solidFill>
                  <a:schemeClr val="bg1"/>
                </a:solidFill>
                <a:effectLst/>
                <a:latin typeface="Arial" panose="020B0604020202020204" pitchFamily="34" charset="0"/>
                <a:cs typeface="Arial" panose="020B0604020202020204" pitchFamily="34" charset="0"/>
              </a:rPr>
              <a:t>гемисинусита</a:t>
            </a:r>
            <a:r>
              <a:rPr lang="ru-RU" sz="2400" b="0" i="0" u="none" strike="noStrike" dirty="0">
                <a:solidFill>
                  <a:schemeClr val="bg1"/>
                </a:solidFill>
                <a:effectLst/>
                <a:latin typeface="Arial" panose="020B0604020202020204" pitchFamily="34" charset="0"/>
                <a:cs typeface="Arial" panose="020B0604020202020204" pitchFamily="34" charset="0"/>
              </a:rPr>
              <a:t> путем пункции только верхнечелюстной пазухи  и адекватной фармакотерапии. Считаю, что при этом </a:t>
            </a:r>
            <a:r>
              <a:rPr lang="ru-RU" sz="2400" b="0" i="0" u="none" strike="noStrike" dirty="0" err="1">
                <a:solidFill>
                  <a:schemeClr val="bg1"/>
                </a:solidFill>
                <a:effectLst/>
                <a:latin typeface="Arial" panose="020B0604020202020204" pitchFamily="34" charset="0"/>
                <a:cs typeface="Arial" panose="020B0604020202020204" pitchFamily="34" charset="0"/>
              </a:rPr>
              <a:t>уменшается</a:t>
            </a:r>
            <a:r>
              <a:rPr lang="ru-RU" sz="2400" b="0" i="0" u="none" strike="noStrike" dirty="0">
                <a:solidFill>
                  <a:schemeClr val="bg1"/>
                </a:solidFill>
                <a:effectLst/>
                <a:latin typeface="Arial" panose="020B0604020202020204" pitchFamily="34" charset="0"/>
                <a:cs typeface="Arial" panose="020B0604020202020204" pitchFamily="34" charset="0"/>
              </a:rPr>
              <a:t> отек и воспаление в области полулунной щели и улучшается отток из лобного кармана (соустье) </a:t>
            </a:r>
          </a:p>
        </p:txBody>
      </p:sp>
    </p:spTree>
    <p:extLst>
      <p:ext uri="{BB962C8B-B14F-4D97-AF65-F5344CB8AC3E}">
        <p14:creationId xmlns:p14="http://schemas.microsoft.com/office/powerpoint/2010/main" val="3022984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0"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299245"/>
            <a:ext cx="7472383" cy="523220"/>
          </a:xfrm>
          <a:prstGeom prst="rect">
            <a:avLst/>
          </a:prstGeom>
          <a:noFill/>
        </p:spPr>
        <p:txBody>
          <a:bodyPr wrap="square" lIns="251999" rtlCol="0" anchor="ctr">
            <a:spAutoFit/>
          </a:bodyPr>
          <a:lstStyle/>
          <a:p>
            <a:pPr algn="ctr"/>
            <a:r>
              <a:rPr lang="ru-RU" sz="2800" b="1" dirty="0">
                <a:latin typeface="Arial" panose="020B0604020202020204" pitchFamily="34" charset="0"/>
                <a:cs typeface="Arial" panose="020B0604020202020204" pitchFamily="34" charset="0"/>
              </a:rPr>
              <a:t>Малоинвазивные методы</a:t>
            </a:r>
          </a:p>
        </p:txBody>
      </p:sp>
      <p:sp>
        <p:nvSpPr>
          <p:cNvPr id="6" name="TextBox 5">
            <a:extLst>
              <a:ext uri="{FF2B5EF4-FFF2-40B4-BE49-F238E27FC236}">
                <a16:creationId xmlns:a16="http://schemas.microsoft.com/office/drawing/2014/main" id="{0E065F58-DE21-4B22-8715-85992CB2605A}"/>
              </a:ext>
            </a:extLst>
          </p:cNvPr>
          <p:cNvSpPr txBox="1"/>
          <p:nvPr/>
        </p:nvSpPr>
        <p:spPr>
          <a:xfrm>
            <a:off x="121429" y="1537606"/>
            <a:ext cx="9356753" cy="3913892"/>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Существующие малоинвазивные методы диагностики и лечения экссудативного фронтита (зондирование лобной пазухи, пункция через глазничную стенку, </a:t>
            </a:r>
            <a:r>
              <a:rPr lang="ru-RU" sz="2400" b="0" i="0" u="none" strike="noStrike" dirty="0" err="1">
                <a:solidFill>
                  <a:srgbClr val="000000"/>
                </a:solidFill>
                <a:effectLst/>
                <a:latin typeface="Arial" panose="020B0604020202020204" pitchFamily="34" charset="0"/>
                <a:cs typeface="Arial" panose="020B0604020202020204" pitchFamily="34" charset="0"/>
              </a:rPr>
              <a:t>трепанопункция</a:t>
            </a:r>
            <a:r>
              <a:rPr lang="ru-RU" sz="2400" b="0" i="0" u="none" strike="noStrike" dirty="0">
                <a:solidFill>
                  <a:srgbClr val="000000"/>
                </a:solidFill>
                <a:effectLst/>
                <a:latin typeface="Arial" panose="020B0604020202020204" pitchFamily="34" charset="0"/>
                <a:cs typeface="Arial" panose="020B0604020202020204" pitchFamily="34" charset="0"/>
              </a:rPr>
              <a:t> через переднюю стенку) дают возможность получить содержимое пазухи и косвенно оценить состояние лобно-носового сообщения</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Несмотря на популярность пункции и </a:t>
            </a:r>
            <a:r>
              <a:rPr lang="ru-RU" sz="2400" b="0" i="0" u="none" strike="noStrike" dirty="0" err="1">
                <a:solidFill>
                  <a:srgbClr val="000000"/>
                </a:solidFill>
                <a:effectLst/>
                <a:latin typeface="Arial" panose="020B0604020202020204" pitchFamily="34" charset="0"/>
                <a:cs typeface="Arial" panose="020B0604020202020204" pitchFamily="34" charset="0"/>
              </a:rPr>
              <a:t>трепанопункции</a:t>
            </a:r>
            <a:r>
              <a:rPr lang="ru-RU" sz="2400" b="0" i="0" u="none" strike="noStrike" dirty="0">
                <a:solidFill>
                  <a:srgbClr val="000000"/>
                </a:solidFill>
                <a:effectLst/>
                <a:latin typeface="Arial" panose="020B0604020202020204" pitchFamily="34" charset="0"/>
                <a:cs typeface="Arial" panose="020B0604020202020204" pitchFamily="34" charset="0"/>
              </a:rPr>
              <a:t> лобных пазух у нас в стране и за рубежом, ряд авторов, указывают на возможность тяжёлых осложнений при выполнении этих манипуляций</a:t>
            </a:r>
          </a:p>
        </p:txBody>
      </p:sp>
    </p:spTree>
    <p:extLst>
      <p:ext uri="{BB962C8B-B14F-4D97-AF65-F5344CB8AC3E}">
        <p14:creationId xmlns:p14="http://schemas.microsoft.com/office/powerpoint/2010/main" val="744200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529"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340135" y="346172"/>
            <a:ext cx="7472383" cy="523220"/>
          </a:xfrm>
          <a:prstGeom prst="rect">
            <a:avLst/>
          </a:prstGeom>
          <a:noFill/>
        </p:spPr>
        <p:txBody>
          <a:bodyPr wrap="square" lIns="251999" rtlCol="0" anchor="ctr">
            <a:spAutoFit/>
          </a:bodyPr>
          <a:lstStyle/>
          <a:p>
            <a:pPr algn="ctr"/>
            <a:r>
              <a:rPr lang="ru-RU" sz="2800" b="1" dirty="0">
                <a:solidFill>
                  <a:schemeClr val="bg1"/>
                </a:solidFill>
                <a:latin typeface="Arial" panose="020B0604020202020204" pitchFamily="34" charset="0"/>
                <a:cs typeface="Arial" panose="020B0604020202020204" pitchFamily="34" charset="0"/>
              </a:rPr>
              <a:t>Зондирование пазух</a:t>
            </a:r>
          </a:p>
        </p:txBody>
      </p:sp>
      <p:sp>
        <p:nvSpPr>
          <p:cNvPr id="7" name="TextBox 6">
            <a:extLst>
              <a:ext uri="{FF2B5EF4-FFF2-40B4-BE49-F238E27FC236}">
                <a16:creationId xmlns:a16="http://schemas.microsoft.com/office/drawing/2014/main" id="{900487A9-F54B-40B5-8337-6811AE1BE1A3}"/>
              </a:ext>
            </a:extLst>
          </p:cNvPr>
          <p:cNvSpPr txBox="1"/>
          <p:nvPr/>
        </p:nvSpPr>
        <p:spPr>
          <a:xfrm>
            <a:off x="109388" y="1362039"/>
            <a:ext cx="9230554" cy="4780796"/>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Наиболее физиологичным и </a:t>
            </a:r>
            <a:r>
              <a:rPr lang="ru-RU" sz="2400" b="0" i="0" u="none" strike="noStrike" dirty="0" err="1">
                <a:solidFill>
                  <a:schemeClr val="bg1"/>
                </a:solidFill>
                <a:effectLst/>
                <a:latin typeface="Arial" panose="020B0604020202020204" pitchFamily="34" charset="0"/>
                <a:cs typeface="Arial" panose="020B0604020202020204" pitchFamily="34" charset="0"/>
              </a:rPr>
              <a:t>атравматичным</a:t>
            </a:r>
            <a:r>
              <a:rPr lang="ru-RU" sz="2400" b="0" i="0" u="none" strike="noStrike" dirty="0">
                <a:solidFill>
                  <a:schemeClr val="bg1"/>
                </a:solidFill>
                <a:effectLst/>
                <a:latin typeface="Arial" panose="020B0604020202020204" pitchFamily="34" charset="0"/>
                <a:cs typeface="Arial" panose="020B0604020202020204" pitchFamily="34" charset="0"/>
              </a:rPr>
              <a:t> является предложенный в 1883 году </a:t>
            </a:r>
            <a:r>
              <a:rPr lang="ru-RU" sz="2400" b="1" i="0" u="none" strike="noStrike" dirty="0">
                <a:solidFill>
                  <a:schemeClr val="bg1"/>
                </a:solidFill>
                <a:effectLst/>
                <a:latin typeface="Arial" panose="020B0604020202020204" pitchFamily="34" charset="0"/>
                <a:cs typeface="Arial" panose="020B0604020202020204" pitchFamily="34" charset="0"/>
              </a:rPr>
              <a:t>A. </a:t>
            </a:r>
            <a:r>
              <a:rPr lang="ru-RU" sz="2400" b="1" i="0" u="none" strike="noStrike" dirty="0" err="1">
                <a:solidFill>
                  <a:schemeClr val="bg1"/>
                </a:solidFill>
                <a:effectLst/>
                <a:latin typeface="Arial" panose="020B0604020202020204" pitchFamily="34" charset="0"/>
                <a:cs typeface="Arial" panose="020B0604020202020204" pitchFamily="34" charset="0"/>
              </a:rPr>
              <a:t>Yrash</a:t>
            </a:r>
            <a:r>
              <a:rPr lang="ru-RU" sz="2400" b="1" i="0" u="none" strike="noStrike" dirty="0">
                <a:solidFill>
                  <a:schemeClr val="bg1"/>
                </a:solidFill>
                <a:effectLst/>
                <a:latin typeface="Arial" panose="020B0604020202020204" pitchFamily="34" charset="0"/>
                <a:cs typeface="Arial" panose="020B0604020202020204" pitchFamily="34" charset="0"/>
              </a:rPr>
              <a:t> </a:t>
            </a:r>
            <a:r>
              <a:rPr lang="ru-RU" sz="2400" b="0" i="0" u="none" strike="noStrike" dirty="0">
                <a:solidFill>
                  <a:schemeClr val="bg1"/>
                </a:solidFill>
                <a:effectLst/>
                <a:latin typeface="Arial" panose="020B0604020202020204" pitchFamily="34" charset="0"/>
                <a:cs typeface="Arial" panose="020B0604020202020204" pitchFamily="34" charset="0"/>
              </a:rPr>
              <a:t>и усовершенствованный метод </a:t>
            </a:r>
            <a:r>
              <a:rPr lang="ru-RU" sz="2400" b="0" i="0" u="none" strike="noStrike" dirty="0" err="1">
                <a:solidFill>
                  <a:schemeClr val="bg1"/>
                </a:solidFill>
                <a:effectLst/>
                <a:latin typeface="Arial" panose="020B0604020202020204" pitchFamily="34" charset="0"/>
                <a:cs typeface="Arial" panose="020B0604020202020204" pitchFamily="34" charset="0"/>
              </a:rPr>
              <a:t>эндоназального</a:t>
            </a:r>
            <a:r>
              <a:rPr lang="ru-RU" sz="2400" b="0" i="0" u="none" strike="noStrike" dirty="0">
                <a:solidFill>
                  <a:schemeClr val="bg1"/>
                </a:solidFill>
                <a:effectLst/>
                <a:latin typeface="Arial" panose="020B0604020202020204" pitchFamily="34" charset="0"/>
                <a:cs typeface="Arial" panose="020B0604020202020204" pitchFamily="34" charset="0"/>
              </a:rPr>
              <a:t> зондирования, который, к сожалению, до настоящего времени остаётся недостаточно изученным и не получил широкого распространения</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Данные о возможности выполнения </a:t>
            </a:r>
            <a:r>
              <a:rPr lang="ru-RU" sz="2400" b="0" i="0" u="none" strike="noStrike" dirty="0" err="1">
                <a:solidFill>
                  <a:schemeClr val="bg1"/>
                </a:solidFill>
                <a:effectLst/>
                <a:latin typeface="Arial" panose="020B0604020202020204" pitchFamily="34" charset="0"/>
                <a:cs typeface="Arial" panose="020B0604020202020204" pitchFamily="34" charset="0"/>
              </a:rPr>
              <a:t>эндоназального</a:t>
            </a:r>
            <a:r>
              <a:rPr lang="ru-RU" sz="2400" b="0" i="0" u="none" strike="noStrike" dirty="0">
                <a:solidFill>
                  <a:schemeClr val="bg1"/>
                </a:solidFill>
                <a:effectLst/>
                <a:latin typeface="Arial" panose="020B0604020202020204" pitchFamily="34" charset="0"/>
                <a:cs typeface="Arial" panose="020B0604020202020204" pitchFamily="34" charset="0"/>
              </a:rPr>
              <a:t> зондирования лобных пазух противоречивы и колеблются в довольно широких пределах, от 10,8% до 98,5% </a:t>
            </a:r>
          </a:p>
          <a:p>
            <a:pPr marL="285750" indent="-285750" rtl="0" fontAlgn="base">
              <a:spcBef>
                <a:spcPts val="1000"/>
              </a:spcBef>
              <a:spcAft>
                <a:spcPts val="0"/>
              </a:spcAft>
              <a:buFont typeface="Arial" panose="020B0604020202020204" pitchFamily="34" charset="0"/>
              <a:buChar char="•"/>
            </a:pPr>
            <a:r>
              <a:rPr lang="ru-RU" sz="2400" b="0" i="0" u="none" strike="noStrike" dirty="0" err="1">
                <a:solidFill>
                  <a:schemeClr val="bg1"/>
                </a:solidFill>
                <a:effectLst/>
                <a:latin typeface="Arial" panose="020B0604020202020204" pitchFamily="34" charset="0"/>
                <a:cs typeface="Arial" panose="020B0604020202020204" pitchFamily="34" charset="0"/>
              </a:rPr>
              <a:t>Эндоназальное</a:t>
            </a:r>
            <a:r>
              <a:rPr lang="ru-RU" sz="2400" b="0" i="0" u="none" strike="noStrike" dirty="0">
                <a:solidFill>
                  <a:schemeClr val="bg1"/>
                </a:solidFill>
                <a:effectLst/>
                <a:latin typeface="Arial" panose="020B0604020202020204" pitchFamily="34" charset="0"/>
                <a:cs typeface="Arial" panose="020B0604020202020204" pitchFamily="34" charset="0"/>
              </a:rPr>
              <a:t> зондирование лобных пазух противопоказано в детском возрасте в связи с анатомо- физиологическими особенностями развивающегося организма</a:t>
            </a:r>
          </a:p>
        </p:txBody>
      </p:sp>
    </p:spTree>
    <p:extLst>
      <p:ext uri="{BB962C8B-B14F-4D97-AF65-F5344CB8AC3E}">
        <p14:creationId xmlns:p14="http://schemas.microsoft.com/office/powerpoint/2010/main" val="546595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C6973-D705-1C4A-A5A6-14D781E7F5D6}"/>
              </a:ext>
            </a:extLst>
          </p:cNvPr>
          <p:cNvSpPr txBox="1"/>
          <p:nvPr/>
        </p:nvSpPr>
        <p:spPr>
          <a:xfrm>
            <a:off x="2268775" y="359096"/>
            <a:ext cx="7472383" cy="523220"/>
          </a:xfrm>
          <a:prstGeom prst="rect">
            <a:avLst/>
          </a:prstGeom>
          <a:noFill/>
        </p:spPr>
        <p:txBody>
          <a:bodyPr wrap="square" lIns="251999" rtlCol="0" anchor="ctr">
            <a:spAutoFit/>
          </a:bodyPr>
          <a:lstStyle/>
          <a:p>
            <a:r>
              <a:rPr lang="ru-RU" sz="2800" b="1" dirty="0">
                <a:solidFill>
                  <a:srgbClr val="1AA0DF"/>
                </a:solidFill>
                <a:latin typeface="Arial" panose="020B0604020202020204" pitchFamily="34" charset="0"/>
                <a:cs typeface="Arial" panose="020B0604020202020204" pitchFamily="34" charset="0"/>
              </a:rPr>
              <a:t>Зонды для лобной пазухи</a:t>
            </a:r>
          </a:p>
        </p:txBody>
      </p:sp>
      <p:pic>
        <p:nvPicPr>
          <p:cNvPr id="5" name="Рисунок 4">
            <a:extLst>
              <a:ext uri="{FF2B5EF4-FFF2-40B4-BE49-F238E27FC236}">
                <a16:creationId xmlns:a16="http://schemas.microsoft.com/office/drawing/2014/main" id="{14ED6186-1963-4867-9AF7-207C21FDB116}"/>
              </a:ext>
            </a:extLst>
          </p:cNvPr>
          <p:cNvPicPr>
            <a:picLocks noChangeAspect="1"/>
          </p:cNvPicPr>
          <p:nvPr/>
        </p:nvPicPr>
        <p:blipFill>
          <a:blip r:embed="rId2"/>
          <a:stretch>
            <a:fillRect/>
          </a:stretch>
        </p:blipFill>
        <p:spPr>
          <a:xfrm>
            <a:off x="309238" y="1566763"/>
            <a:ext cx="1715504" cy="3654328"/>
          </a:xfrm>
          <a:prstGeom prst="rect">
            <a:avLst/>
          </a:prstGeom>
        </p:spPr>
      </p:pic>
      <p:pic>
        <p:nvPicPr>
          <p:cNvPr id="9" name="Рисунок 8">
            <a:extLst>
              <a:ext uri="{FF2B5EF4-FFF2-40B4-BE49-F238E27FC236}">
                <a16:creationId xmlns:a16="http://schemas.microsoft.com/office/drawing/2014/main" id="{20AEEE7C-E6E0-4F25-9309-F6D5D8D9D249}"/>
              </a:ext>
            </a:extLst>
          </p:cNvPr>
          <p:cNvPicPr>
            <a:picLocks noChangeAspect="1"/>
          </p:cNvPicPr>
          <p:nvPr/>
        </p:nvPicPr>
        <p:blipFill>
          <a:blip r:embed="rId3"/>
          <a:stretch>
            <a:fillRect/>
          </a:stretch>
        </p:blipFill>
        <p:spPr>
          <a:xfrm>
            <a:off x="2709436" y="1405670"/>
            <a:ext cx="3158615" cy="4151323"/>
          </a:xfrm>
          <a:prstGeom prst="rect">
            <a:avLst/>
          </a:prstGeom>
        </p:spPr>
      </p:pic>
      <p:pic>
        <p:nvPicPr>
          <p:cNvPr id="11" name="Рисунок 10">
            <a:extLst>
              <a:ext uri="{FF2B5EF4-FFF2-40B4-BE49-F238E27FC236}">
                <a16:creationId xmlns:a16="http://schemas.microsoft.com/office/drawing/2014/main" id="{C712EACA-5884-48F1-80C6-5BAE668E1A7D}"/>
              </a:ext>
            </a:extLst>
          </p:cNvPr>
          <p:cNvPicPr>
            <a:picLocks noChangeAspect="1"/>
          </p:cNvPicPr>
          <p:nvPr/>
        </p:nvPicPr>
        <p:blipFill>
          <a:blip r:embed="rId4"/>
          <a:stretch>
            <a:fillRect/>
          </a:stretch>
        </p:blipFill>
        <p:spPr>
          <a:xfrm>
            <a:off x="6552745" y="1060686"/>
            <a:ext cx="2497948" cy="4496307"/>
          </a:xfrm>
          <a:prstGeom prst="rect">
            <a:avLst/>
          </a:prstGeom>
        </p:spPr>
      </p:pic>
    </p:spTree>
    <p:extLst>
      <p:ext uri="{BB962C8B-B14F-4D97-AF65-F5344CB8AC3E}">
        <p14:creationId xmlns:p14="http://schemas.microsoft.com/office/powerpoint/2010/main" val="1975762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0"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91319"/>
            <a:ext cx="7472383" cy="1200329"/>
          </a:xfrm>
          <a:prstGeom prst="rect">
            <a:avLst/>
          </a:prstGeom>
          <a:noFill/>
        </p:spPr>
        <p:txBody>
          <a:bodyPr wrap="square" lIns="251999" rtlCol="0" anchor="ctr">
            <a:spAutoFit/>
          </a:bodyPr>
          <a:lstStyle/>
          <a:p>
            <a:pPr algn="ctr"/>
            <a:r>
              <a:rPr lang="ru-RU" sz="2400" b="1" i="0" u="none" strike="noStrike" dirty="0">
                <a:solidFill>
                  <a:srgbClr val="000000"/>
                </a:solidFill>
                <a:effectLst/>
                <a:latin typeface="Arial" panose="020B0604020202020204" pitchFamily="34" charset="0"/>
                <a:cs typeface="Arial" panose="020B0604020202020204" pitchFamily="34" charset="0"/>
              </a:rPr>
              <a:t>Главная цель оперативного вмешательства на лобной пазухе - адекватное ее </a:t>
            </a:r>
            <a:r>
              <a:rPr lang="ru-RU" sz="2400" b="1" i="0" u="sng" dirty="0">
                <a:solidFill>
                  <a:srgbClr val="000000"/>
                </a:solidFill>
                <a:effectLst/>
                <a:latin typeface="Arial" panose="020B0604020202020204" pitchFamily="34" charset="0"/>
                <a:cs typeface="Arial" panose="020B0604020202020204" pitchFamily="34" charset="0"/>
              </a:rPr>
              <a:t>дренирование</a:t>
            </a:r>
            <a:endParaRPr lang="ru-RU" sz="24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E065F58-DE21-4B22-8715-85992CB2605A}"/>
              </a:ext>
            </a:extLst>
          </p:cNvPr>
          <p:cNvSpPr txBox="1"/>
          <p:nvPr/>
        </p:nvSpPr>
        <p:spPr>
          <a:xfrm>
            <a:off x="160847" y="1409294"/>
            <a:ext cx="3723047" cy="5262979"/>
          </a:xfrm>
          <a:prstGeom prst="rect">
            <a:avLst/>
          </a:prstGeom>
          <a:noFill/>
        </p:spPr>
        <p:txBody>
          <a:bodyPr wrap="square">
            <a:spAutoFit/>
          </a:bodyPr>
          <a:lstStyle/>
          <a:p>
            <a:pPr rtl="0" fontAlgn="base">
              <a:spcBef>
                <a:spcPts val="0"/>
              </a:spcBef>
              <a:spcAft>
                <a:spcPts val="0"/>
              </a:spcAft>
            </a:pPr>
            <a:r>
              <a:rPr lang="ru-RU" sz="2400" i="0" u="none" strike="noStrike" dirty="0">
                <a:solidFill>
                  <a:srgbClr val="000000"/>
                </a:solidFill>
                <a:effectLst/>
                <a:latin typeface="Arial" panose="020B0604020202020204" pitchFamily="34" charset="0"/>
                <a:cs typeface="Arial" panose="020B0604020202020204" pitchFamily="34" charset="0"/>
              </a:rPr>
              <a:t>Коронарный срез через </a:t>
            </a:r>
            <a:r>
              <a:rPr lang="ru-RU" sz="2400" i="0" u="none" strike="noStrike" dirty="0" err="1">
                <a:solidFill>
                  <a:schemeClr val="bg1"/>
                </a:solidFill>
                <a:effectLst/>
                <a:highlight>
                  <a:srgbClr val="FF0000"/>
                </a:highlight>
                <a:latin typeface="Arial" panose="020B0604020202020204" pitchFamily="34" charset="0"/>
                <a:cs typeface="Arial" panose="020B0604020202020204" pitchFamily="34" charset="0"/>
              </a:rPr>
              <a:t>остиомеатальный</a:t>
            </a:r>
            <a:r>
              <a:rPr lang="ru-RU" sz="2400" i="0" u="none" strike="noStrike" dirty="0">
                <a:solidFill>
                  <a:schemeClr val="bg1"/>
                </a:solidFill>
                <a:effectLst/>
                <a:highlight>
                  <a:srgbClr val="FF0000"/>
                </a:highlight>
                <a:latin typeface="Arial" panose="020B0604020202020204" pitchFamily="34" charset="0"/>
                <a:cs typeface="Arial" panose="020B0604020202020204" pitchFamily="34" charset="0"/>
              </a:rPr>
              <a:t> комплекс</a:t>
            </a:r>
            <a:r>
              <a:rPr lang="ru-RU" sz="2400" i="0" u="none" strike="noStrike" dirty="0">
                <a:solidFill>
                  <a:srgbClr val="000000"/>
                </a:solidFill>
                <a:effectLst/>
                <a:latin typeface="Arial" panose="020B0604020202020204" pitchFamily="34" charset="0"/>
                <a:cs typeface="Arial" panose="020B0604020202020204" pitchFamily="34" charset="0"/>
              </a:rPr>
              <a:t>: 1 - соустье лобной пазухи; </a:t>
            </a:r>
          </a:p>
          <a:p>
            <a:pPr rtl="0" fontAlgn="base">
              <a:spcBef>
                <a:spcPts val="0"/>
              </a:spcBef>
              <a:spcAft>
                <a:spcPts val="0"/>
              </a:spcAft>
            </a:pPr>
            <a:r>
              <a:rPr lang="ru-RU" sz="2400" i="0" u="none" strike="noStrike" dirty="0">
                <a:solidFill>
                  <a:srgbClr val="000000"/>
                </a:solidFill>
                <a:effectLst/>
                <a:latin typeface="Arial" panose="020B0604020202020204" pitchFamily="34" charset="0"/>
                <a:cs typeface="Arial" panose="020B0604020202020204" pitchFamily="34" charset="0"/>
              </a:rPr>
              <a:t>2 - бумажная пластинка; 3 - средняя носовая раковина; </a:t>
            </a:r>
          </a:p>
          <a:p>
            <a:pPr rtl="0" fontAlgn="base">
              <a:spcBef>
                <a:spcPts val="0"/>
              </a:spcBef>
              <a:spcAft>
                <a:spcPts val="0"/>
              </a:spcAft>
            </a:pPr>
            <a:r>
              <a:rPr lang="ru-RU" sz="2400" i="0" u="none" strike="noStrike" dirty="0">
                <a:solidFill>
                  <a:srgbClr val="000000"/>
                </a:solidFill>
                <a:effectLst/>
                <a:latin typeface="Arial" panose="020B0604020202020204" pitchFamily="34" charset="0"/>
                <a:cs typeface="Arial" panose="020B0604020202020204" pitchFamily="34" charset="0"/>
              </a:rPr>
              <a:t>4 - решетчатый пузырь; 5 - средний носовой ход; 6 - воронка; </a:t>
            </a:r>
          </a:p>
          <a:p>
            <a:pPr rtl="0" fontAlgn="base">
              <a:spcBef>
                <a:spcPts val="0"/>
              </a:spcBef>
              <a:spcAft>
                <a:spcPts val="0"/>
              </a:spcAft>
            </a:pPr>
            <a:r>
              <a:rPr lang="ru-RU" sz="2400" i="0" u="none" strike="noStrike" dirty="0">
                <a:solidFill>
                  <a:srgbClr val="000000"/>
                </a:solidFill>
                <a:effectLst/>
                <a:latin typeface="Arial" panose="020B0604020202020204" pitchFamily="34" charset="0"/>
                <a:cs typeface="Arial" panose="020B0604020202020204" pitchFamily="34" charset="0"/>
              </a:rPr>
              <a:t>7 - крючковидный отросток; </a:t>
            </a:r>
          </a:p>
          <a:p>
            <a:pPr rtl="0" fontAlgn="base">
              <a:spcBef>
                <a:spcPts val="0"/>
              </a:spcBef>
              <a:spcAft>
                <a:spcPts val="0"/>
              </a:spcAft>
            </a:pPr>
            <a:r>
              <a:rPr lang="ru-RU" sz="2400" i="0" u="none" strike="noStrike" dirty="0">
                <a:solidFill>
                  <a:srgbClr val="000000"/>
                </a:solidFill>
                <a:effectLst/>
                <a:latin typeface="Arial" panose="020B0604020202020204" pitchFamily="34" charset="0"/>
                <a:cs typeface="Arial" panose="020B0604020202020204" pitchFamily="34" charset="0"/>
              </a:rPr>
              <a:t>8 - соустье верхнечелюстной пазухи</a:t>
            </a:r>
          </a:p>
        </p:txBody>
      </p:sp>
      <p:pic>
        <p:nvPicPr>
          <p:cNvPr id="3074" name="Picture 2" descr="Изображение">
            <a:extLst>
              <a:ext uri="{FF2B5EF4-FFF2-40B4-BE49-F238E27FC236}">
                <a16:creationId xmlns:a16="http://schemas.microsoft.com/office/drawing/2014/main" id="{74D73DEA-7EDB-4A18-9C6A-40E9AFF278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3894" y="1409294"/>
            <a:ext cx="5655605" cy="4651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807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529"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480094" y="-1"/>
            <a:ext cx="7472383" cy="1200329"/>
          </a:xfrm>
          <a:prstGeom prst="rect">
            <a:avLst/>
          </a:prstGeom>
          <a:noFill/>
        </p:spPr>
        <p:txBody>
          <a:bodyPr wrap="square" lIns="251999" rtlCol="0" anchor="ctr">
            <a:spAutoFit/>
          </a:bodyPr>
          <a:lstStyle/>
          <a:p>
            <a:pPr algn="ctr"/>
            <a:r>
              <a:rPr lang="ru-RU" sz="2400" b="1" i="0" u="none" strike="noStrike" dirty="0">
                <a:solidFill>
                  <a:schemeClr val="bg1"/>
                </a:solidFill>
                <a:effectLst/>
                <a:latin typeface="Arial" panose="020B0604020202020204" pitchFamily="34" charset="0"/>
                <a:cs typeface="Arial" panose="020B0604020202020204" pitchFamily="34" charset="0"/>
              </a:rPr>
              <a:t>Международная классификация радиологической сложности (ICC) лобного углубления и лобной пазухи</a:t>
            </a:r>
            <a:endParaRPr lang="ru-RU" sz="24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27990" y="1395206"/>
            <a:ext cx="8098973" cy="5609228"/>
          </a:xfrm>
          <a:prstGeom prst="rect">
            <a:avLst/>
          </a:prstGeom>
          <a:noFill/>
        </p:spPr>
        <p:txBody>
          <a:bodyPr wrap="square">
            <a:spAutoFit/>
          </a:bodyPr>
          <a:lstStyle/>
          <a:p>
            <a:pPr rtl="0">
              <a:spcBef>
                <a:spcPts val="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Первая группа операций: без удаления тканей</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0 - баллонная дилатация</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Вторая группа операций: с удалением тканей (вскрытие клеток)</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1 - удаление клеток ниже соустье</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2 - удаление клеток, блокирующих соустье</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3 - удаление клеток через соустье</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4 - удаление клеток и расширение соустье</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Третья группа операций: удаление кости</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5 - удаление клеток  и костного дна пазухи</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450"/>
              </a:spcBef>
              <a:spcAft>
                <a:spcPts val="0"/>
              </a:spcAft>
            </a:pPr>
            <a:r>
              <a:rPr lang="ru-RU" sz="1800" b="0" i="0" u="none" strike="noStrike" dirty="0">
                <a:solidFill>
                  <a:schemeClr val="bg1"/>
                </a:solidFill>
                <a:effectLst/>
                <a:latin typeface="Arial" panose="020B0604020202020204" pitchFamily="34" charset="0"/>
                <a:cs typeface="Arial" panose="020B0604020202020204" pitchFamily="34" charset="0"/>
              </a:rPr>
              <a:t>6- удаление всего костного дна обеих лобных пазух, </a:t>
            </a:r>
            <a:r>
              <a:rPr lang="ru-RU" sz="1800" b="0" i="0" u="none" strike="noStrike" dirty="0" err="1">
                <a:solidFill>
                  <a:schemeClr val="bg1"/>
                </a:solidFill>
                <a:effectLst/>
                <a:latin typeface="Arial" panose="020B0604020202020204" pitchFamily="34" charset="0"/>
                <a:cs typeface="Arial" panose="020B0604020202020204" pitchFamily="34" charset="0"/>
              </a:rPr>
              <a:t>межпазушной</a:t>
            </a:r>
            <a:r>
              <a:rPr lang="ru-RU" sz="1800" b="0" i="0" u="none" strike="noStrike" dirty="0">
                <a:solidFill>
                  <a:schemeClr val="bg1"/>
                </a:solidFill>
                <a:effectLst/>
                <a:latin typeface="Arial" panose="020B0604020202020204" pitchFamily="34" charset="0"/>
                <a:cs typeface="Arial" panose="020B0604020202020204" pitchFamily="34" charset="0"/>
              </a:rPr>
              <a:t> перегородки и верхнего отдела перегородки носа</a:t>
            </a:r>
            <a:endParaRPr lang="ru-RU" sz="2400" b="0" dirty="0">
              <a:solidFill>
                <a:schemeClr val="bg1"/>
              </a:solidFill>
              <a:effectLst/>
              <a:latin typeface="Arial" panose="020B0604020202020204" pitchFamily="34" charset="0"/>
              <a:cs typeface="Arial" panose="020B0604020202020204" pitchFamily="34" charset="0"/>
            </a:endParaRPr>
          </a:p>
          <a:p>
            <a:br>
              <a:rPr lang="ru-RU" sz="2400" dirty="0"/>
            </a:br>
            <a:endParaRPr lang="ru-RU" sz="2400" b="0" i="0" u="none" strike="noStrike" dirty="0">
              <a:solidFill>
                <a:schemeClr val="bg1"/>
              </a:solidFill>
              <a:effectLst/>
              <a:latin typeface="Arial" panose="020B0604020202020204" pitchFamily="34" charset="0"/>
              <a:cs typeface="Arial" panose="020B0604020202020204" pitchFamily="34" charset="0"/>
            </a:endParaRPr>
          </a:p>
        </p:txBody>
      </p:sp>
      <p:pic>
        <p:nvPicPr>
          <p:cNvPr id="4098" name="Picture 2">
            <a:extLst>
              <a:ext uri="{FF2B5EF4-FFF2-40B4-BE49-F238E27FC236}">
                <a16:creationId xmlns:a16="http://schemas.microsoft.com/office/drawing/2014/main" id="{0FFF5188-9EBA-4EA5-A076-439A65D9CD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5268" y="2985795"/>
            <a:ext cx="4743816" cy="174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31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65314"/>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275985"/>
            <a:ext cx="7472383" cy="830997"/>
          </a:xfrm>
          <a:prstGeom prst="rect">
            <a:avLst/>
          </a:prstGeom>
          <a:noFill/>
        </p:spPr>
        <p:txBody>
          <a:bodyPr wrap="square" lIns="251999" rtlCol="0" anchor="ctr">
            <a:spAutoFit/>
          </a:bodyPr>
          <a:lstStyle/>
          <a:p>
            <a:pPr algn="ctr"/>
            <a:r>
              <a:rPr lang="ru-RU" sz="2400" b="1" i="0" u="none" strike="noStrike" dirty="0">
                <a:solidFill>
                  <a:srgbClr val="000000"/>
                </a:solidFill>
                <a:effectLst/>
                <a:latin typeface="Arial" panose="020B0604020202020204" pitchFamily="34" charset="0"/>
                <a:cs typeface="Arial" panose="020B0604020202020204" pitchFamily="34" charset="0"/>
              </a:rPr>
              <a:t>Техника операций на лобной пазухе про фронтите</a:t>
            </a:r>
            <a:endParaRPr lang="ru-RU" sz="24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31F8AC2-12DD-43EB-ABD1-95DDBD3405DD}"/>
              </a:ext>
            </a:extLst>
          </p:cNvPr>
          <p:cNvSpPr txBox="1"/>
          <p:nvPr/>
        </p:nvSpPr>
        <p:spPr>
          <a:xfrm>
            <a:off x="1660700" y="1382967"/>
            <a:ext cx="7116924" cy="369332"/>
          </a:xfrm>
          <a:prstGeom prst="rect">
            <a:avLst/>
          </a:prstGeom>
          <a:noFill/>
        </p:spPr>
        <p:txBody>
          <a:bodyPr wrap="square">
            <a:spAutoFit/>
          </a:bodyPr>
          <a:lstStyle/>
          <a:p>
            <a:r>
              <a:rPr lang="ru-RU" sz="1800" b="1" i="0" u="none" strike="noStrike" dirty="0">
                <a:solidFill>
                  <a:srgbClr val="000000"/>
                </a:solidFill>
                <a:effectLst/>
                <a:latin typeface="Arial" panose="020B0604020202020204" pitchFamily="34" charset="0"/>
                <a:cs typeface="Arial" panose="020B0604020202020204" pitchFamily="34" charset="0"/>
              </a:rPr>
              <a:t>делится на два типа 1) </a:t>
            </a:r>
            <a:r>
              <a:rPr lang="ru-RU" sz="1800" b="1" i="0" u="none" strike="noStrike" dirty="0" err="1">
                <a:solidFill>
                  <a:srgbClr val="000000"/>
                </a:solidFill>
                <a:effectLst/>
                <a:latin typeface="Arial" panose="020B0604020202020204" pitchFamily="34" charset="0"/>
                <a:cs typeface="Arial" panose="020B0604020202020204" pitchFamily="34" charset="0"/>
              </a:rPr>
              <a:t>эндоназальные</a:t>
            </a:r>
            <a:r>
              <a:rPr lang="ru-RU" sz="1800" b="1" i="0" u="none" strike="noStrike" dirty="0">
                <a:solidFill>
                  <a:srgbClr val="000000"/>
                </a:solidFill>
                <a:effectLst/>
                <a:latin typeface="Arial" panose="020B0604020202020204" pitchFamily="34" charset="0"/>
                <a:cs typeface="Arial" panose="020B0604020202020204" pitchFamily="34" charset="0"/>
              </a:rPr>
              <a:t> 2) наружные</a:t>
            </a:r>
            <a:endParaRPr lang="ru-UA"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F7AC470-4C0A-455A-A416-E07B105B2C36}"/>
              </a:ext>
            </a:extLst>
          </p:cNvPr>
          <p:cNvSpPr txBox="1"/>
          <p:nvPr/>
        </p:nvSpPr>
        <p:spPr>
          <a:xfrm>
            <a:off x="179614" y="2147977"/>
            <a:ext cx="6892989" cy="1451679"/>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000" b="0" i="0" u="none" strike="noStrike" dirty="0" err="1">
                <a:solidFill>
                  <a:srgbClr val="000000"/>
                </a:solidFill>
                <a:effectLst/>
                <a:latin typeface="Arial" panose="020B0604020202020204" pitchFamily="34" charset="0"/>
                <a:cs typeface="Arial" panose="020B0604020202020204" pitchFamily="34" charset="0"/>
              </a:rPr>
              <a:t>Трепанопункция</a:t>
            </a:r>
            <a:r>
              <a:rPr lang="ru-RU" sz="2000" b="0" i="0" u="none" strike="noStrike" dirty="0">
                <a:solidFill>
                  <a:srgbClr val="000000"/>
                </a:solidFill>
                <a:effectLst/>
                <a:latin typeface="Arial" panose="020B0604020202020204" pitchFamily="34" charset="0"/>
                <a:cs typeface="Arial" panose="020B0604020202020204" pitchFamily="34" charset="0"/>
              </a:rPr>
              <a:t> выполняется в </a:t>
            </a:r>
            <a:r>
              <a:rPr lang="ru-RU" sz="2000" b="0" i="0" u="none" strike="noStrike" dirty="0">
                <a:solidFill>
                  <a:srgbClr val="EE230C"/>
                </a:solidFill>
                <a:effectLst/>
                <a:latin typeface="Arial" panose="020B0604020202020204" pitchFamily="34" charset="0"/>
                <a:cs typeface="Arial" panose="020B0604020202020204" pitchFamily="34" charset="0"/>
              </a:rPr>
              <a:t>острой ситуации</a:t>
            </a:r>
            <a:r>
              <a:rPr lang="ru-RU" sz="2000" b="0" i="0" u="none" strike="noStrike" dirty="0">
                <a:solidFill>
                  <a:srgbClr val="000000"/>
                </a:solidFill>
                <a:effectLst/>
                <a:latin typeface="Arial" panose="020B0604020202020204" pitchFamily="34" charset="0"/>
                <a:cs typeface="Arial" panose="020B0604020202020204" pitchFamily="34" charset="0"/>
              </a:rPr>
              <a:t> и при </a:t>
            </a:r>
            <a:r>
              <a:rPr lang="ru-RU" sz="2000" b="0" i="0" u="none" strike="noStrike" dirty="0">
                <a:solidFill>
                  <a:srgbClr val="EE230C"/>
                </a:solidFill>
                <a:effectLst/>
                <a:latin typeface="Arial" panose="020B0604020202020204" pitchFamily="34" charset="0"/>
                <a:cs typeface="Arial" panose="020B0604020202020204" pitchFamily="34" charset="0"/>
              </a:rPr>
              <a:t>отсутствии эффекта от антибиотикотерапии</a:t>
            </a:r>
            <a:endParaRPr lang="ru-RU" sz="2000" b="0" i="0" u="none" strike="noStrike" dirty="0">
              <a:solidFill>
                <a:srgbClr val="000000"/>
              </a:solidFill>
              <a:effectLst/>
              <a:latin typeface="Arial" panose="020B0604020202020204" pitchFamily="34" charset="0"/>
              <a:cs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ru-RU" sz="2000" b="0" i="0" u="none" strike="noStrike" dirty="0">
                <a:solidFill>
                  <a:srgbClr val="000000"/>
                </a:solidFill>
                <a:effectLst/>
                <a:latin typeface="Arial" panose="020B0604020202020204" pitchFamily="34" charset="0"/>
                <a:cs typeface="Arial" panose="020B0604020202020204" pitchFamily="34" charset="0"/>
              </a:rPr>
              <a:t>Пункцию можно проводить через переднюю и глазничную стенки пазухи</a:t>
            </a:r>
          </a:p>
        </p:txBody>
      </p:sp>
      <p:pic>
        <p:nvPicPr>
          <p:cNvPr id="10" name="Рисунок 9">
            <a:extLst>
              <a:ext uri="{FF2B5EF4-FFF2-40B4-BE49-F238E27FC236}">
                <a16:creationId xmlns:a16="http://schemas.microsoft.com/office/drawing/2014/main" id="{2B9BF1E8-E45B-4C0B-8FB5-6F658444A555}"/>
              </a:ext>
            </a:extLst>
          </p:cNvPr>
          <p:cNvPicPr>
            <a:picLocks noChangeAspect="1"/>
          </p:cNvPicPr>
          <p:nvPr/>
        </p:nvPicPr>
        <p:blipFill>
          <a:blip r:embed="rId3"/>
          <a:stretch>
            <a:fillRect/>
          </a:stretch>
        </p:blipFill>
        <p:spPr>
          <a:xfrm>
            <a:off x="3739815" y="3641882"/>
            <a:ext cx="5590798" cy="3092117"/>
          </a:xfrm>
          <a:prstGeom prst="rect">
            <a:avLst/>
          </a:prstGeom>
        </p:spPr>
      </p:pic>
    </p:spTree>
    <p:extLst>
      <p:ext uri="{BB962C8B-B14F-4D97-AF65-F5344CB8AC3E}">
        <p14:creationId xmlns:p14="http://schemas.microsoft.com/office/powerpoint/2010/main" val="3209952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65314"/>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275985"/>
            <a:ext cx="7472383" cy="830997"/>
          </a:xfrm>
          <a:prstGeom prst="rect">
            <a:avLst/>
          </a:prstGeom>
          <a:noFill/>
        </p:spPr>
        <p:txBody>
          <a:bodyPr wrap="square" lIns="251999" rtlCol="0" anchor="ctr">
            <a:spAutoFit/>
          </a:bodyPr>
          <a:lstStyle/>
          <a:p>
            <a:pPr algn="ctr"/>
            <a:r>
              <a:rPr lang="ru-RU" sz="2400" b="1" i="0" u="none" strike="noStrike" dirty="0">
                <a:solidFill>
                  <a:srgbClr val="000000"/>
                </a:solidFill>
                <a:effectLst/>
                <a:latin typeface="Arial" panose="020B0604020202020204" pitchFamily="34" charset="0"/>
                <a:cs typeface="Arial" panose="020B0604020202020204" pitchFamily="34" charset="0"/>
              </a:rPr>
              <a:t>Техника операций на лобной пазухе про фронтите</a:t>
            </a:r>
            <a:endParaRPr lang="ru-RU" sz="24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F7AC470-4C0A-455A-A416-E07B105B2C36}"/>
              </a:ext>
            </a:extLst>
          </p:cNvPr>
          <p:cNvSpPr txBox="1"/>
          <p:nvPr/>
        </p:nvSpPr>
        <p:spPr>
          <a:xfrm>
            <a:off x="89674" y="1814011"/>
            <a:ext cx="9420263" cy="3046988"/>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Как выполняется: В передней (лицевой) стенке пазухи накладывают отверстие, через которое в ее просвет вводят канюлю для промывания. Ежедневно пазуху промывают и по окончании вводят смесь, содержащую антибиотик направленного действия и суспензию гидрокортизона. Инфузию препаратов проводят в горизонтальном положении больного на спине с несколько запрокинутой головой в течение не менее 20 мин</a:t>
            </a:r>
          </a:p>
        </p:txBody>
      </p:sp>
    </p:spTree>
    <p:extLst>
      <p:ext uri="{BB962C8B-B14F-4D97-AF65-F5344CB8AC3E}">
        <p14:creationId xmlns:p14="http://schemas.microsoft.com/office/powerpoint/2010/main" val="4088187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C6973-D705-1C4A-A5A6-14D781E7F5D6}"/>
              </a:ext>
            </a:extLst>
          </p:cNvPr>
          <p:cNvSpPr txBox="1"/>
          <p:nvPr/>
        </p:nvSpPr>
        <p:spPr>
          <a:xfrm>
            <a:off x="2903257" y="220597"/>
            <a:ext cx="7472383" cy="800219"/>
          </a:xfrm>
          <a:prstGeom prst="rect">
            <a:avLst/>
          </a:prstGeom>
          <a:noFill/>
        </p:spPr>
        <p:txBody>
          <a:bodyPr wrap="square" lIns="251999" rtlCol="0" anchor="ctr">
            <a:spAutoFit/>
          </a:bodyPr>
          <a:lstStyle/>
          <a:p>
            <a:r>
              <a:rPr lang="ru-RU" sz="2800" b="1" dirty="0" err="1">
                <a:solidFill>
                  <a:srgbClr val="1AA0DF"/>
                </a:solidFill>
                <a:latin typeface="Arial" panose="020B0604020202020204" pitchFamily="34" charset="0"/>
                <a:cs typeface="Arial" panose="020B0604020202020204" pitchFamily="34" charset="0"/>
              </a:rPr>
              <a:t>Трепанопункция</a:t>
            </a:r>
            <a:br>
              <a:rPr lang="ru-RU" sz="2800" b="1" dirty="0">
                <a:solidFill>
                  <a:srgbClr val="1AA0DF"/>
                </a:solidFill>
                <a:latin typeface="Arial" panose="020B0604020202020204" pitchFamily="34" charset="0"/>
                <a:cs typeface="Arial" panose="020B0604020202020204" pitchFamily="34" charset="0"/>
              </a:rPr>
            </a:br>
            <a:r>
              <a:rPr lang="ru-RU" b="1" dirty="0">
                <a:solidFill>
                  <a:srgbClr val="1AA0DF"/>
                </a:solidFill>
                <a:latin typeface="Arial" panose="020B0604020202020204" pitchFamily="34" charset="0"/>
                <a:cs typeface="Arial" panose="020B0604020202020204" pitchFamily="34" charset="0"/>
              </a:rPr>
              <a:t>Трепанация по Беку</a:t>
            </a:r>
          </a:p>
        </p:txBody>
      </p:sp>
      <p:sp>
        <p:nvSpPr>
          <p:cNvPr id="7" name="TextBox 6">
            <a:extLst>
              <a:ext uri="{FF2B5EF4-FFF2-40B4-BE49-F238E27FC236}">
                <a16:creationId xmlns:a16="http://schemas.microsoft.com/office/drawing/2014/main" id="{AC694B29-2C5F-46CE-A19F-6F9CD35E2EA3}"/>
              </a:ext>
            </a:extLst>
          </p:cNvPr>
          <p:cNvSpPr txBox="1"/>
          <p:nvPr/>
        </p:nvSpPr>
        <p:spPr>
          <a:xfrm>
            <a:off x="309347" y="1591414"/>
            <a:ext cx="5187820" cy="4016484"/>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000" b="0" i="0" u="none" strike="noStrike" dirty="0">
                <a:solidFill>
                  <a:srgbClr val="00B0F0"/>
                </a:solidFill>
                <a:effectLst/>
                <a:latin typeface="Arial" panose="020B0604020202020204" pitchFamily="34" charset="0"/>
                <a:cs typeface="Arial" panose="020B0604020202020204" pitchFamily="34" charset="0"/>
              </a:rPr>
              <a:t>Трепанационное отверстие выполняют на передней стенке лобной пазухи в надглазничной области</a:t>
            </a:r>
          </a:p>
          <a:p>
            <a:pPr marL="285750" indent="-285750" rtl="0" fontAlgn="base">
              <a:spcBef>
                <a:spcPts val="2100"/>
              </a:spcBef>
              <a:spcAft>
                <a:spcPts val="0"/>
              </a:spcAft>
              <a:buFont typeface="Arial" panose="020B0604020202020204" pitchFamily="34" charset="0"/>
              <a:buChar char="•"/>
            </a:pPr>
            <a:r>
              <a:rPr lang="ru-RU" sz="2000" b="0" i="0" u="none" strike="noStrike" dirty="0">
                <a:solidFill>
                  <a:srgbClr val="00B0F0"/>
                </a:solidFill>
                <a:effectLst/>
                <a:latin typeface="Arial" panose="020B0604020202020204" pitchFamily="34" charset="0"/>
                <a:cs typeface="Arial" panose="020B0604020202020204" pitchFamily="34" charset="0"/>
              </a:rPr>
              <a:t>В пазуху вводят короткую канюлю с тупым концом, </a:t>
            </a:r>
            <a:r>
              <a:rPr lang="ru-RU" sz="2000" b="0" i="0" u="none" strike="noStrike" dirty="0" err="1">
                <a:solidFill>
                  <a:srgbClr val="00B0F0"/>
                </a:solidFill>
                <a:effectLst/>
                <a:latin typeface="Arial" panose="020B0604020202020204" pitchFamily="34" charset="0"/>
                <a:cs typeface="Arial" panose="020B0604020202020204" pitchFamily="34" charset="0"/>
              </a:rPr>
              <a:t>аспирируют</a:t>
            </a:r>
            <a:r>
              <a:rPr lang="ru-RU" sz="2000" b="0" i="0" u="none" strike="noStrike" dirty="0">
                <a:solidFill>
                  <a:srgbClr val="00B0F0"/>
                </a:solidFill>
                <a:effectLst/>
                <a:latin typeface="Arial" panose="020B0604020202020204" pitchFamily="34" charset="0"/>
                <a:cs typeface="Arial" panose="020B0604020202020204" pitchFamily="34" charset="0"/>
              </a:rPr>
              <a:t> содержимое, промывают пазуху и заполняют антибиотиком</a:t>
            </a:r>
          </a:p>
          <a:p>
            <a:pPr marL="285750" indent="-285750" rtl="0" fontAlgn="base">
              <a:spcBef>
                <a:spcPts val="2100"/>
              </a:spcBef>
              <a:spcAft>
                <a:spcPts val="0"/>
              </a:spcAft>
              <a:buFont typeface="Arial" panose="020B0604020202020204" pitchFamily="34" charset="0"/>
              <a:buChar char="•"/>
            </a:pPr>
            <a:r>
              <a:rPr lang="ru-RU" sz="2000" b="0" i="0" u="none" strike="noStrike" dirty="0">
                <a:solidFill>
                  <a:srgbClr val="00B0F0"/>
                </a:solidFill>
                <a:effectLst/>
                <a:latin typeface="Arial" panose="020B0604020202020204" pitchFamily="34" charset="0"/>
                <a:cs typeface="Arial" panose="020B0604020202020204" pitchFamily="34" charset="0"/>
              </a:rPr>
              <a:t>Канюлю не следует оставлять более чем на 8 дней во избежание реакции слизистой оболочки на нее как на инородное тело</a:t>
            </a:r>
          </a:p>
        </p:txBody>
      </p:sp>
      <p:pic>
        <p:nvPicPr>
          <p:cNvPr id="6" name="Рисунок 5">
            <a:extLst>
              <a:ext uri="{FF2B5EF4-FFF2-40B4-BE49-F238E27FC236}">
                <a16:creationId xmlns:a16="http://schemas.microsoft.com/office/drawing/2014/main" id="{2F509F1D-62AF-4DB2-9CEA-6B44DE4974E2}"/>
              </a:ext>
            </a:extLst>
          </p:cNvPr>
          <p:cNvPicPr>
            <a:picLocks noChangeAspect="1"/>
          </p:cNvPicPr>
          <p:nvPr/>
        </p:nvPicPr>
        <p:blipFill>
          <a:blip r:embed="rId2"/>
          <a:stretch>
            <a:fillRect/>
          </a:stretch>
        </p:blipFill>
        <p:spPr>
          <a:xfrm>
            <a:off x="5549484" y="1020816"/>
            <a:ext cx="4029686" cy="5684794"/>
          </a:xfrm>
          <a:prstGeom prst="rect">
            <a:avLst/>
          </a:prstGeom>
        </p:spPr>
      </p:pic>
    </p:spTree>
    <p:extLst>
      <p:ext uri="{BB962C8B-B14F-4D97-AF65-F5344CB8AC3E}">
        <p14:creationId xmlns:p14="http://schemas.microsoft.com/office/powerpoint/2010/main" val="3886308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65314"/>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460651"/>
            <a:ext cx="7472383" cy="461665"/>
          </a:xfrm>
          <a:prstGeom prst="rect">
            <a:avLst/>
          </a:prstGeom>
          <a:noFill/>
        </p:spPr>
        <p:txBody>
          <a:bodyPr wrap="square" lIns="251999" rtlCol="0" anchor="ctr">
            <a:spAutoFit/>
          </a:bodyPr>
          <a:lstStyle/>
          <a:p>
            <a:pPr algn="ctr"/>
            <a:r>
              <a:rPr lang="ru-RU" sz="2400" b="1" i="0" u="none" strike="noStrike" dirty="0">
                <a:solidFill>
                  <a:srgbClr val="000000"/>
                </a:solidFill>
                <a:effectLst/>
                <a:latin typeface="Arial" panose="020B0604020202020204" pitchFamily="34" charset="0"/>
                <a:cs typeface="Arial" panose="020B0604020202020204" pitchFamily="34" charset="0"/>
              </a:rPr>
              <a:t>Баллонная </a:t>
            </a:r>
            <a:r>
              <a:rPr lang="ru-RU" sz="2400" b="1" i="0" u="none" strike="noStrike" dirty="0" err="1">
                <a:solidFill>
                  <a:srgbClr val="000000"/>
                </a:solidFill>
                <a:effectLst/>
                <a:latin typeface="Arial" panose="020B0604020202020204" pitchFamily="34" charset="0"/>
                <a:cs typeface="Arial" panose="020B0604020202020204" pitchFamily="34" charset="0"/>
              </a:rPr>
              <a:t>синусопластика</a:t>
            </a:r>
            <a:endParaRPr lang="ru-RU" sz="24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F7AC470-4C0A-455A-A416-E07B105B2C36}"/>
              </a:ext>
            </a:extLst>
          </p:cNvPr>
          <p:cNvSpPr txBox="1"/>
          <p:nvPr/>
        </p:nvSpPr>
        <p:spPr>
          <a:xfrm>
            <a:off x="332270" y="1764627"/>
            <a:ext cx="9420263" cy="353943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800" b="1" i="0" u="none" strike="noStrike" dirty="0">
                <a:solidFill>
                  <a:srgbClr val="000000"/>
                </a:solidFill>
                <a:effectLst/>
                <a:latin typeface="Arial" panose="020B0604020202020204" pitchFamily="34" charset="0"/>
                <a:cs typeface="Arial" panose="020B0604020202020204" pitchFamily="34" charset="0"/>
              </a:rPr>
              <a:t>Баллонная </a:t>
            </a:r>
            <a:r>
              <a:rPr lang="ru-RU" sz="2800" b="1" i="0" u="none" strike="noStrike" dirty="0" err="1">
                <a:solidFill>
                  <a:srgbClr val="000000"/>
                </a:solidFill>
                <a:effectLst/>
                <a:latin typeface="Arial" panose="020B0604020202020204" pitchFamily="34" charset="0"/>
                <a:cs typeface="Arial" panose="020B0604020202020204" pitchFamily="34" charset="0"/>
              </a:rPr>
              <a:t>синусопластика</a:t>
            </a:r>
            <a:r>
              <a:rPr lang="ru-RU" sz="2800" b="0" i="0" u="none" strike="noStrike" dirty="0">
                <a:solidFill>
                  <a:srgbClr val="000000"/>
                </a:solidFill>
                <a:effectLst/>
                <a:latin typeface="Arial" panose="020B0604020202020204" pitchFamily="34" charset="0"/>
                <a:cs typeface="Arial" panose="020B0604020202020204" pitchFamily="34" charset="0"/>
              </a:rPr>
              <a:t> — </a:t>
            </a:r>
            <a:r>
              <a:rPr lang="ru-RU" sz="2800" b="0" i="0" u="sng" strike="noStrike" dirty="0">
                <a:solidFill>
                  <a:srgbClr val="0563C1"/>
                </a:solidFill>
                <a:effectLst/>
                <a:latin typeface="Arial" panose="020B0604020202020204" pitchFamily="34" charset="0"/>
                <a:cs typeface="Arial" panose="020B0604020202020204" pitchFamily="34" charset="0"/>
                <a:hlinkClick r:id="rId3"/>
              </a:rPr>
              <a:t>малоинвазивный</a:t>
            </a:r>
            <a:r>
              <a:rPr lang="ru-RU" sz="2800" b="0" i="0" u="none" strike="noStrike" dirty="0">
                <a:solidFill>
                  <a:srgbClr val="000000"/>
                </a:solidFill>
                <a:effectLst/>
                <a:latin typeface="Arial" panose="020B0604020202020204" pitchFamily="34" charset="0"/>
                <a:cs typeface="Arial" panose="020B0604020202020204" pitchFamily="34" charset="0"/>
              </a:rPr>
              <a:t> </a:t>
            </a:r>
            <a:r>
              <a:rPr lang="ru-RU" sz="2800" b="0" i="0" u="none" strike="noStrike" dirty="0" err="1">
                <a:solidFill>
                  <a:srgbClr val="000000"/>
                </a:solidFill>
                <a:effectLst/>
                <a:latin typeface="Arial" panose="020B0604020202020204" pitchFamily="34" charset="0"/>
                <a:cs typeface="Arial" panose="020B0604020202020204" pitchFamily="34" charset="0"/>
              </a:rPr>
              <a:t>нетравматичный</a:t>
            </a:r>
            <a:r>
              <a:rPr lang="ru-RU" sz="2800" b="0" i="0" u="none" strike="noStrike" dirty="0">
                <a:solidFill>
                  <a:srgbClr val="000000"/>
                </a:solidFill>
                <a:effectLst/>
                <a:latin typeface="Arial" panose="020B0604020202020204" pitchFamily="34" charset="0"/>
                <a:cs typeface="Arial" panose="020B0604020202020204" pitchFamily="34" charset="0"/>
              </a:rPr>
              <a:t> метод хирургического лечения хронических и острых </a:t>
            </a:r>
            <a:r>
              <a:rPr lang="ru-RU" sz="2800" b="0" i="0" u="sng" strike="noStrike" dirty="0">
                <a:solidFill>
                  <a:srgbClr val="0563C1"/>
                </a:solidFill>
                <a:effectLst/>
                <a:latin typeface="Arial" panose="020B0604020202020204" pitchFamily="34" charset="0"/>
                <a:cs typeface="Arial" panose="020B0604020202020204" pitchFamily="34" charset="0"/>
                <a:hlinkClick r:id="rId4"/>
              </a:rPr>
              <a:t>синуситов</a:t>
            </a:r>
            <a:r>
              <a:rPr lang="ru-RU" sz="2800" b="0" i="0" u="none" strike="noStrike" dirty="0">
                <a:solidFill>
                  <a:srgbClr val="000000"/>
                </a:solidFill>
                <a:effectLst/>
                <a:latin typeface="Arial" panose="020B0604020202020204" pitchFamily="34" charset="0"/>
                <a:cs typeface="Arial" panose="020B0604020202020204" pitchFamily="34" charset="0"/>
              </a:rPr>
              <a:t>. Метод основан на расширении естественного соустья лобной, верхнечелюстной и (или) клиновидной пазух с помощью специального баллонного катетера. Выполняется под эндоскопическим наблюдением</a:t>
            </a:r>
          </a:p>
        </p:txBody>
      </p:sp>
    </p:spTree>
    <p:extLst>
      <p:ext uri="{BB962C8B-B14F-4D97-AF65-F5344CB8AC3E}">
        <p14:creationId xmlns:p14="http://schemas.microsoft.com/office/powerpoint/2010/main" val="1630999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529"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760012" y="192048"/>
            <a:ext cx="7472383" cy="830997"/>
          </a:xfrm>
          <a:prstGeom prst="rect">
            <a:avLst/>
          </a:prstGeom>
          <a:noFill/>
        </p:spPr>
        <p:txBody>
          <a:bodyPr wrap="square" lIns="251999" rtlCol="0" anchor="ctr">
            <a:spAutoFit/>
          </a:bodyPr>
          <a:lstStyle/>
          <a:p>
            <a:pPr algn="ctr"/>
            <a:r>
              <a:rPr lang="ru-RU" sz="2400" b="1" i="0" u="none" strike="noStrike" dirty="0">
                <a:solidFill>
                  <a:schemeClr val="bg1"/>
                </a:solidFill>
                <a:effectLst/>
                <a:latin typeface="Arial" panose="020B0604020202020204" pitchFamily="34" charset="0"/>
                <a:cs typeface="Arial" panose="020B0604020202020204" pitchFamily="34" charset="0"/>
              </a:rPr>
              <a:t>Поэтапно операция выполняется следующим образом</a:t>
            </a:r>
            <a:endParaRPr lang="ru-RU" sz="24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130626" y="1525835"/>
            <a:ext cx="9599084" cy="4909036"/>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с помощью специального проводникового катетера под эндоскопическим наблюдением система для баллонной </a:t>
            </a:r>
            <a:r>
              <a:rPr lang="ru-RU" sz="2400" b="0" i="0" u="none" strike="noStrike" dirty="0" err="1">
                <a:solidFill>
                  <a:schemeClr val="bg1"/>
                </a:solidFill>
                <a:effectLst/>
                <a:latin typeface="Arial" panose="020B0604020202020204" pitchFamily="34" charset="0"/>
                <a:cs typeface="Arial" panose="020B0604020202020204" pitchFamily="34" charset="0"/>
              </a:rPr>
              <a:t>синусопластики</a:t>
            </a:r>
            <a:r>
              <a:rPr lang="ru-RU" sz="2400" b="0" i="0" u="none" strike="noStrike" dirty="0">
                <a:solidFill>
                  <a:schemeClr val="bg1"/>
                </a:solidFill>
                <a:effectLst/>
                <a:latin typeface="Arial" panose="020B0604020202020204" pitchFamily="34" charset="0"/>
                <a:cs typeface="Arial" panose="020B0604020202020204" pitchFamily="34" charset="0"/>
              </a:rPr>
              <a:t> подводится к естественному устью оперируемой пазухи</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пазуха зондируется с помощью проводника, несущего на дистальном конце световую линзу (проводник подключают ко второму источнику света), которая позволяет хирургу четко определить местоположение кончика проводника</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по проводнику в области естественного соустья устанавливается гибкий баллонный катетер</a:t>
            </a:r>
          </a:p>
          <a:p>
            <a:pPr rtl="0" fontAlgn="base">
              <a:spcBef>
                <a:spcPts val="1000"/>
              </a:spcBef>
              <a:spcAft>
                <a:spcPts val="0"/>
              </a:spcAft>
            </a:pPr>
            <a:br>
              <a:rPr lang="ru-RU" sz="2400" dirty="0"/>
            </a:br>
            <a:endParaRPr lang="ru-RU" sz="2400" b="0"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1241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529"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713359" y="184665"/>
            <a:ext cx="7472383" cy="830997"/>
          </a:xfrm>
          <a:prstGeom prst="rect">
            <a:avLst/>
          </a:prstGeom>
          <a:noFill/>
        </p:spPr>
        <p:txBody>
          <a:bodyPr wrap="square" lIns="251999" rtlCol="0" anchor="ctr">
            <a:spAutoFit/>
          </a:bodyPr>
          <a:lstStyle/>
          <a:p>
            <a:pPr algn="ctr"/>
            <a:r>
              <a:rPr lang="ru-RU" sz="2400" b="1" i="0" u="none" strike="noStrike" dirty="0">
                <a:solidFill>
                  <a:schemeClr val="bg1"/>
                </a:solidFill>
                <a:effectLst/>
                <a:latin typeface="Arial" panose="020B0604020202020204" pitchFamily="34" charset="0"/>
                <a:cs typeface="Arial" panose="020B0604020202020204" pitchFamily="34" charset="0"/>
              </a:rPr>
              <a:t>Поэтапно операция выполняется следующим образом</a:t>
            </a:r>
            <a:endParaRPr lang="ru-RU" sz="24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130626" y="1600480"/>
            <a:ext cx="9599084" cy="4283224"/>
          </a:xfrm>
          <a:prstGeom prst="rect">
            <a:avLst/>
          </a:prstGeom>
          <a:noFill/>
        </p:spPr>
        <p:txBody>
          <a:bodyPr wrap="square">
            <a:spAutoFit/>
          </a:bodyPr>
          <a:lstStyle/>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баллон раздувают (с помощью жидкости, давление контролируется с помощью шприца с манометром) на 3-5 секунд, при этом происходит расширение заблокированного или суженного соустья, что в свою очередь обеспечивает адекватную </a:t>
            </a:r>
            <a:r>
              <a:rPr lang="ru-RU" sz="2400" b="0" i="0" u="sng" strike="noStrike" dirty="0">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аэрацию</a:t>
            </a:r>
            <a:r>
              <a:rPr lang="ru-RU" sz="2400" b="0" i="0" u="none" strike="noStrike" dirty="0">
                <a:solidFill>
                  <a:schemeClr val="bg1"/>
                </a:solidFill>
                <a:effectLst/>
                <a:latin typeface="Arial" panose="020B0604020202020204" pitchFamily="34" charset="0"/>
                <a:cs typeface="Arial" panose="020B0604020202020204" pitchFamily="34" charset="0"/>
              </a:rPr>
              <a:t> и </a:t>
            </a:r>
            <a:r>
              <a:rPr lang="ru-RU" sz="2400" b="0" i="0" u="sng" strike="noStrike"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дренаж</a:t>
            </a:r>
            <a:r>
              <a:rPr lang="ru-RU" sz="2400" b="0" i="0" u="none" strike="noStrike" dirty="0">
                <a:solidFill>
                  <a:schemeClr val="bg1"/>
                </a:solidFill>
                <a:effectLst/>
                <a:latin typeface="Arial" panose="020B0604020202020204" pitchFamily="34" charset="0"/>
                <a:cs typeface="Arial" panose="020B0604020202020204" pitchFamily="34" charset="0"/>
              </a:rPr>
              <a:t> пораженной пазухи</a:t>
            </a:r>
          </a:p>
          <a:p>
            <a:pPr marL="285750" indent="-285750" rtl="0" fontAlgn="base">
              <a:spcBef>
                <a:spcPts val="1000"/>
              </a:spcBef>
              <a:spcAft>
                <a:spcPts val="0"/>
              </a:spcAft>
              <a:buFont typeface="Arial" panose="020B0604020202020204" pitchFamily="34" charset="0"/>
              <a:buChar char="•"/>
            </a:pPr>
            <a:r>
              <a:rPr lang="ru-RU" sz="2400" dirty="0">
                <a:solidFill>
                  <a:schemeClr val="bg1"/>
                </a:solidFill>
                <a:latin typeface="Arial" panose="020B0604020202020204" pitchFamily="34" charset="0"/>
                <a:cs typeface="Arial" panose="020B0604020202020204" pitchFamily="34" charset="0"/>
              </a:rPr>
              <a:t>п</a:t>
            </a:r>
            <a:r>
              <a:rPr lang="ru-RU" sz="2400" b="0" i="0" u="none" strike="noStrike" dirty="0">
                <a:solidFill>
                  <a:schemeClr val="bg1"/>
                </a:solidFill>
                <a:effectLst/>
                <a:latin typeface="Arial" panose="020B0604020202020204" pitchFamily="34" charset="0"/>
                <a:cs typeface="Arial" panose="020B0604020202020204" pitchFamily="34" charset="0"/>
              </a:rPr>
              <a:t>осле сдувания баллона и удаления инструмента из пазухи, </a:t>
            </a:r>
            <a:r>
              <a:rPr lang="ru-RU" sz="2400" b="0" i="0" u="sng" strike="noStrike" dirty="0">
                <a:solidFill>
                  <a:schemeClr val="bg1"/>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слизистая оболочка</a:t>
            </a:r>
            <a:r>
              <a:rPr lang="ru-RU" sz="2400" b="0" i="0" u="none" strike="noStrike" dirty="0">
                <a:solidFill>
                  <a:schemeClr val="bg1"/>
                </a:solidFill>
                <a:effectLst/>
                <a:latin typeface="Arial" panose="020B0604020202020204" pitchFamily="34" charset="0"/>
                <a:cs typeface="Arial" panose="020B0604020202020204" pitchFamily="34" charset="0"/>
              </a:rPr>
              <a:t> пазухи становится доступна для орошения лекарственным веществом, а сама пазуха может быть дренирована как с помощью специального ирригационного катетера, так и стандартными способами</a:t>
            </a:r>
            <a:br>
              <a:rPr lang="ru-RU" sz="2400" dirty="0"/>
            </a:br>
            <a:endParaRPr lang="ru-RU" sz="2400" b="0"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8952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460651"/>
            <a:ext cx="7472383" cy="461665"/>
          </a:xfrm>
          <a:prstGeom prst="rect">
            <a:avLst/>
          </a:prstGeom>
          <a:noFill/>
        </p:spPr>
        <p:txBody>
          <a:bodyPr wrap="square" lIns="251999" rtlCol="0" anchor="ctr">
            <a:spAutoFit/>
          </a:bodyPr>
          <a:lstStyle/>
          <a:p>
            <a:pPr algn="ctr"/>
            <a:r>
              <a:rPr lang="ru-RU" sz="2400" b="1" i="0" u="none" strike="noStrike" dirty="0">
                <a:solidFill>
                  <a:srgbClr val="000000"/>
                </a:solidFill>
                <a:effectLst/>
                <a:latin typeface="Arial" panose="020B0604020202020204" pitchFamily="34" charset="0"/>
                <a:cs typeface="Arial" panose="020B0604020202020204" pitchFamily="34" charset="0"/>
              </a:rPr>
              <a:t>Баллонная </a:t>
            </a:r>
            <a:r>
              <a:rPr lang="ru-RU" sz="2400" b="1" i="0" u="none" strike="noStrike" dirty="0" err="1">
                <a:solidFill>
                  <a:srgbClr val="000000"/>
                </a:solidFill>
                <a:effectLst/>
                <a:latin typeface="Arial" panose="020B0604020202020204" pitchFamily="34" charset="0"/>
                <a:cs typeface="Arial" panose="020B0604020202020204" pitchFamily="34" charset="0"/>
              </a:rPr>
              <a:t>синусопластика</a:t>
            </a:r>
            <a:endParaRPr lang="ru-RU" sz="24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F7AC470-4C0A-455A-A416-E07B105B2C36}"/>
              </a:ext>
            </a:extLst>
          </p:cNvPr>
          <p:cNvSpPr txBox="1"/>
          <p:nvPr/>
        </p:nvSpPr>
        <p:spPr>
          <a:xfrm>
            <a:off x="178557" y="1383158"/>
            <a:ext cx="9420263" cy="2677656"/>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Баллонная </a:t>
            </a:r>
            <a:r>
              <a:rPr lang="ru-RU" sz="2400" b="0" i="0" u="none" strike="noStrike" dirty="0" err="1">
                <a:solidFill>
                  <a:srgbClr val="000000"/>
                </a:solidFill>
                <a:effectLst/>
                <a:latin typeface="Arial" panose="020B0604020202020204" pitchFamily="34" charset="0"/>
                <a:cs typeface="Arial" panose="020B0604020202020204" pitchFamily="34" charset="0"/>
              </a:rPr>
              <a:t>синусопластика</a:t>
            </a:r>
            <a:r>
              <a:rPr lang="ru-RU" sz="2400" b="0" i="0" u="none" strike="noStrike" dirty="0">
                <a:solidFill>
                  <a:srgbClr val="000000"/>
                </a:solidFill>
                <a:effectLst/>
                <a:latin typeface="Arial" panose="020B0604020202020204" pitchFamily="34" charset="0"/>
                <a:cs typeface="Arial" panose="020B0604020202020204" pitchFamily="34" charset="0"/>
              </a:rPr>
              <a:t> может быть использована хирургом как отдельный метод лечения хронического или острого синусита, так и в комбинации с традиционными методиками функциональной эндоскопии околоносовых пазух. Технология баллонной </a:t>
            </a:r>
            <a:r>
              <a:rPr lang="ru-RU" sz="2400" b="0" i="0" u="none" strike="noStrike" dirty="0" err="1">
                <a:solidFill>
                  <a:srgbClr val="000000"/>
                </a:solidFill>
                <a:effectLst/>
                <a:latin typeface="Arial" panose="020B0604020202020204" pitchFamily="34" charset="0"/>
                <a:cs typeface="Arial" panose="020B0604020202020204" pitchFamily="34" charset="0"/>
              </a:rPr>
              <a:t>синусопластики</a:t>
            </a:r>
            <a:r>
              <a:rPr lang="ru-RU" sz="2400" b="0" i="0" u="none" strike="noStrike" dirty="0">
                <a:solidFill>
                  <a:srgbClr val="000000"/>
                </a:solidFill>
                <a:effectLst/>
                <a:latin typeface="Arial" panose="020B0604020202020204" pitchFamily="34" charset="0"/>
                <a:cs typeface="Arial" panose="020B0604020202020204" pitchFamily="34" charset="0"/>
              </a:rPr>
              <a:t> никоим образом не ограничивает любые иные возможности для лечения синуситов</a:t>
            </a:r>
            <a:r>
              <a:rPr lang="ru-UA" sz="2400" b="0" dirty="0">
                <a:effectLst/>
              </a:rPr>
              <a:t> </a:t>
            </a:r>
            <a:endParaRPr lang="ru-RU" sz="2400" b="0" i="0" u="none" strike="noStrike" dirty="0">
              <a:solidFill>
                <a:srgbClr val="000000"/>
              </a:solidFill>
              <a:effectLst/>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7DCB4C64-A722-4C37-92EC-5BB5DA642734}"/>
              </a:ext>
            </a:extLst>
          </p:cNvPr>
          <p:cNvPicPr>
            <a:picLocks noChangeAspect="1"/>
          </p:cNvPicPr>
          <p:nvPr/>
        </p:nvPicPr>
        <p:blipFill>
          <a:blip r:embed="rId3"/>
          <a:stretch>
            <a:fillRect/>
          </a:stretch>
        </p:blipFill>
        <p:spPr>
          <a:xfrm>
            <a:off x="1875673" y="4320942"/>
            <a:ext cx="2845616" cy="2683366"/>
          </a:xfrm>
          <a:prstGeom prst="rect">
            <a:avLst/>
          </a:prstGeom>
        </p:spPr>
      </p:pic>
      <p:pic>
        <p:nvPicPr>
          <p:cNvPr id="10" name="Рисунок 9">
            <a:extLst>
              <a:ext uri="{FF2B5EF4-FFF2-40B4-BE49-F238E27FC236}">
                <a16:creationId xmlns:a16="http://schemas.microsoft.com/office/drawing/2014/main" id="{E49BE82C-EECB-4E1A-BD93-A842D6CBA991}"/>
              </a:ext>
            </a:extLst>
          </p:cNvPr>
          <p:cNvPicPr>
            <a:picLocks noChangeAspect="1"/>
          </p:cNvPicPr>
          <p:nvPr/>
        </p:nvPicPr>
        <p:blipFill>
          <a:blip r:embed="rId4"/>
          <a:stretch>
            <a:fillRect/>
          </a:stretch>
        </p:blipFill>
        <p:spPr>
          <a:xfrm>
            <a:off x="5126378" y="3733996"/>
            <a:ext cx="1609950" cy="3419952"/>
          </a:xfrm>
          <a:prstGeom prst="rect">
            <a:avLst/>
          </a:prstGeom>
        </p:spPr>
      </p:pic>
    </p:spTree>
    <p:extLst>
      <p:ext uri="{BB962C8B-B14F-4D97-AF65-F5344CB8AC3E}">
        <p14:creationId xmlns:p14="http://schemas.microsoft.com/office/powerpoint/2010/main" val="419876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0"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713359" y="369331"/>
            <a:ext cx="7472383" cy="461665"/>
          </a:xfrm>
          <a:prstGeom prst="rect">
            <a:avLst/>
          </a:prstGeom>
          <a:noFill/>
        </p:spPr>
        <p:txBody>
          <a:bodyPr wrap="square" lIns="251999" rtlCol="0" anchor="ctr">
            <a:spAutoFit/>
          </a:bodyPr>
          <a:lstStyle/>
          <a:p>
            <a:pPr algn="ctr"/>
            <a:r>
              <a:rPr lang="ru-RU" sz="2400" b="1" i="0" u="none" strike="noStrike" dirty="0">
                <a:solidFill>
                  <a:schemeClr val="bg1"/>
                </a:solidFill>
                <a:effectLst/>
                <a:latin typeface="Arial" panose="020B0604020202020204" pitchFamily="34" charset="0"/>
                <a:cs typeface="Arial" panose="020B0604020202020204" pitchFamily="34" charset="0"/>
              </a:rPr>
              <a:t>Хирургическое лечение</a:t>
            </a:r>
            <a:endParaRPr lang="ru-RU" sz="24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130626" y="1423198"/>
            <a:ext cx="9599084" cy="499111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200" b="0" i="0" u="none" strike="noStrike" dirty="0">
                <a:solidFill>
                  <a:schemeClr val="bg1"/>
                </a:solidFill>
                <a:effectLst/>
                <a:latin typeface="Arial" panose="020B0604020202020204" pitchFamily="34" charset="0"/>
                <a:cs typeface="Arial" panose="020B0604020202020204" pitchFamily="34" charset="0"/>
              </a:rPr>
              <a:t>Многофакторная этиология заболевания, разнообразные клинические проявления хронического синусита обуславливают обилие применяемых хирургических методов лечения. Из них наиболее щадящей с точки зрения физиологии носа и околоносовых пазух является функциональная эндоскопическая</a:t>
            </a:r>
          </a:p>
          <a:p>
            <a:pPr marL="285750" indent="-285750" rtl="0" fontAlgn="base">
              <a:spcBef>
                <a:spcPts val="1000"/>
              </a:spcBef>
              <a:spcAft>
                <a:spcPts val="0"/>
              </a:spcAft>
              <a:buFont typeface="Arial" panose="020B0604020202020204" pitchFamily="34" charset="0"/>
              <a:buChar char="•"/>
            </a:pPr>
            <a:r>
              <a:rPr lang="ru-RU" sz="2200" b="0" i="0" u="none" strike="noStrike" dirty="0">
                <a:solidFill>
                  <a:schemeClr val="bg1"/>
                </a:solidFill>
                <a:effectLst/>
                <a:latin typeface="Arial" panose="020B0604020202020204" pitchFamily="34" charset="0"/>
                <a:cs typeface="Arial" panose="020B0604020202020204" pitchFamily="34" charset="0"/>
              </a:rPr>
              <a:t> Термин «функциональная синус-хирургия» был предложен в 1985 году D. </a:t>
            </a:r>
            <a:r>
              <a:rPr lang="ru-RU" sz="2200" b="0" i="0" u="none" strike="noStrike" dirty="0" err="1">
                <a:solidFill>
                  <a:schemeClr val="bg1"/>
                </a:solidFill>
                <a:effectLst/>
                <a:latin typeface="Arial" panose="020B0604020202020204" pitchFamily="34" charset="0"/>
                <a:cs typeface="Arial" panose="020B0604020202020204" pitchFamily="34" charset="0"/>
              </a:rPr>
              <a:t>Kennedy</a:t>
            </a:r>
            <a:r>
              <a:rPr lang="ru-RU" sz="2200" b="0" i="0" u="none" strike="noStrike" dirty="0">
                <a:solidFill>
                  <a:schemeClr val="bg1"/>
                </a:solidFill>
                <a:effectLst/>
                <a:latin typeface="Arial" panose="020B0604020202020204" pitchFamily="34" charset="0"/>
                <a:cs typeface="Arial" panose="020B0604020202020204" pitchFamily="34" charset="0"/>
              </a:rPr>
              <a:t> и означал эндоскопическое оперативное вмешательство в зоне боковой стенки носа, включая резекцию крючковидного отростка, удаления решетчатой буллы и клеток, окружающих лобно-носовой карман. Так как основная причина развития хронического воспаления - анатомическая, то встал вопрос о коррекции внутриносовой патологии либо до синус-хирургии, либо после нее</a:t>
            </a:r>
            <a:br>
              <a:rPr lang="ru-RU" sz="2400" dirty="0"/>
            </a:br>
            <a:endParaRPr lang="ru-RU" sz="2400" b="0"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495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3" name="TextBox 2">
            <a:extLst>
              <a:ext uri="{FF2B5EF4-FFF2-40B4-BE49-F238E27FC236}">
                <a16:creationId xmlns:a16="http://schemas.microsoft.com/office/drawing/2014/main" id="{81FD07E1-65AF-4949-A580-94857054D65C}"/>
              </a:ext>
            </a:extLst>
          </p:cNvPr>
          <p:cNvSpPr txBox="1"/>
          <p:nvPr/>
        </p:nvSpPr>
        <p:spPr>
          <a:xfrm>
            <a:off x="1660700" y="460651"/>
            <a:ext cx="7472383" cy="461665"/>
          </a:xfrm>
          <a:prstGeom prst="rect">
            <a:avLst/>
          </a:prstGeom>
          <a:noFill/>
        </p:spPr>
        <p:txBody>
          <a:bodyPr wrap="square" lIns="251999" rtlCol="0" anchor="ctr">
            <a:spAutoFit/>
          </a:bodyPr>
          <a:lstStyle/>
          <a:p>
            <a:pPr algn="ctr"/>
            <a:r>
              <a:rPr lang="ru-RU" sz="2400" b="1" i="0" u="none" strike="noStrike" dirty="0">
                <a:solidFill>
                  <a:srgbClr val="000000"/>
                </a:solidFill>
                <a:effectLst/>
                <a:latin typeface="Arial" panose="020B0604020202020204" pitchFamily="34" charset="0"/>
                <a:cs typeface="Arial" panose="020B0604020202020204" pitchFamily="34" charset="0"/>
              </a:rPr>
              <a:t>Наружные операции на лобных пазухах</a:t>
            </a:r>
            <a:endParaRPr lang="ru-RU" sz="24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F7AC470-4C0A-455A-A416-E07B105B2C36}"/>
              </a:ext>
            </a:extLst>
          </p:cNvPr>
          <p:cNvSpPr txBox="1"/>
          <p:nvPr/>
        </p:nvSpPr>
        <p:spPr>
          <a:xfrm>
            <a:off x="178557" y="1467651"/>
            <a:ext cx="9420263" cy="5273238"/>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000" b="1" i="0" u="none" strike="noStrike" dirty="0">
                <a:solidFill>
                  <a:srgbClr val="000000"/>
                </a:solidFill>
                <a:effectLst/>
                <a:latin typeface="Arial" panose="020B0604020202020204" pitchFamily="34" charset="0"/>
                <a:cs typeface="Arial" panose="020B0604020202020204" pitchFamily="34" charset="0"/>
              </a:rPr>
              <a:t>При хронических фронтитах </a:t>
            </a:r>
            <a:r>
              <a:rPr lang="ru-RU" sz="2000" b="0" i="0" u="none" strike="noStrike" dirty="0">
                <a:solidFill>
                  <a:srgbClr val="000000"/>
                </a:solidFill>
                <a:effectLst/>
                <a:latin typeface="Arial" panose="020B0604020202020204" pitchFamily="34" charset="0"/>
                <a:cs typeface="Arial" panose="020B0604020202020204" pitchFamily="34" charset="0"/>
              </a:rPr>
              <a:t>наиболее распространенной является операция на лобной пазухе по Киллиану. Однако в настоящее время эта операция модифицирована с целью большего </a:t>
            </a:r>
            <a:r>
              <a:rPr lang="ru-RU" sz="2000" b="0" i="0" u="none" strike="noStrike" dirty="0" err="1">
                <a:solidFill>
                  <a:srgbClr val="000000"/>
                </a:solidFill>
                <a:effectLst/>
                <a:latin typeface="Arial" panose="020B0604020202020204" pitchFamily="34" charset="0"/>
                <a:cs typeface="Arial" panose="020B0604020202020204" pitchFamily="34" charset="0"/>
              </a:rPr>
              <a:t>щажения</a:t>
            </a:r>
            <a:r>
              <a:rPr lang="ru-RU" sz="2000" b="0" i="0" u="none" strike="noStrike" dirty="0">
                <a:solidFill>
                  <a:srgbClr val="000000"/>
                </a:solidFill>
                <a:effectLst/>
                <a:latin typeface="Arial" panose="020B0604020202020204" pitchFamily="34" charset="0"/>
                <a:cs typeface="Arial" panose="020B0604020202020204" pitchFamily="34" charset="0"/>
              </a:rPr>
              <a:t> тканей</a:t>
            </a:r>
            <a:endParaRPr lang="ru-RU" sz="2000" b="1" i="0" u="none" strike="noStrike" dirty="0">
              <a:solidFill>
                <a:srgbClr val="000000"/>
              </a:solidFill>
              <a:effectLst/>
              <a:latin typeface="Arial" panose="020B0604020202020204" pitchFamily="34" charset="0"/>
              <a:cs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ru-RU" sz="2000" b="0" i="0" u="none" strike="noStrike" dirty="0">
                <a:solidFill>
                  <a:srgbClr val="000000"/>
                </a:solidFill>
                <a:effectLst/>
                <a:latin typeface="Arial" panose="020B0604020202020204" pitchFamily="34" charset="0"/>
                <a:cs typeface="Arial" panose="020B0604020202020204" pitchFamily="34" charset="0"/>
              </a:rPr>
              <a:t>Последним этапом операции является создание лобно-носового соустья. С этой целью снимают костный массив в области лобного отростка верхней челюсти. Через образо­вавшийся канал вскрывают передние клетки решетчатого лабиринта, после чего острой ложкой расширяют этот ка­нал как со стороны раны, так и из полости носа. В обра­зовавшийся желоб вводят дренажную трубку из фторопласта и оставляют ее на 20-25 дней</a:t>
            </a:r>
          </a:p>
          <a:p>
            <a:pPr marL="285750" indent="-285750" rtl="0" fontAlgn="base">
              <a:spcBef>
                <a:spcPts val="1000"/>
              </a:spcBef>
              <a:spcAft>
                <a:spcPts val="0"/>
              </a:spcAft>
              <a:buFont typeface="Arial" panose="020B0604020202020204" pitchFamily="34" charset="0"/>
              <a:buChar char="•"/>
            </a:pPr>
            <a:r>
              <a:rPr lang="ru-RU" sz="2000" b="0" i="0" u="none" strike="noStrike" dirty="0">
                <a:solidFill>
                  <a:srgbClr val="000000"/>
                </a:solidFill>
                <a:effectLst/>
                <a:latin typeface="Arial" panose="020B0604020202020204" pitchFamily="34" charset="0"/>
                <a:cs typeface="Arial" panose="020B0604020202020204" pitchFamily="34" charset="0"/>
              </a:rPr>
              <a:t>Образование стойкого и широкого лобно-носового ка­нала - одна из важнейших задач данной операции. С целью создания более стойкого соустья для дренирования пред­лагают использовать трубки, не раздражающие окружающие ткани. Так, В. Т. Жолобов (1965) вводит трубки из гете­рогенной брюшины, А. Н. </a:t>
            </a:r>
            <a:r>
              <a:rPr lang="ru-RU" sz="2000" b="0" i="0" u="none" strike="noStrike" dirty="0" err="1">
                <a:solidFill>
                  <a:srgbClr val="000000"/>
                </a:solidFill>
                <a:effectLst/>
                <a:latin typeface="Arial" panose="020B0604020202020204" pitchFamily="34" charset="0"/>
                <a:cs typeface="Arial" panose="020B0604020202020204" pitchFamily="34" charset="0"/>
              </a:rPr>
              <a:t>Помухина</a:t>
            </a:r>
            <a:r>
              <a:rPr lang="ru-RU" sz="2000" b="0" i="0" u="none" strike="noStrike" dirty="0">
                <a:solidFill>
                  <a:srgbClr val="000000"/>
                </a:solidFill>
                <a:effectLst/>
                <a:latin typeface="Arial" panose="020B0604020202020204" pitchFamily="34" charset="0"/>
                <a:cs typeface="Arial" panose="020B0604020202020204" pitchFamily="34" charset="0"/>
              </a:rPr>
              <a:t> и Г. Н. Волков (1982) выполняют пластику канала </a:t>
            </a:r>
            <a:r>
              <a:rPr lang="ru-RU" sz="2000" b="0" i="0" u="none" strike="noStrike" dirty="0" err="1">
                <a:solidFill>
                  <a:srgbClr val="000000"/>
                </a:solidFill>
                <a:effectLst/>
                <a:latin typeface="Arial" panose="020B0604020202020204" pitchFamily="34" charset="0"/>
                <a:cs typeface="Arial" panose="020B0604020202020204" pitchFamily="34" charset="0"/>
              </a:rPr>
              <a:t>лиофилизированной</a:t>
            </a:r>
            <a:r>
              <a:rPr lang="ru-RU" sz="2000" b="0" i="0" u="none" strike="noStrike" dirty="0">
                <a:solidFill>
                  <a:srgbClr val="000000"/>
                </a:solidFill>
                <a:effectLst/>
                <a:latin typeface="Arial" panose="020B0604020202020204" pitchFamily="34" charset="0"/>
                <a:cs typeface="Arial" panose="020B0604020202020204" pitchFamily="34" charset="0"/>
              </a:rPr>
              <a:t> артерией</a:t>
            </a:r>
          </a:p>
        </p:txBody>
      </p:sp>
    </p:spTree>
    <p:extLst>
      <p:ext uri="{BB962C8B-B14F-4D97-AF65-F5344CB8AC3E}">
        <p14:creationId xmlns:p14="http://schemas.microsoft.com/office/powerpoint/2010/main" val="1723242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9" name="TextBox 8">
            <a:extLst>
              <a:ext uri="{FF2B5EF4-FFF2-40B4-BE49-F238E27FC236}">
                <a16:creationId xmlns:a16="http://schemas.microsoft.com/office/drawing/2014/main" id="{AF7AC470-4C0A-455A-A416-E07B105B2C36}"/>
              </a:ext>
            </a:extLst>
          </p:cNvPr>
          <p:cNvSpPr txBox="1"/>
          <p:nvPr/>
        </p:nvSpPr>
        <p:spPr>
          <a:xfrm>
            <a:off x="253202" y="1719577"/>
            <a:ext cx="9420263" cy="4042132"/>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Фронтальный синус — наиболее труднодоступный из всех околоносовых пазух (ОНП) для эндоскопического доступа.</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 Сложность хирургии фронтального синуса обусловлена особенностями анатомического строения как самой пазухи, так и лобного кармана, которые высоко вариабельны в зависимости от пола и особенностей онтогенеза. </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Так, в частности, c 1925 г. в судебно-медицинской практике уникальность строения фронтального синуса используется в качестве одного из достоверных методов идентификации личности благодаря возможностям лучевой диагностики</a:t>
            </a:r>
          </a:p>
        </p:txBody>
      </p:sp>
    </p:spTree>
    <p:extLst>
      <p:ext uri="{BB962C8B-B14F-4D97-AF65-F5344CB8AC3E}">
        <p14:creationId xmlns:p14="http://schemas.microsoft.com/office/powerpoint/2010/main" val="1953094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BE93B9DF-48D6-43F9-8FFF-58D71367AB5D}"/>
              </a:ext>
            </a:extLst>
          </p:cNvPr>
          <p:cNvPicPr>
            <a:picLocks noChangeAspect="1"/>
          </p:cNvPicPr>
          <p:nvPr/>
        </p:nvPicPr>
        <p:blipFill>
          <a:blip r:embed="rId2"/>
          <a:stretch>
            <a:fillRect/>
          </a:stretch>
        </p:blipFill>
        <p:spPr>
          <a:xfrm>
            <a:off x="1226388" y="3710715"/>
            <a:ext cx="6792273" cy="3267531"/>
          </a:xfrm>
          <a:prstGeom prst="rect">
            <a:avLst/>
          </a:prstGeom>
        </p:spPr>
      </p:pic>
      <p:sp>
        <p:nvSpPr>
          <p:cNvPr id="12" name="TextBox 11">
            <a:extLst>
              <a:ext uri="{FF2B5EF4-FFF2-40B4-BE49-F238E27FC236}">
                <a16:creationId xmlns:a16="http://schemas.microsoft.com/office/drawing/2014/main" id="{97D4116D-040D-4D13-BDB8-0D40E42EE153}"/>
              </a:ext>
            </a:extLst>
          </p:cNvPr>
          <p:cNvSpPr txBox="1"/>
          <p:nvPr/>
        </p:nvSpPr>
        <p:spPr>
          <a:xfrm>
            <a:off x="215350" y="1360475"/>
            <a:ext cx="9384263" cy="2585323"/>
          </a:xfrm>
          <a:prstGeom prst="rect">
            <a:avLst/>
          </a:prstGeom>
          <a:noFill/>
        </p:spPr>
        <p:txBody>
          <a:bodyPr wrap="square">
            <a:spAutoFit/>
          </a:bodyPr>
          <a:lstStyle/>
          <a:p>
            <a:pPr rtl="0">
              <a:spcBef>
                <a:spcPts val="0"/>
              </a:spcBef>
              <a:spcAft>
                <a:spcPts val="0"/>
              </a:spcAft>
            </a:pPr>
            <a:r>
              <a:rPr lang="ru-RU" sz="1800" b="0" i="0" u="none" strike="noStrike" dirty="0">
                <a:solidFill>
                  <a:srgbClr val="000000"/>
                </a:solidFill>
                <a:effectLst/>
                <a:latin typeface="Arial" panose="020B0604020202020204" pitchFamily="34" charset="0"/>
                <a:cs typeface="Arial" panose="020B0604020202020204" pitchFamily="34" charset="0"/>
              </a:rPr>
              <a:t>Повышение хирургической активности напрямую связано с овладением хирургами навыками техники </a:t>
            </a:r>
            <a:r>
              <a:rPr lang="ru-RU" sz="1800" b="0" i="0" u="none" strike="noStrike" dirty="0" err="1">
                <a:solidFill>
                  <a:srgbClr val="000000"/>
                </a:solidFill>
                <a:effectLst/>
                <a:latin typeface="Arial" panose="020B0604020202020204" pitchFamily="34" charset="0"/>
                <a:cs typeface="Arial" panose="020B0604020202020204" pitchFamily="34" charset="0"/>
              </a:rPr>
              <a:t>эндоназальной</a:t>
            </a:r>
            <a:r>
              <a:rPr lang="ru-RU" sz="1800" b="0" i="0" u="none" strike="noStrike" dirty="0">
                <a:solidFill>
                  <a:srgbClr val="000000"/>
                </a:solidFill>
                <a:effectLst/>
                <a:latin typeface="Arial" panose="020B0604020202020204" pitchFamily="34" charset="0"/>
                <a:cs typeface="Arial" panose="020B0604020202020204" pitchFamily="34" charset="0"/>
              </a:rPr>
              <a:t> </a:t>
            </a:r>
            <a:r>
              <a:rPr lang="ru-RU" sz="1800" b="0" i="0" u="none" strike="noStrike" dirty="0" err="1">
                <a:solidFill>
                  <a:srgbClr val="000000"/>
                </a:solidFill>
                <a:effectLst/>
                <a:latin typeface="Arial" panose="020B0604020202020204" pitchFamily="34" charset="0"/>
                <a:cs typeface="Arial" panose="020B0604020202020204" pitchFamily="34" charset="0"/>
              </a:rPr>
              <a:t>фронтотомии</a:t>
            </a:r>
            <a:r>
              <a:rPr lang="ru-RU" sz="1800" b="0" i="0" u="none" strike="noStrike" dirty="0">
                <a:solidFill>
                  <a:srgbClr val="000000"/>
                </a:solidFill>
                <a:effectLst/>
                <a:latin typeface="Arial" panose="020B0604020202020204" pitchFamily="34" charset="0"/>
                <a:cs typeface="Arial" panose="020B0604020202020204" pitchFamily="34" charset="0"/>
              </a:rPr>
              <a:t>. </a:t>
            </a:r>
            <a:endParaRPr lang="ru-RU" b="0" dirty="0">
              <a:effectLst/>
              <a:latin typeface="Arial" panose="020B0604020202020204" pitchFamily="34" charset="0"/>
              <a:cs typeface="Arial" panose="020B0604020202020204" pitchFamily="34" charset="0"/>
            </a:endParaRPr>
          </a:p>
          <a:p>
            <a:pPr rtl="0">
              <a:spcBef>
                <a:spcPts val="0"/>
              </a:spcBef>
              <a:spcAft>
                <a:spcPts val="0"/>
              </a:spcAft>
            </a:pPr>
            <a:r>
              <a:rPr lang="ru-RU" sz="1800" b="0" i="0" u="none" strike="noStrike" dirty="0">
                <a:solidFill>
                  <a:srgbClr val="000000"/>
                </a:solidFill>
                <a:effectLst/>
                <a:latin typeface="Arial" panose="020B0604020202020204" pitchFamily="34" charset="0"/>
                <a:cs typeface="Arial" panose="020B0604020202020204" pitchFamily="34" charset="0"/>
              </a:rPr>
              <a:t>На количестве операций могло сказаться и повышение выявляемости фронтитов за счет отработки </a:t>
            </a:r>
            <a:endParaRPr lang="ru-RU" b="0" dirty="0">
              <a:effectLst/>
              <a:latin typeface="Arial" panose="020B0604020202020204" pitchFamily="34" charset="0"/>
              <a:cs typeface="Arial" panose="020B0604020202020204" pitchFamily="34" charset="0"/>
            </a:endParaRPr>
          </a:p>
          <a:p>
            <a:pPr rtl="0">
              <a:spcBef>
                <a:spcPts val="0"/>
              </a:spcBef>
              <a:spcAft>
                <a:spcPts val="0"/>
              </a:spcAft>
            </a:pPr>
            <a:r>
              <a:rPr lang="ru-RU" sz="1800" b="0" i="0" u="none" strike="noStrike" dirty="0">
                <a:solidFill>
                  <a:srgbClr val="000000"/>
                </a:solidFill>
                <a:effectLst/>
                <a:latin typeface="Arial" panose="020B0604020202020204" pitchFamily="34" charset="0"/>
                <a:cs typeface="Arial" panose="020B0604020202020204" pitchFamily="34" charset="0"/>
              </a:rPr>
              <a:t>диагностических алгоритмов и развитие рентгенологических методов диагностики, в которых доминирующую роль заняла компьютерная томография с возможностью 3D-моделирования</a:t>
            </a:r>
            <a:endParaRPr lang="ru-RU" b="0" dirty="0">
              <a:effectLst/>
              <a:latin typeface="Arial" panose="020B0604020202020204" pitchFamily="34" charset="0"/>
              <a:cs typeface="Arial" panose="020B0604020202020204" pitchFamily="34" charset="0"/>
            </a:endParaRPr>
          </a:p>
          <a:p>
            <a:br>
              <a:rPr lang="ru-RU" dirty="0"/>
            </a:br>
            <a:endParaRPr lang="ru-UA" dirty="0"/>
          </a:p>
        </p:txBody>
      </p:sp>
    </p:spTree>
    <p:extLst>
      <p:ext uri="{BB962C8B-B14F-4D97-AF65-F5344CB8AC3E}">
        <p14:creationId xmlns:p14="http://schemas.microsoft.com/office/powerpoint/2010/main" val="1532530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0"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713359" y="369331"/>
            <a:ext cx="7472383" cy="461665"/>
          </a:xfrm>
          <a:prstGeom prst="rect">
            <a:avLst/>
          </a:prstGeom>
          <a:noFill/>
        </p:spPr>
        <p:txBody>
          <a:bodyPr wrap="square" lIns="251999" rtlCol="0" anchor="ctr">
            <a:spAutoFit/>
          </a:bodyPr>
          <a:lstStyle/>
          <a:p>
            <a:pPr algn="ctr"/>
            <a:r>
              <a:rPr lang="ru-RU" sz="2400" b="1" i="0" u="none" strike="noStrike" dirty="0">
                <a:solidFill>
                  <a:schemeClr val="bg1"/>
                </a:solidFill>
                <a:effectLst/>
                <a:latin typeface="Arial" panose="020B0604020202020204" pitchFamily="34" charset="0"/>
                <a:cs typeface="Arial" panose="020B0604020202020204" pitchFamily="34" charset="0"/>
              </a:rPr>
              <a:t>Эндоскопическая </a:t>
            </a:r>
            <a:r>
              <a:rPr lang="ru-RU" sz="2400" b="1" i="0" u="none" strike="noStrike" dirty="0" err="1">
                <a:solidFill>
                  <a:schemeClr val="bg1"/>
                </a:solidFill>
                <a:effectLst/>
                <a:latin typeface="Arial" panose="020B0604020202020204" pitchFamily="34" charset="0"/>
                <a:cs typeface="Arial" panose="020B0604020202020204" pitchFamily="34" charset="0"/>
              </a:rPr>
              <a:t>риносинусохирургия</a:t>
            </a:r>
            <a:endParaRPr lang="ru-RU" sz="24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130626" y="1423198"/>
            <a:ext cx="9599084" cy="459613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300" b="0" i="0" u="none" strike="noStrike" dirty="0">
                <a:solidFill>
                  <a:schemeClr val="bg1"/>
                </a:solidFill>
                <a:effectLst/>
                <a:latin typeface="Arial" panose="020B0604020202020204" pitchFamily="34" charset="0"/>
                <a:cs typeface="Arial" panose="020B0604020202020204" pitchFamily="34" charset="0"/>
              </a:rPr>
              <a:t>Эндоскопическая </a:t>
            </a:r>
            <a:r>
              <a:rPr lang="ru-RU" sz="2300" b="0" i="0" u="none" strike="noStrike" dirty="0" err="1">
                <a:solidFill>
                  <a:schemeClr val="bg1"/>
                </a:solidFill>
                <a:effectLst/>
                <a:latin typeface="Arial" panose="020B0604020202020204" pitchFamily="34" charset="0"/>
                <a:cs typeface="Arial" panose="020B0604020202020204" pitchFamily="34" charset="0"/>
              </a:rPr>
              <a:t>риносинусохирургия</a:t>
            </a:r>
            <a:r>
              <a:rPr lang="ru-RU" sz="2300" b="0" i="0" u="none" strike="noStrike" dirty="0">
                <a:solidFill>
                  <a:schemeClr val="bg1"/>
                </a:solidFill>
                <a:effectLst/>
                <a:latin typeface="Arial" panose="020B0604020202020204" pitchFamily="34" charset="0"/>
                <a:cs typeface="Arial" panose="020B0604020202020204" pitchFamily="34" charset="0"/>
              </a:rPr>
              <a:t> (ЭРСХ) - широко применяемый метод лечения заболеваний носа и околоносовых пазух не только в зарубежных странах, но и в  Украине </a:t>
            </a:r>
          </a:p>
          <a:p>
            <a:pPr marL="285750" indent="-285750" rtl="0" fontAlgn="base">
              <a:spcBef>
                <a:spcPts val="1000"/>
              </a:spcBef>
              <a:spcAft>
                <a:spcPts val="0"/>
              </a:spcAft>
              <a:buFont typeface="Arial" panose="020B0604020202020204" pitchFamily="34" charset="0"/>
              <a:buChar char="•"/>
            </a:pPr>
            <a:r>
              <a:rPr lang="ru-RU" sz="2300" b="0" i="0" u="none" strike="noStrike" dirty="0">
                <a:solidFill>
                  <a:schemeClr val="bg1"/>
                </a:solidFill>
                <a:effectLst/>
                <a:latin typeface="Arial" panose="020B0604020202020204" pitchFamily="34" charset="0"/>
                <a:cs typeface="Arial" panose="020B0604020202020204" pitchFamily="34" charset="0"/>
              </a:rPr>
              <a:t>ЭРСХ дает возможность </a:t>
            </a:r>
            <a:r>
              <a:rPr lang="ru-RU" sz="2300" b="0" i="0" u="none" strike="noStrike" dirty="0" err="1">
                <a:solidFill>
                  <a:schemeClr val="bg1"/>
                </a:solidFill>
                <a:effectLst/>
                <a:latin typeface="Arial" panose="020B0604020202020204" pitchFamily="34" charset="0"/>
                <a:cs typeface="Arial" panose="020B0604020202020204" pitchFamily="34" charset="0"/>
              </a:rPr>
              <a:t>атравматично</a:t>
            </a:r>
            <a:r>
              <a:rPr lang="ru-RU" sz="2300" b="0" i="0" u="none" strike="noStrike" dirty="0">
                <a:solidFill>
                  <a:schemeClr val="bg1"/>
                </a:solidFill>
                <a:effectLst/>
                <a:latin typeface="Arial" panose="020B0604020202020204" pitchFamily="34" charset="0"/>
                <a:cs typeface="Arial" panose="020B0604020202020204" pitchFamily="34" charset="0"/>
              </a:rPr>
              <a:t> и щадяще вскрывать все пораженные околоносовые пазухи, удалять из них измененную слизистую оболочку, одновременно восстанавливая условия для адекватного дренажа и аэрации.</a:t>
            </a:r>
          </a:p>
          <a:p>
            <a:pPr marL="285750" indent="-285750" rtl="0" fontAlgn="base">
              <a:spcBef>
                <a:spcPts val="1000"/>
              </a:spcBef>
              <a:spcAft>
                <a:spcPts val="0"/>
              </a:spcAft>
              <a:buFont typeface="Arial" panose="020B0604020202020204" pitchFamily="34" charset="0"/>
              <a:buChar char="•"/>
            </a:pPr>
            <a:r>
              <a:rPr lang="ru-RU" sz="2300" b="0" i="0" u="none" strike="noStrike" dirty="0">
                <a:solidFill>
                  <a:schemeClr val="bg1"/>
                </a:solidFill>
                <a:effectLst/>
                <a:latin typeface="Arial" panose="020B0604020202020204" pitchFamily="34" charset="0"/>
                <a:cs typeface="Arial" panose="020B0604020202020204" pitchFamily="34" charset="0"/>
              </a:rPr>
              <a:t>Выздоровление пациента зависит как от качества выполненного оперативного вмешательства, так и от ведения послеоперационного периода. Поэтому основной задачей после операции является восстановление слизистой оболочки и ее функций</a:t>
            </a:r>
          </a:p>
        </p:txBody>
      </p:sp>
    </p:spTree>
    <p:extLst>
      <p:ext uri="{BB962C8B-B14F-4D97-AF65-F5344CB8AC3E}">
        <p14:creationId xmlns:p14="http://schemas.microsoft.com/office/powerpoint/2010/main" val="4107273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9" name="TextBox 8">
            <a:extLst>
              <a:ext uri="{FF2B5EF4-FFF2-40B4-BE49-F238E27FC236}">
                <a16:creationId xmlns:a16="http://schemas.microsoft.com/office/drawing/2014/main" id="{AF7AC470-4C0A-455A-A416-E07B105B2C36}"/>
              </a:ext>
            </a:extLst>
          </p:cNvPr>
          <p:cNvSpPr txBox="1"/>
          <p:nvPr/>
        </p:nvSpPr>
        <p:spPr>
          <a:xfrm>
            <a:off x="3043055" y="310655"/>
            <a:ext cx="9420263" cy="523220"/>
          </a:xfrm>
          <a:prstGeom prst="rect">
            <a:avLst/>
          </a:prstGeom>
          <a:noFill/>
        </p:spPr>
        <p:txBody>
          <a:bodyPr wrap="square">
            <a:spAutoFit/>
          </a:bodyPr>
          <a:lstStyle/>
          <a:p>
            <a:pPr rtl="0" fontAlgn="base">
              <a:spcBef>
                <a:spcPts val="0"/>
              </a:spcBef>
              <a:spcAft>
                <a:spcPts val="0"/>
              </a:spcAft>
            </a:pPr>
            <a:r>
              <a:rPr lang="ru-RU" sz="2800" b="1" i="0" u="none" strike="noStrike" dirty="0">
                <a:solidFill>
                  <a:srgbClr val="000000"/>
                </a:solidFill>
                <a:effectLst/>
                <a:latin typeface="Arial" panose="020B0604020202020204" pitchFamily="34" charset="0"/>
                <a:cs typeface="Arial" panose="020B0604020202020204" pitchFamily="34" charset="0"/>
              </a:rPr>
              <a:t>Подходы к лечению </a:t>
            </a:r>
          </a:p>
        </p:txBody>
      </p:sp>
      <p:sp>
        <p:nvSpPr>
          <p:cNvPr id="6" name="TextBox 5">
            <a:extLst>
              <a:ext uri="{FF2B5EF4-FFF2-40B4-BE49-F238E27FC236}">
                <a16:creationId xmlns:a16="http://schemas.microsoft.com/office/drawing/2014/main" id="{C0D59670-EC7A-4492-99B3-94381E105BB5}"/>
              </a:ext>
            </a:extLst>
          </p:cNvPr>
          <p:cNvSpPr txBox="1"/>
          <p:nvPr/>
        </p:nvSpPr>
        <p:spPr>
          <a:xfrm>
            <a:off x="214603" y="1482050"/>
            <a:ext cx="9385273" cy="3929281"/>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принципиально можно выделить следующие подходы к лечению ХРС, поражающего лобную пазуху: </a:t>
            </a:r>
          </a:p>
          <a:p>
            <a:pPr marL="285750" indent="-285750" rtl="0" fontAlgn="base">
              <a:spcBef>
                <a:spcPts val="1000"/>
              </a:spcBef>
              <a:spcAft>
                <a:spcPts val="0"/>
              </a:spcAft>
              <a:buFont typeface="Arial" panose="020B0604020202020204" pitchFamily="34" charset="0"/>
              <a:buChar char="•"/>
            </a:pPr>
            <a:r>
              <a:rPr lang="ru-RU" sz="2400" b="0" i="1" u="none" strike="noStrike" dirty="0">
                <a:solidFill>
                  <a:srgbClr val="000000"/>
                </a:solidFill>
                <a:effectLst/>
                <a:latin typeface="Arial" panose="020B0604020202020204" pitchFamily="34" charset="0"/>
                <a:cs typeface="Arial" panose="020B0604020202020204" pitchFamily="34" charset="0"/>
              </a:rPr>
              <a:t>стандартная методика FESS, предложенная W. </a:t>
            </a:r>
            <a:r>
              <a:rPr lang="ru-RU" sz="2400" b="0" i="1" u="none" strike="noStrike" dirty="0" err="1">
                <a:solidFill>
                  <a:srgbClr val="000000"/>
                </a:solidFill>
                <a:effectLst/>
                <a:latin typeface="Arial" panose="020B0604020202020204" pitchFamily="34" charset="0"/>
                <a:cs typeface="Arial" panose="020B0604020202020204" pitchFamily="34" charset="0"/>
              </a:rPr>
              <a:t>Messerklinger</a:t>
            </a:r>
            <a:r>
              <a:rPr lang="ru-RU" sz="2400" b="0" i="1" u="none" strike="noStrike" dirty="0">
                <a:solidFill>
                  <a:srgbClr val="000000"/>
                </a:solidFill>
                <a:effectLst/>
                <a:latin typeface="Arial" panose="020B0604020202020204" pitchFamily="34" charset="0"/>
                <a:cs typeface="Arial" panose="020B0604020202020204" pitchFamily="34" charset="0"/>
              </a:rPr>
              <a:t> и широко распространившаяся по миру благодаря H. </a:t>
            </a:r>
            <a:r>
              <a:rPr lang="ru-RU" sz="2400" b="0" i="1" u="none" strike="noStrike" dirty="0" err="1">
                <a:solidFill>
                  <a:srgbClr val="000000"/>
                </a:solidFill>
                <a:effectLst/>
                <a:latin typeface="Arial" panose="020B0604020202020204" pitchFamily="34" charset="0"/>
                <a:cs typeface="Arial" panose="020B0604020202020204" pitchFamily="34" charset="0"/>
              </a:rPr>
              <a:t>Stammberger</a:t>
            </a:r>
            <a:endParaRPr lang="ru-RU" sz="2400" b="0" i="1" u="none" strike="noStrike" dirty="0">
              <a:solidFill>
                <a:srgbClr val="000000"/>
              </a:solidFill>
              <a:effectLst/>
              <a:latin typeface="Arial" panose="020B0604020202020204" pitchFamily="34" charset="0"/>
              <a:cs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ru-RU" sz="2400" b="0" i="1" u="none" strike="noStrike" dirty="0">
                <a:solidFill>
                  <a:srgbClr val="000000"/>
                </a:solidFill>
                <a:effectLst/>
                <a:latin typeface="Arial" panose="020B0604020202020204" pitchFamily="34" charset="0"/>
                <a:cs typeface="Arial" panose="020B0604020202020204" pitchFamily="34" charset="0"/>
              </a:rPr>
              <a:t> минимально инвазивная хирургическая техника (</a:t>
            </a:r>
            <a:r>
              <a:rPr lang="ru-RU" sz="2400" b="0" i="1" u="none" strike="noStrike" dirty="0" err="1">
                <a:solidFill>
                  <a:srgbClr val="000000"/>
                </a:solidFill>
                <a:effectLst/>
                <a:latin typeface="Arial" panose="020B0604020202020204" pitchFamily="34" charset="0"/>
                <a:cs typeface="Arial" panose="020B0604020202020204" pitchFamily="34" charset="0"/>
              </a:rPr>
              <a:t>Minimal</a:t>
            </a:r>
            <a:r>
              <a:rPr lang="ru-RU" sz="2400" b="0" i="1" u="none" strike="noStrike" dirty="0">
                <a:solidFill>
                  <a:srgbClr val="000000"/>
                </a:solidFill>
                <a:effectLst/>
                <a:latin typeface="Arial" panose="020B0604020202020204" pitchFamily="34" charset="0"/>
                <a:cs typeface="Arial" panose="020B0604020202020204" pitchFamily="34" charset="0"/>
              </a:rPr>
              <a:t> </a:t>
            </a:r>
            <a:r>
              <a:rPr lang="ru-RU" sz="2400" b="0" i="1" u="none" strike="noStrike" dirty="0" err="1">
                <a:solidFill>
                  <a:srgbClr val="000000"/>
                </a:solidFill>
                <a:effectLst/>
                <a:latin typeface="Arial" panose="020B0604020202020204" pitchFamily="34" charset="0"/>
                <a:cs typeface="Arial" panose="020B0604020202020204" pitchFamily="34" charset="0"/>
              </a:rPr>
              <a:t>Invasive</a:t>
            </a:r>
            <a:r>
              <a:rPr lang="ru-RU" sz="2400" b="0" i="1" u="none" strike="noStrike" dirty="0">
                <a:solidFill>
                  <a:srgbClr val="000000"/>
                </a:solidFill>
                <a:effectLst/>
                <a:latin typeface="Arial" panose="020B0604020202020204" pitchFamily="34" charset="0"/>
                <a:cs typeface="Arial" panose="020B0604020202020204" pitchFamily="34" charset="0"/>
              </a:rPr>
              <a:t> </a:t>
            </a:r>
            <a:r>
              <a:rPr lang="ru-RU" sz="2400" b="0" i="1" u="none" strike="noStrike" dirty="0" err="1">
                <a:solidFill>
                  <a:srgbClr val="000000"/>
                </a:solidFill>
                <a:effectLst/>
                <a:latin typeface="Arial" panose="020B0604020202020204" pitchFamily="34" charset="0"/>
                <a:cs typeface="Arial" panose="020B0604020202020204" pitchFamily="34" charset="0"/>
              </a:rPr>
              <a:t>Sinus</a:t>
            </a:r>
            <a:r>
              <a:rPr lang="ru-RU" sz="2400" b="0" i="1" u="none" strike="noStrike" dirty="0">
                <a:solidFill>
                  <a:srgbClr val="000000"/>
                </a:solidFill>
                <a:effectLst/>
                <a:latin typeface="Arial" panose="020B0604020202020204" pitchFamily="34" charset="0"/>
                <a:cs typeface="Arial" panose="020B0604020202020204" pitchFamily="34" charset="0"/>
              </a:rPr>
              <a:t> </a:t>
            </a:r>
            <a:r>
              <a:rPr lang="ru-RU" sz="2400" b="0" i="1" u="none" strike="noStrike" dirty="0" err="1">
                <a:solidFill>
                  <a:srgbClr val="000000"/>
                </a:solidFill>
                <a:effectLst/>
                <a:latin typeface="Arial" panose="020B0604020202020204" pitchFamily="34" charset="0"/>
                <a:cs typeface="Arial" panose="020B0604020202020204" pitchFamily="34" charset="0"/>
              </a:rPr>
              <a:t>Technique</a:t>
            </a:r>
            <a:r>
              <a:rPr lang="ru-RU" sz="2400" b="0" i="1" u="none" strike="noStrike" dirty="0">
                <a:solidFill>
                  <a:srgbClr val="000000"/>
                </a:solidFill>
                <a:effectLst/>
                <a:latin typeface="Arial" panose="020B0604020202020204" pitchFamily="34" charset="0"/>
                <a:cs typeface="Arial" panose="020B0604020202020204" pitchFamily="34" charset="0"/>
              </a:rPr>
              <a:t> — MIST)</a:t>
            </a:r>
          </a:p>
          <a:p>
            <a:pPr marL="285750" indent="-285750" rtl="0" fontAlgn="base">
              <a:spcBef>
                <a:spcPts val="1000"/>
              </a:spcBef>
              <a:spcAft>
                <a:spcPts val="0"/>
              </a:spcAft>
              <a:buFont typeface="Arial" panose="020B0604020202020204" pitchFamily="34" charset="0"/>
              <a:buChar char="•"/>
            </a:pPr>
            <a:r>
              <a:rPr lang="ru-RU" sz="2400" b="0" i="1" u="none" strike="noStrike" dirty="0">
                <a:solidFill>
                  <a:srgbClr val="000000"/>
                </a:solidFill>
                <a:effectLst/>
                <a:latin typeface="Arial" panose="020B0604020202020204" pitchFamily="34" charset="0"/>
                <a:cs typeface="Arial" panose="020B0604020202020204" pitchFamily="34" charset="0"/>
              </a:rPr>
              <a:t>«</a:t>
            </a:r>
            <a:r>
              <a:rPr lang="ru-RU" sz="2400" b="0" i="1" u="none" strike="noStrike" dirty="0" err="1">
                <a:solidFill>
                  <a:srgbClr val="000000"/>
                </a:solidFill>
                <a:effectLst/>
                <a:latin typeface="Arial" panose="020B0604020202020204" pitchFamily="34" charset="0"/>
                <a:cs typeface="Arial" panose="020B0604020202020204" pitchFamily="34" charset="0"/>
              </a:rPr>
              <a:t>симптомозависимый</a:t>
            </a:r>
            <a:r>
              <a:rPr lang="ru-RU" sz="2400" b="0" i="1" u="none" strike="noStrike" dirty="0">
                <a:solidFill>
                  <a:srgbClr val="000000"/>
                </a:solidFill>
                <a:effectLst/>
                <a:latin typeface="Arial" panose="020B0604020202020204" pitchFamily="34" charset="0"/>
                <a:cs typeface="Arial" panose="020B0604020202020204" pitchFamily="34" charset="0"/>
              </a:rPr>
              <a:t>» принцип</a:t>
            </a:r>
          </a:p>
          <a:p>
            <a:pPr marL="285750" indent="-285750" rtl="0" fontAlgn="base">
              <a:spcBef>
                <a:spcPts val="1000"/>
              </a:spcBef>
              <a:spcAft>
                <a:spcPts val="0"/>
              </a:spcAft>
              <a:buFont typeface="Arial" panose="020B0604020202020204" pitchFamily="34" charset="0"/>
              <a:buChar char="•"/>
            </a:pPr>
            <a:r>
              <a:rPr lang="ru-RU" sz="2400" b="0" i="1" u="none" strike="noStrike" dirty="0">
                <a:solidFill>
                  <a:srgbClr val="000000"/>
                </a:solidFill>
                <a:effectLst/>
                <a:latin typeface="Arial" panose="020B0604020202020204" pitchFamily="34" charset="0"/>
                <a:cs typeface="Arial" panose="020B0604020202020204" pitchFamily="34" charset="0"/>
              </a:rPr>
              <a:t>а также хирургический принцип «все или ничего»</a:t>
            </a:r>
          </a:p>
        </p:txBody>
      </p:sp>
    </p:spTree>
    <p:extLst>
      <p:ext uri="{BB962C8B-B14F-4D97-AF65-F5344CB8AC3E}">
        <p14:creationId xmlns:p14="http://schemas.microsoft.com/office/powerpoint/2010/main" val="443091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0"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713359" y="184665"/>
            <a:ext cx="7472383" cy="830997"/>
          </a:xfrm>
          <a:prstGeom prst="rect">
            <a:avLst/>
          </a:prstGeom>
          <a:noFill/>
        </p:spPr>
        <p:txBody>
          <a:bodyPr wrap="square" lIns="251999" rtlCol="0" anchor="ctr">
            <a:spAutoFit/>
          </a:bodyPr>
          <a:lstStyle/>
          <a:p>
            <a:pPr algn="ctr"/>
            <a:r>
              <a:rPr lang="ru-RU" sz="2400" b="1" i="0" u="none" strike="noStrike" dirty="0">
                <a:solidFill>
                  <a:schemeClr val="bg1"/>
                </a:solidFill>
                <a:effectLst/>
                <a:latin typeface="Arial" panose="020B0604020202020204" pitchFamily="34" charset="0"/>
                <a:cs typeface="Arial" panose="020B0604020202020204" pitchFamily="34" charset="0"/>
              </a:rPr>
              <a:t>Принцип лечения патологии лобной пазухи «все или ничего»</a:t>
            </a:r>
            <a:endParaRPr lang="ru-RU" sz="24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529" y="1418812"/>
            <a:ext cx="9599084" cy="4652556"/>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Принцип лечения патологии лобной пазухи «все или ничего» заключается в том, что пазуха и/или путь ее оттока должны быть санированы как при наличии, так и в отсутствие симптомов боли/распирания в проекции синуса после курса адекватной медикаментозной терапии</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chemeClr val="bg1"/>
                </a:solidFill>
                <a:effectLst/>
                <a:latin typeface="Arial" panose="020B0604020202020204" pitchFamily="34" charset="0"/>
                <a:cs typeface="Arial" panose="020B0604020202020204" pitchFamily="34" charset="0"/>
              </a:rPr>
              <a:t>Такой подход может показаться излишне радикальным, однако необходимо учесть, что пространства между клетками по ходу носолобного канала и в самой лобной пазухе чрезвычайно узки и частичное удаление стенок таких клеток приводит к повреждению слизистой оболочки противолежащих поверхностей, в результате чего развивается послеоперационный рубцовый стеноз</a:t>
            </a:r>
          </a:p>
        </p:txBody>
      </p:sp>
    </p:spTree>
    <p:extLst>
      <p:ext uri="{BB962C8B-B14F-4D97-AF65-F5344CB8AC3E}">
        <p14:creationId xmlns:p14="http://schemas.microsoft.com/office/powerpoint/2010/main" val="3153583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9" name="TextBox 8">
            <a:extLst>
              <a:ext uri="{FF2B5EF4-FFF2-40B4-BE49-F238E27FC236}">
                <a16:creationId xmlns:a16="http://schemas.microsoft.com/office/drawing/2014/main" id="{AF7AC470-4C0A-455A-A416-E07B105B2C36}"/>
              </a:ext>
            </a:extLst>
          </p:cNvPr>
          <p:cNvSpPr txBox="1"/>
          <p:nvPr/>
        </p:nvSpPr>
        <p:spPr>
          <a:xfrm>
            <a:off x="2072671" y="304775"/>
            <a:ext cx="9420263" cy="523220"/>
          </a:xfrm>
          <a:prstGeom prst="rect">
            <a:avLst/>
          </a:prstGeom>
          <a:noFill/>
        </p:spPr>
        <p:txBody>
          <a:bodyPr wrap="square">
            <a:spAutoFit/>
          </a:bodyPr>
          <a:lstStyle/>
          <a:p>
            <a:pPr rtl="0" fontAlgn="base">
              <a:spcBef>
                <a:spcPts val="0"/>
              </a:spcBef>
              <a:spcAft>
                <a:spcPts val="0"/>
              </a:spcAft>
            </a:pPr>
            <a:r>
              <a:rPr lang="ru-RU" sz="2800" b="1" i="0" u="none" strike="noStrike" dirty="0">
                <a:solidFill>
                  <a:srgbClr val="000000"/>
                </a:solidFill>
                <a:effectLst/>
                <a:latin typeface="Arial" panose="020B0604020202020204" pitchFamily="34" charset="0"/>
                <a:cs typeface="Arial" panose="020B0604020202020204" pitchFamily="34" charset="0"/>
              </a:rPr>
              <a:t>Методики </a:t>
            </a:r>
            <a:r>
              <a:rPr lang="ru-RU" sz="2800" b="1" i="0" u="none" strike="noStrike" dirty="0" err="1">
                <a:solidFill>
                  <a:srgbClr val="000000"/>
                </a:solidFill>
                <a:effectLst/>
                <a:latin typeface="Arial" panose="020B0604020202020204" pitchFamily="34" charset="0"/>
                <a:cs typeface="Arial" panose="020B0604020202020204" pitchFamily="34" charset="0"/>
              </a:rPr>
              <a:t>эндоназальной</a:t>
            </a:r>
            <a:r>
              <a:rPr lang="ru-RU" sz="2800" b="1" i="0" u="none" strike="noStrike" dirty="0">
                <a:solidFill>
                  <a:srgbClr val="000000"/>
                </a:solidFill>
                <a:effectLst/>
                <a:latin typeface="Arial" panose="020B0604020202020204" pitchFamily="34" charset="0"/>
                <a:cs typeface="Arial" panose="020B0604020202020204" pitchFamily="34" charset="0"/>
              </a:rPr>
              <a:t> </a:t>
            </a:r>
            <a:r>
              <a:rPr lang="ru-RU" sz="2800" b="1" i="0" u="none" strike="noStrike" dirty="0" err="1">
                <a:solidFill>
                  <a:srgbClr val="000000"/>
                </a:solidFill>
                <a:effectLst/>
                <a:latin typeface="Arial" panose="020B0604020202020204" pitchFamily="34" charset="0"/>
                <a:cs typeface="Arial" panose="020B0604020202020204" pitchFamily="34" charset="0"/>
              </a:rPr>
              <a:t>фронтомии</a:t>
            </a:r>
            <a:endParaRPr lang="ru-RU" sz="2800" b="1" i="0" u="none" strike="noStrike" dirty="0">
              <a:solidFill>
                <a:srgbClr val="000000"/>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0D59670-EC7A-4492-99B3-94381E105BB5}"/>
              </a:ext>
            </a:extLst>
          </p:cNvPr>
          <p:cNvSpPr txBox="1"/>
          <p:nvPr/>
        </p:nvSpPr>
        <p:spPr>
          <a:xfrm>
            <a:off x="213547" y="1295438"/>
            <a:ext cx="9385273" cy="5775940"/>
          </a:xfrm>
          <a:prstGeom prst="rect">
            <a:avLst/>
          </a:prstGeom>
          <a:noFill/>
        </p:spPr>
        <p:txBody>
          <a:bodyPr wrap="square">
            <a:spAutoFit/>
          </a:bodyPr>
          <a:lstStyle/>
          <a:p>
            <a:pPr rtl="0">
              <a:spcBef>
                <a:spcPts val="0"/>
              </a:spcBef>
              <a:spcAft>
                <a:spcPts val="0"/>
              </a:spcAft>
            </a:pPr>
            <a:r>
              <a:rPr lang="ru-RU" sz="2400" b="0" i="0" u="none" strike="noStrike" dirty="0" err="1">
                <a:solidFill>
                  <a:srgbClr val="000000"/>
                </a:solidFill>
                <a:effectLst/>
                <a:latin typeface="Arial" panose="020B0604020202020204" pitchFamily="34" charset="0"/>
                <a:cs typeface="Arial" panose="020B0604020202020204" pitchFamily="34" charset="0"/>
              </a:rPr>
              <a:t>Эндоназальные</a:t>
            </a:r>
            <a:r>
              <a:rPr lang="ru-RU" sz="2400" b="0" i="0" u="none" strike="noStrike" dirty="0">
                <a:solidFill>
                  <a:srgbClr val="000000"/>
                </a:solidFill>
                <a:effectLst/>
                <a:latin typeface="Arial" panose="020B0604020202020204" pitchFamily="34" charset="0"/>
                <a:cs typeface="Arial" panose="020B0604020202020204" pitchFamily="34" charset="0"/>
              </a:rPr>
              <a:t> </a:t>
            </a:r>
            <a:r>
              <a:rPr lang="ru-RU" sz="2400" b="0" i="0" u="none" strike="noStrike" dirty="0" err="1">
                <a:solidFill>
                  <a:srgbClr val="000000"/>
                </a:solidFill>
                <a:effectLst/>
                <a:latin typeface="Arial" panose="020B0604020202020204" pitchFamily="34" charset="0"/>
                <a:cs typeface="Arial" panose="020B0604020202020204" pitchFamily="34" charset="0"/>
              </a:rPr>
              <a:t>фронтотомии</a:t>
            </a:r>
            <a:r>
              <a:rPr lang="ru-RU" sz="2400" b="0" i="0" u="none" strike="noStrike" dirty="0">
                <a:solidFill>
                  <a:srgbClr val="000000"/>
                </a:solidFill>
                <a:effectLst/>
                <a:latin typeface="Arial" panose="020B0604020202020204" pitchFamily="34" charset="0"/>
                <a:cs typeface="Arial" panose="020B0604020202020204" pitchFamily="34" charset="0"/>
              </a:rPr>
              <a:t> хорошо известны последние 20 лет и уже достаточно проработаны и технически усовершенствованы. </a:t>
            </a:r>
            <a:endParaRPr lang="ru-RU" sz="2400" b="0" dirty="0">
              <a:effectLst/>
              <a:latin typeface="Arial" panose="020B0604020202020204" pitchFamily="34" charset="0"/>
              <a:cs typeface="Arial" panose="020B0604020202020204" pitchFamily="34" charset="0"/>
            </a:endParaRPr>
          </a:p>
          <a:p>
            <a:pPr rtl="0">
              <a:spcBef>
                <a:spcPts val="1000"/>
              </a:spcBef>
              <a:spcAft>
                <a:spcPts val="0"/>
              </a:spcAft>
            </a:pPr>
            <a:r>
              <a:rPr lang="ru-RU" sz="2400" b="0" i="0" u="none" strike="noStrike" dirty="0">
                <a:solidFill>
                  <a:srgbClr val="000000"/>
                </a:solidFill>
                <a:effectLst/>
                <a:latin typeface="Arial" panose="020B0604020202020204" pitchFamily="34" charset="0"/>
                <a:cs typeface="Arial" panose="020B0604020202020204" pitchFamily="34" charset="0"/>
              </a:rPr>
              <a:t>Среди них наибольшее распространение получили методики по </a:t>
            </a:r>
            <a:r>
              <a:rPr lang="ru-RU" sz="2400" b="0" i="0" u="none" strike="noStrike" dirty="0" err="1">
                <a:solidFill>
                  <a:srgbClr val="000000"/>
                </a:solidFill>
                <a:effectLst/>
                <a:latin typeface="Arial" panose="020B0604020202020204" pitchFamily="34" charset="0"/>
                <a:cs typeface="Arial" panose="020B0604020202020204" pitchFamily="34" charset="0"/>
              </a:rPr>
              <a:t>Draf</a:t>
            </a:r>
            <a:r>
              <a:rPr lang="ru-RU" sz="2400" b="0" i="0" u="none" strike="noStrike" dirty="0">
                <a:solidFill>
                  <a:srgbClr val="000000"/>
                </a:solidFill>
                <a:effectLst/>
                <a:latin typeface="Arial" panose="020B0604020202020204" pitchFamily="34" charset="0"/>
                <a:cs typeface="Arial" panose="020B0604020202020204" pitchFamily="34" charset="0"/>
              </a:rPr>
              <a:t> I и </a:t>
            </a:r>
            <a:r>
              <a:rPr lang="ru-RU" sz="2400" b="0" i="0" u="none" strike="noStrike" dirty="0" err="1">
                <a:solidFill>
                  <a:srgbClr val="000000"/>
                </a:solidFill>
                <a:effectLst/>
                <a:latin typeface="Arial" panose="020B0604020202020204" pitchFamily="34" charset="0"/>
                <a:cs typeface="Arial" panose="020B0604020202020204" pitchFamily="34" charset="0"/>
              </a:rPr>
              <a:t>Draf</a:t>
            </a:r>
            <a:r>
              <a:rPr lang="ru-RU" sz="2400" b="0" i="0" u="none" strike="noStrike" dirty="0">
                <a:solidFill>
                  <a:srgbClr val="000000"/>
                </a:solidFill>
                <a:effectLst/>
                <a:latin typeface="Arial" panose="020B0604020202020204" pitchFamily="34" charset="0"/>
                <a:cs typeface="Arial" panose="020B0604020202020204" pitchFamily="34" charset="0"/>
              </a:rPr>
              <a:t> II. </a:t>
            </a:r>
            <a:endParaRPr lang="ru-RU" sz="2400" b="0" dirty="0">
              <a:effectLst/>
              <a:latin typeface="Arial" panose="020B0604020202020204" pitchFamily="34" charset="0"/>
              <a:cs typeface="Arial" panose="020B0604020202020204" pitchFamily="34" charset="0"/>
            </a:endParaRPr>
          </a:p>
          <a:p>
            <a:pPr rtl="0">
              <a:spcBef>
                <a:spcPts val="1000"/>
              </a:spcBef>
              <a:spcAft>
                <a:spcPts val="0"/>
              </a:spcAft>
            </a:pPr>
            <a:r>
              <a:rPr lang="ru-RU" sz="2400" b="0" i="0" u="none" strike="noStrike" dirty="0">
                <a:solidFill>
                  <a:srgbClr val="000000"/>
                </a:solidFill>
                <a:effectLst/>
                <a:latin typeface="Arial" panose="020B0604020202020204" pitchFamily="34" charset="0"/>
                <a:cs typeface="Arial" panose="020B0604020202020204" pitchFamily="34" charset="0"/>
              </a:rPr>
              <a:t>Методика </a:t>
            </a:r>
            <a:r>
              <a:rPr lang="ru-RU" sz="2400" b="0" i="0" u="none" strike="noStrike" dirty="0" err="1">
                <a:solidFill>
                  <a:srgbClr val="000000"/>
                </a:solidFill>
                <a:effectLst/>
                <a:latin typeface="Arial" panose="020B0604020202020204" pitchFamily="34" charset="0"/>
                <a:cs typeface="Arial" panose="020B0604020202020204" pitchFamily="34" charset="0"/>
              </a:rPr>
              <a:t>Draf</a:t>
            </a:r>
            <a:r>
              <a:rPr lang="ru-RU" sz="2400" b="0" i="0" u="none" strike="noStrike" dirty="0">
                <a:solidFill>
                  <a:srgbClr val="000000"/>
                </a:solidFill>
                <a:effectLst/>
                <a:latin typeface="Arial" panose="020B0604020202020204" pitchFamily="34" charset="0"/>
                <a:cs typeface="Arial" panose="020B0604020202020204" pitchFamily="34" charset="0"/>
              </a:rPr>
              <a:t> III в силу своей радикальности имеет ограниченные показания, используется с целью дренирования</a:t>
            </a:r>
            <a:endParaRPr lang="ru-RU" sz="2400" b="0" dirty="0">
              <a:effectLst/>
              <a:latin typeface="Arial" panose="020B0604020202020204" pitchFamily="34" charset="0"/>
              <a:cs typeface="Arial" panose="020B0604020202020204" pitchFamily="34" charset="0"/>
            </a:endParaRPr>
          </a:p>
          <a:p>
            <a:pPr rtl="0">
              <a:spcBef>
                <a:spcPts val="1000"/>
              </a:spcBef>
              <a:spcAft>
                <a:spcPts val="0"/>
              </a:spcAft>
            </a:pPr>
            <a:r>
              <a:rPr lang="ru-RU" sz="2400" b="0" i="0" u="none" strike="noStrike" dirty="0">
                <a:solidFill>
                  <a:srgbClr val="000000"/>
                </a:solidFill>
                <a:effectLst/>
                <a:latin typeface="Arial" panose="020B0604020202020204" pitchFamily="34" charset="0"/>
                <a:cs typeface="Arial" panose="020B0604020202020204" pitchFamily="34" charset="0"/>
              </a:rPr>
              <a:t>эпидурального абсцесса. </a:t>
            </a:r>
            <a:endParaRPr lang="ru-RU" sz="2400" b="0" dirty="0">
              <a:effectLst/>
              <a:latin typeface="Arial" panose="020B0604020202020204" pitchFamily="34" charset="0"/>
              <a:cs typeface="Arial" panose="020B0604020202020204" pitchFamily="34" charset="0"/>
            </a:endParaRPr>
          </a:p>
          <a:p>
            <a:pPr rtl="0">
              <a:spcBef>
                <a:spcPts val="1000"/>
              </a:spcBef>
              <a:spcAft>
                <a:spcPts val="0"/>
              </a:spcAft>
            </a:pPr>
            <a:r>
              <a:rPr lang="ru-RU" sz="2400" b="0" i="0" u="none" strike="noStrike" dirty="0">
                <a:solidFill>
                  <a:srgbClr val="000000"/>
                </a:solidFill>
                <a:effectLst/>
                <a:latin typeface="Arial" panose="020B0604020202020204" pitchFamily="34" charset="0"/>
                <a:cs typeface="Arial" panose="020B0604020202020204" pitchFamily="34" charset="0"/>
              </a:rPr>
              <a:t>За время своего существования они не претерпели существенных изменений. Поэтому большое внимание </a:t>
            </a:r>
            <a:r>
              <a:rPr lang="ru-RU" sz="2400" b="0" i="0" u="none" strike="noStrike" dirty="0" err="1">
                <a:solidFill>
                  <a:srgbClr val="000000"/>
                </a:solidFill>
                <a:effectLst/>
                <a:latin typeface="Arial" panose="020B0604020202020204" pitchFamily="34" charset="0"/>
                <a:cs typeface="Arial" panose="020B0604020202020204" pitchFamily="34" charset="0"/>
              </a:rPr>
              <a:t>ринохирургов</a:t>
            </a:r>
            <a:r>
              <a:rPr lang="ru-RU" sz="2400" b="0" i="0" u="none" strike="noStrike" dirty="0">
                <a:solidFill>
                  <a:srgbClr val="000000"/>
                </a:solidFill>
                <a:effectLst/>
                <a:latin typeface="Arial" panose="020B0604020202020204" pitchFamily="34" charset="0"/>
                <a:cs typeface="Arial" panose="020B0604020202020204" pitchFamily="34" charset="0"/>
              </a:rPr>
              <a:t> следует заострить именно на ведении послеоперационного периода</a:t>
            </a:r>
            <a:endParaRPr lang="ru-RU" sz="2400" b="0" dirty="0">
              <a:effectLst/>
              <a:latin typeface="Arial" panose="020B0604020202020204" pitchFamily="34" charset="0"/>
              <a:cs typeface="Arial" panose="020B0604020202020204" pitchFamily="34" charset="0"/>
            </a:endParaRPr>
          </a:p>
          <a:p>
            <a:br>
              <a:rPr lang="ru-RU" sz="2400" dirty="0"/>
            </a:br>
            <a:endParaRPr lang="ru-RU" sz="2400" b="0" i="1" u="none" strike="noStrike"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2776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0"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713359" y="184665"/>
            <a:ext cx="7472383" cy="830997"/>
          </a:xfrm>
          <a:prstGeom prst="rect">
            <a:avLst/>
          </a:prstGeom>
          <a:noFill/>
        </p:spPr>
        <p:txBody>
          <a:bodyPr wrap="square" lIns="251999" rtlCol="0" anchor="ctr">
            <a:spAutoFit/>
          </a:bodyPr>
          <a:lstStyle/>
          <a:p>
            <a:pPr algn="ctr"/>
            <a:r>
              <a:rPr lang="ru-RU" sz="2400" b="1" i="0" u="none" strike="noStrike" dirty="0">
                <a:solidFill>
                  <a:schemeClr val="bg1"/>
                </a:solidFill>
                <a:effectLst/>
                <a:latin typeface="Arial" panose="020B0604020202020204" pitchFamily="34" charset="0"/>
                <a:cs typeface="Arial" panose="020B0604020202020204" pitchFamily="34" charset="0"/>
              </a:rPr>
              <a:t>Ведение больных в послеоперационном периоде</a:t>
            </a:r>
            <a:endParaRPr lang="ru-RU" sz="24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529" y="1418812"/>
            <a:ext cx="9599084" cy="5401479"/>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000" b="0" i="0" u="none" strike="noStrike" dirty="0">
                <a:solidFill>
                  <a:schemeClr val="bg1"/>
                </a:solidFill>
                <a:effectLst/>
                <a:latin typeface="Arial" panose="020B0604020202020204" pitchFamily="34" charset="0"/>
                <a:cs typeface="Arial" panose="020B0604020202020204" pitchFamily="34" charset="0"/>
              </a:rPr>
              <a:t>Ранний послеоперационный период у пациентов, перенесших эндоскопическое </a:t>
            </a:r>
            <a:r>
              <a:rPr lang="ru-RU" sz="2000" b="0" i="0" u="none" strike="noStrike" dirty="0" err="1">
                <a:solidFill>
                  <a:schemeClr val="bg1"/>
                </a:solidFill>
                <a:effectLst/>
                <a:latin typeface="Arial" panose="020B0604020202020204" pitchFamily="34" charset="0"/>
                <a:cs typeface="Arial" panose="020B0604020202020204" pitchFamily="34" charset="0"/>
              </a:rPr>
              <a:t>эндоназальное</a:t>
            </a:r>
            <a:r>
              <a:rPr lang="ru-RU" sz="2000" b="0" i="0" u="none" strike="noStrike" dirty="0">
                <a:solidFill>
                  <a:schemeClr val="bg1"/>
                </a:solidFill>
                <a:effectLst/>
                <a:latin typeface="Arial" panose="020B0604020202020204" pitchFamily="34" charset="0"/>
                <a:cs typeface="Arial" panose="020B0604020202020204" pitchFamily="34" charset="0"/>
              </a:rPr>
              <a:t> вскрытие лобной пазухи, характеризуется обильным образованием корок в полости носа, в частности в зоне среднего носового хода</a:t>
            </a:r>
          </a:p>
          <a:p>
            <a:pPr marL="285750" indent="-285750" rtl="0" fontAlgn="base">
              <a:spcBef>
                <a:spcPts val="1000"/>
              </a:spcBef>
              <a:spcAft>
                <a:spcPts val="0"/>
              </a:spcAft>
              <a:buFont typeface="Arial" panose="020B0604020202020204" pitchFamily="34" charset="0"/>
              <a:buChar char="•"/>
            </a:pPr>
            <a:r>
              <a:rPr lang="ru-RU" sz="2000" b="0" i="0" u="none" strike="noStrike" dirty="0">
                <a:solidFill>
                  <a:schemeClr val="bg1"/>
                </a:solidFill>
                <a:effectLst/>
                <a:latin typeface="Arial" panose="020B0604020202020204" pitchFamily="34" charset="0"/>
                <a:cs typeface="Arial" panose="020B0604020202020204" pitchFamily="34" charset="0"/>
              </a:rPr>
              <a:t>Восстановление нормальной аэродинамики носовых ходов приводит к увеличению объемной скорости воздушного потока, проходящего через полость носа</a:t>
            </a:r>
          </a:p>
          <a:p>
            <a:pPr marL="285750" indent="-285750" rtl="0" fontAlgn="base">
              <a:spcBef>
                <a:spcPts val="1000"/>
              </a:spcBef>
              <a:spcAft>
                <a:spcPts val="0"/>
              </a:spcAft>
              <a:buFont typeface="Arial" panose="020B0604020202020204" pitchFamily="34" charset="0"/>
              <a:buChar char="•"/>
            </a:pPr>
            <a:r>
              <a:rPr lang="ru-RU" sz="2000" b="0" i="0" u="none" strike="noStrike" dirty="0">
                <a:solidFill>
                  <a:schemeClr val="bg1"/>
                </a:solidFill>
                <a:effectLst/>
                <a:latin typeface="Arial" panose="020B0604020202020204" pitchFamily="34" charset="0"/>
                <a:cs typeface="Arial" panose="020B0604020202020204" pitchFamily="34" charset="0"/>
              </a:rPr>
              <a:t>Иссушающее действие воздушной струи влечет за собой формирование корок. Последние могут </a:t>
            </a:r>
            <a:r>
              <a:rPr lang="ru-RU" sz="2000" b="0" i="0" u="none" strike="noStrike" dirty="0" err="1">
                <a:solidFill>
                  <a:schemeClr val="bg1"/>
                </a:solidFill>
                <a:effectLst/>
                <a:latin typeface="Arial" panose="020B0604020202020204" pitchFamily="34" charset="0"/>
                <a:cs typeface="Arial" panose="020B0604020202020204" pitchFamily="34" charset="0"/>
              </a:rPr>
              <a:t>обтурировать</a:t>
            </a:r>
            <a:r>
              <a:rPr lang="ru-RU" sz="2000" b="0" i="0" u="none" strike="noStrike" dirty="0">
                <a:solidFill>
                  <a:schemeClr val="bg1"/>
                </a:solidFill>
                <a:effectLst/>
                <a:latin typeface="Arial" panose="020B0604020202020204" pitchFamily="34" charset="0"/>
                <a:cs typeface="Arial" panose="020B0604020202020204" pitchFamily="34" charset="0"/>
              </a:rPr>
              <a:t> лобный карман и, в условиях близкого расположения раневых поверхностей, способствовать избыточному рубцеванию данной области с последующим нарушением дренажной функции лобного кармана</a:t>
            </a:r>
          </a:p>
          <a:p>
            <a:pPr marL="285750" indent="-285750" rtl="0" fontAlgn="base">
              <a:spcBef>
                <a:spcPts val="1000"/>
              </a:spcBef>
              <a:spcAft>
                <a:spcPts val="0"/>
              </a:spcAft>
              <a:buFont typeface="Arial" panose="020B0604020202020204" pitchFamily="34" charset="0"/>
              <a:buChar char="•"/>
            </a:pPr>
            <a:r>
              <a:rPr lang="ru-RU" sz="2000" b="0" i="0" u="none" strike="noStrike" dirty="0">
                <a:solidFill>
                  <a:schemeClr val="bg1"/>
                </a:solidFill>
                <a:effectLst/>
                <a:latin typeface="Arial" panose="020B0604020202020204" pitchFamily="34" charset="0"/>
                <a:cs typeface="Arial" panose="020B0604020202020204" pitchFamily="34" charset="0"/>
              </a:rPr>
              <a:t>Таким образом, не только ирригация полости носа, но и тщательный эндоскопический туалет полости носа в послеоперационном периоде способствует санации раневых поверхностей и уменьшает риск стеноза лобного кармана</a:t>
            </a:r>
          </a:p>
        </p:txBody>
      </p:sp>
    </p:spTree>
    <p:extLst>
      <p:ext uri="{BB962C8B-B14F-4D97-AF65-F5344CB8AC3E}">
        <p14:creationId xmlns:p14="http://schemas.microsoft.com/office/powerpoint/2010/main" val="1555117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9" name="TextBox 8">
            <a:extLst>
              <a:ext uri="{FF2B5EF4-FFF2-40B4-BE49-F238E27FC236}">
                <a16:creationId xmlns:a16="http://schemas.microsoft.com/office/drawing/2014/main" id="{AF7AC470-4C0A-455A-A416-E07B105B2C36}"/>
              </a:ext>
            </a:extLst>
          </p:cNvPr>
          <p:cNvSpPr txBox="1"/>
          <p:nvPr/>
        </p:nvSpPr>
        <p:spPr>
          <a:xfrm>
            <a:off x="2072671" y="304775"/>
            <a:ext cx="9420263" cy="523220"/>
          </a:xfrm>
          <a:prstGeom prst="rect">
            <a:avLst/>
          </a:prstGeom>
          <a:noFill/>
        </p:spPr>
        <p:txBody>
          <a:bodyPr wrap="square">
            <a:spAutoFit/>
          </a:bodyPr>
          <a:lstStyle/>
          <a:p>
            <a:pPr rtl="0" fontAlgn="base">
              <a:spcBef>
                <a:spcPts val="0"/>
              </a:spcBef>
              <a:spcAft>
                <a:spcPts val="0"/>
              </a:spcAft>
            </a:pPr>
            <a:r>
              <a:rPr lang="ru-RU" sz="2800" b="1" i="0" u="none" strike="noStrike" dirty="0">
                <a:solidFill>
                  <a:srgbClr val="000000"/>
                </a:solidFill>
                <a:effectLst/>
                <a:latin typeface="Arial" panose="020B0604020202020204" pitchFamily="34" charset="0"/>
                <a:cs typeface="Arial" panose="020B0604020202020204" pitchFamily="34" charset="0"/>
              </a:rPr>
              <a:t>Носовая перегородка</a:t>
            </a:r>
          </a:p>
        </p:txBody>
      </p:sp>
      <p:sp>
        <p:nvSpPr>
          <p:cNvPr id="6" name="TextBox 5">
            <a:extLst>
              <a:ext uri="{FF2B5EF4-FFF2-40B4-BE49-F238E27FC236}">
                <a16:creationId xmlns:a16="http://schemas.microsoft.com/office/drawing/2014/main" id="{C0D59670-EC7A-4492-99B3-94381E105BB5}"/>
              </a:ext>
            </a:extLst>
          </p:cNvPr>
          <p:cNvSpPr txBox="1"/>
          <p:nvPr/>
        </p:nvSpPr>
        <p:spPr>
          <a:xfrm>
            <a:off x="107169" y="1375078"/>
            <a:ext cx="9385273" cy="551946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Также важной анатомической структурой является носовая перегородка, девиация ее структур значительно влияет на дренажные пути лобного синуса</a:t>
            </a: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Почти 90% пациентов первичным этапом с целью максимального расширения носолобного соустья выполнена </a:t>
            </a:r>
            <a:r>
              <a:rPr lang="ru-RU" sz="2400" b="0" i="0" u="none" strike="noStrike" dirty="0" err="1">
                <a:solidFill>
                  <a:srgbClr val="000000"/>
                </a:solidFill>
                <a:effectLst/>
                <a:latin typeface="Arial" panose="020B0604020202020204" pitchFamily="34" charset="0"/>
                <a:cs typeface="Arial" panose="020B0604020202020204" pitchFamily="34" charset="0"/>
              </a:rPr>
              <a:t>септопластика</a:t>
            </a:r>
            <a:endParaRPr lang="ru-RU" sz="2400" b="0" i="0" u="none" strike="noStrike" dirty="0">
              <a:solidFill>
                <a:srgbClr val="000000"/>
              </a:solidFill>
              <a:effectLst/>
              <a:latin typeface="Arial" panose="020B0604020202020204" pitchFamily="34" charset="0"/>
              <a:cs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ru-RU" sz="2400" b="0" i="0" u="none" strike="noStrike" dirty="0">
                <a:solidFill>
                  <a:srgbClr val="000000"/>
                </a:solidFill>
                <a:effectLst/>
                <a:latin typeface="Arial" panose="020B0604020202020204" pitchFamily="34" charset="0"/>
                <a:cs typeface="Arial" panose="020B0604020202020204" pitchFamily="34" charset="0"/>
              </a:rPr>
              <a:t>Коррекция искривленных участков носовой перегородки требуется даже при отсутствии жалоб на затрудненное носовое дыхание. Этот этап необходим для адекватного широкого открытия соустья лобной пазухи, устранения рисков раннего развития стеноза сформированного носолобного соустья</a:t>
            </a:r>
          </a:p>
          <a:p>
            <a:br>
              <a:rPr lang="ru-RU" sz="2400" dirty="0"/>
            </a:br>
            <a:endParaRPr lang="ru-RU" sz="2400" b="0" i="1" u="none" strike="noStrike"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1148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9" name="TextBox 8">
            <a:extLst>
              <a:ext uri="{FF2B5EF4-FFF2-40B4-BE49-F238E27FC236}">
                <a16:creationId xmlns:a16="http://schemas.microsoft.com/office/drawing/2014/main" id="{AF7AC470-4C0A-455A-A416-E07B105B2C36}"/>
              </a:ext>
            </a:extLst>
          </p:cNvPr>
          <p:cNvSpPr txBox="1"/>
          <p:nvPr/>
        </p:nvSpPr>
        <p:spPr>
          <a:xfrm>
            <a:off x="2072671" y="304775"/>
            <a:ext cx="9420263" cy="523220"/>
          </a:xfrm>
          <a:prstGeom prst="rect">
            <a:avLst/>
          </a:prstGeom>
          <a:noFill/>
        </p:spPr>
        <p:txBody>
          <a:bodyPr wrap="square">
            <a:spAutoFit/>
          </a:bodyPr>
          <a:lstStyle/>
          <a:p>
            <a:pPr rtl="0" fontAlgn="base">
              <a:spcBef>
                <a:spcPts val="0"/>
              </a:spcBef>
              <a:spcAft>
                <a:spcPts val="0"/>
              </a:spcAft>
            </a:pPr>
            <a:r>
              <a:rPr lang="ru-RU" sz="2800" b="1" dirty="0">
                <a:solidFill>
                  <a:srgbClr val="000000"/>
                </a:solidFill>
                <a:latin typeface="Arial" panose="020B0604020202020204" pitchFamily="34" charset="0"/>
                <a:cs typeface="Arial" panose="020B0604020202020204" pitchFamily="34" charset="0"/>
              </a:rPr>
              <a:t>Состояние вопроса в нашей стране</a:t>
            </a:r>
            <a:endParaRPr lang="ru-RU" sz="2800" b="1" i="0" u="none" strike="noStrike" dirty="0">
              <a:solidFill>
                <a:srgbClr val="000000"/>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0D59670-EC7A-4492-99B3-94381E105BB5}"/>
              </a:ext>
            </a:extLst>
          </p:cNvPr>
          <p:cNvSpPr txBox="1"/>
          <p:nvPr/>
        </p:nvSpPr>
        <p:spPr>
          <a:xfrm>
            <a:off x="303112" y="1359895"/>
            <a:ext cx="9385273" cy="6258123"/>
          </a:xfrm>
          <a:prstGeom prst="rect">
            <a:avLst/>
          </a:prstGeom>
          <a:noFill/>
        </p:spPr>
        <p:txBody>
          <a:bodyPr wrap="square">
            <a:spAutoFit/>
          </a:bodyPr>
          <a:lstStyle/>
          <a:p>
            <a:pPr rtl="0">
              <a:spcBef>
                <a:spcPts val="0"/>
              </a:spcBef>
              <a:spcAft>
                <a:spcPts val="0"/>
              </a:spcAft>
            </a:pPr>
            <a:r>
              <a:rPr lang="ru-RU" sz="2400" b="0" i="0" u="none" strike="noStrike" dirty="0">
                <a:solidFill>
                  <a:srgbClr val="000000"/>
                </a:solidFill>
                <a:effectLst/>
                <a:latin typeface="Arial" panose="020B0604020202020204" pitchFamily="34" charset="0"/>
                <a:cs typeface="Arial" panose="020B0604020202020204" pitchFamily="34" charset="0"/>
              </a:rPr>
              <a:t>Однако, несмотря на широкое распространение эндоскопической техники и внедрение малоинвазивных хирургических методик, к настоящему времени в лечении хронической воспалительной патологии фронтального синуса </a:t>
            </a:r>
            <a:r>
              <a:rPr lang="ru-RU" sz="2400" b="1" i="0" u="none" strike="noStrike" dirty="0" err="1">
                <a:solidFill>
                  <a:srgbClr val="000000"/>
                </a:solidFill>
                <a:effectLst/>
                <a:latin typeface="Arial" panose="020B0604020202020204" pitchFamily="34" charset="0"/>
                <a:cs typeface="Arial" panose="020B0604020202020204" pitchFamily="34" charset="0"/>
              </a:rPr>
              <a:t>экстраназальные</a:t>
            </a:r>
            <a:r>
              <a:rPr lang="ru-RU" sz="2400" b="0" i="0" u="none" strike="noStrike" dirty="0">
                <a:solidFill>
                  <a:srgbClr val="000000"/>
                </a:solidFill>
                <a:effectLst/>
                <a:latin typeface="Arial" panose="020B0604020202020204" pitchFamily="34" charset="0"/>
                <a:cs typeface="Arial" panose="020B0604020202020204" pitchFamily="34" charset="0"/>
              </a:rPr>
              <a:t> инвазивные хирургические доступы продолжают использоваться</a:t>
            </a:r>
            <a:endParaRPr lang="ru-RU" sz="2400" b="0" dirty="0">
              <a:effectLst/>
              <a:latin typeface="Arial" panose="020B0604020202020204" pitchFamily="34" charset="0"/>
              <a:cs typeface="Arial" panose="020B0604020202020204" pitchFamily="34" charset="0"/>
            </a:endParaRPr>
          </a:p>
          <a:p>
            <a:pPr rtl="0">
              <a:spcBef>
                <a:spcPts val="1000"/>
              </a:spcBef>
              <a:spcAft>
                <a:spcPts val="0"/>
              </a:spcAft>
            </a:pPr>
            <a:r>
              <a:rPr lang="ru-RU" sz="2400" b="0" i="0" u="none" strike="noStrike" dirty="0">
                <a:solidFill>
                  <a:srgbClr val="000000"/>
                </a:solidFill>
                <a:effectLst/>
                <a:latin typeface="Arial" panose="020B0604020202020204" pitchFamily="34" charset="0"/>
                <a:cs typeface="Arial" panose="020B0604020202020204" pitchFamily="34" charset="0"/>
              </a:rPr>
              <a:t>В большинстве случаев их применение не оправдано и довольно часто, учитывая </a:t>
            </a:r>
            <a:r>
              <a:rPr lang="ru-RU" sz="2400" b="0" i="0" u="none" strike="noStrike" dirty="0" err="1">
                <a:solidFill>
                  <a:srgbClr val="000000"/>
                </a:solidFill>
                <a:effectLst/>
                <a:latin typeface="Arial" panose="020B0604020202020204" pitchFamily="34" charset="0"/>
                <a:cs typeface="Arial" panose="020B0604020202020204" pitchFamily="34" charset="0"/>
              </a:rPr>
              <a:t>травматичность</a:t>
            </a:r>
            <a:r>
              <a:rPr lang="ru-RU" sz="2400" b="0" i="0" u="none" strike="noStrike" dirty="0">
                <a:solidFill>
                  <a:srgbClr val="000000"/>
                </a:solidFill>
                <a:effectLst/>
                <a:latin typeface="Arial" panose="020B0604020202020204" pitchFamily="34" charset="0"/>
                <a:cs typeface="Arial" panose="020B0604020202020204" pitchFamily="34" charset="0"/>
              </a:rPr>
              <a:t>, имеет нежелательные клинические последствия</a:t>
            </a:r>
            <a:endParaRPr lang="ru-RU" sz="2400" b="0" dirty="0">
              <a:effectLst/>
              <a:latin typeface="Arial" panose="020B0604020202020204" pitchFamily="34" charset="0"/>
              <a:cs typeface="Arial" panose="020B0604020202020204" pitchFamily="34" charset="0"/>
            </a:endParaRPr>
          </a:p>
          <a:p>
            <a:pPr rtl="0">
              <a:spcBef>
                <a:spcPts val="1000"/>
              </a:spcBef>
              <a:spcAft>
                <a:spcPts val="0"/>
              </a:spcAft>
            </a:pPr>
            <a:r>
              <a:rPr lang="ru-RU" sz="2400" b="0" i="0" u="none" strike="noStrike" dirty="0">
                <a:solidFill>
                  <a:srgbClr val="000000"/>
                </a:solidFill>
                <a:effectLst/>
                <a:latin typeface="Arial" panose="020B0604020202020204" pitchFamily="34" charset="0"/>
                <a:cs typeface="Arial" panose="020B0604020202020204" pitchFamily="34" charset="0"/>
              </a:rPr>
              <a:t>Частота рецидивов фронтита после эндоскопической функциональной </a:t>
            </a:r>
            <a:r>
              <a:rPr lang="ru-RU" sz="2400" b="0" i="0" u="none" strike="noStrike" dirty="0" err="1">
                <a:solidFill>
                  <a:srgbClr val="000000"/>
                </a:solidFill>
                <a:effectLst/>
                <a:latin typeface="Arial" panose="020B0604020202020204" pitchFamily="34" charset="0"/>
                <a:cs typeface="Arial" panose="020B0604020202020204" pitchFamily="34" charset="0"/>
              </a:rPr>
              <a:t>синусотомии</a:t>
            </a:r>
            <a:r>
              <a:rPr lang="ru-RU" sz="2400" b="0" i="0" u="none" strike="noStrike" dirty="0">
                <a:solidFill>
                  <a:srgbClr val="000000"/>
                </a:solidFill>
                <a:effectLst/>
                <a:latin typeface="Arial" panose="020B0604020202020204" pitchFamily="34" charset="0"/>
                <a:cs typeface="Arial" panose="020B0604020202020204" pitchFamily="34" charset="0"/>
              </a:rPr>
              <a:t> находится тоже на относительно высоком уровне и составляет более 20%, при этом почти в половине случаев требуется </a:t>
            </a:r>
            <a:r>
              <a:rPr lang="ru-RU" sz="2400" b="0" i="0" u="none" strike="noStrike" dirty="0" err="1">
                <a:solidFill>
                  <a:srgbClr val="000000"/>
                </a:solidFill>
                <a:effectLst/>
                <a:latin typeface="Arial" panose="020B0604020202020204" pitchFamily="34" charset="0"/>
                <a:cs typeface="Arial" panose="020B0604020202020204" pitchFamily="34" charset="0"/>
              </a:rPr>
              <a:t>реоперация</a:t>
            </a:r>
            <a:endParaRPr lang="ru-RU" sz="2400" b="0" dirty="0">
              <a:effectLst/>
              <a:latin typeface="Arial" panose="020B0604020202020204" pitchFamily="34" charset="0"/>
              <a:cs typeface="Arial" panose="020B0604020202020204" pitchFamily="34" charset="0"/>
            </a:endParaRPr>
          </a:p>
          <a:p>
            <a:br>
              <a:rPr lang="ru-RU" sz="2400" dirty="0"/>
            </a:br>
            <a:br>
              <a:rPr lang="ru-RU" sz="2400" dirty="0"/>
            </a:br>
            <a:endParaRPr lang="ru-RU" sz="2400" b="0" i="1" u="none" strike="noStrike"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97258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0"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377457" y="326303"/>
            <a:ext cx="7472383" cy="584775"/>
          </a:xfrm>
          <a:prstGeom prst="rect">
            <a:avLst/>
          </a:prstGeom>
          <a:noFill/>
        </p:spPr>
        <p:txBody>
          <a:bodyPr wrap="square" lIns="251999" rtlCol="0" anchor="ctr">
            <a:spAutoFit/>
          </a:bodyPr>
          <a:lstStyle/>
          <a:p>
            <a:pPr algn="ctr"/>
            <a:r>
              <a:rPr lang="ru-RU" sz="3200" b="1" i="0" u="none" strike="noStrike" dirty="0">
                <a:solidFill>
                  <a:schemeClr val="bg1"/>
                </a:solidFill>
                <a:effectLst/>
                <a:latin typeface="Arial" panose="020B0604020202020204" pitchFamily="34" charset="0"/>
                <a:cs typeface="Arial" panose="020B0604020202020204" pitchFamily="34" charset="0"/>
              </a:rPr>
              <a:t>Патент</a:t>
            </a:r>
            <a:endParaRPr lang="ru-RU" sz="32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00487A9-F54B-40B5-8337-6811AE1BE1A3}"/>
              </a:ext>
            </a:extLst>
          </p:cNvPr>
          <p:cNvSpPr txBox="1"/>
          <p:nvPr/>
        </p:nvSpPr>
        <p:spPr>
          <a:xfrm>
            <a:off x="529" y="1418812"/>
            <a:ext cx="9599084" cy="3298339"/>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ru-RU" sz="2000" b="0" i="0" u="none" strike="noStrike" dirty="0">
                <a:solidFill>
                  <a:schemeClr val="bg1"/>
                </a:solidFill>
                <a:effectLst/>
                <a:latin typeface="Arial" panose="020B0604020202020204" pitchFamily="34" charset="0"/>
                <a:cs typeface="Arial" panose="020B0604020202020204" pitchFamily="34" charset="0"/>
              </a:rPr>
              <a:t>Для предотвращения рубцевания носолобного соустья после </a:t>
            </a:r>
            <a:r>
              <a:rPr lang="ru-RU" sz="2000" b="0" i="0" u="none" strike="noStrike" dirty="0" err="1">
                <a:solidFill>
                  <a:schemeClr val="bg1"/>
                </a:solidFill>
                <a:effectLst/>
                <a:latin typeface="Arial" panose="020B0604020202020204" pitchFamily="34" charset="0"/>
                <a:cs typeface="Arial" panose="020B0604020202020204" pitchFamily="34" charset="0"/>
              </a:rPr>
              <a:t>эндоназальной</a:t>
            </a:r>
            <a:r>
              <a:rPr lang="ru-RU" sz="2000" b="0" i="0" u="none" strike="noStrike" dirty="0">
                <a:solidFill>
                  <a:schemeClr val="bg1"/>
                </a:solidFill>
                <a:effectLst/>
                <a:latin typeface="Arial" panose="020B0604020202020204" pitchFamily="34" charset="0"/>
                <a:cs typeface="Arial" panose="020B0604020202020204" pitchFamily="34" charset="0"/>
              </a:rPr>
              <a:t> </a:t>
            </a:r>
            <a:r>
              <a:rPr lang="ru-RU" sz="2000" b="0" i="0" u="none" strike="noStrike" dirty="0" err="1">
                <a:solidFill>
                  <a:schemeClr val="bg1"/>
                </a:solidFill>
                <a:effectLst/>
                <a:latin typeface="Arial" panose="020B0604020202020204" pitchFamily="34" charset="0"/>
                <a:cs typeface="Arial" panose="020B0604020202020204" pitchFamily="34" charset="0"/>
              </a:rPr>
              <a:t>фронтотомии</a:t>
            </a:r>
            <a:r>
              <a:rPr lang="ru-RU" sz="2000" b="0" i="0" u="none" strike="noStrike" dirty="0">
                <a:solidFill>
                  <a:schemeClr val="bg1"/>
                </a:solidFill>
                <a:effectLst/>
                <a:latin typeface="Arial" panose="020B0604020202020204" pitchFamily="34" charset="0"/>
                <a:cs typeface="Arial" panose="020B0604020202020204" pitchFamily="34" charset="0"/>
              </a:rPr>
              <a:t>. Пациенту придают коленно-локтевое положение, наклоняют голову вниз с упором </a:t>
            </a:r>
            <a:r>
              <a:rPr lang="ru-RU" sz="2000" b="0" i="0" u="none" strike="noStrike" dirty="0" err="1">
                <a:solidFill>
                  <a:schemeClr val="bg1"/>
                </a:solidFill>
                <a:effectLst/>
                <a:latin typeface="Arial" panose="020B0604020202020204" pitchFamily="34" charset="0"/>
                <a:cs typeface="Arial" panose="020B0604020202020204" pitchFamily="34" charset="0"/>
              </a:rPr>
              <a:t>теменив</a:t>
            </a:r>
            <a:r>
              <a:rPr lang="ru-RU" sz="2000" b="0" i="0" u="none" strike="noStrike" dirty="0">
                <a:solidFill>
                  <a:schemeClr val="bg1"/>
                </a:solidFill>
                <a:effectLst/>
                <a:latin typeface="Arial" panose="020B0604020202020204" pitchFamily="34" charset="0"/>
                <a:cs typeface="Arial" panose="020B0604020202020204" pitchFamily="34" charset="0"/>
              </a:rPr>
              <a:t> пол и прижимают подбородок к груди таким образом, чтобы направление носолобного канала по отношению к горизонтальной поверхности пола составляло 90° вводят препарат </a:t>
            </a:r>
            <a:r>
              <a:rPr lang="ru-RU" sz="2000" b="0" i="0" u="none" strike="noStrike" dirty="0" err="1">
                <a:solidFill>
                  <a:schemeClr val="bg1"/>
                </a:solidFill>
                <a:effectLst/>
                <a:latin typeface="Arial" panose="020B0604020202020204" pitchFamily="34" charset="0"/>
                <a:cs typeface="Arial" panose="020B0604020202020204" pitchFamily="34" charset="0"/>
              </a:rPr>
              <a:t>капельно</a:t>
            </a:r>
            <a:r>
              <a:rPr lang="ru-RU" sz="2000" b="0" i="0" u="none" strike="noStrike" dirty="0">
                <a:solidFill>
                  <a:schemeClr val="bg1"/>
                </a:solidFill>
                <a:effectLst/>
                <a:latin typeface="Arial" panose="020B0604020202020204" pitchFamily="34" charset="0"/>
                <a:cs typeface="Arial" panose="020B0604020202020204" pitchFamily="34" charset="0"/>
              </a:rPr>
              <a:t> по 4-5 капель в каждую половину носа, указанное положение пациент сохраняет 1-2 минуты после закапывания. </a:t>
            </a:r>
          </a:p>
          <a:p>
            <a:pPr marL="285750" indent="-285750" rtl="0" fontAlgn="base">
              <a:spcBef>
                <a:spcPts val="1000"/>
              </a:spcBef>
              <a:spcAft>
                <a:spcPts val="0"/>
              </a:spcAft>
              <a:buFont typeface="Arial" panose="020B0604020202020204" pitchFamily="34" charset="0"/>
              <a:buChar char="•"/>
            </a:pPr>
            <a:r>
              <a:rPr lang="ru-RU" sz="2000" b="0" i="0" u="none" strike="noStrike" dirty="0">
                <a:solidFill>
                  <a:schemeClr val="bg1"/>
                </a:solidFill>
                <a:effectLst/>
                <a:latin typeface="Arial" panose="020B0604020202020204" pitchFamily="34" charset="0"/>
                <a:cs typeface="Arial" panose="020B0604020202020204" pitchFamily="34" charset="0"/>
              </a:rPr>
              <a:t>Способ позволяет снизить рубцевание до незначительных размеров, что обеспечит сохранение достаточного размера носолобного соустья и не потребует установки в него силиконового </a:t>
            </a:r>
            <a:r>
              <a:rPr lang="ru-RU" sz="2000" b="0" i="0" u="none" strike="noStrike" dirty="0" err="1">
                <a:solidFill>
                  <a:schemeClr val="bg1"/>
                </a:solidFill>
                <a:effectLst/>
                <a:latin typeface="Arial" panose="020B0604020202020204" pitchFamily="34" charset="0"/>
                <a:cs typeface="Arial" panose="020B0604020202020204" pitchFamily="34" charset="0"/>
              </a:rPr>
              <a:t>стента</a:t>
            </a:r>
            <a:r>
              <a:rPr lang="ru-RU" sz="2000" b="0" i="0" u="none" strike="noStrike" dirty="0">
                <a:solidFill>
                  <a:schemeClr val="bg1"/>
                </a:solidFill>
                <a:effectLst/>
                <a:latin typeface="Arial" panose="020B0604020202020204" pitchFamily="34" charset="0"/>
                <a:cs typeface="Arial" panose="020B0604020202020204" pitchFamily="34" charset="0"/>
              </a:rPr>
              <a:t>. </a:t>
            </a:r>
          </a:p>
        </p:txBody>
      </p:sp>
      <p:pic>
        <p:nvPicPr>
          <p:cNvPr id="4" name="Рисунок 3">
            <a:extLst>
              <a:ext uri="{FF2B5EF4-FFF2-40B4-BE49-F238E27FC236}">
                <a16:creationId xmlns:a16="http://schemas.microsoft.com/office/drawing/2014/main" id="{99D3CF1F-FF24-4697-B28A-511D9F5883A5}"/>
              </a:ext>
            </a:extLst>
          </p:cNvPr>
          <p:cNvPicPr>
            <a:picLocks noChangeAspect="1"/>
          </p:cNvPicPr>
          <p:nvPr/>
        </p:nvPicPr>
        <p:blipFill>
          <a:blip r:embed="rId3"/>
          <a:stretch>
            <a:fillRect/>
          </a:stretch>
        </p:blipFill>
        <p:spPr>
          <a:xfrm>
            <a:off x="3145356" y="4938031"/>
            <a:ext cx="4225828" cy="2153033"/>
          </a:xfrm>
          <a:prstGeom prst="rect">
            <a:avLst/>
          </a:prstGeom>
        </p:spPr>
      </p:pic>
    </p:spTree>
    <p:extLst>
      <p:ext uri="{BB962C8B-B14F-4D97-AF65-F5344CB8AC3E}">
        <p14:creationId xmlns:p14="http://schemas.microsoft.com/office/powerpoint/2010/main" val="3881679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42E9DA-5485-9B44-B5BA-51E5558D353A}"/>
              </a:ext>
            </a:extLst>
          </p:cNvPr>
          <p:cNvPicPr>
            <a:picLocks noChangeAspect="1"/>
          </p:cNvPicPr>
          <p:nvPr/>
        </p:nvPicPr>
        <p:blipFill>
          <a:blip r:embed="rId2"/>
          <a:stretch>
            <a:fillRect/>
          </a:stretch>
        </p:blipFill>
        <p:spPr>
          <a:xfrm>
            <a:off x="0" y="-1"/>
            <a:ext cx="9599084" cy="7199313"/>
          </a:xfrm>
          <a:prstGeom prst="rect">
            <a:avLst/>
          </a:prstGeom>
        </p:spPr>
      </p:pic>
      <p:sp>
        <p:nvSpPr>
          <p:cNvPr id="3" name="TextBox 2">
            <a:extLst>
              <a:ext uri="{FF2B5EF4-FFF2-40B4-BE49-F238E27FC236}">
                <a16:creationId xmlns:a16="http://schemas.microsoft.com/office/drawing/2014/main" id="{6DCF1F94-DF33-7249-AD48-1EC317A83A25}"/>
              </a:ext>
            </a:extLst>
          </p:cNvPr>
          <p:cNvSpPr txBox="1"/>
          <p:nvPr/>
        </p:nvSpPr>
        <p:spPr>
          <a:xfrm>
            <a:off x="1377457" y="326303"/>
            <a:ext cx="7472383" cy="584775"/>
          </a:xfrm>
          <a:prstGeom prst="rect">
            <a:avLst/>
          </a:prstGeom>
          <a:noFill/>
        </p:spPr>
        <p:txBody>
          <a:bodyPr wrap="square" lIns="251999" rtlCol="0" anchor="ctr">
            <a:spAutoFit/>
          </a:bodyPr>
          <a:lstStyle/>
          <a:p>
            <a:pPr algn="ctr"/>
            <a:r>
              <a:rPr lang="ru-RU" sz="3200" b="1" dirty="0">
                <a:solidFill>
                  <a:schemeClr val="bg1"/>
                </a:solidFill>
                <a:latin typeface="Arial" panose="020B0604020202020204" pitchFamily="34" charset="0"/>
                <a:cs typeface="Arial" panose="020B0604020202020204" pitchFamily="34" charset="0"/>
              </a:rPr>
              <a:t>Мнение полтавских коллег</a:t>
            </a:r>
          </a:p>
        </p:txBody>
      </p:sp>
      <p:sp>
        <p:nvSpPr>
          <p:cNvPr id="7" name="TextBox 6">
            <a:extLst>
              <a:ext uri="{FF2B5EF4-FFF2-40B4-BE49-F238E27FC236}">
                <a16:creationId xmlns:a16="http://schemas.microsoft.com/office/drawing/2014/main" id="{900487A9-F54B-40B5-8337-6811AE1BE1A3}"/>
              </a:ext>
            </a:extLst>
          </p:cNvPr>
          <p:cNvSpPr txBox="1"/>
          <p:nvPr/>
        </p:nvSpPr>
        <p:spPr>
          <a:xfrm>
            <a:off x="93835" y="1418812"/>
            <a:ext cx="9599084" cy="5268109"/>
          </a:xfrm>
          <a:prstGeom prst="rect">
            <a:avLst/>
          </a:prstGeom>
          <a:noFill/>
        </p:spPr>
        <p:txBody>
          <a:bodyPr wrap="square">
            <a:spAutoFit/>
          </a:bodyPr>
          <a:lstStyle/>
          <a:p>
            <a:pPr rtl="0">
              <a:spcBef>
                <a:spcPts val="0"/>
              </a:spcBef>
              <a:spcAft>
                <a:spcPts val="0"/>
              </a:spcAft>
            </a:pPr>
            <a:r>
              <a:rPr lang="ru-RU" sz="2400" b="0" i="0" u="none" strike="noStrike" dirty="0">
                <a:solidFill>
                  <a:schemeClr val="bg1"/>
                </a:solidFill>
                <a:effectLst/>
                <a:latin typeface="Arial" panose="020B0604020202020204" pitchFamily="34" charset="0"/>
                <a:cs typeface="Arial" panose="020B0604020202020204" pitchFamily="34" charset="0"/>
              </a:rPr>
              <a:t>На этапе раннего послеоперационного периода важным является достижение быстрой </a:t>
            </a:r>
            <a:r>
              <a:rPr lang="ru-RU" sz="2400" b="0" i="0" u="none" strike="noStrike" dirty="0" err="1">
                <a:solidFill>
                  <a:schemeClr val="bg1"/>
                </a:solidFill>
                <a:effectLst/>
                <a:latin typeface="Arial" panose="020B0604020202020204" pitchFamily="34" charset="0"/>
                <a:cs typeface="Arial" panose="020B0604020202020204" pitchFamily="34" charset="0"/>
              </a:rPr>
              <a:t>эпителизации</a:t>
            </a:r>
            <a:r>
              <a:rPr lang="ru-RU" sz="2400" b="0" i="0" u="none" strike="noStrike" dirty="0">
                <a:solidFill>
                  <a:schemeClr val="bg1"/>
                </a:solidFill>
                <a:effectLst/>
                <a:latin typeface="Arial" panose="020B0604020202020204" pitchFamily="34" charset="0"/>
                <a:cs typeface="Arial" panose="020B0604020202020204" pitchFamily="34" charset="0"/>
              </a:rPr>
              <a:t> слизистой оболочки с восстановлением функционирования </a:t>
            </a:r>
            <a:r>
              <a:rPr lang="ru-RU" sz="2400" b="0" i="0" u="none" strike="noStrike" dirty="0" err="1">
                <a:solidFill>
                  <a:schemeClr val="bg1"/>
                </a:solidFill>
                <a:effectLst/>
                <a:latin typeface="Arial" panose="020B0604020202020204" pitchFamily="34" charset="0"/>
                <a:cs typeface="Arial" panose="020B0604020202020204" pitchFamily="34" charset="0"/>
              </a:rPr>
              <a:t>мукоцилиарной</a:t>
            </a:r>
            <a:r>
              <a:rPr lang="ru-RU" sz="2400" b="0" i="0" u="none" strike="noStrike" dirty="0">
                <a:solidFill>
                  <a:schemeClr val="bg1"/>
                </a:solidFill>
                <a:effectLst/>
                <a:latin typeface="Arial" panose="020B0604020202020204" pitchFamily="34" charset="0"/>
                <a:cs typeface="Arial" panose="020B0604020202020204" pitchFamily="34" charset="0"/>
              </a:rPr>
              <a:t> транспортной системы, дренажа и вентиляции синусов, носового дыхания и, как результат, своевременного клинического выздоровления пациента. Коренным образом изменились понятия о необходимости проведения кюретажа пазухи и удаления слизистой оболочки околоносовых пазух. </a:t>
            </a:r>
            <a:endParaRPr lang="ru-RU" sz="2400" b="0" dirty="0">
              <a:solidFill>
                <a:schemeClr val="bg1"/>
              </a:solidFill>
              <a:effectLst/>
              <a:latin typeface="Arial" panose="020B0604020202020204" pitchFamily="34" charset="0"/>
              <a:cs typeface="Arial" panose="020B0604020202020204" pitchFamily="34" charset="0"/>
            </a:endParaRPr>
          </a:p>
          <a:p>
            <a:pPr rtl="0">
              <a:spcBef>
                <a:spcPts val="1000"/>
              </a:spcBef>
              <a:spcAft>
                <a:spcPts val="0"/>
              </a:spcAft>
            </a:pPr>
            <a:r>
              <a:rPr lang="ru-RU" sz="2400" b="0" i="0" u="none" strike="noStrike" dirty="0">
                <a:solidFill>
                  <a:schemeClr val="bg1"/>
                </a:solidFill>
                <a:effectLst/>
                <a:latin typeface="Arial" panose="020B0604020202020204" pitchFamily="34" charset="0"/>
                <a:cs typeface="Arial" panose="020B0604020202020204" pitchFamily="34" charset="0"/>
              </a:rPr>
              <a:t>Основой малоинвазивных методик является максимальное сохранение слизистой оболочки, даже в тех случаях, когда она </a:t>
            </a:r>
            <a:r>
              <a:rPr lang="ru-RU" sz="2400" b="0" i="0" u="none" strike="noStrike" dirty="0" err="1">
                <a:solidFill>
                  <a:schemeClr val="bg1"/>
                </a:solidFill>
                <a:effectLst/>
                <a:latin typeface="Arial" panose="020B0604020202020204" pitchFamily="34" charset="0"/>
                <a:cs typeface="Arial" panose="020B0604020202020204" pitchFamily="34" charset="0"/>
              </a:rPr>
              <a:t>кистозно</a:t>
            </a:r>
            <a:r>
              <a:rPr lang="ru-RU" sz="2400" b="0" i="0" u="none" strike="noStrike" dirty="0">
                <a:solidFill>
                  <a:schemeClr val="bg1"/>
                </a:solidFill>
                <a:effectLst/>
                <a:latin typeface="Arial" panose="020B0604020202020204" pitchFamily="34" charset="0"/>
                <a:cs typeface="Arial" panose="020B0604020202020204" pitchFamily="34" charset="0"/>
              </a:rPr>
              <a:t> или полипозно изменена в результате длительного хронического процесса</a:t>
            </a:r>
            <a:endParaRPr lang="ru-RU" sz="2400" b="0" dirty="0">
              <a:solidFill>
                <a:schemeClr val="bg1"/>
              </a:solidFill>
              <a:effectLst/>
              <a:latin typeface="Arial" panose="020B0604020202020204" pitchFamily="34" charset="0"/>
              <a:cs typeface="Arial" panose="020B0604020202020204" pitchFamily="34" charset="0"/>
            </a:endParaRPr>
          </a:p>
          <a:p>
            <a:br>
              <a:rPr lang="ru-RU" sz="2000" dirty="0"/>
            </a:br>
            <a:endParaRPr lang="ru-RU" sz="2000" b="0"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0631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31D9BB6-DEB4-7B45-95CF-E4B745847937}"/>
              </a:ext>
            </a:extLst>
          </p:cNvPr>
          <p:cNvPicPr>
            <a:picLocks noChangeAspect="1"/>
          </p:cNvPicPr>
          <p:nvPr/>
        </p:nvPicPr>
        <p:blipFill>
          <a:blip r:embed="rId2"/>
          <a:stretch>
            <a:fillRect/>
          </a:stretch>
        </p:blipFill>
        <p:spPr>
          <a:xfrm>
            <a:off x="793" y="0"/>
            <a:ext cx="9599084" cy="7199313"/>
          </a:xfrm>
          <a:prstGeom prst="rect">
            <a:avLst/>
          </a:prstGeom>
        </p:spPr>
      </p:pic>
      <p:sp>
        <p:nvSpPr>
          <p:cNvPr id="9" name="TextBox 8">
            <a:extLst>
              <a:ext uri="{FF2B5EF4-FFF2-40B4-BE49-F238E27FC236}">
                <a16:creationId xmlns:a16="http://schemas.microsoft.com/office/drawing/2014/main" id="{AF7AC470-4C0A-455A-A416-E07B105B2C36}"/>
              </a:ext>
            </a:extLst>
          </p:cNvPr>
          <p:cNvSpPr txBox="1"/>
          <p:nvPr/>
        </p:nvSpPr>
        <p:spPr>
          <a:xfrm>
            <a:off x="2856443" y="418338"/>
            <a:ext cx="9420263" cy="523220"/>
          </a:xfrm>
          <a:prstGeom prst="rect">
            <a:avLst/>
          </a:prstGeom>
          <a:noFill/>
        </p:spPr>
        <p:txBody>
          <a:bodyPr wrap="square">
            <a:spAutoFit/>
          </a:bodyPr>
          <a:lstStyle/>
          <a:p>
            <a:pPr rtl="0" fontAlgn="base">
              <a:spcBef>
                <a:spcPts val="0"/>
              </a:spcBef>
              <a:spcAft>
                <a:spcPts val="0"/>
              </a:spcAft>
            </a:pPr>
            <a:r>
              <a:rPr lang="ru-RU" sz="2800" b="1" dirty="0" err="1">
                <a:solidFill>
                  <a:srgbClr val="000000"/>
                </a:solidFill>
                <a:latin typeface="Arial" panose="020B0604020202020204" pitchFamily="34" charset="0"/>
                <a:cs typeface="Arial" panose="020B0604020202020204" pitchFamily="34" charset="0"/>
              </a:rPr>
              <a:t>Гиалуронат</a:t>
            </a:r>
            <a:r>
              <a:rPr lang="ru-RU" sz="2800" b="1" dirty="0">
                <a:solidFill>
                  <a:srgbClr val="000000"/>
                </a:solidFill>
                <a:latin typeface="Arial" panose="020B0604020202020204" pitchFamily="34" charset="0"/>
                <a:cs typeface="Arial" panose="020B0604020202020204" pitchFamily="34" charset="0"/>
              </a:rPr>
              <a:t> натрия</a:t>
            </a:r>
            <a:endParaRPr lang="ru-RU" sz="2800" b="1" i="0" u="none" strike="noStrike" dirty="0">
              <a:solidFill>
                <a:srgbClr val="000000"/>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0D59670-EC7A-4492-99B3-94381E105BB5}"/>
              </a:ext>
            </a:extLst>
          </p:cNvPr>
          <p:cNvSpPr txBox="1"/>
          <p:nvPr/>
        </p:nvSpPr>
        <p:spPr>
          <a:xfrm>
            <a:off x="303112" y="1733119"/>
            <a:ext cx="9385273" cy="4278094"/>
          </a:xfrm>
          <a:prstGeom prst="rect">
            <a:avLst/>
          </a:prstGeom>
          <a:noFill/>
        </p:spPr>
        <p:txBody>
          <a:bodyPr wrap="square">
            <a:spAutoFit/>
          </a:bodyPr>
          <a:lstStyle/>
          <a:p>
            <a:pPr rtl="0">
              <a:spcBef>
                <a:spcPts val="0"/>
              </a:spcBef>
              <a:spcAft>
                <a:spcPts val="0"/>
              </a:spcAft>
            </a:pPr>
            <a:r>
              <a:rPr lang="ru-RU" sz="3200" i="0" u="none" strike="noStrike" dirty="0">
                <a:solidFill>
                  <a:srgbClr val="000000"/>
                </a:solidFill>
                <a:effectLst/>
                <a:latin typeface="Arial" panose="020B0604020202020204" pitchFamily="34" charset="0"/>
                <a:cs typeface="Arial" panose="020B0604020202020204" pitchFamily="34" charset="0"/>
              </a:rPr>
              <a:t>Применение геля </a:t>
            </a:r>
            <a:r>
              <a:rPr lang="ru-RU" sz="3200" i="0" u="none" strike="noStrike" dirty="0" err="1">
                <a:solidFill>
                  <a:srgbClr val="000000"/>
                </a:solidFill>
                <a:effectLst/>
                <a:latin typeface="Arial" panose="020B0604020202020204" pitchFamily="34" charset="0"/>
                <a:cs typeface="Arial" panose="020B0604020202020204" pitchFamily="34" charset="0"/>
              </a:rPr>
              <a:t>гиалуроната</a:t>
            </a:r>
            <a:r>
              <a:rPr lang="ru-RU" sz="3200" i="0" u="none" strike="noStrike" dirty="0">
                <a:solidFill>
                  <a:srgbClr val="000000"/>
                </a:solidFill>
                <a:effectLst/>
                <a:latin typeface="Arial" panose="020B0604020202020204" pitchFamily="34" charset="0"/>
                <a:cs typeface="Arial" panose="020B0604020202020204" pitchFamily="34" charset="0"/>
              </a:rPr>
              <a:t> натрия в комплексном лечении пациентов с хронической формой фронтита позволяет достичь более выраженной положительной клинической динамики основных  симптомов хронического воспаления слизистой оболочки околоносовых пазух.</a:t>
            </a:r>
            <a:br>
              <a:rPr lang="ru-RU" sz="2400" dirty="0"/>
            </a:br>
            <a:br>
              <a:rPr lang="ru-RU" sz="2400" dirty="0"/>
            </a:br>
            <a:endParaRPr lang="ru-RU" sz="2400" b="0" i="1" u="none" strike="noStrike"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5768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241EFEB-066F-4D4B-BBF7-CED7007BCD5A}"/>
              </a:ext>
            </a:extLst>
          </p:cNvPr>
          <p:cNvPicPr>
            <a:picLocks noChangeAspect="1"/>
          </p:cNvPicPr>
          <p:nvPr/>
        </p:nvPicPr>
        <p:blipFill>
          <a:blip r:embed="rId2"/>
          <a:stretch>
            <a:fillRect/>
          </a:stretch>
        </p:blipFill>
        <p:spPr>
          <a:xfrm>
            <a:off x="264" y="0"/>
            <a:ext cx="9599084" cy="7199313"/>
          </a:xfrm>
          <a:prstGeom prst="rect">
            <a:avLst/>
          </a:prstGeom>
        </p:spPr>
      </p:pic>
      <p:sp>
        <p:nvSpPr>
          <p:cNvPr id="3" name="TextBox 2">
            <a:extLst>
              <a:ext uri="{FF2B5EF4-FFF2-40B4-BE49-F238E27FC236}">
                <a16:creationId xmlns:a16="http://schemas.microsoft.com/office/drawing/2014/main" id="{23CF3275-96DD-1E4D-A1ED-C544DC3965CA}"/>
              </a:ext>
            </a:extLst>
          </p:cNvPr>
          <p:cNvSpPr txBox="1"/>
          <p:nvPr/>
        </p:nvSpPr>
        <p:spPr>
          <a:xfrm>
            <a:off x="1750681" y="2476959"/>
            <a:ext cx="7472383" cy="769441"/>
          </a:xfrm>
          <a:prstGeom prst="rect">
            <a:avLst/>
          </a:prstGeom>
          <a:noFill/>
        </p:spPr>
        <p:txBody>
          <a:bodyPr wrap="square" lIns="251999" rtlCol="0" anchor="ctr">
            <a:spAutoFit/>
          </a:bodyPr>
          <a:lstStyle/>
          <a:p>
            <a:r>
              <a:rPr lang="ru-RU" sz="4000" b="1" dirty="0">
                <a:solidFill>
                  <a:schemeClr val="bg1"/>
                </a:solidFill>
                <a:latin typeface="Arial" panose="020B0604020202020204" pitchFamily="34" charset="0"/>
                <a:cs typeface="Arial" panose="020B0604020202020204" pitchFamily="34" charset="0"/>
              </a:rPr>
              <a:t>Спасибо за внимание</a:t>
            </a:r>
            <a:r>
              <a:rPr lang="ru-RU" sz="4400" b="1" dirty="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0755669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3203</TotalTime>
  <Words>3106</Words>
  <Application>Microsoft Office PowerPoint</Application>
  <PresentationFormat>Произвольный</PresentationFormat>
  <Paragraphs>171</Paragraphs>
  <Slides>45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45</vt:i4>
      </vt:variant>
    </vt:vector>
  </HeadingPairs>
  <TitlesOfParts>
    <vt:vector size="49"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Microsoft Office User</dc:creator>
  <cp:lastModifiedBy>Пухлік Сергій Михайлович</cp:lastModifiedBy>
  <cp:revision>15</cp:revision>
  <dcterms:created xsi:type="dcterms:W3CDTF">2021-09-14T04:02:37Z</dcterms:created>
  <dcterms:modified xsi:type="dcterms:W3CDTF">2023-01-12T17:44:34Z</dcterms:modified>
</cp:coreProperties>
</file>