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95" r:id="rId8"/>
    <p:sldId id="262" r:id="rId9"/>
    <p:sldId id="263" r:id="rId10"/>
    <p:sldId id="264" r:id="rId11"/>
    <p:sldId id="265" r:id="rId12"/>
    <p:sldId id="266" r:id="rId13"/>
    <p:sldId id="267" r:id="rId14"/>
    <p:sldId id="296" r:id="rId15"/>
    <p:sldId id="269" r:id="rId16"/>
    <p:sldId id="299" r:id="rId17"/>
    <p:sldId id="270" r:id="rId18"/>
    <p:sldId id="271" r:id="rId19"/>
    <p:sldId id="272" r:id="rId20"/>
    <p:sldId id="298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97" r:id="rId38"/>
    <p:sldId id="289" r:id="rId39"/>
    <p:sldId id="291" r:id="rId40"/>
    <p:sldId id="292" r:id="rId41"/>
    <p:sldId id="294" r:id="rId42"/>
    <p:sldId id="290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75" d="100"/>
          <a:sy n="75" d="100"/>
        </p:scale>
        <p:origin x="-12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980728"/>
            <a:ext cx="7700392" cy="3384376"/>
          </a:xfrm>
        </p:spPr>
        <p:txBody>
          <a:bodyPr>
            <a:noAutofit/>
          </a:bodyPr>
          <a:lstStyle/>
          <a:p>
            <a:pPr algn="ctr"/>
            <a:r>
              <a:rPr lang="uk-UA" sz="4800" dirty="0" smtClean="0"/>
              <a:t>Риногенні та отогенні внутрішньочерепні  та внутрішньоорбітальні ускладнення</a:t>
            </a:r>
            <a:endParaRPr lang="uk-UA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37360" y="5157192"/>
            <a:ext cx="7011104" cy="1392560"/>
          </a:xfrm>
        </p:spPr>
        <p:txBody>
          <a:bodyPr/>
          <a:lstStyle/>
          <a:p>
            <a:pPr algn="r"/>
            <a:r>
              <a:rPr lang="uk-UA" dirty="0" smtClean="0"/>
              <a:t>К.мед.наук Ірина Добронравова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Отогенні ускладнення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uk-UA" dirty="0" smtClean="0"/>
              <a:t>   Отогенні внутрішньочерепні ускладнення виникають внаслідок розповсюдження патологічного процесу зі скроневої кістки в порожнину черепа. Вони зустрічаються у 3% хворих, які знаходяться на лікуванні в клініці з різноманітними запальними  захворюваннями вух. Летальність при отогенних внутрішньочерепних ускладненнях досягає 24%.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Путі розповсюдження інфекції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r>
              <a:rPr lang="uk-UA" dirty="0" smtClean="0"/>
              <a:t>гематогенний, </a:t>
            </a:r>
          </a:p>
          <a:p>
            <a:r>
              <a:rPr lang="uk-UA" dirty="0" smtClean="0"/>
              <a:t>періневральний, </a:t>
            </a:r>
          </a:p>
          <a:p>
            <a:r>
              <a:rPr lang="uk-UA" dirty="0" smtClean="0"/>
              <a:t>лімфогенний, </a:t>
            </a:r>
          </a:p>
          <a:p>
            <a:r>
              <a:rPr lang="uk-UA" dirty="0" smtClean="0"/>
              <a:t>контактний шлях - через знищенні кісткові стінки. 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Розповсюдження інфекції з порожнини середнього вуха 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340768"/>
            <a:ext cx="7632848" cy="504056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uk-UA" dirty="0" smtClean="0"/>
          </a:p>
          <a:p>
            <a:pPr marL="0" indent="0"/>
            <a:r>
              <a:rPr lang="uk-UA" dirty="0" smtClean="0"/>
              <a:t> </a:t>
            </a:r>
            <a:r>
              <a:rPr lang="uk-UA" sz="4000" dirty="0" smtClean="0"/>
              <a:t>Через верхню стінку барабанної порожнини і печери соскоподібного відростка в середню  черепну ямку. У грудних дітей тут є не закрита кісткова щілина - між пірамідкою і скроневою кісткою;</a:t>
            </a:r>
          </a:p>
          <a:p>
            <a:pPr marL="0" indent="0"/>
            <a:r>
              <a:rPr lang="uk-UA" sz="4000" dirty="0" smtClean="0"/>
              <a:t> Із клітин соскового відростка, серед яких  особливе значення мають кутові, які висунуті між середньою черепною ямкою і сигмовидною борозною. На всій довжині клітинна система сосковидного відростка близько підходить до вмісту задньої і частково середньої черепної ямки;</a:t>
            </a:r>
          </a:p>
          <a:p>
            <a:pPr marL="0" indent="0"/>
            <a:r>
              <a:rPr lang="uk-UA" sz="4000" dirty="0" smtClean="0"/>
              <a:t>Через нижню стінку барабанної порожнини, яка іноді має отвори  в  кістковій  пластинці, накриваючій цибулину яремної вени;</a:t>
            </a:r>
          </a:p>
          <a:p>
            <a:pPr marL="0" indent="0"/>
            <a:r>
              <a:rPr lang="uk-UA" sz="4000" dirty="0" smtClean="0"/>
              <a:t>Із внутрішнього вуха по водопроводу завитки і пресінника, по внутрішньому слуховому проходу в задню черепну ямку.</a:t>
            </a:r>
          </a:p>
          <a:p>
            <a:pPr marL="0" indent="0"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Етіологічний фактор 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sz="2600" dirty="0" smtClean="0"/>
              <a:t>Різноманітна бактеріальна флора.</a:t>
            </a:r>
          </a:p>
          <a:p>
            <a:pPr>
              <a:buNone/>
            </a:pPr>
            <a:r>
              <a:rPr lang="uk-UA" sz="2600" dirty="0" smtClean="0"/>
              <a:t> При гострому отиті переважає кокова флора:</a:t>
            </a:r>
          </a:p>
          <a:p>
            <a:r>
              <a:rPr lang="uk-UA" sz="2600" dirty="0" smtClean="0"/>
              <a:t>стафілокок</a:t>
            </a:r>
          </a:p>
          <a:p>
            <a:r>
              <a:rPr lang="uk-UA" sz="2600" dirty="0" smtClean="0"/>
              <a:t> стрептокок</a:t>
            </a:r>
          </a:p>
          <a:p>
            <a:r>
              <a:rPr lang="uk-UA" sz="2600" dirty="0" smtClean="0"/>
              <a:t> рідше - пневмокок. </a:t>
            </a:r>
          </a:p>
          <a:p>
            <a:pPr>
              <a:buNone/>
            </a:pPr>
            <a:r>
              <a:rPr lang="uk-UA" sz="2600" dirty="0" smtClean="0"/>
              <a:t>При хронічному гнійному середньому отиті виділяється ще й :</a:t>
            </a:r>
          </a:p>
          <a:p>
            <a:r>
              <a:rPr lang="uk-UA" sz="2600" dirty="0" smtClean="0"/>
              <a:t> протей</a:t>
            </a:r>
          </a:p>
          <a:p>
            <a:r>
              <a:rPr lang="uk-UA" sz="2600" dirty="0" smtClean="0"/>
              <a:t>синегнійна палочка</a:t>
            </a:r>
          </a:p>
          <a:p>
            <a:r>
              <a:rPr lang="uk-UA" sz="2600" dirty="0" smtClean="0"/>
              <a:t>інші мікроорганізми.</a:t>
            </a:r>
          </a:p>
          <a:p>
            <a:pPr>
              <a:buNone/>
            </a:pP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ОТОГЕННИЙ МЕНІНІГІТ (лептоменінігіт)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Менінгіти розрізняють на:</a:t>
            </a:r>
          </a:p>
          <a:p>
            <a:r>
              <a:rPr lang="ru-RU" dirty="0" smtClean="0"/>
              <a:t>Поширений </a:t>
            </a:r>
          </a:p>
          <a:p>
            <a:r>
              <a:rPr lang="ru-RU" dirty="0" smtClean="0"/>
              <a:t>Обмежений (субдуральний нагній) </a:t>
            </a:r>
          </a:p>
          <a:p>
            <a:r>
              <a:rPr lang="ru-RU" dirty="0" smtClean="0"/>
              <a:t>Гнійний </a:t>
            </a:r>
          </a:p>
          <a:p>
            <a:r>
              <a:rPr lang="ru-RU" dirty="0" smtClean="0"/>
              <a:t>Серозний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Отогенний менінгіт слідує розглядати як поширений гнійний менінгіт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отогенній менинги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23728" y="1700808"/>
            <a:ext cx="5616624" cy="43204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І. Загальні симптоми: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dirty="0" smtClean="0"/>
              <a:t>висока температура (38-40°с). Температурна крива постійного характера з невиликими коливаннями в межах 1°С. Тривалість температурної реакції і її виразність визначається інтенсивністю адекватної терапії;</a:t>
            </a:r>
          </a:p>
          <a:p>
            <a:r>
              <a:rPr lang="uk-UA" dirty="0" smtClean="0"/>
              <a:t>інтоксикація;</a:t>
            </a:r>
          </a:p>
          <a:p>
            <a:r>
              <a:rPr lang="uk-UA" dirty="0" smtClean="0"/>
              <a:t>зміни зі сторони серцево-судинної діяльності (залежать від інтоксикації). Виражена тахікардія, пульс лабільний, тони серця приглушені, на ЕКГ - дистрофія міокарду;</a:t>
            </a:r>
          </a:p>
          <a:p>
            <a:r>
              <a:rPr lang="uk-UA" dirty="0" smtClean="0"/>
              <a:t>перебіг захворювання і загальний етап хворих завжди тяжкий.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II. Загально- мозкові симптоми: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268760"/>
            <a:ext cx="7498080" cy="4608512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тяма спутана або без тями;</a:t>
            </a:r>
          </a:p>
          <a:p>
            <a:r>
              <a:rPr lang="uk-UA" dirty="0" smtClean="0"/>
              <a:t>нісенітниця, збудження або загальмування,безсоння;</a:t>
            </a:r>
          </a:p>
          <a:p>
            <a:r>
              <a:rPr lang="uk-UA" dirty="0" smtClean="0"/>
              <a:t>головний біль досягає значної інтенсивності і носить дифузний характер;</a:t>
            </a:r>
          </a:p>
          <a:p>
            <a:r>
              <a:rPr lang="uk-UA" dirty="0" smtClean="0"/>
              <a:t>нудота, блювота, не зв'язана з їжою і виникає при посиленні головного болю.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latin typeface="Times New Roman"/>
                <a:ea typeface="Times New Roman"/>
              </a:rPr>
              <a:t>III. Оболонкові або менінгеальні симптоми:</a:t>
            </a:r>
            <a:br>
              <a:rPr lang="uk-UA" dirty="0" smtClean="0">
                <a:latin typeface="Times New Roman"/>
                <a:ea typeface="Times New Roman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196752"/>
            <a:ext cx="8003232" cy="5328592"/>
          </a:xfrm>
        </p:spPr>
        <p:txBody>
          <a:bodyPr>
            <a:noAutofit/>
          </a:bodyPr>
          <a:lstStyle/>
          <a:p>
            <a:pPr indent="180340" algn="just">
              <a:spcAft>
                <a:spcPts val="0"/>
              </a:spcAft>
            </a:pPr>
            <a:r>
              <a:rPr lang="uk-UA" sz="2000" dirty="0" smtClean="0">
                <a:latin typeface="Times New Roman"/>
                <a:ea typeface="Times New Roman"/>
              </a:rPr>
              <a:t>- ригідність м’язів потилиці виражена в напруженні задніх шийних м`язів при спробі пасивно нагнути голову хворого вперед так, щоб підборіддя змогло доторкнутися грудини при закритому роті;</a:t>
            </a:r>
          </a:p>
          <a:p>
            <a:pPr indent="180340" algn="just">
              <a:spcAft>
                <a:spcPts val="0"/>
              </a:spcAft>
            </a:pPr>
            <a:r>
              <a:rPr lang="uk-UA" sz="2000" dirty="0" smtClean="0">
                <a:latin typeface="Times New Roman"/>
                <a:ea typeface="Times New Roman"/>
              </a:rPr>
              <a:t>- симптом Керніга – опір, біль при розгині гомілки в колінному суглобі в положенні лежачи на спині;</a:t>
            </a:r>
          </a:p>
          <a:p>
            <a:pPr indent="180340" algn="just">
              <a:spcAft>
                <a:spcPts val="0"/>
              </a:spcAft>
            </a:pPr>
            <a:r>
              <a:rPr lang="uk-UA" sz="2000" dirty="0" smtClean="0">
                <a:latin typeface="Times New Roman"/>
                <a:ea typeface="Times New Roman"/>
              </a:rPr>
              <a:t>- симптом Брудзинського (верхній) - згинання ніг в кульшових і колінних суглобах у відповідь на наклін голови вперед;</a:t>
            </a:r>
          </a:p>
          <a:p>
            <a:pPr indent="180340" algn="just">
              <a:spcAft>
                <a:spcPts val="0"/>
              </a:spcAft>
            </a:pPr>
            <a:r>
              <a:rPr lang="uk-UA" sz="2000" dirty="0" smtClean="0">
                <a:latin typeface="Times New Roman"/>
                <a:ea typeface="Times New Roman"/>
              </a:rPr>
              <a:t>- симптом Брудзинського (середній) - такий же рух ніг при тисненні на лонне з'єднання;</a:t>
            </a:r>
          </a:p>
          <a:p>
            <a:pPr indent="180340" algn="just">
              <a:spcAft>
                <a:spcPts val="0"/>
              </a:spcAft>
            </a:pPr>
            <a:r>
              <a:rPr lang="uk-UA" sz="2000" dirty="0" smtClean="0">
                <a:latin typeface="Times New Roman"/>
                <a:ea typeface="Times New Roman"/>
              </a:rPr>
              <a:t>- симптом Брудзинського (нижній) або контрлатеральний - розгин в колінному суглобі ноги, передбачливо зігнутої в кульшовому і колінному суглобах, який супроводжується згинанням іншої ноги;</a:t>
            </a:r>
          </a:p>
          <a:p>
            <a:pPr indent="180340" algn="just">
              <a:spcAft>
                <a:spcPts val="0"/>
              </a:spcAft>
            </a:pPr>
            <a:r>
              <a:rPr lang="uk-UA" sz="2000" dirty="0" smtClean="0">
                <a:latin typeface="Times New Roman"/>
                <a:ea typeface="Times New Roman"/>
              </a:rPr>
              <a:t>- симптом "підвішування" - піднімання дитини, взявши її підруки, відмічається згинання кінцівок в колінних і кульшових суглобах;</a:t>
            </a:r>
          </a:p>
          <a:p>
            <a:pPr indent="180340" algn="just">
              <a:spcAft>
                <a:spcPts val="0"/>
              </a:spcAft>
            </a:pPr>
            <a:r>
              <a:rPr lang="uk-UA" sz="2000" dirty="0" smtClean="0">
                <a:latin typeface="Times New Roman"/>
                <a:ea typeface="Times New Roman"/>
              </a:rPr>
              <a:t>- і де-які інші (симптом Едельмана, симптом Гієна-Барре).</a:t>
            </a:r>
          </a:p>
          <a:p>
            <a:endParaRPr lang="uk-U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У грудних дітей 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r>
              <a:rPr lang="uk-UA" dirty="0" smtClean="0"/>
              <a:t>Менінгеальні знаки (симптом Керніга, ригідність потиличних м'язів) звичайно не виражені. </a:t>
            </a:r>
          </a:p>
          <a:p>
            <a:r>
              <a:rPr lang="uk-UA" dirty="0" smtClean="0"/>
              <a:t>Важливим симптомом менінгіту у них є напруження вип’ячування тім'ячків, погана їх пульсація або відсутність її і загальні судороги.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Подразнення в чутливій сфері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600" dirty="0" smtClean="0"/>
              <a:t>виражається в гіперстезії шкіри (подразненні задніх корінчиків спинного мозку) </a:t>
            </a:r>
          </a:p>
          <a:p>
            <a:r>
              <a:rPr lang="uk-UA" sz="2600" dirty="0" smtClean="0"/>
              <a:t> гіпералгезії хворого до кожного зовнішнього подразнення (світло, звук) і до кожної маніпуляції  на ньому. </a:t>
            </a:r>
          </a:p>
          <a:p>
            <a:pPr marL="0" indent="0">
              <a:buNone/>
            </a:pPr>
            <a:r>
              <a:rPr lang="uk-UA" sz="2600" dirty="0" smtClean="0"/>
              <a:t>Деякі із симптомів подразнення чутливої зони вже на самих первих стадіях хвороби мають місце, тому їм надається особливе значення (симптом Кюленкампфа, симптом Кніка, біль крапок Керрера).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Вогнищеві симптоми 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340768"/>
            <a:ext cx="7498080" cy="4800600"/>
          </a:xfrm>
        </p:spPr>
        <p:txBody>
          <a:bodyPr>
            <a:noAutofit/>
          </a:bodyPr>
          <a:lstStyle/>
          <a:p>
            <a:r>
              <a:rPr lang="uk-UA" sz="2200" dirty="0" smtClean="0"/>
              <a:t>Проявляються при приєднанні енцефаліту (менінгоенцефаліт) або при набряку мозку. Менінгоенцефаліт супроводжується ураженням рухової системи, яка зв`язує рухові центри кори великих півкуль з руховими ядрами черепно-мозкових нервів і клітинами передніх рогів спинного мозку; виникають пірамідні знаки (симптом Бабінського, Россолімо, Жуковського, Гордона, Оппенгейма):</a:t>
            </a:r>
          </a:p>
          <a:p>
            <a:r>
              <a:rPr lang="uk-UA" sz="2200" dirty="0" smtClean="0"/>
              <a:t>Ураження черепно-мозкових нервів (розповсюдження процесу на основу мозку), парез VІ пари, який інервує зовнішній прямий м'яз (парез пов'язаний з подразненням оболонок в області мосто-можочковего кута) і з ураженням речовини мозку (енцефаліт);</a:t>
            </a:r>
          </a:p>
          <a:p>
            <a:r>
              <a:rPr lang="uk-UA" sz="2200" dirty="0" smtClean="0"/>
              <a:t>Геміплегія, геміанопсія, геміанестезія;</a:t>
            </a:r>
          </a:p>
          <a:p>
            <a:endParaRPr lang="uk-UA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2434600"/>
          </a:xfrm>
        </p:spPr>
        <p:txBody>
          <a:bodyPr>
            <a:normAutofit fontScale="90000"/>
          </a:bodyPr>
          <a:lstStyle/>
          <a:p>
            <a:r>
              <a:rPr lang="uk-UA" sz="3100" dirty="0" smtClean="0"/>
              <a:t>В усіх випадках, коли маємо підозру на внутрішньочерепні ускладнення і на менінгіт в особливості, незамінним діагностичним прийомом є люмбальна пункція 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pic>
        <p:nvPicPr>
          <p:cNvPr id="7" name="Содержимое 6" descr="люмбальна пункція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2708920"/>
            <a:ext cx="3528392" cy="3384376"/>
          </a:xfrm>
        </p:spPr>
      </p:pic>
      <p:pic>
        <p:nvPicPr>
          <p:cNvPr id="8" name="Содержимое 7" descr="люмб  пунк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436096" y="2708920"/>
            <a:ext cx="3096344" cy="33843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СИНУСОТРОМБОЗ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uk-UA" dirty="0" smtClean="0"/>
              <a:t>І. Загальні симптоми :</a:t>
            </a:r>
          </a:p>
          <a:p>
            <a:pPr>
              <a:buNone/>
            </a:pPr>
            <a:r>
              <a:rPr lang="uk-UA" dirty="0" smtClean="0"/>
              <a:t>а). Інтерміруюча лихоманка. Озноби з потовиділенням. Трьохгодинні розмахи температури в межах 2-3°С;</a:t>
            </a:r>
          </a:p>
          <a:p>
            <a:pPr>
              <a:buNone/>
            </a:pPr>
            <a:r>
              <a:rPr lang="uk-UA" dirty="0" smtClean="0"/>
              <a:t>б). Перебіг гострий (сепсіс, флебіт, тромбоз синуса, латентний тромбоз синуса);</a:t>
            </a:r>
          </a:p>
          <a:p>
            <a:pPr>
              <a:buNone/>
            </a:pPr>
            <a:r>
              <a:rPr lang="uk-UA" dirty="0" smtClean="0"/>
              <a:t>в). В крові - гостра запальна реакція, сдвиг нейтрофілів вліво, токсична зернистість лейкоцитів, анізацитоз, пойкілоцитоз;</a:t>
            </a:r>
          </a:p>
          <a:p>
            <a:pPr>
              <a:buNone/>
            </a:pPr>
            <a:r>
              <a:rPr lang="uk-UA" dirty="0" smtClean="0"/>
              <a:t>г). Запальні зміни в легенях, нирках та інш.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Тромбоз сигмовидного синусу</a:t>
            </a:r>
            <a:endParaRPr lang="uk-UA" dirty="0"/>
          </a:p>
        </p:txBody>
      </p:sp>
      <p:pic>
        <p:nvPicPr>
          <p:cNvPr id="8" name="Содержимое 7" descr="тромб  сигмов син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92080" y="1628800"/>
            <a:ext cx="3070870" cy="3888432"/>
          </a:xfrm>
        </p:spPr>
      </p:pic>
      <p:pic>
        <p:nvPicPr>
          <p:cNvPr id="10" name="Содержимое 9" descr="тромбоз сигм. синуса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475656" y="1556792"/>
            <a:ext cx="3096344" cy="4104456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II. Загально-мозкові симптоми: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Головна біль без точного місця знаходження;</a:t>
            </a:r>
          </a:p>
          <a:p>
            <a:r>
              <a:rPr lang="uk-UA" dirty="0" smtClean="0"/>
              <a:t>Нудота;</a:t>
            </a:r>
          </a:p>
          <a:p>
            <a:r>
              <a:rPr lang="uk-UA" dirty="0" smtClean="0"/>
              <a:t>Застійний сосок зорового нерва;</a:t>
            </a:r>
          </a:p>
          <a:p>
            <a:r>
              <a:rPr lang="uk-UA" dirty="0" smtClean="0"/>
              <a:t>Ригідність потиличних м'язів.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III. Вогнищеві симптоми: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 smtClean="0"/>
              <a:t> Симптом Гризингера - біль при пальпації за сосковим відростком;</a:t>
            </a:r>
          </a:p>
          <a:p>
            <a:r>
              <a:rPr lang="uk-UA" dirty="0" smtClean="0"/>
              <a:t>Симптом Левіна - біль по ходу внутрішньої яремної вени;</a:t>
            </a:r>
          </a:p>
          <a:p>
            <a:r>
              <a:rPr lang="uk-UA" dirty="0" smtClean="0"/>
              <a:t>Симптом Фосса - відсутність шуму при аускультації над яремною веною;</a:t>
            </a:r>
          </a:p>
          <a:p>
            <a:r>
              <a:rPr lang="uk-UA" dirty="0" smtClean="0"/>
              <a:t>Симптом Квеккенштедта - відсутність підвищенного тиску ліквору у відповідь на прижимання яремної вени, при люмбальній пункції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488832" cy="121500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АБСЦЕСС МОЗКУ</a:t>
            </a:r>
            <a:br>
              <a:rPr lang="uk-UA" dirty="0" smtClean="0"/>
            </a:br>
            <a:r>
              <a:rPr lang="uk-UA" sz="3100" dirty="0" smtClean="0"/>
              <a:t>І. ПЕРЕБІГ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початковий період (загальні і загально-мозкові симптоми);</a:t>
            </a:r>
          </a:p>
          <a:p>
            <a:pPr lvl="0"/>
            <a:r>
              <a:rPr lang="uk-UA" dirty="0" smtClean="0"/>
              <a:t>латентний період (загально-мозкова симптоматика);</a:t>
            </a:r>
          </a:p>
          <a:p>
            <a:pPr lvl="0"/>
            <a:r>
              <a:rPr lang="uk-UA" dirty="0" smtClean="0"/>
              <a:t>явний період (загальні, загально-мозкові і вогнищеві симптоми);</a:t>
            </a:r>
          </a:p>
          <a:p>
            <a:pPr lvl="0"/>
            <a:r>
              <a:rPr lang="uk-UA" dirty="0" smtClean="0"/>
              <a:t>термінальний період.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АБСЦЕСС МОЗКУ</a:t>
            </a:r>
            <a:br>
              <a:rPr lang="uk-UA" dirty="0" smtClean="0"/>
            </a:br>
            <a:endParaRPr lang="uk-UA" dirty="0"/>
          </a:p>
        </p:txBody>
      </p:sp>
      <p:pic>
        <p:nvPicPr>
          <p:cNvPr id="7" name="Содержимое 6" descr="абсцесс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268760"/>
            <a:ext cx="3600400" cy="4176464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276088" y="620688"/>
            <a:ext cx="3657600" cy="5566752"/>
          </a:xfrm>
        </p:spPr>
        <p:txBody>
          <a:bodyPr>
            <a:normAutofit fontScale="92500" lnSpcReduction="10000"/>
          </a:bodyPr>
          <a:lstStyle/>
          <a:p>
            <a:endParaRPr lang="uk-UA" dirty="0" smtClean="0"/>
          </a:p>
          <a:p>
            <a:pPr algn="ctr">
              <a:buNone/>
            </a:pPr>
            <a:r>
              <a:rPr lang="uk-UA" dirty="0" smtClean="0"/>
              <a:t>Перебіг</a:t>
            </a:r>
          </a:p>
          <a:p>
            <a:r>
              <a:rPr lang="uk-UA" dirty="0" smtClean="0"/>
              <a:t>початковий період (загальні і загально-мозкові симптоми);</a:t>
            </a:r>
          </a:p>
          <a:p>
            <a:pPr lvl="0"/>
            <a:r>
              <a:rPr lang="uk-UA" dirty="0" smtClean="0"/>
              <a:t>латентний період (загально-мозкова симптоматика);</a:t>
            </a:r>
          </a:p>
          <a:p>
            <a:pPr lvl="0"/>
            <a:r>
              <a:rPr lang="uk-UA" dirty="0" smtClean="0"/>
              <a:t>явний період (загальні, загально-мозкові і вогнищеві симптоми);</a:t>
            </a:r>
          </a:p>
          <a:p>
            <a:pPr lvl="0"/>
            <a:r>
              <a:rPr lang="uk-UA" dirty="0" smtClean="0"/>
              <a:t>термінальний період.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II. ЗАГАЛЬНІ СИМПТОМИ: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Апатія, страдальний вираз обличчя, блідо-жовтий колір шкіри, субфебрільна температура;</a:t>
            </a:r>
          </a:p>
          <a:p>
            <a:r>
              <a:rPr lang="uk-UA" dirty="0" smtClean="0"/>
              <a:t>Виснаження, покритий язик, запах із рота;</a:t>
            </a:r>
          </a:p>
          <a:p>
            <a:r>
              <a:rPr lang="uk-UA" dirty="0" smtClean="0"/>
              <a:t>Сонливість, безучастість, булемія.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dirty="0" smtClean="0"/>
              <a:t>III. ЗАГАЛЬНО-МОЗКОВІ СИМПТОМИ:</a:t>
            </a:r>
            <a:br>
              <a:rPr lang="uk-UA" sz="3200" dirty="0" smtClean="0"/>
            </a:br>
            <a:endParaRPr lang="uk-UA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Головний біль, з точним місцем знаходження, не знімається аналгетиками;</a:t>
            </a:r>
          </a:p>
          <a:p>
            <a:r>
              <a:rPr lang="uk-UA" dirty="0" smtClean="0"/>
              <a:t>Блювота незалежно від сприймання їжи;</a:t>
            </a:r>
          </a:p>
          <a:p>
            <a:r>
              <a:rPr lang="uk-UA" dirty="0" smtClean="0"/>
              <a:t>Брадікардія абсолютна чи відносна (до температури тіла);</a:t>
            </a:r>
          </a:p>
          <a:p>
            <a:r>
              <a:rPr lang="uk-UA" dirty="0" smtClean="0"/>
              <a:t>Ригідність потиличних м'язів.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ІV. </a:t>
            </a:r>
            <a:r>
              <a:rPr lang="uk-UA" sz="4000" dirty="0" smtClean="0"/>
              <a:t>ВОГНИЩЕВІ</a:t>
            </a:r>
            <a:r>
              <a:rPr lang="uk-UA" dirty="0" smtClean="0"/>
              <a:t> СИМПТОМИ: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/>
              <a:t>а). Афазія (при лівосторонніх процесах), амнестична, сенсорна, моторна, семантична;</a:t>
            </a:r>
          </a:p>
          <a:p>
            <a:r>
              <a:rPr lang="uk-UA" dirty="0" smtClean="0"/>
              <a:t>б). Геміпарез на противоположній стороні, парез лицевого нерва, відвідного, окорухового, блукаючого нервів;</a:t>
            </a:r>
          </a:p>
          <a:p>
            <a:r>
              <a:rPr lang="uk-UA" dirty="0" smtClean="0"/>
              <a:t>в). Геміанопсія (випадіння половини поля зору на протилежній стороні);</a:t>
            </a:r>
          </a:p>
          <a:p>
            <a:r>
              <a:rPr lang="uk-UA" dirty="0" smtClean="0"/>
              <a:t>г). Патологічні рефлекси (Бабінського, Гордона, Опенгейма).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3600" dirty="0" smtClean="0"/>
              <a:t>V. СПИНОМОЗКОВА РІДИНА </a:t>
            </a:r>
            <a:br>
              <a:rPr lang="uk-UA" sz="3600" dirty="0" smtClean="0"/>
            </a:br>
            <a:endParaRPr lang="uk-UA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 smtClean="0"/>
              <a:t>білок підвищений </a:t>
            </a:r>
          </a:p>
          <a:p>
            <a:r>
              <a:rPr lang="uk-UA" dirty="0" smtClean="0"/>
              <a:t>Лімфоцитоз</a:t>
            </a:r>
          </a:p>
          <a:p>
            <a:r>
              <a:rPr lang="uk-UA" dirty="0" smtClean="0"/>
              <a:t>збільшення цукру.</a:t>
            </a:r>
          </a:p>
          <a:p>
            <a:pPr>
              <a:buNone/>
            </a:pPr>
            <a:r>
              <a:rPr lang="uk-UA" dirty="0" smtClean="0"/>
              <a:t>При виключенні правої півкулі головного мозку порушується конкретне образне мислення - виявляється монотонна балакучість, слухова і зорова агнозія, але зберігається і навіть посилюється позитивний емоціональний тонус. </a:t>
            </a:r>
          </a:p>
          <a:p>
            <a:pPr>
              <a:buNone/>
            </a:pPr>
            <a:r>
              <a:rPr lang="uk-UA" dirty="0" smtClean="0"/>
              <a:t>При виключенні лівої півкулі випадає логічне абстрактне мислення - збіднюється словниковий запас, хворий не пам'ятає назв предметів, у нього розвивається негативний емоціональний фон.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dirty="0" smtClean="0"/>
              <a:t>АБСЦЕС МОЗЖЕЧКА</a:t>
            </a:r>
            <a:endParaRPr lang="uk-UA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uk-UA" dirty="0" smtClean="0"/>
              <a:t>1. Загальні симптоми.</a:t>
            </a:r>
          </a:p>
          <a:p>
            <a:pPr>
              <a:buNone/>
            </a:pPr>
            <a:r>
              <a:rPr lang="uk-UA" dirty="0" smtClean="0"/>
              <a:t>2. Загально-мозкові симптоми (аналогічні абсцесу мозку).</a:t>
            </a:r>
          </a:p>
          <a:p>
            <a:pPr>
              <a:buNone/>
            </a:pPr>
            <a:r>
              <a:rPr lang="uk-UA" dirty="0" smtClean="0"/>
              <a:t>З. Вогнищеві симптоми:</a:t>
            </a:r>
          </a:p>
          <a:p>
            <a:pPr>
              <a:buNone/>
            </a:pPr>
            <a:r>
              <a:rPr lang="uk-UA" dirty="0" smtClean="0"/>
              <a:t>а). Порушення координації рухів - адіадохокінез, падіння в позі Ромберга, невиконання пальценосової, колінноп`яточної проб і інш.;</a:t>
            </a:r>
          </a:p>
          <a:p>
            <a:pPr>
              <a:buNone/>
            </a:pPr>
            <a:r>
              <a:rPr lang="uk-UA" dirty="0" smtClean="0"/>
              <a:t>б). Зниження м'язового тонуса;</a:t>
            </a:r>
          </a:p>
          <a:p>
            <a:pPr>
              <a:buNone/>
            </a:pPr>
            <a:r>
              <a:rPr lang="uk-UA" dirty="0" smtClean="0"/>
              <a:t>в). Ністагм в хвору сторону.</a:t>
            </a:r>
          </a:p>
          <a:p>
            <a:pPr>
              <a:buNone/>
            </a:pPr>
            <a:r>
              <a:rPr lang="uk-UA" dirty="0" smtClean="0"/>
              <a:t>4. Спино-мозкова рідина (аналогічна абсцесу мозку).</a:t>
            </a:r>
          </a:p>
          <a:p>
            <a:pPr>
              <a:buNone/>
            </a:pPr>
            <a:r>
              <a:rPr lang="uk-UA" dirty="0" smtClean="0"/>
              <a:t> 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600" dirty="0" smtClean="0"/>
              <a:t>ЕКСТРАДУРАЛЬИЙ</a:t>
            </a:r>
            <a:r>
              <a:rPr lang="uk-UA" dirty="0" smtClean="0"/>
              <a:t> АБСЦЕС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052736"/>
            <a:ext cx="4288520" cy="5134704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uk-UA" sz="1800" dirty="0" smtClean="0"/>
              <a:t>Накопичення гною між твердою мозковою оболонкою і кісткою. При розвитку ускладнення спостерігається:</a:t>
            </a:r>
          </a:p>
          <a:p>
            <a:pPr marL="0"/>
            <a:r>
              <a:rPr lang="uk-UA" sz="1800" dirty="0" smtClean="0"/>
              <a:t>Значне видділення гною з вогнища інфекції - із вуха.</a:t>
            </a:r>
          </a:p>
          <a:p>
            <a:r>
              <a:rPr lang="uk-UA" sz="1800" dirty="0" smtClean="0"/>
              <a:t>Локалізованний біль;</a:t>
            </a:r>
          </a:p>
          <a:p>
            <a:r>
              <a:rPr lang="uk-UA" sz="1800" dirty="0" smtClean="0"/>
              <a:t> Можлива ригідність потиличних м'язів, симптом Керніга;</a:t>
            </a:r>
          </a:p>
          <a:p>
            <a:r>
              <a:rPr lang="uk-UA" sz="1800" dirty="0" smtClean="0"/>
              <a:t>Вогнищеві симптоми рідкісні;</a:t>
            </a:r>
          </a:p>
          <a:p>
            <a:r>
              <a:rPr lang="uk-UA" sz="1800" dirty="0" smtClean="0"/>
              <a:t>При локалізації абсцесу в середній черепній ямці – парези протилежної кінцівки, порушення чутливості, припадки;</a:t>
            </a:r>
          </a:p>
          <a:p>
            <a:r>
              <a:rPr lang="uk-UA" sz="1800" dirty="0" smtClean="0"/>
              <a:t>При знаходженні абсцесу в задній черепній ямці – ністагм, порушення координації рухів, низький м'язовий тонус на стороні ураження.</a:t>
            </a:r>
          </a:p>
          <a:p>
            <a:endParaRPr lang="uk-UA" sz="1800" dirty="0"/>
          </a:p>
        </p:txBody>
      </p:sp>
      <p:pic>
        <p:nvPicPr>
          <p:cNvPr id="6" name="Содержимое 5" descr="єпидур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436096" y="1412776"/>
            <a:ext cx="3240360" cy="43924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dirty="0" smtClean="0"/>
              <a:t>СУБДУРАЛЬНИЙ АБСЦЕС </a:t>
            </a:r>
            <a:endParaRPr lang="uk-UA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124744"/>
            <a:ext cx="4000488" cy="5062696"/>
          </a:xfrm>
        </p:spPr>
        <p:txBody>
          <a:bodyPr>
            <a:normAutofit fontScale="62500" lnSpcReduction="20000"/>
          </a:bodyPr>
          <a:lstStyle/>
          <a:p>
            <a:pPr marL="0">
              <a:buNone/>
            </a:pPr>
            <a:r>
              <a:rPr lang="uk-UA" dirty="0" smtClean="0"/>
              <a:t>накопичення гною під твердою мозковою оболонкою. В залежності від об`єму абсцесу і його знаходженні з'являються вогнищеві симптоми у виді:</a:t>
            </a:r>
          </a:p>
          <a:p>
            <a:r>
              <a:rPr lang="uk-UA" dirty="0" smtClean="0"/>
              <a:t>Легких пірамідних знаків на протилежній стороні (при знаходженні в середній черепній ямці);</a:t>
            </a:r>
          </a:p>
          <a:p>
            <a:r>
              <a:rPr lang="uk-UA" dirty="0" smtClean="0"/>
              <a:t> Мозжечкових симптомів – ністагм, промах при пальценосовій пробі (при знаходженні абсцесу в задній черепній ямці);</a:t>
            </a:r>
          </a:p>
          <a:p>
            <a:r>
              <a:rPr lang="uk-UA" dirty="0" smtClean="0"/>
              <a:t> Характерним є ремітуючий перебіг менінгіального синдрому з помірним плеоцитозом в лікворі (до 200-300 клітини);</a:t>
            </a:r>
          </a:p>
          <a:p>
            <a:r>
              <a:rPr lang="uk-UA" dirty="0" smtClean="0"/>
              <a:t> Нерідко субдуральний абсцес має скритий перебіг.</a:t>
            </a:r>
          </a:p>
          <a:p>
            <a:endParaRPr lang="uk-UA" dirty="0"/>
          </a:p>
        </p:txBody>
      </p:sp>
      <p:pic>
        <p:nvPicPr>
          <p:cNvPr id="5" name="Содержимое 4" descr="субдур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796137" y="1412776"/>
            <a:ext cx="2952328" cy="43204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570186"/>
          </a:xfrm>
        </p:spPr>
        <p:txBody>
          <a:bodyPr anchor="t">
            <a:normAutofit fontScale="90000"/>
          </a:bodyPr>
          <a:lstStyle/>
          <a:p>
            <a:pPr algn="ctr"/>
            <a:r>
              <a:rPr lang="uk-UA" sz="4000" b="1" dirty="0" smtClean="0"/>
              <a:t>Диференційно діагностичні ознаки абсцесу мозочка і лабіринтиту: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 </a:t>
            </a:r>
            <a:br>
              <a:rPr lang="uk-UA" b="1" dirty="0" smtClean="0"/>
            </a:br>
            <a:endParaRPr lang="uk-UA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914400" y="1916832"/>
          <a:ext cx="8229600" cy="4941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9154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dirty="0">
                          <a:latin typeface="Times New Roman"/>
                          <a:ea typeface="Times New Roman"/>
                        </a:rPr>
                        <a:t>Ознаки захворювання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000" b="1" dirty="0">
                          <a:latin typeface="Times New Roman"/>
                        </a:rPr>
                        <a:t>Лабіринтит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000" b="1" dirty="0">
                          <a:latin typeface="Times New Roman"/>
                        </a:rPr>
                        <a:t>Абсцесс мозочка</a:t>
                      </a:r>
                    </a:p>
                  </a:txBody>
                  <a:tcPr marL="68580" marR="68580" marT="0" marB="0"/>
                </a:tc>
              </a:tr>
              <a:tr h="1279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dirty="0">
                          <a:latin typeface="Times New Roman"/>
                        </a:rPr>
                        <a:t>Спонтанний ністагм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 dirty="0">
                          <a:latin typeface="Times New Roman"/>
                          <a:ea typeface="Times New Roman"/>
                        </a:rPr>
                        <a:t>Мілко- середньорозмашистий, практично завжди горизонтально-ротаторний. При подразненні лабіринту спрямованний в хвору сторону, з’являється під час приступів запаморочення, сила його мінлива, залежить від положення голови. При виключенні лабіринту – направленний в здорову сторону, швидко видихається.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Крупно-розмашистий, горизонтальний. Швидкий і повільний компоненти не ясно розрізняються. Характерний поворот ністагму в хвору сторону.</a:t>
                      </a:r>
                    </a:p>
                  </a:txBody>
                  <a:tcPr marL="68580" marR="68580" marT="0" marB="0"/>
                </a:tc>
              </a:tr>
              <a:tr h="9154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Спонтанний промах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Двусторонній, завжди в напрямку, протилежному ністагму. При виключенні лабіринту швидко зникає.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 dirty="0">
                          <a:latin typeface="Times New Roman"/>
                          <a:ea typeface="Times New Roman"/>
                        </a:rPr>
                        <a:t>На стороні вогнища (промах тільки одною рукою на хворій стороні). Не залежить від ністагму.</a:t>
                      </a:r>
                    </a:p>
                  </a:txBody>
                  <a:tcPr marL="68580" marR="68580" marT="0" marB="0"/>
                </a:tc>
              </a:tr>
              <a:tr h="9154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Спонтанне падіння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Залежить від положення голови (міняється направлення падіння). Залежить від направлення ністагму (хворий відклоняється в сторону повільного компоненту ністагму).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В сторону ураження мозочка, що співпадає з направленням ністагму. Не залежить від положення голови. Спостерігаеться довго.</a:t>
                      </a:r>
                    </a:p>
                  </a:txBody>
                  <a:tcPr marL="68580" marR="68580" marT="0" marB="0"/>
                </a:tc>
              </a:tr>
              <a:tr h="9154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Флангова походка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Легко виконується в обидві сторони.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 dirty="0">
                          <a:latin typeface="Times New Roman"/>
                          <a:ea typeface="Times New Roman"/>
                        </a:rPr>
                        <a:t>Хворий відхиляється в сторону абсцеса мозочка.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914400" y="0"/>
          <a:ext cx="82296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8572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dirty="0">
                          <a:latin typeface="Times New Roman"/>
                          <a:ea typeface="Times New Roman"/>
                        </a:rPr>
                        <a:t>Адіадохокінез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 dirty="0">
                          <a:latin typeface="Times New Roman"/>
                          <a:ea typeface="Times New Roman"/>
                        </a:rPr>
                        <a:t>Відсутній.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Спостерігається відставання руки на стороні ураження.</a:t>
                      </a:r>
                    </a:p>
                  </a:txBody>
                  <a:tcPr marL="68580" marR="68580" marT="0" marB="0"/>
                </a:tc>
              </a:tr>
              <a:tr h="8572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dirty="0">
                          <a:latin typeface="Times New Roman"/>
                          <a:ea typeface="Times New Roman"/>
                        </a:rPr>
                        <a:t>Запаморочення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Надзвичайно інтенсивне, посилюється при зміні положення голови.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Не зв`язане зі зміною положення голови.</a:t>
                      </a:r>
                    </a:p>
                  </a:txBody>
                  <a:tcPr marL="68580" marR="68580" marT="0" marB="0"/>
                </a:tc>
              </a:tr>
              <a:tr h="8572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Нудота, блювота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На висоті приступу запаморочення поступово зменшується.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Поступово зростають.</a:t>
                      </a:r>
                    </a:p>
                  </a:txBody>
                  <a:tcPr marL="68580" marR="68580" marT="0" marB="0"/>
                </a:tc>
              </a:tr>
              <a:tr h="8572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Головний біль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Відсутній.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Різкий головний біль в потиличній, рідше в лобній облаті.</a:t>
                      </a:r>
                    </a:p>
                  </a:txBody>
                  <a:tcPr marL="68580" marR="68580" marT="0" marB="0"/>
                </a:tc>
              </a:tr>
              <a:tr h="8572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Сповільнення пульсу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Немає.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Часто.</a:t>
                      </a:r>
                    </a:p>
                  </a:txBody>
                  <a:tcPr marL="68580" marR="68580" marT="0" marB="0"/>
                </a:tc>
              </a:tr>
              <a:tr h="8572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Слух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Зниженний або відсутній в залежності від форми лабіринтиту.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Не зміненний при неотогенному абсцесі; при лабіринтогенному – повна глухота.</a:t>
                      </a:r>
                    </a:p>
                  </a:txBody>
                  <a:tcPr marL="68580" marR="68580" marT="0" marB="0"/>
                </a:tc>
              </a:tr>
              <a:tr h="8572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Експериментальне подразнення лабіринту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Підвищена збудженність або відсутність вестибулярної збудженності. Останнє вказує на виключення лабіринту.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Норморефлексія вестибулярного аналізатора, якщо абсцесс нелабіринтогенний; при лабіринтогенному – виключений.</a:t>
                      </a:r>
                    </a:p>
                  </a:txBody>
                  <a:tcPr marL="68580" marR="68580" marT="0" marB="0"/>
                </a:tc>
              </a:tr>
              <a:tr h="8572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</a:rPr>
                        <a:t>Застойний сосок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 dirty="0">
                          <a:latin typeface="Times New Roman"/>
                          <a:ea typeface="Times New Roman"/>
                        </a:rPr>
                        <a:t>Ні.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000" dirty="0">
                          <a:latin typeface="Times New Roman"/>
                          <a:ea typeface="Times New Roman"/>
                        </a:rPr>
                        <a:t>Буває.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pPr algn="ctr"/>
            <a:r>
              <a:rPr lang="uk-UA" sz="4000" dirty="0" smtClean="0"/>
              <a:t>РИНОГЕННІ</a:t>
            </a:r>
            <a:r>
              <a:rPr lang="uk-UA" dirty="0" smtClean="0"/>
              <a:t> УСКЛАДНЕННЯ.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>
              <a:buNone/>
            </a:pPr>
            <a:r>
              <a:rPr lang="uk-UA" dirty="0" smtClean="0"/>
              <a:t>ОРБІТАЛЬНІ ускладнення спостерігаються переважне в дитячому віці та розвиваються частіше при гострих синуїтах.</a:t>
            </a:r>
          </a:p>
          <a:p>
            <a:pPr marL="0">
              <a:buNone/>
            </a:pPr>
            <a:r>
              <a:rPr lang="uk-UA" dirty="0" smtClean="0"/>
              <a:t>Шляхи  розповсюдження інфекції з порожнини носу, пазух носу на вміст очниці та мозкового черепу є такі:</a:t>
            </a:r>
          </a:p>
          <a:p>
            <a:pPr lvl="0"/>
            <a:endParaRPr lang="uk-UA" dirty="0" smtClean="0"/>
          </a:p>
          <a:p>
            <a:pPr lvl="0"/>
            <a:r>
              <a:rPr lang="uk-UA" dirty="0" smtClean="0"/>
              <a:t>Анастомози між кровокосними та лімфатичними судинами.</a:t>
            </a:r>
          </a:p>
          <a:p>
            <a:pPr lvl="0"/>
            <a:r>
              <a:rPr lang="uk-UA" dirty="0" smtClean="0"/>
              <a:t>Тісна взаємодія між фолікулами зубів та основою очниці.</a:t>
            </a:r>
          </a:p>
          <a:p>
            <a:pPr lvl="0"/>
            <a:r>
              <a:rPr lang="uk-UA" dirty="0" smtClean="0"/>
              <a:t>Слізно-носовий канал.</a:t>
            </a:r>
          </a:p>
          <a:p>
            <a:pPr lvl="0"/>
            <a:r>
              <a:rPr lang="uk-UA" dirty="0" smtClean="0"/>
              <a:t>Контактний шлях внаслідок руйнування кістки.</a:t>
            </a:r>
          </a:p>
          <a:p>
            <a:pPr>
              <a:buNone/>
            </a:pP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pPr algn="ctr"/>
            <a:r>
              <a:rPr lang="uk-UA" sz="4000" b="1" dirty="0" smtClean="0"/>
              <a:t>Негнійні ускладнення</a:t>
            </a:r>
            <a:r>
              <a:rPr lang="uk-UA" sz="4000" dirty="0" smtClean="0"/>
              <a:t>: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908720"/>
            <a:ext cx="8229600" cy="54006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uk-UA" dirty="0" smtClean="0"/>
              <a:t>1. </a:t>
            </a:r>
            <a:r>
              <a:rPr lang="uk-UA" sz="2800" dirty="0" smtClean="0"/>
              <a:t>Набряк повік</a:t>
            </a:r>
          </a:p>
          <a:p>
            <a:pPr lvl="0"/>
            <a:r>
              <a:rPr lang="uk-UA" sz="2800" dirty="0" smtClean="0"/>
              <a:t>Загальні симптоми запального захворювання (на відміну від набряку незапального походження).</a:t>
            </a:r>
          </a:p>
          <a:p>
            <a:pPr lvl="0"/>
            <a:r>
              <a:rPr lang="uk-UA" sz="2800" dirty="0" smtClean="0"/>
              <a:t>Гіперемія, інфільтрація м’яких тканин повік над відповідною пазухою.</a:t>
            </a:r>
          </a:p>
          <a:p>
            <a:pPr lvl="0"/>
            <a:r>
              <a:rPr lang="uk-UA" sz="2800" dirty="0" smtClean="0"/>
              <a:t>Опущення повіки, звуження очної щілини.</a:t>
            </a:r>
          </a:p>
          <a:p>
            <a:pPr lvl="0">
              <a:buNone/>
            </a:pPr>
            <a:r>
              <a:rPr lang="uk-UA" sz="2800" dirty="0" smtClean="0"/>
              <a:t>2. Периостит.</a:t>
            </a:r>
          </a:p>
          <a:p>
            <a:pPr lvl="1">
              <a:buFont typeface="Arial" pitchFamily="34" charset="0"/>
              <a:buChar char="•"/>
            </a:pPr>
            <a:r>
              <a:rPr lang="uk-UA" dirty="0" smtClean="0"/>
              <a:t>Помірне зміщення одного яблука.</a:t>
            </a:r>
          </a:p>
          <a:p>
            <a:pPr lvl="1">
              <a:buFont typeface="Arial" pitchFamily="34" charset="0"/>
              <a:buChar char="•"/>
            </a:pPr>
            <a:r>
              <a:rPr lang="uk-UA" dirty="0" smtClean="0"/>
              <a:t>Легке обмеження рухомості очного яблука в бік ураження.</a:t>
            </a:r>
          </a:p>
          <a:p>
            <a:pPr>
              <a:buNone/>
            </a:pPr>
            <a:r>
              <a:rPr lang="uk-UA" sz="2800" dirty="0" smtClean="0"/>
              <a:t>3. Реактивний набряк, інфільтрація очниці.</a:t>
            </a:r>
          </a:p>
          <a:p>
            <a:pPr lvl="2"/>
            <a:r>
              <a:rPr lang="uk-UA" sz="2800" dirty="0" smtClean="0"/>
              <a:t>Екзофтальм внаслідок запальної інфільтрації м’яких тканин за очним яблуком.</a:t>
            </a:r>
          </a:p>
          <a:p>
            <a:pPr lvl="2"/>
            <a:r>
              <a:rPr lang="uk-UA" sz="2800" dirty="0" smtClean="0"/>
              <a:t>Обмеження рухомості очного яблука.</a:t>
            </a:r>
          </a:p>
          <a:p>
            <a:pPr lvl="2"/>
            <a:r>
              <a:rPr lang="uk-UA" sz="2800" dirty="0" smtClean="0"/>
              <a:t>Помірний хемоз кон</a:t>
            </a:r>
            <a:r>
              <a:rPr lang="ru-RU" sz="2800" dirty="0" smtClean="0"/>
              <a:t>’</a:t>
            </a:r>
            <a:r>
              <a:rPr lang="uk-UA" sz="2800" dirty="0" smtClean="0"/>
              <a:t>юктиви.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pPr algn="ctr"/>
            <a:r>
              <a:rPr lang="uk-UA" b="1" dirty="0" smtClean="0"/>
              <a:t>Гнійні ускладнення: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268760"/>
            <a:ext cx="7715200" cy="4857403"/>
          </a:xfrm>
        </p:spPr>
        <p:txBody>
          <a:bodyPr/>
          <a:lstStyle/>
          <a:p>
            <a:r>
              <a:rPr lang="uk-UA" sz="2400" dirty="0" smtClean="0"/>
              <a:t> Абсцес повіки.</a:t>
            </a:r>
          </a:p>
          <a:p>
            <a:pPr lvl="2">
              <a:buFont typeface="Arial" pitchFamily="34" charset="0"/>
              <a:buChar char="•"/>
            </a:pPr>
            <a:r>
              <a:rPr lang="uk-UA" dirty="0" smtClean="0"/>
              <a:t>Цианотичність шкіри набряклих повік.</a:t>
            </a:r>
          </a:p>
          <a:p>
            <a:pPr lvl="2">
              <a:buFont typeface="Arial" pitchFamily="34" charset="0"/>
              <a:buChar char="•"/>
            </a:pPr>
            <a:r>
              <a:rPr lang="uk-UA" dirty="0" smtClean="0"/>
              <a:t>Флуктуація.</a:t>
            </a:r>
          </a:p>
          <a:p>
            <a:pPr lvl="2">
              <a:buFont typeface="Arial" pitchFamily="34" charset="0"/>
              <a:buChar char="•"/>
            </a:pPr>
            <a:r>
              <a:rPr lang="uk-UA" dirty="0" smtClean="0"/>
              <a:t>Судинний малюнок шкіри.</a:t>
            </a:r>
          </a:p>
          <a:p>
            <a:r>
              <a:rPr lang="uk-UA" sz="2400" dirty="0" smtClean="0"/>
              <a:t> Субпериостальний абсцес.</a:t>
            </a:r>
          </a:p>
          <a:p>
            <a:pPr lvl="3">
              <a:buFont typeface="Arial" pitchFamily="34" charset="0"/>
              <a:buChar char="•"/>
            </a:pPr>
            <a:r>
              <a:rPr lang="uk-UA" sz="2400" dirty="0" smtClean="0"/>
              <a:t>Головний біль – розлитий, переважно в орбітах.</a:t>
            </a:r>
          </a:p>
          <a:p>
            <a:pPr lvl="3">
              <a:buFont typeface="Arial" pitchFamily="34" charset="0"/>
              <a:buChar char="•"/>
            </a:pPr>
            <a:r>
              <a:rPr lang="uk-UA" sz="2400" dirty="0" smtClean="0"/>
              <a:t>Нудота.</a:t>
            </a:r>
          </a:p>
          <a:p>
            <a:pPr lvl="3">
              <a:buFont typeface="Arial" pitchFamily="34" charset="0"/>
              <a:buChar char="•"/>
            </a:pPr>
            <a:r>
              <a:rPr lang="uk-UA" sz="2400" dirty="0" smtClean="0"/>
              <a:t>Застійний сосок здорового нерва.</a:t>
            </a:r>
          </a:p>
          <a:p>
            <a:pPr lvl="3">
              <a:buFont typeface="Arial" pitchFamily="34" charset="0"/>
              <a:buChar char="•"/>
            </a:pPr>
            <a:r>
              <a:rPr lang="uk-UA" sz="2400" dirty="0" smtClean="0"/>
              <a:t>Ригідність потилиці.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600" dirty="0" smtClean="0"/>
              <a:t>Вогнищеві симптоми</a:t>
            </a:r>
            <a:endParaRPr lang="uk-UA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196752"/>
            <a:ext cx="7499176" cy="49294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dirty="0" smtClean="0"/>
              <a:t>       </a:t>
            </a:r>
          </a:p>
          <a:p>
            <a:pPr lvl="4">
              <a:buFont typeface="Wingdings" pitchFamily="2" charset="2"/>
              <a:buChar char="§"/>
            </a:pPr>
            <a:r>
              <a:rPr lang="uk-UA" sz="2600" dirty="0" smtClean="0"/>
              <a:t>Двобічний лагофтальм та екзофтальм.</a:t>
            </a:r>
          </a:p>
          <a:p>
            <a:pPr lvl="4">
              <a:buFont typeface="Wingdings" pitchFamily="2" charset="2"/>
              <a:buChar char="§"/>
            </a:pPr>
            <a:r>
              <a:rPr lang="uk-UA" sz="2600" dirty="0" smtClean="0"/>
              <a:t>Двобічний хемоз та крововилив у кон</a:t>
            </a:r>
            <a:r>
              <a:rPr lang="ru-RU" sz="2600" dirty="0" smtClean="0"/>
              <a:t>’юктиву.</a:t>
            </a:r>
            <a:endParaRPr lang="uk-UA" sz="2600" dirty="0" smtClean="0"/>
          </a:p>
          <a:p>
            <a:pPr lvl="4">
              <a:buFont typeface="Wingdings" pitchFamily="2" charset="2"/>
              <a:buChar char="§"/>
            </a:pPr>
            <a:r>
              <a:rPr lang="uk-UA" sz="2600" dirty="0" smtClean="0"/>
              <a:t>Застій у венах сітківки.</a:t>
            </a:r>
          </a:p>
          <a:p>
            <a:pPr lvl="4">
              <a:buFont typeface="Wingdings" pitchFamily="2" charset="2"/>
              <a:buChar char="§"/>
            </a:pPr>
            <a:r>
              <a:rPr lang="uk-UA" sz="2600" dirty="0" smtClean="0"/>
              <a:t>Погіршення зору.</a:t>
            </a: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uk-UA" dirty="0" smtClean="0"/>
              <a:t>Спинномозкова рідина не змінена.</a:t>
            </a:r>
            <a:endParaRPr lang="uk-UA" sz="4400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pPr algn="ctr"/>
            <a:r>
              <a:rPr lang="uk-UA" sz="3600" dirty="0" smtClean="0"/>
              <a:t>МЕНІНГІТ. АБСЦЕС МОЗКУ.</a:t>
            </a:r>
            <a:br>
              <a:rPr lang="uk-UA" sz="3600" dirty="0" smtClean="0"/>
            </a:br>
            <a:endParaRPr lang="uk-UA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980728"/>
            <a:ext cx="8229600" cy="5145435"/>
          </a:xfrm>
        </p:spPr>
        <p:txBody>
          <a:bodyPr>
            <a:normAutofit/>
          </a:bodyPr>
          <a:lstStyle/>
          <a:p>
            <a:r>
              <a:rPr lang="uk-UA" dirty="0" smtClean="0"/>
              <a:t>При риногенних ураженнях головного мозку звичайно ускладнення розвивається в лобовій долі.</a:t>
            </a:r>
          </a:p>
          <a:p>
            <a:r>
              <a:rPr lang="uk-UA" dirty="0" smtClean="0"/>
              <a:t>Лобові долі беруть участь у формуванні та регулюванні рухових актів та поведінки.</a:t>
            </a:r>
          </a:p>
          <a:p>
            <a:r>
              <a:rPr lang="uk-UA" dirty="0" smtClean="0"/>
              <a:t>Тут починаються різні еферентні рухомі системи, кортикоспинальні та кортиконуклеарні шляхи (сюди йдуть численні провідники до підкоркових та стволових утворень).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Симптоми </a:t>
            </a:r>
            <a:r>
              <a:rPr lang="uk-UA" sz="4000" dirty="0" smtClean="0"/>
              <a:t>ураження</a:t>
            </a:r>
            <a:r>
              <a:rPr lang="uk-UA" dirty="0" smtClean="0"/>
              <a:t> лобових часток: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196752"/>
            <a:ext cx="8050088" cy="5001419"/>
          </a:xfrm>
        </p:spPr>
        <p:txBody>
          <a:bodyPr>
            <a:normAutofit/>
          </a:bodyPr>
          <a:lstStyle/>
          <a:p>
            <a:pPr lvl="0"/>
            <a:r>
              <a:rPr lang="uk-UA" sz="2600" dirty="0" smtClean="0"/>
              <a:t>Центральні паралічі та парези. Парез взору –“хворий дивиться на вогнище ураження”. Мімічний парез лицьового нерва.</a:t>
            </a:r>
          </a:p>
          <a:p>
            <a:pPr lvl="0"/>
            <a:r>
              <a:rPr lang="uk-UA" sz="2600" dirty="0" smtClean="0"/>
              <a:t>Ципокінез (зниження рухової ініціативи).</a:t>
            </a:r>
          </a:p>
          <a:p>
            <a:pPr lvl="0"/>
            <a:r>
              <a:rPr lang="uk-UA" sz="2600" dirty="0" smtClean="0"/>
              <a:t>Лобова атаксія, неможливість стояти, ходити. Відхилення тіла у протилежну сторону.</a:t>
            </a:r>
          </a:p>
          <a:p>
            <a:pPr lvl="0"/>
            <a:r>
              <a:rPr lang="uk-UA" sz="2600" dirty="0" smtClean="0"/>
              <a:t>Лобова апраксія (незавершеність дії).</a:t>
            </a:r>
          </a:p>
          <a:p>
            <a:pPr lvl="0"/>
            <a:r>
              <a:rPr lang="uk-UA" sz="2600" dirty="0" smtClean="0"/>
              <a:t>Моторна афазія.</a:t>
            </a:r>
          </a:p>
          <a:p>
            <a:pPr lvl="0"/>
            <a:r>
              <a:rPr lang="uk-UA" sz="2600" dirty="0" smtClean="0"/>
              <a:t>Епілептичні припадки.</a:t>
            </a:r>
          </a:p>
          <a:p>
            <a:pPr lvl="0"/>
            <a:r>
              <a:rPr lang="uk-UA" sz="2600" dirty="0" smtClean="0"/>
              <a:t>Психічні порушення (агресивність).</a:t>
            </a:r>
          </a:p>
          <a:p>
            <a:pPr lvl="0"/>
            <a:r>
              <a:rPr lang="uk-UA" sz="2600" dirty="0" smtClean="0"/>
              <a:t>Короткочасні виключення свідомості.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pPr algn="ctr"/>
            <a:r>
              <a:rPr lang="uk-UA" sz="3600" dirty="0" smtClean="0"/>
              <a:t>ЕКСТРАДУРАЛЬНИЙ ТА СУБДУРАЛЬНИЙ АБСЦЕС.</a:t>
            </a:r>
            <a:br>
              <a:rPr lang="uk-UA" sz="3600" dirty="0" smtClean="0"/>
            </a:br>
            <a:endParaRPr lang="uk-UA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uk-UA" dirty="0" smtClean="0"/>
          </a:p>
          <a:p>
            <a:pPr lvl="0"/>
            <a:r>
              <a:rPr lang="uk-UA" dirty="0" smtClean="0"/>
              <a:t>Локалізований біль.</a:t>
            </a:r>
          </a:p>
          <a:p>
            <a:pPr lvl="0"/>
            <a:r>
              <a:rPr lang="uk-UA" dirty="0" smtClean="0"/>
              <a:t>Помірні ознаки тиску на лобові частки мозку.</a:t>
            </a:r>
          </a:p>
          <a:p>
            <a:pPr lvl="0"/>
            <a:r>
              <a:rPr lang="uk-UA" dirty="0" smtClean="0"/>
              <a:t>Ремитуюча течія менінгіального синдрому.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Тромбоз кавернозного синуса</a:t>
            </a:r>
            <a:endParaRPr lang="uk-UA" dirty="0"/>
          </a:p>
        </p:txBody>
      </p:sp>
      <p:pic>
        <p:nvPicPr>
          <p:cNvPr id="5" name="Содержимое 4" descr="тр каверн  син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7" y="1556792"/>
            <a:ext cx="2745506" cy="4176464"/>
          </a:xfrm>
        </p:spPr>
      </p:pic>
      <p:pic>
        <p:nvPicPr>
          <p:cNvPr id="9" name="Содержимое 8" descr="тромбоз кавернозного синус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508104" y="1772816"/>
            <a:ext cx="2550046" cy="3816424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ДІАГНОСТИКА</a:t>
            </a:r>
            <a:endParaRPr lang="uk-UA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 smtClean="0"/>
              <a:t>стан крові </a:t>
            </a:r>
          </a:p>
          <a:p>
            <a:r>
              <a:rPr lang="uk-UA" dirty="0" smtClean="0"/>
              <a:t>стан ліквору (у</a:t>
            </a:r>
            <a:r>
              <a:rPr lang="ru-RU" dirty="0" smtClean="0"/>
              <a:t> нормі кількість кліток у лікворі ставить не більш 5 у 1 мкл, кількість білка – не ббільш 0,45 мг/л, цукру– не меньш 2,2 мг/л.)</a:t>
            </a:r>
            <a:endParaRPr lang="en-US" dirty="0" smtClean="0"/>
          </a:p>
          <a:p>
            <a:r>
              <a:rPr lang="uk-UA" dirty="0" smtClean="0"/>
              <a:t> рентгенологічне дослідження головного мозку</a:t>
            </a:r>
            <a:endParaRPr lang="en-US" dirty="0" smtClean="0"/>
          </a:p>
          <a:p>
            <a:r>
              <a:rPr lang="uk-UA" dirty="0" smtClean="0"/>
              <a:t>КТ, МРТ головного мозку, ППН, скорневих кісток</a:t>
            </a:r>
            <a:endParaRPr lang="en-US" dirty="0" smtClean="0"/>
          </a:p>
          <a:p>
            <a:r>
              <a:rPr lang="uk-UA" dirty="0" smtClean="0"/>
              <a:t>електроенцифалографія, </a:t>
            </a:r>
            <a:endParaRPr lang="en-US" dirty="0" smtClean="0"/>
          </a:p>
          <a:p>
            <a:r>
              <a:rPr lang="uk-UA" dirty="0" smtClean="0"/>
              <a:t>ехо-енцифалографія, </a:t>
            </a:r>
            <a:endParaRPr lang="en-US" dirty="0" smtClean="0"/>
          </a:p>
          <a:p>
            <a:r>
              <a:rPr lang="uk-UA" dirty="0" smtClean="0"/>
              <a:t>пневмоенцилографія, </a:t>
            </a:r>
            <a:endParaRPr lang="en-US" dirty="0" smtClean="0"/>
          </a:p>
          <a:p>
            <a:r>
              <a:rPr lang="uk-UA" dirty="0" smtClean="0"/>
              <a:t>ангіографія, </a:t>
            </a:r>
            <a:endParaRPr lang="en-US" dirty="0" smtClean="0"/>
          </a:p>
          <a:p>
            <a:r>
              <a:rPr lang="uk-UA" dirty="0" smtClean="0"/>
              <a:t>реоенцифалографія.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 algn="ctr"/>
            <a:r>
              <a:rPr lang="uk-UA" sz="2800" b="1" dirty="0" smtClean="0"/>
              <a:t>Дифференційно-діагностичні ознаки гнойних бактеріальних та серозних вірусних менінгитів  </a:t>
            </a:r>
            <a:endParaRPr lang="uk-UA" sz="28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435100" y="1605136"/>
          <a:ext cx="7499352" cy="4658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4838"/>
                <a:gridCol w="1874838"/>
                <a:gridCol w="1874838"/>
                <a:gridCol w="1874838"/>
              </a:tblGrid>
              <a:tr h="954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Показники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51" marR="55551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Нормальний ліквор 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51" marR="55551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Серозний вірусний менінгіт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51" marR="55551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Гнійно-бактеріальний менінгіт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51" marR="55551" marT="30480" marB="30480" anchor="ctr"/>
                </a:tc>
              </a:tr>
              <a:tr h="1097155"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Колір та прозорість</a:t>
                      </a:r>
                      <a:endParaRPr lang="uk-UA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51" marR="55551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безбарвний, прозорий 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51" marR="55551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безбарвний, прозорий або опалесціюючий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51" marR="55551" marT="30480" marB="30480" anchor="ctr"/>
                </a:tc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білуватий або зеленувато-бурий, каламутний</a:t>
                      </a:r>
                      <a:endParaRPr lang="uk-UA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51" marR="55551" marT="30480" marB="30480" anchor="ctr"/>
                </a:tc>
              </a:tr>
              <a:tr h="791567"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Тиск (у мм вод. ст.)</a:t>
                      </a:r>
                      <a:endParaRPr lang="uk-UA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51" marR="55551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130-180 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51" marR="55551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200-300 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51" marR="55551" marT="30480" marB="30480" anchor="ctr"/>
                </a:tc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підвищено</a:t>
                      </a:r>
                      <a:endParaRPr lang="uk-UA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51" marR="55551" marT="30480" marB="30480" anchor="ctr"/>
                </a:tc>
              </a:tr>
              <a:tr h="17013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Швидкість витікання рідини з пункційної голки (кількість крапель в 1 хв)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51" marR="55551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40-60 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51" marR="55551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60-90 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51" marR="55551" marT="30480" marB="30480" anchor="ctr"/>
                </a:tc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витікає рідкісними краплями і важко визначима</a:t>
                      </a:r>
                      <a:endParaRPr lang="uk-UA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51" marR="55551" marT="30480" marB="3048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80728" y="260648"/>
          <a:ext cx="8363272" cy="6239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1072"/>
                <a:gridCol w="2057400"/>
                <a:gridCol w="2057400"/>
                <a:gridCol w="2057400"/>
              </a:tblGrid>
              <a:tr h="9598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Цитоз (кількість клітин на 1 мкл)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2-8 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20-800 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endParaRPr lang="uk-UA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&gt; 1000</a:t>
                      </a:r>
                      <a:endParaRPr lang="uk-UA" dirty="0"/>
                    </a:p>
                  </a:txBody>
                  <a:tcPr/>
                </a:tc>
              </a:tr>
              <a:tr h="8296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Лімфоцити, %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2100" dirty="0" smtClean="0">
                          <a:solidFill>
                            <a:srgbClr val="202124"/>
                          </a:solidFill>
                          <a:latin typeface="inherit"/>
                        </a:rPr>
                        <a:t>90-95 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2100" dirty="0" smtClean="0">
                          <a:solidFill>
                            <a:srgbClr val="202124"/>
                          </a:solidFill>
                          <a:latin typeface="inherit"/>
                        </a:rPr>
                        <a:t> 80-100 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endParaRPr lang="uk-UA" sz="2100" dirty="0" smtClean="0">
                        <a:solidFill>
                          <a:srgbClr val="202124"/>
                        </a:solidFill>
                        <a:latin typeface="inherit"/>
                      </a:endParaRPr>
                    </a:p>
                    <a:p>
                      <a:r>
                        <a:rPr lang="uk-UA" sz="2100" dirty="0" smtClean="0">
                          <a:solidFill>
                            <a:srgbClr val="202124"/>
                          </a:solidFill>
                          <a:latin typeface="inherit"/>
                        </a:rPr>
                        <a:t>0-60</a:t>
                      </a:r>
                      <a:endParaRPr lang="uk-UA" dirty="0"/>
                    </a:p>
                  </a:txBody>
                  <a:tcPr/>
                </a:tc>
              </a:tr>
              <a:tr h="8296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Нейтрофіли, %</a:t>
                      </a:r>
                      <a:r>
                        <a:rPr lang="uk-UA" sz="1050" b="1" dirty="0" smtClean="0">
                          <a:solidFill>
                            <a:srgbClr val="20212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%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3-5 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0-20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endParaRPr lang="uk-UA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40-100</a:t>
                      </a:r>
                      <a:endParaRPr lang="uk-UA" dirty="0"/>
                    </a:p>
                  </a:txBody>
                  <a:tcPr/>
                </a:tc>
              </a:tr>
              <a:tr h="8296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Білок: мг/л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160-330 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160 і більше до 1000 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endParaRPr lang="uk-UA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660-16000</a:t>
                      </a:r>
                      <a:endParaRPr lang="uk-UA" dirty="0"/>
                    </a:p>
                  </a:txBody>
                  <a:tcPr/>
                </a:tc>
              </a:tr>
              <a:tr h="9598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Осадові реакції: (Панді, Нонна-Апельта)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 (++) 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endParaRPr lang="uk-UA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+++ (++++)</a:t>
                      </a:r>
                      <a:endParaRPr lang="uk-UA" dirty="0"/>
                    </a:p>
                  </a:txBody>
                  <a:tcPr/>
                </a:tc>
              </a:tr>
              <a:tr h="17832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Дисоціація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немає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клітинно-білкова на низькому рівні (з 8-10-го дня хвороби - білково-клітинна)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endParaRPr lang="uk-UA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клітинно-білкова на високому рівні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914400" y="332656"/>
          <a:ext cx="8229600" cy="6336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693523"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Глюкоза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1,83-3,89 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&gt; 3,89 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знижено помірно</a:t>
                      </a:r>
                      <a:endParaRPr lang="uk-UA" dirty="0"/>
                    </a:p>
                  </a:txBody>
                  <a:tcPr/>
                </a:tc>
              </a:tr>
              <a:tr h="1197039"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Хлориди: (ммоль/л)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120-130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&gt; 130 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знижено помірно</a:t>
                      </a:r>
                      <a:endParaRPr lang="uk-UA" dirty="0"/>
                    </a:p>
                  </a:txBody>
                  <a:tcPr/>
                </a:tc>
              </a:tr>
              <a:tr h="1197039"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Фібринова (фібринна) плівка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 утворюється 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 3-5 % випадків 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груба, частіше у вигляді осаду</a:t>
                      </a:r>
                      <a:endParaRPr lang="uk-UA" dirty="0"/>
                    </a:p>
                  </a:txBody>
                  <a:tcPr/>
                </a:tc>
              </a:tr>
              <a:tr h="3249104"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Пункція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випускання великої кількості рідини викликає головний біль, блювання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приносить виражене полегшення, часто є переломним моментом хвороби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приносить виражене полегшення, часто є переломним моментом хвороби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pPr algn="ctr"/>
            <a:r>
              <a:rPr lang="uk-UA" sz="3600" dirty="0" smtClean="0"/>
              <a:t>ЛІКУВАННЯ </a:t>
            </a:r>
            <a:br>
              <a:rPr lang="uk-UA" sz="3600" dirty="0" smtClean="0"/>
            </a:br>
            <a:endParaRPr lang="uk-UA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3912" y="980728"/>
            <a:ext cx="8050088" cy="5289451"/>
          </a:xfrm>
        </p:spPr>
        <p:txBody>
          <a:bodyPr>
            <a:normAutofit fontScale="62500" lnSpcReduction="20000"/>
          </a:bodyPr>
          <a:lstStyle/>
          <a:p>
            <a:pPr lvl="0">
              <a:buNone/>
            </a:pPr>
            <a:endParaRPr lang="uk-UA" dirty="0" smtClean="0"/>
          </a:p>
          <a:p>
            <a:pPr lvl="0">
              <a:buNone/>
            </a:pPr>
            <a:r>
              <a:rPr lang="uk-UA" dirty="0" smtClean="0"/>
              <a:t>Хірургічне лікування: операції </a:t>
            </a:r>
          </a:p>
          <a:p>
            <a:pPr lvl="0"/>
            <a:r>
              <a:rPr lang="uk-UA" dirty="0" smtClean="0"/>
              <a:t>на придаткових пазухах носа, </a:t>
            </a:r>
          </a:p>
          <a:p>
            <a:pPr lvl="0"/>
            <a:r>
              <a:rPr lang="uk-UA" dirty="0" smtClean="0"/>
              <a:t>на середньому вусі, </a:t>
            </a:r>
          </a:p>
          <a:p>
            <a:pPr lvl="0"/>
            <a:r>
              <a:rPr lang="uk-UA" dirty="0" smtClean="0"/>
              <a:t>розтин абсцесів повік (під над кісткою, в очниці); </a:t>
            </a:r>
          </a:p>
          <a:p>
            <a:pPr lvl="0"/>
            <a:r>
              <a:rPr lang="uk-UA" dirty="0" smtClean="0"/>
              <a:t>при менінгіті – викриття твердої мозкової оболонки, </a:t>
            </a:r>
          </a:p>
          <a:p>
            <a:pPr lvl="0"/>
            <a:r>
              <a:rPr lang="uk-UA" dirty="0" smtClean="0"/>
              <a:t>при абсцесі мозку – знаходження його, евакуація вмісту, дренаж.</a:t>
            </a:r>
          </a:p>
          <a:p>
            <a:pPr lvl="0">
              <a:buNone/>
            </a:pPr>
            <a:r>
              <a:rPr lang="uk-UA" dirty="0" smtClean="0"/>
              <a:t>Консервативна терапія:</a:t>
            </a:r>
          </a:p>
          <a:p>
            <a:pPr lvl="0"/>
            <a:r>
              <a:rPr lang="uk-UA" dirty="0" smtClean="0"/>
              <a:t>Антибіотико терапія (антибіотики широкого спектру дії), </a:t>
            </a:r>
          </a:p>
          <a:p>
            <a:pPr lvl="0"/>
            <a:r>
              <a:rPr lang="uk-UA" dirty="0" smtClean="0"/>
              <a:t>Дезагрегантная терапия.</a:t>
            </a:r>
          </a:p>
          <a:p>
            <a:pPr lvl="0"/>
            <a:r>
              <a:rPr lang="uk-UA" dirty="0" smtClean="0"/>
              <a:t>Дегідратація.</a:t>
            </a:r>
          </a:p>
          <a:p>
            <a:pPr lvl="0"/>
            <a:r>
              <a:rPr lang="uk-UA" dirty="0" smtClean="0"/>
              <a:t>Дезинтоксикація.</a:t>
            </a:r>
          </a:p>
          <a:p>
            <a:pPr lvl="0"/>
            <a:r>
              <a:rPr lang="uk-UA" dirty="0" smtClean="0"/>
              <a:t>Десенсибілізація.</a:t>
            </a:r>
          </a:p>
          <a:p>
            <a:pPr lvl="0"/>
            <a:r>
              <a:rPr lang="uk-UA" dirty="0" smtClean="0"/>
              <a:t>Імунотерапія.</a:t>
            </a:r>
          </a:p>
          <a:p>
            <a:pPr lvl="0"/>
            <a:r>
              <a:rPr lang="uk-UA" dirty="0" smtClean="0"/>
              <a:t>Гіпотермія.</a:t>
            </a:r>
          </a:p>
          <a:p>
            <a:pPr lvl="0"/>
            <a:r>
              <a:rPr lang="uk-UA" dirty="0" smtClean="0"/>
              <a:t>Гангліоблокатори.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333</TotalTime>
  <Words>2329</Words>
  <Application>Microsoft Office PowerPoint</Application>
  <PresentationFormat>Экран (4:3)</PresentationFormat>
  <Paragraphs>325</Paragraphs>
  <Slides>42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Солнцестояние</vt:lpstr>
      <vt:lpstr>Риногенні та отогенні внутрішньочерепні  та внутрішньоорбітальні ускладнення</vt:lpstr>
      <vt:lpstr>Отогенні ускладнення</vt:lpstr>
      <vt:lpstr>Путі розповсюдження інфекції</vt:lpstr>
      <vt:lpstr>Розповсюдження інфекції з порожнини середнього вуха </vt:lpstr>
      <vt:lpstr>Етіологічний фактор </vt:lpstr>
      <vt:lpstr>ОТОГЕННИЙ МЕНІНІГІТ (лептоменінігіт)</vt:lpstr>
      <vt:lpstr>Слайд 7</vt:lpstr>
      <vt:lpstr>І. Загальні симптоми:</vt:lpstr>
      <vt:lpstr>II. Загально- мозкові симптоми: </vt:lpstr>
      <vt:lpstr>III. Оболонкові або менінгеальні симптоми: </vt:lpstr>
      <vt:lpstr>У грудних дітей </vt:lpstr>
      <vt:lpstr>Подразнення в чутливій сфері</vt:lpstr>
      <vt:lpstr>Вогнищеві симптоми </vt:lpstr>
      <vt:lpstr>В усіх випадках, коли маємо підозру на внутрішньочерепні ускладнення і на менінгіт в особливості, незамінним діагностичним прийомом є люмбальна пункція  </vt:lpstr>
      <vt:lpstr>СИНУСОТРОМБОЗ</vt:lpstr>
      <vt:lpstr>Тромбоз сигмовидного синусу</vt:lpstr>
      <vt:lpstr>II. Загально-мозкові симптоми: </vt:lpstr>
      <vt:lpstr>III. Вогнищеві симптоми: </vt:lpstr>
      <vt:lpstr> АБСЦЕСС МОЗКУ І. ПЕРЕБІГ </vt:lpstr>
      <vt:lpstr>АБСЦЕСС МОЗКУ </vt:lpstr>
      <vt:lpstr>II. ЗАГАЛЬНІ СИМПТОМИ: </vt:lpstr>
      <vt:lpstr>III. ЗАГАЛЬНО-МОЗКОВІ СИМПТОМИ: </vt:lpstr>
      <vt:lpstr>ІV. ВОГНИЩЕВІ СИМПТОМИ: </vt:lpstr>
      <vt:lpstr>V. СПИНОМОЗКОВА РІДИНА  </vt:lpstr>
      <vt:lpstr>АБСЦЕС МОЗЖЕЧКА</vt:lpstr>
      <vt:lpstr>ЕКСТРАДУРАЛЬИЙ АБСЦЕС</vt:lpstr>
      <vt:lpstr>СУБДУРАЛЬНИЙ АБСЦЕС </vt:lpstr>
      <vt:lpstr>Диференційно діагностичні ознаки абсцесу мозочка і лабіринтиту:   </vt:lpstr>
      <vt:lpstr>Слайд 29</vt:lpstr>
      <vt:lpstr>РИНОГЕННІ УСКЛАДНЕННЯ. </vt:lpstr>
      <vt:lpstr>Негнійні ускладнення: </vt:lpstr>
      <vt:lpstr>Гнійні ускладнення: </vt:lpstr>
      <vt:lpstr>Вогнищеві симптоми</vt:lpstr>
      <vt:lpstr>МЕНІНГІТ. АБСЦЕС МОЗКУ. </vt:lpstr>
      <vt:lpstr>Симптоми ураження лобових часток: </vt:lpstr>
      <vt:lpstr>ЕКСТРАДУРАЛЬНИЙ ТА СУБДУРАЛЬНИЙ АБСЦЕС. </vt:lpstr>
      <vt:lpstr>Тромбоз кавернозного синуса</vt:lpstr>
      <vt:lpstr>ДІАГНОСТИКА</vt:lpstr>
      <vt:lpstr>Дифференційно-діагностичні ознаки гнойних бактеріальних та серозних вірусних менінгитів  </vt:lpstr>
      <vt:lpstr>Слайд 40</vt:lpstr>
      <vt:lpstr>Слайд 41</vt:lpstr>
      <vt:lpstr>ЛІКУВАННЯ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Раногенні та отогенні внутрішньочерепні ускладнення</dc:title>
  <dc:creator>Тітаренко Ольга Валентинівна</dc:creator>
  <cp:lastModifiedBy>e120760tov</cp:lastModifiedBy>
  <cp:revision>39</cp:revision>
  <dcterms:created xsi:type="dcterms:W3CDTF">2023-09-18T05:39:59Z</dcterms:created>
  <dcterms:modified xsi:type="dcterms:W3CDTF">2025-01-15T08:48:08Z</dcterms:modified>
</cp:coreProperties>
</file>