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30"/>
  </p:notesMasterIdLst>
  <p:sldIdLst>
    <p:sldId id="256" r:id="rId5"/>
    <p:sldId id="257" r:id="rId6"/>
    <p:sldId id="258" r:id="rId7"/>
    <p:sldId id="259" r:id="rId8"/>
    <p:sldId id="260" r:id="rId9"/>
    <p:sldId id="261" r:id="rId10"/>
    <p:sldId id="262" r:id="rId11"/>
    <p:sldId id="263" r:id="rId12"/>
    <p:sldId id="265" r:id="rId13"/>
    <p:sldId id="267" r:id="rId14"/>
    <p:sldId id="266" r:id="rId15"/>
    <p:sldId id="269" r:id="rId16"/>
    <p:sldId id="270" r:id="rId17"/>
    <p:sldId id="282" r:id="rId18"/>
    <p:sldId id="271" r:id="rId19"/>
    <p:sldId id="272" r:id="rId20"/>
    <p:sldId id="273" r:id="rId21"/>
    <p:sldId id="283" r:id="rId22"/>
    <p:sldId id="274" r:id="rId23"/>
    <p:sldId id="275" r:id="rId24"/>
    <p:sldId id="277" r:id="rId25"/>
    <p:sldId id="278" r:id="rId26"/>
    <p:sldId id="279" r:id="rId27"/>
    <p:sldId id="280" r:id="rId28"/>
    <p:sldId id="281" r:id="rId29"/>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1" roundtripDataSignature="AMtx7mgNLcEbzfwl+oiGulzxVhhYXnZIB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9" d="100"/>
          <a:sy n="89" d="100"/>
        </p:scale>
        <p:origin x="1038" y="81"/>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customschemas.google.com/relationships/presentationmetadata" Target="meta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uk-UA"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6036104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uk-UA"/>
              <a:t>1</a:t>
            </a:fld>
            <a:endParaRPr/>
          </a:p>
        </p:txBody>
      </p:sp>
    </p:spTree>
    <p:extLst>
      <p:ext uri="{BB962C8B-B14F-4D97-AF65-F5344CB8AC3E}">
        <p14:creationId xmlns:p14="http://schemas.microsoft.com/office/powerpoint/2010/main" val="2932769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Титульный слайд" type="title">
  <p:cSld name="TITLE">
    <p:spTree>
      <p:nvGrpSpPr>
        <p:cNvPr id="1" name="Shape 15"/>
        <p:cNvGrpSpPr/>
        <p:nvPr/>
      </p:nvGrpSpPr>
      <p:grpSpPr>
        <a:xfrm>
          <a:off x="0" y="0"/>
          <a:ext cx="0" cy="0"/>
          <a:chOff x="0" y="0"/>
          <a:chExt cx="0" cy="0"/>
        </a:xfrm>
      </p:grpSpPr>
      <p:sp>
        <p:nvSpPr>
          <p:cNvPr id="16" name="Google Shape;16;p2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OBJECT_WITH_CAPTION_TEXT">
    <p:spTree>
      <p:nvGrpSpPr>
        <p:cNvPr id="1" name="Shape 27"/>
        <p:cNvGrpSpPr/>
        <p:nvPr/>
      </p:nvGrpSpPr>
      <p:grpSpPr>
        <a:xfrm>
          <a:off x="0" y="0"/>
          <a:ext cx="0" cy="0"/>
          <a:chOff x="0" y="0"/>
          <a:chExt cx="0" cy="0"/>
        </a:xfrm>
      </p:grpSpPr>
      <p:sp>
        <p:nvSpPr>
          <p:cNvPr id="28" name="Google Shape;28;p2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30" name="Google Shape;30;p2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31" name="Google Shape;31;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SECTION_HEADER">
    <p:spTree>
      <p:nvGrpSpPr>
        <p:cNvPr id="1" name="Shape 34"/>
        <p:cNvGrpSpPr/>
        <p:nvPr/>
      </p:nvGrpSpPr>
      <p:grpSpPr>
        <a:xfrm>
          <a:off x="0" y="0"/>
          <a:ext cx="0" cy="0"/>
          <a:chOff x="0" y="0"/>
          <a:chExt cx="0" cy="0"/>
        </a:xfrm>
      </p:grpSpPr>
      <p:sp>
        <p:nvSpPr>
          <p:cNvPr id="35" name="Google Shape;35;p2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2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7" name="Google Shape;37;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40"/>
        <p:cNvGrpSpPr/>
        <p:nvPr/>
      </p:nvGrpSpPr>
      <p:grpSpPr>
        <a:xfrm>
          <a:off x="0" y="0"/>
          <a:ext cx="0" cy="0"/>
          <a:chOff x="0" y="0"/>
          <a:chExt cx="0" cy="0"/>
        </a:xfrm>
      </p:grpSpPr>
      <p:sp>
        <p:nvSpPr>
          <p:cNvPr id="41" name="Google Shape;41;p2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3" name="Google Shape;43;p2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4" name="Google Shape;44;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47"/>
        <p:cNvGrpSpPr/>
        <p:nvPr/>
      </p:nvGrpSpPr>
      <p:grpSpPr>
        <a:xfrm>
          <a:off x="0" y="0"/>
          <a:ext cx="0" cy="0"/>
          <a:chOff x="0" y="0"/>
          <a:chExt cx="0" cy="0"/>
        </a:xfrm>
      </p:grpSpPr>
      <p:sp>
        <p:nvSpPr>
          <p:cNvPr id="48" name="Google Shape;48;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2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0" name="Google Shape;50;p2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1" name="Google Shape;51;p2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2" name="Google Shape;52;p2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3" name="Google Shape;53;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56"/>
        <p:cNvGrpSpPr/>
        <p:nvPr/>
      </p:nvGrpSpPr>
      <p:grpSpPr>
        <a:xfrm>
          <a:off x="0" y="0"/>
          <a:ext cx="0" cy="0"/>
          <a:chOff x="0" y="0"/>
          <a:chExt cx="0" cy="0"/>
        </a:xfrm>
      </p:grpSpPr>
      <p:sp>
        <p:nvSpPr>
          <p:cNvPr id="57" name="Google Shape;57;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61"/>
        <p:cNvGrpSpPr/>
        <p:nvPr/>
      </p:nvGrpSpPr>
      <p:grpSpPr>
        <a:xfrm>
          <a:off x="0" y="0"/>
          <a:ext cx="0" cy="0"/>
          <a:chOff x="0" y="0"/>
          <a:chExt cx="0" cy="0"/>
        </a:xfrm>
      </p:grpSpPr>
      <p:sp>
        <p:nvSpPr>
          <p:cNvPr id="62" name="Google Shape;62;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65"/>
        <p:cNvGrpSpPr/>
        <p:nvPr/>
      </p:nvGrpSpPr>
      <p:grpSpPr>
        <a:xfrm>
          <a:off x="0" y="0"/>
          <a:ext cx="0" cy="0"/>
          <a:chOff x="0" y="0"/>
          <a:chExt cx="0" cy="0"/>
        </a:xfrm>
      </p:grpSpPr>
      <p:sp>
        <p:nvSpPr>
          <p:cNvPr id="66" name="Google Shape;66;p3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0"/>
          <p:cNvSpPr>
            <a:spLocks noGrp="1"/>
          </p:cNvSpPr>
          <p:nvPr>
            <p:ph type="pic" idx="2"/>
          </p:nvPr>
        </p:nvSpPr>
        <p:spPr>
          <a:xfrm>
            <a:off x="1792288" y="612775"/>
            <a:ext cx="5486400" cy="4114800"/>
          </a:xfrm>
          <a:prstGeom prst="rect">
            <a:avLst/>
          </a:prstGeom>
          <a:noFill/>
          <a:ln>
            <a:noFill/>
          </a:ln>
        </p:spPr>
      </p:sp>
      <p:sp>
        <p:nvSpPr>
          <p:cNvPr id="68" name="Google Shape;68;p3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72"/>
        <p:cNvGrpSpPr/>
        <p:nvPr/>
      </p:nvGrpSpPr>
      <p:grpSpPr>
        <a:xfrm>
          <a:off x="0" y="0"/>
          <a:ext cx="0" cy="0"/>
          <a:chOff x="0" y="0"/>
          <a:chExt cx="0" cy="0"/>
        </a:xfrm>
      </p:grpSpPr>
      <p:sp>
        <p:nvSpPr>
          <p:cNvPr id="73" name="Google Shape;73;p3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78"/>
        <p:cNvGrpSpPr/>
        <p:nvPr/>
      </p:nvGrpSpPr>
      <p:grpSpPr>
        <a:xfrm>
          <a:off x="0" y="0"/>
          <a:ext cx="0" cy="0"/>
          <a:chOff x="0" y="0"/>
          <a:chExt cx="0" cy="0"/>
        </a:xfrm>
      </p:grpSpPr>
      <p:sp>
        <p:nvSpPr>
          <p:cNvPr id="79" name="Google Shape;79;p3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uk-U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txBox="1">
            <a:spLocks noGrp="1"/>
          </p:cNvSpPr>
          <p:nvPr>
            <p:ph type="ctrTitle"/>
          </p:nvPr>
        </p:nvSpPr>
        <p:spPr>
          <a:xfrm>
            <a:off x="971600" y="188641"/>
            <a:ext cx="7714859" cy="1224135"/>
          </a:xfrm>
          <a:prstGeom prst="rect">
            <a:avLst/>
          </a:prstGeom>
          <a:noFill/>
          <a:ln>
            <a:noFill/>
          </a:ln>
        </p:spPr>
        <p:txBody>
          <a:bodyPr spcFirstLastPara="1" wrap="square" lIns="91425" tIns="45700" rIns="91425" bIns="45700" anchor="ctr" anchorCtr="0">
            <a:normAutofit/>
          </a:bodyPr>
          <a:lstStyle/>
          <a:p>
            <a:pPr marL="182880" lvl="0" indent="0" algn="ctr" rtl="0">
              <a:spcBef>
                <a:spcPts val="0"/>
              </a:spcBef>
              <a:spcAft>
                <a:spcPts val="0"/>
              </a:spcAft>
              <a:buClr>
                <a:schemeClr val="dk1"/>
              </a:buClr>
              <a:buSzPts val="2400"/>
              <a:buFont typeface="Calibri"/>
              <a:buNone/>
            </a:pPr>
            <a:r>
              <a:rPr lang="uk-UA" sz="2400" b="1" dirty="0">
                <a:solidFill>
                  <a:schemeClr val="dk1"/>
                </a:solidFill>
              </a:rPr>
              <a:t>Одеський національний медичний університет</a:t>
            </a:r>
            <a:br>
              <a:rPr lang="uk-UA" sz="2400" b="1" dirty="0">
                <a:solidFill>
                  <a:schemeClr val="dk1"/>
                </a:solidFill>
              </a:rPr>
            </a:br>
            <a:r>
              <a:rPr lang="uk-UA" sz="2400" b="1" dirty="0">
                <a:solidFill>
                  <a:schemeClr val="dk1"/>
                </a:solidFill>
              </a:rPr>
              <a:t>Кафедра Організації та економіки </a:t>
            </a:r>
            <a:r>
              <a:rPr lang="uk-UA" sz="2400" b="1" dirty="0" smtClean="0">
                <a:solidFill>
                  <a:schemeClr val="dk1"/>
                </a:solidFill>
              </a:rPr>
              <a:t>фармації з післядипломною підготовкою</a:t>
            </a:r>
            <a:endParaRPr sz="2400" u="sng" dirty="0">
              <a:solidFill>
                <a:schemeClr val="dk1"/>
              </a:solidFill>
            </a:endParaRPr>
          </a:p>
        </p:txBody>
      </p:sp>
      <p:sp>
        <p:nvSpPr>
          <p:cNvPr id="90" name="Google Shape;90;p1"/>
          <p:cNvSpPr txBox="1">
            <a:spLocks noGrp="1"/>
          </p:cNvSpPr>
          <p:nvPr>
            <p:ph type="subTitle" idx="1"/>
          </p:nvPr>
        </p:nvSpPr>
        <p:spPr>
          <a:xfrm>
            <a:off x="1619672" y="1886947"/>
            <a:ext cx="6573114" cy="2304256"/>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3200"/>
              <a:buNone/>
            </a:pPr>
            <a:r>
              <a:rPr lang="uk-UA" b="1" u="sng" dirty="0">
                <a:solidFill>
                  <a:schemeClr val="dk1"/>
                </a:solidFill>
              </a:rPr>
              <a:t>Лекція </a:t>
            </a:r>
            <a:r>
              <a:rPr lang="uk-UA" b="1" u="sng" dirty="0" smtClean="0">
                <a:solidFill>
                  <a:schemeClr val="dk1"/>
                </a:solidFill>
              </a:rPr>
              <a:t>12 </a:t>
            </a:r>
            <a:endParaRPr b="1" u="sng" dirty="0">
              <a:solidFill>
                <a:schemeClr val="dk1"/>
              </a:solidFill>
            </a:endParaRPr>
          </a:p>
          <a:p>
            <a:pPr marL="0" lvl="0" indent="0" algn="ctr" rtl="0">
              <a:spcBef>
                <a:spcPts val="544"/>
              </a:spcBef>
              <a:spcAft>
                <a:spcPts val="0"/>
              </a:spcAft>
              <a:buClr>
                <a:schemeClr val="dk1"/>
              </a:buClr>
              <a:buSzPts val="3200"/>
              <a:buNone/>
            </a:pPr>
            <a:r>
              <a:rPr lang="uk-UA" dirty="0">
                <a:solidFill>
                  <a:schemeClr val="dk1"/>
                </a:solidFill>
              </a:rPr>
              <a:t>Ціна, ціноутворення, цінова політика фармацевтичних та аптечних підприємств.</a:t>
            </a:r>
            <a:endParaRPr dirty="0">
              <a:solidFill>
                <a:schemeClr val="dk1"/>
              </a:solidFill>
            </a:endParaRPr>
          </a:p>
        </p:txBody>
      </p:sp>
      <p:sp>
        <p:nvSpPr>
          <p:cNvPr id="91" name="Google Shape;91;p1"/>
          <p:cNvSpPr txBox="1"/>
          <p:nvPr/>
        </p:nvSpPr>
        <p:spPr>
          <a:xfrm>
            <a:off x="3546773" y="6361856"/>
            <a:ext cx="2232248"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uk-UA" sz="1800" b="0" i="0" u="none" strike="noStrike" cap="none" dirty="0">
                <a:solidFill>
                  <a:schemeClr val="dk1"/>
                </a:solidFill>
                <a:latin typeface="Calibri"/>
                <a:ea typeface="Calibri"/>
                <a:cs typeface="Calibri"/>
                <a:sym typeface="Calibri"/>
              </a:rPr>
              <a:t>Одеса </a:t>
            </a:r>
            <a:r>
              <a:rPr lang="uk-UA" sz="1800" b="0" i="0" u="none" strike="noStrike" cap="none" dirty="0" smtClean="0">
                <a:solidFill>
                  <a:schemeClr val="dk1"/>
                </a:solidFill>
                <a:latin typeface="Calibri"/>
                <a:ea typeface="Calibri"/>
                <a:cs typeface="Calibri"/>
                <a:sym typeface="Calibri"/>
              </a:rPr>
              <a:t>2024</a:t>
            </a:r>
            <a:endParaRPr sz="1800" b="0" i="0" u="none" strike="noStrike" cap="none" dirty="0">
              <a:solidFill>
                <a:schemeClr val="dk1"/>
              </a:solidFill>
              <a:latin typeface="Calibri"/>
              <a:ea typeface="Calibri"/>
              <a:cs typeface="Calibri"/>
              <a:sym typeface="Calibri"/>
            </a:endParaRPr>
          </a:p>
        </p:txBody>
      </p:sp>
      <p:sp>
        <p:nvSpPr>
          <p:cNvPr id="92" name="Google Shape;92;p1"/>
          <p:cNvSpPr txBox="1"/>
          <p:nvPr/>
        </p:nvSpPr>
        <p:spPr>
          <a:xfrm rot="-5400000">
            <a:off x="-2959095" y="3127138"/>
            <a:ext cx="6731100" cy="477000"/>
          </a:xfrm>
          <a:prstGeom prst="rect">
            <a:avLst/>
          </a:prstGeom>
          <a:solidFill>
            <a:schemeClr val="accent1">
              <a:lumMod val="20000"/>
              <a:lumOff val="80000"/>
            </a:schemeClr>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uk-UA" sz="2500" b="1" i="0" u="none" strike="noStrike" cap="none" dirty="0">
                <a:solidFill>
                  <a:schemeClr val="dk1"/>
                </a:solidFill>
                <a:latin typeface="Calibri"/>
                <a:ea typeface="Calibri"/>
                <a:cs typeface="Calibri"/>
                <a:sym typeface="Calibri"/>
              </a:rPr>
              <a:t>Фармацевтичний менеджмент та  маркетинг</a:t>
            </a:r>
            <a:endParaRPr sz="2500" b="1" i="0" u="none" strike="noStrike" cap="none" dirty="0">
              <a:solidFill>
                <a:schemeClr val="dk1"/>
              </a:solidFill>
              <a:latin typeface="Calibri"/>
              <a:ea typeface="Calibri"/>
              <a:cs typeface="Calibri"/>
              <a:sym typeface="Calibri"/>
            </a:endParaRPr>
          </a:p>
        </p:txBody>
      </p:sp>
      <p:pic>
        <p:nvPicPr>
          <p:cNvPr id="93" name="Google Shape;93;p1"/>
          <p:cNvPicPr preferRelativeResize="0"/>
          <p:nvPr/>
        </p:nvPicPr>
        <p:blipFill>
          <a:blip r:embed="rId3">
            <a:alphaModFix/>
          </a:blip>
          <a:stretch>
            <a:fillRect/>
          </a:stretch>
        </p:blipFill>
        <p:spPr>
          <a:xfrm>
            <a:off x="3376133" y="3985153"/>
            <a:ext cx="3060179" cy="2295134"/>
          </a:xfrm>
          <a:prstGeom prst="rect">
            <a:avLst/>
          </a:prstGeom>
          <a:noFill/>
          <a:ln>
            <a:noFill/>
          </a:ln>
        </p:spPr>
      </p:pic>
      <p:sp>
        <p:nvSpPr>
          <p:cNvPr id="2" name="Скругленный прямоугольник 1"/>
          <p:cNvSpPr/>
          <p:nvPr/>
        </p:nvSpPr>
        <p:spPr>
          <a:xfrm>
            <a:off x="6651654" y="5575412"/>
            <a:ext cx="2427610" cy="10924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u="sng" dirty="0"/>
              <a:t>Лектор:</a:t>
            </a:r>
          </a:p>
          <a:p>
            <a:pPr algn="ctr"/>
            <a:r>
              <a:rPr lang="uk-UA" dirty="0"/>
              <a:t>Ст. викладач</a:t>
            </a:r>
          </a:p>
          <a:p>
            <a:pPr algn="ctr"/>
            <a:r>
              <a:rPr lang="uk-UA" dirty="0" err="1"/>
              <a:t>Ящук</a:t>
            </a:r>
            <a:r>
              <a:rPr lang="uk-UA" dirty="0"/>
              <a:t> Ірина Сергіївна</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16067" y="121381"/>
            <a:ext cx="5271961" cy="695915"/>
          </a:xfrm>
          <a:solidFill>
            <a:schemeClr val="accent1">
              <a:lumMod val="20000"/>
              <a:lumOff val="80000"/>
            </a:schemeClr>
          </a:solidFill>
        </p:spPr>
        <p:txBody>
          <a:bodyPr/>
          <a:lstStyle/>
          <a:p>
            <a:r>
              <a:rPr lang="uk-UA" sz="3200" b="1" dirty="0"/>
              <a:t>Визначення</a:t>
            </a:r>
            <a:endParaRPr lang="ru-RU" sz="3200" b="1" dirty="0"/>
          </a:p>
        </p:txBody>
      </p:sp>
      <p:sp>
        <p:nvSpPr>
          <p:cNvPr id="3" name="Скругленный прямоугольник 2"/>
          <p:cNvSpPr/>
          <p:nvPr/>
        </p:nvSpPr>
        <p:spPr>
          <a:xfrm>
            <a:off x="234669" y="995320"/>
            <a:ext cx="8731306" cy="11328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400" i="1" u="sng" dirty="0"/>
              <a:t>Ціна</a:t>
            </a:r>
            <a:r>
              <a:rPr lang="uk-UA" sz="2400" dirty="0"/>
              <a:t> – це обмінний еквівалент вартості товарів чи послуг в грошовому вираженні.</a:t>
            </a:r>
          </a:p>
        </p:txBody>
      </p:sp>
      <p:sp>
        <p:nvSpPr>
          <p:cNvPr id="4" name="Скругленный прямоугольник 3"/>
          <p:cNvSpPr/>
          <p:nvPr/>
        </p:nvSpPr>
        <p:spPr>
          <a:xfrm>
            <a:off x="362792" y="2740502"/>
            <a:ext cx="5586202" cy="1443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400" dirty="0"/>
              <a:t>Ціна – це сукупність усіх цінностей, які обмінюються покупцем на можливість користуватися товаром або послугою.</a:t>
            </a:r>
          </a:p>
        </p:txBody>
      </p:sp>
      <p:sp>
        <p:nvSpPr>
          <p:cNvPr id="5" name="Скругленный прямоугольник 4"/>
          <p:cNvSpPr/>
          <p:nvPr/>
        </p:nvSpPr>
        <p:spPr>
          <a:xfrm>
            <a:off x="362791" y="4643154"/>
            <a:ext cx="5586201" cy="164538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Ціна – єдина складова комплексу маркетингу, яка приносить прибуток, інші складові представляють витрати. Ціна є найбільш гнучкою складовою маркетингу.</a:t>
            </a:r>
          </a:p>
        </p:txBody>
      </p:sp>
      <p:pic>
        <p:nvPicPr>
          <p:cNvPr id="1028" name="Picture 4" descr="ДФС хоче контролювати сплату держкомпаніями частини чистого прибуток у  бюджет - FINBAL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4979" y="4725102"/>
            <a:ext cx="2491984" cy="148148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Заробляємо на валюті: як відкрити обмінний кіоск | buduysvoe.c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4979" y="2630325"/>
            <a:ext cx="2217912" cy="1663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6269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3050699" y="121381"/>
            <a:ext cx="3172078" cy="8658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800" dirty="0"/>
              <a:t>Функції ціни</a:t>
            </a:r>
          </a:p>
        </p:txBody>
      </p:sp>
      <p:cxnSp>
        <p:nvCxnSpPr>
          <p:cNvPr id="8" name="Прямая со стрелкой 7"/>
          <p:cNvCxnSpPr>
            <a:stCxn id="6" idx="2"/>
          </p:cNvCxnSpPr>
          <p:nvPr/>
        </p:nvCxnSpPr>
        <p:spPr>
          <a:xfrm flipH="1">
            <a:off x="2063469" y="987228"/>
            <a:ext cx="2573269" cy="631179"/>
          </a:xfrm>
          <a:prstGeom prst="straightConnector1">
            <a:avLst/>
          </a:prstGeom>
          <a:ln w="38100">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a:stCxn id="6" idx="2"/>
          </p:cNvCxnSpPr>
          <p:nvPr/>
        </p:nvCxnSpPr>
        <p:spPr>
          <a:xfrm>
            <a:off x="4636738" y="987228"/>
            <a:ext cx="0" cy="882032"/>
          </a:xfrm>
          <a:prstGeom prst="straightConnector1">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a:stCxn id="6" idx="2"/>
          </p:cNvCxnSpPr>
          <p:nvPr/>
        </p:nvCxnSpPr>
        <p:spPr>
          <a:xfrm>
            <a:off x="4636738" y="987228"/>
            <a:ext cx="2565174" cy="501707"/>
          </a:xfrm>
          <a:prstGeom prst="straightConnector1">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a:stCxn id="6" idx="2"/>
          </p:cNvCxnSpPr>
          <p:nvPr/>
        </p:nvCxnSpPr>
        <p:spPr>
          <a:xfrm flipH="1">
            <a:off x="2913133" y="987228"/>
            <a:ext cx="1723605" cy="2112022"/>
          </a:xfrm>
          <a:prstGeom prst="straightConnector1">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a:stCxn id="6" idx="2"/>
          </p:cNvCxnSpPr>
          <p:nvPr/>
        </p:nvCxnSpPr>
        <p:spPr>
          <a:xfrm>
            <a:off x="4636738" y="987228"/>
            <a:ext cx="2192940" cy="2112021"/>
          </a:xfrm>
          <a:prstGeom prst="straightConnector1">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7" name="Скругленный прямоугольник 16"/>
          <p:cNvSpPr/>
          <p:nvPr/>
        </p:nvSpPr>
        <p:spPr>
          <a:xfrm>
            <a:off x="364142" y="1699328"/>
            <a:ext cx="1942088" cy="7282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Облікова</a:t>
            </a:r>
            <a:endParaRPr lang="ru-RU" sz="2000" dirty="0"/>
          </a:p>
        </p:txBody>
      </p:sp>
      <p:sp>
        <p:nvSpPr>
          <p:cNvPr id="18" name="Скругленный прямоугольник 17"/>
          <p:cNvSpPr/>
          <p:nvPr/>
        </p:nvSpPr>
        <p:spPr>
          <a:xfrm>
            <a:off x="1942089" y="3099250"/>
            <a:ext cx="1942088" cy="7282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Регулююча</a:t>
            </a:r>
            <a:endParaRPr lang="ru-RU" sz="2000" dirty="0"/>
          </a:p>
        </p:txBody>
      </p:sp>
      <p:sp>
        <p:nvSpPr>
          <p:cNvPr id="19" name="Скругленный прямоугольник 18"/>
          <p:cNvSpPr/>
          <p:nvPr/>
        </p:nvSpPr>
        <p:spPr>
          <a:xfrm>
            <a:off x="3880132" y="1869260"/>
            <a:ext cx="1695280" cy="7282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800" dirty="0"/>
              <a:t>Стимулююча</a:t>
            </a:r>
            <a:endParaRPr lang="ru-RU" sz="1800" dirty="0"/>
          </a:p>
        </p:txBody>
      </p:sp>
      <p:sp>
        <p:nvSpPr>
          <p:cNvPr id="20" name="Скругленный прямоугольник 19"/>
          <p:cNvSpPr/>
          <p:nvPr/>
        </p:nvSpPr>
        <p:spPr>
          <a:xfrm>
            <a:off x="5575412" y="3099250"/>
            <a:ext cx="1942088" cy="7282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200" dirty="0"/>
              <a:t>Критерій раціонального розміщення виробництва</a:t>
            </a:r>
            <a:endParaRPr lang="ru-RU" sz="1200" dirty="0"/>
          </a:p>
        </p:txBody>
      </p:sp>
      <p:sp>
        <p:nvSpPr>
          <p:cNvPr id="21" name="Скругленный прямоугольник 20"/>
          <p:cNvSpPr/>
          <p:nvPr/>
        </p:nvSpPr>
        <p:spPr>
          <a:xfrm>
            <a:off x="7007703" y="1536812"/>
            <a:ext cx="1942088" cy="66489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Розподільна</a:t>
            </a:r>
            <a:endParaRPr lang="ru-RU" sz="2000" dirty="0"/>
          </a:p>
        </p:txBody>
      </p:sp>
      <p:pic>
        <p:nvPicPr>
          <p:cNvPr id="1026" name="Picture 2" descr="Антимонопольний комітет рекомендував «Аптеці низьких цін» встановити низькі  ціни / Полтавщин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4824" y="4248056"/>
            <a:ext cx="3291632" cy="2139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3828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6970" y="97104"/>
            <a:ext cx="3028543" cy="1337996"/>
          </a:xfrm>
          <a:solidFill>
            <a:schemeClr val="accent1">
              <a:lumMod val="20000"/>
              <a:lumOff val="80000"/>
            </a:schemeClr>
          </a:solidFill>
        </p:spPr>
        <p:txBody>
          <a:bodyPr>
            <a:noAutofit/>
          </a:bodyPr>
          <a:lstStyle/>
          <a:p>
            <a:pPr algn="ctr"/>
            <a:r>
              <a:rPr lang="uk-UA" sz="4400" i="1" u="sng" dirty="0">
                <a:effectLst>
                  <a:outerShdw blurRad="38100" dist="38100" dir="2700000" algn="tl">
                    <a:srgbClr val="000000">
                      <a:alpha val="43137"/>
                    </a:srgbClr>
                  </a:outerShdw>
                </a:effectLst>
              </a:rPr>
              <a:t>Облікова </a:t>
            </a:r>
            <a:r>
              <a:rPr lang="uk-UA" sz="4400" i="1" dirty="0"/>
              <a:t>функція</a:t>
            </a:r>
            <a:endParaRPr lang="ru-RU" sz="4400" i="1" dirty="0"/>
          </a:p>
        </p:txBody>
      </p:sp>
      <p:sp>
        <p:nvSpPr>
          <p:cNvPr id="3" name="Текст 2"/>
          <p:cNvSpPr>
            <a:spLocks noGrp="1"/>
          </p:cNvSpPr>
          <p:nvPr>
            <p:ph type="body" idx="1"/>
          </p:nvPr>
        </p:nvSpPr>
        <p:spPr>
          <a:xfrm>
            <a:off x="4596276" y="1132885"/>
            <a:ext cx="4179536" cy="4879497"/>
          </a:xfrm>
        </p:spPr>
        <p:txBody>
          <a:bodyPr/>
          <a:lstStyle/>
          <a:p>
            <a:pPr marL="25400" indent="0" algn="ctr">
              <a:buNone/>
            </a:pPr>
            <a:r>
              <a:rPr lang="uk-UA" dirty="0"/>
              <a:t>Визначає саму суть ціни, тобто будучи грошовим вираження вартості, ціна показує, у що обходиться суспільству задоволення конкретної потреби у тій чи іншій продукції.</a:t>
            </a:r>
            <a:endParaRPr lang="ru-RU" dirty="0"/>
          </a:p>
        </p:txBody>
      </p:sp>
      <p:pic>
        <p:nvPicPr>
          <p:cNvPr id="2050" name="Picture 2" descr="✓Чим відрізняється ціна від вартості"/>
          <p:cNvPicPr>
            <a:picLocks noChangeAspect="1" noChangeArrowheads="1"/>
          </p:cNvPicPr>
          <p:nvPr/>
        </p:nvPicPr>
        <p:blipFill rotWithShape="1">
          <a:blip r:embed="rId2">
            <a:extLst>
              <a:ext uri="{28A0092B-C50C-407E-A947-70E740481C1C}">
                <a14:useLocalDpi xmlns:a14="http://schemas.microsoft.com/office/drawing/2010/main" val="0"/>
              </a:ext>
            </a:extLst>
          </a:blip>
          <a:srcRect l="13431" r="18530"/>
          <a:stretch/>
        </p:blipFill>
        <p:spPr bwMode="auto">
          <a:xfrm>
            <a:off x="574533" y="2126181"/>
            <a:ext cx="3188263" cy="3402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1585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8282" y="97104"/>
            <a:ext cx="3843717" cy="1337996"/>
          </a:xfrm>
          <a:solidFill>
            <a:schemeClr val="accent1">
              <a:lumMod val="20000"/>
              <a:lumOff val="80000"/>
            </a:schemeClr>
          </a:solidFill>
        </p:spPr>
        <p:txBody>
          <a:bodyPr>
            <a:noAutofit/>
          </a:bodyPr>
          <a:lstStyle/>
          <a:p>
            <a:pPr algn="ctr"/>
            <a:r>
              <a:rPr lang="uk-UA" sz="4400" i="1" u="sng" dirty="0">
                <a:effectLst>
                  <a:outerShdw blurRad="38100" dist="38100" dir="2700000" algn="tl">
                    <a:srgbClr val="000000">
                      <a:alpha val="43137"/>
                    </a:srgbClr>
                  </a:outerShdw>
                </a:effectLst>
              </a:rPr>
              <a:t>Стимулююча </a:t>
            </a:r>
            <a:r>
              <a:rPr lang="uk-UA" sz="4400" i="1" dirty="0"/>
              <a:t>функція</a:t>
            </a:r>
            <a:endParaRPr lang="ru-RU" sz="4400" i="1" dirty="0"/>
          </a:p>
        </p:txBody>
      </p:sp>
      <p:sp>
        <p:nvSpPr>
          <p:cNvPr id="3" name="Текст 2"/>
          <p:cNvSpPr>
            <a:spLocks noGrp="1"/>
          </p:cNvSpPr>
          <p:nvPr>
            <p:ph type="body" idx="1"/>
          </p:nvPr>
        </p:nvSpPr>
        <p:spPr>
          <a:xfrm>
            <a:off x="4560341" y="1796432"/>
            <a:ext cx="4179536" cy="3010237"/>
          </a:xfrm>
        </p:spPr>
        <p:txBody>
          <a:bodyPr/>
          <a:lstStyle/>
          <a:p>
            <a:pPr marL="25400" indent="0" algn="ctr">
              <a:buNone/>
            </a:pPr>
            <a:r>
              <a:rPr lang="uk-UA" dirty="0"/>
              <a:t>Виражається у заохочувальному або стимулюючому впливі ціни на виробництво та споживання.</a:t>
            </a:r>
          </a:p>
          <a:p>
            <a:pPr marL="25400" indent="0" algn="ctr">
              <a:buNone/>
            </a:pPr>
            <a:endParaRPr lang="uk-UA" dirty="0"/>
          </a:p>
          <a:p>
            <a:pPr marL="25400" indent="0" algn="ctr">
              <a:buNone/>
            </a:pPr>
            <a:endParaRPr lang="ru-RU" sz="2000" dirty="0"/>
          </a:p>
        </p:txBody>
      </p:sp>
      <p:pic>
        <p:nvPicPr>
          <p:cNvPr id="3074" name="Picture 2" descr="З 1 січня в Україні дорожчає майже все | Інформаційний Потік"/>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785" y="2109998"/>
            <a:ext cx="4210556" cy="3157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1660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8282" y="97104"/>
            <a:ext cx="3843717" cy="1337996"/>
          </a:xfrm>
          <a:solidFill>
            <a:schemeClr val="accent1">
              <a:lumMod val="20000"/>
              <a:lumOff val="80000"/>
            </a:schemeClr>
          </a:solidFill>
        </p:spPr>
        <p:txBody>
          <a:bodyPr>
            <a:noAutofit/>
          </a:bodyPr>
          <a:lstStyle/>
          <a:p>
            <a:pPr algn="ctr"/>
            <a:r>
              <a:rPr lang="uk-UA" sz="4400" i="1" u="sng" dirty="0">
                <a:effectLst>
                  <a:outerShdw blurRad="38100" dist="38100" dir="2700000" algn="tl">
                    <a:srgbClr val="000000">
                      <a:alpha val="43137"/>
                    </a:srgbClr>
                  </a:outerShdw>
                </a:effectLst>
              </a:rPr>
              <a:t>Регулююча </a:t>
            </a:r>
            <a:r>
              <a:rPr lang="uk-UA" sz="4400" i="1" dirty="0"/>
              <a:t>функція</a:t>
            </a:r>
            <a:endParaRPr lang="ru-RU" sz="4400" i="1" dirty="0"/>
          </a:p>
        </p:txBody>
      </p:sp>
      <p:sp>
        <p:nvSpPr>
          <p:cNvPr id="3" name="Текст 2"/>
          <p:cNvSpPr>
            <a:spLocks noGrp="1"/>
          </p:cNvSpPr>
          <p:nvPr>
            <p:ph type="body" idx="1"/>
          </p:nvPr>
        </p:nvSpPr>
        <p:spPr>
          <a:xfrm>
            <a:off x="4560341" y="1796432"/>
            <a:ext cx="4179536" cy="3010237"/>
          </a:xfrm>
        </p:spPr>
        <p:txBody>
          <a:bodyPr>
            <a:normAutofit lnSpcReduction="10000"/>
          </a:bodyPr>
          <a:lstStyle/>
          <a:p>
            <a:pPr marL="25400" indent="0" algn="ctr">
              <a:buNone/>
            </a:pPr>
            <a:r>
              <a:rPr lang="uk-UA" dirty="0"/>
              <a:t>Через ціни здійснюється зв’язок між виробництвом та споживанням, пропозицією та попитом.</a:t>
            </a:r>
          </a:p>
          <a:p>
            <a:pPr marL="25400" indent="0" algn="ctr">
              <a:buNone/>
            </a:pPr>
            <a:endParaRPr lang="uk-UA" dirty="0"/>
          </a:p>
          <a:p>
            <a:pPr marL="25400" indent="0" algn="ctr">
              <a:buNone/>
            </a:pPr>
            <a:endParaRPr lang="ru-RU" sz="2000" dirty="0"/>
          </a:p>
        </p:txBody>
      </p:sp>
      <p:sp>
        <p:nvSpPr>
          <p:cNvPr id="4" name="AutoShape 2" descr="⬇ Скачать картинки Спрос и предложение, стоковые фото Спрос и предложение в  хорошем качестве | Depositphot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 Скачать картинки Спрос и предложение, стоковые фото Спрос и предложение в  хорошем качестве | Depositphoto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410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111" y="2153241"/>
            <a:ext cx="3570213" cy="3486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2837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8282" y="97104"/>
            <a:ext cx="3843717" cy="1337996"/>
          </a:xfrm>
          <a:solidFill>
            <a:schemeClr val="accent1">
              <a:lumMod val="20000"/>
              <a:lumOff val="80000"/>
            </a:schemeClr>
          </a:solidFill>
        </p:spPr>
        <p:txBody>
          <a:bodyPr>
            <a:noAutofit/>
          </a:bodyPr>
          <a:lstStyle/>
          <a:p>
            <a:pPr algn="ctr"/>
            <a:r>
              <a:rPr lang="uk-UA" sz="4400" i="1" u="sng" dirty="0">
                <a:effectLst>
                  <a:outerShdw blurRad="38100" dist="38100" dir="2700000" algn="tl">
                    <a:srgbClr val="000000">
                      <a:alpha val="43137"/>
                    </a:srgbClr>
                  </a:outerShdw>
                </a:effectLst>
              </a:rPr>
              <a:t>Розподільча </a:t>
            </a:r>
            <a:r>
              <a:rPr lang="uk-UA" sz="4400" i="1" dirty="0"/>
              <a:t>функція</a:t>
            </a:r>
            <a:endParaRPr lang="ru-RU" sz="4400" i="1" dirty="0"/>
          </a:p>
        </p:txBody>
      </p:sp>
      <p:sp>
        <p:nvSpPr>
          <p:cNvPr id="3" name="Текст 2"/>
          <p:cNvSpPr>
            <a:spLocks noGrp="1"/>
          </p:cNvSpPr>
          <p:nvPr>
            <p:ph type="body" idx="1"/>
          </p:nvPr>
        </p:nvSpPr>
        <p:spPr>
          <a:xfrm>
            <a:off x="4616985" y="1187758"/>
            <a:ext cx="4179536" cy="4733841"/>
          </a:xfrm>
        </p:spPr>
        <p:txBody>
          <a:bodyPr>
            <a:normAutofit fontScale="62500" lnSpcReduction="20000"/>
          </a:bodyPr>
          <a:lstStyle/>
          <a:p>
            <a:pPr marL="25400" indent="0" algn="ctr">
              <a:buNone/>
            </a:pPr>
            <a:r>
              <a:rPr lang="uk-UA" sz="4000" dirty="0"/>
              <a:t>Єдина із всіх функцій має державну масштабність, оскільки передбачає участь ціни в розширенні та перерозподілі національного доходу між галузями економіки, різними формами власності, регіонами країни, фондом накопичення та фондом споживання, різними соціальними групами населення.</a:t>
            </a:r>
          </a:p>
          <a:p>
            <a:pPr marL="25400" indent="0" algn="ctr">
              <a:buNone/>
            </a:pPr>
            <a:endParaRPr lang="uk-UA" dirty="0"/>
          </a:p>
          <a:p>
            <a:pPr marL="25400" indent="0" algn="ctr">
              <a:buNone/>
            </a:pPr>
            <a:endParaRPr lang="ru-RU" sz="2000" dirty="0"/>
          </a:p>
        </p:txBody>
      </p:sp>
      <p:sp>
        <p:nvSpPr>
          <p:cNvPr id="4" name="AutoShape 2" descr="⬇ Скачать картинки Спрос и предложение, стоковые фото Спрос и предложение в  хорошем качестве | Depositphot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 Скачать картинки Спрос и предложение, стоковые фото Спрос и предложение в  хорошем качестве | Depositphoto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2" descr="Ціна: картинки, стокові Ціна фотографії, зображення | Скачати з  Depositphoto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971" y="2254137"/>
            <a:ext cx="3901626" cy="2601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0766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8281" y="97104"/>
            <a:ext cx="8197234" cy="1337996"/>
          </a:xfrm>
          <a:solidFill>
            <a:schemeClr val="accent1">
              <a:lumMod val="20000"/>
              <a:lumOff val="80000"/>
            </a:schemeClr>
          </a:solidFill>
        </p:spPr>
        <p:txBody>
          <a:bodyPr>
            <a:noAutofit/>
          </a:bodyPr>
          <a:lstStyle/>
          <a:p>
            <a:pPr algn="ctr"/>
            <a:r>
              <a:rPr lang="uk-UA" sz="4400" i="1" u="sng" dirty="0">
                <a:effectLst>
                  <a:outerShdw blurRad="38100" dist="38100" dir="2700000" algn="tl">
                    <a:srgbClr val="000000">
                      <a:alpha val="43137"/>
                    </a:srgbClr>
                  </a:outerShdw>
                </a:effectLst>
              </a:rPr>
              <a:t>Ціна як критерій раціонального розміщення виробництва</a:t>
            </a:r>
            <a:endParaRPr lang="ru-RU" sz="4400" i="1" dirty="0"/>
          </a:p>
        </p:txBody>
      </p:sp>
      <p:sp>
        <p:nvSpPr>
          <p:cNvPr id="3" name="Текст 2"/>
          <p:cNvSpPr>
            <a:spLocks noGrp="1"/>
          </p:cNvSpPr>
          <p:nvPr>
            <p:ph type="body" idx="1"/>
          </p:nvPr>
        </p:nvSpPr>
        <p:spPr>
          <a:xfrm>
            <a:off x="4714090" y="1673280"/>
            <a:ext cx="4179536" cy="4733841"/>
          </a:xfrm>
        </p:spPr>
        <p:txBody>
          <a:bodyPr>
            <a:normAutofit lnSpcReduction="10000"/>
          </a:bodyPr>
          <a:lstStyle/>
          <a:p>
            <a:pPr marL="25400" indent="0" algn="ctr">
              <a:buNone/>
            </a:pPr>
            <a:r>
              <a:rPr lang="uk-UA" sz="4000" dirty="0"/>
              <a:t>За допомогою механізму цін здійснюється перекачування капіталу з однієї галузі економіки до іншої, а також усередині галузей</a:t>
            </a:r>
          </a:p>
          <a:p>
            <a:pPr marL="25400" indent="0" algn="ctr">
              <a:buNone/>
            </a:pPr>
            <a:endParaRPr lang="uk-UA" dirty="0"/>
          </a:p>
          <a:p>
            <a:pPr marL="25400" indent="0" algn="ctr">
              <a:buNone/>
            </a:pPr>
            <a:endParaRPr lang="ru-RU" sz="2000" dirty="0"/>
          </a:p>
        </p:txBody>
      </p:sp>
      <p:sp>
        <p:nvSpPr>
          <p:cNvPr id="4" name="AutoShape 2" descr="⬇ Скачать картинки Спрос и предложение, стоковые фото Спрос и предложение в  хорошем качестве | Depositphot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 Скачать картинки Спрос и предложение, стоковые фото Спрос и предложение в  хорошем качестве | Depositphoto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2" descr="Ціна: картинки, стокові Ціна фотографії, зображення | Скачати з  Depositphoto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775" y="2703458"/>
            <a:ext cx="4076940" cy="2078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6201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5292" y="178024"/>
            <a:ext cx="8229600" cy="802643"/>
          </a:xfrm>
          <a:solidFill>
            <a:schemeClr val="accent1">
              <a:lumMod val="20000"/>
              <a:lumOff val="80000"/>
            </a:schemeClr>
          </a:solidFill>
        </p:spPr>
        <p:txBody>
          <a:bodyPr/>
          <a:lstStyle/>
          <a:p>
            <a:r>
              <a:rPr lang="uk-UA" b="1" dirty="0"/>
              <a:t>Класифікація</a:t>
            </a:r>
            <a:r>
              <a:rPr lang="uk-UA" dirty="0"/>
              <a:t> </a:t>
            </a:r>
            <a:r>
              <a:rPr lang="uk-UA" b="1" dirty="0"/>
              <a:t>цін</a:t>
            </a:r>
            <a:endParaRPr lang="ru-RU" b="1" dirty="0"/>
          </a:p>
        </p:txBody>
      </p:sp>
      <p:sp>
        <p:nvSpPr>
          <p:cNvPr id="3" name="Выноска со стрелкой вправо 2"/>
          <p:cNvSpPr/>
          <p:nvPr/>
        </p:nvSpPr>
        <p:spPr>
          <a:xfrm>
            <a:off x="671639" y="1367554"/>
            <a:ext cx="3536219" cy="1092425"/>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800" dirty="0"/>
              <a:t>За ступенем державного впливу на ціноутворення:</a:t>
            </a:r>
            <a:endParaRPr lang="ru-RU" sz="1800" dirty="0"/>
          </a:p>
        </p:txBody>
      </p:sp>
      <p:sp>
        <p:nvSpPr>
          <p:cNvPr id="4" name="Выноска со стрелкой вправо 3"/>
          <p:cNvSpPr/>
          <p:nvPr/>
        </p:nvSpPr>
        <p:spPr>
          <a:xfrm>
            <a:off x="671639" y="2669022"/>
            <a:ext cx="3536219" cy="1092425"/>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Залежно від форм та сфер торгівлі</a:t>
            </a:r>
            <a:endParaRPr lang="ru-RU" sz="2000" dirty="0"/>
          </a:p>
        </p:txBody>
      </p:sp>
      <p:sp>
        <p:nvSpPr>
          <p:cNvPr id="5" name="Выноска со стрелкой вправо 4"/>
          <p:cNvSpPr/>
          <p:nvPr/>
        </p:nvSpPr>
        <p:spPr>
          <a:xfrm>
            <a:off x="671639" y="3889571"/>
            <a:ext cx="3536219" cy="1092425"/>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Аукціонні та біржові ціни</a:t>
            </a:r>
            <a:endParaRPr lang="ru-RU" sz="2000" dirty="0"/>
          </a:p>
        </p:txBody>
      </p:sp>
      <p:sp>
        <p:nvSpPr>
          <p:cNvPr id="6" name="Выноска со стрелкой вправо 5"/>
          <p:cNvSpPr/>
          <p:nvPr/>
        </p:nvSpPr>
        <p:spPr>
          <a:xfrm>
            <a:off x="671638" y="5080448"/>
            <a:ext cx="3536219" cy="1092425"/>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Ціни світового ринку</a:t>
            </a:r>
            <a:endParaRPr lang="ru-RU" sz="2000" dirty="0"/>
          </a:p>
        </p:txBody>
      </p:sp>
      <p:sp>
        <p:nvSpPr>
          <p:cNvPr id="7" name="Прямоугольник с двумя скругленными противолежащими углами 6"/>
          <p:cNvSpPr/>
          <p:nvPr/>
        </p:nvSpPr>
        <p:spPr>
          <a:xfrm>
            <a:off x="4369698" y="1367554"/>
            <a:ext cx="4313055" cy="1092425"/>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uk-UA" sz="2000" dirty="0"/>
              <a:t>Вільні ціни;</a:t>
            </a:r>
          </a:p>
          <a:p>
            <a:pPr marL="285750" indent="-285750">
              <a:buFont typeface="Wingdings" panose="05000000000000000000" pitchFamily="2" charset="2"/>
              <a:buChar char="v"/>
            </a:pPr>
            <a:r>
              <a:rPr lang="uk-UA" sz="2000" dirty="0"/>
              <a:t>Регульовані ціни</a:t>
            </a:r>
          </a:p>
          <a:p>
            <a:pPr marL="285750" indent="-285750">
              <a:buFont typeface="Wingdings" panose="05000000000000000000" pitchFamily="2" charset="2"/>
              <a:buChar char="v"/>
            </a:pPr>
            <a:r>
              <a:rPr lang="uk-UA" sz="2000" dirty="0"/>
              <a:t>Фіксовані ціни;</a:t>
            </a:r>
            <a:endParaRPr lang="ru-RU" sz="2000" dirty="0"/>
          </a:p>
        </p:txBody>
      </p:sp>
      <p:sp>
        <p:nvSpPr>
          <p:cNvPr id="8" name="Прямоугольник с двумя скругленными противолежащими углами 7"/>
          <p:cNvSpPr/>
          <p:nvPr/>
        </p:nvSpPr>
        <p:spPr>
          <a:xfrm>
            <a:off x="4369698" y="2669022"/>
            <a:ext cx="4313055" cy="1106912"/>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uk-UA" sz="2000" dirty="0"/>
              <a:t>Оптові ціни;</a:t>
            </a:r>
          </a:p>
          <a:p>
            <a:pPr marL="285750" indent="-285750">
              <a:buFont typeface="Wingdings" panose="05000000000000000000" pitchFamily="2" charset="2"/>
              <a:buChar char="v"/>
            </a:pPr>
            <a:r>
              <a:rPr lang="uk-UA" sz="2000" dirty="0"/>
              <a:t>Роздрібні ціни</a:t>
            </a:r>
          </a:p>
          <a:p>
            <a:pPr marL="285750" indent="-285750">
              <a:buFont typeface="Wingdings" panose="05000000000000000000" pitchFamily="2" charset="2"/>
              <a:buChar char="v"/>
            </a:pPr>
            <a:r>
              <a:rPr lang="uk-UA" sz="2000" dirty="0"/>
              <a:t>Тарифи;</a:t>
            </a:r>
            <a:endParaRPr lang="ru-RU" sz="2000" dirty="0"/>
          </a:p>
        </p:txBody>
      </p:sp>
      <p:sp>
        <p:nvSpPr>
          <p:cNvPr id="9" name="Прямоугольник с двумя скругленными противолежащими углами 8"/>
          <p:cNvSpPr/>
          <p:nvPr/>
        </p:nvSpPr>
        <p:spPr>
          <a:xfrm>
            <a:off x="4369697" y="5080448"/>
            <a:ext cx="4313055" cy="1092425"/>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uk-UA" sz="1600" dirty="0"/>
              <a:t>Встановилися на товари даної групи на всесвітньому ринку та визначені організаціями міжнародної торгівлі на певний період</a:t>
            </a:r>
            <a:endParaRPr lang="ru-RU" sz="1600" dirty="0"/>
          </a:p>
        </p:txBody>
      </p:sp>
      <p:sp>
        <p:nvSpPr>
          <p:cNvPr id="10" name="Прямоугольник с двумя скругленными противолежащими углами 9"/>
          <p:cNvSpPr/>
          <p:nvPr/>
        </p:nvSpPr>
        <p:spPr>
          <a:xfrm>
            <a:off x="4369698" y="3889571"/>
            <a:ext cx="4313055" cy="1092425"/>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uk-UA" sz="1600" dirty="0"/>
              <a:t>Формуються на відповідних видах ринків, які належать до типу вільного ринку.</a:t>
            </a:r>
            <a:endParaRPr lang="ru-RU" sz="1600" dirty="0"/>
          </a:p>
        </p:txBody>
      </p:sp>
    </p:spTree>
    <p:extLst>
      <p:ext uri="{BB962C8B-B14F-4D97-AF65-F5344CB8AC3E}">
        <p14:creationId xmlns:p14="http://schemas.microsoft.com/office/powerpoint/2010/main" val="719535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lumMod val="20000"/>
              <a:lumOff val="80000"/>
            </a:schemeClr>
          </a:solidFill>
        </p:spPr>
        <p:txBody>
          <a:bodyPr/>
          <a:lstStyle/>
          <a:p>
            <a:r>
              <a:rPr lang="uk-UA" b="1" dirty="0"/>
              <a:t>Загальна структура ціни</a:t>
            </a:r>
            <a:endParaRPr lang="ru-RU" b="1"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495" t="20693" r="3169" b="9218"/>
          <a:stretch/>
        </p:blipFill>
        <p:spPr bwMode="auto">
          <a:xfrm>
            <a:off x="1351369" y="1497026"/>
            <a:ext cx="6578825" cy="4005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7392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lumMod val="20000"/>
              <a:lumOff val="80000"/>
            </a:schemeClr>
          </a:solidFill>
        </p:spPr>
        <p:txBody>
          <a:bodyPr/>
          <a:lstStyle/>
          <a:p>
            <a:r>
              <a:rPr lang="uk-UA" b="1" dirty="0"/>
              <a:t>Фактори ціноутворення</a:t>
            </a:r>
            <a:endParaRPr lang="ru-RU" b="1" dirty="0"/>
          </a:p>
        </p:txBody>
      </p:sp>
      <p:sp>
        <p:nvSpPr>
          <p:cNvPr id="3" name="Скругленный прямоугольник 2"/>
          <p:cNvSpPr/>
          <p:nvPr/>
        </p:nvSpPr>
        <p:spPr>
          <a:xfrm>
            <a:off x="728283" y="1731696"/>
            <a:ext cx="760652" cy="47257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2800" b="1" dirty="0"/>
              <a:t>Фактори ціноутворення</a:t>
            </a:r>
            <a:endParaRPr lang="ru-RU" sz="2800" b="1" dirty="0"/>
          </a:p>
        </p:txBody>
      </p:sp>
      <p:sp>
        <p:nvSpPr>
          <p:cNvPr id="4" name="Скругленный прямоугольник 3"/>
          <p:cNvSpPr/>
          <p:nvPr/>
        </p:nvSpPr>
        <p:spPr>
          <a:xfrm>
            <a:off x="2257678" y="1731696"/>
            <a:ext cx="590718" cy="20553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2000" dirty="0"/>
              <a:t>Внутрішні</a:t>
            </a:r>
            <a:endParaRPr lang="ru-RU" sz="2000" dirty="0"/>
          </a:p>
        </p:txBody>
      </p:sp>
      <p:sp>
        <p:nvSpPr>
          <p:cNvPr id="5" name="Скругленный прямоугольник 4"/>
          <p:cNvSpPr/>
          <p:nvPr/>
        </p:nvSpPr>
        <p:spPr>
          <a:xfrm>
            <a:off x="2257678" y="4402067"/>
            <a:ext cx="590718" cy="20553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2000" dirty="0"/>
              <a:t>Зовнішні</a:t>
            </a:r>
            <a:endParaRPr lang="ru-RU" sz="2000" dirty="0"/>
          </a:p>
        </p:txBody>
      </p:sp>
      <p:sp>
        <p:nvSpPr>
          <p:cNvPr id="6" name="Выноска со стрелкой влево 5"/>
          <p:cNvSpPr/>
          <p:nvPr/>
        </p:nvSpPr>
        <p:spPr>
          <a:xfrm>
            <a:off x="2848396" y="1812616"/>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Етап життєвого циклу</a:t>
            </a:r>
            <a:endParaRPr lang="ru-RU" sz="2000" dirty="0"/>
          </a:p>
        </p:txBody>
      </p:sp>
      <p:sp>
        <p:nvSpPr>
          <p:cNvPr id="7" name="Выноска со стрелкой влево 6"/>
          <p:cNvSpPr/>
          <p:nvPr/>
        </p:nvSpPr>
        <p:spPr>
          <a:xfrm>
            <a:off x="2848396" y="2338598"/>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Витрати</a:t>
            </a:r>
            <a:endParaRPr lang="ru-RU" sz="2000" dirty="0"/>
          </a:p>
        </p:txBody>
      </p:sp>
      <p:sp>
        <p:nvSpPr>
          <p:cNvPr id="8" name="Выноска со стрелкой влево 7"/>
          <p:cNvSpPr/>
          <p:nvPr/>
        </p:nvSpPr>
        <p:spPr>
          <a:xfrm>
            <a:off x="2848396" y="2840305"/>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Маркетингова стратегія</a:t>
            </a:r>
            <a:endParaRPr lang="ru-RU" sz="2000" dirty="0"/>
          </a:p>
        </p:txBody>
      </p:sp>
      <p:sp>
        <p:nvSpPr>
          <p:cNvPr id="9" name="Выноска со стрелкой влево 8"/>
          <p:cNvSpPr/>
          <p:nvPr/>
        </p:nvSpPr>
        <p:spPr>
          <a:xfrm>
            <a:off x="2848396" y="3348754"/>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Цілі маркетингу</a:t>
            </a:r>
            <a:endParaRPr lang="ru-RU" sz="2000" dirty="0"/>
          </a:p>
        </p:txBody>
      </p:sp>
      <p:sp>
        <p:nvSpPr>
          <p:cNvPr id="10" name="Выноска со стрелкой влево 9"/>
          <p:cNvSpPr/>
          <p:nvPr/>
        </p:nvSpPr>
        <p:spPr>
          <a:xfrm>
            <a:off x="2848396" y="4473547"/>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Конкуренти</a:t>
            </a:r>
            <a:endParaRPr lang="ru-RU" sz="2000" dirty="0"/>
          </a:p>
        </p:txBody>
      </p:sp>
      <p:sp>
        <p:nvSpPr>
          <p:cNvPr id="11" name="Выноска со стрелкой влево 10"/>
          <p:cNvSpPr/>
          <p:nvPr/>
        </p:nvSpPr>
        <p:spPr>
          <a:xfrm>
            <a:off x="2848396" y="5008969"/>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Учасники каналів збуду</a:t>
            </a:r>
            <a:endParaRPr lang="ru-RU" sz="2000" dirty="0"/>
          </a:p>
        </p:txBody>
      </p:sp>
      <p:sp>
        <p:nvSpPr>
          <p:cNvPr id="12" name="Выноска со стрелкой влево 11"/>
          <p:cNvSpPr/>
          <p:nvPr/>
        </p:nvSpPr>
        <p:spPr>
          <a:xfrm>
            <a:off x="2848396" y="5517420"/>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Державне регулювання</a:t>
            </a:r>
            <a:endParaRPr lang="ru-RU" sz="2000" dirty="0"/>
          </a:p>
        </p:txBody>
      </p:sp>
      <p:sp>
        <p:nvSpPr>
          <p:cNvPr id="13" name="Выноска со стрелкой влево 12"/>
          <p:cNvSpPr/>
          <p:nvPr/>
        </p:nvSpPr>
        <p:spPr>
          <a:xfrm>
            <a:off x="2848396" y="6043401"/>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Споживачі</a:t>
            </a:r>
            <a:endParaRPr lang="ru-RU" sz="2000" dirty="0"/>
          </a:p>
        </p:txBody>
      </p:sp>
      <p:sp>
        <p:nvSpPr>
          <p:cNvPr id="14" name="Стрелка вправо 13"/>
          <p:cNvSpPr/>
          <p:nvPr/>
        </p:nvSpPr>
        <p:spPr>
          <a:xfrm>
            <a:off x="1488935" y="5396039"/>
            <a:ext cx="768743" cy="3317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право 14"/>
          <p:cNvSpPr/>
          <p:nvPr/>
        </p:nvSpPr>
        <p:spPr>
          <a:xfrm>
            <a:off x="1488935" y="2674418"/>
            <a:ext cx="768743" cy="3317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595126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85419"/>
          </a:xfrm>
          <a:solidFill>
            <a:schemeClr val="accent1">
              <a:lumMod val="20000"/>
              <a:lumOff val="80000"/>
            </a:schemeClr>
          </a:solidFill>
        </p:spPr>
        <p:txBody>
          <a:bodyPr/>
          <a:lstStyle/>
          <a:p>
            <a:r>
              <a:rPr lang="uk-UA" b="1" dirty="0"/>
              <a:t>Етапи ціноутворення на ЛЗ</a:t>
            </a:r>
            <a:endParaRPr lang="ru-RU" b="1" dirty="0"/>
          </a:p>
        </p:txBody>
      </p:sp>
      <p:sp>
        <p:nvSpPr>
          <p:cNvPr id="16" name="Прямоугольник 15"/>
          <p:cNvSpPr/>
          <p:nvPr/>
        </p:nvSpPr>
        <p:spPr>
          <a:xfrm>
            <a:off x="3293458" y="1149069"/>
            <a:ext cx="2241494" cy="10519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Аналіз факторів, що впливають на цінову політику фармацевтичного підприємства</a:t>
            </a:r>
            <a:endParaRPr lang="ru-RU" dirty="0"/>
          </a:p>
        </p:txBody>
      </p:sp>
      <p:sp>
        <p:nvSpPr>
          <p:cNvPr id="17" name="Прямоугольник 16"/>
          <p:cNvSpPr/>
          <p:nvPr/>
        </p:nvSpPr>
        <p:spPr>
          <a:xfrm>
            <a:off x="3293458" y="2580011"/>
            <a:ext cx="2241494" cy="10519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Вибір цінової стратегії</a:t>
            </a:r>
            <a:endParaRPr lang="ru-RU" dirty="0"/>
          </a:p>
        </p:txBody>
      </p:sp>
      <p:sp>
        <p:nvSpPr>
          <p:cNvPr id="18" name="Прямоугольник 17"/>
          <p:cNvSpPr/>
          <p:nvPr/>
        </p:nvSpPr>
        <p:spPr>
          <a:xfrm>
            <a:off x="3293458" y="3947564"/>
            <a:ext cx="2241494" cy="10519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Вибір моделі і методу ціноутворення</a:t>
            </a:r>
            <a:endParaRPr lang="ru-RU" dirty="0"/>
          </a:p>
        </p:txBody>
      </p:sp>
      <p:sp>
        <p:nvSpPr>
          <p:cNvPr id="19" name="Прямоугольник 18"/>
          <p:cNvSpPr/>
          <p:nvPr/>
        </p:nvSpPr>
        <p:spPr>
          <a:xfrm>
            <a:off x="3293458" y="5355578"/>
            <a:ext cx="2241494" cy="10519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Розрахунок ціни</a:t>
            </a:r>
            <a:endParaRPr lang="ru-RU" dirty="0"/>
          </a:p>
        </p:txBody>
      </p:sp>
      <p:cxnSp>
        <p:nvCxnSpPr>
          <p:cNvPr id="21" name="Прямая со стрелкой 20"/>
          <p:cNvCxnSpPr>
            <a:stCxn id="16" idx="2"/>
            <a:endCxn id="17" idx="0"/>
          </p:cNvCxnSpPr>
          <p:nvPr/>
        </p:nvCxnSpPr>
        <p:spPr>
          <a:xfrm>
            <a:off x="4414205" y="2201034"/>
            <a:ext cx="0" cy="37897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a:off x="4414205" y="3631976"/>
            <a:ext cx="0" cy="37897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a:off x="4416902" y="4999529"/>
            <a:ext cx="0" cy="37897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a:stCxn id="16" idx="1"/>
          </p:cNvCxnSpPr>
          <p:nvPr/>
        </p:nvCxnSpPr>
        <p:spPr>
          <a:xfrm flipH="1">
            <a:off x="1537487" y="1675052"/>
            <a:ext cx="1755971" cy="623086"/>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p:cNvCxnSpPr>
            <a:stCxn id="16" idx="3"/>
          </p:cNvCxnSpPr>
          <p:nvPr/>
        </p:nvCxnSpPr>
        <p:spPr>
          <a:xfrm>
            <a:off x="5534952" y="1675052"/>
            <a:ext cx="1990641" cy="62308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8" name="Скругленный прямоугольник 27"/>
          <p:cNvSpPr/>
          <p:nvPr/>
        </p:nvSpPr>
        <p:spPr>
          <a:xfrm>
            <a:off x="687823" y="2389174"/>
            <a:ext cx="1699328" cy="10243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Внутрішні фактори</a:t>
            </a:r>
            <a:endParaRPr lang="ru-RU" dirty="0"/>
          </a:p>
        </p:txBody>
      </p:sp>
      <p:sp>
        <p:nvSpPr>
          <p:cNvPr id="29" name="Скругленный прямоугольник 28"/>
          <p:cNvSpPr/>
          <p:nvPr/>
        </p:nvSpPr>
        <p:spPr>
          <a:xfrm>
            <a:off x="6602426" y="2392545"/>
            <a:ext cx="1699328" cy="10243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Зовнішні фактори</a:t>
            </a:r>
            <a:endParaRPr lang="ru-RU" dirty="0"/>
          </a:p>
        </p:txBody>
      </p:sp>
    </p:spTree>
    <p:extLst>
      <p:ext uri="{BB962C8B-B14F-4D97-AF65-F5344CB8AC3E}">
        <p14:creationId xmlns:p14="http://schemas.microsoft.com/office/powerpoint/2010/main" val="2003425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85419"/>
          </a:xfrm>
          <a:solidFill>
            <a:schemeClr val="accent1">
              <a:lumMod val="20000"/>
              <a:lumOff val="80000"/>
            </a:schemeClr>
          </a:solidFill>
        </p:spPr>
        <p:txBody>
          <a:bodyPr/>
          <a:lstStyle/>
          <a:p>
            <a:r>
              <a:rPr lang="uk-UA" b="1" dirty="0"/>
              <a:t>Етапи ціноутворення на ЛЗ</a:t>
            </a:r>
            <a:endParaRPr lang="ru-RU" b="1"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654" t="23520" r="37257" b="45880"/>
          <a:stretch/>
        </p:blipFill>
        <p:spPr bwMode="auto">
          <a:xfrm>
            <a:off x="1383738" y="1302815"/>
            <a:ext cx="6764942" cy="46412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1465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6339"/>
          </a:xfrm>
          <a:solidFill>
            <a:schemeClr val="accent1">
              <a:lumMod val="20000"/>
              <a:lumOff val="80000"/>
            </a:schemeClr>
          </a:solidFill>
        </p:spPr>
        <p:txBody>
          <a:bodyPr/>
          <a:lstStyle/>
          <a:p>
            <a:r>
              <a:rPr lang="uk-UA" b="1" dirty="0"/>
              <a:t>Закон попиту</a:t>
            </a:r>
            <a:endParaRPr lang="ru-RU"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813" y="1412861"/>
            <a:ext cx="5905500" cy="2867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530272" y="1412861"/>
            <a:ext cx="2395241" cy="4401205"/>
          </a:xfrm>
          <a:prstGeom prst="rect">
            <a:avLst/>
          </a:prstGeom>
          <a:noFill/>
        </p:spPr>
        <p:txBody>
          <a:bodyPr wrap="square" rtlCol="0">
            <a:spAutoFit/>
          </a:bodyPr>
          <a:lstStyle/>
          <a:p>
            <a:r>
              <a:rPr lang="uk-UA" sz="2000" dirty="0"/>
              <a:t>Крива попиту </a:t>
            </a:r>
            <a:r>
              <a:rPr lang="uk-UA" sz="2000" b="1" dirty="0"/>
              <a:t>показує</a:t>
            </a:r>
            <a:r>
              <a:rPr lang="uk-UA" sz="2000" dirty="0"/>
              <a:t>:</a:t>
            </a:r>
          </a:p>
          <a:p>
            <a:r>
              <a:rPr lang="uk-UA" sz="2000" dirty="0"/>
              <a:t> - за </a:t>
            </a:r>
            <a:r>
              <a:rPr lang="uk-UA" sz="2000" b="1" u="sng" dirty="0"/>
              <a:t>низькою ціною</a:t>
            </a:r>
            <a:r>
              <a:rPr lang="uk-UA" sz="2000" dirty="0"/>
              <a:t> товар зможе придбати </a:t>
            </a:r>
            <a:r>
              <a:rPr lang="uk-UA" sz="2000" b="1" u="sng" dirty="0"/>
              <a:t>більша кількість покупців</a:t>
            </a:r>
            <a:r>
              <a:rPr lang="uk-UA" sz="2000" dirty="0"/>
              <a:t>;</a:t>
            </a:r>
          </a:p>
          <a:p>
            <a:r>
              <a:rPr lang="uk-UA" sz="2000" dirty="0"/>
              <a:t> - якщо </a:t>
            </a:r>
            <a:r>
              <a:rPr lang="uk-UA" sz="2000" b="1" u="sng" dirty="0"/>
              <a:t>ціни</a:t>
            </a:r>
            <a:r>
              <a:rPr lang="uk-UA" sz="2000" dirty="0"/>
              <a:t> на товар будуть </a:t>
            </a:r>
            <a:r>
              <a:rPr lang="uk-UA" sz="2000" b="1" u="sng" dirty="0"/>
              <a:t>високими</a:t>
            </a:r>
            <a:r>
              <a:rPr lang="uk-UA" sz="2000" dirty="0"/>
              <a:t>, певна </a:t>
            </a:r>
            <a:r>
              <a:rPr lang="uk-UA" sz="2000" b="1" u="sng" dirty="0"/>
              <a:t>кількість покупців </a:t>
            </a:r>
            <a:r>
              <a:rPr lang="uk-UA" sz="2000" b="1" dirty="0"/>
              <a:t>відмовиться</a:t>
            </a:r>
            <a:r>
              <a:rPr lang="uk-UA" sz="2000" dirty="0"/>
              <a:t> від купівлі;</a:t>
            </a:r>
            <a:endParaRPr lang="ru-RU" sz="2000" dirty="0"/>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5735"/>
          <a:stretch/>
        </p:blipFill>
        <p:spPr bwMode="auto">
          <a:xfrm>
            <a:off x="437813" y="4353852"/>
            <a:ext cx="5090565" cy="21359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0449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85419"/>
          </a:xfrm>
          <a:solidFill>
            <a:schemeClr val="accent1">
              <a:lumMod val="20000"/>
              <a:lumOff val="80000"/>
            </a:schemeClr>
          </a:solidFill>
        </p:spPr>
        <p:txBody>
          <a:bodyPr/>
          <a:lstStyle/>
          <a:p>
            <a:r>
              <a:rPr lang="uk-UA" b="1" dirty="0"/>
              <a:t>Аналіз цінової еластичності</a:t>
            </a:r>
            <a:endParaRPr lang="ru-RU" b="1"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163" y="1463223"/>
            <a:ext cx="7727742" cy="4994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287720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85419"/>
          </a:xfrm>
          <a:solidFill>
            <a:schemeClr val="accent1">
              <a:lumMod val="20000"/>
              <a:lumOff val="80000"/>
            </a:schemeClr>
          </a:solidFill>
        </p:spPr>
        <p:txBody>
          <a:bodyPr/>
          <a:lstStyle/>
          <a:p>
            <a:r>
              <a:rPr lang="uk-UA" b="1" dirty="0"/>
              <a:t>Причини </a:t>
            </a:r>
            <a:r>
              <a:rPr lang="uk-UA" b="1" dirty="0" smtClean="0"/>
              <a:t>НЕ еластичного </a:t>
            </a:r>
            <a:r>
              <a:rPr lang="uk-UA" b="1" dirty="0"/>
              <a:t>попиту</a:t>
            </a:r>
            <a:endParaRPr lang="ru-RU" b="1" dirty="0"/>
          </a:p>
        </p:txBody>
      </p:sp>
      <p:sp>
        <p:nvSpPr>
          <p:cNvPr id="3" name="Выноска с четырьмя стрелками 2"/>
          <p:cNvSpPr/>
          <p:nvPr/>
        </p:nvSpPr>
        <p:spPr>
          <a:xfrm>
            <a:off x="2290045" y="2322412"/>
            <a:ext cx="4337332" cy="3325828"/>
          </a:xfrm>
          <a:prstGeom prst="quadArrowCallout">
            <a:avLst>
              <a:gd name="adj1" fmla="val 18515"/>
              <a:gd name="adj2" fmla="val 5357"/>
              <a:gd name="adj3" fmla="val 17785"/>
              <a:gd name="adj4" fmla="val 4075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400" dirty="0"/>
              <a:t>Лікарський засіб</a:t>
            </a:r>
            <a:endParaRPr lang="ru-RU" sz="2400" dirty="0"/>
          </a:p>
        </p:txBody>
      </p:sp>
      <p:sp>
        <p:nvSpPr>
          <p:cNvPr id="4" name="Скругленный прямоугольник 3"/>
          <p:cNvSpPr/>
          <p:nvPr/>
        </p:nvSpPr>
        <p:spPr>
          <a:xfrm>
            <a:off x="3212537" y="1408012"/>
            <a:ext cx="2492347"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800" dirty="0"/>
              <a:t>не має або майже не має замінників</a:t>
            </a:r>
            <a:endParaRPr lang="ru-RU" sz="1800" dirty="0"/>
          </a:p>
        </p:txBody>
      </p:sp>
      <p:sp>
        <p:nvSpPr>
          <p:cNvPr id="6" name="Скругленный прямоугольник 5"/>
          <p:cNvSpPr/>
          <p:nvPr/>
        </p:nvSpPr>
        <p:spPr>
          <a:xfrm>
            <a:off x="6651653" y="3528126"/>
            <a:ext cx="2492347"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має унікальні або виняткові властивості</a:t>
            </a:r>
            <a:endParaRPr lang="ru-RU" sz="2000" dirty="0"/>
          </a:p>
        </p:txBody>
      </p:sp>
      <p:sp>
        <p:nvSpPr>
          <p:cNvPr id="8" name="Скругленный прямоугольник 7"/>
          <p:cNvSpPr/>
          <p:nvPr/>
        </p:nvSpPr>
        <p:spPr>
          <a:xfrm>
            <a:off x="4458711" y="5685997"/>
            <a:ext cx="3342011"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сформувалася стійка прихильність значної частини ринку до його товарної марки</a:t>
            </a:r>
            <a:endParaRPr lang="ru-RU" dirty="0"/>
          </a:p>
        </p:txBody>
      </p:sp>
      <p:sp>
        <p:nvSpPr>
          <p:cNvPr id="9" name="Скругленный прямоугольник 8"/>
          <p:cNvSpPr/>
          <p:nvPr/>
        </p:nvSpPr>
        <p:spPr>
          <a:xfrm>
            <a:off x="0" y="3590163"/>
            <a:ext cx="2290045"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відсутні препарати-конкуренти</a:t>
            </a:r>
            <a:endParaRPr lang="ru-RU" sz="2000" dirty="0"/>
          </a:p>
        </p:txBody>
      </p:sp>
      <p:sp>
        <p:nvSpPr>
          <p:cNvPr id="10" name="Скругленный прямоугольник 9"/>
          <p:cNvSpPr/>
          <p:nvPr/>
        </p:nvSpPr>
        <p:spPr>
          <a:xfrm>
            <a:off x="1060057" y="5685997"/>
            <a:ext cx="3398655"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споживачі вважають, що підвищення ціни пов’язане з поліпшенням якості лікарського засобу або з інфляційними процесами в економіці</a:t>
            </a:r>
            <a:endParaRPr lang="ru-RU" dirty="0"/>
          </a:p>
        </p:txBody>
      </p:sp>
    </p:spTree>
    <p:extLst>
      <p:ext uri="{BB962C8B-B14F-4D97-AF65-F5344CB8AC3E}">
        <p14:creationId xmlns:p14="http://schemas.microsoft.com/office/powerpoint/2010/main" val="38292943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1506633968"/>
              </p:ext>
            </p:extLst>
          </p:nvPr>
        </p:nvGraphicFramePr>
        <p:xfrm>
          <a:off x="496312" y="320757"/>
          <a:ext cx="8299730" cy="6055766"/>
        </p:xfrm>
        <a:graphic>
          <a:graphicData uri="http://schemas.openxmlformats.org/drawingml/2006/table">
            <a:tbl>
              <a:tblPr firstRow="1" bandRow="1">
                <a:tableStyleId>{5C22544A-7EE6-4342-B048-85BDC9FD1C3A}</a:tableStyleId>
              </a:tblPr>
              <a:tblGrid>
                <a:gridCol w="3096552">
                  <a:extLst>
                    <a:ext uri="{9D8B030D-6E8A-4147-A177-3AD203B41FA5}">
                      <a16:colId xmlns="" xmlns:a16="http://schemas.microsoft.com/office/drawing/2014/main" val="20000"/>
                    </a:ext>
                  </a:extLst>
                </a:gridCol>
                <a:gridCol w="5203178">
                  <a:extLst>
                    <a:ext uri="{9D8B030D-6E8A-4147-A177-3AD203B41FA5}">
                      <a16:colId xmlns="" xmlns:a16="http://schemas.microsoft.com/office/drawing/2014/main" val="20001"/>
                    </a:ext>
                  </a:extLst>
                </a:gridCol>
              </a:tblGrid>
              <a:tr h="609160">
                <a:tc gridSpan="2">
                  <a:txBody>
                    <a:bodyPr/>
                    <a:lstStyle/>
                    <a:p>
                      <a:pPr algn="ctr"/>
                      <a:r>
                        <a:rPr lang="ru-RU" dirty="0"/>
                        <a:t>ФАКТОРИ ВПЛИВУ НА ЦІНОВУ ЕЛАСТИЧНІСТЬ ПОПИТУ ЛІКАРСЬКОГО ЗАСОБУ</a:t>
                      </a:r>
                    </a:p>
                  </a:txBody>
                  <a:tcPr anchor="ctr"/>
                </a:tc>
                <a:tc hMerge="1">
                  <a:txBody>
                    <a:bodyPr/>
                    <a:lstStyle/>
                    <a:p>
                      <a:endParaRPr lang="ru-RU" dirty="0"/>
                    </a:p>
                  </a:txBody>
                  <a:tcPr/>
                </a:tc>
                <a:extLst>
                  <a:ext uri="{0D108BD9-81ED-4DB2-BD59-A6C34878D82A}">
                    <a16:rowId xmlns="" xmlns:a16="http://schemas.microsoft.com/office/drawing/2014/main" val="10000"/>
                  </a:ext>
                </a:extLst>
              </a:tr>
              <a:tr h="1719981">
                <a:tc>
                  <a:txBody>
                    <a:bodyPr/>
                    <a:lstStyle/>
                    <a:p>
                      <a:pPr algn="just">
                        <a:spcAft>
                          <a:spcPts val="0"/>
                        </a:spcAft>
                      </a:pPr>
                      <a:r>
                        <a:rPr lang="uk-UA" sz="2000" b="1" i="1" dirty="0">
                          <a:effectLst/>
                          <a:latin typeface="Times New Roman"/>
                          <a:ea typeface="Times New Roman"/>
                        </a:rPr>
                        <a:t>взаємозамінність препарату</a:t>
                      </a:r>
                      <a:r>
                        <a:rPr lang="uk-UA" sz="2000" b="1" dirty="0">
                          <a:effectLst/>
                          <a:latin typeface="Times New Roman"/>
                          <a:ea typeface="Times New Roman"/>
                        </a:rPr>
                        <a:t> </a:t>
                      </a:r>
                      <a:endParaRPr lang="ru-RU" sz="2000" b="1" dirty="0">
                        <a:effectLst/>
                        <a:latin typeface="Times New Roman"/>
                        <a:ea typeface="Times New Roman"/>
                      </a:endParaRPr>
                    </a:p>
                  </a:txBody>
                  <a:tcPr marL="68580" marR="68580" marT="0" marB="0" anchor="ctr"/>
                </a:tc>
                <a:tc>
                  <a:txBody>
                    <a:bodyPr/>
                    <a:lstStyle/>
                    <a:p>
                      <a:pPr algn="just">
                        <a:spcAft>
                          <a:spcPts val="0"/>
                        </a:spcAft>
                      </a:pPr>
                      <a:r>
                        <a:rPr lang="uk-UA" sz="1600" dirty="0">
                          <a:effectLst/>
                          <a:latin typeface="Times New Roman"/>
                          <a:ea typeface="Times New Roman"/>
                        </a:rPr>
                        <a:t>чим більше лікарських засобів-аналогів на ринку, тим вища  еластичність попиту на нього (один лікарський препарат-</a:t>
                      </a:r>
                      <a:r>
                        <a:rPr lang="uk-UA" sz="1600" dirty="0" err="1">
                          <a:effectLst/>
                          <a:latin typeface="Times New Roman"/>
                          <a:ea typeface="Times New Roman"/>
                        </a:rPr>
                        <a:t>генерик</a:t>
                      </a:r>
                      <a:r>
                        <a:rPr lang="uk-UA" sz="1600" dirty="0">
                          <a:effectLst/>
                          <a:latin typeface="Times New Roman"/>
                          <a:ea typeface="Times New Roman"/>
                        </a:rPr>
                        <a:t> можна замінити іншим з такою ж активною речовиною);</a:t>
                      </a:r>
                      <a:endParaRPr lang="ru-RU" sz="1200" dirty="0">
                        <a:effectLst/>
                        <a:latin typeface="Times New Roman"/>
                        <a:ea typeface="Times New Roman"/>
                      </a:endParaRPr>
                    </a:p>
                  </a:txBody>
                  <a:tcPr marL="68580" marR="68580" marT="0" marB="0" anchor="ctr"/>
                </a:tc>
                <a:extLst>
                  <a:ext uri="{0D108BD9-81ED-4DB2-BD59-A6C34878D82A}">
                    <a16:rowId xmlns="" xmlns:a16="http://schemas.microsoft.com/office/drawing/2014/main" val="10001"/>
                  </a:ext>
                </a:extLst>
              </a:tr>
              <a:tr h="1146654">
                <a:tc>
                  <a:txBody>
                    <a:bodyPr/>
                    <a:lstStyle/>
                    <a:p>
                      <a:pPr algn="just">
                        <a:spcAft>
                          <a:spcPts val="0"/>
                        </a:spcAft>
                      </a:pPr>
                      <a:r>
                        <a:rPr lang="uk-UA" sz="2000" b="1" i="1" dirty="0">
                          <a:effectLst/>
                          <a:latin typeface="Times New Roman"/>
                          <a:ea typeface="Times New Roman"/>
                        </a:rPr>
                        <a:t>важливість ліків для споживача</a:t>
                      </a:r>
                      <a:endParaRPr lang="ru-RU" sz="2000" b="1" dirty="0">
                        <a:effectLst/>
                        <a:latin typeface="Times New Roman"/>
                        <a:ea typeface="Times New Roman"/>
                      </a:endParaRPr>
                    </a:p>
                  </a:txBody>
                  <a:tcPr marL="68580" marR="68580" marT="0" marB="0" anchor="ctr"/>
                </a:tc>
                <a:tc>
                  <a:txBody>
                    <a:bodyPr/>
                    <a:lstStyle/>
                    <a:p>
                      <a:pPr algn="just">
                        <a:spcAft>
                          <a:spcPts val="0"/>
                        </a:spcAft>
                      </a:pPr>
                      <a:r>
                        <a:rPr lang="uk-UA" sz="1600" dirty="0">
                          <a:effectLst/>
                          <a:latin typeface="Times New Roman"/>
                          <a:ea typeface="Times New Roman"/>
                        </a:rPr>
                        <a:t>такими можуть стати інноваційні лікарські препарати, медичні послуги для хворої людини найчастіше є нееластичним; </a:t>
                      </a:r>
                      <a:endParaRPr lang="ru-RU" sz="1200" dirty="0">
                        <a:effectLst/>
                        <a:latin typeface="Times New Roman"/>
                        <a:ea typeface="Times New Roman"/>
                      </a:endParaRPr>
                    </a:p>
                  </a:txBody>
                  <a:tcPr marL="68580" marR="68580" marT="0" marB="0" anchor="ctr"/>
                </a:tc>
                <a:extLst>
                  <a:ext uri="{0D108BD9-81ED-4DB2-BD59-A6C34878D82A}">
                    <a16:rowId xmlns="" xmlns:a16="http://schemas.microsoft.com/office/drawing/2014/main" val="10002"/>
                  </a:ext>
                </a:extLst>
              </a:tr>
              <a:tr h="1433317">
                <a:tc>
                  <a:txBody>
                    <a:bodyPr/>
                    <a:lstStyle/>
                    <a:p>
                      <a:pPr algn="just">
                        <a:spcAft>
                          <a:spcPts val="0"/>
                        </a:spcAft>
                      </a:pPr>
                      <a:r>
                        <a:rPr lang="uk-UA" sz="2000" b="1" i="1" dirty="0">
                          <a:effectLst/>
                          <a:latin typeface="Times New Roman"/>
                          <a:ea typeface="Times New Roman"/>
                        </a:rPr>
                        <a:t>питома вага лікарського засобу в доході споживача</a:t>
                      </a:r>
                      <a:r>
                        <a:rPr lang="uk-UA" sz="2000" b="1" dirty="0">
                          <a:effectLst/>
                          <a:latin typeface="Times New Roman"/>
                          <a:ea typeface="Times New Roman"/>
                        </a:rPr>
                        <a:t> </a:t>
                      </a:r>
                      <a:endParaRPr lang="ru-RU" sz="2000" b="1" dirty="0">
                        <a:effectLst/>
                        <a:latin typeface="Times New Roman"/>
                        <a:ea typeface="Times New Roman"/>
                      </a:endParaRPr>
                    </a:p>
                  </a:txBody>
                  <a:tcPr marL="68580" marR="68580" marT="0" marB="0" anchor="ctr"/>
                </a:tc>
                <a:tc>
                  <a:txBody>
                    <a:bodyPr/>
                    <a:lstStyle/>
                    <a:p>
                      <a:pPr algn="just">
                        <a:spcAft>
                          <a:spcPts val="0"/>
                        </a:spcAft>
                      </a:pPr>
                      <a:r>
                        <a:rPr lang="uk-UA" sz="1600" dirty="0">
                          <a:effectLst/>
                          <a:latin typeface="Times New Roman"/>
                          <a:ea typeface="Times New Roman"/>
                        </a:rPr>
                        <a:t>чим більше місце займають лікарські засоби у бюджеті споживача, тим вищою буде цінова еластичність попиту на нього;</a:t>
                      </a:r>
                      <a:endParaRPr lang="ru-RU" sz="1200" dirty="0">
                        <a:effectLst/>
                        <a:latin typeface="Times New Roman"/>
                        <a:ea typeface="Times New Roman"/>
                      </a:endParaRPr>
                    </a:p>
                  </a:txBody>
                  <a:tcPr marL="68580" marR="68580" marT="0" marB="0" anchor="ctr"/>
                </a:tc>
                <a:extLst>
                  <a:ext uri="{0D108BD9-81ED-4DB2-BD59-A6C34878D82A}">
                    <a16:rowId xmlns="" xmlns:a16="http://schemas.microsoft.com/office/drawing/2014/main" val="10003"/>
                  </a:ext>
                </a:extLst>
              </a:tr>
              <a:tr h="1146654">
                <a:tc>
                  <a:txBody>
                    <a:bodyPr/>
                    <a:lstStyle/>
                    <a:p>
                      <a:pPr algn="just">
                        <a:spcAft>
                          <a:spcPts val="0"/>
                        </a:spcAft>
                      </a:pPr>
                      <a:r>
                        <a:rPr lang="uk-UA" sz="2000" b="1" i="1" dirty="0">
                          <a:effectLst/>
                          <a:latin typeface="Times New Roman"/>
                          <a:ea typeface="Times New Roman"/>
                        </a:rPr>
                        <a:t>фактор час</a:t>
                      </a:r>
                      <a:endParaRPr lang="ru-RU" sz="2000" b="1" dirty="0">
                        <a:effectLst/>
                        <a:latin typeface="Times New Roman"/>
                        <a:ea typeface="Times New Roman"/>
                      </a:endParaRPr>
                    </a:p>
                  </a:txBody>
                  <a:tcPr marL="68580" marR="68580" marT="0" marB="0" anchor="ctr"/>
                </a:tc>
                <a:tc>
                  <a:txBody>
                    <a:bodyPr/>
                    <a:lstStyle/>
                    <a:p>
                      <a:pPr algn="just">
                        <a:spcAft>
                          <a:spcPts val="0"/>
                        </a:spcAft>
                      </a:pPr>
                      <a:r>
                        <a:rPr lang="uk-UA" sz="1600" dirty="0">
                          <a:effectLst/>
                          <a:latin typeface="Times New Roman"/>
                          <a:ea typeface="Times New Roman"/>
                        </a:rPr>
                        <a:t>чим довший період для прийняття рішення, тим еластичніший попит на лікарський засіб.</a:t>
                      </a:r>
                      <a:endParaRPr lang="ru-RU" sz="1200" dirty="0">
                        <a:effectLst/>
                        <a:latin typeface="Times New Roman"/>
                        <a:ea typeface="Times New Roman"/>
                      </a:endParaRPr>
                    </a:p>
                  </a:txBody>
                  <a:tcPr marL="68580" marR="68580" marT="0" marB="0" anchor="ctr"/>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101117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82523"/>
          </a:xfrm>
          <a:solidFill>
            <a:schemeClr val="accent1">
              <a:lumMod val="20000"/>
              <a:lumOff val="80000"/>
            </a:schemeClr>
          </a:solidFill>
        </p:spPr>
        <p:txBody>
          <a:bodyPr/>
          <a:lstStyle/>
          <a:p>
            <a:r>
              <a:rPr lang="uk-UA" b="1" dirty="0"/>
              <a:t>Закон пропозиції</a:t>
            </a:r>
            <a:endParaRPr lang="ru-RU" b="1" dirty="0"/>
          </a:p>
        </p:txBody>
      </p:sp>
      <p:pic>
        <p:nvPicPr>
          <p:cNvPr id="2050" name="Picture 2" descr="2. Попит і фактори, що його визначають. Закон попит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139" y="1269438"/>
            <a:ext cx="5289832" cy="273612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146535" y="1521303"/>
            <a:ext cx="3787071" cy="2154436"/>
          </a:xfrm>
          <a:prstGeom prst="rect">
            <a:avLst/>
          </a:prstGeom>
          <a:noFill/>
        </p:spPr>
        <p:txBody>
          <a:bodyPr wrap="square" rtlCol="0">
            <a:spAutoFit/>
          </a:bodyPr>
          <a:lstStyle/>
          <a:p>
            <a:r>
              <a:rPr lang="uk-UA" sz="2000" b="1" i="1" u="sng" dirty="0"/>
              <a:t>Пропозиція</a:t>
            </a:r>
            <a:r>
              <a:rPr lang="uk-UA" sz="2000" dirty="0"/>
              <a:t> – це сумарний обсяг товарів, які продавці готові запропонувати в конкретний час, у конкретному місці за альтернативними цінами.</a:t>
            </a:r>
          </a:p>
          <a:p>
            <a:endParaRPr lang="ru-RU" dirty="0"/>
          </a:p>
        </p:txBody>
      </p:sp>
      <p:pic>
        <p:nvPicPr>
          <p:cNvPr id="2052" name="Picture 4" descr="Ринкова рівновага попиту і пропозиції, Види еластичності попиту, Види  еластичності пропозиції - Економічна теорія права - Навчальні матеріали  онлайн"/>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359" y="4272595"/>
            <a:ext cx="4147392" cy="22443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235547" y="4458712"/>
            <a:ext cx="3528127" cy="1569660"/>
          </a:xfrm>
          <a:prstGeom prst="rect">
            <a:avLst/>
          </a:prstGeom>
          <a:noFill/>
        </p:spPr>
        <p:txBody>
          <a:bodyPr wrap="square" rtlCol="0">
            <a:spAutoFit/>
          </a:bodyPr>
          <a:lstStyle/>
          <a:p>
            <a:r>
              <a:rPr lang="uk-UA" sz="2400" b="1" u="sng" dirty="0"/>
              <a:t>Рівноважна ціна</a:t>
            </a:r>
            <a:r>
              <a:rPr lang="uk-UA" sz="2400" dirty="0"/>
              <a:t> свідчить, що ціна продавців співпадає з ціною покупців.</a:t>
            </a:r>
            <a:endParaRPr lang="ru-RU" sz="2400" dirty="0"/>
          </a:p>
        </p:txBody>
      </p:sp>
    </p:spTree>
    <p:extLst>
      <p:ext uri="{BB962C8B-B14F-4D97-AF65-F5344CB8AC3E}">
        <p14:creationId xmlns:p14="http://schemas.microsoft.com/office/powerpoint/2010/main" val="2067279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Скругленный прямоугольник 10"/>
          <p:cNvSpPr/>
          <p:nvPr/>
        </p:nvSpPr>
        <p:spPr>
          <a:xfrm>
            <a:off x="2168665" y="1844984"/>
            <a:ext cx="4822853" cy="7282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3200" dirty="0"/>
              <a:t>Цінові стратегії</a:t>
            </a:r>
            <a:endParaRPr lang="ru-RU" sz="3200" dirty="0"/>
          </a:p>
        </p:txBody>
      </p:sp>
      <p:sp>
        <p:nvSpPr>
          <p:cNvPr id="12" name="Прямоугольник с двумя скругленными противолежащими углами 11"/>
          <p:cNvSpPr/>
          <p:nvPr/>
        </p:nvSpPr>
        <p:spPr>
          <a:xfrm>
            <a:off x="1246173" y="493614"/>
            <a:ext cx="2953593" cy="784928"/>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800" dirty="0"/>
              <a:t>Стратегія «проникнення» у ринок</a:t>
            </a:r>
            <a:endParaRPr lang="ru-RU" sz="1800" dirty="0"/>
          </a:p>
        </p:txBody>
      </p:sp>
      <p:sp>
        <p:nvSpPr>
          <p:cNvPr id="13" name="Прямоугольник с двумя скругленными противолежащими углами 12"/>
          <p:cNvSpPr/>
          <p:nvPr/>
        </p:nvSpPr>
        <p:spPr>
          <a:xfrm>
            <a:off x="4991437" y="493613"/>
            <a:ext cx="2953593" cy="784929"/>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800" dirty="0"/>
              <a:t>Стратегія щодо показників «ціна-ефективність»</a:t>
            </a:r>
            <a:endParaRPr lang="ru-RU" sz="1800" dirty="0"/>
          </a:p>
        </p:txBody>
      </p:sp>
      <p:sp>
        <p:nvSpPr>
          <p:cNvPr id="14" name="Прямоугольник с двумя скругленными противолежащими углами 13"/>
          <p:cNvSpPr/>
          <p:nvPr/>
        </p:nvSpPr>
        <p:spPr>
          <a:xfrm>
            <a:off x="1246171" y="3097901"/>
            <a:ext cx="2953593" cy="784928"/>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800" dirty="0"/>
              <a:t>Стратегія цінового лідера</a:t>
            </a:r>
            <a:endParaRPr lang="ru-RU" sz="1800" dirty="0"/>
          </a:p>
        </p:txBody>
      </p:sp>
      <p:sp>
        <p:nvSpPr>
          <p:cNvPr id="15" name="Прямоугольник с двумя скругленными противолежащими углами 14"/>
          <p:cNvSpPr/>
          <p:nvPr/>
        </p:nvSpPr>
        <p:spPr>
          <a:xfrm>
            <a:off x="4991437" y="3097901"/>
            <a:ext cx="2953593" cy="784928"/>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800" dirty="0"/>
              <a:t>Стратегія «асоційованого» ринку</a:t>
            </a:r>
            <a:endParaRPr lang="ru-RU" sz="1800" dirty="0"/>
          </a:p>
        </p:txBody>
      </p:sp>
      <p:sp>
        <p:nvSpPr>
          <p:cNvPr id="16" name="Выноска со стрелкой вверх 15"/>
          <p:cNvSpPr/>
          <p:nvPr/>
        </p:nvSpPr>
        <p:spPr>
          <a:xfrm>
            <a:off x="1399922" y="3882829"/>
            <a:ext cx="2702740" cy="2882113"/>
          </a:xfrm>
          <a:prstGeom prst="upArrowCallout">
            <a:avLst>
              <a:gd name="adj1" fmla="val 12726"/>
              <a:gd name="adj2" fmla="val 14892"/>
              <a:gd name="adj3" fmla="val 25000"/>
              <a:gd name="adj4" fmla="val 64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uk-UA" sz="1600" dirty="0"/>
              <a:t>Стратегія «зняття вершків»</a:t>
            </a:r>
          </a:p>
          <a:p>
            <a:pPr marL="285750" indent="-285750">
              <a:buFont typeface="Wingdings" panose="05000000000000000000" pitchFamily="2" charset="2"/>
              <a:buChar char="v"/>
            </a:pPr>
            <a:r>
              <a:rPr lang="uk-UA" sz="1600" dirty="0"/>
              <a:t>Стратегія «престижних цін»</a:t>
            </a:r>
          </a:p>
          <a:p>
            <a:pPr marL="285750" indent="-285750">
              <a:buFont typeface="Wingdings" panose="05000000000000000000" pitchFamily="2" charset="2"/>
              <a:buChar char="v"/>
            </a:pPr>
            <a:r>
              <a:rPr lang="uk-UA" sz="1600" dirty="0"/>
              <a:t>Стратегія дискримінаційних цін</a:t>
            </a:r>
            <a:endParaRPr lang="ru-RU" sz="1600" dirty="0"/>
          </a:p>
        </p:txBody>
      </p:sp>
      <p:sp>
        <p:nvSpPr>
          <p:cNvPr id="17" name="Выноска со стрелкой вверх 16"/>
          <p:cNvSpPr/>
          <p:nvPr/>
        </p:nvSpPr>
        <p:spPr>
          <a:xfrm>
            <a:off x="5242290" y="3882828"/>
            <a:ext cx="2702740" cy="2882113"/>
          </a:xfrm>
          <a:prstGeom prst="upArrowCallout">
            <a:avLst>
              <a:gd name="adj1" fmla="val 12726"/>
              <a:gd name="adj2" fmla="val 14892"/>
              <a:gd name="adj3" fmla="val 25000"/>
              <a:gd name="adj4" fmla="val 64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uk-UA" dirty="0"/>
              <a:t>Стратегія пільгових цін</a:t>
            </a:r>
          </a:p>
          <a:p>
            <a:pPr marL="285750" indent="-285750">
              <a:buFont typeface="Wingdings" panose="05000000000000000000" pitchFamily="2" charset="2"/>
              <a:buChar char="v"/>
            </a:pPr>
            <a:r>
              <a:rPr lang="uk-UA" dirty="0"/>
              <a:t>Стратегія гнучких цін</a:t>
            </a:r>
          </a:p>
          <a:p>
            <a:pPr marL="285750" indent="-285750">
              <a:buFont typeface="Wingdings" panose="05000000000000000000" pitchFamily="2" charset="2"/>
              <a:buChar char="v"/>
            </a:pPr>
            <a:r>
              <a:rPr lang="uk-UA" dirty="0"/>
              <a:t>Стратегія нестабільних цін</a:t>
            </a:r>
          </a:p>
          <a:p>
            <a:pPr marL="285750" indent="-285750">
              <a:buFont typeface="Wingdings" panose="05000000000000000000" pitchFamily="2" charset="2"/>
              <a:buChar char="v"/>
            </a:pPr>
            <a:r>
              <a:rPr lang="uk-UA" dirty="0"/>
              <a:t>Стратегія конкурентних цін</a:t>
            </a:r>
          </a:p>
          <a:p>
            <a:pPr marL="285750" indent="-285750">
              <a:buFont typeface="Wingdings" panose="05000000000000000000" pitchFamily="2" charset="2"/>
              <a:buChar char="v"/>
            </a:pPr>
            <a:r>
              <a:rPr lang="uk-UA" dirty="0"/>
              <a:t>Стратегія незаокруглених цін</a:t>
            </a:r>
          </a:p>
          <a:p>
            <a:pPr marL="285750" indent="-285750">
              <a:buFont typeface="Wingdings" panose="05000000000000000000" pitchFamily="2" charset="2"/>
              <a:buChar char="v"/>
            </a:pPr>
            <a:r>
              <a:rPr lang="uk-UA" dirty="0"/>
              <a:t>Стратегія масових закупок</a:t>
            </a:r>
            <a:endParaRPr lang="uk-UA" sz="1600" dirty="0"/>
          </a:p>
        </p:txBody>
      </p:sp>
      <p:cxnSp>
        <p:nvCxnSpPr>
          <p:cNvPr id="19" name="Прямая со стрелкой 18"/>
          <p:cNvCxnSpPr>
            <a:stCxn id="11" idx="0"/>
            <a:endCxn id="12" idx="1"/>
          </p:cNvCxnSpPr>
          <p:nvPr/>
        </p:nvCxnSpPr>
        <p:spPr>
          <a:xfrm flipH="1" flipV="1">
            <a:off x="2722970" y="1278542"/>
            <a:ext cx="1857122" cy="56644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a:stCxn id="11" idx="0"/>
            <a:endCxn id="13" idx="1"/>
          </p:cNvCxnSpPr>
          <p:nvPr/>
        </p:nvCxnSpPr>
        <p:spPr>
          <a:xfrm flipV="1">
            <a:off x="4580092" y="1278542"/>
            <a:ext cx="1888142" cy="56644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a:stCxn id="11" idx="2"/>
            <a:endCxn id="14" idx="3"/>
          </p:cNvCxnSpPr>
          <p:nvPr/>
        </p:nvCxnSpPr>
        <p:spPr>
          <a:xfrm flipH="1">
            <a:off x="2722968" y="2573267"/>
            <a:ext cx="1857124" cy="52463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a:stCxn id="11" idx="2"/>
            <a:endCxn id="15" idx="3"/>
          </p:cNvCxnSpPr>
          <p:nvPr/>
        </p:nvCxnSpPr>
        <p:spPr>
          <a:xfrm>
            <a:off x="4580092" y="2573267"/>
            <a:ext cx="1888142" cy="52463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31102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3154" y="145657"/>
            <a:ext cx="3012359" cy="1289443"/>
          </a:xfrm>
          <a:solidFill>
            <a:schemeClr val="accent1">
              <a:lumMod val="20000"/>
              <a:lumOff val="80000"/>
            </a:schemeClr>
          </a:solidFill>
        </p:spPr>
        <p:txBody>
          <a:bodyPr>
            <a:noAutofit/>
          </a:bodyPr>
          <a:lstStyle/>
          <a:p>
            <a:pPr algn="ctr"/>
            <a:r>
              <a:rPr lang="uk-UA" sz="2800" dirty="0"/>
              <a:t>Стратегія “проникнення” </a:t>
            </a:r>
            <a:br>
              <a:rPr lang="uk-UA" sz="2800" dirty="0"/>
            </a:br>
            <a:r>
              <a:rPr lang="uk-UA" sz="2800" dirty="0"/>
              <a:t>у ринок</a:t>
            </a:r>
          </a:p>
        </p:txBody>
      </p:sp>
      <p:sp>
        <p:nvSpPr>
          <p:cNvPr id="3" name="Текст 2"/>
          <p:cNvSpPr>
            <a:spLocks noGrp="1"/>
          </p:cNvSpPr>
          <p:nvPr>
            <p:ph type="body" idx="1"/>
          </p:nvPr>
        </p:nvSpPr>
        <p:spPr>
          <a:xfrm>
            <a:off x="3793535" y="556271"/>
            <a:ext cx="5111750" cy="5853113"/>
          </a:xfrm>
        </p:spPr>
        <p:txBody>
          <a:bodyPr>
            <a:normAutofit fontScale="92500" lnSpcReduction="20000"/>
          </a:bodyPr>
          <a:lstStyle/>
          <a:p>
            <a:pPr marL="25400" indent="0" algn="ctr">
              <a:buNone/>
            </a:pPr>
            <a:r>
              <a:rPr lang="uk-UA" dirty="0"/>
              <a:t>Встановлюючи на свої лікарські засоби доволі низькі ціни, виробники сподіваються у такий спосіб залучити велику кількість споживачів та захопити значну частку ринку. Характерна для виробників, які тільки починають свою діяльність, або освоюють новий сегмент ринку, або не  мають патентного захисту і торгової марки, тобто препаратів-</a:t>
            </a:r>
            <a:r>
              <a:rPr lang="uk-UA" dirty="0" err="1"/>
              <a:t>генериків</a:t>
            </a:r>
            <a:r>
              <a:rPr lang="uk-UA" dirty="0"/>
              <a:t>. </a:t>
            </a:r>
          </a:p>
        </p:txBody>
      </p:sp>
      <p:pic>
        <p:nvPicPr>
          <p:cNvPr id="4098" name="Picture 2" descr="Трансфертне ціноутворення: зібрати не можна відпустити. Закон і Бізнес"/>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323" y="2613263"/>
            <a:ext cx="3559575" cy="1869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5312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3154" y="145657"/>
            <a:ext cx="3012359" cy="1289443"/>
          </a:xfrm>
          <a:solidFill>
            <a:schemeClr val="accent1">
              <a:lumMod val="20000"/>
              <a:lumOff val="80000"/>
            </a:schemeClr>
          </a:solidFill>
        </p:spPr>
        <p:txBody>
          <a:bodyPr>
            <a:noAutofit/>
          </a:bodyPr>
          <a:lstStyle/>
          <a:p>
            <a:pPr algn="ctr"/>
            <a:r>
              <a:rPr lang="uk-UA" sz="2800" dirty="0"/>
              <a:t>Стратегія “зняття вершків”</a:t>
            </a:r>
          </a:p>
        </p:txBody>
      </p:sp>
      <p:sp>
        <p:nvSpPr>
          <p:cNvPr id="3" name="Текст 2"/>
          <p:cNvSpPr>
            <a:spLocks noGrp="1"/>
          </p:cNvSpPr>
          <p:nvPr>
            <p:ph type="body" idx="1"/>
          </p:nvPr>
        </p:nvSpPr>
        <p:spPr>
          <a:xfrm>
            <a:off x="3906824" y="1116702"/>
            <a:ext cx="5111750" cy="5154626"/>
          </a:xfrm>
        </p:spPr>
        <p:txBody>
          <a:bodyPr>
            <a:normAutofit fontScale="85000" lnSpcReduction="10000"/>
          </a:bodyPr>
          <a:lstStyle/>
          <a:p>
            <a:pPr marL="25400" indent="0" algn="ctr">
              <a:buNone/>
            </a:pPr>
            <a:r>
              <a:rPr lang="uk-UA" dirty="0"/>
              <a:t>Фармацевтична фірма на оригінальні препарати, які не мають аналогів, спочатку встановлює високі престижні ціни, які роблять їх досяжними лише для споживачів із високим рівнем достатку. Після уповільнення першої хвилі збуту ціни поетапно знижують, що дає змогу поступово залучати до купівлі лікарського засобу дедалі більшу кількість ринкових сегментів. </a:t>
            </a:r>
          </a:p>
        </p:txBody>
      </p:sp>
      <p:pic>
        <p:nvPicPr>
          <p:cNvPr id="8194" name="Picture 2" descr="Усе про ціноутворення"/>
          <p:cNvPicPr>
            <a:picLocks noChangeAspect="1" noChangeArrowheads="1"/>
          </p:cNvPicPr>
          <p:nvPr/>
        </p:nvPicPr>
        <p:blipFill rotWithShape="1">
          <a:blip r:embed="rId2">
            <a:extLst>
              <a:ext uri="{28A0092B-C50C-407E-A947-70E740481C1C}">
                <a14:useLocalDpi xmlns:a14="http://schemas.microsoft.com/office/drawing/2010/main" val="0"/>
              </a:ext>
            </a:extLst>
          </a:blip>
          <a:srcRect l="17008" r="21952"/>
          <a:stretch/>
        </p:blipFill>
        <p:spPr bwMode="auto">
          <a:xfrm>
            <a:off x="445061" y="2310824"/>
            <a:ext cx="2816029" cy="2411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81323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3154" y="145657"/>
            <a:ext cx="3012359" cy="1289443"/>
          </a:xfrm>
          <a:solidFill>
            <a:schemeClr val="accent1">
              <a:lumMod val="20000"/>
              <a:lumOff val="80000"/>
            </a:schemeClr>
          </a:solidFill>
        </p:spPr>
        <p:txBody>
          <a:bodyPr>
            <a:noAutofit/>
          </a:bodyPr>
          <a:lstStyle/>
          <a:p>
            <a:pPr algn="ctr"/>
            <a:r>
              <a:rPr lang="uk-UA" sz="2800" dirty="0"/>
              <a:t>Стратегія “престижних” цін</a:t>
            </a:r>
          </a:p>
        </p:txBody>
      </p:sp>
      <p:sp>
        <p:nvSpPr>
          <p:cNvPr id="3" name="Текст 2"/>
          <p:cNvSpPr>
            <a:spLocks noGrp="1"/>
          </p:cNvSpPr>
          <p:nvPr>
            <p:ph type="body" idx="1"/>
          </p:nvPr>
        </p:nvSpPr>
        <p:spPr>
          <a:xfrm>
            <a:off x="3906824" y="1116702"/>
            <a:ext cx="5111750" cy="5154626"/>
          </a:xfrm>
        </p:spPr>
        <p:txBody>
          <a:bodyPr>
            <a:normAutofit fontScale="92500" lnSpcReduction="10000"/>
          </a:bodyPr>
          <a:lstStyle/>
          <a:p>
            <a:pPr marL="25400" indent="0" algn="ctr">
              <a:buNone/>
            </a:pPr>
            <a:r>
              <a:rPr lang="uk-UA" dirty="0"/>
              <a:t>Високі ціни асоціюються у споживачів із високою якістю та ефективністю лікарського засобу. Їх встановлюють фірми, що мають високий імідж на фармацевтичному ринку. Споживачі сприймають високу ціну як гарантію від підробок, що особливо важливе для лікарських засобів. </a:t>
            </a:r>
          </a:p>
        </p:txBody>
      </p:sp>
      <p:pic>
        <p:nvPicPr>
          <p:cNvPr id="9218" name="Picture 2" descr="Класифікація цін. Ціни і ціноутворення — Порадимо"/>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863" y="2635488"/>
            <a:ext cx="3901511" cy="2179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76919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416740" y="216110"/>
            <a:ext cx="4040188" cy="787301"/>
          </a:xfrm>
          <a:solidFill>
            <a:schemeClr val="accent1">
              <a:lumMod val="20000"/>
              <a:lumOff val="80000"/>
            </a:schemeClr>
          </a:solidFill>
        </p:spPr>
        <p:txBody>
          <a:bodyPr anchor="ctr"/>
          <a:lstStyle/>
          <a:p>
            <a:r>
              <a:rPr lang="uk-UA" dirty="0"/>
              <a:t>Стратегія цінового лідера </a:t>
            </a:r>
            <a:endParaRPr lang="ru-RU" dirty="0"/>
          </a:p>
        </p:txBody>
      </p:sp>
      <p:sp>
        <p:nvSpPr>
          <p:cNvPr id="4" name="Текст 3"/>
          <p:cNvSpPr>
            <a:spLocks noGrp="1"/>
          </p:cNvSpPr>
          <p:nvPr>
            <p:ph type="body" idx="2"/>
          </p:nvPr>
        </p:nvSpPr>
        <p:spPr>
          <a:xfrm>
            <a:off x="449108" y="1220015"/>
            <a:ext cx="4040188" cy="3951288"/>
          </a:xfrm>
        </p:spPr>
        <p:txBody>
          <a:bodyPr>
            <a:normAutofit/>
          </a:bodyPr>
          <a:lstStyle/>
          <a:p>
            <a:pPr marL="76200" indent="0" algn="ctr">
              <a:buNone/>
            </a:pPr>
            <a:r>
              <a:rPr lang="uk-UA" sz="2800" dirty="0"/>
              <a:t>Передбачає виробництво і реалізацію високоякісних конкурентоспроможних лікарських засобів. Актуальна для великих фармацевтичних фірм</a:t>
            </a:r>
          </a:p>
        </p:txBody>
      </p:sp>
      <p:sp>
        <p:nvSpPr>
          <p:cNvPr id="5" name="Текст 4"/>
          <p:cNvSpPr>
            <a:spLocks noGrp="1"/>
          </p:cNvSpPr>
          <p:nvPr>
            <p:ph type="body" idx="3"/>
          </p:nvPr>
        </p:nvSpPr>
        <p:spPr>
          <a:xfrm>
            <a:off x="4628840" y="210393"/>
            <a:ext cx="4361411" cy="791137"/>
          </a:xfrm>
          <a:solidFill>
            <a:schemeClr val="accent1">
              <a:lumMod val="20000"/>
              <a:lumOff val="80000"/>
            </a:schemeClr>
          </a:solidFill>
        </p:spPr>
        <p:txBody>
          <a:bodyPr>
            <a:noAutofit/>
          </a:bodyPr>
          <a:lstStyle/>
          <a:p>
            <a:pPr algn="ctr"/>
            <a:r>
              <a:rPr lang="uk-UA" dirty="0"/>
              <a:t>Стратегія дискримінаційних цін </a:t>
            </a:r>
          </a:p>
        </p:txBody>
      </p:sp>
      <p:sp>
        <p:nvSpPr>
          <p:cNvPr id="6" name="Текст 5"/>
          <p:cNvSpPr>
            <a:spLocks noGrp="1"/>
          </p:cNvSpPr>
          <p:nvPr>
            <p:ph type="body" idx="4"/>
          </p:nvPr>
        </p:nvSpPr>
        <p:spPr>
          <a:xfrm>
            <a:off x="4677393" y="1665077"/>
            <a:ext cx="4041775" cy="3157776"/>
          </a:xfrm>
        </p:spPr>
        <p:txBody>
          <a:bodyPr>
            <a:normAutofit/>
          </a:bodyPr>
          <a:lstStyle/>
          <a:p>
            <a:pPr marL="76200" indent="0" algn="ctr">
              <a:buNone/>
            </a:pPr>
            <a:r>
              <a:rPr lang="uk-UA" sz="2800" dirty="0">
                <a:solidFill>
                  <a:schemeClr val="tx1"/>
                </a:solidFill>
              </a:rPr>
              <a:t>застосовується, якщо фармацевтична фірма при незмінних витратах продає лікарський засіб за двома чи більше різними цінами. </a:t>
            </a:r>
          </a:p>
        </p:txBody>
      </p:sp>
      <p:pic>
        <p:nvPicPr>
          <p:cNvPr id="7" name="Picture 2" descr="Ціноутворення в 1с роздріб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3202" y="4842562"/>
            <a:ext cx="1981637" cy="1907327"/>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Зміна цін на нерухомість за останні 10 років – Нерухомість"/>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1055" y="4368639"/>
            <a:ext cx="285750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93937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7660" y="104705"/>
            <a:ext cx="8229600" cy="744958"/>
          </a:xfrm>
          <a:solidFill>
            <a:schemeClr val="accent1">
              <a:lumMod val="20000"/>
              <a:lumOff val="80000"/>
            </a:schemeClr>
          </a:solidFill>
        </p:spPr>
        <p:txBody>
          <a:bodyPr>
            <a:normAutofit fontScale="90000"/>
          </a:bodyPr>
          <a:lstStyle/>
          <a:p>
            <a:r>
              <a:rPr lang="uk-UA" b="1" dirty="0"/>
              <a:t>Моделі та методи ціноутворення</a:t>
            </a:r>
            <a:endParaRPr lang="ru-RU" b="1" dirty="0"/>
          </a:p>
        </p:txBody>
      </p:sp>
      <p:sp>
        <p:nvSpPr>
          <p:cNvPr id="3" name="Прямоугольник с двумя скругленными противолежащими углами 2"/>
          <p:cNvSpPr/>
          <p:nvPr/>
        </p:nvSpPr>
        <p:spPr>
          <a:xfrm>
            <a:off x="3050697" y="2913133"/>
            <a:ext cx="3511944" cy="388417"/>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Базові моделі ціноутворення</a:t>
            </a:r>
            <a:endParaRPr lang="ru-RU" dirty="0"/>
          </a:p>
        </p:txBody>
      </p:sp>
      <p:sp>
        <p:nvSpPr>
          <p:cNvPr id="4" name="Скругленный прямоугольник 3"/>
          <p:cNvSpPr/>
          <p:nvPr/>
        </p:nvSpPr>
        <p:spPr>
          <a:xfrm>
            <a:off x="3528127" y="1982549"/>
            <a:ext cx="2403335" cy="6797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Модель ціноутворення, що ґрунтується на </a:t>
            </a:r>
            <a:r>
              <a:rPr lang="uk-UA" b="1" u="sng" dirty="0"/>
              <a:t>витратах</a:t>
            </a:r>
            <a:endParaRPr lang="ru-RU" b="1" u="sng" dirty="0"/>
          </a:p>
        </p:txBody>
      </p:sp>
      <p:sp>
        <p:nvSpPr>
          <p:cNvPr id="5" name="Скругленный прямоугольник 4"/>
          <p:cNvSpPr/>
          <p:nvPr/>
        </p:nvSpPr>
        <p:spPr>
          <a:xfrm>
            <a:off x="1924555" y="3640068"/>
            <a:ext cx="2403335" cy="6797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Модель ціноутворення, що ґрунтується на </a:t>
            </a:r>
            <a:r>
              <a:rPr lang="uk-UA" b="1" u="sng" dirty="0"/>
              <a:t>ринковому попиті</a:t>
            </a:r>
            <a:endParaRPr lang="ru-RU" b="1" u="sng" dirty="0"/>
          </a:p>
        </p:txBody>
      </p:sp>
      <p:sp>
        <p:nvSpPr>
          <p:cNvPr id="6" name="Скругленный прямоугольник 5"/>
          <p:cNvSpPr/>
          <p:nvPr/>
        </p:nvSpPr>
        <p:spPr>
          <a:xfrm>
            <a:off x="5080449" y="3640067"/>
            <a:ext cx="2403335" cy="6797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Модель ціноутворення, що ґрунтується на </a:t>
            </a:r>
            <a:r>
              <a:rPr lang="uk-UA" b="1" u="sng" dirty="0"/>
              <a:t>конкуренції</a:t>
            </a:r>
            <a:endParaRPr lang="ru-RU" b="1" u="sng" dirty="0"/>
          </a:p>
        </p:txBody>
      </p:sp>
      <p:sp>
        <p:nvSpPr>
          <p:cNvPr id="7" name="Прямоугольник с двумя вырезанными противолежащими углами 6"/>
          <p:cNvSpPr/>
          <p:nvPr/>
        </p:nvSpPr>
        <p:spPr>
          <a:xfrm>
            <a:off x="3528128" y="971044"/>
            <a:ext cx="2403334" cy="890124"/>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sz="1200" dirty="0"/>
              <a:t> - Метод надбавок</a:t>
            </a:r>
          </a:p>
          <a:p>
            <a:r>
              <a:rPr lang="uk-UA" sz="1200" dirty="0"/>
              <a:t> - Метод забезпечення цільового прибутку на інвестований капітал</a:t>
            </a:r>
            <a:endParaRPr lang="ru-RU" sz="1200" dirty="0"/>
          </a:p>
        </p:txBody>
      </p:sp>
      <p:sp>
        <p:nvSpPr>
          <p:cNvPr id="8" name="Прямоугольник с двумя вырезанными противолежащими углами 7"/>
          <p:cNvSpPr/>
          <p:nvPr/>
        </p:nvSpPr>
        <p:spPr>
          <a:xfrm>
            <a:off x="1924556" y="4611110"/>
            <a:ext cx="2403334" cy="1797781"/>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sz="1200" dirty="0"/>
              <a:t> - Метод максимізації поточного прибутку</a:t>
            </a:r>
          </a:p>
          <a:p>
            <a:r>
              <a:rPr lang="uk-UA" sz="1200" dirty="0"/>
              <a:t> - Метод встановлення ціни на підставі відчутної “цінності” ліків</a:t>
            </a:r>
          </a:p>
          <a:p>
            <a:r>
              <a:rPr lang="uk-UA" sz="1200" dirty="0"/>
              <a:t> - Методи встановлення договірних цін в умовах інфляції</a:t>
            </a:r>
          </a:p>
        </p:txBody>
      </p:sp>
      <p:sp>
        <p:nvSpPr>
          <p:cNvPr id="9" name="Прямоугольник с двумя вырезанными противолежащими углами 8"/>
          <p:cNvSpPr/>
          <p:nvPr/>
        </p:nvSpPr>
        <p:spPr>
          <a:xfrm>
            <a:off x="5143837" y="4611110"/>
            <a:ext cx="2403334" cy="1797781"/>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sz="1200" dirty="0"/>
              <a:t> - </a:t>
            </a:r>
            <a:r>
              <a:rPr lang="ru-RU" sz="1200" dirty="0"/>
              <a:t>Метод </a:t>
            </a:r>
            <a:r>
              <a:rPr lang="uk-UA" sz="1200" dirty="0"/>
              <a:t>ціноутворення на основі рівня поточних цін</a:t>
            </a:r>
          </a:p>
          <a:p>
            <a:r>
              <a:rPr lang="uk-UA" sz="1200" dirty="0"/>
              <a:t> - Метод визначення ціни за рівнем конкурентоспроможності</a:t>
            </a:r>
          </a:p>
          <a:p>
            <a:r>
              <a:rPr lang="uk-UA" sz="1200" dirty="0"/>
              <a:t> - Метод встановлення ціни на підставі торгів (тендерне ціноутворення)</a:t>
            </a:r>
          </a:p>
          <a:p>
            <a:endParaRPr lang="ru-RU" sz="1200" dirty="0"/>
          </a:p>
        </p:txBody>
      </p:sp>
      <p:sp>
        <p:nvSpPr>
          <p:cNvPr id="10" name="Выгнутая вверх стрелка 9"/>
          <p:cNvSpPr/>
          <p:nvPr/>
        </p:nvSpPr>
        <p:spPr>
          <a:xfrm rot="16617336">
            <a:off x="2759385" y="1642683"/>
            <a:ext cx="849664" cy="436970"/>
          </a:xfrm>
          <a:prstGeom prst="curved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1" name="Выгнутая влево стрелка 10"/>
          <p:cNvSpPr/>
          <p:nvPr/>
        </p:nvSpPr>
        <p:spPr>
          <a:xfrm>
            <a:off x="1209759" y="4027808"/>
            <a:ext cx="590719" cy="1166603"/>
          </a:xfrm>
          <a:prstGeom prst="curved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2" name="Выгнутая вправо стрелка 11"/>
          <p:cNvSpPr/>
          <p:nvPr/>
        </p:nvSpPr>
        <p:spPr>
          <a:xfrm>
            <a:off x="7622697" y="3921936"/>
            <a:ext cx="671639" cy="1272475"/>
          </a:xfrm>
          <a:prstGeom prst="curved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3" name="Стрелка вверх 12"/>
          <p:cNvSpPr/>
          <p:nvPr/>
        </p:nvSpPr>
        <p:spPr>
          <a:xfrm>
            <a:off x="4636735" y="2662279"/>
            <a:ext cx="190164" cy="250853"/>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низ 13"/>
          <p:cNvSpPr/>
          <p:nvPr/>
        </p:nvSpPr>
        <p:spPr>
          <a:xfrm>
            <a:off x="3325827" y="3301550"/>
            <a:ext cx="202300" cy="33851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низ 14"/>
          <p:cNvSpPr/>
          <p:nvPr/>
        </p:nvSpPr>
        <p:spPr>
          <a:xfrm>
            <a:off x="6133763" y="3301550"/>
            <a:ext cx="211741" cy="33851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4949565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lumMod val="20000"/>
              <a:lumOff val="80000"/>
            </a:schemeClr>
          </a:solidFill>
        </p:spPr>
        <p:txBody>
          <a:bodyPr/>
          <a:lstStyle/>
          <a:p>
            <a:r>
              <a:rPr lang="uk-UA" dirty="0"/>
              <a:t>Дякую за увагу!</a:t>
            </a:r>
            <a:endParaRPr lang="ru-RU" dirty="0"/>
          </a:p>
        </p:txBody>
      </p:sp>
      <p:pic>
        <p:nvPicPr>
          <p:cNvPr id="11266" name="Picture 2" descr="Белые человечки для презентации на прозрачном фоне - фото и картинки  abrakadabra.fu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1168" y="1503782"/>
            <a:ext cx="5855064" cy="5042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4507875"/>
      </p:ext>
    </p:extLst>
  </p:cSld>
  <p:clrMapOvr>
    <a:masterClrMapping/>
  </p:clrMapOvr>
</p:sld>
</file>

<file path=ppt/theme/theme1.xml><?xml version="1.0" encoding="utf-8"?>
<a:theme xmlns:a="http://schemas.openxmlformats.org/drawingml/2006/main" name="Тема Office">
  <a:themeElements>
    <a:clrScheme name="Изящная">
      <a:dk1>
        <a:srgbClr val="000000"/>
      </a:dk1>
      <a:lt1>
        <a:srgbClr val="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Документ" ma:contentTypeID="0x010100D4B5BDEEF330584AB8A5BE3DC460E67C" ma:contentTypeVersion="4" ma:contentTypeDescription="Создание документа." ma:contentTypeScope="" ma:versionID="98a81706406fada97de9c8075e294765">
  <xsd:schema xmlns:xsd="http://www.w3.org/2001/XMLSchema" xmlns:xs="http://www.w3.org/2001/XMLSchema" xmlns:p="http://schemas.microsoft.com/office/2006/metadata/properties" xmlns:ns2="ec5507e3-dac6-4fe3-82e0-d91e45e3d8c2" xmlns:ns3="ad6597e2-a05c-437c-9041-8b00afe4af54" targetNamespace="http://schemas.microsoft.com/office/2006/metadata/properties" ma:root="true" ma:fieldsID="244d344f6651368dc01038454af0e66a" ns2:_="" ns3:_="">
    <xsd:import namespace="ec5507e3-dac6-4fe3-82e0-d91e45e3d8c2"/>
    <xsd:import namespace="ad6597e2-a05c-437c-9041-8b00afe4af5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5507e3-dac6-4fe3-82e0-d91e45e3d8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6597e2-a05c-437c-9041-8b00afe4af54" elementFormDefault="qualified">
    <xsd:import namespace="http://schemas.microsoft.com/office/2006/documentManagement/types"/>
    <xsd:import namespace="http://schemas.microsoft.com/office/infopath/2007/PartnerControls"/>
    <xsd:element name="SharedWithUsers" ma:index="10" nillable="true" ma:displayName="Общий доступ с использованием"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Совместно с подробностями"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B5B7C7E-7025-44A8-B4CB-1B079D135A97}">
  <ds:schemaRefs>
    <ds:schemaRef ds:uri="http://schemas.microsoft.com/sharepoint/v3/contenttype/forms"/>
  </ds:schemaRefs>
</ds:datastoreItem>
</file>

<file path=customXml/itemProps2.xml><?xml version="1.0" encoding="utf-8"?>
<ds:datastoreItem xmlns:ds="http://schemas.openxmlformats.org/officeDocument/2006/customXml" ds:itemID="{FE368E3D-3DF4-48A3-8F93-E5A43CEEB5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c5507e3-dac6-4fe3-82e0-d91e45e3d8c2"/>
    <ds:schemaRef ds:uri="ad6597e2-a05c-437c-9041-8b00afe4af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C174DD6-8B3B-4705-A5DA-392ECC473BF4}">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310</TotalTime>
  <Words>914</Words>
  <Application>Microsoft Office PowerPoint</Application>
  <PresentationFormat>Экран (4:3)</PresentationFormat>
  <Paragraphs>125</Paragraphs>
  <Slides>25</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25</vt:i4>
      </vt:variant>
    </vt:vector>
  </HeadingPairs>
  <TitlesOfParts>
    <vt:vector size="30" baseType="lpstr">
      <vt:lpstr>Arial</vt:lpstr>
      <vt:lpstr>Calibri</vt:lpstr>
      <vt:lpstr>Times New Roman</vt:lpstr>
      <vt:lpstr>Wingdings</vt:lpstr>
      <vt:lpstr>Тема Office</vt:lpstr>
      <vt:lpstr>Одеський національний медичний університет Кафедра Організації та економіки фармації з післядипломною підготовкою</vt:lpstr>
      <vt:lpstr>Визначення</vt:lpstr>
      <vt:lpstr>Презентация PowerPoint</vt:lpstr>
      <vt:lpstr>Облікова функція</vt:lpstr>
      <vt:lpstr>Стимулююча функція</vt:lpstr>
      <vt:lpstr>Регулююча функція</vt:lpstr>
      <vt:lpstr>Розподільча функція</vt:lpstr>
      <vt:lpstr>Ціна як критерій раціонального розміщення виробництва</vt:lpstr>
      <vt:lpstr>Класифікація цін</vt:lpstr>
      <vt:lpstr>Загальна структура ціни</vt:lpstr>
      <vt:lpstr>Фактори ціноутворення</vt:lpstr>
      <vt:lpstr>Етапи ціноутворення на ЛЗ</vt:lpstr>
      <vt:lpstr>Етапи ціноутворення на ЛЗ</vt:lpstr>
      <vt:lpstr>Закон попиту</vt:lpstr>
      <vt:lpstr>Аналіз цінової еластичності</vt:lpstr>
      <vt:lpstr>Причини НЕ еластичного попиту</vt:lpstr>
      <vt:lpstr>Презентация PowerPoint</vt:lpstr>
      <vt:lpstr>Закон пропозиції</vt:lpstr>
      <vt:lpstr>Презентация PowerPoint</vt:lpstr>
      <vt:lpstr>Стратегія “проникнення”  у ринок</vt:lpstr>
      <vt:lpstr>Стратегія “зняття вершків”</vt:lpstr>
      <vt:lpstr>Стратегія “престижних” цін</vt:lpstr>
      <vt:lpstr>Презентация PowerPoint</vt:lpstr>
      <vt:lpstr>Моделі та методи ціноутворення</vt:lpstr>
      <vt:lpstr>Дякую за увагу!</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Одеський національний медичний університет Кафедра Організації та економіки фармації</dc:title>
  <dc:creator>Home</dc:creator>
  <cp:lastModifiedBy>Учетная запись Майкрософт</cp:lastModifiedBy>
  <cp:revision>47</cp:revision>
  <dcterms:created xsi:type="dcterms:W3CDTF">2022-09-08T14:07:54Z</dcterms:created>
  <dcterms:modified xsi:type="dcterms:W3CDTF">2024-12-07T08:49:26Z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0x010100D4B5BDEEF330584AB8A5BE3DC460E67C</vt:lpwstr>
  </property>
</Properties>
</file>