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82" r:id="rId6"/>
    <p:sldId id="283" r:id="rId7"/>
    <p:sldId id="284" r:id="rId8"/>
    <p:sldId id="295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81" r:id="rId2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NLcEbzfwl+oiGulzxVhhYXnZI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361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273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1" dirty="0">
                <a:solidFill>
                  <a:schemeClr val="dk1"/>
                </a:solidFill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chemeClr val="dk1"/>
                </a:solidFill>
              </a:rPr>
            </a:br>
            <a:r>
              <a:rPr lang="uk-UA" sz="2400" b="1" dirty="0">
                <a:solidFill>
                  <a:schemeClr val="dk1"/>
                </a:solidFill>
              </a:rPr>
              <a:t>Кафедра Організації та економіки </a:t>
            </a:r>
            <a:r>
              <a:rPr lang="uk-UA" sz="2400" b="1" dirty="0" smtClean="0">
                <a:solidFill>
                  <a:schemeClr val="dk1"/>
                </a:solidFill>
              </a:rPr>
              <a:t>фармації з післядипломною підготовкою</a:t>
            </a:r>
            <a:endParaRPr sz="2400" u="sng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178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 u="sng" dirty="0">
                <a:solidFill>
                  <a:schemeClr val="dk1"/>
                </a:solidFill>
              </a:rPr>
              <a:t>Лекція </a:t>
            </a:r>
            <a:r>
              <a:rPr lang="uk-UA" b="1" u="sng" dirty="0" smtClean="0">
                <a:solidFill>
                  <a:schemeClr val="dk1"/>
                </a:solidFill>
              </a:rPr>
              <a:t>8 </a:t>
            </a:r>
            <a:endParaRPr b="1" u="sng" dirty="0">
              <a:solidFill>
                <a:schemeClr val="dk1"/>
              </a:solidFill>
            </a:endParaRPr>
          </a:p>
          <a:p>
            <a:pPr marL="0" lvl="0" indent="0">
              <a:spcBef>
                <a:spcPts val="544"/>
              </a:spcBef>
              <a:buClr>
                <a:schemeClr val="dk1"/>
              </a:buClr>
            </a:pPr>
            <a:r>
              <a:rPr lang="uk-UA" dirty="0" smtClean="0">
                <a:solidFill>
                  <a:schemeClr val="dk1"/>
                </a:solidFill>
              </a:rPr>
              <a:t>Збутова політика фармацевтичних підприємств. </a:t>
            </a:r>
            <a:endParaRPr lang="uk-UA" dirty="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Одеса </a:t>
            </a:r>
            <a:r>
              <a: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-2959095" y="3127138"/>
            <a:ext cx="6731100" cy="47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Фармацевтичний менеджмент та  маркетинг</a:t>
            </a:r>
            <a:endParaRPr sz="25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51654" y="5575412"/>
            <a:ext cx="2427610" cy="1092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/>
              <a:t>Лектор:</a:t>
            </a:r>
          </a:p>
          <a:p>
            <a:pPr algn="ctr"/>
            <a:r>
              <a:rPr lang="uk-UA" dirty="0"/>
              <a:t>Ст. викладач</a:t>
            </a:r>
          </a:p>
          <a:p>
            <a:pPr algn="ctr"/>
            <a:r>
              <a:rPr lang="uk-UA" dirty="0" err="1"/>
              <a:t>Ящук</a:t>
            </a:r>
            <a:r>
              <a:rPr lang="uk-UA" dirty="0"/>
              <a:t> Ірина Сергіївна</a:t>
            </a:r>
            <a:endParaRPr lang="ru-RU" dirty="0"/>
          </a:p>
        </p:txBody>
      </p:sp>
      <p:pic>
        <p:nvPicPr>
          <p:cNvPr id="1026" name="Picture 2" descr="Логистика и ее значение для конкурентоспособности бизнеса - Блог  консультан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519" y="3518980"/>
            <a:ext cx="3675020" cy="205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96356" y="296468"/>
            <a:ext cx="8641080" cy="1401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cap="all" dirty="0"/>
              <a:t>Збутова політика</a:t>
            </a:r>
            <a:r>
              <a:rPr lang="uk-UA" sz="2000" b="1" u="sng" dirty="0"/>
              <a:t> </a:t>
            </a:r>
            <a:r>
              <a:rPr lang="uk-UA" sz="2000" dirty="0"/>
              <a:t>являє собою діяльність фармацевтичної фірми, спрямовану на планування, реалізацію й контроль руху лікарських засобів для задоволення попиту споживачів і отримання для себе прибутку.</a:t>
            </a:r>
            <a:endParaRPr lang="ru-RU" sz="20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6659" y="1905729"/>
            <a:ext cx="3637006" cy="50383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Цілі:</a:t>
            </a:r>
            <a:endParaRPr lang="ru-RU" dirty="0"/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296356" y="2617067"/>
            <a:ext cx="8514012" cy="361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Проникнення на нові сегменти фармацевтичного ринку;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Розширення охоплення різних регіонів;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Збільшення частки ринку, обсягів продажу, прибутку і </a:t>
            </a:r>
            <a:r>
              <a:rPr lang="uk-UA" dirty="0" err="1" smtClean="0"/>
              <a:t>т.д</a:t>
            </a:r>
            <a:r>
              <a:rPr lang="uk-UA" dirty="0" smtClean="0"/>
              <a:t>.</a:t>
            </a:r>
          </a:p>
          <a:p>
            <a:pPr marL="742950" indent="-7429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61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cap="all" dirty="0"/>
              <a:t>Процес організації раціональної системи збуту фармацевтичних фірм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301115" y="1310322"/>
            <a:ext cx="6541770" cy="554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1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b="1" dirty="0">
                <a:ln/>
                <a:solidFill>
                  <a:schemeClr val="accent3"/>
                </a:solidFill>
              </a:rPr>
              <a:t>Канали розподілу (збуту) ліків 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9560" y="1417638"/>
            <a:ext cx="8534400" cy="2118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це сукупність фармацевтичних фірм чи окремих осіб, які виконують посередницькі функції щодо фізичного переміщення лікарських засобів і </a:t>
            </a:r>
            <a:r>
              <a:rPr lang="uk-UA" sz="2000" dirty="0" smtClean="0"/>
              <a:t>медичних виробів та </a:t>
            </a:r>
            <a:r>
              <a:rPr lang="uk-UA" sz="2000" dirty="0"/>
              <a:t>перебирають на себе або сприяють переданню права власності на ліки на шляху їх просування від виробника до споживача.</a:t>
            </a:r>
            <a:endParaRPr lang="ru-RU" sz="2000" dirty="0"/>
          </a:p>
        </p:txBody>
      </p:sp>
      <p:pic>
        <p:nvPicPr>
          <p:cNvPr id="2050" name="Picture 2" descr="Маркетингова політика розподілу - презентация онлай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0" b="11001"/>
          <a:stretch/>
        </p:blipFill>
        <p:spPr bwMode="auto">
          <a:xfrm>
            <a:off x="2537075" y="3805881"/>
            <a:ext cx="4294707" cy="242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50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Для формування </a:t>
            </a:r>
            <a:r>
              <a:rPr lang="uk-UA" sz="2800" b="1" u="sng" dirty="0" smtClean="0"/>
              <a:t>ефективного каналу розподілу </a:t>
            </a:r>
            <a:r>
              <a:rPr lang="uk-UA" sz="2800" b="1" dirty="0" smtClean="0"/>
              <a:t>необхідно врахувати: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1275" y="1417638"/>
            <a:ext cx="85014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Особливості кінцевих споживачів – їх кількість, концентрацію, частоту здійснення покупок, потреби в послугах;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Можливості самої компанії – її цілі, ресурси, знання, досвід, конкурентоспроможність і </a:t>
            </a:r>
            <a:r>
              <a:rPr lang="uk-UA" sz="2000" dirty="0" err="1" smtClean="0"/>
              <a:t>т.д</a:t>
            </a:r>
            <a:r>
              <a:rPr lang="uk-UA" sz="2000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Характеристики товару чи послуги – ціну, складність, технічні характеристики;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Конкуренцію – кількість та концентрацію конкурентів, асортимент їх товарів, їх споживачів, організацію збуту;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Варіанти каналів збуту – залежно від структури виконуваних функцій, доступності, законодавчої бази</a:t>
            </a:r>
            <a:endParaRPr lang="ru-RU" sz="2000" dirty="0"/>
          </a:p>
        </p:txBody>
      </p:sp>
      <p:pic>
        <p:nvPicPr>
          <p:cNvPr id="4098" name="Picture 2" descr="Репортажі користувачів сайту Korrespondent.net - Державні підприємства й  ефективний менеджмент: міф чи реальність? | Korrespondent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759" y="4587737"/>
            <a:ext cx="3224564" cy="203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55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sz="2800" b="1" dirty="0">
                <a:ln/>
                <a:solidFill>
                  <a:schemeClr val="accent3"/>
                </a:solidFill>
              </a:rPr>
              <a:t>Приклади каналів розподілу різних рівнів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57200" y="1066800"/>
            <a:ext cx="8282849" cy="52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98120" y="243840"/>
            <a:ext cx="8763000" cy="853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/>
              <a:t>Довжину каналу збуту</a:t>
            </a:r>
            <a:r>
              <a:rPr lang="uk-UA" sz="2000"/>
              <a:t> визначає кількість посередників, через яких лікарські засоби проходять на шляху від виробника до споживача.</a:t>
            </a:r>
            <a:endParaRPr lang="ru-RU" sz="200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8120" y="1280160"/>
            <a:ext cx="8763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Рівень каналу збуту</a:t>
            </a:r>
            <a:r>
              <a:rPr lang="uk-UA" sz="2000" i="1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будь-який посередник, що виконує ту чи іншу роботу щодо просування ліків до споживача. 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8120" y="2301240"/>
            <a:ext cx="8763000" cy="975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Ширину каналу розподілу</a:t>
            </a:r>
            <a:r>
              <a:rPr lang="uk-UA" sz="2000" b="1" dirty="0"/>
              <a:t>, або метод збуту лікарських засобів </a:t>
            </a:r>
            <a:r>
              <a:rPr lang="uk-UA" sz="2000" b="1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кількість незалежних учасників на кожному рівні каналу. </a:t>
            </a:r>
            <a:endParaRPr lang="ru-RU" sz="2000" dirty="0"/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198120" y="3276600"/>
            <a:ext cx="2667000" cy="3474720"/>
          </a:xfrm>
          <a:prstGeom prst="upArrowCallout">
            <a:avLst>
              <a:gd name="adj1" fmla="val 7464"/>
              <a:gd name="adj2" fmla="val 11885"/>
              <a:gd name="adj3" fmla="val 16429"/>
              <a:gd name="adj4" fmla="val 835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u="sng" dirty="0" smtClean="0"/>
              <a:t>ЕКСКЛЮЗИВНИЙ розподіл</a:t>
            </a:r>
          </a:p>
          <a:p>
            <a:pPr algn="ctr"/>
            <a:r>
              <a:rPr lang="uk-UA" sz="1600" dirty="0" smtClean="0"/>
              <a:t>обмежена</a:t>
            </a:r>
            <a:r>
              <a:rPr lang="uk-UA" sz="1600" i="1" dirty="0" smtClean="0"/>
              <a:t> </a:t>
            </a:r>
            <a:r>
              <a:rPr lang="uk-UA" sz="1600" dirty="0"/>
              <a:t>кількість посередників у географічному регіоні (один чи два) з метою підтримання престижного образу, контролю над каналами збуту і отримання високого прибутку завдяки високій ціні. </a:t>
            </a:r>
            <a:endParaRPr lang="ru-RU" sz="1600" dirty="0"/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3436620" y="3276600"/>
            <a:ext cx="2720340" cy="3474720"/>
          </a:xfrm>
          <a:prstGeom prst="upArrowCallout">
            <a:avLst>
              <a:gd name="adj1" fmla="val 8607"/>
              <a:gd name="adj2" fmla="val 11885"/>
              <a:gd name="adj3" fmla="val 25000"/>
              <a:gd name="adj4" fmla="val 738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ІНТЕНСИВНИЙ розподіл</a:t>
            </a:r>
            <a:endParaRPr lang="uk-UA" dirty="0" smtClean="0"/>
          </a:p>
          <a:p>
            <a:pPr algn="ctr"/>
            <a:r>
              <a:rPr lang="uk-UA" dirty="0" smtClean="0"/>
              <a:t>використання </a:t>
            </a:r>
            <a:r>
              <a:rPr lang="uk-UA" dirty="0"/>
              <a:t>численних посередників з метою охоплення широкого ринку збуту, отримання високих прибутків через масову реалізацію і зручність місця придбання ліків для споживача.</a:t>
            </a:r>
            <a:endParaRPr lang="ru-RU" dirty="0"/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492240" y="3276600"/>
            <a:ext cx="2468880" cy="3474720"/>
          </a:xfrm>
          <a:prstGeom prst="upArrowCallout">
            <a:avLst>
              <a:gd name="adj1" fmla="val 8607"/>
              <a:gd name="adj2" fmla="val 11885"/>
              <a:gd name="adj3" fmla="val 25000"/>
              <a:gd name="adj4" fmla="val 738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СЕЛЕКТИВНИЙ розподіл</a:t>
            </a:r>
            <a:endParaRPr lang="uk-UA" b="1" u="sng" dirty="0"/>
          </a:p>
          <a:p>
            <a:pPr algn="ctr"/>
            <a:endParaRPr lang="uk-UA" dirty="0" smtClean="0"/>
          </a:p>
          <a:p>
            <a:pPr algn="ctr"/>
            <a:r>
              <a:rPr lang="uk-UA" dirty="0" smtClean="0"/>
              <a:t>відбір </a:t>
            </a:r>
            <a:r>
              <a:rPr lang="uk-UA" dirty="0"/>
              <a:t>кращих посередників з метою поєднання контролю над каналом, престижний образ із достатнім обсягом продажу і прибутком.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945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88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sz="2800" b="1" dirty="0">
                <a:ln/>
                <a:solidFill>
                  <a:schemeClr val="accent3"/>
                </a:solidFill>
              </a:rPr>
              <a:t>Маркетингові фармацевтичні системи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" y="1112520"/>
            <a:ext cx="8580120" cy="868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cap="all" dirty="0"/>
              <a:t>Вертикальні МФС</a:t>
            </a:r>
            <a:r>
              <a:rPr lang="uk-UA" sz="2000" dirty="0"/>
              <a:t> складаються з фармацевтичного виробника, оптових фармацевтичних підприємств і аптек. До них належать:</a:t>
            </a:r>
            <a:endParaRPr lang="ru-RU" sz="2000" dirty="0"/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flipH="1">
            <a:off x="853440" y="1981200"/>
            <a:ext cx="3893820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>
            <a:off x="4747260" y="1981200"/>
            <a:ext cx="7620" cy="11277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>
            <a:off x="4747260" y="1981200"/>
            <a:ext cx="3360420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220980" y="310896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Корпоративні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3780" y="316992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Договірні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90360" y="315468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Керовані</a:t>
            </a:r>
            <a:endParaRPr lang="ru-RU" dirty="0"/>
          </a:p>
        </p:txBody>
      </p:sp>
      <p:sp>
        <p:nvSpPr>
          <p:cNvPr id="14" name="Штриховая стрелка вправо 13"/>
          <p:cNvSpPr/>
          <p:nvPr/>
        </p:nvSpPr>
        <p:spPr>
          <a:xfrm rot="5400000">
            <a:off x="815340" y="390144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9530" y="4831080"/>
            <a:ext cx="2750820" cy="975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всі ланки розподілу є власністю одного її члена</a:t>
            </a:r>
            <a:endParaRPr lang="ru-RU"/>
          </a:p>
        </p:txBody>
      </p:sp>
      <p:sp>
        <p:nvSpPr>
          <p:cNvPr id="16" name="Штриховая стрелка вправо 15"/>
          <p:cNvSpPr/>
          <p:nvPr/>
        </p:nvSpPr>
        <p:spPr>
          <a:xfrm rot="5400000">
            <a:off x="4175760" y="402336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72790" y="4983480"/>
            <a:ext cx="2750820" cy="975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/>
              <a:t>всі </a:t>
            </a:r>
            <a:r>
              <a:rPr lang="uk-UA" dirty="0"/>
              <a:t>учасники пов’язані договірними відносинами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286500" y="4922520"/>
            <a:ext cx="275082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координують свою діяльність завдяки еко­номічній могутності одного з учасників системи або унаслідок законодавчого регулювання обігу певної продукції на внутрішньому ринку.</a:t>
            </a:r>
            <a:endParaRPr lang="ru-RU" dirty="0"/>
          </a:p>
        </p:txBody>
      </p:sp>
      <p:sp>
        <p:nvSpPr>
          <p:cNvPr id="19" name="Штриховая стрелка вправо 18"/>
          <p:cNvSpPr/>
          <p:nvPr/>
        </p:nvSpPr>
        <p:spPr>
          <a:xfrm rot="5400000">
            <a:off x="7296150" y="399288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490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882"/>
          </a:xfrm>
        </p:spPr>
        <p:txBody>
          <a:bodyPr>
            <a:normAutofit/>
          </a:bodyPr>
          <a:lstStyle/>
          <a:p>
            <a:r>
              <a:rPr lang="uk-UA" sz="2800" b="1" cap="all" dirty="0"/>
              <a:t>Маркетингові фармацевтичні системи</a:t>
            </a:r>
            <a:endParaRPr lang="ru-RU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57200" y="1402080"/>
            <a:ext cx="8382000" cy="1874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Горизонтальні МФС</a:t>
            </a:r>
            <a:r>
              <a:rPr lang="uk-UA" sz="2000" dirty="0"/>
              <a:t> виникають при об’єднанні двох або більше фармацевтичних підприємств (тільки виробників або тільки посередників), які спрямову­ють свої зусилля на ефективне використання маркетингових мож­ливостей.</a:t>
            </a:r>
            <a:endParaRPr lang="ru-RU" sz="2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7200" y="3505200"/>
            <a:ext cx="8382000" cy="1874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Багатоканальні</a:t>
            </a:r>
            <a:r>
              <a:rPr lang="uk-UA" sz="2000" b="1" dirty="0"/>
              <a:t> МФС</a:t>
            </a:r>
            <a:r>
              <a:rPr lang="uk-UA" sz="2000" dirty="0"/>
              <a:t> </a:t>
            </a:r>
            <a:r>
              <a:rPr lang="uk-UA" sz="2000" b="1" cap="all" dirty="0"/>
              <a:t>– </a:t>
            </a:r>
            <a:r>
              <a:rPr lang="uk-UA" sz="2000" dirty="0"/>
              <a:t>це сукупність фармацевтичних виробників, оптових фармацевтичних підприємств і аптек, котрі співпрацюють як вертикальні і горизонтальні МФС для повнішого охоплення різних ринків.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1310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9282"/>
          </a:xfrm>
        </p:spPr>
        <p:txBody>
          <a:bodyPr>
            <a:normAutofit fontScale="90000"/>
          </a:bodyPr>
          <a:lstStyle/>
          <a:p>
            <a:r>
              <a:rPr lang="uk-UA" cap="all" dirty="0"/>
              <a:t>Логістика у фармації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9560" y="1143000"/>
            <a:ext cx="8580120" cy="1813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це процес управління матеріальним, фінансовим та кадровим потоками, а також необхідним інформаційним потоковим процесом для прискорення фізичного розподілу і мінімізації загальних витрат при здійсненні процесу постачання, виробництва і збуту лікарських засобів </a:t>
            </a:r>
            <a:r>
              <a:rPr lang="uk-UA" sz="2000" dirty="0" smtClean="0"/>
              <a:t>з </a:t>
            </a:r>
            <a:r>
              <a:rPr lang="uk-UA" sz="2000" dirty="0"/>
              <a:t>метою задоволення потреб споживачів.</a:t>
            </a:r>
            <a:endParaRPr lang="ru-RU" sz="2000" dirty="0"/>
          </a:p>
        </p:txBody>
      </p:sp>
      <p:pic>
        <p:nvPicPr>
          <p:cNvPr id="3074" name="Picture 2" descr="Data Insight: как изменился рынок логистики в 2020 году - E-pepper.ru |  eCommerce ха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564" y="3450418"/>
            <a:ext cx="3835658" cy="292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276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76600" y="228461"/>
            <a:ext cx="8149240" cy="595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47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442"/>
          </a:xfrm>
        </p:spPr>
        <p:txBody>
          <a:bodyPr>
            <a:normAutofit fontScale="90000"/>
          </a:bodyPr>
          <a:lstStyle/>
          <a:p>
            <a:r>
              <a:rPr lang="uk-UA" sz="2400" b="1" cap="all" dirty="0"/>
              <a:t>Коротка характеристика видів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b="1" cap="all" dirty="0"/>
              <a:t>фармацевтичної </a:t>
            </a:r>
            <a:r>
              <a:rPr lang="uk-UA" sz="2400" b="1" cap="all" dirty="0" smtClean="0"/>
              <a:t>логістики </a:t>
            </a:r>
            <a:r>
              <a:rPr lang="uk-UA" sz="2400" b="1" u="sng" cap="all" dirty="0" smtClean="0"/>
              <a:t>(функціональні види)</a:t>
            </a:r>
            <a:endParaRPr lang="ru-RU" sz="2400" u="sng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270933"/>
              </p:ext>
            </p:extLst>
          </p:nvPr>
        </p:nvGraphicFramePr>
        <p:xfrm>
          <a:off x="182880" y="1021079"/>
          <a:ext cx="8763412" cy="5725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549"/>
                <a:gridCol w="7089863"/>
              </a:tblGrid>
              <a:tr h="635324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Вид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Характеристика</a:t>
                      </a:r>
                      <a:endParaRPr lang="ru-RU" sz="1600" dirty="0"/>
                    </a:p>
                  </a:txBody>
                  <a:tcPr/>
                </a:tc>
              </a:tr>
              <a:tr h="253835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Закупівельна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i="1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для виробничого фармацевтичного підприємств:</a:t>
                      </a:r>
                      <a:endParaRPr lang="ru-RU" sz="16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забезпечення заготівлі сировини відповідно до програми виробництва (терміну, кількості, якості, асортименту) з мінімальними витратами, </a:t>
                      </a:r>
                      <a:endParaRPr lang="ru-RU" sz="16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1" i="1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для оптового підприємства і аптеки:</a:t>
                      </a:r>
                      <a:endParaRPr lang="ru-RU" sz="16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забезпечення замовлення лікарських засобів відповідно до програми збутової діяльності (терміну, кількості, якості, асортименту) з мінімальними затратами.</a:t>
                      </a:r>
                      <a:endParaRPr lang="ru-RU" sz="1600" dirty="0"/>
                    </a:p>
                  </a:txBody>
                  <a:tcPr/>
                </a:tc>
              </a:tr>
              <a:tr h="88339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Виробнича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організація у відповідності із замовленнями безперервного технологічного процесу при одночасній мінімізації наявності ліків у процесі виготовлення та витрат на фармацевтичне виробництво.</a:t>
                      </a:r>
                      <a:endParaRPr lang="ru-RU" sz="1600" dirty="0"/>
                    </a:p>
                  </a:txBody>
                  <a:tcPr/>
                </a:tc>
              </a:tr>
              <a:tr h="166863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Збутова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усіма функціональними підсистемами підприємства, пов’язаними з потоком лікарських засобів від виробника до споживача, і необхідними каналами їх розподілу з метою оптимізації збутової діяльності на основі максимізації корисності для клієнтів при мінімізації загальних витрат на складування ліків, їх пакування, управління запасами, вантажно-розвантажувальні роботи, транспортування тощо.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117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442"/>
          </a:xfrm>
        </p:spPr>
        <p:txBody>
          <a:bodyPr>
            <a:normAutofit fontScale="90000"/>
          </a:bodyPr>
          <a:lstStyle/>
          <a:p>
            <a:r>
              <a:rPr lang="uk-UA" sz="2400" b="1" cap="all" dirty="0"/>
              <a:t>Коротка характеристика видів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b="1" cap="all" dirty="0"/>
              <a:t>фармацевтичної </a:t>
            </a:r>
            <a:r>
              <a:rPr lang="uk-UA" sz="2400" b="1" cap="all" dirty="0" smtClean="0"/>
              <a:t>логістики </a:t>
            </a:r>
            <a:r>
              <a:rPr lang="uk-UA" sz="2400" b="1" u="sng" cap="all" dirty="0" smtClean="0"/>
              <a:t>(Допоміжні види)</a:t>
            </a:r>
            <a:endParaRPr lang="ru-RU" sz="2400" u="sng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632169"/>
              </p:ext>
            </p:extLst>
          </p:nvPr>
        </p:nvGraphicFramePr>
        <p:xfrm>
          <a:off x="182879" y="1021080"/>
          <a:ext cx="8775769" cy="567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834"/>
                <a:gridCol w="7052935"/>
              </a:tblGrid>
              <a:tr h="59186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Вид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Характеристика</a:t>
                      </a:r>
                      <a:endParaRPr lang="ru-RU" sz="1600" dirty="0"/>
                    </a:p>
                  </a:txBody>
                  <a:tcPr/>
                </a:tc>
              </a:tr>
              <a:tr h="71878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Транспортна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надання необхідних транспортних послуг за умови зменшення потреби у транспорті й мінімізації витрат ресурсів і часу.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Складська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процеси й операції, безпосередньо пов’язані з переробкою та оформленням вантажів і координацією зі службами закупівлі й продажу, розрахунок оптимальної кількості складів та місць їх розташування, систем і засобів складування, зберігання і контролювання запасів лікарських засобів.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Поводження з відходами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потоками виробничих та споживчих відходів фармацевтичної галузі від моменту їх виникнення до прийнятних з погляду економічної доцільності та екологічної безпеки утилізації та/або видалення (захоронення), разом з необхідними для цього інформаційними потоками.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Інформаційна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інформаційним потоком на підприємстві та в його оточенні з метою використання інформації для регулювання економічних процесів.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Фінансова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й раціоналізація фінансових потоків фармацевтичного підприємства на всіх етапах руху грошових засобів.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Кадрова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трудовими потоками з метою оптимізації соціально-економічної ефективності використання трудових ресурсів фармацевтичного підприємства на підставі формування відповідної системи, спрямованої на одержання додаткового ефекту від раціональної взаємодії кадрових функцій (набору кадрів, їх підготовки, розміщення, перепідготовки і фахово-кваліфікаційного росту, оплати і стимулювання праці).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08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Завдання транспортної логістики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48886" y="1787842"/>
            <a:ext cx="8646227" cy="407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51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Завдання складської фармацевтичної </a:t>
            </a:r>
            <a:r>
              <a:rPr lang="uk-UA" b="1" cap="all" dirty="0" smtClean="0"/>
              <a:t>логістики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57200" y="1720214"/>
            <a:ext cx="8498549" cy="448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95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/>
              <a:t>Дякую за увагу!</a:t>
            </a:r>
            <a:endParaRPr lang="ru-RU" dirty="0"/>
          </a:p>
        </p:txBody>
      </p:sp>
      <p:pic>
        <p:nvPicPr>
          <p:cNvPr id="11266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68" y="1503782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4B5BDEEF330584AB8A5BE3DC460E67C" ma:contentTypeVersion="4" ma:contentTypeDescription="Создание документа." ma:contentTypeScope="" ma:versionID="98a81706406fada97de9c8075e294765">
  <xsd:schema xmlns:xsd="http://www.w3.org/2001/XMLSchema" xmlns:xs="http://www.w3.org/2001/XMLSchema" xmlns:p="http://schemas.microsoft.com/office/2006/metadata/properties" xmlns:ns2="ec5507e3-dac6-4fe3-82e0-d91e45e3d8c2" xmlns:ns3="ad6597e2-a05c-437c-9041-8b00afe4af54" targetNamespace="http://schemas.microsoft.com/office/2006/metadata/properties" ma:root="true" ma:fieldsID="244d344f6651368dc01038454af0e66a" ns2:_="" ns3:_="">
    <xsd:import namespace="ec5507e3-dac6-4fe3-82e0-d91e45e3d8c2"/>
    <xsd:import namespace="ad6597e2-a05c-437c-9041-8b00afe4a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507e3-dac6-4fe3-82e0-d91e45e3d8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597e2-a05c-437c-9041-8b00afe4af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174DD6-8B3B-4705-A5DA-392ECC473BF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B5B7C7E-7025-44A8-B4CB-1B079D135A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368E3D-3DF4-48A3-8F93-E5A43CEEB5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5507e3-dac6-4fe3-82e0-d91e45e3d8c2"/>
    <ds:schemaRef ds:uri="ad6597e2-a05c-437c-9041-8b00afe4af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844</Words>
  <Application>Microsoft Office PowerPoint</Application>
  <PresentationFormat>Экран (4:3)</PresentationFormat>
  <Paragraphs>77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Symbol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Цілі:</vt:lpstr>
      <vt:lpstr>Процес організації раціональної системи збуту фармацевтичних фірм</vt:lpstr>
      <vt:lpstr>Канали розподілу (збуту) ліків </vt:lpstr>
      <vt:lpstr>Для формування ефективного каналу розподілу необхідно врахувати:</vt:lpstr>
      <vt:lpstr>Приклади каналів розподілу різних рівнів</vt:lpstr>
      <vt:lpstr>Презентация PowerPoint</vt:lpstr>
      <vt:lpstr>Маркетингові фармацевтичні системи</vt:lpstr>
      <vt:lpstr>Маркетингові фармацевтичні системи</vt:lpstr>
      <vt:lpstr>Логістика у фармації </vt:lpstr>
      <vt:lpstr>Презентация PowerPoint</vt:lpstr>
      <vt:lpstr>Коротка характеристика видів  фармацевтичної логістики (функціональні види)</vt:lpstr>
      <vt:lpstr>Коротка характеристика видів  фармацевтичної логістики (Допоміжні види)</vt:lpstr>
      <vt:lpstr>Завдання транспортної логістики</vt:lpstr>
      <vt:lpstr>Завдання складської фармацевтичної логістики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61</cp:revision>
  <dcterms:created xsi:type="dcterms:W3CDTF">2022-09-08T14:07:54Z</dcterms:created>
  <dcterms:modified xsi:type="dcterms:W3CDTF">2024-09-06T06:40:57Z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0x010100D4B5BDEEF330584AB8A5BE3DC460E67C</vt:lpwstr>
  </property>
</Properties>
</file>