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83" r:id="rId6"/>
    <p:sldId id="297" r:id="rId7"/>
    <p:sldId id="284" r:id="rId8"/>
    <p:sldId id="298" r:id="rId9"/>
    <p:sldId id="299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81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85FE3B-093B-493E-AA7B-82E39986619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89A7278-B0CF-495D-8B92-D8BC8554DDBF}">
      <dgm:prSet phldrT="[Текст]"/>
      <dgm:spPr/>
      <dgm:t>
        <a:bodyPr/>
        <a:lstStyle/>
        <a:p>
          <a:r>
            <a:rPr lang="uk-UA" b="1" i="1" dirty="0" smtClean="0"/>
            <a:t>Характеристики лікарського засобу чи ринку</a:t>
          </a:r>
          <a:endParaRPr lang="uk-UA" dirty="0"/>
        </a:p>
      </dgm:t>
    </dgm:pt>
    <dgm:pt modelId="{2DB60FA4-2B09-452B-8F55-F58B6F31EDF8}" type="parTrans" cxnId="{4AB43F89-14EF-4662-87FF-0192FA24908A}">
      <dgm:prSet/>
      <dgm:spPr/>
      <dgm:t>
        <a:bodyPr/>
        <a:lstStyle/>
        <a:p>
          <a:endParaRPr lang="uk-UA"/>
        </a:p>
      </dgm:t>
    </dgm:pt>
    <dgm:pt modelId="{334A1D15-606E-44F6-BE64-9A91BC149C3B}" type="sibTrans" cxnId="{4AB43F89-14EF-4662-87FF-0192FA24908A}">
      <dgm:prSet/>
      <dgm:spPr/>
      <dgm:t>
        <a:bodyPr/>
        <a:lstStyle/>
        <a:p>
          <a:endParaRPr lang="uk-UA"/>
        </a:p>
      </dgm:t>
    </dgm:pt>
    <dgm:pt modelId="{E85720C4-E51C-4022-8181-FB853952730A}">
      <dgm:prSet phldrT="[Текст]"/>
      <dgm:spPr/>
      <dgm:t>
        <a:bodyPr/>
        <a:lstStyle/>
        <a:p>
          <a:r>
            <a:rPr lang="uk-UA" b="1" i="1" dirty="0" smtClean="0"/>
            <a:t>Етап життєвого циклу лікарського засобу</a:t>
          </a:r>
          <a:endParaRPr lang="uk-UA" dirty="0"/>
        </a:p>
      </dgm:t>
    </dgm:pt>
    <dgm:pt modelId="{6CD3BBE6-4B02-49FA-A6F1-E1054F3DAB77}" type="parTrans" cxnId="{845FB8F2-A379-4078-9EC9-76A5273E23D8}">
      <dgm:prSet/>
      <dgm:spPr/>
      <dgm:t>
        <a:bodyPr/>
        <a:lstStyle/>
        <a:p>
          <a:endParaRPr lang="uk-UA"/>
        </a:p>
      </dgm:t>
    </dgm:pt>
    <dgm:pt modelId="{AC32027D-B02D-494B-ABD8-7B8BBEE0DEA7}" type="sibTrans" cxnId="{845FB8F2-A379-4078-9EC9-76A5273E23D8}">
      <dgm:prSet/>
      <dgm:spPr/>
      <dgm:t>
        <a:bodyPr/>
        <a:lstStyle/>
        <a:p>
          <a:endParaRPr lang="uk-UA"/>
        </a:p>
      </dgm:t>
    </dgm:pt>
    <dgm:pt modelId="{A1F8A372-B6FA-4806-B075-0318A3E5F6D0}">
      <dgm:prSet phldrT="[Текст]"/>
      <dgm:spPr/>
      <dgm:t>
        <a:bodyPr/>
        <a:lstStyle/>
        <a:p>
          <a:r>
            <a:rPr lang="uk-UA" b="1" i="1" dirty="0" smtClean="0"/>
            <a:t>Стратегія просування лікарського засобу</a:t>
          </a:r>
          <a:endParaRPr lang="uk-UA" dirty="0"/>
        </a:p>
      </dgm:t>
    </dgm:pt>
    <dgm:pt modelId="{16FFC13A-BAA5-4939-979C-7BEC6FFE7E46}" type="parTrans" cxnId="{E48D0FCC-0D00-4F65-90C7-DF5CEA4071FB}">
      <dgm:prSet/>
      <dgm:spPr/>
      <dgm:t>
        <a:bodyPr/>
        <a:lstStyle/>
        <a:p>
          <a:endParaRPr lang="uk-UA"/>
        </a:p>
      </dgm:t>
    </dgm:pt>
    <dgm:pt modelId="{B9FB42FE-1FEB-4492-9B80-26BB8272683E}" type="sibTrans" cxnId="{E48D0FCC-0D00-4F65-90C7-DF5CEA4071FB}">
      <dgm:prSet/>
      <dgm:spPr/>
      <dgm:t>
        <a:bodyPr/>
        <a:lstStyle/>
        <a:p>
          <a:endParaRPr lang="uk-UA"/>
        </a:p>
      </dgm:t>
    </dgm:pt>
    <dgm:pt modelId="{6871EF67-3ACA-44E6-84B0-754FA3BC9369}" type="pres">
      <dgm:prSet presAssocID="{8385FE3B-093B-493E-AA7B-82E39986619E}" presName="Name0" presStyleCnt="0">
        <dgm:presLayoutVars>
          <dgm:chMax val="7"/>
          <dgm:chPref val="7"/>
          <dgm:dir/>
        </dgm:presLayoutVars>
      </dgm:prSet>
      <dgm:spPr/>
    </dgm:pt>
    <dgm:pt modelId="{C37099E0-8E94-44F9-A3B1-F8376FFD5829}" type="pres">
      <dgm:prSet presAssocID="{8385FE3B-093B-493E-AA7B-82E39986619E}" presName="Name1" presStyleCnt="0"/>
      <dgm:spPr/>
    </dgm:pt>
    <dgm:pt modelId="{556BF434-2391-42AE-BEA8-16AC1A808425}" type="pres">
      <dgm:prSet presAssocID="{8385FE3B-093B-493E-AA7B-82E39986619E}" presName="cycle" presStyleCnt="0"/>
      <dgm:spPr/>
    </dgm:pt>
    <dgm:pt modelId="{BA5C24A3-B930-4B76-9DB7-BB6D5001FCE0}" type="pres">
      <dgm:prSet presAssocID="{8385FE3B-093B-493E-AA7B-82E39986619E}" presName="srcNode" presStyleLbl="node1" presStyleIdx="0" presStyleCnt="3"/>
      <dgm:spPr/>
    </dgm:pt>
    <dgm:pt modelId="{503F8342-3DDB-4D43-8AFB-119E128E7983}" type="pres">
      <dgm:prSet presAssocID="{8385FE3B-093B-493E-AA7B-82E39986619E}" presName="conn" presStyleLbl="parChTrans1D2" presStyleIdx="0" presStyleCnt="1"/>
      <dgm:spPr/>
    </dgm:pt>
    <dgm:pt modelId="{3FCF8EB2-DED9-4355-A37C-CA7FA704BE05}" type="pres">
      <dgm:prSet presAssocID="{8385FE3B-093B-493E-AA7B-82E39986619E}" presName="extraNode" presStyleLbl="node1" presStyleIdx="0" presStyleCnt="3"/>
      <dgm:spPr/>
    </dgm:pt>
    <dgm:pt modelId="{9CF6F029-3BC4-4CD4-9BD8-507A8631DD25}" type="pres">
      <dgm:prSet presAssocID="{8385FE3B-093B-493E-AA7B-82E39986619E}" presName="dstNode" presStyleLbl="node1" presStyleIdx="0" presStyleCnt="3"/>
      <dgm:spPr/>
    </dgm:pt>
    <dgm:pt modelId="{78725B31-5B66-44AB-800B-CE362C36BC63}" type="pres">
      <dgm:prSet presAssocID="{289A7278-B0CF-495D-8B92-D8BC8554DDB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C4AE004-7517-446A-A1AD-75E96A7849EA}" type="pres">
      <dgm:prSet presAssocID="{289A7278-B0CF-495D-8B92-D8BC8554DDBF}" presName="accent_1" presStyleCnt="0"/>
      <dgm:spPr/>
    </dgm:pt>
    <dgm:pt modelId="{1EE7D0CD-71C1-4147-8DEA-2123A40FBD2B}" type="pres">
      <dgm:prSet presAssocID="{289A7278-B0CF-495D-8B92-D8BC8554DDBF}" presName="accentRepeatNode" presStyleLbl="solidFgAcc1" presStyleIdx="0" presStyleCnt="3"/>
      <dgm:spPr/>
    </dgm:pt>
    <dgm:pt modelId="{0983ADE6-6FC0-4603-91DC-D432CDCCD2A3}" type="pres">
      <dgm:prSet presAssocID="{E85720C4-E51C-4022-8181-FB853952730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92A3F1B-8BD2-491B-A164-5508CF53DE44}" type="pres">
      <dgm:prSet presAssocID="{E85720C4-E51C-4022-8181-FB853952730A}" presName="accent_2" presStyleCnt="0"/>
      <dgm:spPr/>
    </dgm:pt>
    <dgm:pt modelId="{2F1FCD44-2B8D-4F8E-A050-668CD2251AB0}" type="pres">
      <dgm:prSet presAssocID="{E85720C4-E51C-4022-8181-FB853952730A}" presName="accentRepeatNode" presStyleLbl="solidFgAcc1" presStyleIdx="1" presStyleCnt="3"/>
      <dgm:spPr/>
    </dgm:pt>
    <dgm:pt modelId="{956ABA06-7933-4CB0-9B4B-8D510AEA7C56}" type="pres">
      <dgm:prSet presAssocID="{A1F8A372-B6FA-4806-B075-0318A3E5F6D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A1F0CC-3317-4944-8A84-675F3F208BB3}" type="pres">
      <dgm:prSet presAssocID="{A1F8A372-B6FA-4806-B075-0318A3E5F6D0}" presName="accent_3" presStyleCnt="0"/>
      <dgm:spPr/>
    </dgm:pt>
    <dgm:pt modelId="{6F6E0D70-E075-4B9A-A238-0644951F25E9}" type="pres">
      <dgm:prSet presAssocID="{A1F8A372-B6FA-4806-B075-0318A3E5F6D0}" presName="accentRepeatNode" presStyleLbl="solidFgAcc1" presStyleIdx="2" presStyleCnt="3"/>
      <dgm:spPr/>
    </dgm:pt>
  </dgm:ptLst>
  <dgm:cxnLst>
    <dgm:cxn modelId="{9A60B22C-EBC9-424D-B214-12EC43E67EC5}" type="presOf" srcId="{289A7278-B0CF-495D-8B92-D8BC8554DDBF}" destId="{78725B31-5B66-44AB-800B-CE362C36BC63}" srcOrd="0" destOrd="0" presId="urn:microsoft.com/office/officeart/2008/layout/VerticalCurvedList"/>
    <dgm:cxn modelId="{019199A9-A064-4655-9520-62FC02E75C88}" type="presOf" srcId="{A1F8A372-B6FA-4806-B075-0318A3E5F6D0}" destId="{956ABA06-7933-4CB0-9B4B-8D510AEA7C56}" srcOrd="0" destOrd="0" presId="urn:microsoft.com/office/officeart/2008/layout/VerticalCurvedList"/>
    <dgm:cxn modelId="{4AB43F89-14EF-4662-87FF-0192FA24908A}" srcId="{8385FE3B-093B-493E-AA7B-82E39986619E}" destId="{289A7278-B0CF-495D-8B92-D8BC8554DDBF}" srcOrd="0" destOrd="0" parTransId="{2DB60FA4-2B09-452B-8F55-F58B6F31EDF8}" sibTransId="{334A1D15-606E-44F6-BE64-9A91BC149C3B}"/>
    <dgm:cxn modelId="{845FB8F2-A379-4078-9EC9-76A5273E23D8}" srcId="{8385FE3B-093B-493E-AA7B-82E39986619E}" destId="{E85720C4-E51C-4022-8181-FB853952730A}" srcOrd="1" destOrd="0" parTransId="{6CD3BBE6-4B02-49FA-A6F1-E1054F3DAB77}" sibTransId="{AC32027D-B02D-494B-ABD8-7B8BBEE0DEA7}"/>
    <dgm:cxn modelId="{8A2C0A3D-4E3C-480D-967F-6FB338F88BDE}" type="presOf" srcId="{E85720C4-E51C-4022-8181-FB853952730A}" destId="{0983ADE6-6FC0-4603-91DC-D432CDCCD2A3}" srcOrd="0" destOrd="0" presId="urn:microsoft.com/office/officeart/2008/layout/VerticalCurvedList"/>
    <dgm:cxn modelId="{757F2994-E064-47F8-8031-6E799C966CAE}" type="presOf" srcId="{334A1D15-606E-44F6-BE64-9A91BC149C3B}" destId="{503F8342-3DDB-4D43-8AFB-119E128E7983}" srcOrd="0" destOrd="0" presId="urn:microsoft.com/office/officeart/2008/layout/VerticalCurvedList"/>
    <dgm:cxn modelId="{69D26590-7FF2-40F9-A393-256855731C5E}" type="presOf" srcId="{8385FE3B-093B-493E-AA7B-82E39986619E}" destId="{6871EF67-3ACA-44E6-84B0-754FA3BC9369}" srcOrd="0" destOrd="0" presId="urn:microsoft.com/office/officeart/2008/layout/VerticalCurvedList"/>
    <dgm:cxn modelId="{E48D0FCC-0D00-4F65-90C7-DF5CEA4071FB}" srcId="{8385FE3B-093B-493E-AA7B-82E39986619E}" destId="{A1F8A372-B6FA-4806-B075-0318A3E5F6D0}" srcOrd="2" destOrd="0" parTransId="{16FFC13A-BAA5-4939-979C-7BEC6FFE7E46}" sibTransId="{B9FB42FE-1FEB-4492-9B80-26BB8272683E}"/>
    <dgm:cxn modelId="{54F34B96-B6AE-4A5D-A10F-FE08E7B4A22A}" type="presParOf" srcId="{6871EF67-3ACA-44E6-84B0-754FA3BC9369}" destId="{C37099E0-8E94-44F9-A3B1-F8376FFD5829}" srcOrd="0" destOrd="0" presId="urn:microsoft.com/office/officeart/2008/layout/VerticalCurvedList"/>
    <dgm:cxn modelId="{E55E1A1D-FA80-4AF9-874F-6D02C1314D23}" type="presParOf" srcId="{C37099E0-8E94-44F9-A3B1-F8376FFD5829}" destId="{556BF434-2391-42AE-BEA8-16AC1A808425}" srcOrd="0" destOrd="0" presId="urn:microsoft.com/office/officeart/2008/layout/VerticalCurvedList"/>
    <dgm:cxn modelId="{62F08F4F-38BA-42CB-92DB-9C01E1EAB808}" type="presParOf" srcId="{556BF434-2391-42AE-BEA8-16AC1A808425}" destId="{BA5C24A3-B930-4B76-9DB7-BB6D5001FCE0}" srcOrd="0" destOrd="0" presId="urn:microsoft.com/office/officeart/2008/layout/VerticalCurvedList"/>
    <dgm:cxn modelId="{B98D880C-F09E-4EAE-BA78-306F51494B2D}" type="presParOf" srcId="{556BF434-2391-42AE-BEA8-16AC1A808425}" destId="{503F8342-3DDB-4D43-8AFB-119E128E7983}" srcOrd="1" destOrd="0" presId="urn:microsoft.com/office/officeart/2008/layout/VerticalCurvedList"/>
    <dgm:cxn modelId="{173064A5-7BBA-41EC-B406-CF24FB67771F}" type="presParOf" srcId="{556BF434-2391-42AE-BEA8-16AC1A808425}" destId="{3FCF8EB2-DED9-4355-A37C-CA7FA704BE05}" srcOrd="2" destOrd="0" presId="urn:microsoft.com/office/officeart/2008/layout/VerticalCurvedList"/>
    <dgm:cxn modelId="{56980639-D2BF-48E1-9E4D-D01043A6E7EE}" type="presParOf" srcId="{556BF434-2391-42AE-BEA8-16AC1A808425}" destId="{9CF6F029-3BC4-4CD4-9BD8-507A8631DD25}" srcOrd="3" destOrd="0" presId="urn:microsoft.com/office/officeart/2008/layout/VerticalCurvedList"/>
    <dgm:cxn modelId="{22AD110C-F1A6-47F8-990C-F9FA1E3CE18A}" type="presParOf" srcId="{C37099E0-8E94-44F9-A3B1-F8376FFD5829}" destId="{78725B31-5B66-44AB-800B-CE362C36BC63}" srcOrd="1" destOrd="0" presId="urn:microsoft.com/office/officeart/2008/layout/VerticalCurvedList"/>
    <dgm:cxn modelId="{72DC971C-4635-4C70-9354-71E6464AC0D2}" type="presParOf" srcId="{C37099E0-8E94-44F9-A3B1-F8376FFD5829}" destId="{8C4AE004-7517-446A-A1AD-75E96A7849EA}" srcOrd="2" destOrd="0" presId="urn:microsoft.com/office/officeart/2008/layout/VerticalCurvedList"/>
    <dgm:cxn modelId="{7C6B2DD0-10DB-4410-B203-E494109118CF}" type="presParOf" srcId="{8C4AE004-7517-446A-A1AD-75E96A7849EA}" destId="{1EE7D0CD-71C1-4147-8DEA-2123A40FBD2B}" srcOrd="0" destOrd="0" presId="urn:microsoft.com/office/officeart/2008/layout/VerticalCurvedList"/>
    <dgm:cxn modelId="{3FDC4118-1F4C-4741-865D-BE58012860DC}" type="presParOf" srcId="{C37099E0-8E94-44F9-A3B1-F8376FFD5829}" destId="{0983ADE6-6FC0-4603-91DC-D432CDCCD2A3}" srcOrd="3" destOrd="0" presId="urn:microsoft.com/office/officeart/2008/layout/VerticalCurvedList"/>
    <dgm:cxn modelId="{97ACD625-F6F7-41E7-BE6E-B797653204AB}" type="presParOf" srcId="{C37099E0-8E94-44F9-A3B1-F8376FFD5829}" destId="{892A3F1B-8BD2-491B-A164-5508CF53DE44}" srcOrd="4" destOrd="0" presId="urn:microsoft.com/office/officeart/2008/layout/VerticalCurvedList"/>
    <dgm:cxn modelId="{D84F1869-C0D1-4636-836E-33306F92D80E}" type="presParOf" srcId="{892A3F1B-8BD2-491B-A164-5508CF53DE44}" destId="{2F1FCD44-2B8D-4F8E-A050-668CD2251AB0}" srcOrd="0" destOrd="0" presId="urn:microsoft.com/office/officeart/2008/layout/VerticalCurvedList"/>
    <dgm:cxn modelId="{06E2CD3E-53CB-4523-9533-D14246F54035}" type="presParOf" srcId="{C37099E0-8E94-44F9-A3B1-F8376FFD5829}" destId="{956ABA06-7933-4CB0-9B4B-8D510AEA7C56}" srcOrd="5" destOrd="0" presId="urn:microsoft.com/office/officeart/2008/layout/VerticalCurvedList"/>
    <dgm:cxn modelId="{FB918832-0B61-4490-91ED-6C453A136DEE}" type="presParOf" srcId="{C37099E0-8E94-44F9-A3B1-F8376FFD5829}" destId="{CFA1F0CC-3317-4944-8A84-675F3F208BB3}" srcOrd="6" destOrd="0" presId="urn:microsoft.com/office/officeart/2008/layout/VerticalCurvedList"/>
    <dgm:cxn modelId="{106A0357-A724-4DC3-A64E-482F96DC2007}" type="presParOf" srcId="{CFA1F0CC-3317-4944-8A84-675F3F208BB3}" destId="{6F6E0D70-E075-4B9A-A238-0644951F25E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F8342-3DDB-4D43-8AFB-119E128E7983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25B31-5B66-44AB-800B-CE362C36BC63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i="1" kern="1200" dirty="0" smtClean="0"/>
            <a:t>Характеристики лікарського засобу чи ринку</a:t>
          </a:r>
          <a:endParaRPr lang="uk-UA" sz="2500" kern="1200" dirty="0"/>
        </a:p>
      </dsp:txBody>
      <dsp:txXfrm>
        <a:off x="564979" y="406400"/>
        <a:ext cx="5475833" cy="812800"/>
      </dsp:txXfrm>
    </dsp:sp>
    <dsp:sp modelId="{1EE7D0CD-71C1-4147-8DEA-2123A40FBD2B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3ADE6-6FC0-4603-91DC-D432CDCCD2A3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i="1" kern="1200" dirty="0" smtClean="0"/>
            <a:t>Етап життєвого циклу лікарського засобу</a:t>
          </a:r>
          <a:endParaRPr lang="uk-UA" sz="2500" kern="1200" dirty="0"/>
        </a:p>
      </dsp:txBody>
      <dsp:txXfrm>
        <a:off x="860432" y="1625599"/>
        <a:ext cx="5180380" cy="812800"/>
      </dsp:txXfrm>
    </dsp:sp>
    <dsp:sp modelId="{2F1FCD44-2B8D-4F8E-A050-668CD2251AB0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ABA06-7933-4CB0-9B4B-8D510AEA7C56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i="1" kern="1200" dirty="0" smtClean="0"/>
            <a:t>Стратегія просування лікарського засобу</a:t>
          </a:r>
          <a:endParaRPr lang="uk-UA" sz="2500" kern="1200" dirty="0"/>
        </a:p>
      </dsp:txBody>
      <dsp:txXfrm>
        <a:off x="564979" y="2844800"/>
        <a:ext cx="5475833" cy="812800"/>
      </dsp:txXfrm>
    </dsp:sp>
    <dsp:sp modelId="{6F6E0D70-E075-4B9A-A238-0644951F25E9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73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178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>
                <a:solidFill>
                  <a:schemeClr val="dk1"/>
                </a:solidFill>
              </a:rPr>
              <a:t>Лекція </a:t>
            </a:r>
            <a:r>
              <a:rPr lang="uk-UA" b="1" u="sng" smtClean="0">
                <a:solidFill>
                  <a:schemeClr val="dk1"/>
                </a:solidFill>
              </a:rPr>
              <a:t>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>
              <a:spcBef>
                <a:spcPts val="544"/>
              </a:spcBef>
              <a:buClr>
                <a:schemeClr val="dk1"/>
              </a:buClr>
            </a:pPr>
            <a:r>
              <a:rPr lang="uk-UA" dirty="0" smtClean="0">
                <a:solidFill>
                  <a:schemeClr val="dk1"/>
                </a:solidFill>
              </a:rPr>
              <a:t>Маркетингова політика комунікацій</a:t>
            </a:r>
            <a:endParaRPr lang="uk-UA"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/>
              <a:t>Лектор:</a:t>
            </a:r>
          </a:p>
          <a:p>
            <a:pPr algn="ctr"/>
            <a:r>
              <a:rPr lang="uk-UA" dirty="0"/>
              <a:t>Ст. викладач</a:t>
            </a:r>
          </a:p>
          <a:p>
            <a:pPr algn="ctr"/>
            <a:r>
              <a:rPr lang="uk-UA" dirty="0" err="1"/>
              <a:t>Ящук</a:t>
            </a:r>
            <a:r>
              <a:rPr lang="uk-UA" dirty="0"/>
              <a:t> Ірина Сергіївна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548" y="3073228"/>
            <a:ext cx="3932538" cy="2700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67957"/>
            <a:ext cx="8229600" cy="7386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cap="all" dirty="0" smtClean="0"/>
              <a:t>СМК </a:t>
            </a:r>
            <a:r>
              <a:rPr lang="uk-UA" sz="2400" b="1" cap="all" dirty="0"/>
              <a:t>фармацевтичного </a:t>
            </a:r>
            <a:r>
              <a:rPr lang="uk-UA" sz="2400" b="1" cap="all" dirty="0" smtClean="0"/>
              <a:t>підприємства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3880" y="1210235"/>
            <a:ext cx="8229600" cy="128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Просування ліків на ринку здійснюється за допомогою </a:t>
            </a:r>
            <a:r>
              <a:rPr lang="uk-UA" b="1" dirty="0">
                <a:solidFill>
                  <a:schemeClr val="tx1"/>
                </a:solidFill>
              </a:rPr>
              <a:t>системи маркетингових комунікацій</a:t>
            </a:r>
            <a:r>
              <a:rPr lang="uk-UA" dirty="0"/>
              <a:t>, яка охоплює будь-яку діяльність фармацевтичного підприємства, спрямовану на інформування, переконання та нагадування споживачам про свої препарати, стимулювання їх збуту і створення позитивного іміджу підприємства в очах громадськості. </a:t>
            </a:r>
            <a:endParaRPr lang="uk-UA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3880" y="2794057"/>
            <a:ext cx="5206701" cy="3195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i="1" u="sng" dirty="0"/>
              <a:t>Головні цілі маркетингових комунікацій:</a:t>
            </a:r>
            <a:endParaRPr lang="uk-UA" u="sng" dirty="0"/>
          </a:p>
          <a:p>
            <a:r>
              <a:rPr lang="uk-UA" dirty="0"/>
              <a:t>формування попиту;</a:t>
            </a:r>
          </a:p>
          <a:p>
            <a:r>
              <a:rPr lang="uk-UA" dirty="0"/>
              <a:t>стимулювання збуту.</a:t>
            </a:r>
          </a:p>
          <a:p>
            <a:r>
              <a:rPr lang="uk-UA" i="1" u="sng" dirty="0"/>
              <a:t>З головних цілей впливають підпорядковані цілі</a:t>
            </a:r>
            <a:r>
              <a:rPr lang="uk-UA" i="1" dirty="0"/>
              <a:t>, а саме:</a:t>
            </a:r>
            <a:endParaRPr lang="uk-UA" dirty="0"/>
          </a:p>
          <a:p>
            <a:r>
              <a:rPr lang="uk-UA" dirty="0"/>
              <a:t>інформування споживачів про фірму та її лікарські засоби;</a:t>
            </a:r>
          </a:p>
          <a:p>
            <a:r>
              <a:rPr lang="uk-UA" dirty="0"/>
              <a:t>формування позитивного іміджу фармацевтичної фірми;</a:t>
            </a:r>
          </a:p>
          <a:p>
            <a:r>
              <a:rPr lang="uk-UA" dirty="0"/>
              <a:t>мотивація споживачів;</a:t>
            </a:r>
          </a:p>
          <a:p>
            <a:r>
              <a:rPr lang="uk-UA" dirty="0"/>
              <a:t>формування й актуалізація потреб споживачів;</a:t>
            </a:r>
          </a:p>
          <a:p>
            <a:r>
              <a:rPr lang="uk-UA" dirty="0"/>
              <a:t>стимулювання акту купівлі;</a:t>
            </a:r>
          </a:p>
          <a:p>
            <a:r>
              <a:rPr lang="uk-UA" dirty="0"/>
              <a:t>формування відданості товарній марці;</a:t>
            </a:r>
          </a:p>
          <a:p>
            <a:r>
              <a:rPr lang="uk-UA" dirty="0"/>
              <a:t>нагадування про фірму та її лікарські засоби тощо.</a:t>
            </a:r>
          </a:p>
        </p:txBody>
      </p:sp>
    </p:spTree>
    <p:extLst>
      <p:ext uri="{BB962C8B-B14F-4D97-AF65-F5344CB8AC3E}">
        <p14:creationId xmlns:p14="http://schemas.microsoft.com/office/powerpoint/2010/main" val="28604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67957"/>
            <a:ext cx="8229600" cy="7386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cap="all" dirty="0"/>
              <a:t>складові</a:t>
            </a:r>
            <a:r>
              <a:rPr lang="uk-UA" sz="2400" cap="all" dirty="0"/>
              <a:t> </a:t>
            </a:r>
            <a:r>
              <a:rPr lang="uk-UA" sz="2400" b="1" cap="all" dirty="0" smtClean="0"/>
              <a:t>СМК </a:t>
            </a:r>
            <a:r>
              <a:rPr lang="uk-UA" sz="2400" b="1" cap="all" dirty="0"/>
              <a:t>фармацевтичного </a:t>
            </a:r>
            <a:r>
              <a:rPr lang="uk-UA" sz="2400" b="1" cap="all" dirty="0" smtClean="0"/>
              <a:t>підприємства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906573"/>
            <a:ext cx="7406640" cy="57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5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83198"/>
            <a:ext cx="7909560" cy="7769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Чинники, що визначають структуру </a:t>
            </a:r>
            <a:r>
              <a:rPr lang="uk-UA" sz="2800" b="1" cap="all" dirty="0" err="1"/>
              <a:t>сМК</a:t>
            </a:r>
            <a:endParaRPr lang="ru-RU" sz="28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45056518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740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83198"/>
            <a:ext cx="7909560" cy="7769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Чинники, що визначають структуру </a:t>
            </a:r>
            <a:r>
              <a:rPr lang="uk-UA" sz="2800" b="1" cap="all" dirty="0" err="1"/>
              <a:t>сМК</a:t>
            </a:r>
            <a:endParaRPr lang="ru-RU" sz="2800" dirty="0"/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74320" y="168402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Виведення на ринок</a:t>
            </a:r>
            <a:endParaRPr lang="ru-RU" sz="1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58440" y="1127760"/>
            <a:ext cx="6202680" cy="1661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/>
              <a:t>реклама і „паблік рілейшнз“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формування обізнаності з препаратом;</a:t>
            </a:r>
            <a:endParaRPr lang="ru-RU" sz="1600"/>
          </a:p>
          <a:p>
            <a:pPr lvl="0"/>
            <a:r>
              <a:rPr lang="uk-UA" sz="1600" b="1"/>
              <a:t>сти­мулювання збуту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„підштовхування“ лікарів до апробації препарату</a:t>
            </a:r>
            <a:endParaRPr lang="ru-RU" sz="1600"/>
          </a:p>
          <a:p>
            <a:r>
              <a:rPr lang="uk-UA" sz="1600" b="1"/>
              <a:t>персональний продаж</a:t>
            </a:r>
            <a:r>
              <a:rPr lang="uk-UA" sz="1600"/>
              <a:t> </a:t>
            </a:r>
            <a:r>
              <a:rPr lang="uk-UA" sz="1600">
                <a:sym typeface="Symbol" panose="05050102010706020507" pitchFamily="18" charset="2"/>
              </a:rPr>
              <a:t></a:t>
            </a:r>
            <a:r>
              <a:rPr lang="uk-UA" sz="1600"/>
              <a:t> пере­конання лікарів у доцільності призначення цього препарату хворим із певною патологією і спонукання аптечних фахівців узятися за його про­даж</a:t>
            </a:r>
            <a:endParaRPr lang="ru-RU" sz="1600"/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274320" y="316230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Зростання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58440" y="295656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реклама і 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</a:t>
            </a:r>
            <a:r>
              <a:rPr lang="uk-UA" sz="1600" dirty="0"/>
              <a:t>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зберігають свою значущість</a:t>
            </a:r>
            <a:endParaRPr lang="ru-RU" sz="1600" dirty="0"/>
          </a:p>
          <a:p>
            <a:r>
              <a:rPr lang="uk-UA" sz="1600" b="1" dirty="0"/>
              <a:t>стимулювання збуту</a:t>
            </a:r>
            <a:r>
              <a:rPr lang="uk-UA" sz="1600" dirty="0"/>
              <a:t> і </a:t>
            </a:r>
            <a:r>
              <a:rPr lang="uk-UA" sz="1600" b="1" dirty="0"/>
              <a:t>персональний продаж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скорочують</a:t>
            </a:r>
            <a:endParaRPr lang="ru-RU" sz="1600" dirty="0"/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274320" y="448818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Зрілість</a:t>
            </a:r>
            <a:endParaRPr lang="ru-RU" sz="16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8440" y="423672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реклама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носить </a:t>
            </a:r>
            <a:r>
              <a:rPr lang="uk-UA" sz="1600" dirty="0" err="1"/>
              <a:t>нагадувальний</a:t>
            </a:r>
            <a:r>
              <a:rPr lang="uk-UA" sz="1600" dirty="0"/>
              <a:t> характер</a:t>
            </a:r>
            <a:endParaRPr lang="ru-RU" sz="1600" dirty="0"/>
          </a:p>
          <a:p>
            <a:r>
              <a:rPr lang="uk-UA" sz="1600" b="1" dirty="0"/>
              <a:t>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“,</a:t>
            </a:r>
            <a:r>
              <a:rPr lang="uk-UA" sz="1600" dirty="0"/>
              <a:t> </a:t>
            </a:r>
            <a:r>
              <a:rPr lang="uk-UA" sz="1600" b="1" dirty="0"/>
              <a:t>стимулювання збуту</a:t>
            </a:r>
            <a:r>
              <a:rPr lang="uk-UA" sz="1600" dirty="0"/>
              <a:t> і </a:t>
            </a:r>
            <a:r>
              <a:rPr lang="uk-UA" sz="1600" b="1" dirty="0"/>
              <a:t>персональний продаж</a:t>
            </a:r>
            <a:r>
              <a:rPr lang="uk-UA" sz="1600" dirty="0"/>
              <a:t>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dirty="0"/>
              <a:t> скорочують</a:t>
            </a:r>
            <a:endParaRPr lang="ru-RU" sz="1600" dirty="0"/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274320" y="5814060"/>
            <a:ext cx="2331720" cy="54864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/>
              <a:t>Спад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89860" y="5532120"/>
            <a:ext cx="6202680" cy="111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/>
              <a:t>стимулювання збуту </a:t>
            </a:r>
            <a:r>
              <a:rPr lang="uk-UA" sz="1600" dirty="0">
                <a:sym typeface="Symbol" panose="05050102010706020507" pitchFamily="18" charset="2"/>
              </a:rPr>
              <a:t></a:t>
            </a:r>
            <a:r>
              <a:rPr lang="uk-UA" sz="1600" b="1" dirty="0"/>
              <a:t> </a:t>
            </a:r>
            <a:r>
              <a:rPr lang="uk-UA" sz="1600" dirty="0"/>
              <a:t>застосовують активно</a:t>
            </a:r>
            <a:endParaRPr lang="ru-RU" sz="1600" dirty="0"/>
          </a:p>
          <a:p>
            <a:r>
              <a:rPr lang="uk-UA" sz="1600" b="1" dirty="0"/>
              <a:t>реклама, „</a:t>
            </a:r>
            <a:r>
              <a:rPr lang="uk-UA" sz="1600" b="1" dirty="0" err="1"/>
              <a:t>паблік</a:t>
            </a:r>
            <a:r>
              <a:rPr lang="uk-UA" sz="1600" b="1" dirty="0"/>
              <a:t> </a:t>
            </a:r>
            <a:r>
              <a:rPr lang="uk-UA" sz="1600" b="1" dirty="0" err="1"/>
              <a:t>рілейшнз</a:t>
            </a:r>
            <a:r>
              <a:rPr lang="uk-UA" sz="1600" b="1" dirty="0"/>
              <a:t>“,</a:t>
            </a:r>
            <a:r>
              <a:rPr lang="uk-UA" sz="1600" dirty="0"/>
              <a:t>  і </a:t>
            </a:r>
            <a:r>
              <a:rPr lang="uk-UA" sz="1600" b="1" dirty="0"/>
              <a:t>персональний продаж</a:t>
            </a:r>
            <a:r>
              <a:rPr lang="uk-UA" sz="1600" dirty="0"/>
              <a:t> – різко скорочують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3075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183198"/>
            <a:ext cx="7909560" cy="7769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Чинники, що визначають структуру </a:t>
            </a:r>
            <a:r>
              <a:rPr lang="uk-UA" sz="2800" b="1" cap="all" dirty="0" err="1"/>
              <a:t>сМК</a:t>
            </a:r>
            <a:endParaRPr lang="ru-RU" sz="2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26" y="1247759"/>
            <a:ext cx="6591348" cy="43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53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52718"/>
            <a:ext cx="8001000" cy="8655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cap="all" dirty="0"/>
              <a:t>Модель процесу прийняття рішень щодо рекламної діяльності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000125"/>
            <a:ext cx="480060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0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06998"/>
            <a:ext cx="8442960" cy="6854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400" b="1" cap="all" dirty="0"/>
              <a:t>Модель впливу реклами лікарського засобу на потенційного споживача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92" y="792480"/>
            <a:ext cx="7270108" cy="60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5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0"/>
            <a:ext cx="8107680" cy="6702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„</a:t>
            </a:r>
            <a:r>
              <a:rPr lang="uk-UA" sz="2800" b="1" cap="all" dirty="0" err="1"/>
              <a:t>Паблік</a:t>
            </a:r>
            <a:r>
              <a:rPr lang="uk-UA" sz="2800" b="1" cap="all" dirty="0"/>
              <a:t> </a:t>
            </a:r>
            <a:r>
              <a:rPr lang="uk-UA" sz="2800" b="1" cap="all" dirty="0" err="1"/>
              <a:t>рілейшнз</a:t>
            </a:r>
            <a:r>
              <a:rPr lang="uk-UA" sz="2800" b="1" cap="all" dirty="0"/>
              <a:t>“ (PR</a:t>
            </a:r>
            <a:r>
              <a:rPr lang="uk-UA" sz="2800" b="1" cap="all" dirty="0" smtClean="0"/>
              <a:t>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70242"/>
            <a:ext cx="7025640" cy="61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0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2718"/>
            <a:ext cx="7330440" cy="5483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cap="all" dirty="0"/>
              <a:t>Функції „</a:t>
            </a:r>
            <a:r>
              <a:rPr lang="uk-UA" b="1" cap="all" dirty="0" err="1"/>
              <a:t>паблік</a:t>
            </a:r>
            <a:r>
              <a:rPr lang="uk-UA" b="1" cap="all" dirty="0"/>
              <a:t> </a:t>
            </a:r>
            <a:r>
              <a:rPr lang="uk-UA" b="1" cap="all" dirty="0" err="1"/>
              <a:t>рілейшнз</a:t>
            </a:r>
            <a:r>
              <a:rPr lang="uk-UA" b="1" cap="all" dirty="0"/>
              <a:t>“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6769" y="841496"/>
            <a:ext cx="870204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інформаційна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повідомлення про діяльність фармацевтичного підприємства, його можливості, лікарські засоби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престижна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створення сприятливого враження про фірму, її препарати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/>
              <a:t>бар'єрна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утруднення конкурентам рекламування своїх ліків, проникнення на ринки підприємства (не порушуючи закону про недобросовісну конкуренцію</a:t>
            </a:r>
            <a:r>
              <a:rPr lang="uk-UA" sz="2400" dirty="0" smtClean="0"/>
              <a:t>);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 err="1"/>
              <a:t>передрекламна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створення умов і ситуацій, які полегшують рекламування ліків фірми</a:t>
            </a:r>
            <a:r>
              <a:rPr lang="uk-UA" sz="2400" dirty="0" smtClean="0"/>
              <a:t>;</a:t>
            </a:r>
          </a:p>
          <a:p>
            <a:pPr lvl="0" algn="just"/>
            <a:endParaRPr lang="ru-RU" sz="24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400" b="1" dirty="0" err="1"/>
              <a:t>нагадувальна</a:t>
            </a:r>
            <a:r>
              <a:rPr lang="uk-UA" sz="2400" dirty="0"/>
              <a:t> </a:t>
            </a:r>
            <a:r>
              <a:rPr lang="uk-UA" sz="2400" dirty="0">
                <a:sym typeface="Symbol" panose="05050102010706020507" pitchFamily="18" charset="2"/>
              </a:rPr>
              <a:t></a:t>
            </a:r>
            <a:r>
              <a:rPr lang="uk-UA" sz="2400" dirty="0"/>
              <a:t> популяризування товарних марок підприємства, інших елементів фірмового стилю.</a:t>
            </a:r>
            <a:endParaRPr lang="ru-RU" sz="24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106998"/>
            <a:ext cx="8168640" cy="6092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PR-Заходи фармацевтичної фірми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716280"/>
            <a:ext cx="7284720" cy="58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28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483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PR-Заходи фармацевтичної фірми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3839" y="944880"/>
            <a:ext cx="8554171" cy="58142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err="1"/>
              <a:t>Паблісіті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різні неоплачувані, некомерційні форми розповсюдження позитивної інформації про фармацевтичне підприємство та його продукцію через ЗМІ чи безпосередньо зі сцени. </a:t>
            </a:r>
            <a:endParaRPr lang="uk-UA" sz="2000" dirty="0" smtClean="0"/>
          </a:p>
          <a:p>
            <a:endParaRPr lang="ru-RU" sz="2000" dirty="0"/>
          </a:p>
          <a:p>
            <a:r>
              <a:rPr lang="uk-UA" sz="2000" b="1" dirty="0"/>
              <a:t>Продуктова пропаганда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діяльність, спрямована на популяризацію певного виду лікарського засобу чи виробів медичного призначення, який ринок з різних причин недостатньо визнає, незважаючи на його позитивні властивості (без вказівок на конкретні товарні марки). </a:t>
            </a:r>
            <a:endParaRPr lang="uk-UA" sz="2000" dirty="0" smtClean="0"/>
          </a:p>
          <a:p>
            <a:endParaRPr lang="ru-RU" sz="2000" dirty="0"/>
          </a:p>
          <a:p>
            <a:r>
              <a:rPr lang="uk-UA" sz="2000" b="1" dirty="0"/>
              <a:t>Лобіювання</a:t>
            </a:r>
            <a:r>
              <a:rPr lang="uk-UA" sz="2000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цілеспрямована діяльність фірми у справі впливу на орга­ни державної влади для прийняття ними потрібних норматив­них актів та створення сприятливих для неї умов функціонування</a:t>
            </a:r>
            <a:r>
              <a:rPr lang="uk-UA" sz="2000" dirty="0" smtClean="0"/>
              <a:t>.</a:t>
            </a:r>
          </a:p>
          <a:p>
            <a:endParaRPr lang="ru-RU" sz="2000" dirty="0"/>
          </a:p>
          <a:p>
            <a:r>
              <a:rPr lang="uk-UA" sz="2000" b="1" dirty="0"/>
              <a:t>         Спонсорство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система взаємовигідних договірних відносин між спонсором і субсидованою стороною.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84070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" y="137478"/>
            <a:ext cx="819912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cap="all" dirty="0"/>
              <a:t>Персональний продаж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10" y="899477"/>
            <a:ext cx="7867650" cy="55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20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188720" y="106680"/>
            <a:ext cx="7375255" cy="6858000"/>
            <a:chOff x="1188720" y="106680"/>
            <a:chExt cx="7375255" cy="685800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1188720" y="106680"/>
              <a:ext cx="3470005" cy="68580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4658725" y="436245"/>
              <a:ext cx="3905250" cy="51828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55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258986"/>
            <a:ext cx="8137336" cy="72955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cap="all" dirty="0"/>
              <a:t>Мерчандайзинг в аптеках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7680" y="1269310"/>
            <a:ext cx="8137336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комплекс комунікаційних заходів, спрямований на </a:t>
            </a:r>
            <a:r>
              <a:rPr lang="uk-UA" sz="2000" b="1" dirty="0" smtClean="0"/>
              <a:t>збільшення обсягу продаж</a:t>
            </a:r>
            <a:r>
              <a:rPr lang="uk-UA" sz="2000" dirty="0" smtClean="0"/>
              <a:t> аптеками </a:t>
            </a:r>
            <a:r>
              <a:rPr lang="uk-UA" sz="2000" dirty="0"/>
              <a:t>та їх відокремленими структурними підрозділами </a:t>
            </a:r>
            <a:r>
              <a:rPr lang="uk-UA" sz="2000" dirty="0" smtClean="0"/>
              <a:t>лікарських </a:t>
            </a:r>
            <a:r>
              <a:rPr lang="uk-UA" sz="2000" dirty="0"/>
              <a:t>засобів конкретного виробника, в першу чергу </a:t>
            </a:r>
            <a:r>
              <a:rPr lang="uk-UA" sz="2000" dirty="0" err="1"/>
              <a:t>безрецептурних</a:t>
            </a:r>
            <a:r>
              <a:rPr lang="uk-UA" sz="2000" dirty="0"/>
              <a:t> препаратів</a:t>
            </a: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199" y="3094581"/>
            <a:ext cx="8167817" cy="3578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Викладка</a:t>
            </a:r>
            <a:r>
              <a:rPr lang="uk-UA" sz="2000" dirty="0"/>
              <a:t> – це кількість упаковок </a:t>
            </a:r>
            <a:r>
              <a:rPr lang="uk-UA" sz="2000" dirty="0" smtClean="0"/>
              <a:t>препарату </a:t>
            </a:r>
            <a:r>
              <a:rPr lang="uk-UA" sz="2000" dirty="0"/>
              <a:t>у першому ряді горизонтальної полиці, а саме: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розміщення </a:t>
            </a:r>
            <a:r>
              <a:rPr lang="uk-UA" sz="2000" dirty="0"/>
              <a:t>торгових марок лікарських засобів на полицях вітрин, стелажів, у залежності від типу аптечного закладу і місця в залі обслуговування;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підтримка </a:t>
            </a:r>
            <a:r>
              <a:rPr lang="uk-UA" sz="2000" dirty="0"/>
              <a:t>обсягу й асортименту </a:t>
            </a:r>
            <a:r>
              <a:rPr lang="uk-UA" sz="2000" dirty="0" err="1"/>
              <a:t>безрецептурних</a:t>
            </a:r>
            <a:r>
              <a:rPr lang="uk-UA" sz="2000" dirty="0"/>
              <a:t> препаратів;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горизонтальне </a:t>
            </a:r>
            <a:r>
              <a:rPr lang="uk-UA" sz="2000" dirty="0"/>
              <a:t>і вертикальне розташування блоків продукції;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розміщення </a:t>
            </a:r>
            <a:r>
              <a:rPr lang="uk-UA" sz="2000" dirty="0"/>
              <a:t>із запозиченням популярності інших марок (своїх препаратів чи препаратів-конкурентів);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ротація </a:t>
            </a:r>
            <a:r>
              <a:rPr lang="uk-UA" sz="2000" dirty="0"/>
              <a:t>ліків в залежності від терміну придатності.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815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3427"/>
            <a:ext cx="8351520" cy="7464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cap="all" dirty="0"/>
              <a:t>Характеристика місць розташування ліків у залі обслуговування </a:t>
            </a:r>
            <a:r>
              <a:rPr lang="uk-UA" sz="2400" b="1" cap="all" dirty="0" smtClean="0"/>
              <a:t>аптеки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050848"/>
              </p:ext>
            </p:extLst>
          </p:nvPr>
        </p:nvGraphicFramePr>
        <p:xfrm>
          <a:off x="213360" y="1137920"/>
          <a:ext cx="8488680" cy="53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4340"/>
                <a:gridCol w="4244340"/>
              </a:tblGrid>
              <a:tr h="769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Сильні місця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Слабкі місця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554255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полиці з правої сторони в напрямку руху покупців;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перетинання рядів полиць;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місця з гарним фронтальним оглядом;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простір біля каси;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крайні ділянки окремо розміщеного прилавку з полицями.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полиці з лівої сторони за ходом руху покупців;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кути залу обслуговування;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"/>
                        <a:tabLst>
                          <a:tab pos="408940" algn="l"/>
                        </a:tabLst>
                      </a:pPr>
                      <a:r>
                        <a:rPr lang="uk-UA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місця біля входу в аптеку.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45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127181"/>
            <a:ext cx="832104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cap="all" dirty="0"/>
              <a:t>Критерій розміщення </a:t>
            </a:r>
            <a:r>
              <a:rPr lang="uk-UA" sz="2400" b="1" cap="all" dirty="0" err="1"/>
              <a:t>безрецептурних</a:t>
            </a:r>
            <a:r>
              <a:rPr lang="uk-UA" sz="2400" b="1" cap="all" dirty="0"/>
              <a:t> препаратів у залі обслуговування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92901"/>
              </p:ext>
            </p:extLst>
          </p:nvPr>
        </p:nvGraphicFramePr>
        <p:xfrm>
          <a:off x="297180" y="1217965"/>
          <a:ext cx="8580120" cy="545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026"/>
                <a:gridCol w="671009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Назва критерію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Зміст критерію розміщення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 рівнем 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вигляді вертикальних блоків (легше виділити і знайти лікарський засіб);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рівні очей (це полиця, на яку найчастіше звертають увагу);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один рівень нижче або вище очей (відповідно займають другу і третю позиції);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найнижчий рівень краще не використовувати (менше всього звертають увагу, і знайти препарат набагато трудніше</a:t>
                      </a: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).</a:t>
                      </a: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рівні </a:t>
                      </a:r>
                      <a:endParaRPr lang="uk-UA" sz="1800" b="1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полиці) </a:t>
                      </a:r>
                      <a:endParaRPr lang="ru-RU" sz="1800" b="1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indent="45021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відстані витягнутої руки (найдоступніше і зручніше місце);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зліва на право за розміром упаковки: від малої до великої. Це правило менш придатне для вертикальних блоків;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від світлого до темного (у лівій частині препаратного ряду виставляються ліки у світлій упаковці, далі, у міру згущення фарб, і правіше — темні). Таким чином, розкладка не дратує очі споживача і сприймається як єдине ціле;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менш відомі ліки розташовуються усередині викладок популярних марок препаратів-аналогів. </a:t>
                      </a: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 розміром упаковки</a:t>
                      </a:r>
                      <a:endParaRPr lang="ru-RU" sz="1800" b="1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endParaRPr lang="uk-UA" sz="1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малі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— угорі (зручніше розглянути упаковку і дістати препарат);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великі — унизу (на більшій упаковці і шрифт більший, його можна з меншими зусиллями розглянути на нижній полиці). </a:t>
                      </a:r>
                      <a:endParaRPr lang="ru-RU" sz="1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9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213678"/>
            <a:ext cx="8321040" cy="868362"/>
          </a:xfrm>
        </p:spPr>
        <p:txBody>
          <a:bodyPr>
            <a:normAutofit/>
          </a:bodyPr>
          <a:lstStyle/>
          <a:p>
            <a:r>
              <a:rPr lang="uk-UA" sz="2400" b="1" cap="all" dirty="0"/>
              <a:t>Критерій розміщення </a:t>
            </a:r>
            <a:r>
              <a:rPr lang="uk-UA" sz="2400" b="1" cap="all" dirty="0" err="1"/>
              <a:t>безрецептурних</a:t>
            </a:r>
            <a:r>
              <a:rPr lang="uk-UA" sz="2400" b="1" cap="all" dirty="0"/>
              <a:t> препаратів у залі обслуговування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074897"/>
              </p:ext>
            </p:extLst>
          </p:nvPr>
        </p:nvGraphicFramePr>
        <p:xfrm>
          <a:off x="426720" y="1082040"/>
          <a:ext cx="858012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026"/>
                <a:gridCol w="671009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Назва критерію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Зміст критерію розміщення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Серед препаратів- конкурентів 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поруч із препаратами, які мають високий попит (щоб запозичати популярність);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подалі від препаратів, для яких характерний низький попит;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самі по собі (якщо лікарські засоби є лідерами за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продажем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внаслідок унікальних властивостей).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Дублювання 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повторення однієї і тієї ж позиції лікарського засобу в злитому ряді (дозволяє збільшити ймовірність звернути на себе увага).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Приступність</a:t>
                      </a:r>
                      <a:endParaRPr lang="ru-RU" sz="10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терміном придатності (препарати з обмеженим терміном повинні бути доступні у першу чергу); 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цілісністю упаковки (ліки з порушеним упакуванням повинні вилучатися з продажу).</a:t>
                      </a:r>
                      <a:endParaRPr lang="ru-RU" sz="10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47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B5BDEEF330584AB8A5BE3DC460E67C" ma:contentTypeVersion="4" ma:contentTypeDescription="Создание документа." ma:contentTypeScope="" ma:versionID="98a81706406fada97de9c8075e294765">
  <xsd:schema xmlns:xsd="http://www.w3.org/2001/XMLSchema" xmlns:xs="http://www.w3.org/2001/XMLSchema" xmlns:p="http://schemas.microsoft.com/office/2006/metadata/properties" xmlns:ns2="ec5507e3-dac6-4fe3-82e0-d91e45e3d8c2" xmlns:ns3="ad6597e2-a05c-437c-9041-8b00afe4af54" targetNamespace="http://schemas.microsoft.com/office/2006/metadata/properties" ma:root="true" ma:fieldsID="244d344f6651368dc01038454af0e66a" ns2:_="" ns3:_="">
    <xsd:import namespace="ec5507e3-dac6-4fe3-82e0-d91e45e3d8c2"/>
    <xsd:import namespace="ad6597e2-a05c-437c-9041-8b00afe4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507e3-dac6-4fe3-82e0-d91e45e3d8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597e2-a05c-437c-9041-8b00afe4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368E3D-3DF4-48A3-8F93-E5A43CEEB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507e3-dac6-4fe3-82e0-d91e45e3d8c2"/>
    <ds:schemaRef ds:uri="ad6597e2-a05c-437c-9041-8b00afe4a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5B7C7E-7025-44A8-B4CB-1B079D135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174DD6-8B3B-4705-A5DA-392ECC473BF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935</Words>
  <Application>Microsoft Office PowerPoint</Application>
  <PresentationFormat>Экран (4:3)</PresentationFormat>
  <Paragraphs>119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СМК фармацевтичного підприємства</vt:lpstr>
      <vt:lpstr>складові СМК фармацевтичного підприємства</vt:lpstr>
      <vt:lpstr>Чинники, що визначають структуру сМК</vt:lpstr>
      <vt:lpstr>Чинники, що визначають структуру сМК</vt:lpstr>
      <vt:lpstr>Чинники, що визначають структуру сМК</vt:lpstr>
      <vt:lpstr>Модель процесу прийняття рішень щодо рекламної діяльності</vt:lpstr>
      <vt:lpstr>Модель впливу реклами лікарського засобу на потенційного споживача</vt:lpstr>
      <vt:lpstr>„Паблік рілейшнз“ (PR)</vt:lpstr>
      <vt:lpstr>Функції „паблік рілейшнз“</vt:lpstr>
      <vt:lpstr>PR-Заходи фармацевтичної фірми</vt:lpstr>
      <vt:lpstr>PR-Заходи фармацевтичної фірми</vt:lpstr>
      <vt:lpstr>Персональний продаж</vt:lpstr>
      <vt:lpstr>Презентация PowerPoint</vt:lpstr>
      <vt:lpstr>Мерчандайзинг в аптеках</vt:lpstr>
      <vt:lpstr>Характеристика місць розташування ліків у залі обслуговування аптеки</vt:lpstr>
      <vt:lpstr>Критерій розміщення безрецептурних препаратів у залі обслуговування</vt:lpstr>
      <vt:lpstr>Критерій розміщення безрецептурних препаратів у залі обслуговування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71</cp:revision>
  <dcterms:created xsi:type="dcterms:W3CDTF">2022-09-08T14:07:54Z</dcterms:created>
  <dcterms:modified xsi:type="dcterms:W3CDTF">2024-09-09T06:59:54Z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0x010100D4B5BDEEF330584AB8A5BE3DC460E67C</vt:lpwstr>
  </property>
</Properties>
</file>