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3"/>
  </p:sldMasterIdLst>
  <p:notesMasterIdLst>
    <p:notesMasterId r:id="rId15"/>
  </p:notesMasterIdLst>
  <p:sldIdLst>
    <p:sldId id="256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2" r:id="rId13"/>
    <p:sldId id="281" r:id="rId1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NLcEbzfwl+oiGulzxVhhYXnZI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61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99" y="5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customXml" Target="../customXml/item2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28" Type="http://customschemas.google.com/relationships/presentationmetadata" Target="metadata"/><Relationship Id="rId10" Type="http://schemas.openxmlformats.org/officeDocument/2006/relationships/slide" Target="slides/slide7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03610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8068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5" r:id="rId3"/>
    <p:sldLayoutId id="2147483656" r:id="rId4"/>
    <p:sldLayoutId id="2147483657" r:id="rId5"/>
    <p:sldLayoutId id="2147483658" r:id="rId6"/>
    <p:sldLayoutId id="2147483659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971600" y="188641"/>
            <a:ext cx="7714859" cy="1224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uk-UA" sz="2400" b="1" dirty="0">
                <a:solidFill>
                  <a:schemeClr val="dk1"/>
                </a:solidFill>
              </a:rPr>
              <a:t>Одеський національний медичний університет</a:t>
            </a:r>
            <a:br>
              <a:rPr lang="uk-UA" sz="2400" b="1" dirty="0">
                <a:solidFill>
                  <a:schemeClr val="dk1"/>
                </a:solidFill>
              </a:rPr>
            </a:br>
            <a:r>
              <a:rPr lang="uk-UA" sz="2400" b="1" dirty="0">
                <a:solidFill>
                  <a:schemeClr val="dk1"/>
                </a:solidFill>
              </a:rPr>
              <a:t>Кафедра Організації та економіки </a:t>
            </a:r>
            <a:r>
              <a:rPr lang="uk-UA" sz="2400" b="1" dirty="0" smtClean="0">
                <a:solidFill>
                  <a:schemeClr val="dk1"/>
                </a:solidFill>
              </a:rPr>
              <a:t>фармації  з післядипломною підготовкою</a:t>
            </a:r>
            <a:endParaRPr sz="2400" u="sng" dirty="0">
              <a:solidFill>
                <a:schemeClr val="dk1"/>
              </a:solidFill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1619672" y="1886947"/>
            <a:ext cx="6573114" cy="2098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uk-UA" b="1" u="sng" dirty="0">
                <a:solidFill>
                  <a:schemeClr val="dk1"/>
                </a:solidFill>
              </a:rPr>
              <a:t>Лекція </a:t>
            </a:r>
            <a:r>
              <a:rPr lang="uk-UA" b="1" u="sng" dirty="0" smtClean="0">
                <a:solidFill>
                  <a:schemeClr val="dk1"/>
                </a:solidFill>
              </a:rPr>
              <a:t> </a:t>
            </a:r>
            <a:endParaRPr b="1" u="sng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uk-UA" dirty="0" smtClean="0">
                <a:solidFill>
                  <a:schemeClr val="dk1"/>
                </a:solidFill>
              </a:rPr>
              <a:t>Маркетингові дослідження та інформація. Маркетинговий контроль.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546773" y="6361856"/>
            <a:ext cx="22322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Одеса </a:t>
            </a:r>
            <a:r>
              <a:rPr lang="uk-UA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2024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 rot="-5400000">
            <a:off x="-2959095" y="3127138"/>
            <a:ext cx="6731100" cy="477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5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Фармацевтичний менеджмент та  маркетинг</a:t>
            </a:r>
            <a:endParaRPr sz="25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651654" y="5575412"/>
            <a:ext cx="2427610" cy="10924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u="sng" dirty="0" smtClean="0"/>
              <a:t>Лектор:</a:t>
            </a:r>
          </a:p>
          <a:p>
            <a:pPr algn="ctr"/>
            <a:r>
              <a:rPr lang="uk-UA" dirty="0" smtClean="0"/>
              <a:t>Ст. викладач</a:t>
            </a:r>
          </a:p>
          <a:p>
            <a:pPr algn="ctr"/>
            <a:r>
              <a:rPr lang="uk-UA" dirty="0" err="1" smtClean="0"/>
              <a:t>Ящук</a:t>
            </a:r>
            <a:r>
              <a:rPr lang="uk-UA" dirty="0" smtClean="0"/>
              <a:t> Ірина Сергіївна</a:t>
            </a:r>
            <a:endParaRPr lang="ru-RU" dirty="0"/>
          </a:p>
        </p:txBody>
      </p:sp>
      <p:pic>
        <p:nvPicPr>
          <p:cNvPr id="6146" name="Picture 2" descr="Маркетингові дослідження: фундамент бізнес-рішен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090" y="3885481"/>
            <a:ext cx="2875127" cy="203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573" y="94890"/>
            <a:ext cx="7988061" cy="4281858"/>
          </a:xfrm>
          <a:noFill/>
        </p:spPr>
        <p:txBody>
          <a:bodyPr>
            <a:normAutofit/>
          </a:bodyPr>
          <a:lstStyle/>
          <a:p>
            <a:pPr algn="just"/>
            <a:r>
              <a:rPr lang="uk-UA" sz="3600" b="1" u="sng" cap="all" dirty="0">
                <a:ln>
                  <a:solidFill>
                    <a:schemeClr val="tx2">
                      <a:lumMod val="25000"/>
                    </a:schemeClr>
                  </a:solidFill>
                </a:ln>
                <a:effectLst>
                  <a:reflection blurRad="6350" stA="60000" endA="900" endPos="58000" dir="5400000" sy="-100000" algn="bl" rotWithShape="0"/>
                </a:effectLst>
              </a:rPr>
              <a:t>Маркетингові дослідження</a:t>
            </a:r>
            <a:r>
              <a:rPr lang="uk-UA" sz="3600" i="1" u="sng" dirty="0">
                <a:ln>
                  <a:solidFill>
                    <a:schemeClr val="tx2">
                      <a:lumMod val="25000"/>
                    </a:schemeClr>
                  </a:solidFill>
                </a:ln>
                <a:effectLst>
                  <a:reflection blurRad="6350" stA="60000" endA="900" endPos="58000" dir="5400000" sy="-100000" algn="bl" rotWithShape="0"/>
                </a:effectLst>
              </a:rPr>
              <a:t> </a:t>
            </a:r>
            <a:r>
              <a:rPr lang="uk-UA" sz="3600" i="1" dirty="0"/>
              <a:t>– </a:t>
            </a:r>
            <a:r>
              <a:rPr lang="uk-UA" sz="3600" dirty="0"/>
              <a:t>це система збору, обробки та аналізу інформативних даних про ситуацію на ринку з метою </a:t>
            </a:r>
            <a:r>
              <a:rPr lang="uk-UA" sz="3600" u="sng" dirty="0"/>
              <a:t>зменшення ризик</a:t>
            </a:r>
            <a:r>
              <a:rPr lang="uk-UA" sz="3600" dirty="0"/>
              <a:t>у підприємницької діяльності і </a:t>
            </a:r>
            <a:r>
              <a:rPr lang="uk-UA" sz="3600" u="sng" dirty="0"/>
              <a:t>прийняття</a:t>
            </a:r>
            <a:r>
              <a:rPr lang="uk-UA" sz="3600" dirty="0"/>
              <a:t> відповідно </a:t>
            </a:r>
            <a:r>
              <a:rPr lang="uk-UA" sz="3600" dirty="0" smtClean="0"/>
              <a:t>обґрунтованих </a:t>
            </a:r>
            <a:r>
              <a:rPr lang="uk-UA" sz="3600" dirty="0"/>
              <a:t>маркетингових </a:t>
            </a:r>
            <a:r>
              <a:rPr lang="uk-UA" sz="3600" u="sng" dirty="0"/>
              <a:t>рішень</a:t>
            </a:r>
            <a:r>
              <a:rPr lang="uk-UA" sz="3600" dirty="0"/>
              <a:t>.</a:t>
            </a:r>
            <a:endParaRPr lang="ru-RU" sz="3600" dirty="0"/>
          </a:p>
        </p:txBody>
      </p:sp>
      <p:pic>
        <p:nvPicPr>
          <p:cNvPr id="11266" name="Picture 2" descr="Маркетингові дослідження — шлях до ухвалення правильних стратегічних рішен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061" y="4287826"/>
            <a:ext cx="3380857" cy="241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595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30683" cy="7624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 маркетингових досліджень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01802" y="1427356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метою проведення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1800" y="3207836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напрямом проведення</a:t>
            </a:r>
            <a:endParaRPr lang="ru-RU" b="1" dirty="0"/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088888" y="1338146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скеровані на вирішення існуючої проблеми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3088887" y="1892920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стосуються питань прогнозування, планування чи аналізу поточної діяльності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3088888" y="2427249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стосуються дослідження ринку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088888" y="2993175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стосуються дослідження поведінки споживачів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3088888" y="3564673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стосуються дослідження лікарських засобів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088888" y="4200292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стосуються дослідження чинників зовнішнього середовища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1799" y="5267094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суб’єктом проведення</a:t>
            </a:r>
            <a:endParaRPr lang="ru-RU" b="1" dirty="0"/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3088888" y="5052433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проводяться маркетинговою службою фармацевтичного підприємства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3088886" y="5732658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проводяться спеціалізованими маркетинговими (консалтинговими) організаціями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16" name="Прямая со стрелкой 15"/>
          <p:cNvCxnSpPr>
            <a:stCxn id="3" idx="3"/>
            <a:endCxn id="5" idx="2"/>
          </p:cNvCxnSpPr>
          <p:nvPr/>
        </p:nvCxnSpPr>
        <p:spPr>
          <a:xfrm flipV="1">
            <a:off x="2653987" y="1552807"/>
            <a:ext cx="434901" cy="21466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3" idx="3"/>
            <a:endCxn id="6" idx="2"/>
          </p:cNvCxnSpPr>
          <p:nvPr/>
        </p:nvCxnSpPr>
        <p:spPr>
          <a:xfrm>
            <a:off x="2653987" y="1767469"/>
            <a:ext cx="434900" cy="3401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4" idx="3"/>
            <a:endCxn id="7" idx="2"/>
          </p:cNvCxnSpPr>
          <p:nvPr/>
        </p:nvCxnSpPr>
        <p:spPr>
          <a:xfrm flipV="1">
            <a:off x="2653985" y="2641910"/>
            <a:ext cx="434903" cy="90603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4" idx="3"/>
            <a:endCxn id="8" idx="2"/>
          </p:cNvCxnSpPr>
          <p:nvPr/>
        </p:nvCxnSpPr>
        <p:spPr>
          <a:xfrm flipV="1">
            <a:off x="2653985" y="3207836"/>
            <a:ext cx="434903" cy="34011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4" idx="3"/>
            <a:endCxn id="9" idx="2"/>
          </p:cNvCxnSpPr>
          <p:nvPr/>
        </p:nvCxnSpPr>
        <p:spPr>
          <a:xfrm>
            <a:off x="2653985" y="3547949"/>
            <a:ext cx="434903" cy="23138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4" idx="3"/>
            <a:endCxn id="10" idx="2"/>
          </p:cNvCxnSpPr>
          <p:nvPr/>
        </p:nvCxnSpPr>
        <p:spPr>
          <a:xfrm>
            <a:off x="2653985" y="3547949"/>
            <a:ext cx="434903" cy="8670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12" idx="3"/>
            <a:endCxn id="13" idx="2"/>
          </p:cNvCxnSpPr>
          <p:nvPr/>
        </p:nvCxnSpPr>
        <p:spPr>
          <a:xfrm flipV="1">
            <a:off x="2653984" y="5267094"/>
            <a:ext cx="434904" cy="34011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2" idx="3"/>
            <a:endCxn id="14" idx="2"/>
          </p:cNvCxnSpPr>
          <p:nvPr/>
        </p:nvCxnSpPr>
        <p:spPr>
          <a:xfrm>
            <a:off x="2653984" y="5607207"/>
            <a:ext cx="434902" cy="3401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022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30683" cy="7624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 маркетингових досліджень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01802" y="1427356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предметом дослідження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1802" y="2301797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періодичністю проведення</a:t>
            </a:r>
            <a:endParaRPr lang="ru-RU" b="1" dirty="0"/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088888" y="1382751"/>
            <a:ext cx="5921297" cy="769435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дослідження реклами, ціни, каналів розподілу, іміджу фірми, конкурентів, постачальників, ринкової частки та можливостей, вивчення концепції нового ЛЗ чи </a:t>
            </a:r>
            <a:r>
              <a:rPr lang="uk-UA" b="1" dirty="0" smtClean="0">
                <a:solidFill>
                  <a:schemeClr val="tx1"/>
                </a:solidFill>
              </a:rPr>
              <a:t>МВ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3088888" y="2427249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одноразове, повторне, багаторазові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3088888" y="3256157"/>
            <a:ext cx="5921297" cy="554774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до одного тижня, від одного тижня до одного місяця; один-два місяці; два-шість місяців; понад шість місяців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088888" y="4120374"/>
            <a:ext cx="5921297" cy="59473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пошукове, описове або експериментальне (причинно-наслідкове) дослідження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1802" y="3193432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тривалістю проведення</a:t>
            </a:r>
            <a:endParaRPr lang="ru-RU" b="1" dirty="0"/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3088888" y="4883307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за застосуванням методичних прийомів з різних галузей знань </a:t>
            </a:r>
            <a:r>
              <a:rPr lang="uk-UA" b="1" dirty="0">
                <a:solidFill>
                  <a:schemeClr val="tx1"/>
                </a:solidFill>
              </a:rPr>
              <a:t>загальнонаукові; аналітичні; соціологічні; психологічні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3088888" y="5376749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chemeClr val="tx1"/>
                </a:solidFill>
              </a:rPr>
              <a:t>за характером проведення</a:t>
            </a:r>
            <a:r>
              <a:rPr lang="uk-UA" b="1" dirty="0">
                <a:solidFill>
                  <a:schemeClr val="tx1"/>
                </a:solidFill>
              </a:rPr>
              <a:t>: якісні і кількісні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01802" y="4077628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типом дослідження</a:t>
            </a:r>
            <a:endParaRPr lang="ru-RU" b="1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01801" y="5481755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методами проведення</a:t>
            </a:r>
            <a:endParaRPr lang="ru-RU" b="1" dirty="0"/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3088888" y="5847888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chemeClr val="tx1"/>
                </a:solidFill>
              </a:rPr>
              <a:t>за способом </a:t>
            </a:r>
            <a:r>
              <a:rPr lang="uk-UA" b="1" i="1" dirty="0" smtClean="0">
                <a:solidFill>
                  <a:schemeClr val="tx1"/>
                </a:solidFill>
              </a:rPr>
              <a:t>проведення: тільки людиною, тільки із спеціальними пристроями і </a:t>
            </a:r>
            <a:r>
              <a:rPr lang="uk-UA" b="1" i="1" dirty="0" err="1" smtClean="0">
                <a:solidFill>
                  <a:schemeClr val="tx1"/>
                </a:solidFill>
              </a:rPr>
              <a:t>т.д</a:t>
            </a:r>
            <a:r>
              <a:rPr lang="uk-UA" b="1" i="1" dirty="0" smtClean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3088888" y="6293937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chemeClr val="tx1"/>
                </a:solidFill>
              </a:rPr>
              <a:t>за етапами проведення:</a:t>
            </a:r>
            <a:r>
              <a:rPr lang="uk-UA" b="1" dirty="0">
                <a:solidFill>
                  <a:schemeClr val="tx1"/>
                </a:solidFill>
              </a:rPr>
              <a:t> методи збирання даних, методи аналізу отриманої інформації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21" name="Прямая со стрелкой 20"/>
          <p:cNvCxnSpPr>
            <a:stCxn id="3" idx="3"/>
            <a:endCxn id="5" idx="2"/>
          </p:cNvCxnSpPr>
          <p:nvPr/>
        </p:nvCxnSpPr>
        <p:spPr>
          <a:xfrm>
            <a:off x="2653987" y="1767469"/>
            <a:ext cx="434901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4" idx="3"/>
            <a:endCxn id="7" idx="2"/>
          </p:cNvCxnSpPr>
          <p:nvPr/>
        </p:nvCxnSpPr>
        <p:spPr>
          <a:xfrm>
            <a:off x="2653987" y="2641910"/>
            <a:ext cx="434901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2" idx="3"/>
            <a:endCxn id="9" idx="2"/>
          </p:cNvCxnSpPr>
          <p:nvPr/>
        </p:nvCxnSpPr>
        <p:spPr>
          <a:xfrm flipV="1">
            <a:off x="2653987" y="3533544"/>
            <a:ext cx="434901" cy="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6" idx="3"/>
            <a:endCxn id="10" idx="2"/>
          </p:cNvCxnSpPr>
          <p:nvPr/>
        </p:nvCxnSpPr>
        <p:spPr>
          <a:xfrm flipV="1">
            <a:off x="2653987" y="4417740"/>
            <a:ext cx="434901" cy="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8" idx="3"/>
            <a:endCxn id="13" idx="2"/>
          </p:cNvCxnSpPr>
          <p:nvPr/>
        </p:nvCxnSpPr>
        <p:spPr>
          <a:xfrm flipV="1">
            <a:off x="2653986" y="5097968"/>
            <a:ext cx="434902" cy="7239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8" idx="3"/>
            <a:endCxn id="14" idx="2"/>
          </p:cNvCxnSpPr>
          <p:nvPr/>
        </p:nvCxnSpPr>
        <p:spPr>
          <a:xfrm flipV="1">
            <a:off x="2653986" y="5591410"/>
            <a:ext cx="434902" cy="23045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8" idx="3"/>
            <a:endCxn id="19" idx="2"/>
          </p:cNvCxnSpPr>
          <p:nvPr/>
        </p:nvCxnSpPr>
        <p:spPr>
          <a:xfrm>
            <a:off x="2653986" y="5821868"/>
            <a:ext cx="434902" cy="24068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8" idx="3"/>
            <a:endCxn id="20" idx="2"/>
          </p:cNvCxnSpPr>
          <p:nvPr/>
        </p:nvCxnSpPr>
        <p:spPr>
          <a:xfrm>
            <a:off x="2653986" y="5821868"/>
            <a:ext cx="434902" cy="68673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90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512956" y="3122341"/>
            <a:ext cx="2330605" cy="9478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Пошукові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445404" y="3122341"/>
            <a:ext cx="2330605" cy="9478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Описові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375210" y="1895707"/>
            <a:ext cx="4644484" cy="1037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Експериментальні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Выноска со стрелкой вверх 6"/>
          <p:cNvSpPr/>
          <p:nvPr/>
        </p:nvSpPr>
        <p:spPr>
          <a:xfrm>
            <a:off x="512956" y="4070195"/>
            <a:ext cx="2129883" cy="2709746"/>
          </a:xfrm>
          <a:prstGeom prst="upArrowCallout">
            <a:avLst>
              <a:gd name="adj1" fmla="val 12268"/>
              <a:gd name="adj2" fmla="val 12268"/>
              <a:gd name="adj3" fmla="val 25000"/>
              <a:gd name="adj4" fmla="val 739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dirty="0"/>
              <a:t>повинні </a:t>
            </a:r>
            <a:r>
              <a:rPr lang="uk-UA" sz="1800" dirty="0" smtClean="0"/>
              <a:t>передбачати </a:t>
            </a:r>
            <a:r>
              <a:rPr lang="uk-UA" sz="1800" dirty="0"/>
              <a:t>збирання певних попередніх даних, на підставі яких можна виробити гіпотезу;</a:t>
            </a:r>
            <a:endParaRPr lang="ru-RU" sz="1800" dirty="0"/>
          </a:p>
        </p:txBody>
      </p:sp>
      <p:sp>
        <p:nvSpPr>
          <p:cNvPr id="8" name="Выноска со стрелкой вверх 7"/>
          <p:cNvSpPr/>
          <p:nvPr/>
        </p:nvSpPr>
        <p:spPr>
          <a:xfrm>
            <a:off x="6601522" y="4070195"/>
            <a:ext cx="2129883" cy="2709746"/>
          </a:xfrm>
          <a:prstGeom prst="upArrowCallout">
            <a:avLst>
              <a:gd name="adj1" fmla="val 12268"/>
              <a:gd name="adj2" fmla="val 12268"/>
              <a:gd name="adj3" fmla="val 25000"/>
              <a:gd name="adj4" fmla="val 739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dirty="0" smtClean="0"/>
              <a:t>повинні передбачати опис певної проблеми (явища)</a:t>
            </a:r>
            <a:endParaRPr lang="uk-UA" sz="1800" dirty="0"/>
          </a:p>
        </p:txBody>
      </p:sp>
      <p:sp>
        <p:nvSpPr>
          <p:cNvPr id="9" name="Выноска со стрелкой вверх 8"/>
          <p:cNvSpPr/>
          <p:nvPr/>
        </p:nvSpPr>
        <p:spPr>
          <a:xfrm>
            <a:off x="3632510" y="2932771"/>
            <a:ext cx="2129883" cy="3512634"/>
          </a:xfrm>
          <a:prstGeom prst="upArrowCallout">
            <a:avLst>
              <a:gd name="adj1" fmla="val 12268"/>
              <a:gd name="adj2" fmla="val 12268"/>
              <a:gd name="adj3" fmla="val 25000"/>
              <a:gd name="adj4" fmla="val 739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dirty="0" smtClean="0"/>
              <a:t>повинні передбачати перевірку гіпотези про певний причинно-наслідковий зв’язок між досліджуваними явищами</a:t>
            </a:r>
            <a:endParaRPr lang="uk-UA" sz="1800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30683" cy="7624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 маркетингового дослідження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Прямая со стрелкой 11"/>
          <p:cNvCxnSpPr>
            <a:stCxn id="10" idx="2"/>
            <a:endCxn id="4" idx="0"/>
          </p:cNvCxnSpPr>
          <p:nvPr/>
        </p:nvCxnSpPr>
        <p:spPr>
          <a:xfrm flipH="1">
            <a:off x="1678259" y="1037063"/>
            <a:ext cx="3044282" cy="208527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10" idx="2"/>
            <a:endCxn id="6" idx="0"/>
          </p:cNvCxnSpPr>
          <p:nvPr/>
        </p:nvCxnSpPr>
        <p:spPr>
          <a:xfrm flipH="1">
            <a:off x="4697452" y="1037063"/>
            <a:ext cx="25089" cy="85864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10" idx="2"/>
            <a:endCxn id="5" idx="0"/>
          </p:cNvCxnSpPr>
          <p:nvPr/>
        </p:nvCxnSpPr>
        <p:spPr>
          <a:xfrm>
            <a:off x="4722541" y="1037063"/>
            <a:ext cx="2888166" cy="208527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992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30683" cy="7624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 процесу маркетингового дослідження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97" y="1131501"/>
            <a:ext cx="7150255" cy="5481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Маркетингові дослід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795" y="1147596"/>
            <a:ext cx="2164930" cy="121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Маркетингові дослідження в Україні і світі: основні тенденції в розвитку  технологій і інструментарію - 4Service Grou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795" y="3087548"/>
            <a:ext cx="2164930" cy="114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Маркетингові дослідження - Kleemed Ukra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246" y="5101775"/>
            <a:ext cx="2345754" cy="91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36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9210" y="78059"/>
            <a:ext cx="8854067" cy="83634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Характеристика ПЕРВИННОЇ та ВТОРИННОЇ інформації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853726"/>
              </p:ext>
            </p:extLst>
          </p:nvPr>
        </p:nvGraphicFramePr>
        <p:xfrm>
          <a:off x="367991" y="984402"/>
          <a:ext cx="8564136" cy="5882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663"/>
                <a:gridCol w="3300761"/>
                <a:gridCol w="2854712"/>
              </a:tblGrid>
              <a:tr h="387607">
                <a:tc rowSpan="2">
                  <a:txBody>
                    <a:bodyPr/>
                    <a:lstStyle/>
                    <a:p>
                      <a:r>
                        <a:rPr lang="uk-UA" sz="2000" u="sng" dirty="0" smtClean="0"/>
                        <a:t>Вид</a:t>
                      </a:r>
                      <a:r>
                        <a:rPr lang="uk-UA" sz="2000" dirty="0" smtClean="0"/>
                        <a:t> </a:t>
                      </a:r>
                      <a:r>
                        <a:rPr lang="uk-UA" sz="2000" u="sng" dirty="0" smtClean="0"/>
                        <a:t>інформації</a:t>
                      </a:r>
                      <a:endParaRPr lang="ru-RU" sz="2000" u="sng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u="sng" dirty="0" smtClean="0"/>
                        <a:t>Характеристики інформації</a:t>
                      </a:r>
                      <a:endParaRPr lang="ru-RU" sz="2000" u="sn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8760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Переваги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Недоліки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49192">
                <a:tc>
                  <a:txBody>
                    <a:bodyPr/>
                    <a:lstStyle/>
                    <a:p>
                      <a:r>
                        <a:rPr lang="uk-UA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Вторинна </a:t>
                      </a:r>
                      <a:r>
                        <a:rPr lang="uk-UA" sz="18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– інформація, що є результатом інших досліджень або зібрана для реалізації якихось інших завдань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низька ціна;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доступність;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оперативність одержання;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можливість зіставити дані з даних джерел;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наявність даних, які іноді не можна отримати самостійно.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неповнота даних;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негарантована надійність інформації з деяких джерел;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можлива наявність застарілих даних;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можлива суперечливість даних із різних джерел;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методологія збирання і опрацювання даних часто невідома.</a:t>
                      </a:r>
                      <a:endParaRPr lang="ru-RU" sz="1400" dirty="0"/>
                    </a:p>
                  </a:txBody>
                  <a:tcPr/>
                </a:tc>
              </a:tr>
              <a:tr h="2549192">
                <a:tc>
                  <a:txBody>
                    <a:bodyPr/>
                    <a:lstStyle/>
                    <a:p>
                      <a:r>
                        <a:rPr lang="uk-UA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Первинна </a:t>
                      </a:r>
                      <a:r>
                        <a:rPr lang="uk-UA" sz="18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– збирається спеціально для досягнення конкретної мети цього дослідження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збирається для конкретних цілей даного дослідження; 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дані не застарілі;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методологію збирання даних контролює фармацевтичне підприємство;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доступ до результатів досліджень для конкурентів обмежений.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збирання даних забирає багато часу; 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потребує значних витрат;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не всю інформацію можна зібрати в такий спосіб; 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 разі недостатнього рівня кваліфікації дослідників інформація може бути неточна.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8182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9210" y="78059"/>
            <a:ext cx="8854067" cy="83634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 проведення «ПОЛЬОВИХ» досліджень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90" y="982142"/>
            <a:ext cx="7130508" cy="575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белые человечки для презентации - Создать мем - Meme-arsenal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867" y="982142"/>
            <a:ext cx="1117844" cy="126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200 белых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607" y="1505426"/>
            <a:ext cx="1210644" cy="145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Человечки клипарт (68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979" y="3922234"/>
            <a:ext cx="2192953" cy="160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Фон человечки - 34 фото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1" y="4278928"/>
            <a:ext cx="884207" cy="125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5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9210" y="78059"/>
            <a:ext cx="8854067" cy="83634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Фактори, які впливають на поведінку споживача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470" y="932756"/>
            <a:ext cx="6039663" cy="5925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200 белых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165" y="798035"/>
            <a:ext cx="1996923" cy="199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215 человечков для презентаци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6" y="3448410"/>
            <a:ext cx="1507354" cy="150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061" y="3285834"/>
            <a:ext cx="2191939" cy="219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948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9210" y="78059"/>
            <a:ext cx="8854067" cy="83634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 прийняття рішення про купівлю ЛЗ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434897" y="2040673"/>
            <a:ext cx="2497873" cy="7917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Усвідомлення потреби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386253" y="2014653"/>
            <a:ext cx="2497873" cy="7917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Пошук інформації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6226097" y="2014653"/>
            <a:ext cx="2497873" cy="7917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Оцінювання варіантів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4977160" y="3694770"/>
            <a:ext cx="2497873" cy="7917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Прийняття рішення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906858" y="3720789"/>
            <a:ext cx="2497873" cy="7917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Реагування на покупку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Выгнутая вверх стрелка 2"/>
          <p:cNvSpPr/>
          <p:nvPr/>
        </p:nvSpPr>
        <p:spPr>
          <a:xfrm>
            <a:off x="2241394" y="1217341"/>
            <a:ext cx="1828800" cy="769434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Выгнутая вверх стрелка 10"/>
          <p:cNvSpPr/>
          <p:nvPr/>
        </p:nvSpPr>
        <p:spPr>
          <a:xfrm>
            <a:off x="5114692" y="1221058"/>
            <a:ext cx="1828800" cy="769434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Выгнутая вправо стрелка 3"/>
          <p:cNvSpPr/>
          <p:nvPr/>
        </p:nvSpPr>
        <p:spPr>
          <a:xfrm rot="5400000">
            <a:off x="4229097" y="4097145"/>
            <a:ext cx="1128134" cy="1958896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Выгнутая вправо стрелка 11"/>
          <p:cNvSpPr/>
          <p:nvPr/>
        </p:nvSpPr>
        <p:spPr>
          <a:xfrm rot="2728683">
            <a:off x="7968305" y="3070302"/>
            <a:ext cx="888382" cy="1605776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152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dirty="0" smtClean="0"/>
              <a:t>Дякую за увагу!</a:t>
            </a:r>
            <a:endParaRPr lang="ru-RU" dirty="0"/>
          </a:p>
        </p:txBody>
      </p:sp>
      <p:pic>
        <p:nvPicPr>
          <p:cNvPr id="11266" name="Picture 2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168" y="1503782"/>
            <a:ext cx="5855064" cy="504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5078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87217A07BDE9C49B14398CE78738845" ma:contentTypeVersion="4" ma:contentTypeDescription="Створення нового документа." ma:contentTypeScope="" ma:versionID="588d8da7d687c11dfb0dbd0ae230d8bb">
  <xsd:schema xmlns:xsd="http://www.w3.org/2001/XMLSchema" xmlns:xs="http://www.w3.org/2001/XMLSchema" xmlns:p="http://schemas.microsoft.com/office/2006/metadata/properties" xmlns:ns2="4fd8737c-7a2e-4f93-84c6-a04237ae57c7" targetNamespace="http://schemas.microsoft.com/office/2006/metadata/properties" ma:root="true" ma:fieldsID="b5d5835278306a85f521940610115e1c" ns2:_="">
    <xsd:import namespace="4fd8737c-7a2e-4f93-84c6-a04237ae57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8737c-7a2e-4f93-84c6-a04237ae57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D02DCE-85AD-413B-91D0-1639ED3913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d8737c-7a2e-4f93-84c6-a04237ae57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25F8A8C-A3ED-4EBC-A00D-D417835277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462</Words>
  <Application>Microsoft Office PowerPoint</Application>
  <PresentationFormat>Экран (4:3)</PresentationFormat>
  <Paragraphs>78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Kudriashov</vt:lpstr>
      <vt:lpstr>Times New Roman</vt:lpstr>
      <vt:lpstr>Wingdings</vt:lpstr>
      <vt:lpstr>Тема Office</vt:lpstr>
      <vt:lpstr>Одеський національний медичний університет Кафедра Організації та економіки фармації  з післядипломною підготовкою</vt:lpstr>
      <vt:lpstr>Маркетингові дослідження – це система збору, обробки та аналізу інформативних даних про ситуацію на ринку з метою зменшення ризику підприємницької діяльності і прийняття відповідно обґрунтованих маркетингових рішень.</vt:lpstr>
      <vt:lpstr>Класифікація маркетингових досліджень</vt:lpstr>
      <vt:lpstr>Класифікація маркетингових досліджень</vt:lpstr>
      <vt:lpstr>Цілі маркетингового дослідження</vt:lpstr>
      <vt:lpstr>Модель процесу маркетингового дослідження</vt:lpstr>
      <vt:lpstr>Характеристика ПЕРВИННОЇ та ВТОРИННОЇ інформації</vt:lpstr>
      <vt:lpstr>Методи проведення «ПОЛЬОВИХ» досліджень</vt:lpstr>
      <vt:lpstr>Фактори, які впливають на поведінку споживача</vt:lpstr>
      <vt:lpstr>Процес прийняття рішення про купівлю ЛЗ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65</cp:revision>
  <dcterms:created xsi:type="dcterms:W3CDTF">2022-09-08T14:07:54Z</dcterms:created>
  <dcterms:modified xsi:type="dcterms:W3CDTF">2024-09-10T05:24:47Z</dcterms:modified>
</cp:coreProperties>
</file>