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3"/>
  </p:sldMasterIdLst>
  <p:notesMasterIdLst>
    <p:notesMasterId r:id="rId16"/>
  </p:notesMasterIdLst>
  <p:sldIdLst>
    <p:sldId id="256" r:id="rId4"/>
    <p:sldId id="283" r:id="rId5"/>
    <p:sldId id="284" r:id="rId6"/>
    <p:sldId id="286" r:id="rId7"/>
    <p:sldId id="285" r:id="rId8"/>
    <p:sldId id="287" r:id="rId9"/>
    <p:sldId id="288" r:id="rId10"/>
    <p:sldId id="289" r:id="rId11"/>
    <p:sldId id="290" r:id="rId12"/>
    <p:sldId id="291" r:id="rId13"/>
    <p:sldId id="292" r:id="rId14"/>
    <p:sldId id="281" r:id="rId1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gNLcEbzfwl+oiGulzxVhhYXnZIB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61" autoAdjust="0"/>
    <p:restoredTop sz="94660"/>
  </p:normalViewPr>
  <p:slideViewPr>
    <p:cSldViewPr snapToGrid="0">
      <p:cViewPr varScale="1">
        <p:scale>
          <a:sx n="89" d="100"/>
          <a:sy n="89" d="100"/>
        </p:scale>
        <p:origin x="1299" y="5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slide" Target="slides/slide9.xml"/><Relationship Id="rId2" Type="http://schemas.openxmlformats.org/officeDocument/2006/relationships/customXml" Target="../customXml/item2.xml"/><Relationship Id="rId16"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8" Type="http://customschemas.google.com/relationships/presentationmetadata" Target="metadata"/><Relationship Id="rId10" Type="http://schemas.openxmlformats.org/officeDocument/2006/relationships/slide" Target="slides/slide7.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4BAB09-D8B0-43F4-A2A1-141635CC896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uk-UA"/>
        </a:p>
      </dgm:t>
    </dgm:pt>
    <dgm:pt modelId="{D6993DF6-09A5-4ADA-BBD8-1928A5594FB3}">
      <dgm:prSet phldrT="[Текст]"/>
      <dgm:spPr/>
      <dgm:t>
        <a:bodyPr/>
        <a:lstStyle/>
        <a:p>
          <a:r>
            <a:rPr lang="uk-UA" dirty="0" smtClean="0"/>
            <a:t>Вивчення вимог ринку до товару</a:t>
          </a:r>
          <a:endParaRPr lang="uk-UA" dirty="0"/>
        </a:p>
      </dgm:t>
    </dgm:pt>
    <dgm:pt modelId="{5C45FB8C-31A6-4981-9726-FE16CFBA7D74}" type="parTrans" cxnId="{7862BE8D-1A5F-4ED2-B65B-EE4BCE6C7B25}">
      <dgm:prSet/>
      <dgm:spPr/>
      <dgm:t>
        <a:bodyPr/>
        <a:lstStyle/>
        <a:p>
          <a:endParaRPr lang="uk-UA"/>
        </a:p>
      </dgm:t>
    </dgm:pt>
    <dgm:pt modelId="{AF146161-91BD-4E4C-B9C0-39D0F45C1EDA}" type="sibTrans" cxnId="{7862BE8D-1A5F-4ED2-B65B-EE4BCE6C7B25}">
      <dgm:prSet/>
      <dgm:spPr/>
      <dgm:t>
        <a:bodyPr/>
        <a:lstStyle/>
        <a:p>
          <a:endParaRPr lang="uk-UA"/>
        </a:p>
      </dgm:t>
    </dgm:pt>
    <dgm:pt modelId="{B94C1AC4-A370-45BA-9909-95A78167FBDF}">
      <dgm:prSet phldrT="[Текст]"/>
      <dgm:spPr/>
      <dgm:t>
        <a:bodyPr/>
        <a:lstStyle/>
        <a:p>
          <a:r>
            <a:rPr lang="uk-UA" dirty="0" smtClean="0"/>
            <a:t>Комплексне дослідження стану ринкового процесу та кон’юнктури ринку</a:t>
          </a:r>
          <a:endParaRPr lang="uk-UA" dirty="0"/>
        </a:p>
      </dgm:t>
    </dgm:pt>
    <dgm:pt modelId="{BAFEFCE6-FAC4-49DE-8382-5D01523BF234}" type="parTrans" cxnId="{5A6FF67A-5435-4DC8-A98D-1359BC565CA5}">
      <dgm:prSet/>
      <dgm:spPr/>
      <dgm:t>
        <a:bodyPr/>
        <a:lstStyle/>
        <a:p>
          <a:endParaRPr lang="uk-UA"/>
        </a:p>
      </dgm:t>
    </dgm:pt>
    <dgm:pt modelId="{F56E7C33-7FE8-46EF-AB17-605827A11762}" type="sibTrans" cxnId="{5A6FF67A-5435-4DC8-A98D-1359BC565CA5}">
      <dgm:prSet/>
      <dgm:spPr/>
      <dgm:t>
        <a:bodyPr/>
        <a:lstStyle/>
        <a:p>
          <a:endParaRPr lang="uk-UA"/>
        </a:p>
      </dgm:t>
    </dgm:pt>
    <dgm:pt modelId="{AB109AC5-FB86-4568-B51E-0C09B06D6343}">
      <dgm:prSet phldrT="[Текст]"/>
      <dgm:spPr/>
      <dgm:t>
        <a:bodyPr/>
        <a:lstStyle/>
        <a:p>
          <a:r>
            <a:rPr lang="uk-UA" dirty="0" smtClean="0"/>
            <a:t>Аналіз ринкової сегментації та дослідження окремих ринкових сегментів</a:t>
          </a:r>
          <a:endParaRPr lang="uk-UA" dirty="0"/>
        </a:p>
      </dgm:t>
    </dgm:pt>
    <dgm:pt modelId="{98DE149A-BE6B-422F-9D99-94565AF98CA9}" type="parTrans" cxnId="{F8059959-77D1-4D6E-B848-EBFF8DE1220D}">
      <dgm:prSet/>
      <dgm:spPr/>
      <dgm:t>
        <a:bodyPr/>
        <a:lstStyle/>
        <a:p>
          <a:endParaRPr lang="uk-UA"/>
        </a:p>
      </dgm:t>
    </dgm:pt>
    <dgm:pt modelId="{0BAAA3B3-9024-45B1-AD72-1E727356C732}" type="sibTrans" cxnId="{F8059959-77D1-4D6E-B848-EBFF8DE1220D}">
      <dgm:prSet/>
      <dgm:spPr/>
      <dgm:t>
        <a:bodyPr/>
        <a:lstStyle/>
        <a:p>
          <a:endParaRPr lang="uk-UA"/>
        </a:p>
      </dgm:t>
    </dgm:pt>
    <dgm:pt modelId="{3034625E-3C61-46F0-9C27-7E8F643EF801}">
      <dgm:prSet/>
      <dgm:spPr/>
      <dgm:t>
        <a:bodyPr/>
        <a:lstStyle/>
        <a:p>
          <a:r>
            <a:rPr lang="uk-UA" dirty="0" smtClean="0"/>
            <a:t>Вивчення фірмової структури ринку</a:t>
          </a:r>
          <a:endParaRPr lang="uk-UA" dirty="0"/>
        </a:p>
      </dgm:t>
    </dgm:pt>
    <dgm:pt modelId="{82B384CD-4600-41B7-9668-EB365FDC0F99}" type="parTrans" cxnId="{2AD1BD7A-194B-4A7D-BB07-1DD5288CC954}">
      <dgm:prSet/>
      <dgm:spPr/>
      <dgm:t>
        <a:bodyPr/>
        <a:lstStyle/>
        <a:p>
          <a:endParaRPr lang="uk-UA"/>
        </a:p>
      </dgm:t>
    </dgm:pt>
    <dgm:pt modelId="{F656A77D-096D-4A66-9286-DB882700CDD9}" type="sibTrans" cxnId="{2AD1BD7A-194B-4A7D-BB07-1DD5288CC954}">
      <dgm:prSet/>
      <dgm:spPr/>
      <dgm:t>
        <a:bodyPr/>
        <a:lstStyle/>
        <a:p>
          <a:endParaRPr lang="uk-UA"/>
        </a:p>
      </dgm:t>
    </dgm:pt>
    <dgm:pt modelId="{86B09758-8247-4885-9F14-99F340F9658F}">
      <dgm:prSet/>
      <dgm:spPr/>
      <dgm:t>
        <a:bodyPr/>
        <a:lstStyle/>
        <a:p>
          <a:r>
            <a:rPr lang="uk-UA" dirty="0" smtClean="0"/>
            <a:t>Дослідження форм та методів торгової практики щодо даного товару на даному ринку і його сегментах</a:t>
          </a:r>
          <a:endParaRPr lang="uk-UA" dirty="0"/>
        </a:p>
      </dgm:t>
    </dgm:pt>
    <dgm:pt modelId="{1B0D4719-6FFA-4F35-91A9-1E8825A17A2A}" type="parTrans" cxnId="{1D486D41-3D05-4F62-874C-8F54C25A8D76}">
      <dgm:prSet/>
      <dgm:spPr/>
      <dgm:t>
        <a:bodyPr/>
        <a:lstStyle/>
        <a:p>
          <a:endParaRPr lang="uk-UA"/>
        </a:p>
      </dgm:t>
    </dgm:pt>
    <dgm:pt modelId="{D5D11B6C-B27D-40A0-A745-0F08BD45BE76}" type="sibTrans" cxnId="{1D486D41-3D05-4F62-874C-8F54C25A8D76}">
      <dgm:prSet/>
      <dgm:spPr/>
      <dgm:t>
        <a:bodyPr/>
        <a:lstStyle/>
        <a:p>
          <a:endParaRPr lang="uk-UA"/>
        </a:p>
      </dgm:t>
    </dgm:pt>
    <dgm:pt modelId="{0D75BDDD-67D8-466D-96E2-F1BA2C3B9D37}">
      <dgm:prSet/>
      <dgm:spPr/>
      <dgm:t>
        <a:bodyPr/>
        <a:lstStyle/>
        <a:p>
          <a:r>
            <a:rPr lang="uk-UA" dirty="0" smtClean="0"/>
            <a:t>Аналіз соціально-психологічних особливостей покупців та споживачів на конкретних ринках</a:t>
          </a:r>
          <a:endParaRPr lang="uk-UA" dirty="0"/>
        </a:p>
      </dgm:t>
    </dgm:pt>
    <dgm:pt modelId="{38437DBB-6910-4D75-B55B-ABF02BE4B49C}" type="parTrans" cxnId="{82E0DC63-6D90-4FCD-8C11-41F16DF5026D}">
      <dgm:prSet/>
      <dgm:spPr/>
      <dgm:t>
        <a:bodyPr/>
        <a:lstStyle/>
        <a:p>
          <a:endParaRPr lang="uk-UA"/>
        </a:p>
      </dgm:t>
    </dgm:pt>
    <dgm:pt modelId="{B2FCE2D2-CC37-4EED-849C-316DD38F164E}" type="sibTrans" cxnId="{82E0DC63-6D90-4FCD-8C11-41F16DF5026D}">
      <dgm:prSet/>
      <dgm:spPr/>
      <dgm:t>
        <a:bodyPr/>
        <a:lstStyle/>
        <a:p>
          <a:endParaRPr lang="uk-UA"/>
        </a:p>
      </dgm:t>
    </dgm:pt>
    <dgm:pt modelId="{027FB494-F7F4-4995-B0A8-311C7B45E775}" type="pres">
      <dgm:prSet presAssocID="{3D4BAB09-D8B0-43F4-A2A1-141635CC896D}" presName="Name0" presStyleCnt="0">
        <dgm:presLayoutVars>
          <dgm:chMax val="7"/>
          <dgm:chPref val="7"/>
          <dgm:dir/>
        </dgm:presLayoutVars>
      </dgm:prSet>
      <dgm:spPr/>
      <dgm:t>
        <a:bodyPr/>
        <a:lstStyle/>
        <a:p>
          <a:endParaRPr lang="uk-UA"/>
        </a:p>
      </dgm:t>
    </dgm:pt>
    <dgm:pt modelId="{25E59AC0-DE7C-40E4-9B44-DAEC7AE3DCE2}" type="pres">
      <dgm:prSet presAssocID="{3D4BAB09-D8B0-43F4-A2A1-141635CC896D}" presName="Name1" presStyleCnt="0"/>
      <dgm:spPr/>
    </dgm:pt>
    <dgm:pt modelId="{A5DA26EF-BC49-466E-8E14-1E164EC0E7CE}" type="pres">
      <dgm:prSet presAssocID="{3D4BAB09-D8B0-43F4-A2A1-141635CC896D}" presName="cycle" presStyleCnt="0"/>
      <dgm:spPr/>
    </dgm:pt>
    <dgm:pt modelId="{BE4077B7-3DCE-4340-85B0-92463BA98F57}" type="pres">
      <dgm:prSet presAssocID="{3D4BAB09-D8B0-43F4-A2A1-141635CC896D}" presName="srcNode" presStyleLbl="node1" presStyleIdx="0" presStyleCnt="6"/>
      <dgm:spPr/>
    </dgm:pt>
    <dgm:pt modelId="{DEEFDFFD-9179-4BDC-A22F-ED3C822E2CDE}" type="pres">
      <dgm:prSet presAssocID="{3D4BAB09-D8B0-43F4-A2A1-141635CC896D}" presName="conn" presStyleLbl="parChTrans1D2" presStyleIdx="0" presStyleCnt="1"/>
      <dgm:spPr/>
      <dgm:t>
        <a:bodyPr/>
        <a:lstStyle/>
        <a:p>
          <a:endParaRPr lang="uk-UA"/>
        </a:p>
      </dgm:t>
    </dgm:pt>
    <dgm:pt modelId="{015422F5-FE33-4552-B87E-C646E0938D40}" type="pres">
      <dgm:prSet presAssocID="{3D4BAB09-D8B0-43F4-A2A1-141635CC896D}" presName="extraNode" presStyleLbl="node1" presStyleIdx="0" presStyleCnt="6"/>
      <dgm:spPr/>
    </dgm:pt>
    <dgm:pt modelId="{56FEA164-A751-46D2-9FE9-078AC02D0B74}" type="pres">
      <dgm:prSet presAssocID="{3D4BAB09-D8B0-43F4-A2A1-141635CC896D}" presName="dstNode" presStyleLbl="node1" presStyleIdx="0" presStyleCnt="6"/>
      <dgm:spPr/>
    </dgm:pt>
    <dgm:pt modelId="{55A85015-729D-420F-9767-DD1E25CC3991}" type="pres">
      <dgm:prSet presAssocID="{D6993DF6-09A5-4ADA-BBD8-1928A5594FB3}" presName="text_1" presStyleLbl="node1" presStyleIdx="0" presStyleCnt="6">
        <dgm:presLayoutVars>
          <dgm:bulletEnabled val="1"/>
        </dgm:presLayoutVars>
      </dgm:prSet>
      <dgm:spPr/>
      <dgm:t>
        <a:bodyPr/>
        <a:lstStyle/>
        <a:p>
          <a:endParaRPr lang="uk-UA"/>
        </a:p>
      </dgm:t>
    </dgm:pt>
    <dgm:pt modelId="{95360213-8177-49C1-98E2-B774493B6705}" type="pres">
      <dgm:prSet presAssocID="{D6993DF6-09A5-4ADA-BBD8-1928A5594FB3}" presName="accent_1" presStyleCnt="0"/>
      <dgm:spPr/>
    </dgm:pt>
    <dgm:pt modelId="{74CE76F9-0662-454C-A08C-C767C43F648B}" type="pres">
      <dgm:prSet presAssocID="{D6993DF6-09A5-4ADA-BBD8-1928A5594FB3}" presName="accentRepeatNode" presStyleLbl="solidFgAcc1" presStyleIdx="0" presStyleCnt="6"/>
      <dgm:spPr/>
    </dgm:pt>
    <dgm:pt modelId="{CD066299-B68F-4E58-AAD8-5CCEA942E8EB}" type="pres">
      <dgm:prSet presAssocID="{B94C1AC4-A370-45BA-9909-95A78167FBDF}" presName="text_2" presStyleLbl="node1" presStyleIdx="1" presStyleCnt="6">
        <dgm:presLayoutVars>
          <dgm:bulletEnabled val="1"/>
        </dgm:presLayoutVars>
      </dgm:prSet>
      <dgm:spPr/>
      <dgm:t>
        <a:bodyPr/>
        <a:lstStyle/>
        <a:p>
          <a:endParaRPr lang="uk-UA"/>
        </a:p>
      </dgm:t>
    </dgm:pt>
    <dgm:pt modelId="{A8471669-3F5C-4C69-9BB0-D202EF2C25E0}" type="pres">
      <dgm:prSet presAssocID="{B94C1AC4-A370-45BA-9909-95A78167FBDF}" presName="accent_2" presStyleCnt="0"/>
      <dgm:spPr/>
    </dgm:pt>
    <dgm:pt modelId="{08A3A1DE-09F1-46E3-80A9-1439EFDF7263}" type="pres">
      <dgm:prSet presAssocID="{B94C1AC4-A370-45BA-9909-95A78167FBDF}" presName="accentRepeatNode" presStyleLbl="solidFgAcc1" presStyleIdx="1" presStyleCnt="6"/>
      <dgm:spPr/>
    </dgm:pt>
    <dgm:pt modelId="{37863C7D-802A-48AE-B2FC-3BB8691019BB}" type="pres">
      <dgm:prSet presAssocID="{AB109AC5-FB86-4568-B51E-0C09B06D6343}" presName="text_3" presStyleLbl="node1" presStyleIdx="2" presStyleCnt="6">
        <dgm:presLayoutVars>
          <dgm:bulletEnabled val="1"/>
        </dgm:presLayoutVars>
      </dgm:prSet>
      <dgm:spPr/>
      <dgm:t>
        <a:bodyPr/>
        <a:lstStyle/>
        <a:p>
          <a:endParaRPr lang="uk-UA"/>
        </a:p>
      </dgm:t>
    </dgm:pt>
    <dgm:pt modelId="{0CDDBE6D-258E-4689-82B5-F1AAFD64E284}" type="pres">
      <dgm:prSet presAssocID="{AB109AC5-FB86-4568-B51E-0C09B06D6343}" presName="accent_3" presStyleCnt="0"/>
      <dgm:spPr/>
    </dgm:pt>
    <dgm:pt modelId="{840949ED-C041-45A9-B4FF-9DAC9F93FD28}" type="pres">
      <dgm:prSet presAssocID="{AB109AC5-FB86-4568-B51E-0C09B06D6343}" presName="accentRepeatNode" presStyleLbl="solidFgAcc1" presStyleIdx="2" presStyleCnt="6"/>
      <dgm:spPr/>
    </dgm:pt>
    <dgm:pt modelId="{7CEC1EFF-467F-4BCF-838C-1AE2ADEB63AA}" type="pres">
      <dgm:prSet presAssocID="{3034625E-3C61-46F0-9C27-7E8F643EF801}" presName="text_4" presStyleLbl="node1" presStyleIdx="3" presStyleCnt="6">
        <dgm:presLayoutVars>
          <dgm:bulletEnabled val="1"/>
        </dgm:presLayoutVars>
      </dgm:prSet>
      <dgm:spPr/>
      <dgm:t>
        <a:bodyPr/>
        <a:lstStyle/>
        <a:p>
          <a:endParaRPr lang="uk-UA"/>
        </a:p>
      </dgm:t>
    </dgm:pt>
    <dgm:pt modelId="{00C2498E-5ED0-4D15-9FB0-EB719E3DDDCE}" type="pres">
      <dgm:prSet presAssocID="{3034625E-3C61-46F0-9C27-7E8F643EF801}" presName="accent_4" presStyleCnt="0"/>
      <dgm:spPr/>
    </dgm:pt>
    <dgm:pt modelId="{04475A0C-DE90-486A-AAF6-DDD7775DFB68}" type="pres">
      <dgm:prSet presAssocID="{3034625E-3C61-46F0-9C27-7E8F643EF801}" presName="accentRepeatNode" presStyleLbl="solidFgAcc1" presStyleIdx="3" presStyleCnt="6"/>
      <dgm:spPr/>
    </dgm:pt>
    <dgm:pt modelId="{2EF6D8A5-0317-438A-A165-4A074A402BA6}" type="pres">
      <dgm:prSet presAssocID="{86B09758-8247-4885-9F14-99F340F9658F}" presName="text_5" presStyleLbl="node1" presStyleIdx="4" presStyleCnt="6">
        <dgm:presLayoutVars>
          <dgm:bulletEnabled val="1"/>
        </dgm:presLayoutVars>
      </dgm:prSet>
      <dgm:spPr/>
      <dgm:t>
        <a:bodyPr/>
        <a:lstStyle/>
        <a:p>
          <a:endParaRPr lang="uk-UA"/>
        </a:p>
      </dgm:t>
    </dgm:pt>
    <dgm:pt modelId="{E3AA451E-4213-4A7E-884A-CB3E2072BC44}" type="pres">
      <dgm:prSet presAssocID="{86B09758-8247-4885-9F14-99F340F9658F}" presName="accent_5" presStyleCnt="0"/>
      <dgm:spPr/>
    </dgm:pt>
    <dgm:pt modelId="{8A6FA9AE-D66F-4E8E-AB7C-18B10C3FB5A9}" type="pres">
      <dgm:prSet presAssocID="{86B09758-8247-4885-9F14-99F340F9658F}" presName="accentRepeatNode" presStyleLbl="solidFgAcc1" presStyleIdx="4" presStyleCnt="6"/>
      <dgm:spPr/>
    </dgm:pt>
    <dgm:pt modelId="{B4A519C7-0870-4273-980D-E6D0813D0142}" type="pres">
      <dgm:prSet presAssocID="{0D75BDDD-67D8-466D-96E2-F1BA2C3B9D37}" presName="text_6" presStyleLbl="node1" presStyleIdx="5" presStyleCnt="6">
        <dgm:presLayoutVars>
          <dgm:bulletEnabled val="1"/>
        </dgm:presLayoutVars>
      </dgm:prSet>
      <dgm:spPr/>
      <dgm:t>
        <a:bodyPr/>
        <a:lstStyle/>
        <a:p>
          <a:endParaRPr lang="uk-UA"/>
        </a:p>
      </dgm:t>
    </dgm:pt>
    <dgm:pt modelId="{C37F1376-14DF-47A5-959F-F202D8314F15}" type="pres">
      <dgm:prSet presAssocID="{0D75BDDD-67D8-466D-96E2-F1BA2C3B9D37}" presName="accent_6" presStyleCnt="0"/>
      <dgm:spPr/>
    </dgm:pt>
    <dgm:pt modelId="{6F8FDB92-412F-4897-A811-CC04F40330B1}" type="pres">
      <dgm:prSet presAssocID="{0D75BDDD-67D8-466D-96E2-F1BA2C3B9D37}" presName="accentRepeatNode" presStyleLbl="solidFgAcc1" presStyleIdx="5" presStyleCnt="6"/>
      <dgm:spPr/>
    </dgm:pt>
  </dgm:ptLst>
  <dgm:cxnLst>
    <dgm:cxn modelId="{8C54B318-70C3-453E-ACB6-666E87ED12E3}" type="presOf" srcId="{86B09758-8247-4885-9F14-99F340F9658F}" destId="{2EF6D8A5-0317-438A-A165-4A074A402BA6}" srcOrd="0" destOrd="0" presId="urn:microsoft.com/office/officeart/2008/layout/VerticalCurvedList"/>
    <dgm:cxn modelId="{EC57D16F-6631-4719-A575-0319E8323F42}" type="presOf" srcId="{3034625E-3C61-46F0-9C27-7E8F643EF801}" destId="{7CEC1EFF-467F-4BCF-838C-1AE2ADEB63AA}" srcOrd="0" destOrd="0" presId="urn:microsoft.com/office/officeart/2008/layout/VerticalCurvedList"/>
    <dgm:cxn modelId="{B7A3A4F4-87C8-431A-B116-78653C470B74}" type="presOf" srcId="{0D75BDDD-67D8-466D-96E2-F1BA2C3B9D37}" destId="{B4A519C7-0870-4273-980D-E6D0813D0142}" srcOrd="0" destOrd="0" presId="urn:microsoft.com/office/officeart/2008/layout/VerticalCurvedList"/>
    <dgm:cxn modelId="{7862BE8D-1A5F-4ED2-B65B-EE4BCE6C7B25}" srcId="{3D4BAB09-D8B0-43F4-A2A1-141635CC896D}" destId="{D6993DF6-09A5-4ADA-BBD8-1928A5594FB3}" srcOrd="0" destOrd="0" parTransId="{5C45FB8C-31A6-4981-9726-FE16CFBA7D74}" sibTransId="{AF146161-91BD-4E4C-B9C0-39D0F45C1EDA}"/>
    <dgm:cxn modelId="{B8368FDC-1F5D-4A21-887F-E9008BF7414C}" type="presOf" srcId="{AB109AC5-FB86-4568-B51E-0C09B06D6343}" destId="{37863C7D-802A-48AE-B2FC-3BB8691019BB}" srcOrd="0" destOrd="0" presId="urn:microsoft.com/office/officeart/2008/layout/VerticalCurvedList"/>
    <dgm:cxn modelId="{F8059959-77D1-4D6E-B848-EBFF8DE1220D}" srcId="{3D4BAB09-D8B0-43F4-A2A1-141635CC896D}" destId="{AB109AC5-FB86-4568-B51E-0C09B06D6343}" srcOrd="2" destOrd="0" parTransId="{98DE149A-BE6B-422F-9D99-94565AF98CA9}" sibTransId="{0BAAA3B3-9024-45B1-AD72-1E727356C732}"/>
    <dgm:cxn modelId="{5F685599-31EC-493E-A342-6119DD2765C8}" type="presOf" srcId="{B94C1AC4-A370-45BA-9909-95A78167FBDF}" destId="{CD066299-B68F-4E58-AAD8-5CCEA942E8EB}" srcOrd="0" destOrd="0" presId="urn:microsoft.com/office/officeart/2008/layout/VerticalCurvedList"/>
    <dgm:cxn modelId="{2AD1BD7A-194B-4A7D-BB07-1DD5288CC954}" srcId="{3D4BAB09-D8B0-43F4-A2A1-141635CC896D}" destId="{3034625E-3C61-46F0-9C27-7E8F643EF801}" srcOrd="3" destOrd="0" parTransId="{82B384CD-4600-41B7-9668-EB365FDC0F99}" sibTransId="{F656A77D-096D-4A66-9286-DB882700CDD9}"/>
    <dgm:cxn modelId="{82E0DC63-6D90-4FCD-8C11-41F16DF5026D}" srcId="{3D4BAB09-D8B0-43F4-A2A1-141635CC896D}" destId="{0D75BDDD-67D8-466D-96E2-F1BA2C3B9D37}" srcOrd="5" destOrd="0" parTransId="{38437DBB-6910-4D75-B55B-ABF02BE4B49C}" sibTransId="{B2FCE2D2-CC37-4EED-849C-316DD38F164E}"/>
    <dgm:cxn modelId="{1D486D41-3D05-4F62-874C-8F54C25A8D76}" srcId="{3D4BAB09-D8B0-43F4-A2A1-141635CC896D}" destId="{86B09758-8247-4885-9F14-99F340F9658F}" srcOrd="4" destOrd="0" parTransId="{1B0D4719-6FFA-4F35-91A9-1E8825A17A2A}" sibTransId="{D5D11B6C-B27D-40A0-A745-0F08BD45BE76}"/>
    <dgm:cxn modelId="{D5D99386-1079-4B84-B144-F797616ECC0D}" type="presOf" srcId="{3D4BAB09-D8B0-43F4-A2A1-141635CC896D}" destId="{027FB494-F7F4-4995-B0A8-311C7B45E775}" srcOrd="0" destOrd="0" presId="urn:microsoft.com/office/officeart/2008/layout/VerticalCurvedList"/>
    <dgm:cxn modelId="{4305DC85-4122-4D8C-8AB0-D61572CC5E82}" type="presOf" srcId="{AF146161-91BD-4E4C-B9C0-39D0F45C1EDA}" destId="{DEEFDFFD-9179-4BDC-A22F-ED3C822E2CDE}" srcOrd="0" destOrd="0" presId="urn:microsoft.com/office/officeart/2008/layout/VerticalCurvedList"/>
    <dgm:cxn modelId="{E0D19456-4C01-4E7D-AE62-F93A3D2D514D}" type="presOf" srcId="{D6993DF6-09A5-4ADA-BBD8-1928A5594FB3}" destId="{55A85015-729D-420F-9767-DD1E25CC3991}" srcOrd="0" destOrd="0" presId="urn:microsoft.com/office/officeart/2008/layout/VerticalCurvedList"/>
    <dgm:cxn modelId="{5A6FF67A-5435-4DC8-A98D-1359BC565CA5}" srcId="{3D4BAB09-D8B0-43F4-A2A1-141635CC896D}" destId="{B94C1AC4-A370-45BA-9909-95A78167FBDF}" srcOrd="1" destOrd="0" parTransId="{BAFEFCE6-FAC4-49DE-8382-5D01523BF234}" sibTransId="{F56E7C33-7FE8-46EF-AB17-605827A11762}"/>
    <dgm:cxn modelId="{A31DB182-04A8-418F-8F22-F1A2A80CE4C0}" type="presParOf" srcId="{027FB494-F7F4-4995-B0A8-311C7B45E775}" destId="{25E59AC0-DE7C-40E4-9B44-DAEC7AE3DCE2}" srcOrd="0" destOrd="0" presId="urn:microsoft.com/office/officeart/2008/layout/VerticalCurvedList"/>
    <dgm:cxn modelId="{DB1AE64D-6254-41AA-B731-7E29AFF7CC80}" type="presParOf" srcId="{25E59AC0-DE7C-40E4-9B44-DAEC7AE3DCE2}" destId="{A5DA26EF-BC49-466E-8E14-1E164EC0E7CE}" srcOrd="0" destOrd="0" presId="urn:microsoft.com/office/officeart/2008/layout/VerticalCurvedList"/>
    <dgm:cxn modelId="{C0D8CAD2-803D-418C-9C73-533D6F332568}" type="presParOf" srcId="{A5DA26EF-BC49-466E-8E14-1E164EC0E7CE}" destId="{BE4077B7-3DCE-4340-85B0-92463BA98F57}" srcOrd="0" destOrd="0" presId="urn:microsoft.com/office/officeart/2008/layout/VerticalCurvedList"/>
    <dgm:cxn modelId="{375F38E0-BD37-48D2-9717-08E9041FDECA}" type="presParOf" srcId="{A5DA26EF-BC49-466E-8E14-1E164EC0E7CE}" destId="{DEEFDFFD-9179-4BDC-A22F-ED3C822E2CDE}" srcOrd="1" destOrd="0" presId="urn:microsoft.com/office/officeart/2008/layout/VerticalCurvedList"/>
    <dgm:cxn modelId="{36298DAC-C135-40E8-BF50-C3DFAF50A167}" type="presParOf" srcId="{A5DA26EF-BC49-466E-8E14-1E164EC0E7CE}" destId="{015422F5-FE33-4552-B87E-C646E0938D40}" srcOrd="2" destOrd="0" presId="urn:microsoft.com/office/officeart/2008/layout/VerticalCurvedList"/>
    <dgm:cxn modelId="{43B5EBEF-FF8D-41BC-B122-8C82A5E619FD}" type="presParOf" srcId="{A5DA26EF-BC49-466E-8E14-1E164EC0E7CE}" destId="{56FEA164-A751-46D2-9FE9-078AC02D0B74}" srcOrd="3" destOrd="0" presId="urn:microsoft.com/office/officeart/2008/layout/VerticalCurvedList"/>
    <dgm:cxn modelId="{5E88B526-4429-4B15-AA92-5CC074661B9B}" type="presParOf" srcId="{25E59AC0-DE7C-40E4-9B44-DAEC7AE3DCE2}" destId="{55A85015-729D-420F-9767-DD1E25CC3991}" srcOrd="1" destOrd="0" presId="urn:microsoft.com/office/officeart/2008/layout/VerticalCurvedList"/>
    <dgm:cxn modelId="{F7C59C70-A4B6-4A9D-8DA9-D99108580A42}" type="presParOf" srcId="{25E59AC0-DE7C-40E4-9B44-DAEC7AE3DCE2}" destId="{95360213-8177-49C1-98E2-B774493B6705}" srcOrd="2" destOrd="0" presId="urn:microsoft.com/office/officeart/2008/layout/VerticalCurvedList"/>
    <dgm:cxn modelId="{C1703765-36E2-450A-8409-009C2E5FDA9D}" type="presParOf" srcId="{95360213-8177-49C1-98E2-B774493B6705}" destId="{74CE76F9-0662-454C-A08C-C767C43F648B}" srcOrd="0" destOrd="0" presId="urn:microsoft.com/office/officeart/2008/layout/VerticalCurvedList"/>
    <dgm:cxn modelId="{F9483C81-44EB-4DA3-B301-8D71ED9E955E}" type="presParOf" srcId="{25E59AC0-DE7C-40E4-9B44-DAEC7AE3DCE2}" destId="{CD066299-B68F-4E58-AAD8-5CCEA942E8EB}" srcOrd="3" destOrd="0" presId="urn:microsoft.com/office/officeart/2008/layout/VerticalCurvedList"/>
    <dgm:cxn modelId="{E5364933-D2D4-4F94-AB35-BD3FE8E2AC81}" type="presParOf" srcId="{25E59AC0-DE7C-40E4-9B44-DAEC7AE3DCE2}" destId="{A8471669-3F5C-4C69-9BB0-D202EF2C25E0}" srcOrd="4" destOrd="0" presId="urn:microsoft.com/office/officeart/2008/layout/VerticalCurvedList"/>
    <dgm:cxn modelId="{41B23998-8C2D-4484-9EBE-9AE1B7CD16D6}" type="presParOf" srcId="{A8471669-3F5C-4C69-9BB0-D202EF2C25E0}" destId="{08A3A1DE-09F1-46E3-80A9-1439EFDF7263}" srcOrd="0" destOrd="0" presId="urn:microsoft.com/office/officeart/2008/layout/VerticalCurvedList"/>
    <dgm:cxn modelId="{6EB76CE8-EC23-48FC-ABFE-A1163E52A857}" type="presParOf" srcId="{25E59AC0-DE7C-40E4-9B44-DAEC7AE3DCE2}" destId="{37863C7D-802A-48AE-B2FC-3BB8691019BB}" srcOrd="5" destOrd="0" presId="urn:microsoft.com/office/officeart/2008/layout/VerticalCurvedList"/>
    <dgm:cxn modelId="{EED80569-BE18-4953-BF43-9994A34D4269}" type="presParOf" srcId="{25E59AC0-DE7C-40E4-9B44-DAEC7AE3DCE2}" destId="{0CDDBE6D-258E-4689-82B5-F1AAFD64E284}" srcOrd="6" destOrd="0" presId="urn:microsoft.com/office/officeart/2008/layout/VerticalCurvedList"/>
    <dgm:cxn modelId="{2E35DB8D-E938-4EAA-80B1-3D790B05C960}" type="presParOf" srcId="{0CDDBE6D-258E-4689-82B5-F1AAFD64E284}" destId="{840949ED-C041-45A9-B4FF-9DAC9F93FD28}" srcOrd="0" destOrd="0" presId="urn:microsoft.com/office/officeart/2008/layout/VerticalCurvedList"/>
    <dgm:cxn modelId="{33E15EF1-F4BF-4460-8066-66EB905BFB2A}" type="presParOf" srcId="{25E59AC0-DE7C-40E4-9B44-DAEC7AE3DCE2}" destId="{7CEC1EFF-467F-4BCF-838C-1AE2ADEB63AA}" srcOrd="7" destOrd="0" presId="urn:microsoft.com/office/officeart/2008/layout/VerticalCurvedList"/>
    <dgm:cxn modelId="{A8B08281-17D5-4D1B-963F-5E4BAF00DA6B}" type="presParOf" srcId="{25E59AC0-DE7C-40E4-9B44-DAEC7AE3DCE2}" destId="{00C2498E-5ED0-4D15-9FB0-EB719E3DDDCE}" srcOrd="8" destOrd="0" presId="urn:microsoft.com/office/officeart/2008/layout/VerticalCurvedList"/>
    <dgm:cxn modelId="{81782DD2-C3D6-4D60-AD7D-0BB28B87BE75}" type="presParOf" srcId="{00C2498E-5ED0-4D15-9FB0-EB719E3DDDCE}" destId="{04475A0C-DE90-486A-AAF6-DDD7775DFB68}" srcOrd="0" destOrd="0" presId="urn:microsoft.com/office/officeart/2008/layout/VerticalCurvedList"/>
    <dgm:cxn modelId="{093CE1CF-F39F-4DB0-AD18-E9C15D467267}" type="presParOf" srcId="{25E59AC0-DE7C-40E4-9B44-DAEC7AE3DCE2}" destId="{2EF6D8A5-0317-438A-A165-4A074A402BA6}" srcOrd="9" destOrd="0" presId="urn:microsoft.com/office/officeart/2008/layout/VerticalCurvedList"/>
    <dgm:cxn modelId="{BD8CD0CB-D2EC-48D6-B88B-FFE7D04808EE}" type="presParOf" srcId="{25E59AC0-DE7C-40E4-9B44-DAEC7AE3DCE2}" destId="{E3AA451E-4213-4A7E-884A-CB3E2072BC44}" srcOrd="10" destOrd="0" presId="urn:microsoft.com/office/officeart/2008/layout/VerticalCurvedList"/>
    <dgm:cxn modelId="{3900B8C1-7B92-4D2B-BA4E-C19A819FD8FF}" type="presParOf" srcId="{E3AA451E-4213-4A7E-884A-CB3E2072BC44}" destId="{8A6FA9AE-D66F-4E8E-AB7C-18B10C3FB5A9}" srcOrd="0" destOrd="0" presId="urn:microsoft.com/office/officeart/2008/layout/VerticalCurvedList"/>
    <dgm:cxn modelId="{F1BE3435-5EE2-418C-A144-8DDDD03579D3}" type="presParOf" srcId="{25E59AC0-DE7C-40E4-9B44-DAEC7AE3DCE2}" destId="{B4A519C7-0870-4273-980D-E6D0813D0142}" srcOrd="11" destOrd="0" presId="urn:microsoft.com/office/officeart/2008/layout/VerticalCurvedList"/>
    <dgm:cxn modelId="{A63AEA55-C49E-4E14-B5B9-1EE1FA768DD1}" type="presParOf" srcId="{25E59AC0-DE7C-40E4-9B44-DAEC7AE3DCE2}" destId="{C37F1376-14DF-47A5-959F-F202D8314F15}" srcOrd="12" destOrd="0" presId="urn:microsoft.com/office/officeart/2008/layout/VerticalCurvedList"/>
    <dgm:cxn modelId="{D044BF8E-4A1C-4670-AFD8-0D8F23987C71}" type="presParOf" srcId="{C37F1376-14DF-47A5-959F-F202D8314F15}" destId="{6F8FDB92-412F-4897-A811-CC04F40330B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B533DA-3BE6-449D-9D8D-02BFA213D80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uk-UA"/>
        </a:p>
      </dgm:t>
    </dgm:pt>
    <dgm:pt modelId="{AC13EDA3-4F66-4391-A9DE-D8DA29FDBBE5}">
      <dgm:prSet phldrT="[Текст]"/>
      <dgm:spPr/>
      <dgm:t>
        <a:bodyPr/>
        <a:lstStyle/>
        <a:p>
          <a:r>
            <a:rPr lang="uk-UA" dirty="0" smtClean="0"/>
            <a:t>Визначеними</a:t>
          </a:r>
          <a:endParaRPr lang="uk-UA" dirty="0"/>
        </a:p>
      </dgm:t>
    </dgm:pt>
    <dgm:pt modelId="{8300F9EC-8CA4-412C-BF6C-01C5B4D1800B}" type="parTrans" cxnId="{0FFBF660-C58D-4988-A968-27788CAF3B0A}">
      <dgm:prSet/>
      <dgm:spPr/>
      <dgm:t>
        <a:bodyPr/>
        <a:lstStyle/>
        <a:p>
          <a:endParaRPr lang="uk-UA"/>
        </a:p>
      </dgm:t>
    </dgm:pt>
    <dgm:pt modelId="{BF22B529-7623-4552-95A4-0DE6B590881A}" type="sibTrans" cxnId="{0FFBF660-C58D-4988-A968-27788CAF3B0A}">
      <dgm:prSet/>
      <dgm:spPr/>
      <dgm:t>
        <a:bodyPr/>
        <a:lstStyle/>
        <a:p>
          <a:endParaRPr lang="uk-UA"/>
        </a:p>
      </dgm:t>
    </dgm:pt>
    <dgm:pt modelId="{67AE5D66-C5F2-42BA-967B-3894238B5BBC}">
      <dgm:prSet phldrT="[Текст]"/>
      <dgm:spPr/>
      <dgm:t>
        <a:bodyPr/>
        <a:lstStyle/>
        <a:p>
          <a:r>
            <a:rPr lang="uk-UA" dirty="0" smtClean="0"/>
            <a:t>Достатньо значними за розміром</a:t>
          </a:r>
          <a:endParaRPr lang="uk-UA" dirty="0"/>
        </a:p>
      </dgm:t>
    </dgm:pt>
    <dgm:pt modelId="{2B82CBC2-598C-46EF-A4AA-3E37C587B620}" type="parTrans" cxnId="{AFF97AF0-7E52-40F3-8D74-EF127DD1F2A7}">
      <dgm:prSet/>
      <dgm:spPr/>
      <dgm:t>
        <a:bodyPr/>
        <a:lstStyle/>
        <a:p>
          <a:endParaRPr lang="uk-UA"/>
        </a:p>
      </dgm:t>
    </dgm:pt>
    <dgm:pt modelId="{D09FCF67-9C59-42B7-A03C-B0D08669907F}" type="sibTrans" cxnId="{AFF97AF0-7E52-40F3-8D74-EF127DD1F2A7}">
      <dgm:prSet/>
      <dgm:spPr/>
      <dgm:t>
        <a:bodyPr/>
        <a:lstStyle/>
        <a:p>
          <a:endParaRPr lang="uk-UA"/>
        </a:p>
      </dgm:t>
    </dgm:pt>
    <dgm:pt modelId="{ADB4B95C-E77E-4FA4-9B69-947FCD5A65D9}">
      <dgm:prSet phldrT="[Текст]"/>
      <dgm:spPr/>
      <dgm:t>
        <a:bodyPr/>
        <a:lstStyle/>
        <a:p>
          <a:r>
            <a:rPr lang="uk-UA" dirty="0" smtClean="0"/>
            <a:t>Доступними для ефективної маркетингової діяльності</a:t>
          </a:r>
          <a:endParaRPr lang="uk-UA" dirty="0"/>
        </a:p>
      </dgm:t>
    </dgm:pt>
    <dgm:pt modelId="{06677C30-3C9D-4C3E-BD9F-F1F9BE7B2E24}" type="parTrans" cxnId="{CEEE519E-5ABF-4276-AA66-B468054C4B3C}">
      <dgm:prSet/>
      <dgm:spPr/>
      <dgm:t>
        <a:bodyPr/>
        <a:lstStyle/>
        <a:p>
          <a:endParaRPr lang="uk-UA"/>
        </a:p>
      </dgm:t>
    </dgm:pt>
    <dgm:pt modelId="{B08EFD07-EBD9-4CDB-95EF-8751F3032B24}" type="sibTrans" cxnId="{CEEE519E-5ABF-4276-AA66-B468054C4B3C}">
      <dgm:prSet/>
      <dgm:spPr/>
      <dgm:t>
        <a:bodyPr/>
        <a:lstStyle/>
        <a:p>
          <a:endParaRPr lang="uk-UA"/>
        </a:p>
      </dgm:t>
    </dgm:pt>
    <dgm:pt modelId="{C0105124-0F6A-4F58-ACCB-672DC643F852}">
      <dgm:prSet/>
      <dgm:spPr/>
      <dgm:t>
        <a:bodyPr/>
        <a:lstStyle/>
        <a:p>
          <a:r>
            <a:rPr lang="uk-UA" dirty="0" smtClean="0"/>
            <a:t>Кількісно вимірюватися</a:t>
          </a:r>
          <a:endParaRPr lang="uk-UA" dirty="0"/>
        </a:p>
      </dgm:t>
    </dgm:pt>
    <dgm:pt modelId="{3EA807BB-77A9-4583-A55B-AAB0031D51EC}" type="parTrans" cxnId="{652C6208-7A79-4B88-B53B-A964996F1598}">
      <dgm:prSet/>
      <dgm:spPr/>
      <dgm:t>
        <a:bodyPr/>
        <a:lstStyle/>
        <a:p>
          <a:endParaRPr lang="uk-UA"/>
        </a:p>
      </dgm:t>
    </dgm:pt>
    <dgm:pt modelId="{BFA8C24C-19B0-4293-967E-3FB84DCD92FC}" type="sibTrans" cxnId="{652C6208-7A79-4B88-B53B-A964996F1598}">
      <dgm:prSet/>
      <dgm:spPr/>
      <dgm:t>
        <a:bodyPr/>
        <a:lstStyle/>
        <a:p>
          <a:endParaRPr lang="uk-UA"/>
        </a:p>
      </dgm:t>
    </dgm:pt>
    <dgm:pt modelId="{99C4CC26-CC70-42CA-965C-1182E75A891F}">
      <dgm:prSet/>
      <dgm:spPr/>
      <dgm:t>
        <a:bodyPr/>
        <a:lstStyle/>
        <a:p>
          <a:r>
            <a:rPr lang="uk-UA" dirty="0" smtClean="0"/>
            <a:t>Використовуватися досить довгий період</a:t>
          </a:r>
          <a:endParaRPr lang="uk-UA" dirty="0"/>
        </a:p>
      </dgm:t>
    </dgm:pt>
    <dgm:pt modelId="{85B86D9D-A63D-464C-B445-24E89DE60A56}" type="parTrans" cxnId="{300910CA-8097-45EB-AE09-0B23DC0790F7}">
      <dgm:prSet/>
      <dgm:spPr/>
      <dgm:t>
        <a:bodyPr/>
        <a:lstStyle/>
        <a:p>
          <a:endParaRPr lang="uk-UA"/>
        </a:p>
      </dgm:t>
    </dgm:pt>
    <dgm:pt modelId="{EC56D24C-D90C-4F7C-91E7-4DF0FC30F8D8}" type="sibTrans" cxnId="{300910CA-8097-45EB-AE09-0B23DC0790F7}">
      <dgm:prSet/>
      <dgm:spPr/>
      <dgm:t>
        <a:bodyPr/>
        <a:lstStyle/>
        <a:p>
          <a:endParaRPr lang="uk-UA"/>
        </a:p>
      </dgm:t>
    </dgm:pt>
    <dgm:pt modelId="{F4C7E974-DC59-43B8-92A1-D5758CEB62C0}" type="pres">
      <dgm:prSet presAssocID="{22B533DA-3BE6-449D-9D8D-02BFA213D803}" presName="outerComposite" presStyleCnt="0">
        <dgm:presLayoutVars>
          <dgm:chMax val="5"/>
          <dgm:dir/>
          <dgm:resizeHandles val="exact"/>
        </dgm:presLayoutVars>
      </dgm:prSet>
      <dgm:spPr/>
      <dgm:t>
        <a:bodyPr/>
        <a:lstStyle/>
        <a:p>
          <a:endParaRPr lang="uk-UA"/>
        </a:p>
      </dgm:t>
    </dgm:pt>
    <dgm:pt modelId="{A053C471-E2F0-4378-96CF-6FA4C8BBC169}" type="pres">
      <dgm:prSet presAssocID="{22B533DA-3BE6-449D-9D8D-02BFA213D803}" presName="dummyMaxCanvas" presStyleCnt="0">
        <dgm:presLayoutVars/>
      </dgm:prSet>
      <dgm:spPr/>
    </dgm:pt>
    <dgm:pt modelId="{5B098EB7-1F69-499A-9AED-1E18C8A80954}" type="pres">
      <dgm:prSet presAssocID="{22B533DA-3BE6-449D-9D8D-02BFA213D803}" presName="FiveNodes_1" presStyleLbl="node1" presStyleIdx="0" presStyleCnt="5">
        <dgm:presLayoutVars>
          <dgm:bulletEnabled val="1"/>
        </dgm:presLayoutVars>
      </dgm:prSet>
      <dgm:spPr/>
      <dgm:t>
        <a:bodyPr/>
        <a:lstStyle/>
        <a:p>
          <a:endParaRPr lang="uk-UA"/>
        </a:p>
      </dgm:t>
    </dgm:pt>
    <dgm:pt modelId="{C37CA6D9-04AA-42EA-895F-0910C48B0849}" type="pres">
      <dgm:prSet presAssocID="{22B533DA-3BE6-449D-9D8D-02BFA213D803}" presName="FiveNodes_2" presStyleLbl="node1" presStyleIdx="1" presStyleCnt="5">
        <dgm:presLayoutVars>
          <dgm:bulletEnabled val="1"/>
        </dgm:presLayoutVars>
      </dgm:prSet>
      <dgm:spPr/>
      <dgm:t>
        <a:bodyPr/>
        <a:lstStyle/>
        <a:p>
          <a:endParaRPr lang="uk-UA"/>
        </a:p>
      </dgm:t>
    </dgm:pt>
    <dgm:pt modelId="{D46B5C48-6034-48E8-AEB6-DF747DE980A0}" type="pres">
      <dgm:prSet presAssocID="{22B533DA-3BE6-449D-9D8D-02BFA213D803}" presName="FiveNodes_3" presStyleLbl="node1" presStyleIdx="2" presStyleCnt="5">
        <dgm:presLayoutVars>
          <dgm:bulletEnabled val="1"/>
        </dgm:presLayoutVars>
      </dgm:prSet>
      <dgm:spPr/>
      <dgm:t>
        <a:bodyPr/>
        <a:lstStyle/>
        <a:p>
          <a:endParaRPr lang="uk-UA"/>
        </a:p>
      </dgm:t>
    </dgm:pt>
    <dgm:pt modelId="{B325C0B7-AE6D-46C8-9DE9-58F05654E454}" type="pres">
      <dgm:prSet presAssocID="{22B533DA-3BE6-449D-9D8D-02BFA213D803}" presName="FiveNodes_4" presStyleLbl="node1" presStyleIdx="3" presStyleCnt="5">
        <dgm:presLayoutVars>
          <dgm:bulletEnabled val="1"/>
        </dgm:presLayoutVars>
      </dgm:prSet>
      <dgm:spPr/>
      <dgm:t>
        <a:bodyPr/>
        <a:lstStyle/>
        <a:p>
          <a:endParaRPr lang="uk-UA"/>
        </a:p>
      </dgm:t>
    </dgm:pt>
    <dgm:pt modelId="{880B020B-A15C-4B61-BAC7-59706D04099F}" type="pres">
      <dgm:prSet presAssocID="{22B533DA-3BE6-449D-9D8D-02BFA213D803}" presName="FiveNodes_5" presStyleLbl="node1" presStyleIdx="4" presStyleCnt="5">
        <dgm:presLayoutVars>
          <dgm:bulletEnabled val="1"/>
        </dgm:presLayoutVars>
      </dgm:prSet>
      <dgm:spPr/>
      <dgm:t>
        <a:bodyPr/>
        <a:lstStyle/>
        <a:p>
          <a:endParaRPr lang="uk-UA"/>
        </a:p>
      </dgm:t>
    </dgm:pt>
    <dgm:pt modelId="{4ACB2EEB-F278-4AB8-B7F4-0729DD6F68F6}" type="pres">
      <dgm:prSet presAssocID="{22B533DA-3BE6-449D-9D8D-02BFA213D803}" presName="FiveConn_1-2" presStyleLbl="fgAccFollowNode1" presStyleIdx="0" presStyleCnt="4">
        <dgm:presLayoutVars>
          <dgm:bulletEnabled val="1"/>
        </dgm:presLayoutVars>
      </dgm:prSet>
      <dgm:spPr/>
      <dgm:t>
        <a:bodyPr/>
        <a:lstStyle/>
        <a:p>
          <a:endParaRPr lang="uk-UA"/>
        </a:p>
      </dgm:t>
    </dgm:pt>
    <dgm:pt modelId="{A08AEF70-FC35-472E-BEB5-2333C152BB8C}" type="pres">
      <dgm:prSet presAssocID="{22B533DA-3BE6-449D-9D8D-02BFA213D803}" presName="FiveConn_2-3" presStyleLbl="fgAccFollowNode1" presStyleIdx="1" presStyleCnt="4">
        <dgm:presLayoutVars>
          <dgm:bulletEnabled val="1"/>
        </dgm:presLayoutVars>
      </dgm:prSet>
      <dgm:spPr/>
      <dgm:t>
        <a:bodyPr/>
        <a:lstStyle/>
        <a:p>
          <a:endParaRPr lang="uk-UA"/>
        </a:p>
      </dgm:t>
    </dgm:pt>
    <dgm:pt modelId="{965008D3-81BD-4EE2-8808-FBB52B835E24}" type="pres">
      <dgm:prSet presAssocID="{22B533DA-3BE6-449D-9D8D-02BFA213D803}" presName="FiveConn_3-4" presStyleLbl="fgAccFollowNode1" presStyleIdx="2" presStyleCnt="4">
        <dgm:presLayoutVars>
          <dgm:bulletEnabled val="1"/>
        </dgm:presLayoutVars>
      </dgm:prSet>
      <dgm:spPr/>
      <dgm:t>
        <a:bodyPr/>
        <a:lstStyle/>
        <a:p>
          <a:endParaRPr lang="uk-UA"/>
        </a:p>
      </dgm:t>
    </dgm:pt>
    <dgm:pt modelId="{F4A9F188-A240-4A57-9308-ECD0A3D5E83F}" type="pres">
      <dgm:prSet presAssocID="{22B533DA-3BE6-449D-9D8D-02BFA213D803}" presName="FiveConn_4-5" presStyleLbl="fgAccFollowNode1" presStyleIdx="3" presStyleCnt="4">
        <dgm:presLayoutVars>
          <dgm:bulletEnabled val="1"/>
        </dgm:presLayoutVars>
      </dgm:prSet>
      <dgm:spPr/>
      <dgm:t>
        <a:bodyPr/>
        <a:lstStyle/>
        <a:p>
          <a:endParaRPr lang="uk-UA"/>
        </a:p>
      </dgm:t>
    </dgm:pt>
    <dgm:pt modelId="{BBAE24FE-5514-44F1-9FBC-9FD77BB2D200}" type="pres">
      <dgm:prSet presAssocID="{22B533DA-3BE6-449D-9D8D-02BFA213D803}" presName="FiveNodes_1_text" presStyleLbl="node1" presStyleIdx="4" presStyleCnt="5">
        <dgm:presLayoutVars>
          <dgm:bulletEnabled val="1"/>
        </dgm:presLayoutVars>
      </dgm:prSet>
      <dgm:spPr/>
      <dgm:t>
        <a:bodyPr/>
        <a:lstStyle/>
        <a:p>
          <a:endParaRPr lang="uk-UA"/>
        </a:p>
      </dgm:t>
    </dgm:pt>
    <dgm:pt modelId="{8B7FA497-C7C2-46C2-8E52-F003B5FB1F2E}" type="pres">
      <dgm:prSet presAssocID="{22B533DA-3BE6-449D-9D8D-02BFA213D803}" presName="FiveNodes_2_text" presStyleLbl="node1" presStyleIdx="4" presStyleCnt="5">
        <dgm:presLayoutVars>
          <dgm:bulletEnabled val="1"/>
        </dgm:presLayoutVars>
      </dgm:prSet>
      <dgm:spPr/>
      <dgm:t>
        <a:bodyPr/>
        <a:lstStyle/>
        <a:p>
          <a:endParaRPr lang="uk-UA"/>
        </a:p>
      </dgm:t>
    </dgm:pt>
    <dgm:pt modelId="{B12017A8-D9F6-48F9-8BB1-2C2AB1CBC695}" type="pres">
      <dgm:prSet presAssocID="{22B533DA-3BE6-449D-9D8D-02BFA213D803}" presName="FiveNodes_3_text" presStyleLbl="node1" presStyleIdx="4" presStyleCnt="5">
        <dgm:presLayoutVars>
          <dgm:bulletEnabled val="1"/>
        </dgm:presLayoutVars>
      </dgm:prSet>
      <dgm:spPr/>
      <dgm:t>
        <a:bodyPr/>
        <a:lstStyle/>
        <a:p>
          <a:endParaRPr lang="uk-UA"/>
        </a:p>
      </dgm:t>
    </dgm:pt>
    <dgm:pt modelId="{07E287DA-F178-4B1D-AA98-4BC85C15A9D1}" type="pres">
      <dgm:prSet presAssocID="{22B533DA-3BE6-449D-9D8D-02BFA213D803}" presName="FiveNodes_4_text" presStyleLbl="node1" presStyleIdx="4" presStyleCnt="5">
        <dgm:presLayoutVars>
          <dgm:bulletEnabled val="1"/>
        </dgm:presLayoutVars>
      </dgm:prSet>
      <dgm:spPr/>
      <dgm:t>
        <a:bodyPr/>
        <a:lstStyle/>
        <a:p>
          <a:endParaRPr lang="uk-UA"/>
        </a:p>
      </dgm:t>
    </dgm:pt>
    <dgm:pt modelId="{6A21C008-78AC-4F86-A8B9-8FE76C83F8B4}" type="pres">
      <dgm:prSet presAssocID="{22B533DA-3BE6-449D-9D8D-02BFA213D803}" presName="FiveNodes_5_text" presStyleLbl="node1" presStyleIdx="4" presStyleCnt="5">
        <dgm:presLayoutVars>
          <dgm:bulletEnabled val="1"/>
        </dgm:presLayoutVars>
      </dgm:prSet>
      <dgm:spPr/>
      <dgm:t>
        <a:bodyPr/>
        <a:lstStyle/>
        <a:p>
          <a:endParaRPr lang="uk-UA"/>
        </a:p>
      </dgm:t>
    </dgm:pt>
  </dgm:ptLst>
  <dgm:cxnLst>
    <dgm:cxn modelId="{92CCA6A8-D3F9-46E2-89E9-4B780BE3A816}" type="presOf" srcId="{99C4CC26-CC70-42CA-965C-1182E75A891F}" destId="{880B020B-A15C-4B61-BAC7-59706D04099F}" srcOrd="0" destOrd="0" presId="urn:microsoft.com/office/officeart/2005/8/layout/vProcess5"/>
    <dgm:cxn modelId="{97562BDE-920B-4197-8F02-D9583BA4A67F}" type="presOf" srcId="{D09FCF67-9C59-42B7-A03C-B0D08669907F}" destId="{A08AEF70-FC35-472E-BEB5-2333C152BB8C}" srcOrd="0" destOrd="0" presId="urn:microsoft.com/office/officeart/2005/8/layout/vProcess5"/>
    <dgm:cxn modelId="{2C3C5140-FB53-4B26-830A-EAB0A702E942}" type="presOf" srcId="{AC13EDA3-4F66-4391-A9DE-D8DA29FDBBE5}" destId="{BBAE24FE-5514-44F1-9FBC-9FD77BB2D200}" srcOrd="1" destOrd="0" presId="urn:microsoft.com/office/officeart/2005/8/layout/vProcess5"/>
    <dgm:cxn modelId="{C8B04532-01A9-4361-BF56-AD66F8E1F9AF}" type="presOf" srcId="{B08EFD07-EBD9-4CDB-95EF-8751F3032B24}" destId="{965008D3-81BD-4EE2-8808-FBB52B835E24}" srcOrd="0" destOrd="0" presId="urn:microsoft.com/office/officeart/2005/8/layout/vProcess5"/>
    <dgm:cxn modelId="{BC0EEF83-1973-45E5-85E0-AEA927B862F0}" type="presOf" srcId="{99C4CC26-CC70-42CA-965C-1182E75A891F}" destId="{6A21C008-78AC-4F86-A8B9-8FE76C83F8B4}" srcOrd="1" destOrd="0" presId="urn:microsoft.com/office/officeart/2005/8/layout/vProcess5"/>
    <dgm:cxn modelId="{24349151-8314-4671-931B-EC920CCE853B}" type="presOf" srcId="{67AE5D66-C5F2-42BA-967B-3894238B5BBC}" destId="{C37CA6D9-04AA-42EA-895F-0910C48B0849}" srcOrd="0" destOrd="0" presId="urn:microsoft.com/office/officeart/2005/8/layout/vProcess5"/>
    <dgm:cxn modelId="{0FFBF660-C58D-4988-A968-27788CAF3B0A}" srcId="{22B533DA-3BE6-449D-9D8D-02BFA213D803}" destId="{AC13EDA3-4F66-4391-A9DE-D8DA29FDBBE5}" srcOrd="0" destOrd="0" parTransId="{8300F9EC-8CA4-412C-BF6C-01C5B4D1800B}" sibTransId="{BF22B529-7623-4552-95A4-0DE6B590881A}"/>
    <dgm:cxn modelId="{75F36056-77FF-43BD-A010-2FC4F988D510}" type="presOf" srcId="{BFA8C24C-19B0-4293-967E-3FB84DCD92FC}" destId="{F4A9F188-A240-4A57-9308-ECD0A3D5E83F}" srcOrd="0" destOrd="0" presId="urn:microsoft.com/office/officeart/2005/8/layout/vProcess5"/>
    <dgm:cxn modelId="{6EED3669-9825-47C5-967A-8D7992A15C91}" type="presOf" srcId="{ADB4B95C-E77E-4FA4-9B69-947FCD5A65D9}" destId="{D46B5C48-6034-48E8-AEB6-DF747DE980A0}" srcOrd="0" destOrd="0" presId="urn:microsoft.com/office/officeart/2005/8/layout/vProcess5"/>
    <dgm:cxn modelId="{B89795F2-3063-4E50-AC79-8B2F5F255AE4}" type="presOf" srcId="{ADB4B95C-E77E-4FA4-9B69-947FCD5A65D9}" destId="{B12017A8-D9F6-48F9-8BB1-2C2AB1CBC695}" srcOrd="1" destOrd="0" presId="urn:microsoft.com/office/officeart/2005/8/layout/vProcess5"/>
    <dgm:cxn modelId="{AFF97AF0-7E52-40F3-8D74-EF127DD1F2A7}" srcId="{22B533DA-3BE6-449D-9D8D-02BFA213D803}" destId="{67AE5D66-C5F2-42BA-967B-3894238B5BBC}" srcOrd="1" destOrd="0" parTransId="{2B82CBC2-598C-46EF-A4AA-3E37C587B620}" sibTransId="{D09FCF67-9C59-42B7-A03C-B0D08669907F}"/>
    <dgm:cxn modelId="{20342841-34FF-4E14-A16B-A9E3A77DC15B}" type="presOf" srcId="{C0105124-0F6A-4F58-ACCB-672DC643F852}" destId="{07E287DA-F178-4B1D-AA98-4BC85C15A9D1}" srcOrd="1" destOrd="0" presId="urn:microsoft.com/office/officeart/2005/8/layout/vProcess5"/>
    <dgm:cxn modelId="{C6AA5D53-A1A3-42E5-BB2A-79226504E016}" type="presOf" srcId="{AC13EDA3-4F66-4391-A9DE-D8DA29FDBBE5}" destId="{5B098EB7-1F69-499A-9AED-1E18C8A80954}" srcOrd="0" destOrd="0" presId="urn:microsoft.com/office/officeart/2005/8/layout/vProcess5"/>
    <dgm:cxn modelId="{B5DEB455-C2E4-403B-9D98-8173B19E410A}" type="presOf" srcId="{67AE5D66-C5F2-42BA-967B-3894238B5BBC}" destId="{8B7FA497-C7C2-46C2-8E52-F003B5FB1F2E}" srcOrd="1" destOrd="0" presId="urn:microsoft.com/office/officeart/2005/8/layout/vProcess5"/>
    <dgm:cxn modelId="{ADCBECD3-A785-4559-89DF-7A5EA32ED8AC}" type="presOf" srcId="{22B533DA-3BE6-449D-9D8D-02BFA213D803}" destId="{F4C7E974-DC59-43B8-92A1-D5758CEB62C0}" srcOrd="0" destOrd="0" presId="urn:microsoft.com/office/officeart/2005/8/layout/vProcess5"/>
    <dgm:cxn modelId="{CEEE519E-5ABF-4276-AA66-B468054C4B3C}" srcId="{22B533DA-3BE6-449D-9D8D-02BFA213D803}" destId="{ADB4B95C-E77E-4FA4-9B69-947FCD5A65D9}" srcOrd="2" destOrd="0" parTransId="{06677C30-3C9D-4C3E-BD9F-F1F9BE7B2E24}" sibTransId="{B08EFD07-EBD9-4CDB-95EF-8751F3032B24}"/>
    <dgm:cxn modelId="{ECFA2F73-D656-4197-9953-7F85D3EFDE73}" type="presOf" srcId="{C0105124-0F6A-4F58-ACCB-672DC643F852}" destId="{B325C0B7-AE6D-46C8-9DE9-58F05654E454}" srcOrd="0" destOrd="0" presId="urn:microsoft.com/office/officeart/2005/8/layout/vProcess5"/>
    <dgm:cxn modelId="{300910CA-8097-45EB-AE09-0B23DC0790F7}" srcId="{22B533DA-3BE6-449D-9D8D-02BFA213D803}" destId="{99C4CC26-CC70-42CA-965C-1182E75A891F}" srcOrd="4" destOrd="0" parTransId="{85B86D9D-A63D-464C-B445-24E89DE60A56}" sibTransId="{EC56D24C-D90C-4F7C-91E7-4DF0FC30F8D8}"/>
    <dgm:cxn modelId="{6736924E-AFBF-4595-AF4F-50AD7D8BBF77}" type="presOf" srcId="{BF22B529-7623-4552-95A4-0DE6B590881A}" destId="{4ACB2EEB-F278-4AB8-B7F4-0729DD6F68F6}" srcOrd="0" destOrd="0" presId="urn:microsoft.com/office/officeart/2005/8/layout/vProcess5"/>
    <dgm:cxn modelId="{652C6208-7A79-4B88-B53B-A964996F1598}" srcId="{22B533DA-3BE6-449D-9D8D-02BFA213D803}" destId="{C0105124-0F6A-4F58-ACCB-672DC643F852}" srcOrd="3" destOrd="0" parTransId="{3EA807BB-77A9-4583-A55B-AAB0031D51EC}" sibTransId="{BFA8C24C-19B0-4293-967E-3FB84DCD92FC}"/>
    <dgm:cxn modelId="{A6470062-7DD2-40CB-8D18-3081F7594599}" type="presParOf" srcId="{F4C7E974-DC59-43B8-92A1-D5758CEB62C0}" destId="{A053C471-E2F0-4378-96CF-6FA4C8BBC169}" srcOrd="0" destOrd="0" presId="urn:microsoft.com/office/officeart/2005/8/layout/vProcess5"/>
    <dgm:cxn modelId="{716FEF23-3122-4146-9E96-062BA9203C24}" type="presParOf" srcId="{F4C7E974-DC59-43B8-92A1-D5758CEB62C0}" destId="{5B098EB7-1F69-499A-9AED-1E18C8A80954}" srcOrd="1" destOrd="0" presId="urn:microsoft.com/office/officeart/2005/8/layout/vProcess5"/>
    <dgm:cxn modelId="{D3586EB2-8624-4BCD-BDA1-A3CA71DB6F7C}" type="presParOf" srcId="{F4C7E974-DC59-43B8-92A1-D5758CEB62C0}" destId="{C37CA6D9-04AA-42EA-895F-0910C48B0849}" srcOrd="2" destOrd="0" presId="urn:microsoft.com/office/officeart/2005/8/layout/vProcess5"/>
    <dgm:cxn modelId="{ED7394C0-83E3-4128-A42D-59F0FBC14FE0}" type="presParOf" srcId="{F4C7E974-DC59-43B8-92A1-D5758CEB62C0}" destId="{D46B5C48-6034-48E8-AEB6-DF747DE980A0}" srcOrd="3" destOrd="0" presId="urn:microsoft.com/office/officeart/2005/8/layout/vProcess5"/>
    <dgm:cxn modelId="{ACC09657-A603-4A74-A089-58DF0359D19C}" type="presParOf" srcId="{F4C7E974-DC59-43B8-92A1-D5758CEB62C0}" destId="{B325C0B7-AE6D-46C8-9DE9-58F05654E454}" srcOrd="4" destOrd="0" presId="urn:microsoft.com/office/officeart/2005/8/layout/vProcess5"/>
    <dgm:cxn modelId="{02C2608F-128F-4D8A-8124-4EC54F9BF856}" type="presParOf" srcId="{F4C7E974-DC59-43B8-92A1-D5758CEB62C0}" destId="{880B020B-A15C-4B61-BAC7-59706D04099F}" srcOrd="5" destOrd="0" presId="urn:microsoft.com/office/officeart/2005/8/layout/vProcess5"/>
    <dgm:cxn modelId="{7F7C11E7-E76E-4576-858B-561F5A0001DD}" type="presParOf" srcId="{F4C7E974-DC59-43B8-92A1-D5758CEB62C0}" destId="{4ACB2EEB-F278-4AB8-B7F4-0729DD6F68F6}" srcOrd="6" destOrd="0" presId="urn:microsoft.com/office/officeart/2005/8/layout/vProcess5"/>
    <dgm:cxn modelId="{4BC522CE-9149-4873-BCAD-D98F88A94216}" type="presParOf" srcId="{F4C7E974-DC59-43B8-92A1-D5758CEB62C0}" destId="{A08AEF70-FC35-472E-BEB5-2333C152BB8C}" srcOrd="7" destOrd="0" presId="urn:microsoft.com/office/officeart/2005/8/layout/vProcess5"/>
    <dgm:cxn modelId="{98E1D3D8-BFF1-498C-BDF9-FAA151A17B29}" type="presParOf" srcId="{F4C7E974-DC59-43B8-92A1-D5758CEB62C0}" destId="{965008D3-81BD-4EE2-8808-FBB52B835E24}" srcOrd="8" destOrd="0" presId="urn:microsoft.com/office/officeart/2005/8/layout/vProcess5"/>
    <dgm:cxn modelId="{494F5DBC-0D9F-452F-BAC8-2771D18B3CD1}" type="presParOf" srcId="{F4C7E974-DC59-43B8-92A1-D5758CEB62C0}" destId="{F4A9F188-A240-4A57-9308-ECD0A3D5E83F}" srcOrd="9" destOrd="0" presId="urn:microsoft.com/office/officeart/2005/8/layout/vProcess5"/>
    <dgm:cxn modelId="{A2324BC8-143B-452B-A7A1-D716948102E9}" type="presParOf" srcId="{F4C7E974-DC59-43B8-92A1-D5758CEB62C0}" destId="{BBAE24FE-5514-44F1-9FBC-9FD77BB2D200}" srcOrd="10" destOrd="0" presId="urn:microsoft.com/office/officeart/2005/8/layout/vProcess5"/>
    <dgm:cxn modelId="{3335F6D1-4A9B-4A6D-958C-62905AF39173}" type="presParOf" srcId="{F4C7E974-DC59-43B8-92A1-D5758CEB62C0}" destId="{8B7FA497-C7C2-46C2-8E52-F003B5FB1F2E}" srcOrd="11" destOrd="0" presId="urn:microsoft.com/office/officeart/2005/8/layout/vProcess5"/>
    <dgm:cxn modelId="{AA15FC0E-77DC-46D3-BA03-D482A20D56F0}" type="presParOf" srcId="{F4C7E974-DC59-43B8-92A1-D5758CEB62C0}" destId="{B12017A8-D9F6-48F9-8BB1-2C2AB1CBC695}" srcOrd="12" destOrd="0" presId="urn:microsoft.com/office/officeart/2005/8/layout/vProcess5"/>
    <dgm:cxn modelId="{07E61923-605B-4519-BBEB-562050091420}" type="presParOf" srcId="{F4C7E974-DC59-43B8-92A1-D5758CEB62C0}" destId="{07E287DA-F178-4B1D-AA98-4BC85C15A9D1}" srcOrd="13" destOrd="0" presId="urn:microsoft.com/office/officeart/2005/8/layout/vProcess5"/>
    <dgm:cxn modelId="{32E51E8D-659A-4384-A6D6-2DAB40A3E0B3}" type="presParOf" srcId="{F4C7E974-DC59-43B8-92A1-D5758CEB62C0}" destId="{6A21C008-78AC-4F86-A8B9-8FE76C83F8B4}"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C0DAF0-5A46-4D74-AF98-18680A8472E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uk-UA"/>
        </a:p>
      </dgm:t>
    </dgm:pt>
    <dgm:pt modelId="{BE87FA9F-2EC0-42E3-BC7A-0D8052CFCF33}">
      <dgm:prSet phldrT="[Текст]" custT="1"/>
      <dgm:spPr/>
      <dgm:t>
        <a:bodyPr/>
        <a:lstStyle/>
        <a:p>
          <a:r>
            <a:rPr lang="uk-UA" sz="1400" b="1" u="sng" dirty="0" smtClean="0"/>
            <a:t>Цільовий сегмент ринку </a:t>
          </a:r>
          <a:r>
            <a:rPr lang="uk-UA" sz="1400" b="0" i="1" dirty="0" smtClean="0"/>
            <a:t>–</a:t>
          </a:r>
          <a:r>
            <a:rPr lang="uk-UA" sz="1400" b="0" dirty="0" smtClean="0"/>
            <a:t> один або декілька сегментів, відібраних для маркетингової діяльності підприємства. </a:t>
          </a:r>
          <a:endParaRPr lang="uk-UA" sz="1400" b="0" dirty="0"/>
        </a:p>
      </dgm:t>
    </dgm:pt>
    <dgm:pt modelId="{C3CDFED5-3741-45D4-A86E-0B3C690E018C}" type="parTrans" cxnId="{31CAF53C-67F3-4DEC-8D58-2B7FF6D0448F}">
      <dgm:prSet/>
      <dgm:spPr/>
      <dgm:t>
        <a:bodyPr/>
        <a:lstStyle/>
        <a:p>
          <a:endParaRPr lang="uk-UA"/>
        </a:p>
      </dgm:t>
    </dgm:pt>
    <dgm:pt modelId="{EE7C864F-CC58-4474-B130-FE860AE6FF02}" type="sibTrans" cxnId="{31CAF53C-67F3-4DEC-8D58-2B7FF6D0448F}">
      <dgm:prSet/>
      <dgm:spPr/>
      <dgm:t>
        <a:bodyPr/>
        <a:lstStyle/>
        <a:p>
          <a:endParaRPr lang="uk-UA"/>
        </a:p>
      </dgm:t>
    </dgm:pt>
    <dgm:pt modelId="{91023190-4F2D-477A-A9E8-3DABBE7F94D8}">
      <dgm:prSet phldrT="[Текст]" custT="1"/>
      <dgm:spPr/>
      <dgm:t>
        <a:bodyPr/>
        <a:lstStyle/>
        <a:p>
          <a:r>
            <a:rPr lang="uk-UA" sz="1400" b="1" i="1" u="sng" dirty="0" smtClean="0"/>
            <a:t>Концентрований метод </a:t>
          </a:r>
          <a:r>
            <a:rPr lang="uk-UA" sz="1400" b="1" u="sng" dirty="0" smtClean="0"/>
            <a:t> </a:t>
          </a:r>
          <a:r>
            <a:rPr lang="uk-UA" sz="1400" b="0" dirty="0" smtClean="0"/>
            <a:t>передбачає послідовне освоєння фармацевтичною фірмою одного сегмента за другим, поки не буде освоєна необхідна кількість сегментів. Якщо при цьому якийсь з них виявиться збитковим, то від нього відмовляються і починають працювати з наступним.</a:t>
          </a:r>
          <a:endParaRPr lang="uk-UA" sz="1400" b="0" dirty="0"/>
        </a:p>
      </dgm:t>
    </dgm:pt>
    <dgm:pt modelId="{C5B88086-14F3-430D-9F07-C3DD270A196D}" type="parTrans" cxnId="{1C8FE542-2EF1-4D51-A90B-A9DB12BAF735}">
      <dgm:prSet/>
      <dgm:spPr/>
      <dgm:t>
        <a:bodyPr/>
        <a:lstStyle/>
        <a:p>
          <a:endParaRPr lang="uk-UA"/>
        </a:p>
      </dgm:t>
    </dgm:pt>
    <dgm:pt modelId="{FCB5DB09-957D-4F1F-8265-6A4DBB64BB5A}" type="sibTrans" cxnId="{1C8FE542-2EF1-4D51-A90B-A9DB12BAF735}">
      <dgm:prSet/>
      <dgm:spPr/>
      <dgm:t>
        <a:bodyPr/>
        <a:lstStyle/>
        <a:p>
          <a:endParaRPr lang="uk-UA"/>
        </a:p>
      </dgm:t>
    </dgm:pt>
    <dgm:pt modelId="{B5E73A0E-68AF-4956-AC05-A995A9258619}">
      <dgm:prSet phldrT="[Текст]" custT="1"/>
      <dgm:spPr/>
      <dgm:t>
        <a:bodyPr/>
        <a:lstStyle/>
        <a:p>
          <a:r>
            <a:rPr lang="uk-UA" sz="1300" b="1" i="1" u="sng" dirty="0" smtClean="0"/>
            <a:t>Дисперсний метод</a:t>
          </a:r>
          <a:r>
            <a:rPr lang="uk-UA" sz="1300" b="1" dirty="0" smtClean="0"/>
            <a:t> </a:t>
          </a:r>
          <a:r>
            <a:rPr lang="uk-UA" sz="1300" b="0" dirty="0" smtClean="0"/>
            <a:t>передбачає вихід зразу на максимально можливу кількість сегментів ринку для того, щоб мати можливість відібрати найбільш перспективні, відмовитись від неперспективних, довести число сегментів, на яких фірма буде працювати, до оптимального рівня. Дисперсний метод вимагає менше часу для реалізації, ніж концентрований, але вимагає істотно більших одночасних затрат.</a:t>
          </a:r>
          <a:endParaRPr lang="uk-UA" sz="1300" b="0" dirty="0"/>
        </a:p>
      </dgm:t>
    </dgm:pt>
    <dgm:pt modelId="{40E6A4AC-3FC2-4832-8B4F-AA74A518943C}" type="parTrans" cxnId="{BB71236C-BB81-4FBB-AE4C-B0A0CAA5048F}">
      <dgm:prSet/>
      <dgm:spPr/>
      <dgm:t>
        <a:bodyPr/>
        <a:lstStyle/>
        <a:p>
          <a:endParaRPr lang="uk-UA"/>
        </a:p>
      </dgm:t>
    </dgm:pt>
    <dgm:pt modelId="{661BACE6-F8CB-4628-99A7-53AE6D601F68}" type="sibTrans" cxnId="{BB71236C-BB81-4FBB-AE4C-B0A0CAA5048F}">
      <dgm:prSet/>
      <dgm:spPr/>
      <dgm:t>
        <a:bodyPr/>
        <a:lstStyle/>
        <a:p>
          <a:endParaRPr lang="uk-UA"/>
        </a:p>
      </dgm:t>
    </dgm:pt>
    <dgm:pt modelId="{F2DB162D-5F18-4FC4-9004-90B6C2CDB9E4}" type="pres">
      <dgm:prSet presAssocID="{5AC0DAF0-5A46-4D74-AF98-18680A8472EC}" presName="hierChild1" presStyleCnt="0">
        <dgm:presLayoutVars>
          <dgm:chPref val="1"/>
          <dgm:dir/>
          <dgm:animOne val="branch"/>
          <dgm:animLvl val="lvl"/>
          <dgm:resizeHandles/>
        </dgm:presLayoutVars>
      </dgm:prSet>
      <dgm:spPr/>
      <dgm:t>
        <a:bodyPr/>
        <a:lstStyle/>
        <a:p>
          <a:endParaRPr lang="uk-UA"/>
        </a:p>
      </dgm:t>
    </dgm:pt>
    <dgm:pt modelId="{47BDB911-7823-4B60-8A40-37F2ED909A08}" type="pres">
      <dgm:prSet presAssocID="{BE87FA9F-2EC0-42E3-BC7A-0D8052CFCF33}" presName="hierRoot1" presStyleCnt="0"/>
      <dgm:spPr/>
    </dgm:pt>
    <dgm:pt modelId="{C3A941B0-BEF0-4B9D-AC6B-D3330F2843BE}" type="pres">
      <dgm:prSet presAssocID="{BE87FA9F-2EC0-42E3-BC7A-0D8052CFCF33}" presName="composite" presStyleCnt="0"/>
      <dgm:spPr/>
    </dgm:pt>
    <dgm:pt modelId="{FAB0E54D-9B3D-4968-9349-4F4E9CB05D9F}" type="pres">
      <dgm:prSet presAssocID="{BE87FA9F-2EC0-42E3-BC7A-0D8052CFCF33}" presName="background" presStyleLbl="node0" presStyleIdx="0" presStyleCnt="1"/>
      <dgm:spPr/>
    </dgm:pt>
    <dgm:pt modelId="{5C4FCE75-1E1F-436F-BC5A-CDBE807BF6E7}" type="pres">
      <dgm:prSet presAssocID="{BE87FA9F-2EC0-42E3-BC7A-0D8052CFCF33}" presName="text" presStyleLbl="fgAcc0" presStyleIdx="0" presStyleCnt="1" custScaleX="76949" custScaleY="76220">
        <dgm:presLayoutVars>
          <dgm:chPref val="3"/>
        </dgm:presLayoutVars>
      </dgm:prSet>
      <dgm:spPr/>
      <dgm:t>
        <a:bodyPr/>
        <a:lstStyle/>
        <a:p>
          <a:endParaRPr lang="uk-UA"/>
        </a:p>
      </dgm:t>
    </dgm:pt>
    <dgm:pt modelId="{48EE70BB-7750-4DFB-B412-4F2C1FD3E1DB}" type="pres">
      <dgm:prSet presAssocID="{BE87FA9F-2EC0-42E3-BC7A-0D8052CFCF33}" presName="hierChild2" presStyleCnt="0"/>
      <dgm:spPr/>
    </dgm:pt>
    <dgm:pt modelId="{96D4FD43-3E62-41BF-9795-1AB122D82A1D}" type="pres">
      <dgm:prSet presAssocID="{C5B88086-14F3-430D-9F07-C3DD270A196D}" presName="Name10" presStyleLbl="parChTrans1D2" presStyleIdx="0" presStyleCnt="2"/>
      <dgm:spPr/>
      <dgm:t>
        <a:bodyPr/>
        <a:lstStyle/>
        <a:p>
          <a:endParaRPr lang="uk-UA"/>
        </a:p>
      </dgm:t>
    </dgm:pt>
    <dgm:pt modelId="{4052BB80-D5A8-4E76-B454-7D82F8E155B8}" type="pres">
      <dgm:prSet presAssocID="{91023190-4F2D-477A-A9E8-3DABBE7F94D8}" presName="hierRoot2" presStyleCnt="0"/>
      <dgm:spPr/>
    </dgm:pt>
    <dgm:pt modelId="{27285451-85D2-47C6-8645-11070BCCB938}" type="pres">
      <dgm:prSet presAssocID="{91023190-4F2D-477A-A9E8-3DABBE7F94D8}" presName="composite2" presStyleCnt="0"/>
      <dgm:spPr/>
    </dgm:pt>
    <dgm:pt modelId="{332CB13B-A820-4A15-9CBF-C4E41EF5CCE0}" type="pres">
      <dgm:prSet presAssocID="{91023190-4F2D-477A-A9E8-3DABBE7F94D8}" presName="background2" presStyleLbl="node2" presStyleIdx="0" presStyleCnt="2"/>
      <dgm:spPr/>
    </dgm:pt>
    <dgm:pt modelId="{30668DBD-1EF8-4843-835C-1E683F5DD597}" type="pres">
      <dgm:prSet presAssocID="{91023190-4F2D-477A-A9E8-3DABBE7F94D8}" presName="text2" presStyleLbl="fgAcc2" presStyleIdx="0" presStyleCnt="2" custScaleX="122832" custScaleY="119651">
        <dgm:presLayoutVars>
          <dgm:chPref val="3"/>
        </dgm:presLayoutVars>
      </dgm:prSet>
      <dgm:spPr/>
      <dgm:t>
        <a:bodyPr/>
        <a:lstStyle/>
        <a:p>
          <a:endParaRPr lang="uk-UA"/>
        </a:p>
      </dgm:t>
    </dgm:pt>
    <dgm:pt modelId="{55DEDE17-65B2-4629-B8EC-968ADE6E7BB4}" type="pres">
      <dgm:prSet presAssocID="{91023190-4F2D-477A-A9E8-3DABBE7F94D8}" presName="hierChild3" presStyleCnt="0"/>
      <dgm:spPr/>
    </dgm:pt>
    <dgm:pt modelId="{2E5EEE57-82EB-4D48-A31A-F2D4DB14D808}" type="pres">
      <dgm:prSet presAssocID="{40E6A4AC-3FC2-4832-8B4F-AA74A518943C}" presName="Name10" presStyleLbl="parChTrans1D2" presStyleIdx="1" presStyleCnt="2"/>
      <dgm:spPr/>
      <dgm:t>
        <a:bodyPr/>
        <a:lstStyle/>
        <a:p>
          <a:endParaRPr lang="uk-UA"/>
        </a:p>
      </dgm:t>
    </dgm:pt>
    <dgm:pt modelId="{D6EED4A8-DC30-4494-9743-73AC967DE6BF}" type="pres">
      <dgm:prSet presAssocID="{B5E73A0E-68AF-4956-AC05-A995A9258619}" presName="hierRoot2" presStyleCnt="0"/>
      <dgm:spPr/>
    </dgm:pt>
    <dgm:pt modelId="{D2DB5B24-4675-44B7-A800-4B92B3290DEB}" type="pres">
      <dgm:prSet presAssocID="{B5E73A0E-68AF-4956-AC05-A995A9258619}" presName="composite2" presStyleCnt="0"/>
      <dgm:spPr/>
    </dgm:pt>
    <dgm:pt modelId="{84AC9DEF-F4DE-44E3-B1B9-A88D361B442C}" type="pres">
      <dgm:prSet presAssocID="{B5E73A0E-68AF-4956-AC05-A995A9258619}" presName="background2" presStyleLbl="node2" presStyleIdx="1" presStyleCnt="2"/>
      <dgm:spPr/>
    </dgm:pt>
    <dgm:pt modelId="{3C911DD7-FB65-4B40-A59D-21684B02EA5E}" type="pres">
      <dgm:prSet presAssocID="{B5E73A0E-68AF-4956-AC05-A995A9258619}" presName="text2" presStyleLbl="fgAcc2" presStyleIdx="1" presStyleCnt="2" custScaleX="122832" custScaleY="119651">
        <dgm:presLayoutVars>
          <dgm:chPref val="3"/>
        </dgm:presLayoutVars>
      </dgm:prSet>
      <dgm:spPr/>
      <dgm:t>
        <a:bodyPr/>
        <a:lstStyle/>
        <a:p>
          <a:endParaRPr lang="uk-UA"/>
        </a:p>
      </dgm:t>
    </dgm:pt>
    <dgm:pt modelId="{A82E9B6B-4363-43C5-B74B-AE5383B57F33}" type="pres">
      <dgm:prSet presAssocID="{B5E73A0E-68AF-4956-AC05-A995A9258619}" presName="hierChild3" presStyleCnt="0"/>
      <dgm:spPr/>
    </dgm:pt>
  </dgm:ptLst>
  <dgm:cxnLst>
    <dgm:cxn modelId="{A243A59E-C6DA-44D7-A130-28330014C232}" type="presOf" srcId="{40E6A4AC-3FC2-4832-8B4F-AA74A518943C}" destId="{2E5EEE57-82EB-4D48-A31A-F2D4DB14D808}" srcOrd="0" destOrd="0" presId="urn:microsoft.com/office/officeart/2005/8/layout/hierarchy1"/>
    <dgm:cxn modelId="{99AE1545-7BE9-48E5-9030-01ED249F2535}" type="presOf" srcId="{BE87FA9F-2EC0-42E3-BC7A-0D8052CFCF33}" destId="{5C4FCE75-1E1F-436F-BC5A-CDBE807BF6E7}" srcOrd="0" destOrd="0" presId="urn:microsoft.com/office/officeart/2005/8/layout/hierarchy1"/>
    <dgm:cxn modelId="{A5E371E1-5228-43C6-B3B3-54AB76319AE9}" type="presOf" srcId="{5AC0DAF0-5A46-4D74-AF98-18680A8472EC}" destId="{F2DB162D-5F18-4FC4-9004-90B6C2CDB9E4}" srcOrd="0" destOrd="0" presId="urn:microsoft.com/office/officeart/2005/8/layout/hierarchy1"/>
    <dgm:cxn modelId="{CFC46511-A077-48F3-A1F3-0A345C4FF713}" type="presOf" srcId="{C5B88086-14F3-430D-9F07-C3DD270A196D}" destId="{96D4FD43-3E62-41BF-9795-1AB122D82A1D}" srcOrd="0" destOrd="0" presId="urn:microsoft.com/office/officeart/2005/8/layout/hierarchy1"/>
    <dgm:cxn modelId="{BB71236C-BB81-4FBB-AE4C-B0A0CAA5048F}" srcId="{BE87FA9F-2EC0-42E3-BC7A-0D8052CFCF33}" destId="{B5E73A0E-68AF-4956-AC05-A995A9258619}" srcOrd="1" destOrd="0" parTransId="{40E6A4AC-3FC2-4832-8B4F-AA74A518943C}" sibTransId="{661BACE6-F8CB-4628-99A7-53AE6D601F68}"/>
    <dgm:cxn modelId="{F052D874-0CDD-4F1E-8D32-14FEAC66D557}" type="presOf" srcId="{91023190-4F2D-477A-A9E8-3DABBE7F94D8}" destId="{30668DBD-1EF8-4843-835C-1E683F5DD597}" srcOrd="0" destOrd="0" presId="urn:microsoft.com/office/officeart/2005/8/layout/hierarchy1"/>
    <dgm:cxn modelId="{31CAF53C-67F3-4DEC-8D58-2B7FF6D0448F}" srcId="{5AC0DAF0-5A46-4D74-AF98-18680A8472EC}" destId="{BE87FA9F-2EC0-42E3-BC7A-0D8052CFCF33}" srcOrd="0" destOrd="0" parTransId="{C3CDFED5-3741-45D4-A86E-0B3C690E018C}" sibTransId="{EE7C864F-CC58-4474-B130-FE860AE6FF02}"/>
    <dgm:cxn modelId="{194B3480-51B3-45DA-A62C-25933B1AE7A0}" type="presOf" srcId="{B5E73A0E-68AF-4956-AC05-A995A9258619}" destId="{3C911DD7-FB65-4B40-A59D-21684B02EA5E}" srcOrd="0" destOrd="0" presId="urn:microsoft.com/office/officeart/2005/8/layout/hierarchy1"/>
    <dgm:cxn modelId="{1C8FE542-2EF1-4D51-A90B-A9DB12BAF735}" srcId="{BE87FA9F-2EC0-42E3-BC7A-0D8052CFCF33}" destId="{91023190-4F2D-477A-A9E8-3DABBE7F94D8}" srcOrd="0" destOrd="0" parTransId="{C5B88086-14F3-430D-9F07-C3DD270A196D}" sibTransId="{FCB5DB09-957D-4F1F-8265-6A4DBB64BB5A}"/>
    <dgm:cxn modelId="{DC9507EA-46A0-4D8B-B309-171CE810CA05}" type="presParOf" srcId="{F2DB162D-5F18-4FC4-9004-90B6C2CDB9E4}" destId="{47BDB911-7823-4B60-8A40-37F2ED909A08}" srcOrd="0" destOrd="0" presId="urn:microsoft.com/office/officeart/2005/8/layout/hierarchy1"/>
    <dgm:cxn modelId="{F6E6B459-C6A0-444F-A856-B4942741798D}" type="presParOf" srcId="{47BDB911-7823-4B60-8A40-37F2ED909A08}" destId="{C3A941B0-BEF0-4B9D-AC6B-D3330F2843BE}" srcOrd="0" destOrd="0" presId="urn:microsoft.com/office/officeart/2005/8/layout/hierarchy1"/>
    <dgm:cxn modelId="{3B922BD4-2554-4B5E-AD38-7235750BFBB1}" type="presParOf" srcId="{C3A941B0-BEF0-4B9D-AC6B-D3330F2843BE}" destId="{FAB0E54D-9B3D-4968-9349-4F4E9CB05D9F}" srcOrd="0" destOrd="0" presId="urn:microsoft.com/office/officeart/2005/8/layout/hierarchy1"/>
    <dgm:cxn modelId="{149A1303-9565-429E-8E47-DB76411C78BF}" type="presParOf" srcId="{C3A941B0-BEF0-4B9D-AC6B-D3330F2843BE}" destId="{5C4FCE75-1E1F-436F-BC5A-CDBE807BF6E7}" srcOrd="1" destOrd="0" presId="urn:microsoft.com/office/officeart/2005/8/layout/hierarchy1"/>
    <dgm:cxn modelId="{D7A05F9D-D58E-4644-B8A7-D58EFBFEC167}" type="presParOf" srcId="{47BDB911-7823-4B60-8A40-37F2ED909A08}" destId="{48EE70BB-7750-4DFB-B412-4F2C1FD3E1DB}" srcOrd="1" destOrd="0" presId="urn:microsoft.com/office/officeart/2005/8/layout/hierarchy1"/>
    <dgm:cxn modelId="{5715C515-6F27-4E16-BF84-5879500EE040}" type="presParOf" srcId="{48EE70BB-7750-4DFB-B412-4F2C1FD3E1DB}" destId="{96D4FD43-3E62-41BF-9795-1AB122D82A1D}" srcOrd="0" destOrd="0" presId="urn:microsoft.com/office/officeart/2005/8/layout/hierarchy1"/>
    <dgm:cxn modelId="{1DC27BE1-4104-4330-89D7-5F30EFEF0244}" type="presParOf" srcId="{48EE70BB-7750-4DFB-B412-4F2C1FD3E1DB}" destId="{4052BB80-D5A8-4E76-B454-7D82F8E155B8}" srcOrd="1" destOrd="0" presId="urn:microsoft.com/office/officeart/2005/8/layout/hierarchy1"/>
    <dgm:cxn modelId="{874F7320-BF25-4AA1-A5B6-A6B633636556}" type="presParOf" srcId="{4052BB80-D5A8-4E76-B454-7D82F8E155B8}" destId="{27285451-85D2-47C6-8645-11070BCCB938}" srcOrd="0" destOrd="0" presId="urn:microsoft.com/office/officeart/2005/8/layout/hierarchy1"/>
    <dgm:cxn modelId="{44E29FBC-D043-440B-8BC8-14FA91459807}" type="presParOf" srcId="{27285451-85D2-47C6-8645-11070BCCB938}" destId="{332CB13B-A820-4A15-9CBF-C4E41EF5CCE0}" srcOrd="0" destOrd="0" presId="urn:microsoft.com/office/officeart/2005/8/layout/hierarchy1"/>
    <dgm:cxn modelId="{17036424-7A9F-425C-9026-B8323238AA91}" type="presParOf" srcId="{27285451-85D2-47C6-8645-11070BCCB938}" destId="{30668DBD-1EF8-4843-835C-1E683F5DD597}" srcOrd="1" destOrd="0" presId="urn:microsoft.com/office/officeart/2005/8/layout/hierarchy1"/>
    <dgm:cxn modelId="{1C194EA3-018C-473E-A7C4-9F2D9F498BEF}" type="presParOf" srcId="{4052BB80-D5A8-4E76-B454-7D82F8E155B8}" destId="{55DEDE17-65B2-4629-B8EC-968ADE6E7BB4}" srcOrd="1" destOrd="0" presId="urn:microsoft.com/office/officeart/2005/8/layout/hierarchy1"/>
    <dgm:cxn modelId="{DEBC900A-38D5-43DA-BA99-F464CC793E2C}" type="presParOf" srcId="{48EE70BB-7750-4DFB-B412-4F2C1FD3E1DB}" destId="{2E5EEE57-82EB-4D48-A31A-F2D4DB14D808}" srcOrd="2" destOrd="0" presId="urn:microsoft.com/office/officeart/2005/8/layout/hierarchy1"/>
    <dgm:cxn modelId="{D72D2E2D-898E-498D-888B-55546F695572}" type="presParOf" srcId="{48EE70BB-7750-4DFB-B412-4F2C1FD3E1DB}" destId="{D6EED4A8-DC30-4494-9743-73AC967DE6BF}" srcOrd="3" destOrd="0" presId="urn:microsoft.com/office/officeart/2005/8/layout/hierarchy1"/>
    <dgm:cxn modelId="{377FB267-6AB6-4DCB-91F6-CD10CF912E9F}" type="presParOf" srcId="{D6EED4A8-DC30-4494-9743-73AC967DE6BF}" destId="{D2DB5B24-4675-44B7-A800-4B92B3290DEB}" srcOrd="0" destOrd="0" presId="urn:microsoft.com/office/officeart/2005/8/layout/hierarchy1"/>
    <dgm:cxn modelId="{F1DD32F4-0E7F-4776-9D70-E7869C9BA15A}" type="presParOf" srcId="{D2DB5B24-4675-44B7-A800-4B92B3290DEB}" destId="{84AC9DEF-F4DE-44E3-B1B9-A88D361B442C}" srcOrd="0" destOrd="0" presId="urn:microsoft.com/office/officeart/2005/8/layout/hierarchy1"/>
    <dgm:cxn modelId="{5354F66E-A8C4-40C9-976A-605C026F53F6}" type="presParOf" srcId="{D2DB5B24-4675-44B7-A800-4B92B3290DEB}" destId="{3C911DD7-FB65-4B40-A59D-21684B02EA5E}" srcOrd="1" destOrd="0" presId="urn:microsoft.com/office/officeart/2005/8/layout/hierarchy1"/>
    <dgm:cxn modelId="{D14C8109-5CEA-40A0-8867-FA3C868E633F}" type="presParOf" srcId="{D6EED4A8-DC30-4494-9743-73AC967DE6BF}" destId="{A82E9B6B-4363-43C5-B74B-AE5383B57F3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AC0DAF0-5A46-4D74-AF98-18680A8472E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uk-UA"/>
        </a:p>
      </dgm:t>
    </dgm:pt>
    <dgm:pt modelId="{BE87FA9F-2EC0-42E3-BC7A-0D8052CFCF33}">
      <dgm:prSet phldrT="[Текст]" custT="1"/>
      <dgm:spPr/>
      <dgm:t>
        <a:bodyPr/>
        <a:lstStyle/>
        <a:p>
          <a:r>
            <a:rPr lang="uk-UA" sz="1400" b="1" i="1" dirty="0" smtClean="0"/>
            <a:t>Ринкова ніша </a:t>
          </a:r>
          <a:r>
            <a:rPr lang="uk-UA" sz="1400" b="0" i="1" dirty="0" smtClean="0"/>
            <a:t>–</a:t>
          </a:r>
          <a:r>
            <a:rPr lang="uk-UA" sz="1400" b="0" dirty="0" smtClean="0"/>
            <a:t> це сегмент ринку, для якого лікарські засоби даної фірми та можливості їх поставки є найбільш оптимальними.</a:t>
          </a:r>
          <a:endParaRPr lang="uk-UA" sz="1400" b="0" dirty="0"/>
        </a:p>
      </dgm:t>
    </dgm:pt>
    <dgm:pt modelId="{C3CDFED5-3741-45D4-A86E-0B3C690E018C}" type="parTrans" cxnId="{31CAF53C-67F3-4DEC-8D58-2B7FF6D0448F}">
      <dgm:prSet/>
      <dgm:spPr/>
      <dgm:t>
        <a:bodyPr/>
        <a:lstStyle/>
        <a:p>
          <a:endParaRPr lang="uk-UA"/>
        </a:p>
      </dgm:t>
    </dgm:pt>
    <dgm:pt modelId="{EE7C864F-CC58-4474-B130-FE860AE6FF02}" type="sibTrans" cxnId="{31CAF53C-67F3-4DEC-8D58-2B7FF6D0448F}">
      <dgm:prSet/>
      <dgm:spPr/>
      <dgm:t>
        <a:bodyPr/>
        <a:lstStyle/>
        <a:p>
          <a:endParaRPr lang="uk-UA"/>
        </a:p>
      </dgm:t>
    </dgm:pt>
    <dgm:pt modelId="{91023190-4F2D-477A-A9E8-3DABBE7F94D8}">
      <dgm:prSet phldrT="[Текст]" custT="1"/>
      <dgm:spPr/>
      <dgm:t>
        <a:bodyPr/>
        <a:lstStyle/>
        <a:p>
          <a:r>
            <a:rPr lang="uk-UA" sz="1400" b="1" i="1" dirty="0" smtClean="0"/>
            <a:t>Ринкове вікно –</a:t>
          </a:r>
          <a:r>
            <a:rPr lang="uk-UA" sz="1400" b="1" dirty="0" smtClean="0"/>
            <a:t> </a:t>
          </a:r>
          <a:r>
            <a:rPr lang="uk-UA" sz="1400" b="0" dirty="0" smtClean="0"/>
            <a:t>це сегменти ринку, для яких характерні незадоволені споживчі потреби. Це група споживачів, конкретні потреби яких задовольняються не спеціально створеними для цього лікарськими засобами, а в результаті використання інших препаратів. </a:t>
          </a:r>
          <a:endParaRPr lang="uk-UA" sz="1400" b="0" dirty="0"/>
        </a:p>
      </dgm:t>
    </dgm:pt>
    <dgm:pt modelId="{C5B88086-14F3-430D-9F07-C3DD270A196D}" type="parTrans" cxnId="{1C8FE542-2EF1-4D51-A90B-A9DB12BAF735}">
      <dgm:prSet/>
      <dgm:spPr/>
      <dgm:t>
        <a:bodyPr/>
        <a:lstStyle/>
        <a:p>
          <a:endParaRPr lang="uk-UA"/>
        </a:p>
      </dgm:t>
    </dgm:pt>
    <dgm:pt modelId="{FCB5DB09-957D-4F1F-8265-6A4DBB64BB5A}" type="sibTrans" cxnId="{1C8FE542-2EF1-4D51-A90B-A9DB12BAF735}">
      <dgm:prSet/>
      <dgm:spPr/>
      <dgm:t>
        <a:bodyPr/>
        <a:lstStyle/>
        <a:p>
          <a:endParaRPr lang="uk-UA"/>
        </a:p>
      </dgm:t>
    </dgm:pt>
    <dgm:pt modelId="{B5E73A0E-68AF-4956-AC05-A995A9258619}">
      <dgm:prSet phldrT="[Текст]" custT="1"/>
      <dgm:spPr/>
      <dgm:t>
        <a:bodyPr/>
        <a:lstStyle/>
        <a:p>
          <a:r>
            <a:rPr lang="uk-UA" sz="1300" b="1" dirty="0" smtClean="0"/>
            <a:t>Позиціонування на ринку </a:t>
          </a:r>
          <a:r>
            <a:rPr lang="uk-UA" sz="1300" b="0" i="1" dirty="0" smtClean="0"/>
            <a:t>–</a:t>
          </a:r>
          <a:r>
            <a:rPr lang="uk-UA" sz="1300" b="0" dirty="0" smtClean="0"/>
            <a:t> це забезпечення лікарському засобу чітко відокремленого від інших препаратів місця на ринку й у свідомості цільових споживачів. </a:t>
          </a:r>
          <a:endParaRPr lang="uk-UA" sz="1300" b="0" dirty="0"/>
        </a:p>
      </dgm:t>
    </dgm:pt>
    <dgm:pt modelId="{40E6A4AC-3FC2-4832-8B4F-AA74A518943C}" type="parTrans" cxnId="{BB71236C-BB81-4FBB-AE4C-B0A0CAA5048F}">
      <dgm:prSet/>
      <dgm:spPr/>
      <dgm:t>
        <a:bodyPr/>
        <a:lstStyle/>
        <a:p>
          <a:endParaRPr lang="uk-UA"/>
        </a:p>
      </dgm:t>
    </dgm:pt>
    <dgm:pt modelId="{661BACE6-F8CB-4628-99A7-53AE6D601F68}" type="sibTrans" cxnId="{BB71236C-BB81-4FBB-AE4C-B0A0CAA5048F}">
      <dgm:prSet/>
      <dgm:spPr/>
      <dgm:t>
        <a:bodyPr/>
        <a:lstStyle/>
        <a:p>
          <a:endParaRPr lang="uk-UA"/>
        </a:p>
      </dgm:t>
    </dgm:pt>
    <dgm:pt modelId="{F2DB162D-5F18-4FC4-9004-90B6C2CDB9E4}" type="pres">
      <dgm:prSet presAssocID="{5AC0DAF0-5A46-4D74-AF98-18680A8472EC}" presName="hierChild1" presStyleCnt="0">
        <dgm:presLayoutVars>
          <dgm:chPref val="1"/>
          <dgm:dir/>
          <dgm:animOne val="branch"/>
          <dgm:animLvl val="lvl"/>
          <dgm:resizeHandles/>
        </dgm:presLayoutVars>
      </dgm:prSet>
      <dgm:spPr/>
      <dgm:t>
        <a:bodyPr/>
        <a:lstStyle/>
        <a:p>
          <a:endParaRPr lang="uk-UA"/>
        </a:p>
      </dgm:t>
    </dgm:pt>
    <dgm:pt modelId="{47BDB911-7823-4B60-8A40-37F2ED909A08}" type="pres">
      <dgm:prSet presAssocID="{BE87FA9F-2EC0-42E3-BC7A-0D8052CFCF33}" presName="hierRoot1" presStyleCnt="0"/>
      <dgm:spPr/>
    </dgm:pt>
    <dgm:pt modelId="{C3A941B0-BEF0-4B9D-AC6B-D3330F2843BE}" type="pres">
      <dgm:prSet presAssocID="{BE87FA9F-2EC0-42E3-BC7A-0D8052CFCF33}" presName="composite" presStyleCnt="0"/>
      <dgm:spPr/>
    </dgm:pt>
    <dgm:pt modelId="{FAB0E54D-9B3D-4968-9349-4F4E9CB05D9F}" type="pres">
      <dgm:prSet presAssocID="{BE87FA9F-2EC0-42E3-BC7A-0D8052CFCF33}" presName="background" presStyleLbl="node0" presStyleIdx="0" presStyleCnt="1"/>
      <dgm:spPr/>
    </dgm:pt>
    <dgm:pt modelId="{5C4FCE75-1E1F-436F-BC5A-CDBE807BF6E7}" type="pres">
      <dgm:prSet presAssocID="{BE87FA9F-2EC0-42E3-BC7A-0D8052CFCF33}" presName="text" presStyleLbl="fgAcc0" presStyleIdx="0" presStyleCnt="1" custScaleX="136612" custScaleY="93131">
        <dgm:presLayoutVars>
          <dgm:chPref val="3"/>
        </dgm:presLayoutVars>
      </dgm:prSet>
      <dgm:spPr/>
      <dgm:t>
        <a:bodyPr/>
        <a:lstStyle/>
        <a:p>
          <a:endParaRPr lang="uk-UA"/>
        </a:p>
      </dgm:t>
    </dgm:pt>
    <dgm:pt modelId="{48EE70BB-7750-4DFB-B412-4F2C1FD3E1DB}" type="pres">
      <dgm:prSet presAssocID="{BE87FA9F-2EC0-42E3-BC7A-0D8052CFCF33}" presName="hierChild2" presStyleCnt="0"/>
      <dgm:spPr/>
    </dgm:pt>
    <dgm:pt modelId="{96D4FD43-3E62-41BF-9795-1AB122D82A1D}" type="pres">
      <dgm:prSet presAssocID="{C5B88086-14F3-430D-9F07-C3DD270A196D}" presName="Name10" presStyleLbl="parChTrans1D2" presStyleIdx="0" presStyleCnt="2"/>
      <dgm:spPr/>
      <dgm:t>
        <a:bodyPr/>
        <a:lstStyle/>
        <a:p>
          <a:endParaRPr lang="uk-UA"/>
        </a:p>
      </dgm:t>
    </dgm:pt>
    <dgm:pt modelId="{4052BB80-D5A8-4E76-B454-7D82F8E155B8}" type="pres">
      <dgm:prSet presAssocID="{91023190-4F2D-477A-A9E8-3DABBE7F94D8}" presName="hierRoot2" presStyleCnt="0"/>
      <dgm:spPr/>
    </dgm:pt>
    <dgm:pt modelId="{27285451-85D2-47C6-8645-11070BCCB938}" type="pres">
      <dgm:prSet presAssocID="{91023190-4F2D-477A-A9E8-3DABBE7F94D8}" presName="composite2" presStyleCnt="0"/>
      <dgm:spPr/>
    </dgm:pt>
    <dgm:pt modelId="{332CB13B-A820-4A15-9CBF-C4E41EF5CCE0}" type="pres">
      <dgm:prSet presAssocID="{91023190-4F2D-477A-A9E8-3DABBE7F94D8}" presName="background2" presStyleLbl="node2" presStyleIdx="0" presStyleCnt="2"/>
      <dgm:spPr/>
    </dgm:pt>
    <dgm:pt modelId="{30668DBD-1EF8-4843-835C-1E683F5DD597}" type="pres">
      <dgm:prSet presAssocID="{91023190-4F2D-477A-A9E8-3DABBE7F94D8}" presName="text2" presStyleLbl="fgAcc2" presStyleIdx="0" presStyleCnt="2" custScaleX="125772" custScaleY="125220">
        <dgm:presLayoutVars>
          <dgm:chPref val="3"/>
        </dgm:presLayoutVars>
      </dgm:prSet>
      <dgm:spPr/>
      <dgm:t>
        <a:bodyPr/>
        <a:lstStyle/>
        <a:p>
          <a:endParaRPr lang="uk-UA"/>
        </a:p>
      </dgm:t>
    </dgm:pt>
    <dgm:pt modelId="{55DEDE17-65B2-4629-B8EC-968ADE6E7BB4}" type="pres">
      <dgm:prSet presAssocID="{91023190-4F2D-477A-A9E8-3DABBE7F94D8}" presName="hierChild3" presStyleCnt="0"/>
      <dgm:spPr/>
    </dgm:pt>
    <dgm:pt modelId="{2E5EEE57-82EB-4D48-A31A-F2D4DB14D808}" type="pres">
      <dgm:prSet presAssocID="{40E6A4AC-3FC2-4832-8B4F-AA74A518943C}" presName="Name10" presStyleLbl="parChTrans1D2" presStyleIdx="1" presStyleCnt="2"/>
      <dgm:spPr/>
      <dgm:t>
        <a:bodyPr/>
        <a:lstStyle/>
        <a:p>
          <a:endParaRPr lang="uk-UA"/>
        </a:p>
      </dgm:t>
    </dgm:pt>
    <dgm:pt modelId="{D6EED4A8-DC30-4494-9743-73AC967DE6BF}" type="pres">
      <dgm:prSet presAssocID="{B5E73A0E-68AF-4956-AC05-A995A9258619}" presName="hierRoot2" presStyleCnt="0"/>
      <dgm:spPr/>
    </dgm:pt>
    <dgm:pt modelId="{D2DB5B24-4675-44B7-A800-4B92B3290DEB}" type="pres">
      <dgm:prSet presAssocID="{B5E73A0E-68AF-4956-AC05-A995A9258619}" presName="composite2" presStyleCnt="0"/>
      <dgm:spPr/>
    </dgm:pt>
    <dgm:pt modelId="{84AC9DEF-F4DE-44E3-B1B9-A88D361B442C}" type="pres">
      <dgm:prSet presAssocID="{B5E73A0E-68AF-4956-AC05-A995A9258619}" presName="background2" presStyleLbl="node2" presStyleIdx="1" presStyleCnt="2"/>
      <dgm:spPr/>
    </dgm:pt>
    <dgm:pt modelId="{3C911DD7-FB65-4B40-A59D-21684B02EA5E}" type="pres">
      <dgm:prSet presAssocID="{B5E73A0E-68AF-4956-AC05-A995A9258619}" presName="text2" presStyleLbl="fgAcc2" presStyleIdx="1" presStyleCnt="2" custScaleX="125772" custScaleY="125220">
        <dgm:presLayoutVars>
          <dgm:chPref val="3"/>
        </dgm:presLayoutVars>
      </dgm:prSet>
      <dgm:spPr/>
      <dgm:t>
        <a:bodyPr/>
        <a:lstStyle/>
        <a:p>
          <a:endParaRPr lang="uk-UA"/>
        </a:p>
      </dgm:t>
    </dgm:pt>
    <dgm:pt modelId="{A82E9B6B-4363-43C5-B74B-AE5383B57F33}" type="pres">
      <dgm:prSet presAssocID="{B5E73A0E-68AF-4956-AC05-A995A9258619}" presName="hierChild3" presStyleCnt="0"/>
      <dgm:spPr/>
    </dgm:pt>
  </dgm:ptLst>
  <dgm:cxnLst>
    <dgm:cxn modelId="{0A8C3CF4-2596-47E5-98E3-DCD254375BC3}" type="presOf" srcId="{40E6A4AC-3FC2-4832-8B4F-AA74A518943C}" destId="{2E5EEE57-82EB-4D48-A31A-F2D4DB14D808}" srcOrd="0" destOrd="0" presId="urn:microsoft.com/office/officeart/2005/8/layout/hierarchy1"/>
    <dgm:cxn modelId="{D4337A15-B88A-4ADC-9A75-9B84C77A04D8}" type="presOf" srcId="{C5B88086-14F3-430D-9F07-C3DD270A196D}" destId="{96D4FD43-3E62-41BF-9795-1AB122D82A1D}" srcOrd="0" destOrd="0" presId="urn:microsoft.com/office/officeart/2005/8/layout/hierarchy1"/>
    <dgm:cxn modelId="{801BFAB9-79A4-4DDC-B108-7884F5693BE0}" type="presOf" srcId="{91023190-4F2D-477A-A9E8-3DABBE7F94D8}" destId="{30668DBD-1EF8-4843-835C-1E683F5DD597}" srcOrd="0" destOrd="0" presId="urn:microsoft.com/office/officeart/2005/8/layout/hierarchy1"/>
    <dgm:cxn modelId="{BB71236C-BB81-4FBB-AE4C-B0A0CAA5048F}" srcId="{BE87FA9F-2EC0-42E3-BC7A-0D8052CFCF33}" destId="{B5E73A0E-68AF-4956-AC05-A995A9258619}" srcOrd="1" destOrd="0" parTransId="{40E6A4AC-3FC2-4832-8B4F-AA74A518943C}" sibTransId="{661BACE6-F8CB-4628-99A7-53AE6D601F68}"/>
    <dgm:cxn modelId="{31CAF53C-67F3-4DEC-8D58-2B7FF6D0448F}" srcId="{5AC0DAF0-5A46-4D74-AF98-18680A8472EC}" destId="{BE87FA9F-2EC0-42E3-BC7A-0D8052CFCF33}" srcOrd="0" destOrd="0" parTransId="{C3CDFED5-3741-45D4-A86E-0B3C690E018C}" sibTransId="{EE7C864F-CC58-4474-B130-FE860AE6FF02}"/>
    <dgm:cxn modelId="{474F6ED1-094B-4705-A749-7FF20A994810}" type="presOf" srcId="{B5E73A0E-68AF-4956-AC05-A995A9258619}" destId="{3C911DD7-FB65-4B40-A59D-21684B02EA5E}" srcOrd="0" destOrd="0" presId="urn:microsoft.com/office/officeart/2005/8/layout/hierarchy1"/>
    <dgm:cxn modelId="{EE59D173-E1F2-42C9-AB3F-E747A11341D7}" type="presOf" srcId="{5AC0DAF0-5A46-4D74-AF98-18680A8472EC}" destId="{F2DB162D-5F18-4FC4-9004-90B6C2CDB9E4}" srcOrd="0" destOrd="0" presId="urn:microsoft.com/office/officeart/2005/8/layout/hierarchy1"/>
    <dgm:cxn modelId="{1C8FE542-2EF1-4D51-A90B-A9DB12BAF735}" srcId="{BE87FA9F-2EC0-42E3-BC7A-0D8052CFCF33}" destId="{91023190-4F2D-477A-A9E8-3DABBE7F94D8}" srcOrd="0" destOrd="0" parTransId="{C5B88086-14F3-430D-9F07-C3DD270A196D}" sibTransId="{FCB5DB09-957D-4F1F-8265-6A4DBB64BB5A}"/>
    <dgm:cxn modelId="{3B8CB815-BC0C-4A1E-8DE8-D63C59A0F13B}" type="presOf" srcId="{BE87FA9F-2EC0-42E3-BC7A-0D8052CFCF33}" destId="{5C4FCE75-1E1F-436F-BC5A-CDBE807BF6E7}" srcOrd="0" destOrd="0" presId="urn:microsoft.com/office/officeart/2005/8/layout/hierarchy1"/>
    <dgm:cxn modelId="{4C9256BD-C6EF-4807-8DE7-9DC97D02C75C}" type="presParOf" srcId="{F2DB162D-5F18-4FC4-9004-90B6C2CDB9E4}" destId="{47BDB911-7823-4B60-8A40-37F2ED909A08}" srcOrd="0" destOrd="0" presId="urn:microsoft.com/office/officeart/2005/8/layout/hierarchy1"/>
    <dgm:cxn modelId="{EECB0328-4B5F-4001-AF1D-CE806BE14BB4}" type="presParOf" srcId="{47BDB911-7823-4B60-8A40-37F2ED909A08}" destId="{C3A941B0-BEF0-4B9D-AC6B-D3330F2843BE}" srcOrd="0" destOrd="0" presId="urn:microsoft.com/office/officeart/2005/8/layout/hierarchy1"/>
    <dgm:cxn modelId="{4D4EBF2E-653E-4944-BDDA-9EFDF1E3FE54}" type="presParOf" srcId="{C3A941B0-BEF0-4B9D-AC6B-D3330F2843BE}" destId="{FAB0E54D-9B3D-4968-9349-4F4E9CB05D9F}" srcOrd="0" destOrd="0" presId="urn:microsoft.com/office/officeart/2005/8/layout/hierarchy1"/>
    <dgm:cxn modelId="{5A70CB46-5638-4BEF-BA00-B996CAEAC4C2}" type="presParOf" srcId="{C3A941B0-BEF0-4B9D-AC6B-D3330F2843BE}" destId="{5C4FCE75-1E1F-436F-BC5A-CDBE807BF6E7}" srcOrd="1" destOrd="0" presId="urn:microsoft.com/office/officeart/2005/8/layout/hierarchy1"/>
    <dgm:cxn modelId="{99553249-9D3F-4773-8080-7037984B0016}" type="presParOf" srcId="{47BDB911-7823-4B60-8A40-37F2ED909A08}" destId="{48EE70BB-7750-4DFB-B412-4F2C1FD3E1DB}" srcOrd="1" destOrd="0" presId="urn:microsoft.com/office/officeart/2005/8/layout/hierarchy1"/>
    <dgm:cxn modelId="{48D4B5CA-7720-45ED-9047-3EEAD9D61216}" type="presParOf" srcId="{48EE70BB-7750-4DFB-B412-4F2C1FD3E1DB}" destId="{96D4FD43-3E62-41BF-9795-1AB122D82A1D}" srcOrd="0" destOrd="0" presId="urn:microsoft.com/office/officeart/2005/8/layout/hierarchy1"/>
    <dgm:cxn modelId="{5F765B27-A11B-420C-BD55-537067886A8B}" type="presParOf" srcId="{48EE70BB-7750-4DFB-B412-4F2C1FD3E1DB}" destId="{4052BB80-D5A8-4E76-B454-7D82F8E155B8}" srcOrd="1" destOrd="0" presId="urn:microsoft.com/office/officeart/2005/8/layout/hierarchy1"/>
    <dgm:cxn modelId="{C91BB43F-8976-4480-AA95-D3E4608003E1}" type="presParOf" srcId="{4052BB80-D5A8-4E76-B454-7D82F8E155B8}" destId="{27285451-85D2-47C6-8645-11070BCCB938}" srcOrd="0" destOrd="0" presId="urn:microsoft.com/office/officeart/2005/8/layout/hierarchy1"/>
    <dgm:cxn modelId="{F5863A16-5853-409B-B993-ED4D371C4CC8}" type="presParOf" srcId="{27285451-85D2-47C6-8645-11070BCCB938}" destId="{332CB13B-A820-4A15-9CBF-C4E41EF5CCE0}" srcOrd="0" destOrd="0" presId="urn:microsoft.com/office/officeart/2005/8/layout/hierarchy1"/>
    <dgm:cxn modelId="{E594DC9D-2C2B-41F5-9F1D-EF94BABF0BD1}" type="presParOf" srcId="{27285451-85D2-47C6-8645-11070BCCB938}" destId="{30668DBD-1EF8-4843-835C-1E683F5DD597}" srcOrd="1" destOrd="0" presId="urn:microsoft.com/office/officeart/2005/8/layout/hierarchy1"/>
    <dgm:cxn modelId="{1061D660-329C-4C0D-8028-09537B313CD9}" type="presParOf" srcId="{4052BB80-D5A8-4E76-B454-7D82F8E155B8}" destId="{55DEDE17-65B2-4629-B8EC-968ADE6E7BB4}" srcOrd="1" destOrd="0" presId="urn:microsoft.com/office/officeart/2005/8/layout/hierarchy1"/>
    <dgm:cxn modelId="{5B654282-1EA4-4B59-9D4A-C7880AE37C3B}" type="presParOf" srcId="{48EE70BB-7750-4DFB-B412-4F2C1FD3E1DB}" destId="{2E5EEE57-82EB-4D48-A31A-F2D4DB14D808}" srcOrd="2" destOrd="0" presId="urn:microsoft.com/office/officeart/2005/8/layout/hierarchy1"/>
    <dgm:cxn modelId="{01D86E96-2432-41C7-AB0E-FE4A165C5A3A}" type="presParOf" srcId="{48EE70BB-7750-4DFB-B412-4F2C1FD3E1DB}" destId="{D6EED4A8-DC30-4494-9743-73AC967DE6BF}" srcOrd="3" destOrd="0" presId="urn:microsoft.com/office/officeart/2005/8/layout/hierarchy1"/>
    <dgm:cxn modelId="{9F0DC90A-7CD9-4A79-8831-998A89E4E86D}" type="presParOf" srcId="{D6EED4A8-DC30-4494-9743-73AC967DE6BF}" destId="{D2DB5B24-4675-44B7-A800-4B92B3290DEB}" srcOrd="0" destOrd="0" presId="urn:microsoft.com/office/officeart/2005/8/layout/hierarchy1"/>
    <dgm:cxn modelId="{8DCF31F5-4B04-4996-96AC-BBC8CC6583DE}" type="presParOf" srcId="{D2DB5B24-4675-44B7-A800-4B92B3290DEB}" destId="{84AC9DEF-F4DE-44E3-B1B9-A88D361B442C}" srcOrd="0" destOrd="0" presId="urn:microsoft.com/office/officeart/2005/8/layout/hierarchy1"/>
    <dgm:cxn modelId="{33B6B0AF-5F90-4E37-8E04-FA96A3A4035E}" type="presParOf" srcId="{D2DB5B24-4675-44B7-A800-4B92B3290DEB}" destId="{3C911DD7-FB65-4B40-A59D-21684B02EA5E}" srcOrd="1" destOrd="0" presId="urn:microsoft.com/office/officeart/2005/8/layout/hierarchy1"/>
    <dgm:cxn modelId="{40229084-DF91-4159-94AD-BA8071FD58C9}" type="presParOf" srcId="{D6EED4A8-DC30-4494-9743-73AC967DE6BF}" destId="{A82E9B6B-4363-43C5-B74B-AE5383B57F3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EFDFFD-9179-4BDC-A22F-ED3C822E2CDE}">
      <dsp:nvSpPr>
        <dsp:cNvPr id="0" name=""/>
        <dsp:cNvSpPr/>
      </dsp:nvSpPr>
      <dsp:spPr>
        <a:xfrm>
          <a:off x="-5128169" y="-785564"/>
          <a:ext cx="6106971" cy="6106971"/>
        </a:xfrm>
        <a:prstGeom prst="blockArc">
          <a:avLst>
            <a:gd name="adj1" fmla="val 18900000"/>
            <a:gd name="adj2" fmla="val 2700000"/>
            <a:gd name="adj3" fmla="val 354"/>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A85015-729D-420F-9767-DD1E25CC3991}">
      <dsp:nvSpPr>
        <dsp:cNvPr id="0" name=""/>
        <dsp:cNvSpPr/>
      </dsp:nvSpPr>
      <dsp:spPr>
        <a:xfrm>
          <a:off x="365091" y="238857"/>
          <a:ext cx="7159997" cy="4775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9042" tIns="38100" rIns="38100" bIns="38100" numCol="1" spcCol="1270" anchor="ctr" anchorCtr="0">
          <a:noAutofit/>
        </a:bodyPr>
        <a:lstStyle/>
        <a:p>
          <a:pPr lvl="0" algn="l" defTabSz="666750">
            <a:lnSpc>
              <a:spcPct val="90000"/>
            </a:lnSpc>
            <a:spcBef>
              <a:spcPct val="0"/>
            </a:spcBef>
            <a:spcAft>
              <a:spcPct val="35000"/>
            </a:spcAft>
          </a:pPr>
          <a:r>
            <a:rPr lang="uk-UA" sz="1500" kern="1200" dirty="0" smtClean="0"/>
            <a:t>Вивчення вимог ринку до товару</a:t>
          </a:r>
          <a:endParaRPr lang="uk-UA" sz="1500" kern="1200" dirty="0"/>
        </a:p>
      </dsp:txBody>
      <dsp:txXfrm>
        <a:off x="365091" y="238857"/>
        <a:ext cx="7159997" cy="477533"/>
      </dsp:txXfrm>
    </dsp:sp>
    <dsp:sp modelId="{74CE76F9-0662-454C-A08C-C767C43F648B}">
      <dsp:nvSpPr>
        <dsp:cNvPr id="0" name=""/>
        <dsp:cNvSpPr/>
      </dsp:nvSpPr>
      <dsp:spPr>
        <a:xfrm>
          <a:off x="66632" y="179165"/>
          <a:ext cx="596916" cy="59691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066299-B68F-4E58-AAD8-5CCEA942E8EB}">
      <dsp:nvSpPr>
        <dsp:cNvPr id="0" name=""/>
        <dsp:cNvSpPr/>
      </dsp:nvSpPr>
      <dsp:spPr>
        <a:xfrm>
          <a:off x="757895" y="955066"/>
          <a:ext cx="6767193" cy="4775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9042" tIns="38100" rIns="38100" bIns="38100" numCol="1" spcCol="1270" anchor="ctr" anchorCtr="0">
          <a:noAutofit/>
        </a:bodyPr>
        <a:lstStyle/>
        <a:p>
          <a:pPr lvl="0" algn="l" defTabSz="666750">
            <a:lnSpc>
              <a:spcPct val="90000"/>
            </a:lnSpc>
            <a:spcBef>
              <a:spcPct val="0"/>
            </a:spcBef>
            <a:spcAft>
              <a:spcPct val="35000"/>
            </a:spcAft>
          </a:pPr>
          <a:r>
            <a:rPr lang="uk-UA" sz="1500" kern="1200" dirty="0" smtClean="0"/>
            <a:t>Комплексне дослідження стану ринкового процесу та кон’юнктури ринку</a:t>
          </a:r>
          <a:endParaRPr lang="uk-UA" sz="1500" kern="1200" dirty="0"/>
        </a:p>
      </dsp:txBody>
      <dsp:txXfrm>
        <a:off x="757895" y="955066"/>
        <a:ext cx="6767193" cy="477533"/>
      </dsp:txXfrm>
    </dsp:sp>
    <dsp:sp modelId="{08A3A1DE-09F1-46E3-80A9-1439EFDF7263}">
      <dsp:nvSpPr>
        <dsp:cNvPr id="0" name=""/>
        <dsp:cNvSpPr/>
      </dsp:nvSpPr>
      <dsp:spPr>
        <a:xfrm>
          <a:off x="459436" y="895375"/>
          <a:ext cx="596916" cy="59691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863C7D-802A-48AE-B2FC-3BB8691019BB}">
      <dsp:nvSpPr>
        <dsp:cNvPr id="0" name=""/>
        <dsp:cNvSpPr/>
      </dsp:nvSpPr>
      <dsp:spPr>
        <a:xfrm>
          <a:off x="937514" y="1671276"/>
          <a:ext cx="6587573" cy="4775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9042" tIns="38100" rIns="38100" bIns="38100" numCol="1" spcCol="1270" anchor="ctr" anchorCtr="0">
          <a:noAutofit/>
        </a:bodyPr>
        <a:lstStyle/>
        <a:p>
          <a:pPr lvl="0" algn="l" defTabSz="666750">
            <a:lnSpc>
              <a:spcPct val="90000"/>
            </a:lnSpc>
            <a:spcBef>
              <a:spcPct val="0"/>
            </a:spcBef>
            <a:spcAft>
              <a:spcPct val="35000"/>
            </a:spcAft>
          </a:pPr>
          <a:r>
            <a:rPr lang="uk-UA" sz="1500" kern="1200" dirty="0" smtClean="0"/>
            <a:t>Аналіз ринкової сегментації та дослідження окремих ринкових сегментів</a:t>
          </a:r>
          <a:endParaRPr lang="uk-UA" sz="1500" kern="1200" dirty="0"/>
        </a:p>
      </dsp:txBody>
      <dsp:txXfrm>
        <a:off x="937514" y="1671276"/>
        <a:ext cx="6587573" cy="477533"/>
      </dsp:txXfrm>
    </dsp:sp>
    <dsp:sp modelId="{840949ED-C041-45A9-B4FF-9DAC9F93FD28}">
      <dsp:nvSpPr>
        <dsp:cNvPr id="0" name=""/>
        <dsp:cNvSpPr/>
      </dsp:nvSpPr>
      <dsp:spPr>
        <a:xfrm>
          <a:off x="639055" y="1611584"/>
          <a:ext cx="596916" cy="59691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EC1EFF-467F-4BCF-838C-1AE2ADEB63AA}">
      <dsp:nvSpPr>
        <dsp:cNvPr id="0" name=""/>
        <dsp:cNvSpPr/>
      </dsp:nvSpPr>
      <dsp:spPr>
        <a:xfrm>
          <a:off x="937514" y="2387032"/>
          <a:ext cx="6587573" cy="4775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9042" tIns="38100" rIns="38100" bIns="38100" numCol="1" spcCol="1270" anchor="ctr" anchorCtr="0">
          <a:noAutofit/>
        </a:bodyPr>
        <a:lstStyle/>
        <a:p>
          <a:pPr lvl="0" algn="l" defTabSz="666750">
            <a:lnSpc>
              <a:spcPct val="90000"/>
            </a:lnSpc>
            <a:spcBef>
              <a:spcPct val="0"/>
            </a:spcBef>
            <a:spcAft>
              <a:spcPct val="35000"/>
            </a:spcAft>
          </a:pPr>
          <a:r>
            <a:rPr lang="uk-UA" sz="1500" kern="1200" dirty="0" smtClean="0"/>
            <a:t>Вивчення фірмової структури ринку</a:t>
          </a:r>
          <a:endParaRPr lang="uk-UA" sz="1500" kern="1200" dirty="0"/>
        </a:p>
      </dsp:txBody>
      <dsp:txXfrm>
        <a:off x="937514" y="2387032"/>
        <a:ext cx="6587573" cy="477533"/>
      </dsp:txXfrm>
    </dsp:sp>
    <dsp:sp modelId="{04475A0C-DE90-486A-AAF6-DDD7775DFB68}">
      <dsp:nvSpPr>
        <dsp:cNvPr id="0" name=""/>
        <dsp:cNvSpPr/>
      </dsp:nvSpPr>
      <dsp:spPr>
        <a:xfrm>
          <a:off x="639055" y="2327340"/>
          <a:ext cx="596916" cy="59691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F6D8A5-0317-438A-A165-4A074A402BA6}">
      <dsp:nvSpPr>
        <dsp:cNvPr id="0" name=""/>
        <dsp:cNvSpPr/>
      </dsp:nvSpPr>
      <dsp:spPr>
        <a:xfrm>
          <a:off x="757895" y="3103241"/>
          <a:ext cx="6767193" cy="4775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9042" tIns="38100" rIns="38100" bIns="38100" numCol="1" spcCol="1270" anchor="ctr" anchorCtr="0">
          <a:noAutofit/>
        </a:bodyPr>
        <a:lstStyle/>
        <a:p>
          <a:pPr lvl="0" algn="l" defTabSz="666750">
            <a:lnSpc>
              <a:spcPct val="90000"/>
            </a:lnSpc>
            <a:spcBef>
              <a:spcPct val="0"/>
            </a:spcBef>
            <a:spcAft>
              <a:spcPct val="35000"/>
            </a:spcAft>
          </a:pPr>
          <a:r>
            <a:rPr lang="uk-UA" sz="1500" kern="1200" dirty="0" smtClean="0"/>
            <a:t>Дослідження форм та методів торгової практики щодо даного товару на даному ринку і його сегментах</a:t>
          </a:r>
          <a:endParaRPr lang="uk-UA" sz="1500" kern="1200" dirty="0"/>
        </a:p>
      </dsp:txBody>
      <dsp:txXfrm>
        <a:off x="757895" y="3103241"/>
        <a:ext cx="6767193" cy="477533"/>
      </dsp:txXfrm>
    </dsp:sp>
    <dsp:sp modelId="{8A6FA9AE-D66F-4E8E-AB7C-18B10C3FB5A9}">
      <dsp:nvSpPr>
        <dsp:cNvPr id="0" name=""/>
        <dsp:cNvSpPr/>
      </dsp:nvSpPr>
      <dsp:spPr>
        <a:xfrm>
          <a:off x="459436" y="3043549"/>
          <a:ext cx="596916" cy="59691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A519C7-0870-4273-980D-E6D0813D0142}">
      <dsp:nvSpPr>
        <dsp:cNvPr id="0" name=""/>
        <dsp:cNvSpPr/>
      </dsp:nvSpPr>
      <dsp:spPr>
        <a:xfrm>
          <a:off x="365091" y="3819451"/>
          <a:ext cx="7159997" cy="4775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9042" tIns="38100" rIns="38100" bIns="38100" numCol="1" spcCol="1270" anchor="ctr" anchorCtr="0">
          <a:noAutofit/>
        </a:bodyPr>
        <a:lstStyle/>
        <a:p>
          <a:pPr lvl="0" algn="l" defTabSz="666750">
            <a:lnSpc>
              <a:spcPct val="90000"/>
            </a:lnSpc>
            <a:spcBef>
              <a:spcPct val="0"/>
            </a:spcBef>
            <a:spcAft>
              <a:spcPct val="35000"/>
            </a:spcAft>
          </a:pPr>
          <a:r>
            <a:rPr lang="uk-UA" sz="1500" kern="1200" dirty="0" smtClean="0"/>
            <a:t>Аналіз соціально-психологічних особливостей покупців та споживачів на конкретних ринках</a:t>
          </a:r>
          <a:endParaRPr lang="uk-UA" sz="1500" kern="1200" dirty="0"/>
        </a:p>
      </dsp:txBody>
      <dsp:txXfrm>
        <a:off x="365091" y="3819451"/>
        <a:ext cx="7159997" cy="477533"/>
      </dsp:txXfrm>
    </dsp:sp>
    <dsp:sp modelId="{6F8FDB92-412F-4897-A811-CC04F40330B1}">
      <dsp:nvSpPr>
        <dsp:cNvPr id="0" name=""/>
        <dsp:cNvSpPr/>
      </dsp:nvSpPr>
      <dsp:spPr>
        <a:xfrm>
          <a:off x="66632" y="3759759"/>
          <a:ext cx="596916" cy="59691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098EB7-1F69-499A-9AED-1E18C8A80954}">
      <dsp:nvSpPr>
        <dsp:cNvPr id="0" name=""/>
        <dsp:cNvSpPr/>
      </dsp:nvSpPr>
      <dsp:spPr>
        <a:xfrm>
          <a:off x="0" y="0"/>
          <a:ext cx="5134319" cy="7719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uk-UA" sz="2100" kern="1200" dirty="0" smtClean="0"/>
            <a:t>Визначеними</a:t>
          </a:r>
          <a:endParaRPr lang="uk-UA" sz="2100" kern="1200" dirty="0"/>
        </a:p>
      </dsp:txBody>
      <dsp:txXfrm>
        <a:off x="22609" y="22609"/>
        <a:ext cx="4211048" cy="726696"/>
      </dsp:txXfrm>
    </dsp:sp>
    <dsp:sp modelId="{C37CA6D9-04AA-42EA-895F-0910C48B0849}">
      <dsp:nvSpPr>
        <dsp:cNvPr id="0" name=""/>
        <dsp:cNvSpPr/>
      </dsp:nvSpPr>
      <dsp:spPr>
        <a:xfrm>
          <a:off x="383407" y="879125"/>
          <a:ext cx="5134319" cy="7719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uk-UA" sz="2100" kern="1200" dirty="0" smtClean="0"/>
            <a:t>Достатньо значними за розміром</a:t>
          </a:r>
          <a:endParaRPr lang="uk-UA" sz="2100" kern="1200" dirty="0"/>
        </a:p>
      </dsp:txBody>
      <dsp:txXfrm>
        <a:off x="406016" y="901734"/>
        <a:ext cx="4203950" cy="726696"/>
      </dsp:txXfrm>
    </dsp:sp>
    <dsp:sp modelId="{D46B5C48-6034-48E8-AEB6-DF747DE980A0}">
      <dsp:nvSpPr>
        <dsp:cNvPr id="0" name=""/>
        <dsp:cNvSpPr/>
      </dsp:nvSpPr>
      <dsp:spPr>
        <a:xfrm>
          <a:off x="766814" y="1758250"/>
          <a:ext cx="5134319" cy="7719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uk-UA" sz="2100" kern="1200" dirty="0" smtClean="0"/>
            <a:t>Доступними для ефективної маркетингової діяльності</a:t>
          </a:r>
          <a:endParaRPr lang="uk-UA" sz="2100" kern="1200" dirty="0"/>
        </a:p>
      </dsp:txBody>
      <dsp:txXfrm>
        <a:off x="789423" y="1780859"/>
        <a:ext cx="4203950" cy="726696"/>
      </dsp:txXfrm>
    </dsp:sp>
    <dsp:sp modelId="{B325C0B7-AE6D-46C8-9DE9-58F05654E454}">
      <dsp:nvSpPr>
        <dsp:cNvPr id="0" name=""/>
        <dsp:cNvSpPr/>
      </dsp:nvSpPr>
      <dsp:spPr>
        <a:xfrm>
          <a:off x="1150221" y="2637375"/>
          <a:ext cx="5134319" cy="7719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uk-UA" sz="2100" kern="1200" dirty="0" smtClean="0"/>
            <a:t>Кількісно вимірюватися</a:t>
          </a:r>
          <a:endParaRPr lang="uk-UA" sz="2100" kern="1200" dirty="0"/>
        </a:p>
      </dsp:txBody>
      <dsp:txXfrm>
        <a:off x="1172830" y="2659984"/>
        <a:ext cx="4203950" cy="726696"/>
      </dsp:txXfrm>
    </dsp:sp>
    <dsp:sp modelId="{880B020B-A15C-4B61-BAC7-59706D04099F}">
      <dsp:nvSpPr>
        <dsp:cNvPr id="0" name=""/>
        <dsp:cNvSpPr/>
      </dsp:nvSpPr>
      <dsp:spPr>
        <a:xfrm>
          <a:off x="1533628" y="3516501"/>
          <a:ext cx="5134319" cy="7719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uk-UA" sz="2100" kern="1200" dirty="0" smtClean="0"/>
            <a:t>Використовуватися досить довгий період</a:t>
          </a:r>
          <a:endParaRPr lang="uk-UA" sz="2100" kern="1200" dirty="0"/>
        </a:p>
      </dsp:txBody>
      <dsp:txXfrm>
        <a:off x="1556237" y="3539110"/>
        <a:ext cx="4203950" cy="726696"/>
      </dsp:txXfrm>
    </dsp:sp>
    <dsp:sp modelId="{4ACB2EEB-F278-4AB8-B7F4-0729DD6F68F6}">
      <dsp:nvSpPr>
        <dsp:cNvPr id="0" name=""/>
        <dsp:cNvSpPr/>
      </dsp:nvSpPr>
      <dsp:spPr>
        <a:xfrm>
          <a:off x="4632575" y="563926"/>
          <a:ext cx="501744" cy="50174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uk-UA" sz="2400" kern="1200"/>
        </a:p>
      </dsp:txBody>
      <dsp:txXfrm>
        <a:off x="4745467" y="563926"/>
        <a:ext cx="275960" cy="377562"/>
      </dsp:txXfrm>
    </dsp:sp>
    <dsp:sp modelId="{A08AEF70-FC35-472E-BEB5-2333C152BB8C}">
      <dsp:nvSpPr>
        <dsp:cNvPr id="0" name=""/>
        <dsp:cNvSpPr/>
      </dsp:nvSpPr>
      <dsp:spPr>
        <a:xfrm>
          <a:off x="5015982" y="1443051"/>
          <a:ext cx="501744" cy="50174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uk-UA" sz="2400" kern="1200"/>
        </a:p>
      </dsp:txBody>
      <dsp:txXfrm>
        <a:off x="5128874" y="1443051"/>
        <a:ext cx="275960" cy="377562"/>
      </dsp:txXfrm>
    </dsp:sp>
    <dsp:sp modelId="{965008D3-81BD-4EE2-8808-FBB52B835E24}">
      <dsp:nvSpPr>
        <dsp:cNvPr id="0" name=""/>
        <dsp:cNvSpPr/>
      </dsp:nvSpPr>
      <dsp:spPr>
        <a:xfrm>
          <a:off x="5399389" y="2309312"/>
          <a:ext cx="501744" cy="50174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uk-UA" sz="2400" kern="1200"/>
        </a:p>
      </dsp:txBody>
      <dsp:txXfrm>
        <a:off x="5512281" y="2309312"/>
        <a:ext cx="275960" cy="377562"/>
      </dsp:txXfrm>
    </dsp:sp>
    <dsp:sp modelId="{F4A9F188-A240-4A57-9308-ECD0A3D5E83F}">
      <dsp:nvSpPr>
        <dsp:cNvPr id="0" name=""/>
        <dsp:cNvSpPr/>
      </dsp:nvSpPr>
      <dsp:spPr>
        <a:xfrm>
          <a:off x="5782796" y="3197014"/>
          <a:ext cx="501744" cy="50174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uk-UA" sz="2400" kern="1200"/>
        </a:p>
      </dsp:txBody>
      <dsp:txXfrm>
        <a:off x="5895688" y="3197014"/>
        <a:ext cx="275960" cy="3775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5EEE57-82EB-4D48-A31A-F2D4DB14D808}">
      <dsp:nvSpPr>
        <dsp:cNvPr id="0" name=""/>
        <dsp:cNvSpPr/>
      </dsp:nvSpPr>
      <dsp:spPr>
        <a:xfrm>
          <a:off x="3793526" y="1556165"/>
          <a:ext cx="2052483" cy="823044"/>
        </a:xfrm>
        <a:custGeom>
          <a:avLst/>
          <a:gdLst/>
          <a:ahLst/>
          <a:cxnLst/>
          <a:rect l="0" t="0" r="0" b="0"/>
          <a:pathLst>
            <a:path>
              <a:moveTo>
                <a:pt x="0" y="0"/>
              </a:moveTo>
              <a:lnTo>
                <a:pt x="0" y="560881"/>
              </a:lnTo>
              <a:lnTo>
                <a:pt x="2052483" y="560881"/>
              </a:lnTo>
              <a:lnTo>
                <a:pt x="2052483" y="8230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D4FD43-3E62-41BF-9795-1AB122D82A1D}">
      <dsp:nvSpPr>
        <dsp:cNvPr id="0" name=""/>
        <dsp:cNvSpPr/>
      </dsp:nvSpPr>
      <dsp:spPr>
        <a:xfrm>
          <a:off x="1741043" y="1556165"/>
          <a:ext cx="2052483" cy="823044"/>
        </a:xfrm>
        <a:custGeom>
          <a:avLst/>
          <a:gdLst/>
          <a:ahLst/>
          <a:cxnLst/>
          <a:rect l="0" t="0" r="0" b="0"/>
          <a:pathLst>
            <a:path>
              <a:moveTo>
                <a:pt x="2052483" y="0"/>
              </a:moveTo>
              <a:lnTo>
                <a:pt x="2052483" y="560881"/>
              </a:lnTo>
              <a:lnTo>
                <a:pt x="0" y="560881"/>
              </a:lnTo>
              <a:lnTo>
                <a:pt x="0" y="8230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B0E54D-9B3D-4968-9349-4F4E9CB05D9F}">
      <dsp:nvSpPr>
        <dsp:cNvPr id="0" name=""/>
        <dsp:cNvSpPr/>
      </dsp:nvSpPr>
      <dsp:spPr>
        <a:xfrm>
          <a:off x="2704716" y="186476"/>
          <a:ext cx="2177621" cy="13696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4FCE75-1E1F-436F-BC5A-CDBE807BF6E7}">
      <dsp:nvSpPr>
        <dsp:cNvPr id="0" name=""/>
        <dsp:cNvSpPr/>
      </dsp:nvSpPr>
      <dsp:spPr>
        <a:xfrm>
          <a:off x="3019155" y="485193"/>
          <a:ext cx="2177621" cy="136968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uk-UA" sz="1400" b="1" u="sng" kern="1200" dirty="0" smtClean="0"/>
            <a:t>Цільовий сегмент ринку </a:t>
          </a:r>
          <a:r>
            <a:rPr lang="uk-UA" sz="1400" b="0" i="1" kern="1200" dirty="0" smtClean="0"/>
            <a:t>–</a:t>
          </a:r>
          <a:r>
            <a:rPr lang="uk-UA" sz="1400" b="0" kern="1200" dirty="0" smtClean="0"/>
            <a:t> один або декілька сегментів, відібраних для маркетингової діяльності підприємства. </a:t>
          </a:r>
          <a:endParaRPr lang="uk-UA" sz="1400" b="0" kern="1200" dirty="0"/>
        </a:p>
      </dsp:txBody>
      <dsp:txXfrm>
        <a:off x="3059272" y="525310"/>
        <a:ext cx="2097387" cy="1289455"/>
      </dsp:txXfrm>
    </dsp:sp>
    <dsp:sp modelId="{332CB13B-A820-4A15-9CBF-C4E41EF5CCE0}">
      <dsp:nvSpPr>
        <dsp:cNvPr id="0" name=""/>
        <dsp:cNvSpPr/>
      </dsp:nvSpPr>
      <dsp:spPr>
        <a:xfrm>
          <a:off x="2998" y="2379210"/>
          <a:ext cx="3476088" cy="2150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668DBD-1EF8-4843-835C-1E683F5DD597}">
      <dsp:nvSpPr>
        <dsp:cNvPr id="0" name=""/>
        <dsp:cNvSpPr/>
      </dsp:nvSpPr>
      <dsp:spPr>
        <a:xfrm>
          <a:off x="317438" y="2677927"/>
          <a:ext cx="3476088" cy="215015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uk-UA" sz="1400" b="1" i="1" u="sng" kern="1200" dirty="0" smtClean="0"/>
            <a:t>Концентрований метод </a:t>
          </a:r>
          <a:r>
            <a:rPr lang="uk-UA" sz="1400" b="1" u="sng" kern="1200" dirty="0" smtClean="0"/>
            <a:t> </a:t>
          </a:r>
          <a:r>
            <a:rPr lang="uk-UA" sz="1400" b="0" kern="1200" dirty="0" smtClean="0"/>
            <a:t>передбачає послідовне освоєння фармацевтичною фірмою одного сегмента за другим, поки не буде освоєна необхідна кількість сегментів. Якщо при цьому якийсь з них виявиться збитковим, то від нього відмовляються і починають працювати з наступним.</a:t>
          </a:r>
          <a:endParaRPr lang="uk-UA" sz="1400" b="0" kern="1200" dirty="0"/>
        </a:p>
      </dsp:txBody>
      <dsp:txXfrm>
        <a:off x="380414" y="2740903"/>
        <a:ext cx="3350136" cy="2024201"/>
      </dsp:txXfrm>
    </dsp:sp>
    <dsp:sp modelId="{84AC9DEF-F4DE-44E3-B1B9-A88D361B442C}">
      <dsp:nvSpPr>
        <dsp:cNvPr id="0" name=""/>
        <dsp:cNvSpPr/>
      </dsp:nvSpPr>
      <dsp:spPr>
        <a:xfrm>
          <a:off x="4107966" y="2379210"/>
          <a:ext cx="3476088" cy="2150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911DD7-FB65-4B40-A59D-21684B02EA5E}">
      <dsp:nvSpPr>
        <dsp:cNvPr id="0" name=""/>
        <dsp:cNvSpPr/>
      </dsp:nvSpPr>
      <dsp:spPr>
        <a:xfrm>
          <a:off x="4422405" y="2677927"/>
          <a:ext cx="3476088" cy="215015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uk-UA" sz="1300" b="1" i="1" u="sng" kern="1200" dirty="0" smtClean="0"/>
            <a:t>Дисперсний метод</a:t>
          </a:r>
          <a:r>
            <a:rPr lang="uk-UA" sz="1300" b="1" kern="1200" dirty="0" smtClean="0"/>
            <a:t> </a:t>
          </a:r>
          <a:r>
            <a:rPr lang="uk-UA" sz="1300" b="0" kern="1200" dirty="0" smtClean="0"/>
            <a:t>передбачає вихід зразу на максимально можливу кількість сегментів ринку для того, щоб мати можливість відібрати найбільш перспективні, відмовитись від неперспективних, довести число сегментів, на яких фірма буде працювати, до оптимального рівня. Дисперсний метод вимагає менше часу для реалізації, ніж концентрований, але вимагає істотно більших одночасних затрат.</a:t>
          </a:r>
          <a:endParaRPr lang="uk-UA" sz="1300" b="0" kern="1200" dirty="0"/>
        </a:p>
      </dsp:txBody>
      <dsp:txXfrm>
        <a:off x="4485381" y="2740903"/>
        <a:ext cx="3350136" cy="20242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5EEE57-82EB-4D48-A31A-F2D4DB14D808}">
      <dsp:nvSpPr>
        <dsp:cNvPr id="0" name=""/>
        <dsp:cNvSpPr/>
      </dsp:nvSpPr>
      <dsp:spPr>
        <a:xfrm>
          <a:off x="3796806" y="1675787"/>
          <a:ext cx="2050403" cy="805877"/>
        </a:xfrm>
        <a:custGeom>
          <a:avLst/>
          <a:gdLst/>
          <a:ahLst/>
          <a:cxnLst/>
          <a:rect l="0" t="0" r="0" b="0"/>
          <a:pathLst>
            <a:path>
              <a:moveTo>
                <a:pt x="0" y="0"/>
              </a:moveTo>
              <a:lnTo>
                <a:pt x="0" y="549181"/>
              </a:lnTo>
              <a:lnTo>
                <a:pt x="2050403" y="549181"/>
              </a:lnTo>
              <a:lnTo>
                <a:pt x="2050403" y="8058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D4FD43-3E62-41BF-9795-1AB122D82A1D}">
      <dsp:nvSpPr>
        <dsp:cNvPr id="0" name=""/>
        <dsp:cNvSpPr/>
      </dsp:nvSpPr>
      <dsp:spPr>
        <a:xfrm>
          <a:off x="1746402" y="1675787"/>
          <a:ext cx="2050403" cy="805877"/>
        </a:xfrm>
        <a:custGeom>
          <a:avLst/>
          <a:gdLst/>
          <a:ahLst/>
          <a:cxnLst/>
          <a:rect l="0" t="0" r="0" b="0"/>
          <a:pathLst>
            <a:path>
              <a:moveTo>
                <a:pt x="2050403" y="0"/>
              </a:moveTo>
              <a:lnTo>
                <a:pt x="2050403" y="549181"/>
              </a:lnTo>
              <a:lnTo>
                <a:pt x="0" y="549181"/>
              </a:lnTo>
              <a:lnTo>
                <a:pt x="0" y="8058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B0E54D-9B3D-4968-9349-4F4E9CB05D9F}">
      <dsp:nvSpPr>
        <dsp:cNvPr id="0" name=""/>
        <dsp:cNvSpPr/>
      </dsp:nvSpPr>
      <dsp:spPr>
        <a:xfrm>
          <a:off x="1904098" y="37113"/>
          <a:ext cx="3785414" cy="16386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4FCE75-1E1F-436F-BC5A-CDBE807BF6E7}">
      <dsp:nvSpPr>
        <dsp:cNvPr id="0" name=""/>
        <dsp:cNvSpPr/>
      </dsp:nvSpPr>
      <dsp:spPr>
        <a:xfrm>
          <a:off x="2211979" y="329600"/>
          <a:ext cx="3785414" cy="163867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uk-UA" sz="1400" b="1" i="1" kern="1200" dirty="0" smtClean="0"/>
            <a:t>Ринкова ніша </a:t>
          </a:r>
          <a:r>
            <a:rPr lang="uk-UA" sz="1400" b="0" i="1" kern="1200" dirty="0" smtClean="0"/>
            <a:t>–</a:t>
          </a:r>
          <a:r>
            <a:rPr lang="uk-UA" sz="1400" b="0" kern="1200" dirty="0" smtClean="0"/>
            <a:t> це сегмент ринку, для якого лікарські засоби даної фірми та можливості їх поставки є найбільш оптимальними.</a:t>
          </a:r>
          <a:endParaRPr lang="uk-UA" sz="1400" b="0" kern="1200" dirty="0"/>
        </a:p>
      </dsp:txBody>
      <dsp:txXfrm>
        <a:off x="2259974" y="377595"/>
        <a:ext cx="3689424" cy="1542684"/>
      </dsp:txXfrm>
    </dsp:sp>
    <dsp:sp modelId="{332CB13B-A820-4A15-9CBF-C4E41EF5CCE0}">
      <dsp:nvSpPr>
        <dsp:cNvPr id="0" name=""/>
        <dsp:cNvSpPr/>
      </dsp:nvSpPr>
      <dsp:spPr>
        <a:xfrm>
          <a:off x="3879" y="2481664"/>
          <a:ext cx="3485046" cy="22032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668DBD-1EF8-4843-835C-1E683F5DD597}">
      <dsp:nvSpPr>
        <dsp:cNvPr id="0" name=""/>
        <dsp:cNvSpPr/>
      </dsp:nvSpPr>
      <dsp:spPr>
        <a:xfrm>
          <a:off x="311759" y="2774151"/>
          <a:ext cx="3485046" cy="22032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uk-UA" sz="1400" b="1" i="1" kern="1200" dirty="0" smtClean="0"/>
            <a:t>Ринкове вікно –</a:t>
          </a:r>
          <a:r>
            <a:rPr lang="uk-UA" sz="1400" b="1" kern="1200" dirty="0" smtClean="0"/>
            <a:t> </a:t>
          </a:r>
          <a:r>
            <a:rPr lang="uk-UA" sz="1400" b="0" kern="1200" dirty="0" smtClean="0"/>
            <a:t>це сегменти ринку, для яких характерні незадоволені споживчі потреби. Це група споживачів, конкретні потреби яких задовольняються не спеціально створеними для цього лікарськими засобами, а в результаті використання інших препаратів. </a:t>
          </a:r>
          <a:endParaRPr lang="uk-UA" sz="1400" b="0" kern="1200" dirty="0"/>
        </a:p>
      </dsp:txBody>
      <dsp:txXfrm>
        <a:off x="376291" y="2838683"/>
        <a:ext cx="3355982" cy="2074227"/>
      </dsp:txXfrm>
    </dsp:sp>
    <dsp:sp modelId="{84AC9DEF-F4DE-44E3-B1B9-A88D361B442C}">
      <dsp:nvSpPr>
        <dsp:cNvPr id="0" name=""/>
        <dsp:cNvSpPr/>
      </dsp:nvSpPr>
      <dsp:spPr>
        <a:xfrm>
          <a:off x="4104686" y="2481664"/>
          <a:ext cx="3485046" cy="22032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911DD7-FB65-4B40-A59D-21684B02EA5E}">
      <dsp:nvSpPr>
        <dsp:cNvPr id="0" name=""/>
        <dsp:cNvSpPr/>
      </dsp:nvSpPr>
      <dsp:spPr>
        <a:xfrm>
          <a:off x="4412567" y="2774151"/>
          <a:ext cx="3485046" cy="22032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uk-UA" sz="1300" b="1" kern="1200" dirty="0" smtClean="0"/>
            <a:t>Позиціонування на ринку </a:t>
          </a:r>
          <a:r>
            <a:rPr lang="uk-UA" sz="1300" b="0" i="1" kern="1200" dirty="0" smtClean="0"/>
            <a:t>–</a:t>
          </a:r>
          <a:r>
            <a:rPr lang="uk-UA" sz="1300" b="0" kern="1200" dirty="0" smtClean="0"/>
            <a:t> це забезпечення лікарському засобу чітко відокремленого від інших препаратів місця на ринку й у свідомості цільових споживачів. </a:t>
          </a:r>
          <a:endParaRPr lang="uk-UA" sz="1300" b="0" kern="1200" dirty="0"/>
        </a:p>
      </dsp:txBody>
      <dsp:txXfrm>
        <a:off x="4477099" y="2838683"/>
        <a:ext cx="3355982" cy="2074227"/>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uk-U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036104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1</a:t>
            </a:fld>
            <a:endParaRPr/>
          </a:p>
        </p:txBody>
      </p:sp>
    </p:spTree>
    <p:extLst>
      <p:ext uri="{BB962C8B-B14F-4D97-AF65-F5344CB8AC3E}">
        <p14:creationId xmlns:p14="http://schemas.microsoft.com/office/powerpoint/2010/main" val="2278068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40"/>
        <p:cNvGrpSpPr/>
        <p:nvPr/>
      </p:nvGrpSpPr>
      <p:grpSpPr>
        <a:xfrm>
          <a:off x="0" y="0"/>
          <a:ext cx="0" cy="0"/>
          <a:chOff x="0" y="0"/>
          <a:chExt cx="0" cy="0"/>
        </a:xfrm>
      </p:grpSpPr>
      <p:sp>
        <p:nvSpPr>
          <p:cNvPr id="41" name="Google Shape;41;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3" name="Google Shape;43;p2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4" name="Google Shape;44;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56"/>
        <p:cNvGrpSpPr/>
        <p:nvPr/>
      </p:nvGrpSpPr>
      <p:grpSpPr>
        <a:xfrm>
          <a:off x="0" y="0"/>
          <a:ext cx="0" cy="0"/>
          <a:chOff x="0" y="0"/>
          <a:chExt cx="0" cy="0"/>
        </a:xfrm>
      </p:grpSpPr>
      <p:sp>
        <p:nvSpPr>
          <p:cNvPr id="57" name="Google Shape;57;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61"/>
        <p:cNvGrpSpPr/>
        <p:nvPr/>
      </p:nvGrpSpPr>
      <p:grpSpPr>
        <a:xfrm>
          <a:off x="0" y="0"/>
          <a:ext cx="0" cy="0"/>
          <a:chOff x="0" y="0"/>
          <a:chExt cx="0" cy="0"/>
        </a:xfrm>
      </p:grpSpPr>
      <p:sp>
        <p:nvSpPr>
          <p:cNvPr id="62" name="Google Shape;62;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0"/>
          <p:cNvSpPr>
            <a:spLocks noGrp="1"/>
          </p:cNvSpPr>
          <p:nvPr>
            <p:ph type="pic" idx="2"/>
          </p:nvPr>
        </p:nvSpPr>
        <p:spPr>
          <a:xfrm>
            <a:off x="1792288" y="612775"/>
            <a:ext cx="5486400" cy="4114800"/>
          </a:xfrm>
          <a:prstGeom prst="rect">
            <a:avLst/>
          </a:prstGeom>
          <a:noFill/>
          <a:ln>
            <a:noFill/>
          </a:ln>
        </p:spPr>
      </p:sp>
      <p:sp>
        <p:nvSpPr>
          <p:cNvPr id="68" name="Google Shape;68;p3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uk-U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 id="2147483655" r:id="rId3"/>
    <p:sldLayoutId id="2147483656" r:id="rId4"/>
    <p:sldLayoutId id="2147483657" r:id="rId5"/>
    <p:sldLayoutId id="2147483658" r:id="rId6"/>
    <p:sldLayoutId id="2147483659"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ctrTitle"/>
          </p:nvPr>
        </p:nvSpPr>
        <p:spPr>
          <a:xfrm>
            <a:off x="971600" y="188641"/>
            <a:ext cx="7714859" cy="1224135"/>
          </a:xfrm>
          <a:prstGeom prst="rect">
            <a:avLst/>
          </a:prstGeom>
          <a:noFill/>
          <a:ln>
            <a:noFill/>
          </a:ln>
        </p:spPr>
        <p:txBody>
          <a:bodyPr spcFirstLastPara="1" wrap="square" lIns="91425" tIns="45700" rIns="91425" bIns="45700" anchor="ctr" anchorCtr="0">
            <a:normAutofit/>
          </a:bodyPr>
          <a:lstStyle/>
          <a:p>
            <a:pPr marL="182880" lvl="0" indent="0" algn="ctr" rtl="0">
              <a:spcBef>
                <a:spcPts val="0"/>
              </a:spcBef>
              <a:spcAft>
                <a:spcPts val="0"/>
              </a:spcAft>
              <a:buClr>
                <a:schemeClr val="dk1"/>
              </a:buClr>
              <a:buSzPts val="2400"/>
              <a:buFont typeface="Calibri"/>
              <a:buNone/>
            </a:pPr>
            <a:r>
              <a:rPr lang="uk-UA" sz="2400" b="1" dirty="0">
                <a:solidFill>
                  <a:schemeClr val="dk1"/>
                </a:solidFill>
              </a:rPr>
              <a:t>Одеський національний медичний університет</a:t>
            </a:r>
            <a:br>
              <a:rPr lang="uk-UA" sz="2400" b="1" dirty="0">
                <a:solidFill>
                  <a:schemeClr val="dk1"/>
                </a:solidFill>
              </a:rPr>
            </a:br>
            <a:r>
              <a:rPr lang="uk-UA" sz="2400" b="1" dirty="0">
                <a:solidFill>
                  <a:schemeClr val="dk1"/>
                </a:solidFill>
              </a:rPr>
              <a:t>Кафедра Організації та економіки </a:t>
            </a:r>
            <a:r>
              <a:rPr lang="uk-UA" sz="2400" b="1" dirty="0" smtClean="0">
                <a:solidFill>
                  <a:schemeClr val="dk1"/>
                </a:solidFill>
              </a:rPr>
              <a:t>фармації  з післядипломною підготовкою</a:t>
            </a:r>
            <a:endParaRPr sz="2400" u="sng" dirty="0">
              <a:solidFill>
                <a:schemeClr val="dk1"/>
              </a:solidFill>
            </a:endParaRPr>
          </a:p>
        </p:txBody>
      </p:sp>
      <p:sp>
        <p:nvSpPr>
          <p:cNvPr id="90" name="Google Shape;90;p1"/>
          <p:cNvSpPr txBox="1">
            <a:spLocks noGrp="1"/>
          </p:cNvSpPr>
          <p:nvPr>
            <p:ph type="subTitle" idx="1"/>
          </p:nvPr>
        </p:nvSpPr>
        <p:spPr>
          <a:xfrm>
            <a:off x="1619672" y="1886947"/>
            <a:ext cx="6573114" cy="2098206"/>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200"/>
              <a:buNone/>
            </a:pPr>
            <a:r>
              <a:rPr lang="uk-UA" b="1" u="sng" dirty="0">
                <a:solidFill>
                  <a:schemeClr val="dk1"/>
                </a:solidFill>
              </a:rPr>
              <a:t>Лекція </a:t>
            </a:r>
            <a:r>
              <a:rPr lang="uk-UA" b="1" u="sng" dirty="0" smtClean="0">
                <a:solidFill>
                  <a:schemeClr val="dk1"/>
                </a:solidFill>
              </a:rPr>
              <a:t> </a:t>
            </a:r>
            <a:endParaRPr b="1" u="sng" dirty="0">
              <a:solidFill>
                <a:schemeClr val="dk1"/>
              </a:solidFill>
            </a:endParaRPr>
          </a:p>
          <a:p>
            <a:pPr marL="0" lvl="0" indent="0" algn="ctr" rtl="0">
              <a:spcBef>
                <a:spcPts val="544"/>
              </a:spcBef>
              <a:spcAft>
                <a:spcPts val="0"/>
              </a:spcAft>
              <a:buClr>
                <a:schemeClr val="dk1"/>
              </a:buClr>
              <a:buSzPts val="3200"/>
              <a:buNone/>
            </a:pPr>
            <a:r>
              <a:rPr lang="uk-UA" dirty="0" smtClean="0">
                <a:solidFill>
                  <a:schemeClr val="dk1"/>
                </a:solidFill>
              </a:rPr>
              <a:t>Вивчення фармацевтичного ринку</a:t>
            </a:r>
            <a:endParaRPr dirty="0">
              <a:solidFill>
                <a:schemeClr val="dk1"/>
              </a:solidFill>
            </a:endParaRPr>
          </a:p>
        </p:txBody>
      </p:sp>
      <p:sp>
        <p:nvSpPr>
          <p:cNvPr id="91" name="Google Shape;91;p1"/>
          <p:cNvSpPr txBox="1"/>
          <p:nvPr/>
        </p:nvSpPr>
        <p:spPr>
          <a:xfrm>
            <a:off x="3546773" y="6361856"/>
            <a:ext cx="223224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uk-UA" sz="1800" b="0" i="0" u="none" strike="noStrike" cap="none" dirty="0">
                <a:solidFill>
                  <a:schemeClr val="dk1"/>
                </a:solidFill>
                <a:latin typeface="Calibri"/>
                <a:ea typeface="Calibri"/>
                <a:cs typeface="Calibri"/>
                <a:sym typeface="Calibri"/>
              </a:rPr>
              <a:t>Одеса </a:t>
            </a:r>
            <a:r>
              <a:rPr lang="uk-UA" sz="1800" b="0" i="0" u="none" strike="noStrike" cap="none" dirty="0" smtClean="0">
                <a:solidFill>
                  <a:schemeClr val="dk1"/>
                </a:solidFill>
                <a:latin typeface="Calibri"/>
                <a:ea typeface="Calibri"/>
                <a:cs typeface="Calibri"/>
                <a:sym typeface="Calibri"/>
              </a:rPr>
              <a:t>2024</a:t>
            </a:r>
            <a:endParaRPr sz="1800" b="0" i="0" u="none" strike="noStrike" cap="none" dirty="0">
              <a:solidFill>
                <a:schemeClr val="dk1"/>
              </a:solidFill>
              <a:latin typeface="Calibri"/>
              <a:ea typeface="Calibri"/>
              <a:cs typeface="Calibri"/>
              <a:sym typeface="Calibri"/>
            </a:endParaRPr>
          </a:p>
        </p:txBody>
      </p:sp>
      <p:sp>
        <p:nvSpPr>
          <p:cNvPr id="92" name="Google Shape;92;p1"/>
          <p:cNvSpPr txBox="1"/>
          <p:nvPr/>
        </p:nvSpPr>
        <p:spPr>
          <a:xfrm rot="-5400000">
            <a:off x="-2959095" y="3127138"/>
            <a:ext cx="6731100" cy="477000"/>
          </a:xfrm>
          <a:prstGeom prst="rect">
            <a:avLst/>
          </a:prstGeom>
          <a:solidFill>
            <a:schemeClr val="accent1">
              <a:lumMod val="20000"/>
              <a:lumOff val="80000"/>
            </a:scheme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uk-UA" sz="2500" b="1" i="0" u="none" strike="noStrike" cap="none" dirty="0">
                <a:solidFill>
                  <a:schemeClr val="dk1"/>
                </a:solidFill>
                <a:latin typeface="Calibri"/>
                <a:ea typeface="Calibri"/>
                <a:cs typeface="Calibri"/>
                <a:sym typeface="Calibri"/>
              </a:rPr>
              <a:t>Фармацевтичний менеджмент та  маркетинг</a:t>
            </a:r>
            <a:endParaRPr sz="2500" b="1" i="0" u="none" strike="noStrike" cap="none" dirty="0">
              <a:solidFill>
                <a:schemeClr val="dk1"/>
              </a:solidFill>
              <a:latin typeface="Calibri"/>
              <a:ea typeface="Calibri"/>
              <a:cs typeface="Calibri"/>
              <a:sym typeface="Calibri"/>
            </a:endParaRPr>
          </a:p>
        </p:txBody>
      </p:sp>
      <p:sp>
        <p:nvSpPr>
          <p:cNvPr id="2" name="Скругленный прямоугольник 1"/>
          <p:cNvSpPr/>
          <p:nvPr/>
        </p:nvSpPr>
        <p:spPr>
          <a:xfrm>
            <a:off x="6651654" y="5575412"/>
            <a:ext cx="2427610" cy="10924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u="sng" dirty="0" smtClean="0"/>
              <a:t>Лектор:</a:t>
            </a:r>
          </a:p>
          <a:p>
            <a:pPr algn="ctr"/>
            <a:r>
              <a:rPr lang="uk-UA" dirty="0" smtClean="0"/>
              <a:t>Ст. викладач</a:t>
            </a:r>
          </a:p>
          <a:p>
            <a:pPr algn="ctr"/>
            <a:r>
              <a:rPr lang="uk-UA" dirty="0" smtClean="0"/>
              <a:t>Ящук Ірина Сергіївна</a:t>
            </a:r>
            <a:endParaRPr lang="ru-RU" dirty="0"/>
          </a:p>
        </p:txBody>
      </p:sp>
      <p:pic>
        <p:nvPicPr>
          <p:cNvPr id="1026" name="Picture 2" descr="Навіщо фармацевтичні маркетологи збільшують бюджети своїх небрендових  кампані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7604" y="3187182"/>
            <a:ext cx="2937249" cy="23882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8573" y="94890"/>
            <a:ext cx="7988061" cy="1438075"/>
          </a:xfrm>
          <a:noFill/>
        </p:spPr>
        <p:txBody>
          <a:bodyPr>
            <a:noAutofit/>
          </a:bodyPr>
          <a:lstStyle/>
          <a:p>
            <a:pPr algn="just"/>
            <a:r>
              <a:rPr lang="uk-UA" sz="2000" b="1" dirty="0">
                <a:ln w="0"/>
                <a:solidFill>
                  <a:schemeClr val="tx1"/>
                </a:solidFill>
                <a:latin typeface="Times New Roman" panose="02020603050405020304" pitchFamily="18" charset="0"/>
                <a:cs typeface="Times New Roman" panose="02020603050405020304" pitchFamily="18" charset="0"/>
              </a:rPr>
              <a:t>Ринкові дослідження </a:t>
            </a:r>
            <a:r>
              <a:rPr lang="uk-UA" sz="2000" dirty="0">
                <a:ln w="0"/>
                <a:solidFill>
                  <a:schemeClr val="tx1"/>
                </a:solidFill>
                <a:latin typeface="Times New Roman" panose="02020603050405020304" pitchFamily="18" charset="0"/>
                <a:cs typeface="Times New Roman" panose="02020603050405020304" pitchFamily="18" charset="0"/>
              </a:rPr>
              <a:t>виступають як інформаційна основа досягнення таких цілей, як </a:t>
            </a:r>
            <a:r>
              <a:rPr lang="uk-UA" sz="2000" u="sng" dirty="0">
                <a:ln w="0"/>
                <a:solidFill>
                  <a:schemeClr val="tx1"/>
                </a:solidFill>
                <a:latin typeface="Times New Roman" panose="02020603050405020304" pitchFamily="18" charset="0"/>
                <a:cs typeface="Times New Roman" panose="02020603050405020304" pitchFamily="18" charset="0"/>
              </a:rPr>
              <a:t>реалізація певного обсягу продажу, створення та виведення ринку нових товарів, збільшення ринкової частки</a:t>
            </a:r>
            <a:r>
              <a:rPr lang="uk-UA" sz="2000" dirty="0" smtClean="0">
                <a:ln w="0"/>
                <a:solidFill>
                  <a:schemeClr val="tx1"/>
                </a:solidFill>
                <a:latin typeface="Times New Roman" panose="02020603050405020304" pitchFamily="18" charset="0"/>
                <a:cs typeface="Times New Roman" panose="02020603050405020304" pitchFamily="18" charset="0"/>
              </a:rPr>
              <a:t>.</a:t>
            </a:r>
            <a:br>
              <a:rPr lang="uk-UA" sz="2000" dirty="0" smtClean="0">
                <a:ln w="0"/>
                <a:solidFill>
                  <a:schemeClr val="tx1"/>
                </a:solidFill>
                <a:latin typeface="Times New Roman" panose="02020603050405020304" pitchFamily="18" charset="0"/>
                <a:cs typeface="Times New Roman" panose="02020603050405020304" pitchFamily="18" charset="0"/>
              </a:rPr>
            </a:br>
            <a:endParaRPr lang="ru-RU" sz="2000" dirty="0">
              <a:ln w="0"/>
              <a:solidFill>
                <a:schemeClr val="tx1"/>
              </a:solidFill>
              <a:latin typeface="Times New Roman" panose="02020603050405020304" pitchFamily="18" charset="0"/>
              <a:cs typeface="Times New Roman" panose="02020603050405020304" pitchFamily="18" charset="0"/>
            </a:endParaRPr>
          </a:p>
        </p:txBody>
      </p:sp>
      <p:sp>
        <p:nvSpPr>
          <p:cNvPr id="3" name="Скругленный прямоугольник 2"/>
          <p:cNvSpPr/>
          <p:nvPr/>
        </p:nvSpPr>
        <p:spPr>
          <a:xfrm>
            <a:off x="448573" y="1328569"/>
            <a:ext cx="7842324" cy="1581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1800" dirty="0" smtClean="0">
                <a:ln w="0"/>
                <a:solidFill>
                  <a:schemeClr val="tx1"/>
                </a:solidFill>
                <a:latin typeface="Times New Roman" panose="02020603050405020304" pitchFamily="18" charset="0"/>
                <a:cs typeface="Times New Roman" panose="02020603050405020304" pitchFamily="18" charset="0"/>
              </a:rPr>
              <a:t>ТОВАРНИЙ РИНОК - сфера </a:t>
            </a:r>
            <a:r>
              <a:rPr lang="uk-UA" sz="1800" dirty="0">
                <a:ln w="0"/>
                <a:solidFill>
                  <a:schemeClr val="tx1"/>
                </a:solidFill>
                <a:latin typeface="Times New Roman" panose="02020603050405020304" pitchFamily="18" charset="0"/>
                <a:cs typeface="Times New Roman" panose="02020603050405020304" pitchFamily="18" charset="0"/>
              </a:rPr>
              <a:t>реалізації конкретного товару (або групи товарів), пов'язаних між собою певними властивостями виробничого або споживчого характеру. До такого виду ринку належить і ринок лікарських засобів та товарів аптечного асортименту</a:t>
            </a:r>
            <a:r>
              <a:rPr lang="uk-UA" sz="1800" dirty="0" smtClean="0">
                <a:ln w="0"/>
                <a:solidFill>
                  <a:schemeClr val="tx1"/>
                </a:solidFill>
                <a:latin typeface="Times New Roman" panose="02020603050405020304" pitchFamily="18" charset="0"/>
                <a:cs typeface="Times New Roman" panose="02020603050405020304" pitchFamily="18" charset="0"/>
              </a:rPr>
              <a:t>.</a:t>
            </a:r>
          </a:p>
          <a:p>
            <a:pPr algn="just"/>
            <a:endParaRPr lang="uk-UA" sz="1800" dirty="0"/>
          </a:p>
        </p:txBody>
      </p:sp>
      <p:sp>
        <p:nvSpPr>
          <p:cNvPr id="4" name="Прямоугольник 3"/>
          <p:cNvSpPr/>
          <p:nvPr/>
        </p:nvSpPr>
        <p:spPr>
          <a:xfrm>
            <a:off x="554019" y="3097319"/>
            <a:ext cx="7788536" cy="1015663"/>
          </a:xfrm>
          <a:prstGeom prst="rect">
            <a:avLst/>
          </a:prstGeom>
        </p:spPr>
        <p:txBody>
          <a:bodyPr wrap="square">
            <a:spAutoFit/>
          </a:bodyPr>
          <a:lstStyle/>
          <a:p>
            <a:r>
              <a:rPr lang="uk-UA" sz="2000" b="1" dirty="0">
                <a:ln w="0"/>
                <a:solidFill>
                  <a:schemeClr val="tx1"/>
                </a:solidFill>
                <a:latin typeface="Times New Roman" panose="02020603050405020304" pitchFamily="18" charset="0"/>
                <a:cs typeface="Times New Roman" panose="02020603050405020304" pitchFamily="18" charset="0"/>
              </a:rPr>
              <a:t>Предметом дослідження </a:t>
            </a:r>
            <a:r>
              <a:rPr lang="uk-UA" sz="2000" dirty="0">
                <a:ln w="0"/>
                <a:solidFill>
                  <a:schemeClr val="tx1"/>
                </a:solidFill>
                <a:latin typeface="Times New Roman" panose="02020603050405020304" pitchFamily="18" charset="0"/>
                <a:cs typeface="Times New Roman" panose="02020603050405020304" pitchFamily="18" charset="0"/>
              </a:rPr>
              <a:t>ринку окремих товарів є </a:t>
            </a:r>
            <a:r>
              <a:rPr lang="uk-UA" sz="2000" u="sng" dirty="0">
                <a:ln w="0"/>
                <a:solidFill>
                  <a:schemeClr val="tx1"/>
                </a:solidFill>
                <a:latin typeface="Times New Roman" panose="02020603050405020304" pitchFamily="18" charset="0"/>
                <a:cs typeface="Times New Roman" panose="02020603050405020304" pitchFamily="18" charset="0"/>
              </a:rPr>
              <a:t>співвідношення попиту та пропозиції</a:t>
            </a:r>
            <a:r>
              <a:rPr lang="uk-UA" sz="2000" dirty="0">
                <a:ln w="0"/>
                <a:solidFill>
                  <a:schemeClr val="tx1"/>
                </a:solidFill>
                <a:latin typeface="Times New Roman" panose="02020603050405020304" pitchFamily="18" charset="0"/>
                <a:cs typeface="Times New Roman" panose="02020603050405020304" pitchFamily="18" charset="0"/>
              </a:rPr>
              <a:t> цих товарів за певних економічних та соціальних умов.</a:t>
            </a:r>
            <a:endParaRPr lang="uk-UA" sz="2000" dirty="0"/>
          </a:p>
        </p:txBody>
      </p:sp>
      <p:pic>
        <p:nvPicPr>
          <p:cNvPr id="6" name="Рисунок 5"/>
          <p:cNvPicPr>
            <a:picLocks noChangeAspect="1"/>
          </p:cNvPicPr>
          <p:nvPr/>
        </p:nvPicPr>
        <p:blipFill>
          <a:blip r:embed="rId2"/>
          <a:stretch>
            <a:fillRect/>
          </a:stretch>
        </p:blipFill>
        <p:spPr>
          <a:xfrm>
            <a:off x="2979532" y="4143623"/>
            <a:ext cx="3464297" cy="2159087"/>
          </a:xfrm>
          <a:prstGeom prst="rect">
            <a:avLst/>
          </a:prstGeom>
        </p:spPr>
      </p:pic>
    </p:spTree>
    <p:extLst>
      <p:ext uri="{BB962C8B-B14F-4D97-AF65-F5344CB8AC3E}">
        <p14:creationId xmlns:p14="http://schemas.microsoft.com/office/powerpoint/2010/main" val="2269595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74638"/>
            <a:ext cx="8530683" cy="921332"/>
          </a:xfrm>
          <a:solidFill>
            <a:schemeClr val="accent1">
              <a:lumMod val="20000"/>
              <a:lumOff val="80000"/>
            </a:schemeClr>
          </a:solidFill>
        </p:spPr>
        <p:txBody>
          <a:bodyPr>
            <a:normAutofit fontScale="90000"/>
          </a:bodyPr>
          <a:lstStyle/>
          <a:p>
            <a:r>
              <a:rPr lang="uk-UA" sz="3200" b="1" dirty="0" smtClean="0">
                <a:effectLst>
                  <a:outerShdw blurRad="38100" dist="38100" dir="2700000" algn="tl">
                    <a:srgbClr val="000000">
                      <a:alpha val="43137"/>
                    </a:srgbClr>
                  </a:outerShdw>
                </a:effectLst>
              </a:rPr>
              <a:t>Зміст та спрямованість комплексного дослідження ринку</a:t>
            </a:r>
            <a:endParaRPr lang="ru-RU" sz="3200" b="1" dirty="0">
              <a:effectLst>
                <a:outerShdw blurRad="38100" dist="38100" dir="2700000" algn="tl">
                  <a:srgbClr val="000000">
                    <a:alpha val="43137"/>
                  </a:srgbClr>
                </a:outerShdw>
              </a:effectLst>
            </a:endParaRPr>
          </a:p>
        </p:txBody>
      </p:sp>
      <p:graphicFrame>
        <p:nvGraphicFramePr>
          <p:cNvPr id="11" name="Схема 10"/>
          <p:cNvGraphicFramePr/>
          <p:nvPr>
            <p:extLst>
              <p:ext uri="{D42A27DB-BD31-4B8C-83A1-F6EECF244321}">
                <p14:modId xmlns:p14="http://schemas.microsoft.com/office/powerpoint/2010/main" val="3822420074"/>
              </p:ext>
            </p:extLst>
          </p:nvPr>
        </p:nvGraphicFramePr>
        <p:xfrm>
          <a:off x="787100" y="1601396"/>
          <a:ext cx="7587727" cy="4535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2022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74638"/>
            <a:ext cx="8530683" cy="921332"/>
          </a:xfrm>
          <a:solidFill>
            <a:schemeClr val="accent1">
              <a:lumMod val="20000"/>
              <a:lumOff val="80000"/>
            </a:schemeClr>
          </a:solidFill>
        </p:spPr>
        <p:txBody>
          <a:bodyPr>
            <a:normAutofit/>
          </a:bodyPr>
          <a:lstStyle/>
          <a:p>
            <a:r>
              <a:rPr lang="uk-UA" sz="3200" b="1" dirty="0" smtClean="0">
                <a:effectLst>
                  <a:outerShdw blurRad="38100" dist="38100" dir="2700000" algn="tl">
                    <a:srgbClr val="000000">
                      <a:alpha val="43137"/>
                    </a:srgbClr>
                  </a:outerShdw>
                </a:effectLst>
              </a:rPr>
              <a:t>Кількісні характеристики ринку</a:t>
            </a:r>
            <a:endParaRPr lang="ru-RU" sz="3200" b="1" dirty="0">
              <a:effectLst>
                <a:outerShdw blurRad="38100" dist="38100" dir="2700000" algn="tl">
                  <a:srgbClr val="000000">
                    <a:alpha val="43137"/>
                  </a:srgbClr>
                </a:outerShdw>
              </a:effectLst>
            </a:endParaRPr>
          </a:p>
        </p:txBody>
      </p:sp>
      <p:sp>
        <p:nvSpPr>
          <p:cNvPr id="3" name="Скругленный прямоугольник 2"/>
          <p:cNvSpPr/>
          <p:nvPr/>
        </p:nvSpPr>
        <p:spPr>
          <a:xfrm>
            <a:off x="548640" y="1473798"/>
            <a:ext cx="8396344" cy="48624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2000" b="1" i="1" dirty="0"/>
              <a:t>Потенціал ринку</a:t>
            </a:r>
            <a:r>
              <a:rPr lang="uk-UA" sz="2000" i="1" dirty="0"/>
              <a:t> – </a:t>
            </a:r>
            <a:r>
              <a:rPr lang="uk-UA" sz="2000" dirty="0"/>
              <a:t>це прогнозна сукупність виробничих та споживчих сил, які обумовлюють попит і пропозицію. </a:t>
            </a:r>
            <a:endParaRPr lang="uk-UA" sz="2000" b="1" dirty="0"/>
          </a:p>
          <a:p>
            <a:pPr marL="285750" indent="-285750">
              <a:buFont typeface="Wingdings" panose="05000000000000000000" pitchFamily="2" charset="2"/>
              <a:buChar char="v"/>
            </a:pPr>
            <a:r>
              <a:rPr lang="uk-UA" sz="2000" b="1" i="1" dirty="0"/>
              <a:t>Місткість ринку </a:t>
            </a:r>
            <a:r>
              <a:rPr lang="uk-UA" sz="2000" dirty="0"/>
              <a:t>–</a:t>
            </a:r>
            <a:r>
              <a:rPr lang="uk-UA" sz="2000" b="1" i="1" dirty="0"/>
              <a:t> </a:t>
            </a:r>
            <a:r>
              <a:rPr lang="uk-UA" sz="2000" dirty="0"/>
              <a:t>максимально можливий обсяг продажу певного лікарського засобу протягом року, виражений у натуральних або вартісних одиницях.</a:t>
            </a:r>
            <a:endParaRPr lang="uk-UA" sz="2000" b="1" dirty="0"/>
          </a:p>
          <a:p>
            <a:pPr marL="285750" indent="-285750">
              <a:buFont typeface="Wingdings" panose="05000000000000000000" pitchFamily="2" charset="2"/>
              <a:buChar char="v"/>
            </a:pPr>
            <a:r>
              <a:rPr lang="uk-UA" sz="2000" b="1" i="1" dirty="0" smtClean="0"/>
              <a:t>Місткість </a:t>
            </a:r>
            <a:r>
              <a:rPr lang="uk-UA" sz="2000" b="1" i="1" dirty="0"/>
              <a:t>реального ринку</a:t>
            </a:r>
            <a:r>
              <a:rPr lang="uk-UA" sz="2000" dirty="0"/>
              <a:t> – це можливі обсяги продажу лікарських засобів споживачам, які виявляють інтерес до препаратів фірми і мають змогу його придбати. </a:t>
            </a:r>
            <a:endParaRPr lang="uk-UA" sz="2000" b="1" dirty="0"/>
          </a:p>
          <a:p>
            <a:pPr marL="285750" indent="-285750">
              <a:buFont typeface="Wingdings" panose="05000000000000000000" pitchFamily="2" charset="2"/>
              <a:buChar char="v"/>
            </a:pPr>
            <a:r>
              <a:rPr lang="uk-UA" sz="2000" b="1" i="1" dirty="0"/>
              <a:t>Місткість цільового ринку</a:t>
            </a:r>
            <a:r>
              <a:rPr lang="uk-UA" sz="2000" i="1" dirty="0"/>
              <a:t> – </a:t>
            </a:r>
            <a:r>
              <a:rPr lang="uk-UA" sz="2000" dirty="0"/>
              <a:t>це можливі обсяги продажу препаратів реальним покупцям, яких обслуговує фірма</a:t>
            </a:r>
            <a:r>
              <a:rPr lang="uk-UA" sz="2000" dirty="0" smtClean="0"/>
              <a:t>.</a:t>
            </a:r>
            <a:endParaRPr lang="uk-UA" sz="2000" b="1" dirty="0"/>
          </a:p>
          <a:p>
            <a:pPr marL="285750" indent="-285750">
              <a:buFont typeface="Wingdings" panose="05000000000000000000" pitchFamily="2" charset="2"/>
              <a:buChar char="v"/>
            </a:pPr>
            <a:r>
              <a:rPr lang="uk-UA" sz="2000" b="1" i="1" dirty="0" smtClean="0"/>
              <a:t>Кон’юнктура </a:t>
            </a:r>
            <a:r>
              <a:rPr lang="uk-UA" sz="2000" b="1" i="1" dirty="0"/>
              <a:t>фармацевтичного ринку</a:t>
            </a:r>
            <a:r>
              <a:rPr lang="uk-UA" sz="2000" b="1" dirty="0"/>
              <a:t> – </a:t>
            </a:r>
            <a:r>
              <a:rPr lang="uk-UA" sz="2000" dirty="0"/>
              <a:t>це економічна ситуація, що склалася на ринку стосовно попиту, пропозиції, рівня цін,  запасів лікарських засобів, становища основних фірм-конкурентів тощо.</a:t>
            </a:r>
          </a:p>
        </p:txBody>
      </p:sp>
    </p:spTree>
    <p:extLst>
      <p:ext uri="{BB962C8B-B14F-4D97-AF65-F5344CB8AC3E}">
        <p14:creationId xmlns:p14="http://schemas.microsoft.com/office/powerpoint/2010/main" val="1674322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74638"/>
            <a:ext cx="8530683" cy="921332"/>
          </a:xfrm>
          <a:solidFill>
            <a:schemeClr val="accent1">
              <a:lumMod val="20000"/>
              <a:lumOff val="80000"/>
            </a:schemeClr>
          </a:solidFill>
        </p:spPr>
        <p:txBody>
          <a:bodyPr>
            <a:normAutofit/>
          </a:bodyPr>
          <a:lstStyle/>
          <a:p>
            <a:r>
              <a:rPr lang="uk-UA" sz="3200" b="1" dirty="0" smtClean="0">
                <a:effectLst>
                  <a:outerShdw blurRad="38100" dist="38100" dir="2700000" algn="tl">
                    <a:srgbClr val="000000">
                      <a:alpha val="43137"/>
                    </a:srgbClr>
                  </a:outerShdw>
                </a:effectLst>
              </a:rPr>
              <a:t>Види кон’юнктури</a:t>
            </a:r>
            <a:endParaRPr lang="ru-RU" sz="3200" b="1" dirty="0">
              <a:effectLst>
                <a:outerShdw blurRad="38100" dist="38100" dir="2700000" algn="tl">
                  <a:srgbClr val="000000">
                    <a:alpha val="43137"/>
                  </a:srgbClr>
                </a:outerShdw>
              </a:effectLst>
            </a:endParaRPr>
          </a:p>
        </p:txBody>
      </p:sp>
      <p:pic>
        <p:nvPicPr>
          <p:cNvPr id="4" name="Рисунок 3"/>
          <p:cNvPicPr>
            <a:picLocks noChangeAspect="1"/>
          </p:cNvPicPr>
          <p:nvPr/>
        </p:nvPicPr>
        <p:blipFill>
          <a:blip r:embed="rId2"/>
          <a:stretch>
            <a:fillRect/>
          </a:stretch>
        </p:blipFill>
        <p:spPr>
          <a:xfrm>
            <a:off x="1441153" y="1478261"/>
            <a:ext cx="6562773" cy="51816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prst="hardEdge"/>
            <a:contourClr>
              <a:srgbClr val="FFFFFF"/>
            </a:contourClr>
          </a:sp3d>
        </p:spPr>
      </p:pic>
    </p:spTree>
    <p:extLst>
      <p:ext uri="{BB962C8B-B14F-4D97-AF65-F5344CB8AC3E}">
        <p14:creationId xmlns:p14="http://schemas.microsoft.com/office/powerpoint/2010/main" val="2262319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74638"/>
            <a:ext cx="8530683" cy="921332"/>
          </a:xfrm>
          <a:solidFill>
            <a:schemeClr val="accent1">
              <a:lumMod val="20000"/>
              <a:lumOff val="80000"/>
            </a:schemeClr>
          </a:solidFill>
        </p:spPr>
        <p:txBody>
          <a:bodyPr>
            <a:normAutofit/>
          </a:bodyPr>
          <a:lstStyle/>
          <a:p>
            <a:r>
              <a:rPr lang="uk-UA" sz="3200" b="1" dirty="0" smtClean="0">
                <a:effectLst>
                  <a:outerShdw blurRad="38100" dist="38100" dir="2700000" algn="tl">
                    <a:srgbClr val="000000">
                      <a:alpha val="43137"/>
                    </a:srgbClr>
                  </a:outerShdw>
                </a:effectLst>
              </a:rPr>
              <a:t>Сегментація ринку</a:t>
            </a:r>
            <a:endParaRPr lang="ru-RU" sz="3200" b="1" dirty="0">
              <a:effectLst>
                <a:outerShdw blurRad="38100" dist="38100" dir="2700000" algn="tl">
                  <a:srgbClr val="000000">
                    <a:alpha val="43137"/>
                  </a:srgbClr>
                </a:outerShdw>
              </a:effectLst>
            </a:endParaRPr>
          </a:p>
        </p:txBody>
      </p:sp>
      <p:sp>
        <p:nvSpPr>
          <p:cNvPr id="3" name="Скругленный прямоугольник 2"/>
          <p:cNvSpPr/>
          <p:nvPr/>
        </p:nvSpPr>
        <p:spPr>
          <a:xfrm>
            <a:off x="548640" y="1473798"/>
            <a:ext cx="8396344" cy="32810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v"/>
            </a:pPr>
            <a:r>
              <a:rPr lang="uk-UA" sz="2000" b="1" i="1" dirty="0"/>
              <a:t>Сегментація ринку</a:t>
            </a:r>
            <a:r>
              <a:rPr lang="uk-UA" sz="2000" dirty="0"/>
              <a:t> – це розподіл споживачів на групи на підставі різниці в потребах, характеристиках чи поведінці і розроблення для кожної з груп окремого комплексу маркетингу.</a:t>
            </a:r>
            <a:endParaRPr lang="uk-UA" sz="2000" b="1" dirty="0"/>
          </a:p>
          <a:p>
            <a:pPr marL="342900" indent="-342900">
              <a:buFont typeface="Wingdings" panose="05000000000000000000" pitchFamily="2" charset="2"/>
              <a:buChar char="v"/>
            </a:pPr>
            <a:r>
              <a:rPr lang="uk-UA" sz="2000" b="1" i="1" dirty="0" smtClean="0"/>
              <a:t>Сегмент </a:t>
            </a:r>
            <a:r>
              <a:rPr lang="uk-UA" sz="2000" b="1" i="1" dirty="0"/>
              <a:t>ринку</a:t>
            </a:r>
            <a:r>
              <a:rPr lang="uk-UA" sz="2000" dirty="0"/>
              <a:t> – це група споживачів, що однаково реагують на один і той самий набір спонукальних стимулів маркетингу.</a:t>
            </a:r>
            <a:endParaRPr lang="uk-UA" sz="2000" b="1" dirty="0"/>
          </a:p>
          <a:p>
            <a:pPr marL="342900" indent="-342900">
              <a:buFont typeface="Wingdings" panose="05000000000000000000" pitchFamily="2" charset="2"/>
              <a:buChar char="v"/>
            </a:pPr>
            <a:r>
              <a:rPr lang="uk-UA" sz="2000" b="1" i="1" dirty="0" smtClean="0"/>
              <a:t>Мета </a:t>
            </a:r>
            <a:r>
              <a:rPr lang="uk-UA" sz="2000" b="1" i="1" dirty="0"/>
              <a:t>сегментації</a:t>
            </a:r>
            <a:r>
              <a:rPr lang="uk-UA" sz="2000" b="1" dirty="0"/>
              <a:t> – </a:t>
            </a:r>
            <a:r>
              <a:rPr lang="uk-UA" sz="2000" dirty="0"/>
              <a:t>максимальне задоволення попиту споживачів на різні лікарські засоби, а також раціоналізація затрат підприємства на розробку програм виробництва та реалізації лікарських засобів.</a:t>
            </a:r>
          </a:p>
        </p:txBody>
      </p:sp>
      <p:pic>
        <p:nvPicPr>
          <p:cNvPr id="3074" name="Picture 2" descr="Сегментация рынка: зачем нужна компании и как ее можно сделать? - O'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3774" y="5032708"/>
            <a:ext cx="2886075" cy="1581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835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74638"/>
            <a:ext cx="8530683" cy="921332"/>
          </a:xfrm>
          <a:solidFill>
            <a:schemeClr val="accent1">
              <a:lumMod val="20000"/>
              <a:lumOff val="80000"/>
            </a:schemeClr>
          </a:solidFill>
        </p:spPr>
        <p:txBody>
          <a:bodyPr>
            <a:normAutofit fontScale="90000"/>
          </a:bodyPr>
          <a:lstStyle/>
          <a:p>
            <a:r>
              <a:rPr lang="ru-RU" sz="3200" b="1" dirty="0">
                <a:effectLst>
                  <a:outerShdw blurRad="38100" dist="38100" dir="2700000" algn="tl">
                    <a:srgbClr val="000000">
                      <a:alpha val="43137"/>
                    </a:srgbClr>
                  </a:outerShdw>
                </a:effectLst>
              </a:rPr>
              <a:t>ПРИНЦИПИ І КРИТЕРІЇ СЕГМЕНТАЦІЇ </a:t>
            </a:r>
            <a:br>
              <a:rPr lang="ru-RU" sz="3200" b="1" dirty="0">
                <a:effectLst>
                  <a:outerShdw blurRad="38100" dist="38100" dir="2700000" algn="tl">
                    <a:srgbClr val="000000">
                      <a:alpha val="43137"/>
                    </a:srgbClr>
                  </a:outerShdw>
                </a:effectLst>
              </a:rPr>
            </a:br>
            <a:r>
              <a:rPr lang="ru-RU" sz="3200" b="1" dirty="0">
                <a:effectLst>
                  <a:outerShdw blurRad="38100" dist="38100" dir="2700000" algn="tl">
                    <a:srgbClr val="000000">
                      <a:alpha val="43137"/>
                    </a:srgbClr>
                  </a:outerShdw>
                </a:effectLst>
              </a:rPr>
              <a:t>ФАРМАЦЕВТИЧНОГО РИНКУ</a:t>
            </a:r>
          </a:p>
        </p:txBody>
      </p:sp>
      <p:pic>
        <p:nvPicPr>
          <p:cNvPr id="4" name="Рисунок 3"/>
          <p:cNvPicPr>
            <a:picLocks noChangeAspect="1"/>
          </p:cNvPicPr>
          <p:nvPr/>
        </p:nvPicPr>
        <p:blipFill>
          <a:blip r:embed="rId2"/>
          <a:stretch>
            <a:fillRect/>
          </a:stretch>
        </p:blipFill>
        <p:spPr>
          <a:xfrm>
            <a:off x="1412578" y="1333985"/>
            <a:ext cx="6619923" cy="5362614"/>
          </a:xfrm>
          <a:prstGeom prst="rect">
            <a:avLst/>
          </a:prstGeom>
          <a:scene3d>
            <a:camera prst="orthographicFront"/>
            <a:lightRig rig="threePt" dir="t"/>
          </a:scene3d>
          <a:sp3d>
            <a:bevelT/>
          </a:sp3d>
        </p:spPr>
      </p:pic>
    </p:spTree>
    <p:extLst>
      <p:ext uri="{BB962C8B-B14F-4D97-AF65-F5344CB8AC3E}">
        <p14:creationId xmlns:p14="http://schemas.microsoft.com/office/powerpoint/2010/main" val="70631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74638"/>
            <a:ext cx="8530683" cy="921332"/>
          </a:xfrm>
          <a:solidFill>
            <a:schemeClr val="accent1">
              <a:lumMod val="20000"/>
              <a:lumOff val="80000"/>
            </a:schemeClr>
          </a:solidFill>
        </p:spPr>
        <p:txBody>
          <a:bodyPr>
            <a:normAutofit/>
          </a:bodyPr>
          <a:lstStyle/>
          <a:p>
            <a:r>
              <a:rPr lang="uk-UA" sz="3200" b="1" dirty="0" smtClean="0">
                <a:effectLst>
                  <a:outerShdw blurRad="38100" dist="38100" dir="2700000" algn="tl">
                    <a:srgbClr val="000000">
                      <a:alpha val="43137"/>
                    </a:srgbClr>
                  </a:outerShdw>
                </a:effectLst>
              </a:rPr>
              <a:t>Вимоги</a:t>
            </a:r>
            <a:r>
              <a:rPr lang="ru-RU" sz="3200" b="1" dirty="0" smtClean="0">
                <a:effectLst>
                  <a:outerShdw blurRad="38100" dist="38100" dir="2700000" algn="tl">
                    <a:srgbClr val="000000">
                      <a:alpha val="43137"/>
                    </a:srgbClr>
                  </a:outerShdw>
                </a:effectLst>
              </a:rPr>
              <a:t> до </a:t>
            </a:r>
            <a:r>
              <a:rPr lang="uk-UA" sz="3200" b="1" dirty="0" smtClean="0">
                <a:effectLst>
                  <a:outerShdw blurRad="38100" dist="38100" dir="2700000" algn="tl">
                    <a:srgbClr val="000000">
                      <a:alpha val="43137"/>
                    </a:srgbClr>
                  </a:outerShdw>
                </a:effectLst>
              </a:rPr>
              <a:t>сегментів</a:t>
            </a:r>
            <a:endParaRPr lang="uk-UA" sz="3200" b="1" dirty="0">
              <a:effectLst>
                <a:outerShdw blurRad="38100" dist="38100" dir="2700000" algn="tl">
                  <a:srgbClr val="000000">
                    <a:alpha val="43137"/>
                  </a:srgbClr>
                </a:outerShdw>
              </a:effectLst>
            </a:endParaRPr>
          </a:p>
        </p:txBody>
      </p:sp>
      <p:graphicFrame>
        <p:nvGraphicFramePr>
          <p:cNvPr id="3" name="Схема 2"/>
          <p:cNvGraphicFramePr/>
          <p:nvPr>
            <p:extLst>
              <p:ext uri="{D42A27DB-BD31-4B8C-83A1-F6EECF244321}">
                <p14:modId xmlns:p14="http://schemas.microsoft.com/office/powerpoint/2010/main" val="149835400"/>
              </p:ext>
            </p:extLst>
          </p:nvPr>
        </p:nvGraphicFramePr>
        <p:xfrm>
          <a:off x="1405666" y="2198445"/>
          <a:ext cx="6667948" cy="4288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94852" y="1425389"/>
            <a:ext cx="7810052" cy="707886"/>
          </a:xfrm>
          <a:prstGeom prst="rect">
            <a:avLst/>
          </a:prstGeom>
          <a:noFill/>
        </p:spPr>
        <p:txBody>
          <a:bodyPr wrap="square" rtlCol="0">
            <a:spAutoFit/>
          </a:bodyPr>
          <a:lstStyle/>
          <a:p>
            <a:r>
              <a:rPr lang="uk-UA" sz="2000" dirty="0" smtClean="0"/>
              <a:t>Сегменти, отримані в результаті успішної сегментації мають бути:</a:t>
            </a:r>
            <a:endParaRPr lang="uk-UA" sz="2000" dirty="0"/>
          </a:p>
        </p:txBody>
      </p:sp>
    </p:spTree>
    <p:extLst>
      <p:ext uri="{BB962C8B-B14F-4D97-AF65-F5344CB8AC3E}">
        <p14:creationId xmlns:p14="http://schemas.microsoft.com/office/powerpoint/2010/main" val="744522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74638"/>
            <a:ext cx="8530683" cy="921332"/>
          </a:xfrm>
          <a:solidFill>
            <a:schemeClr val="accent1">
              <a:lumMod val="20000"/>
              <a:lumOff val="80000"/>
            </a:schemeClr>
          </a:solidFill>
        </p:spPr>
        <p:txBody>
          <a:bodyPr>
            <a:normAutofit fontScale="90000"/>
          </a:bodyPr>
          <a:lstStyle/>
          <a:p>
            <a:r>
              <a:rPr lang="ru-RU" sz="3200" b="1" dirty="0" smtClean="0">
                <a:effectLst>
                  <a:outerShdw blurRad="38100" dist="38100" dir="2700000" algn="tl">
                    <a:srgbClr val="000000">
                      <a:alpha val="43137"/>
                    </a:srgbClr>
                  </a:outerShdw>
                </a:effectLst>
              </a:rPr>
              <a:t>«</a:t>
            </a:r>
            <a:r>
              <a:rPr lang="uk-UA" sz="3200" b="1" dirty="0" smtClean="0">
                <a:effectLst>
                  <a:outerShdw blurRad="38100" dist="38100" dir="2700000" algn="tl">
                    <a:srgbClr val="000000">
                      <a:alpha val="43137"/>
                    </a:srgbClr>
                  </a:outerShdw>
                </a:effectLst>
              </a:rPr>
              <a:t>Цільовий ринок», «Ринкове вікно» та «Ринкова ніша»</a:t>
            </a:r>
            <a:endParaRPr lang="uk-UA" sz="3200" b="1" dirty="0">
              <a:effectLst>
                <a:outerShdw blurRad="38100" dist="38100" dir="2700000" algn="tl">
                  <a:srgbClr val="000000">
                    <a:alpha val="43137"/>
                  </a:srgbClr>
                </a:outerShdw>
              </a:effectLst>
            </a:endParaRPr>
          </a:p>
        </p:txBody>
      </p:sp>
      <p:graphicFrame>
        <p:nvGraphicFramePr>
          <p:cNvPr id="4" name="Схема 3"/>
          <p:cNvGraphicFramePr/>
          <p:nvPr>
            <p:extLst>
              <p:ext uri="{D42A27DB-BD31-4B8C-83A1-F6EECF244321}">
                <p14:modId xmlns:p14="http://schemas.microsoft.com/office/powerpoint/2010/main" val="2314839131"/>
              </p:ext>
            </p:extLst>
          </p:nvPr>
        </p:nvGraphicFramePr>
        <p:xfrm>
          <a:off x="661594" y="1526091"/>
          <a:ext cx="7901493" cy="50145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3799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74638"/>
            <a:ext cx="8530683" cy="921332"/>
          </a:xfrm>
          <a:solidFill>
            <a:schemeClr val="accent1">
              <a:lumMod val="20000"/>
              <a:lumOff val="80000"/>
            </a:schemeClr>
          </a:solidFill>
        </p:spPr>
        <p:txBody>
          <a:bodyPr>
            <a:normAutofit fontScale="90000"/>
          </a:bodyPr>
          <a:lstStyle/>
          <a:p>
            <a:r>
              <a:rPr lang="ru-RU" sz="3200" b="1" dirty="0" smtClean="0">
                <a:effectLst>
                  <a:outerShdw blurRad="38100" dist="38100" dir="2700000" algn="tl">
                    <a:srgbClr val="000000">
                      <a:alpha val="43137"/>
                    </a:srgbClr>
                  </a:outerShdw>
                </a:effectLst>
              </a:rPr>
              <a:t>«</a:t>
            </a:r>
            <a:r>
              <a:rPr lang="uk-UA" sz="3200" b="1" dirty="0" smtClean="0">
                <a:effectLst>
                  <a:outerShdw blurRad="38100" dist="38100" dir="2700000" algn="tl">
                    <a:srgbClr val="000000">
                      <a:alpha val="43137"/>
                    </a:srgbClr>
                  </a:outerShdw>
                </a:effectLst>
              </a:rPr>
              <a:t>Цільовий ринок», «Ринкове вікно» та «Ринкова ніша»</a:t>
            </a:r>
            <a:endParaRPr lang="uk-UA" sz="3200" b="1" dirty="0">
              <a:effectLst>
                <a:outerShdw blurRad="38100" dist="38100" dir="2700000" algn="tl">
                  <a:srgbClr val="000000">
                    <a:alpha val="43137"/>
                  </a:srgbClr>
                </a:outerShdw>
              </a:effectLst>
            </a:endParaRPr>
          </a:p>
        </p:txBody>
      </p:sp>
      <p:graphicFrame>
        <p:nvGraphicFramePr>
          <p:cNvPr id="4" name="Схема 3"/>
          <p:cNvGraphicFramePr/>
          <p:nvPr>
            <p:extLst>
              <p:ext uri="{D42A27DB-BD31-4B8C-83A1-F6EECF244321}">
                <p14:modId xmlns:p14="http://schemas.microsoft.com/office/powerpoint/2010/main" val="756338951"/>
              </p:ext>
            </p:extLst>
          </p:nvPr>
        </p:nvGraphicFramePr>
        <p:xfrm>
          <a:off x="661594" y="1526091"/>
          <a:ext cx="7901493" cy="50145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0252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74638"/>
            <a:ext cx="8530683" cy="921332"/>
          </a:xfrm>
          <a:solidFill>
            <a:schemeClr val="accent1">
              <a:lumMod val="20000"/>
              <a:lumOff val="80000"/>
            </a:schemeClr>
          </a:solidFill>
        </p:spPr>
        <p:txBody>
          <a:bodyPr>
            <a:normAutofit fontScale="90000"/>
          </a:bodyPr>
          <a:lstStyle/>
          <a:p>
            <a:r>
              <a:rPr lang="ru-RU" sz="3200" b="1" dirty="0">
                <a:effectLst>
                  <a:outerShdw blurRad="38100" dist="38100" dir="2700000" algn="tl">
                    <a:srgbClr val="000000">
                      <a:alpha val="43137"/>
                    </a:srgbClr>
                  </a:outerShdw>
                </a:effectLst>
              </a:rPr>
              <a:t>ЦІЛІ Й ВИДИ ФАРМАЦЕВТИЧНОГО МАРКЕТИНГУ </a:t>
            </a:r>
            <a:br>
              <a:rPr lang="ru-RU" sz="3200" b="1" dirty="0">
                <a:effectLst>
                  <a:outerShdw blurRad="38100" dist="38100" dir="2700000" algn="tl">
                    <a:srgbClr val="000000">
                      <a:alpha val="43137"/>
                    </a:srgbClr>
                  </a:outerShdw>
                </a:effectLst>
              </a:rPr>
            </a:br>
            <a:r>
              <a:rPr lang="ru-RU" sz="3200" b="1" dirty="0">
                <a:effectLst>
                  <a:outerShdw blurRad="38100" dist="38100" dir="2700000" algn="tl">
                    <a:srgbClr val="000000">
                      <a:alpha val="43137"/>
                    </a:srgbClr>
                  </a:outerShdw>
                </a:effectLst>
              </a:rPr>
              <a:t>ЗАЛЕЖНО ВІД СТАНУ ПОПИТУ</a:t>
            </a:r>
          </a:p>
        </p:txBody>
      </p:sp>
      <p:pic>
        <p:nvPicPr>
          <p:cNvPr id="3" name="Рисунок 2"/>
          <p:cNvPicPr>
            <a:picLocks noChangeAspect="1"/>
          </p:cNvPicPr>
          <p:nvPr/>
        </p:nvPicPr>
        <p:blipFill>
          <a:blip r:embed="rId2"/>
          <a:stretch>
            <a:fillRect/>
          </a:stretch>
        </p:blipFill>
        <p:spPr>
          <a:xfrm>
            <a:off x="1571659" y="1357335"/>
            <a:ext cx="6028620" cy="5375897"/>
          </a:xfrm>
          <a:prstGeom prst="rect">
            <a:avLst/>
          </a:prstGeom>
        </p:spPr>
      </p:pic>
    </p:spTree>
    <p:extLst>
      <p:ext uri="{BB962C8B-B14F-4D97-AF65-F5344CB8AC3E}">
        <p14:creationId xmlns:p14="http://schemas.microsoft.com/office/powerpoint/2010/main" val="221661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uk-UA" dirty="0" smtClean="0"/>
              <a:t>Дякую за увагу!</a:t>
            </a:r>
            <a:endParaRPr lang="ru-RU" dirty="0"/>
          </a:p>
        </p:txBody>
      </p:sp>
      <p:pic>
        <p:nvPicPr>
          <p:cNvPr id="11266" name="Picture 2" descr="Белые человечки для презентации на прозрачном фоне - фото и картинки  abrakadabra.fu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1168" y="1503782"/>
            <a:ext cx="5855064" cy="504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507875"/>
      </p:ext>
    </p:extLst>
  </p:cSld>
  <p:clrMapOvr>
    <a:masterClrMapping/>
  </p:clrMapOvr>
</p:sld>
</file>

<file path=ppt/theme/theme1.xml><?xml version="1.0" encoding="utf-8"?>
<a:theme xmlns:a="http://schemas.openxmlformats.org/drawingml/2006/main" name="Тема Office">
  <a:themeElements>
    <a:clrScheme name="Изящная">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187217A07BDE9C49B14398CE78738845" ma:contentTypeVersion="4" ma:contentTypeDescription="Створення нового документа." ma:contentTypeScope="" ma:versionID="588d8da7d687c11dfb0dbd0ae230d8bb">
  <xsd:schema xmlns:xsd="http://www.w3.org/2001/XMLSchema" xmlns:xs="http://www.w3.org/2001/XMLSchema" xmlns:p="http://schemas.microsoft.com/office/2006/metadata/properties" xmlns:ns2="4fd8737c-7a2e-4f93-84c6-a04237ae57c7" targetNamespace="http://schemas.microsoft.com/office/2006/metadata/properties" ma:root="true" ma:fieldsID="b5d5835278306a85f521940610115e1c" ns2:_="">
    <xsd:import namespace="4fd8737c-7a2e-4f93-84c6-a04237ae57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d8737c-7a2e-4f93-84c6-a04237ae57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D02DCE-85AD-413B-91D0-1639ED3913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d8737c-7a2e-4f93-84c6-a04237ae5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25F8A8C-A3ED-4EBC-A00D-D417835277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791</TotalTime>
  <Words>605</Words>
  <Application>Microsoft Office PowerPoint</Application>
  <PresentationFormat>Экран (4:3)</PresentationFormat>
  <Paragraphs>48</Paragraphs>
  <Slides>12</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Calibri</vt:lpstr>
      <vt:lpstr>Times New Roman</vt:lpstr>
      <vt:lpstr>Wingdings</vt:lpstr>
      <vt:lpstr>Тема Office</vt:lpstr>
      <vt:lpstr>Одеський національний медичний університет Кафедра Організації та економіки фармації  з післядипломною підготовкою</vt:lpstr>
      <vt:lpstr>Ринкові дослідження виступають як інформаційна основа досягнення таких цілей, як реалізація певного обсягу продажу, створення та виведення ринку нових товарів, збільшення ринкової частки. </vt:lpstr>
      <vt:lpstr>Зміст та спрямованість комплексного дослідження ринку</vt:lpstr>
      <vt:lpstr>Кількісні характеристики ринку</vt:lpstr>
      <vt:lpstr>Види кон’юнктури</vt:lpstr>
      <vt:lpstr>Сегментація ринку</vt:lpstr>
      <vt:lpstr>ПРИНЦИПИ І КРИТЕРІЇ СЕГМЕНТАЦІЇ  ФАРМАЦЕВТИЧНОГО РИНКУ</vt:lpstr>
      <vt:lpstr>Вимоги до сегментів</vt:lpstr>
      <vt:lpstr>«Цільовий ринок», «Ринкове вікно» та «Ринкова ніша»</vt:lpstr>
      <vt:lpstr>«Цільовий ринок», «Ринкове вікно» та «Ринкова ніша»</vt:lpstr>
      <vt:lpstr>ЦІЛІ Й ВИДИ ФАРМАЦЕВТИЧНОГО МАРКЕТИНГУ  ЗАЛЕЖНО ВІД СТАНУ ПОПИТУ</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Організації та економіки фармації</dc:title>
  <dc:creator>Home</dc:creator>
  <cp:lastModifiedBy>Учетная запись Майкрософт</cp:lastModifiedBy>
  <cp:revision>83</cp:revision>
  <dcterms:created xsi:type="dcterms:W3CDTF">2022-09-08T14:07:54Z</dcterms:created>
  <dcterms:modified xsi:type="dcterms:W3CDTF">2024-09-12T08:22:50Z</dcterms:modified>
</cp:coreProperties>
</file>