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6" r:id="rId10"/>
    <p:sldId id="267" r:id="rId11"/>
    <p:sldId id="268" r:id="rId12"/>
    <p:sldId id="269" r:id="rId13"/>
    <p:sldId id="270" r:id="rId14"/>
    <p:sldId id="271" r:id="rId15"/>
    <p:sldId id="263" r:id="rId16"/>
    <p:sldId id="272" r:id="rId17"/>
    <p:sldId id="273" r:id="rId18"/>
    <p:sldId id="265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10" autoAdjust="0"/>
  </p:normalViewPr>
  <p:slideViewPr>
    <p:cSldViewPr>
      <p:cViewPr varScale="1">
        <p:scale>
          <a:sx n="89" d="100"/>
          <a:sy n="89" d="100"/>
        </p:scale>
        <p:origin x="1038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6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88641"/>
            <a:ext cx="5986667" cy="1296143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uk-UA" sz="2000" b="1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  <a:br>
              <a:rPr lang="uk-UA" sz="2000" b="1" dirty="0" smtClean="0">
                <a:solidFill>
                  <a:schemeClr val="bg1"/>
                </a:solidFill>
              </a:rPr>
            </a:br>
            <a:r>
              <a:rPr lang="uk-UA" sz="2000" b="1" dirty="0" smtClean="0">
                <a:solidFill>
                  <a:schemeClr val="bg1"/>
                </a:solidFill>
              </a:rPr>
              <a:t>Кафедра Організації та економіки фармації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</a:rPr>
              <a:t>з післядипломною підготовкою</a:t>
            </a:r>
            <a:endParaRPr lang="ru-RU" sz="2000" u="sng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0172" y="1916832"/>
            <a:ext cx="6336704" cy="2304256"/>
          </a:xfrm>
        </p:spPr>
        <p:txBody>
          <a:bodyPr>
            <a:normAutofit/>
          </a:bodyPr>
          <a:lstStyle/>
          <a:p>
            <a:pPr algn="ctr"/>
            <a:r>
              <a:rPr lang="uk-UA" sz="2400" b="1" u="sng">
                <a:solidFill>
                  <a:schemeClr val="bg1"/>
                </a:solidFill>
              </a:rPr>
              <a:t>Лекція </a:t>
            </a:r>
            <a:r>
              <a:rPr lang="uk-UA" sz="2400" b="1" u="sng" smtClean="0">
                <a:solidFill>
                  <a:schemeClr val="bg1"/>
                </a:solidFill>
              </a:rPr>
              <a:t>2. </a:t>
            </a:r>
            <a:endParaRPr lang="uk-UA" sz="2400" b="1" u="sng" dirty="0" smtClean="0">
              <a:solidFill>
                <a:schemeClr val="bg1"/>
              </a:solidFill>
            </a:endParaRPr>
          </a:p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Функції управління. Управління процесом прийняття рішень. Комунікативні процеси в управлінні, діловодство, документообіг фармацевтичних організацій.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640479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mtClean="0">
                <a:solidFill>
                  <a:schemeClr val="bg1"/>
                </a:solidFill>
              </a:rPr>
              <a:t>Одеса </a:t>
            </a:r>
            <a:r>
              <a:rPr lang="uk-UA" smtClean="0">
                <a:solidFill>
                  <a:schemeClr val="bg1"/>
                </a:solidFill>
              </a:rPr>
              <a:t>2024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та  маркетинг</a:t>
            </a:r>
            <a:endParaRPr lang="ru-RU" sz="2500" b="1" dirty="0"/>
          </a:p>
        </p:txBody>
      </p:sp>
      <p:pic>
        <p:nvPicPr>
          <p:cNvPr id="6" name="Picture 2" descr="Принципи і функції управління виробництво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683" y="4077072"/>
            <a:ext cx="2147683" cy="214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850106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tx1"/>
                </a:solidFill>
              </a:rPr>
              <a:t>План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tx1"/>
                </a:solidFill>
              </a:rPr>
              <a:t>лекції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0768"/>
            <a:ext cx="7920880" cy="50405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КЛАСИФІКАЦІЯ ФУНКЦІЙ </a:t>
            </a:r>
            <a:r>
              <a:rPr lang="ru-RU" sz="2400" dirty="0" smtClean="0">
                <a:solidFill>
                  <a:schemeClr val="tx1"/>
                </a:solidFill>
              </a:rPr>
              <a:t>МЕНЕДЖМЕНТУ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-планування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організація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мотивація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контроль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координація</a:t>
            </a:r>
          </a:p>
          <a:p>
            <a:pPr marL="45720" indent="0">
              <a:buNone/>
            </a:pPr>
            <a:endParaRPr lang="uk-UA" sz="2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СПОЛУЧНІ ПРОЦЕСИ МЕНЕДЖМЕНТУ</a:t>
            </a:r>
          </a:p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 - управління процесом прийняття рішень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комунікативні процеси в управління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Функції управління підприємством. Презентація уроку — Гипермаркет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8542" r="5565" b="10029"/>
          <a:stretch/>
        </p:blipFill>
        <p:spPr bwMode="auto">
          <a:xfrm>
            <a:off x="4490112" y="2442949"/>
            <a:ext cx="3029803" cy="158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86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/>
          <a:lstStyle/>
          <a:p>
            <a:pPr algn="ctr"/>
            <a:r>
              <a:rPr lang="uk-UA" dirty="0" smtClean="0"/>
              <a:t>Функції управління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7704856" cy="2376264"/>
          </a:xfrm>
        </p:spPr>
        <p:txBody>
          <a:bodyPr/>
          <a:lstStyle/>
          <a:p>
            <a:pPr algn="just"/>
            <a:r>
              <a:rPr lang="uk-UA" cap="all" dirty="0" smtClean="0"/>
              <a:t>Функції Фармацевтичного менеджменту</a:t>
            </a:r>
            <a:r>
              <a:rPr lang="uk-UA" dirty="0" smtClean="0"/>
              <a:t> – </a:t>
            </a:r>
            <a:r>
              <a:rPr lang="uk-UA" b="1" dirty="0" smtClean="0"/>
              <a:t>це відокремлені види управлінської діяльності (трудові процеси у сфері управління), які забезпечують формування способів управлінського впливу.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284984"/>
            <a:ext cx="5187809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817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410304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Класифікація функцій менеджменту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51098"/>
            <a:ext cx="6696744" cy="620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977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770344"/>
          </a:xfrm>
        </p:spPr>
        <p:txBody>
          <a:bodyPr/>
          <a:lstStyle/>
          <a:p>
            <a:pPr algn="ctr"/>
            <a:r>
              <a:rPr lang="uk-UA" dirty="0" smtClean="0"/>
              <a:t>Технологія менеджменту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1196752"/>
            <a:ext cx="7704856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dirty="0" smtClean="0"/>
              <a:t>це послідовне протікання загальних функцій менеджменту, в результаті якого реалізуються конкретні функції менеджменту. При цьому визначальну роль відіграють конкретні функції менеджменту, які реалізуються через загальні на засадах керівництва. </a:t>
            </a:r>
            <a:endParaRPr lang="uk-UA" sz="2400" dirty="0"/>
          </a:p>
        </p:txBody>
      </p:sp>
      <p:pic>
        <p:nvPicPr>
          <p:cNvPr id="4098" name="Picture 2" descr="Студопедия — Функції та процес менеджмент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861048"/>
            <a:ext cx="570683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438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698336"/>
          </a:xfrm>
        </p:spPr>
        <p:txBody>
          <a:bodyPr/>
          <a:lstStyle/>
          <a:p>
            <a:pPr marL="857250" indent="-857250" algn="ctr">
              <a:buFont typeface="+mj-lt"/>
              <a:buAutoNum type="romanUcPeriod"/>
            </a:pPr>
            <a:r>
              <a:rPr lang="uk-UA" dirty="0" smtClean="0"/>
              <a:t>Планування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472" y="836712"/>
            <a:ext cx="7560840" cy="1296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 </a:t>
            </a:r>
            <a:r>
              <a:rPr lang="uk-UA" dirty="0"/>
              <a:t>це вид управлінської діяльності (трудових процесів), який визначає перспективу і майбутній стан організації.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4270" y="2204864"/>
            <a:ext cx="782788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u="sng" dirty="0" smtClean="0"/>
              <a:t>ПЛАНУВАННЯ СТРАТЕГІЧНЕ</a:t>
            </a:r>
            <a:r>
              <a:rPr lang="uk-UA" sz="2000" b="1" cap="all" dirty="0" smtClean="0"/>
              <a:t> – </a:t>
            </a:r>
            <a:r>
              <a:rPr lang="uk-UA" sz="2000" b="1" dirty="0" smtClean="0"/>
              <a:t>це різновид планування, який полягає у розробці стратегії діяльності організації. </a:t>
            </a:r>
            <a:endParaRPr lang="uk-UA" sz="2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4270" y="3253562"/>
            <a:ext cx="782788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u="sng" dirty="0"/>
              <a:t>ПЛАНУВАННЯ ТАКТИЧНЕ</a:t>
            </a:r>
            <a:r>
              <a:rPr lang="uk-UA" sz="2000" b="1" dirty="0"/>
              <a:t> – це різновид планування, </a:t>
            </a:r>
            <a:r>
              <a:rPr lang="uk-UA" sz="2000" b="1" dirty="0" smtClean="0"/>
              <a:t>який </a:t>
            </a:r>
            <a:r>
              <a:rPr lang="uk-UA" sz="2000" b="1" dirty="0"/>
              <a:t>полягає у розробці механізмів реалізації обраної стратегії. Включає поточне та оперативне планування.</a:t>
            </a:r>
            <a:endParaRPr lang="uk-UA" sz="20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8796" y="4581128"/>
            <a:ext cx="7853353" cy="21602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cap="all" dirty="0" smtClean="0"/>
              <a:t>Планування поточне</a:t>
            </a:r>
            <a:r>
              <a:rPr lang="uk-UA" sz="2000" b="1" dirty="0" smtClean="0"/>
              <a:t> - це різновид управлінської діяльності, який спрямований на розробку параметрів, заходів, бюджетів та адміністративних важелів з метою формування поточних планів щодо функціонування конкретних сфер діяльності організації чи її діяльності загалом на річний період у напрямку досягнення обраної стратегії діяльності.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316779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Теоретичний матеріал. Сутність планування й особливості його здійснення на  підприємст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1278"/>
            <a:ext cx="7560840" cy="594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175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643192" cy="91436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етапи</a:t>
            </a:r>
            <a:r>
              <a:rPr lang="uk-UA" sz="2800" b="0" dirty="0" smtClean="0"/>
              <a:t> </a:t>
            </a:r>
            <a:r>
              <a:rPr lang="uk-UA" sz="2800" dirty="0"/>
              <a:t>стратегічного планування </a:t>
            </a:r>
            <a:r>
              <a:rPr lang="uk-UA" sz="2800" dirty="0" smtClean="0"/>
              <a:t>організації</a:t>
            </a:r>
            <a:endParaRPr lang="ru-RU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1052736"/>
            <a:ext cx="7493263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1) інформаційне забезпечення стратегічного планування;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2) установлення </a:t>
            </a:r>
            <a:r>
              <a:rPr kumimoji="0" lang="uk-UA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місії, візії і цілей 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організації;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3) вибір методів аналізу факторів внутрішнього і зовнішнього середовища;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4) оцінка та аналіз факторів зовнішнього середовища;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5) оцінка та аналіз факторів внутрішнього середовища;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6) прогнозування умов функціонування та результатів виробничо-господарської діяльності підприємства;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7) виконання розрахунків, обґрунтувань, проектних рішень;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8) формування варіантів стратегій (стратегічних альтернатив);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9) вибір стратегії;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10) оцінка стратегії на предмет відповідності установленим критеріям.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5761717"/>
            <a:ext cx="7200800" cy="9796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 smtClean="0"/>
              <a:t>Місія – це чітко виражена причина існування організації.</a:t>
            </a:r>
          </a:p>
          <a:p>
            <a:pPr algn="just"/>
            <a:r>
              <a:rPr lang="uk-UA" sz="2000" dirty="0" smtClean="0"/>
              <a:t>Візія – це ідея щодо образу майбутнього організації.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354714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239000" cy="5543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Роль місії та візії в організації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6408712" cy="560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223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293" y="188640"/>
            <a:ext cx="7239000" cy="55432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Цілі фармацевтичної організації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908720"/>
            <a:ext cx="648072" cy="5832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sz="2400" dirty="0" smtClean="0"/>
              <a:t>Цілі фармацевтичної організації</a:t>
            </a:r>
            <a:endParaRPr lang="uk-UA" sz="2400" dirty="0"/>
          </a:p>
        </p:txBody>
      </p:sp>
      <p:sp>
        <p:nvSpPr>
          <p:cNvPr id="6" name="Выноска со стрелкой влево 5"/>
          <p:cNvSpPr/>
          <p:nvPr/>
        </p:nvSpPr>
        <p:spPr>
          <a:xfrm>
            <a:off x="1047127" y="927084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/>
              <a:t>ПРИБУТКОВІСТЬ</a:t>
            </a:r>
            <a:r>
              <a:rPr lang="uk-UA" sz="1400" dirty="0"/>
              <a:t>: обсяг прибутку, дохід на інвестований капітал, розмір виплати дивідендів на акцію, відношення прибутку до обсягу продажу (наприклад, збільшення  прибутку фармацевтичного підприємства у наступному році на 4%)</a:t>
            </a:r>
            <a:endParaRPr lang="ru-RU" sz="1400" dirty="0"/>
          </a:p>
        </p:txBody>
      </p:sp>
      <p:sp>
        <p:nvSpPr>
          <p:cNvPr id="12" name="Выноска со стрелкой влево 11"/>
          <p:cNvSpPr/>
          <p:nvPr/>
        </p:nvSpPr>
        <p:spPr>
          <a:xfrm>
            <a:off x="1043608" y="1916832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 smtClean="0"/>
              <a:t>РИНКИ: частка ринку, обсяг продажу (реалізації) в натуральних показниках або грошовому еквіваленті, ринкова ніша, сегменти ринку (наприклад, збільшення частки регіонального ринку  протягом року до 17%)</a:t>
            </a:r>
            <a:endParaRPr lang="uk-UA" sz="1400" dirty="0"/>
          </a:p>
        </p:txBody>
      </p:sp>
      <p:sp>
        <p:nvSpPr>
          <p:cNvPr id="13" name="Выноска со стрелкой влево 12"/>
          <p:cNvSpPr/>
          <p:nvPr/>
        </p:nvSpPr>
        <p:spPr>
          <a:xfrm>
            <a:off x="1046216" y="2948988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ЕФЕКТИВНІСТЬ: </a:t>
            </a:r>
            <a:r>
              <a:rPr lang="uk-UA" sz="1400" b="1" dirty="0" smtClean="0"/>
              <a:t>зниження собівартості, витрати на одиницю продукції,  співвідношення результатів і витрат (наприклад, досягнення показника ефективності виробництва 12% у наступному році)</a:t>
            </a:r>
            <a:endParaRPr lang="uk-UA" sz="1400" dirty="0"/>
          </a:p>
        </p:txBody>
      </p:sp>
      <p:sp>
        <p:nvSpPr>
          <p:cNvPr id="14" name="Выноска со стрелкой влево 13"/>
          <p:cNvSpPr/>
          <p:nvPr/>
        </p:nvSpPr>
        <p:spPr>
          <a:xfrm>
            <a:off x="1043607" y="3933056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РЕНТАБЕЛЬНІСТЬ: </a:t>
            </a:r>
            <a:r>
              <a:rPr lang="uk-UA" sz="1400" b="1" dirty="0" smtClean="0"/>
              <a:t>відношення прибутку до витрат, рентабельність виробництва, реалізації (наприклад, досягнення показника рентабельності реалізації 6%)</a:t>
            </a:r>
            <a:endParaRPr lang="uk-UA" sz="1400" dirty="0"/>
          </a:p>
        </p:txBody>
      </p:sp>
      <p:sp>
        <p:nvSpPr>
          <p:cNvPr id="15" name="Выноска со стрелкой влево 14"/>
          <p:cNvSpPr/>
          <p:nvPr/>
        </p:nvSpPr>
        <p:spPr>
          <a:xfrm>
            <a:off x="1047127" y="4961241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ПРОДУКЦІЯ: </a:t>
            </a:r>
            <a:r>
              <a:rPr lang="uk-UA" sz="1400" b="1" dirty="0" smtClean="0"/>
              <a:t>обсяг продажу стосовно конкретного лікарського засобу, зміни в асортименті та номенклатурі (наприклад, впровадження у виробництво нового для підприємства препарату протягом наступних двох років)</a:t>
            </a:r>
            <a:endParaRPr lang="uk-UA" sz="1400" dirty="0"/>
          </a:p>
        </p:txBody>
      </p:sp>
      <p:sp>
        <p:nvSpPr>
          <p:cNvPr id="16" name="Выноска со стрелкой влево 15"/>
          <p:cNvSpPr/>
          <p:nvPr/>
        </p:nvSpPr>
        <p:spPr>
          <a:xfrm>
            <a:off x="1030870" y="5878287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ПРОДУКТИВНІСТЬ: </a:t>
            </a:r>
            <a:r>
              <a:rPr lang="uk-UA" sz="1400" b="1" dirty="0" smtClean="0"/>
              <a:t>виробіток на одного працівника, трудомісткість, чисельність тощо  (наприклад, збільшення обсягу продаж продукції на одного працівника на 6,5%)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3043470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293" y="188640"/>
            <a:ext cx="7239000" cy="55432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Цілі фармацевтичної організації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908720"/>
            <a:ext cx="648072" cy="5832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sz="2400" dirty="0" smtClean="0"/>
              <a:t>Цілі фармацевтичної організації</a:t>
            </a:r>
            <a:endParaRPr lang="uk-UA" sz="2400" dirty="0"/>
          </a:p>
        </p:txBody>
      </p:sp>
      <p:sp>
        <p:nvSpPr>
          <p:cNvPr id="6" name="Выноска со стрелкой влево 5"/>
          <p:cNvSpPr/>
          <p:nvPr/>
        </p:nvSpPr>
        <p:spPr>
          <a:xfrm>
            <a:off x="1047127" y="836712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/>
              <a:t>ФІНАНСОВІ РЕСУРСИ: структура капіталу, емісія акцій, рух готівки, виплата дивідендів, період інкасації (наприклад, збільшення частки власного капіталу у наступному році до 65%)</a:t>
            </a:r>
            <a:endParaRPr lang="ru-RU" sz="1400" dirty="0"/>
          </a:p>
        </p:txBody>
      </p:sp>
      <p:sp>
        <p:nvSpPr>
          <p:cNvPr id="12" name="Выноска со стрелкой влево 11"/>
          <p:cNvSpPr/>
          <p:nvPr/>
        </p:nvSpPr>
        <p:spPr>
          <a:xfrm>
            <a:off x="1062990" y="1836447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/>
              <a:t>ВИРОБНИЧІ ПОТУЖНОСТІ, БУДІВЛІ ТА СПОРУДИ: вартість обладнання, будівель, потенційний обсяг виробництва (наприклад, збільшення виробничої потужності до 10 </a:t>
            </a:r>
            <a:r>
              <a:rPr lang="uk-UA" sz="1400" b="1" dirty="0" err="1"/>
              <a:t>тис.од</a:t>
            </a:r>
            <a:r>
              <a:rPr lang="uk-UA" sz="1400" b="1" dirty="0"/>
              <a:t>. продукції на місяць протягом трьох років)</a:t>
            </a:r>
            <a:endParaRPr lang="uk-UA" sz="1400" dirty="0"/>
          </a:p>
        </p:txBody>
      </p:sp>
      <p:sp>
        <p:nvSpPr>
          <p:cNvPr id="13" name="Выноска со стрелкой влево 12"/>
          <p:cNvSpPr/>
          <p:nvPr/>
        </p:nvSpPr>
        <p:spPr>
          <a:xfrm>
            <a:off x="1062990" y="2810010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ІННОВАЦІЇ: </a:t>
            </a:r>
            <a:r>
              <a:rPr lang="uk-UA" sz="1400" b="1" dirty="0" smtClean="0"/>
              <a:t>упровадження нових технологій, придбання патентів, ліцензій тощо (наприклад, закупівля в наступному році патенту на виготовлення протитуберкульозного препарату)</a:t>
            </a:r>
            <a:endParaRPr lang="uk-UA" sz="1400" dirty="0"/>
          </a:p>
        </p:txBody>
      </p:sp>
      <p:sp>
        <p:nvSpPr>
          <p:cNvPr id="14" name="Выноска со стрелкой влево 13"/>
          <p:cNvSpPr/>
          <p:nvPr/>
        </p:nvSpPr>
        <p:spPr>
          <a:xfrm>
            <a:off x="1054790" y="3825044"/>
            <a:ext cx="7021163" cy="900100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ОРГАНІЗАЦІЙНІ ЗМІНИ: </a:t>
            </a:r>
            <a:r>
              <a:rPr lang="uk-UA" sz="1400" b="1" dirty="0" smtClean="0"/>
              <a:t>кількість ланок та рівнів управління, рівень централізації, організаційна структура</a:t>
            </a:r>
            <a:endParaRPr lang="uk-UA" sz="1400" dirty="0"/>
          </a:p>
        </p:txBody>
      </p:sp>
      <p:sp>
        <p:nvSpPr>
          <p:cNvPr id="15" name="Выноска со стрелкой влево 14"/>
          <p:cNvSpPr/>
          <p:nvPr/>
        </p:nvSpPr>
        <p:spPr>
          <a:xfrm>
            <a:off x="1043607" y="4866069"/>
            <a:ext cx="7021163" cy="812161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ПРОДУКЦІЯ: </a:t>
            </a:r>
            <a:r>
              <a:rPr lang="uk-UA" sz="1400" b="1" dirty="0" smtClean="0"/>
              <a:t>кількість </a:t>
            </a:r>
            <a:r>
              <a:rPr lang="uk-UA" sz="1400" b="1" dirty="0"/>
              <a:t>годин професійного навчання, перепідготовка та підвищення кваліфікації </a:t>
            </a:r>
            <a:r>
              <a:rPr lang="uk-UA" sz="1400" b="1" dirty="0" smtClean="0"/>
              <a:t>працівників</a:t>
            </a:r>
            <a:endParaRPr lang="uk-UA" sz="1400" dirty="0"/>
          </a:p>
        </p:txBody>
      </p:sp>
      <p:sp>
        <p:nvSpPr>
          <p:cNvPr id="16" name="Выноска со стрелкой влево 15"/>
          <p:cNvSpPr/>
          <p:nvPr/>
        </p:nvSpPr>
        <p:spPr>
          <a:xfrm>
            <a:off x="1043608" y="5738838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СОЦІАЛЬНА ВІДПОВІДАЛЬНІСТЬ: </a:t>
            </a:r>
            <a:r>
              <a:rPr lang="uk-UA" sz="1400" b="1" dirty="0" smtClean="0"/>
              <a:t>стаж роботи, соціальне забезпечення працівників, організація відпочинку працівників (наприклад, придбання путівок працівникам для санаторного лікування)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1651232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4823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Класифікація стратегій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673019"/>
              </p:ext>
            </p:extLst>
          </p:nvPr>
        </p:nvGraphicFramePr>
        <p:xfrm>
          <a:off x="323528" y="692696"/>
          <a:ext cx="7704856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45365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Ознаки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Види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ієрархією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Загально-корпоративна, портфельна, ділова, функціональна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функціональною ознакою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Маркетингова, фінансова, торгівельна, соціальна, екологічна, організаційних перетворень</a:t>
                      </a:r>
                      <a:endParaRPr lang="uk-UA" sz="20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термінами реалізації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Довгострокова, середньострокова, короткострокова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стадіями економічного розвитку (життєвого циклу організації)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Зростання,  обмеженого зростання, скорочення (захисту, відступу), ліквідації</a:t>
                      </a:r>
                      <a:endParaRPr lang="uk-UA" sz="20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напрямами можливого розвитку організації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Інтенсивного, інтеграційного, диверсифікаційного розвитку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місцем організації у конкурентній боротьбі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Лідера, претендента на лідерство, послідовника, новачка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9164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4823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Класифікація стратегій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450725"/>
              </p:ext>
            </p:extLst>
          </p:nvPr>
        </p:nvGraphicFramePr>
        <p:xfrm>
          <a:off x="107504" y="614180"/>
          <a:ext cx="7992888" cy="6243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8698"/>
                <a:gridCol w="4924190"/>
              </a:tblGrid>
              <a:tr h="447853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Ознаки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Види</a:t>
                      </a:r>
                      <a:endParaRPr lang="ru-RU" sz="2000" dirty="0"/>
                    </a:p>
                  </a:txBody>
                  <a:tcPr/>
                </a:tc>
              </a:tr>
              <a:tr h="850212">
                <a:tc>
                  <a:txBody>
                    <a:bodyPr/>
                    <a:lstStyle/>
                    <a:p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ступенем глобалізації (охоплення ринку)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Інтернаціоналізації, сегментації, регіоналізації</a:t>
                      </a:r>
                      <a:endParaRPr lang="ru-RU" sz="2000" dirty="0"/>
                    </a:p>
                  </a:txBody>
                  <a:tcPr/>
                </a:tc>
              </a:tr>
              <a:tr h="1970553">
                <a:tc>
                  <a:txBody>
                    <a:bodyPr/>
                    <a:lstStyle/>
                    <a:p>
                      <a:pPr lvl="0"/>
                      <a:r>
                        <a:rPr kumimoji="0"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ознакою наступальних дій</a:t>
                      </a:r>
                      <a:endParaRPr kumimoji="0"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“Партизанська війна”; випереджувальні удари; дії, спрямовані на протиставлення сильним сторонам конкурентів або перевершення їх; дії, спрямовані на слабкі сторони конкурентів; одночасний наступ у кількох напрямках; захоплення вільного простору</a:t>
                      </a:r>
                      <a:endParaRPr lang="uk-UA" sz="2000" noProof="0" dirty="0"/>
                    </a:p>
                  </a:txBody>
                  <a:tcPr/>
                </a:tc>
              </a:tr>
              <a:tr h="1105275"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характеристиками </a:t>
                      </a:r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виробничо-господарської діяльності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Реструктуризації, спеціалізації, диверсифікації, зниження собівартості, диференціації, концентрації</a:t>
                      </a:r>
                      <a:endParaRPr lang="ru-RU" sz="2000" dirty="0"/>
                    </a:p>
                  </a:txBody>
                  <a:tcPr/>
                </a:tc>
              </a:tr>
              <a:tr h="1164417"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галузевою орієнтацією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 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нових галузях; у галузях на стадії зрілості; у галузях на стадії стагнації чи спаду; у роздроблених галузях; на міжнародних ринках</a:t>
                      </a:r>
                      <a:endParaRPr lang="uk-UA" sz="2000" noProof="0" dirty="0"/>
                    </a:p>
                  </a:txBody>
                  <a:tcPr/>
                </a:tc>
              </a:tr>
              <a:tr h="626994"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експортно-імпортною політикою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Прямого та непрямого експорту, виробництва за кордоном, імпорту тощо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673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Методи прогнозування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" y="885354"/>
            <a:ext cx="8050559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196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776864" cy="576064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модель поточного планування</a:t>
            </a:r>
            <a:endParaRPr lang="ru-RU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7416824" cy="58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580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6864" cy="576064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Стадії реалізації бюджетного </a:t>
            </a:r>
            <a:r>
              <a:rPr lang="uk-UA" sz="2400" dirty="0" smtClean="0"/>
              <a:t>планування</a:t>
            </a:r>
            <a:endParaRPr lang="ru-RU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7489354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401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8" y="160943"/>
            <a:ext cx="7239000" cy="94872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Класифікація методів бюджетного планування</a:t>
            </a:r>
            <a:endParaRPr lang="uk-UA" sz="2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09663"/>
            <a:ext cx="7386291" cy="5559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756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92088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ІІ. Організація (Організування)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980728"/>
            <a:ext cx="7632848" cy="194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dirty="0" smtClean="0"/>
              <a:t>– це вид управлінської діяльності, який відображає процес створення структури управління організацією. </a:t>
            </a:r>
          </a:p>
          <a:p>
            <a:pPr algn="just"/>
            <a:r>
              <a:rPr lang="uk-UA" sz="2400" dirty="0" smtClean="0"/>
              <a:t>Організування базується на трьох категоріях: повноваження, відповідальність та делегування.</a:t>
            </a:r>
            <a:endParaRPr lang="uk-UA" sz="2400" dirty="0"/>
          </a:p>
        </p:txBody>
      </p:sp>
      <p:pic>
        <p:nvPicPr>
          <p:cNvPr id="12290" name="Picture 2" descr="Основи менеджменту - Організування як загальна функція менеджмент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1" b="21460"/>
          <a:stretch/>
        </p:blipFill>
        <p:spPr bwMode="auto">
          <a:xfrm>
            <a:off x="750501" y="3576035"/>
            <a:ext cx="6922917" cy="258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871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239000" cy="698336"/>
          </a:xfrm>
        </p:spPr>
        <p:txBody>
          <a:bodyPr/>
          <a:lstStyle/>
          <a:p>
            <a:pPr algn="ctr"/>
            <a:r>
              <a:rPr lang="uk-UA" dirty="0" smtClean="0"/>
              <a:t>Важливо!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7239000" cy="48463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b="1" cap="all" dirty="0"/>
              <a:t>Повноваження</a:t>
            </a:r>
            <a:r>
              <a:rPr lang="uk-UA" dirty="0"/>
              <a:t> – це обмежене право використовувати ресурси підприємства (матеріальні, фінансові, трудові та ін.) і направляти зусилля підлеглих працівників на виконання встановлених завдань. Повноваження делегують посаді, а не особі. </a:t>
            </a:r>
            <a:endParaRPr lang="ru-RU" dirty="0"/>
          </a:p>
          <a:p>
            <a:pPr algn="just"/>
            <a:r>
              <a:rPr lang="uk-UA" b="1" cap="all" dirty="0"/>
              <a:t>Відповідальність</a:t>
            </a:r>
            <a:r>
              <a:rPr lang="uk-UA" dirty="0"/>
              <a:t> – це покладений на посадову особу обов'язок виконувати поставлені завдання і забезпечувати їх позитивне розв'язання. </a:t>
            </a:r>
            <a:endParaRPr lang="ru-RU" dirty="0"/>
          </a:p>
          <a:p>
            <a:pPr algn="just"/>
            <a:r>
              <a:rPr lang="ru-RU" b="1" cap="all" dirty="0"/>
              <a:t> </a:t>
            </a:r>
            <a:r>
              <a:rPr lang="uk-UA" b="1" cap="all" dirty="0" smtClean="0"/>
              <a:t>Делегування</a:t>
            </a:r>
            <a:r>
              <a:rPr lang="uk-UA" dirty="0" smtClean="0"/>
              <a:t> – це передача завдань і повноважень особі, яка приймає на себе відповідальність за їх виконання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3314" name="Picture 2" descr="Nota Bene Stock Illustration 45585670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5"/>
          <a:stretch/>
        </p:blipFill>
        <p:spPr bwMode="auto">
          <a:xfrm>
            <a:off x="5508104" y="5157192"/>
            <a:ext cx="247710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896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4823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Організаційна структура управління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7239000" cy="1296144"/>
          </a:xfrm>
        </p:spPr>
        <p:txBody>
          <a:bodyPr/>
          <a:lstStyle/>
          <a:p>
            <a:pPr algn="just"/>
            <a:r>
              <a:rPr lang="uk-UA" sz="2400" dirty="0"/>
              <a:t>це впоряд­кована сукупність підрозділів, які формують рівні управління, їх взаємозв’язки та дозволяють управляти організацією. </a:t>
            </a:r>
            <a:endParaRPr lang="ru-RU" sz="24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"/>
          <a:stretch/>
        </p:blipFill>
        <p:spPr bwMode="auto">
          <a:xfrm>
            <a:off x="683568" y="1965277"/>
            <a:ext cx="7128792" cy="473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282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560840" cy="504056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Лінійна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7643192" cy="15121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сукупність </a:t>
            </a:r>
            <a:r>
              <a:rPr lang="uk-UA" sz="2400" dirty="0" smtClean="0"/>
              <a:t>взаємо</a:t>
            </a:r>
            <a:r>
              <a:rPr lang="en-US" sz="2400" dirty="0" smtClean="0"/>
              <a:t>-</a:t>
            </a:r>
            <a:r>
              <a:rPr lang="uk-UA" sz="2400" dirty="0" smtClean="0"/>
              <a:t>підпорядкованих </a:t>
            </a:r>
            <a:r>
              <a:rPr lang="uk-UA" sz="2400" dirty="0"/>
              <a:t>органів у вигляді ієрархічної драбинки, де кожен управлінець підпорядковується тільки одному менеджеру і всі зв'язки з вищими рівнями управління йдуть через нього. 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7" y="3356992"/>
            <a:ext cx="8081671" cy="303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475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400" dirty="0"/>
              <a:t>Функціональна</a:t>
            </a:r>
            <a:r>
              <a:rPr lang="uk-UA" sz="2400" dirty="0" smtClean="0"/>
              <a:t> </a:t>
            </a:r>
            <a:r>
              <a:rPr lang="uk-UA" sz="2400" dirty="0"/>
              <a:t>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7643192" cy="19442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 ієрархія органів, які забезпечують виконання кожної функції управління на всіх рівнях, при цьому керівники спеціалізуються на окремих управлінських функціях, які виконуються відповідними спеціалістами. 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25873"/>
            <a:ext cx="763224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657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ЛІНІЙНО-ШТАБНА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2961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 при лінійних керівниках створюються штаби (служби), які спеціалізуються на виконанні певних </a:t>
            </a:r>
            <a:r>
              <a:rPr lang="uk-UA" sz="2400" dirty="0" smtClean="0"/>
              <a:t>управлінських </a:t>
            </a:r>
            <a:r>
              <a:rPr lang="uk-UA" sz="2400" dirty="0"/>
              <a:t>функцій. 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9" y="2420887"/>
            <a:ext cx="8005893" cy="394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039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ЛІНІЙНО-ФУНКЦІОНАЛЬНА 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5121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 передбачає те, що штабні функціональні служби отримують повноваження управління </a:t>
            </a:r>
            <a:r>
              <a:rPr lang="uk-UA" sz="2400" dirty="0" smtClean="0"/>
              <a:t>службами </a:t>
            </a:r>
            <a:r>
              <a:rPr lang="uk-UA" sz="2400" dirty="0"/>
              <a:t>нижчого рівня, які виконують відповідні спеціальні функцій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20888"/>
            <a:ext cx="7056784" cy="400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458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ПРОДУКТОВА 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5121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800" dirty="0"/>
              <a:t> структура управління організацією, за якою керівнику делегують повноваження з управління певним типом продукції, при цьому керівники вторинних служб (виробничої, технічної, збуту тощо) знаходяться у підпорядкуванні цього керівника. Є різновидом дивізійних організаційних структур управління.</a:t>
            </a:r>
            <a:endParaRPr lang="ru-RU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780967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841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920880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СПОЖИВЧА 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8722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dirty="0"/>
              <a:t> структура управління організацією, що має підрозділи, виробничо-господарська діяльність яких спрямована на забезпечення виробничих потреб певних груп споживачів (покупців). Є різновидом дивізійних організаційних структур управління.</a:t>
            </a:r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7820657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5294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920880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матрична  </a:t>
            </a:r>
            <a:r>
              <a:rPr lang="uk-UA" sz="2400" dirty="0"/>
              <a:t>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20882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800" dirty="0"/>
              <a:t> структура управління організації, яка передбачає наявність проектних груп, члени яких підпорядковані як керівнику проекту, так і керівнику тих функціональних відділів, де вони працюють постійно. Застосування такої структури управління дає можливість зменшити витрати на проектні роботи, оскільки використовується чинна робоча сила, існуюча техніка, приміщення, транспортні засоби тощо. Є різновидом адаптивних організаційних структур управління.</a:t>
            </a:r>
            <a:endParaRPr lang="ru-RU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7704856" cy="344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353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239000" cy="5543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ІІІ. Мотивування (мотивація)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7239000" cy="2179624"/>
          </a:xfrm>
        </p:spPr>
        <p:txBody>
          <a:bodyPr/>
          <a:lstStyle/>
          <a:p>
            <a:pPr algn="just"/>
            <a:r>
              <a:rPr lang="uk-UA" dirty="0"/>
              <a:t>це вид управлінської діяльності, який забезпечує процес спонукання себе та інших працівників на діяльність, що спрямована на досягнення особистих цілей та цілей організації.</a:t>
            </a:r>
            <a:endParaRPr lang="ru-RU" dirty="0"/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01829"/>
            <a:ext cx="60102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840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Класифікація теорій мотивування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988840"/>
            <a:ext cx="216024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Процесні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148064" y="1988840"/>
            <a:ext cx="216024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Змістовні</a:t>
            </a:r>
            <a:endParaRPr lang="ru-RU" sz="2400" dirty="0"/>
          </a:p>
        </p:txBody>
      </p:sp>
      <p:cxnSp>
        <p:nvCxnSpPr>
          <p:cNvPr id="8" name="Прямая со стрелкой 7"/>
          <p:cNvCxnSpPr>
            <a:stCxn id="2" idx="2"/>
            <a:endCxn id="5" idx="0"/>
          </p:cNvCxnSpPr>
          <p:nvPr/>
        </p:nvCxnSpPr>
        <p:spPr>
          <a:xfrm flipH="1">
            <a:off x="1907704" y="1463040"/>
            <a:ext cx="2168996" cy="52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2" idx="2"/>
            <a:endCxn id="6" idx="0"/>
          </p:cNvCxnSpPr>
          <p:nvPr/>
        </p:nvCxnSpPr>
        <p:spPr>
          <a:xfrm>
            <a:off x="4076700" y="1463040"/>
            <a:ext cx="2151484" cy="52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Выноска со стрелкой вверх 10"/>
          <p:cNvSpPr/>
          <p:nvPr/>
        </p:nvSpPr>
        <p:spPr>
          <a:xfrm>
            <a:off x="665566" y="2708920"/>
            <a:ext cx="2484276" cy="3960440"/>
          </a:xfrm>
          <a:prstGeom prst="upArrowCallout">
            <a:avLst>
              <a:gd name="adj1" fmla="val 9557"/>
              <a:gd name="adj2" fmla="val 11663"/>
              <a:gd name="adj3" fmla="val 17278"/>
              <a:gd name="adj4" fmla="val 825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акцентують увагу не лише на потребах, але й на самому процесі стимулювання, визначенні умов, </a:t>
            </a:r>
          </a:p>
          <a:p>
            <a:pPr algn="ctr"/>
            <a:r>
              <a:rPr lang="uk-UA" sz="2000" dirty="0" smtClean="0"/>
              <a:t>за яких процес мотивування буде ефективним</a:t>
            </a:r>
            <a:endParaRPr lang="uk-UA" sz="2000" dirty="0"/>
          </a:p>
        </p:txBody>
      </p:sp>
      <p:sp>
        <p:nvSpPr>
          <p:cNvPr id="12" name="Выноска со стрелкой вверх 11"/>
          <p:cNvSpPr/>
          <p:nvPr/>
        </p:nvSpPr>
        <p:spPr>
          <a:xfrm>
            <a:off x="5022050" y="2758116"/>
            <a:ext cx="2412268" cy="3960440"/>
          </a:xfrm>
          <a:prstGeom prst="upArrowCallout">
            <a:avLst>
              <a:gd name="adj1" fmla="val 9557"/>
              <a:gd name="adj2" fmla="val 11663"/>
              <a:gd name="adj3" fmla="val 17278"/>
              <a:gd name="adj4" fmla="val 825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/>
              <a:t>концентрують свою увагу на аналізі потреб людини, </a:t>
            </a:r>
            <a:endParaRPr lang="ru-RU" sz="2000" dirty="0"/>
          </a:p>
          <a:p>
            <a:pPr algn="ctr"/>
            <a:r>
              <a:rPr lang="uk-UA" sz="2000" dirty="0"/>
              <a:t>пріоритетності їх мотивуючої дії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54711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9833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Ієрархія</a:t>
            </a:r>
            <a:r>
              <a:rPr lang="ru-RU" dirty="0" smtClean="0"/>
              <a:t> </a:t>
            </a:r>
            <a:r>
              <a:rPr lang="ru-RU" dirty="0"/>
              <a:t>потреб за </a:t>
            </a:r>
            <a:r>
              <a:rPr lang="uk-UA" dirty="0" smtClean="0"/>
              <a:t>А. Маслоу</a:t>
            </a:r>
            <a:endParaRPr lang="uk-U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7848872" cy="531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010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698336"/>
          </a:xfrm>
        </p:spPr>
        <p:txBody>
          <a:bodyPr/>
          <a:lstStyle/>
          <a:p>
            <a:pPr algn="ctr"/>
            <a:r>
              <a:rPr lang="en-US" dirty="0" smtClean="0"/>
              <a:t>IV. </a:t>
            </a:r>
            <a:r>
              <a:rPr lang="uk-UA" dirty="0" smtClean="0"/>
              <a:t>контролювання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848872" cy="3816424"/>
          </a:xfrm>
        </p:spPr>
        <p:txBody>
          <a:bodyPr>
            <a:normAutofit/>
          </a:bodyPr>
          <a:lstStyle/>
          <a:p>
            <a:pPr algn="just"/>
            <a:r>
              <a:rPr lang="uk-UA" sz="2400" dirty="0"/>
              <a:t>це вид управлінської діяльності щодо забезпечення процесу, з допомогою якого керівництво організації визначає, наскільки правильні його управлінські рішення, а також потребу у здійсненні певних коректив. Основними завданнями контролю є забезпечення досягнення цілей і місії організації, виявлення відхилень та недоліків, уникнення нагромадження та повторення помилок, мінімізація втрат, подолання складних організаційних проблем тощо.</a:t>
            </a:r>
            <a:endParaRPr lang="ru-RU" sz="2400" dirty="0"/>
          </a:p>
        </p:txBody>
      </p:sp>
      <p:pic>
        <p:nvPicPr>
          <p:cNvPr id="9218" name="Picture 2" descr="Лучшие системы контроля сотрудников и учета рабочего време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509120"/>
            <a:ext cx="360040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448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Класифікація Видів </a:t>
            </a:r>
            <a:r>
              <a:rPr lang="uk-UA" dirty="0" smtClean="0"/>
              <a:t>контролю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771302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9067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Класифікація Видів </a:t>
            </a:r>
            <a:r>
              <a:rPr lang="uk-UA" dirty="0" smtClean="0"/>
              <a:t>контролю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7632848" cy="593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682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698336"/>
          </a:xfrm>
        </p:spPr>
        <p:txBody>
          <a:bodyPr/>
          <a:lstStyle/>
          <a:p>
            <a:pPr algn="ctr"/>
            <a:r>
              <a:rPr lang="en-US" dirty="0"/>
              <a:t>V. </a:t>
            </a:r>
            <a:r>
              <a:rPr lang="uk-UA" dirty="0" smtClean="0"/>
              <a:t>Регулювання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7848872" cy="2088232"/>
          </a:xfrm>
        </p:spPr>
        <p:txBody>
          <a:bodyPr/>
          <a:lstStyle/>
          <a:p>
            <a:pPr marL="0" indent="0" algn="just">
              <a:buNone/>
            </a:pPr>
            <a:r>
              <a:rPr lang="uk-UA" dirty="0"/>
              <a:t>це вид управлінської діяльності, спрямований на усунення відхилень, збоїв, недоліків тощо в керованій системі шляхом розробки і впровадження керуючою системою відповідних заходів.</a:t>
            </a:r>
            <a:endParaRPr lang="ru-RU" dirty="0"/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808676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195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26328"/>
          </a:xfrm>
        </p:spPr>
        <p:txBody>
          <a:bodyPr/>
          <a:lstStyle/>
          <a:p>
            <a:pPr algn="ctr"/>
            <a:r>
              <a:rPr lang="uk-UA" dirty="0"/>
              <a:t>Управлінське рішення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920880" cy="2232248"/>
          </a:xfrm>
        </p:spPr>
        <p:txBody>
          <a:bodyPr/>
          <a:lstStyle/>
          <a:p>
            <a:pPr algn="just"/>
            <a:r>
              <a:rPr lang="uk-UA" dirty="0"/>
              <a:t>це формалізований на альтернативних засадах метод менеджменту, за допомогою якого керуюча система організації отримує можливість безпосередньо впливати на керовану. </a:t>
            </a:r>
            <a:endParaRPr lang="ru-RU" dirty="0"/>
          </a:p>
        </p:txBody>
      </p:sp>
      <p:pic>
        <p:nvPicPr>
          <p:cNvPr id="14338" name="Picture 2" descr="Рішення, пошук і прийняття рішень - ПСИХОЛОГІ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068960"/>
            <a:ext cx="394150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3405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Класифікація управлінських </a:t>
            </a:r>
            <a:r>
              <a:rPr lang="uk-UA" dirty="0" smtClean="0"/>
              <a:t>рішень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55679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сферою охоплення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0954" y="227687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тривалістю дії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0954" y="299695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рівнем прийняття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1376" y="3717032"/>
            <a:ext cx="2448272" cy="7826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характером вирішуваних завдань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376" y="4653136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способом обґрунтування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1376" y="5381600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 способом </a:t>
            </a:r>
            <a:r>
              <a:rPr lang="uk-UA" dirty="0" smtClean="0"/>
              <a:t>прийняття</a:t>
            </a:r>
            <a:endParaRPr lang="uk-UA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376" y="6165304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характером</a:t>
            </a:r>
            <a:endParaRPr lang="ru-RU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3131840" y="1556792"/>
            <a:ext cx="4824536" cy="432048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загальні та часткові</a:t>
            </a:r>
            <a:endParaRPr lang="ru-RU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3149775" y="2348880"/>
            <a:ext cx="4824536" cy="432048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перспективні, поточні, оперативні</a:t>
            </a:r>
            <a:endParaRPr lang="ru-RU" dirty="0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3149775" y="2996952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 вищому рівні, на середньому рівні, на нижчому рівні</a:t>
            </a:r>
            <a:endParaRPr lang="uk-UA" dirty="0"/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3125213" y="3717032"/>
            <a:ext cx="4824536" cy="77850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організаційні запрограмовані (мала кількість альтернатив), організаційні незапрограмовані, компромісні </a:t>
            </a:r>
            <a:endParaRPr lang="uk-UA" dirty="0"/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3125213" y="4708215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інтуїтивні, базуються на судженнях, раціональні</a:t>
            </a:r>
            <a:endParaRPr lang="uk-UA" dirty="0"/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3123784" y="5396349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одноособові, колегіальні </a:t>
            </a:r>
            <a:r>
              <a:rPr lang="uk-UA" dirty="0" smtClean="0"/>
              <a:t>колективні</a:t>
            </a:r>
            <a:endParaRPr lang="uk-UA" dirty="0"/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3183698" y="6201308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економічні, технологічні, соціально-психологічні, адміністративні </a:t>
            </a:r>
          </a:p>
        </p:txBody>
      </p:sp>
    </p:spTree>
    <p:extLst>
      <p:ext uri="{BB962C8B-B14F-4D97-AF65-F5344CB8AC3E}">
        <p14:creationId xmlns:p14="http://schemas.microsoft.com/office/powerpoint/2010/main" val="22764972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Основні моделі прийняття рішень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44824"/>
            <a:ext cx="792088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1225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239000" cy="84235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/>
              <a:t>Процес вироблення раціональних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>управлінських </a:t>
            </a:r>
            <a:r>
              <a:rPr lang="uk-UA" sz="2800" dirty="0" smtClean="0"/>
              <a:t>рішень</a:t>
            </a:r>
            <a:endParaRPr lang="ru-RU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124744"/>
            <a:ext cx="7625857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0087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26328"/>
          </a:xfrm>
        </p:spPr>
        <p:txBody>
          <a:bodyPr/>
          <a:lstStyle/>
          <a:p>
            <a:pPr algn="ctr"/>
            <a:r>
              <a:rPr lang="uk-UA" dirty="0"/>
              <a:t>наука управління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704856" cy="2232248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b="1" i="1" dirty="0"/>
              <a:t>наука про прийняття рішень, системний аналіз, наука про системи, дослідження операцій</a:t>
            </a:r>
            <a:r>
              <a:rPr lang="uk-UA" dirty="0"/>
              <a:t>), яка реалізується за допомогою: </a:t>
            </a:r>
            <a:r>
              <a:rPr lang="uk-UA" b="1" dirty="0"/>
              <a:t>застосування наукового методу; використання системної орієнтації; застосування моделей</a:t>
            </a:r>
            <a:r>
              <a:rPr lang="uk-UA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0363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Схема використання наукового </a:t>
            </a:r>
            <a:r>
              <a:rPr lang="uk-UA" dirty="0" smtClean="0"/>
              <a:t>методу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20900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018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98336"/>
          </a:xfrm>
        </p:spPr>
        <p:txBody>
          <a:bodyPr>
            <a:normAutofit/>
          </a:bodyPr>
          <a:lstStyle/>
          <a:p>
            <a:r>
              <a:rPr lang="uk-UA" dirty="0"/>
              <a:t>Схема розробки </a:t>
            </a:r>
            <a:r>
              <a:rPr lang="uk-UA" dirty="0" smtClean="0"/>
              <a:t>моделей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068959"/>
            <a:ext cx="5412277" cy="351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845274"/>
              </p:ext>
            </p:extLst>
          </p:nvPr>
        </p:nvGraphicFramePr>
        <p:xfrm>
          <a:off x="251520" y="980728"/>
          <a:ext cx="7776864" cy="2016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6864"/>
              </a:tblGrid>
              <a:tr h="201622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2000" cap="all" dirty="0" smtClean="0">
                        <a:effectLst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2000" cap="all" dirty="0" smtClean="0">
                          <a:effectLst/>
                        </a:rPr>
                        <a:t>Модель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відображення в схемі, формулі, взірці тощо характерних ознак об'єкту, який досліджується. Бувають моделі: </a:t>
                      </a:r>
                      <a:r>
                        <a:rPr lang="uk-UA" sz="2000" b="1" dirty="0">
                          <a:effectLst/>
                        </a:rPr>
                        <a:t>фізичні</a:t>
                      </a:r>
                      <a:r>
                        <a:rPr lang="uk-UA" sz="2000" dirty="0">
                          <a:effectLst/>
                        </a:rPr>
                        <a:t> (відображають збільшене або зменшене опи­сання об'єкту); </a:t>
                      </a:r>
                      <a:r>
                        <a:rPr lang="uk-UA" sz="2000" b="1" dirty="0">
                          <a:effectLst/>
                        </a:rPr>
                        <a:t>аналогові</a:t>
                      </a:r>
                      <a:r>
                        <a:rPr lang="uk-UA" sz="2000" dirty="0">
                          <a:effectLst/>
                        </a:rPr>
                        <a:t> (поводять себе так, як реальні об'єкти, але зовнішньо вони не схожі на них); </a:t>
                      </a:r>
                      <a:r>
                        <a:rPr lang="uk-UA" sz="2000" b="1" dirty="0">
                          <a:effectLst/>
                        </a:rPr>
                        <a:t>математичні або символічн</a:t>
                      </a:r>
                      <a:r>
                        <a:rPr lang="uk-UA" sz="2000" dirty="0">
                          <a:effectLst/>
                        </a:rPr>
                        <a:t>і (використання символів для опису властивостей або характеристик об'єкту).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8331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Комунікації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7848872" cy="1080120"/>
          </a:xfrm>
        </p:spPr>
        <p:txBody>
          <a:bodyPr/>
          <a:lstStyle/>
          <a:p>
            <a:pPr algn="just"/>
            <a:r>
              <a:rPr lang="uk-UA" dirty="0"/>
              <a:t>це обмін інформацією, її змістом між двома і більше людьми (працівниками)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6264696" cy="464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7198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Характеристика комунікаційного процесу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320672"/>
              </p:ext>
            </p:extLst>
          </p:nvPr>
        </p:nvGraphicFramePr>
        <p:xfrm>
          <a:off x="251520" y="1772816"/>
          <a:ext cx="7848872" cy="4752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48872"/>
              </a:tblGrid>
              <a:tr h="4752528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dirty="0" smtClean="0">
                        <a:effectLst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effectLst/>
                        </a:rPr>
                        <a:t>Комунікаційний </a:t>
                      </a:r>
                      <a:r>
                        <a:rPr lang="uk-UA" sz="2000" b="1" dirty="0">
                          <a:effectLst/>
                        </a:rPr>
                        <a:t>процес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процес обміну інформацією на засадах використання певних складових та реалізації відповідних етапів з метою розв'язання конкретної проблеми. У процесі обміну інформацією виділяють п’ять базові складові елементи процесу </a:t>
                      </a:r>
                      <a:r>
                        <a:rPr lang="uk-UA" sz="2000" dirty="0" smtClean="0">
                          <a:effectLst/>
                        </a:rPr>
                        <a:t>комунікацій: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відправник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(джерело) 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особа або організація, яка генерує ідеї, збирає інформацію і передає </a:t>
                      </a:r>
                      <a:r>
                        <a:rPr lang="uk-UA" sz="2000" dirty="0" smtClean="0">
                          <a:effectLst/>
                        </a:rPr>
                        <a:t>її: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повідомлення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власне інформаційна ідея, яка закодована за допомогою </a:t>
                      </a:r>
                      <a:r>
                        <a:rPr lang="uk-UA" sz="2000" dirty="0" smtClean="0">
                          <a:effectLst/>
                        </a:rPr>
                        <a:t>символів;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канал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засіб передачі </a:t>
                      </a:r>
                      <a:r>
                        <a:rPr lang="uk-UA" sz="2000" dirty="0" smtClean="0">
                          <a:effectLst/>
                        </a:rPr>
                        <a:t>інформації;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отримувач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(споживач) – особа або організація, для якої призначена </a:t>
                      </a:r>
                      <a:r>
                        <a:rPr lang="uk-UA" sz="2000" dirty="0" smtClean="0">
                          <a:effectLst/>
                        </a:rPr>
                        <a:t>інформація;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реакція </a:t>
                      </a:r>
                      <a:r>
                        <a:rPr lang="uk-UA" sz="2000" dirty="0">
                          <a:effectLst/>
                        </a:rPr>
                        <a:t>– результат сприйняття отримувачем інформації.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8843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1346408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Взаємозв’язок складових елементів та етапів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>комунікаційного </a:t>
            </a:r>
            <a:r>
              <a:rPr lang="uk-UA" sz="2800" dirty="0" smtClean="0"/>
              <a:t>процесу</a:t>
            </a:r>
            <a:endParaRPr lang="ru-RU" sz="28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95146"/>
            <a:ext cx="7344816" cy="523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4877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Класифікаційні ознаки </a:t>
            </a:r>
            <a:r>
              <a:rPr lang="uk-UA" dirty="0" smtClean="0"/>
              <a:t>інформації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736637"/>
              </p:ext>
            </p:extLst>
          </p:nvPr>
        </p:nvGraphicFramePr>
        <p:xfrm>
          <a:off x="251520" y="1628800"/>
          <a:ext cx="7776864" cy="1158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6864"/>
              </a:tblGrid>
              <a:tr h="792088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endParaRPr lang="uk-UA" sz="1600" cap="all" dirty="0" smtClean="0">
                        <a:effectLst/>
                      </a:endParaRPr>
                    </a:p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2000" cap="all" dirty="0" smtClean="0">
                          <a:effectLst/>
                        </a:rPr>
                        <a:t>Інформація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це сукупність повідомлень, які відображають конкретний бік явища, події, виробничо-господарської діяльності.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593495"/>
              </p:ext>
            </p:extLst>
          </p:nvPr>
        </p:nvGraphicFramePr>
        <p:xfrm>
          <a:off x="395536" y="2996952"/>
          <a:ext cx="7704855" cy="34563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2552"/>
                <a:gridCol w="2123752"/>
                <a:gridCol w="4968551"/>
              </a:tblGrid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№</a:t>
                      </a:r>
                      <a:endParaRPr lang="ru-RU" sz="1100" b="1" dirty="0">
                        <a:effectLst/>
                      </a:endParaRPr>
                    </a:p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effectLst/>
                        </a:rPr>
                        <a:t>з.п</a:t>
                      </a:r>
                      <a:r>
                        <a:rPr lang="uk-UA" sz="1600" b="1" dirty="0">
                          <a:effectLst/>
                        </a:rPr>
                        <a:t>.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Класифікаційні ознаки 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Характерні риси інформації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повнотою охоплення явища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Повна, часткова, надлишкова.</a:t>
                      </a:r>
                      <a:endParaRPr lang="ru-RU" sz="120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періодом дії</a:t>
                      </a:r>
                      <a:endParaRPr lang="ru-RU" sz="1100" dirty="0">
                        <a:effectLst/>
                      </a:endParaRPr>
                    </a:p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Разова, періодична, довгострокова.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538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змістом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Планово-економічна, фінансова, облікова, бухгалтерська, технологічна, довідкова, адміністративна тощо.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рівнем достовірності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Достовірна і недостовірна.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джерелом появи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Первинна і вторинна, зовнішня і внутрішня.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1488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546276"/>
              </p:ext>
            </p:extLst>
          </p:nvPr>
        </p:nvGraphicFramePr>
        <p:xfrm>
          <a:off x="32494" y="116632"/>
          <a:ext cx="7920880" cy="345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880"/>
              </a:tblGrid>
              <a:tr h="2304256">
                <a:tc>
                  <a:txBody>
                    <a:bodyPr/>
                    <a:lstStyle/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cap="all" dirty="0" smtClean="0">
                        <a:effectLst/>
                      </a:endParaRPr>
                    </a:p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cap="all" dirty="0" smtClean="0">
                          <a:effectLst/>
                        </a:rPr>
                        <a:t>Документація</a:t>
                      </a:r>
                      <a:r>
                        <a:rPr lang="uk-UA" sz="1800" cap="all" dirty="0" smtClean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це надання з допомогою певних носіїв інформації про факти, події, явища об'єктивної дійсності й розумової діяльності людини, носієм якої вона є. </a:t>
                      </a:r>
                      <a:endParaRPr lang="uk-UA" sz="1800" dirty="0" smtClean="0">
                        <a:effectLst/>
                      </a:endParaRPr>
                    </a:p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0" cap="all" dirty="0">
                          <a:effectLst/>
                        </a:rPr>
                        <a:t>         Документ</a:t>
                      </a:r>
                      <a:r>
                        <a:rPr lang="uk-UA" sz="1800" b="0" dirty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це передбачена законом матеріальна форма одержання, зберігання, використання і поширення інформації шляхом фіксації на папері, магнітній, кіно-, відео-, фотоплівці або на іншому носієві</a:t>
                      </a:r>
                      <a:r>
                        <a:rPr lang="uk-UA" sz="1800" dirty="0" smtClean="0">
                          <a:effectLst/>
                        </a:rPr>
                        <a:t>.</a:t>
                      </a: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cap="all" dirty="0">
                          <a:effectLst/>
                        </a:rPr>
                        <a:t>         діловодство</a:t>
                      </a:r>
                      <a:r>
                        <a:rPr lang="uk-UA" sz="1800" dirty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процес, пов'язаний зі складанням документів, їх обробкою, проходженням, зберіганням тощо. </a:t>
                      </a:r>
                      <a:endParaRPr lang="uk-UA" sz="1800" dirty="0" smtClean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kumimoji="0" lang="uk-UA" sz="1800" b="1" kern="1200" cap="all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документообіг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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цілеспрямова­ний рух доку­ментів в організації з моменту їх отримання або створення до завершення виконання, відправки або здачі до справ.</a:t>
                      </a:r>
                      <a:endParaRPr lang="uk-UA" sz="18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756584"/>
              </p:ext>
            </p:extLst>
          </p:nvPr>
        </p:nvGraphicFramePr>
        <p:xfrm>
          <a:off x="3635896" y="3789040"/>
          <a:ext cx="4392488" cy="288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8"/>
              </a:tblGrid>
              <a:tr h="288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cap="all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cap="all" dirty="0">
                          <a:effectLst/>
                        </a:rPr>
                        <a:t>коефіцієнт виконання документів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cap="all" dirty="0">
                          <a:effectLst/>
                        </a:rPr>
                        <a:t>ступінь виконання документів</a:t>
                      </a:r>
                      <a:endParaRPr lang="ru-RU" sz="1000" b="1" dirty="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де </a:t>
                      </a:r>
                      <a:r>
                        <a:rPr lang="uk-UA" sz="1600" dirty="0" err="1">
                          <a:effectLst/>
                        </a:rPr>
                        <a:t>Д.в</a:t>
                      </a:r>
                      <a:r>
                        <a:rPr lang="uk-UA" sz="1600" dirty="0">
                          <a:effectLst/>
                        </a:rPr>
                        <a:t>. - кількість документів, виконаних протягом аналізо­ваного періоду;</a:t>
                      </a:r>
                      <a:endParaRPr lang="ru-RU" sz="1100" dirty="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     Д </a:t>
                      </a:r>
                      <a:r>
                        <a:rPr lang="uk-UA" sz="1600" dirty="0" err="1">
                          <a:effectLst/>
                        </a:rPr>
                        <a:t>н.в</a:t>
                      </a:r>
                      <a:r>
                        <a:rPr lang="uk-UA" sz="1600" dirty="0">
                          <a:effectLst/>
                        </a:rPr>
                        <a:t>. - кількість документів, не виконаних за аналізова­ний період;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     </a:t>
                      </a:r>
                      <a:r>
                        <a:rPr lang="uk-UA" sz="1600" dirty="0" err="1">
                          <a:effectLst/>
                        </a:rPr>
                        <a:t>Д.заг</a:t>
                      </a:r>
                      <a:r>
                        <a:rPr lang="uk-UA" sz="1600" dirty="0">
                          <a:effectLst/>
                        </a:rPr>
                        <a:t>. - загальна кількість документів, що підлягають виконанню за той же період.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429463"/>
              </p:ext>
            </p:extLst>
          </p:nvPr>
        </p:nvGraphicFramePr>
        <p:xfrm>
          <a:off x="683568" y="5157192"/>
          <a:ext cx="221932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" r:id="rId3" imgW="1397000" imgH="419100" progId="Equation.3">
                  <p:embed/>
                </p:oleObj>
              </mc:Choice>
              <mc:Fallback>
                <p:oleObj r:id="rId3" imgW="13970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157192"/>
                        <a:ext cx="2219325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865003"/>
              </p:ext>
            </p:extLst>
          </p:nvPr>
        </p:nvGraphicFramePr>
        <p:xfrm>
          <a:off x="323528" y="4221088"/>
          <a:ext cx="32861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r:id="rId5" imgW="1752600" imgH="419100" progId="Equation.3">
                  <p:embed/>
                </p:oleObj>
              </mc:Choice>
              <mc:Fallback>
                <p:oleObj r:id="rId5" imgW="17526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4221088"/>
                        <a:ext cx="328612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04204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Автоматизація управлінської </a:t>
            </a:r>
            <a:r>
              <a:rPr lang="uk-UA" dirty="0" smtClean="0"/>
              <a:t>діяльності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7920880" cy="5373216"/>
          </a:xfrm>
        </p:spPr>
        <p:txBody>
          <a:bodyPr>
            <a:normAutofit fontScale="85000" lnSpcReduction="20000"/>
          </a:bodyPr>
          <a:lstStyle/>
          <a:p>
            <a:r>
              <a:rPr lang="uk-UA" sz="2800" dirty="0"/>
              <a:t>Сучасні технічні засоби автоматизації інформаційно-управлінської діяльності: </a:t>
            </a:r>
            <a:endParaRPr lang="ru-RU" sz="20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персональні комп'ютери, об'єднані в мережі;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електронні друкарські машинки;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системи обробки текстів (проблемно-орієнтовані комп'ютерні системи, що мають великі функціональні можливості);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копіювальні машини;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комунікативні засоби, телефонна техніка;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засоби для автоматизації вводу архівних документів і пошуку інформації (до них відносяться нетрадиційні носії інформації: магнітні диски і стрічки, мікрофільми, диски з оптичними записами);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засіб для обміну інформацією </a:t>
            </a:r>
            <a:r>
              <a:rPr lang="uk-UA" sz="2400" dirty="0">
                <a:solidFill>
                  <a:schemeClr val="tx1"/>
                </a:solidFill>
                <a:sym typeface="Symbol"/>
              </a:rPr>
              <a:t></a:t>
            </a:r>
            <a:r>
              <a:rPr lang="uk-UA" sz="2400" dirty="0">
                <a:solidFill>
                  <a:schemeClr val="tx1"/>
                </a:solidFill>
              </a:rPr>
              <a:t> “електронна пошта”;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tx1"/>
                </a:solidFill>
              </a:rPr>
              <a:t>Відео-інформаційні </a:t>
            </a:r>
            <a:r>
              <a:rPr lang="uk-UA" sz="2400" dirty="0">
                <a:solidFill>
                  <a:schemeClr val="tx1"/>
                </a:solidFill>
              </a:rPr>
              <a:t>системи;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локальні комп'ютерні мережі;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 smtClean="0"/>
              <a:t>інтегровані </a:t>
            </a:r>
            <a:r>
              <a:rPr lang="uk-UA" sz="2400" dirty="0"/>
              <a:t>мережі організацій.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236151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4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719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2386</TotalTime>
  <Words>2041</Words>
  <Application>Microsoft Office PowerPoint</Application>
  <PresentationFormat>Экран (4:3)</PresentationFormat>
  <Paragraphs>217</Paragraphs>
  <Slides>48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7" baseType="lpstr">
      <vt:lpstr>Arial</vt:lpstr>
      <vt:lpstr>Calibri</vt:lpstr>
      <vt:lpstr>Symbol</vt:lpstr>
      <vt:lpstr>Times New Roman</vt:lpstr>
      <vt:lpstr>Trebuchet MS</vt:lpstr>
      <vt:lpstr>Wingdings</vt:lpstr>
      <vt:lpstr>Wingdings 2</vt:lpstr>
      <vt:lpstr>Изящная</vt:lpstr>
      <vt:lpstr>Equation.3</vt:lpstr>
      <vt:lpstr>Одеський національний медичний університет Кафедра Організації та економіки фармації з післядипломною підготовкою</vt:lpstr>
      <vt:lpstr>План лекції</vt:lpstr>
      <vt:lpstr>Функції управління</vt:lpstr>
      <vt:lpstr>Класифікація функцій менеджменту</vt:lpstr>
      <vt:lpstr>Технологія менеджменту</vt:lpstr>
      <vt:lpstr>Планування</vt:lpstr>
      <vt:lpstr>Презентация PowerPoint</vt:lpstr>
      <vt:lpstr>етапи стратегічного планування організації</vt:lpstr>
      <vt:lpstr>Роль місії та візії в організації</vt:lpstr>
      <vt:lpstr>Цілі фармацевтичної організації</vt:lpstr>
      <vt:lpstr>Цілі фармацевтичної організації</vt:lpstr>
      <vt:lpstr>Класифікація стратегій</vt:lpstr>
      <vt:lpstr>Класифікація стратегій</vt:lpstr>
      <vt:lpstr>Методи прогнозування</vt:lpstr>
      <vt:lpstr>модель поточного планування</vt:lpstr>
      <vt:lpstr>Стадії реалізації бюджетного планування</vt:lpstr>
      <vt:lpstr>Класифікація методів бюджетного планування</vt:lpstr>
      <vt:lpstr>ІІ. Організація (Організування)</vt:lpstr>
      <vt:lpstr>Важливо!</vt:lpstr>
      <vt:lpstr>Організаційна структура управління</vt:lpstr>
      <vt:lpstr>Лінійна організаційна структура управління</vt:lpstr>
      <vt:lpstr>Функціональна організаційна структура управління</vt:lpstr>
      <vt:lpstr>ЛІНІЙНО-ШТАБНА організаційна структура управління</vt:lpstr>
      <vt:lpstr>ЛІНІЙНО-ФУНКЦІОНАЛЬНА  організаційна структура управління</vt:lpstr>
      <vt:lpstr>ПРОДУКТОВА  організаційна структура управління</vt:lpstr>
      <vt:lpstr>СПОЖИВЧА  організаційна структура управління</vt:lpstr>
      <vt:lpstr>матрична  організаційна структура управління</vt:lpstr>
      <vt:lpstr>ІІІ. Мотивування (мотивація)</vt:lpstr>
      <vt:lpstr>Класифікація теорій мотивування</vt:lpstr>
      <vt:lpstr>Ієрархія потреб за А. Маслоу</vt:lpstr>
      <vt:lpstr>IV. контролювання</vt:lpstr>
      <vt:lpstr>Класифікація Видів контролю</vt:lpstr>
      <vt:lpstr>Класифікація Видів контролю</vt:lpstr>
      <vt:lpstr>V. Регулювання</vt:lpstr>
      <vt:lpstr>Управлінське рішення </vt:lpstr>
      <vt:lpstr>Класифікація управлінських рішень</vt:lpstr>
      <vt:lpstr>Основні моделі прийняття рішень</vt:lpstr>
      <vt:lpstr>Процес вироблення раціональних  управлінських рішень</vt:lpstr>
      <vt:lpstr>наука управління </vt:lpstr>
      <vt:lpstr>Схема використання наукового методу</vt:lpstr>
      <vt:lpstr>Схема розробки моделей</vt:lpstr>
      <vt:lpstr>Комунікації</vt:lpstr>
      <vt:lpstr>Характеристика комунікаційного процесу</vt:lpstr>
      <vt:lpstr>Взаємозв’язок складових елементів та етапів  комунікаційного процесу</vt:lpstr>
      <vt:lpstr>Класифікаційні ознаки інформації</vt:lpstr>
      <vt:lpstr>Презентация PowerPoint</vt:lpstr>
      <vt:lpstr>Автоматизація управлінської діяльності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140</cp:revision>
  <dcterms:created xsi:type="dcterms:W3CDTF">2022-09-08T14:07:54Z</dcterms:created>
  <dcterms:modified xsi:type="dcterms:W3CDTF">2024-02-05T18:01:25Z</dcterms:modified>
</cp:coreProperties>
</file>