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74" r:id="rId4"/>
    <p:sldId id="315" r:id="rId5"/>
    <p:sldId id="316" r:id="rId6"/>
    <p:sldId id="317" r:id="rId7"/>
    <p:sldId id="319" r:id="rId8"/>
    <p:sldId id="318" r:id="rId9"/>
    <p:sldId id="321" r:id="rId10"/>
    <p:sldId id="320" r:id="rId11"/>
    <p:sldId id="322" r:id="rId12"/>
    <p:sldId id="327" r:id="rId13"/>
    <p:sldId id="328" r:id="rId14"/>
    <p:sldId id="323" r:id="rId15"/>
    <p:sldId id="324" r:id="rId16"/>
    <p:sldId id="329" r:id="rId17"/>
    <p:sldId id="325" r:id="rId18"/>
    <p:sldId id="326" r:id="rId19"/>
    <p:sldId id="330" r:id="rId20"/>
    <p:sldId id="287" r:id="rId21"/>
    <p:sldId id="277" r:id="rId22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7050"/>
    <a:srgbClr val="CCECFF"/>
    <a:srgbClr val="66FF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192" autoAdjust="0"/>
  </p:normalViewPr>
  <p:slideViewPr>
    <p:cSldViewPr snapToGrid="0">
      <p:cViewPr>
        <p:scale>
          <a:sx n="80" d="100"/>
          <a:sy n="80" d="100"/>
        </p:scale>
        <p:origin x="701" y="11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751FD-46CC-4EF7-82DC-B0759FFAFEFC}" type="datetimeFigureOut">
              <a:rPr lang="ru-UA" smtClean="0"/>
              <a:t>15.10.2024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AE32E-26A8-447C-B9FB-F459D145DC0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48021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B0F53-1F04-4EFD-9C46-0B98021910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6193D9A-8FDE-44F6-91D5-277F6B63E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01867D-E92C-4D50-BCFA-F1798DFD9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15.10.2024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D6416A-37DF-4367-ACBB-D7B70ADAE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B3D153-6CD8-4B15-BF65-797718A97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6862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F34CFE-2174-4C48-8946-66875F78A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492694-7FA1-4C5E-9579-39AF09BB1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6C51F9-7445-44CB-8429-D52431590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15.10.2024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4D3729-51F1-47D3-B035-C40180EEE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1524A9-0B4D-4DBE-89B6-AD90FC119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25744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E0A96D-5859-4A2A-9B42-DDEB5323C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1D476C-A9AB-403A-94CA-3D578422F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F378BB-336E-44A2-BA72-14CDBAD35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15.10.2024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EE84BD-3076-4CA3-A27E-0495E2250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2999F5-3AFC-47BB-8531-4AB5E6228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00728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C1FB87-28EC-4469-B8DD-DDBEEAD51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00FCAF-8D9A-4FF6-9A20-5DD89B795D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63DBD6C-C160-4D75-A205-580F4DF45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35CA51-391B-45B2-BD2A-6EEB527C0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15.10.2024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2DB6ED-0374-4A69-9141-37BDB1DEE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DC1019-F272-48BD-81A2-95F39AB5D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30331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2D92E-B95C-426E-97B2-A4626E551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709C28-9346-4117-8E81-B2BB24A33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6684525-097F-4F20-B8AB-BDB9431B6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7DF79D4-9805-4972-86BC-8AF223BE21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F136831-A00E-49F6-BFB1-4E934784CD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592E4FF-FDCB-445D-9194-97762A47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15.10.2024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3BB5C6A-8708-4B25-A65F-45ADA2DA0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4CE5262-0831-45D5-A9FE-A9313F974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40075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EF6A4D-6C3D-4DF3-A1BF-7C778B24F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96F6B5C-03E1-4BF2-B834-CC35F40A2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15.10.2024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5BFF9B3-B8A2-49E0-B659-74D212526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A542F8-AEFD-42E0-A94C-7FD86E71F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2164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EAF68B-94DE-4B2E-8E19-A0A83A493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15.10.2024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2352E53-C0B4-48FB-BF36-96CCE75A1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320BF1-041F-466E-97F5-2BEEBAFFB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75020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D2E46E-9C73-4B01-ACC4-7F98D4E72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E1905D-A4A1-4F67-8DC0-2579F3A9D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B74788-8EFD-4FEC-832C-BC4493AFE1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E378CC-E3B4-4FF0-9E38-CFC3CE6BE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15.10.2024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E8D941-60B5-428B-80E4-9ACE6ED5F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224162-D661-4540-A853-137F8B35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0546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EEABE-B83D-4604-B814-8D8560945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5FE0F0E-48FF-4ECD-805A-7DE9041B2F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D425BB-3C09-4656-9E27-7A9F2B75B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F1B1E3-886D-49B7-B511-BF88162ED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15.10.2024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312A2A-ABA2-422A-9DF3-7CAE480B2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93B7DF-6469-4669-93D7-0949C985E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6473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64110-0C9A-49C0-A6BD-080CC04E7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33D3B6-4005-4F10-B4D6-C1A4E50091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9A2357-5C8A-4DB5-9424-7BF5750F6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15.10.2024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CDC1D0-C048-49BF-AC9A-D90C10EF3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2DA124-32C9-429F-A901-B3651E840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41795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9B590DB-D525-4754-A578-11A70662B0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F8C86DF-9A0A-40B2-B561-CE206D1BA8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198808-A2F2-462E-B6FA-B46903F25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15.10.2024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A00253-7233-46A2-9409-14816A537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D7EBA8-9B4A-4552-BF19-DFAA2C39B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7697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AF4DC2-AD6F-4FA9-B754-B887BC653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832C18-CB6C-4E98-A40C-F30D1F1A7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82DAC-0EB0-4AC0-87D6-688D3CCBD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32568-0031-45FF-884C-8B22586D4A81}" type="datetimeFigureOut">
              <a:rPr lang="ru-UA" smtClean="0"/>
              <a:t>15.10.2024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0FB102-9105-4EE4-9121-5DBA6DCF66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81ED2C-DFB7-4A58-9B6B-DA4ED34B3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6421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ec.gov.ua/materials/chinnij-vipusk-derzhavnogo-formulyara-likarskih-zasobiv/?role=ua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info.odmu.edu.ua/chair/economy_pharmacy/files/803/u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0B272DC-BF2A-4785-9117-77E8823E8D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14" y="1874989"/>
            <a:ext cx="11381172" cy="277584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uk-UA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r>
              <a:rPr lang="uk-UA" dirty="0">
                <a:solidFill>
                  <a:srgbClr val="002060"/>
                </a:solidFill>
                <a:latin typeface="Bookman Old Style" pitchFamily="18" charset="0"/>
              </a:rPr>
              <a:t>Законодавча база, організаційна структура, рівні управління державної системи забезпечення якості медичної та фармацевтичної допомоги в Україні.</a:t>
            </a:r>
            <a:endParaRPr lang="ru-UA" dirty="0">
              <a:solidFill>
                <a:srgbClr val="002060"/>
              </a:solidFill>
              <a:latin typeface="Bookman Old Style" pitchFamily="18" charset="0"/>
            </a:endParaRPr>
          </a:p>
          <a:p>
            <a:endParaRPr lang="uk-UA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FF4316-08CE-420F-B7BE-B02CB927FE0D}"/>
              </a:ext>
            </a:extLst>
          </p:cNvPr>
          <p:cNvSpPr txBox="1"/>
          <p:nvPr/>
        </p:nvSpPr>
        <p:spPr>
          <a:xfrm>
            <a:off x="2566020" y="764704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Одеський національний медичний університет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Кафедра Організації та економіки фармації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1445874-C233-4B59-9F2E-3057D7093004}"/>
              </a:ext>
            </a:extLst>
          </p:cNvPr>
          <p:cNvSpPr txBox="1">
            <a:spLocks/>
          </p:cNvSpPr>
          <p:nvPr/>
        </p:nvSpPr>
        <p:spPr>
          <a:xfrm>
            <a:off x="0" y="21678"/>
            <a:ext cx="12192000" cy="16557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Одеський національний медичний університет </a:t>
            </a:r>
            <a:b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Фармацевтичний факультет </a:t>
            </a:r>
            <a:b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економіки фармації </a:t>
            </a:r>
          </a:p>
          <a:p>
            <a:pPr>
              <a:lnSpc>
                <a:spcPct val="100000"/>
              </a:lnSpc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з післядипломною підготовкою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373DF0-CBDB-4F8D-8CA6-1762255D8B4C}"/>
              </a:ext>
            </a:extLst>
          </p:cNvPr>
          <p:cNvSpPr txBox="1"/>
          <p:nvPr/>
        </p:nvSpPr>
        <p:spPr>
          <a:xfrm>
            <a:off x="747754" y="4875228"/>
            <a:ext cx="10188223" cy="12685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altLang="ru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Лектор</a:t>
            </a:r>
          </a:p>
          <a:p>
            <a:pPr algn="ctr">
              <a:lnSpc>
                <a:spcPct val="100000"/>
              </a:lnSpc>
              <a:defRPr/>
            </a:pPr>
            <a:r>
              <a:rPr lang="ru-RU" altLang="ru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зав. кафедри 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ОЕФ з післядипломною підготовкою</a:t>
            </a:r>
            <a:endParaRPr lang="ru-RU" altLang="ru-UA" sz="24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altLang="ru-UA" sz="25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доцент, к.фарм.н. Бєляєва Оксана Іванівна</a:t>
            </a:r>
            <a:r>
              <a:rPr lang="ru-RU" altLang="ru-UA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UA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938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1716A1-9890-46B0-8980-E66EE8D51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2192000" cy="130572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>
              <a:lnSpc>
                <a:spcPct val="100000"/>
              </a:lnSpc>
              <a:defRPr/>
            </a:pPr>
            <a:r>
              <a:rPr lang="uk-UA" sz="2400" b="1" i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Економіка та організація охорони здоров'я та фармацевтичного бізнесу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endParaRPr lang="ru-UA" sz="24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8AF0A6-BF53-408E-BA8A-73E1412B9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Зміст лекції</a:t>
            </a: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uk-UA" sz="24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marL="457200" indent="-4572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Якість медичної допомоги, визначення, загальна характеристика. </a:t>
            </a:r>
          </a:p>
          <a:p>
            <a:pPr marL="457200" indent="-4572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Фармацевтична допомога, визначення, загальна характеристика. </a:t>
            </a:r>
            <a:endParaRPr lang="ru-UA" sz="24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marL="457200" indent="-4572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Організація контроля якості надання медичної та фармацевтичної допомоги.</a:t>
            </a:r>
          </a:p>
          <a:p>
            <a:pPr marL="457200" indent="-4572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Формулярна система </a:t>
            </a:r>
          </a:p>
          <a:p>
            <a:pPr marL="457200" indent="-4572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Оцінка медичних технологій</a:t>
            </a:r>
          </a:p>
          <a:p>
            <a:pPr marL="457200" indent="-4572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endParaRPr lang="ru-UA" sz="24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endParaRPr lang="ru-UA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uk-UA" sz="24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15515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50717-F259-4C88-9CF2-FE87194C4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4" y="117528"/>
            <a:ext cx="7775856" cy="74400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Bookman Old Style" pitchFamily="18" charset="0"/>
              </a:rPr>
              <a:t>Якість в системі охорони здоров</a:t>
            </a:r>
            <a:r>
              <a:rPr lang="en-US" sz="3200" b="1" dirty="0">
                <a:solidFill>
                  <a:srgbClr val="002060"/>
                </a:solidFill>
                <a:latin typeface="Bookman Old Style" pitchFamily="18" charset="0"/>
              </a:rPr>
              <a:t>’</a:t>
            </a:r>
            <a:r>
              <a:rPr lang="uk-UA" sz="3200" b="1" dirty="0">
                <a:solidFill>
                  <a:srgbClr val="002060"/>
                </a:solidFill>
                <a:latin typeface="Bookman Old Style" pitchFamily="18" charset="0"/>
              </a:rPr>
              <a:t>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AA99915-1119-462F-B876-4F99972592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9600" y="2584580"/>
            <a:ext cx="8432800" cy="3698206"/>
          </a:xfrm>
          <a:ln>
            <a:solidFill>
              <a:srgbClr val="00206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83CFD8-0CC2-47FE-9CBD-41B02B64F55D}"/>
              </a:ext>
            </a:extLst>
          </p:cNvPr>
          <p:cNvSpPr txBox="1"/>
          <p:nvPr/>
        </p:nvSpPr>
        <p:spPr>
          <a:xfrm>
            <a:off x="4180115" y="861536"/>
            <a:ext cx="7791752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b="0" i="0" dirty="0">
                <a:solidFill>
                  <a:schemeClr val="tx2"/>
                </a:solidFill>
                <a:effectLst/>
                <a:latin typeface="Book Antiqua" panose="02040602050305030304" pitchFamily="18" charset="0"/>
              </a:rPr>
              <a:t>Якість – це характеристика медичної/фармацевтичної допомоги, яка визначає, наскільки послуги, що надаються в закладах охорони здоров’я громадянам та населенню, дозволяють досягти бажаних показників здоров’я та відповідають стандартам надання медичної допомоги (ВООЗ)</a:t>
            </a:r>
            <a:endParaRPr lang="uk-UA" dirty="0">
              <a:solidFill>
                <a:schemeClr val="tx2"/>
              </a:solidFill>
              <a:latin typeface="Book Antiqua" panose="0204060205030503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0E8C25-7E1E-4693-91AD-DF16261EC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314"/>
            <a:ext cx="4180114" cy="227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369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595D30-045B-4B31-A244-5DEBB6BAF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254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dirty="0">
                <a:solidFill>
                  <a:srgbClr val="1D1D1B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Критерії якості медичної допомоги </a:t>
            </a:r>
            <a:endParaRPr lang="uk-UA" sz="2800" dirty="0">
              <a:latin typeface="Book Antiqua" panose="0204060205030503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281A0C-3EEB-4AED-A9F8-96315CEE3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fontAlgn="base" latinLnBrk="0">
              <a:buFont typeface="Arial" panose="020B0604020202020204" pitchFamily="34" charset="0"/>
              <a:buChar char="•"/>
            </a:pP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(базуватися на наукових доказах та з раціональним використанням ресурсів)</a:t>
            </a:r>
          </a:p>
          <a:p>
            <a:pPr algn="just" fontAlgn="base" latinLnBrk="0">
              <a:buFont typeface="Arial" panose="020B0604020202020204" pitchFamily="34" charset="0"/>
              <a:buChar char="•"/>
            </a:pP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доступність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(як географічно, по часу, так і наявністю необхідного медичного персоналу, обладнання, ліків)</a:t>
            </a:r>
          </a:p>
          <a:p>
            <a:pPr algn="just" fontAlgn="base" latinLnBrk="0">
              <a:buFont typeface="Arial" panose="020B0604020202020204" pitchFamily="34" charset="0"/>
              <a:buChar char="•"/>
            </a:pP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орієнтованість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на пацієнта</a:t>
            </a:r>
          </a:p>
          <a:p>
            <a:pPr algn="just" fontAlgn="base" latinLnBrk="0">
              <a:buFont typeface="Arial" panose="020B0604020202020204" pitchFamily="34" charset="0"/>
              <a:buChar char="•"/>
            </a:pP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безпечність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(не допускається заподіяння шкоди пацієнтам)</a:t>
            </a:r>
          </a:p>
          <a:p>
            <a:pPr algn="just" fontAlgn="base" latinLnBrk="0">
              <a:buFont typeface="Arial" panose="020B0604020202020204" pitchFamily="34" charset="0"/>
              <a:buChar char="•"/>
            </a:pP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комплексність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(відповідно до необхідного спектру медичних послуг протягом усього життя)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42865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595D30-045B-4B31-A244-5DEBB6BAF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18" y="467763"/>
            <a:ext cx="10515600" cy="78254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dirty="0">
                <a:solidFill>
                  <a:srgbClr val="1D1D1B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Складові якості медичної допомоги </a:t>
            </a:r>
            <a:endParaRPr lang="uk-UA" sz="2800" dirty="0">
              <a:latin typeface="Book Antiqua" panose="0204060205030503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281A0C-3EEB-4AED-A9F8-96315CEE3187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6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just" fontAlgn="base" latinLnBrk="0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наявність стандартів або клінічних протоколів;</a:t>
            </a:r>
          </a:p>
          <a:p>
            <a:pPr algn="just" fontAlgn="base"/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наявність кваліфікованих лікарів та медичних сестер/</a:t>
            </a:r>
            <a:r>
              <a:rPr lang="uk-UA" dirty="0" err="1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медбратів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;</a:t>
            </a:r>
          </a:p>
          <a:p>
            <a:pPr algn="just" fontAlgn="base"/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наявність лікарських засобів та медичних виробів, належного фінансування тощо.</a:t>
            </a:r>
            <a:endParaRPr lang="uk-UA" dirty="0">
              <a:solidFill>
                <a:schemeClr val="accent1">
                  <a:lumMod val="50000"/>
                </a:schemeClr>
              </a:solidFill>
            </a:endParaRPr>
          </a:p>
          <a:p>
            <a:pPr algn="just" fontAlgn="base" latinLnBrk="0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наявність безпечних умов для перебування пацієнтів (доступність до будівель, облаштовані палати, сховища);</a:t>
            </a:r>
          </a:p>
          <a:p>
            <a:pPr algn="just" fontAlgn="base" latinLnBrk="0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наявність облаштованих згідно з табелями оснащення медичним обладнанням; </a:t>
            </a:r>
          </a:p>
        </p:txBody>
      </p:sp>
    </p:spTree>
    <p:extLst>
      <p:ext uri="{BB962C8B-B14F-4D97-AF65-F5344CB8AC3E}">
        <p14:creationId xmlns:p14="http://schemas.microsoft.com/office/powerpoint/2010/main" val="37608355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22E1E-BAB2-4068-84E7-9B18E2C8E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0948" y="589301"/>
            <a:ext cx="8201608" cy="77321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uk-UA" sz="2800" dirty="0">
                <a:solidFill>
                  <a:srgbClr val="1D1D1B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UA" sz="2800" dirty="0">
                <a:solidFill>
                  <a:srgbClr val="1D1D1B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Контроль </a:t>
            </a:r>
            <a:r>
              <a:rPr lang="uk-UA" sz="2800" dirty="0">
                <a:solidFill>
                  <a:srgbClr val="1D1D1B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якості надання медичної допомоги: методи</a:t>
            </a:r>
            <a:br>
              <a:rPr lang="uk-UA" sz="2800" dirty="0">
                <a:solidFill>
                  <a:srgbClr val="1D1D1B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endParaRPr lang="uk-UA" sz="2800" dirty="0">
              <a:solidFill>
                <a:srgbClr val="1D1D1B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3F625A-C211-4E32-B516-F53E931502AA}"/>
              </a:ext>
            </a:extLst>
          </p:cNvPr>
          <p:cNvSpPr txBox="1"/>
          <p:nvPr/>
        </p:nvSpPr>
        <p:spPr>
          <a:xfrm>
            <a:off x="2060510" y="2169652"/>
            <a:ext cx="9274628" cy="39064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28600" indent="-228600" algn="just" fontAlgn="base">
              <a:lnSpc>
                <a:spcPct val="90000"/>
              </a:lnSpc>
              <a:spcBef>
                <a:spcPts val="100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зовнішній та внутрішній контроль якості медичної допомоги</a:t>
            </a:r>
          </a:p>
          <a:p>
            <a:pPr marL="228600" indent="-228600" algn="just" fontAlgn="base">
              <a:lnSpc>
                <a:spcPct val="90000"/>
              </a:lnSpc>
              <a:spcBef>
                <a:spcPts val="100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самооцінка медичних працівників </a:t>
            </a:r>
          </a:p>
          <a:p>
            <a:pPr marL="228600" indent="-228600" algn="just" fontAlgn="base">
              <a:lnSpc>
                <a:spcPct val="90000"/>
              </a:lnSpc>
              <a:spcBef>
                <a:spcPts val="100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експертна оцінка</a:t>
            </a:r>
          </a:p>
          <a:p>
            <a:pPr marL="228600" indent="-228600" algn="just" fontAlgn="base">
              <a:lnSpc>
                <a:spcPct val="90000"/>
              </a:lnSpc>
              <a:spcBef>
                <a:spcPts val="100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клінічний аудит</a:t>
            </a:r>
          </a:p>
          <a:p>
            <a:pPr marL="228600" indent="-228600" algn="just" fontAlgn="base">
              <a:lnSpc>
                <a:spcPct val="90000"/>
              </a:lnSpc>
              <a:spcBef>
                <a:spcPts val="100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моніторинг системи індикаторів якості</a:t>
            </a:r>
          </a:p>
          <a:p>
            <a:pPr marL="228600" indent="-228600" algn="just" fontAlgn="base">
              <a:lnSpc>
                <a:spcPct val="90000"/>
              </a:lnSpc>
              <a:spcBef>
                <a:spcPts val="100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атестація/сертифікація відповідно до вимог чинного законодавства України та законодавства Європейського Союзу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CB9EEB-70E8-4BE7-A3AE-8552ACB08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406"/>
            <a:ext cx="3452327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380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BA97C9-8E1E-4ABC-842F-DE7D52AD4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241" y="1226685"/>
            <a:ext cx="10515600" cy="82919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dirty="0">
                <a:latin typeface="Book Antiqua" panose="02040602050305030304" pitchFamily="18" charset="0"/>
              </a:rPr>
              <a:t>Механізми забезпечення якості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8F3C96-6B00-491C-930B-13CFDA1B0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326" y="2967750"/>
            <a:ext cx="3480318" cy="2663565"/>
          </a:xfrm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 algn="just"/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Ліцензування</a:t>
            </a:r>
          </a:p>
          <a:p>
            <a:pPr algn="just"/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Акредитація</a:t>
            </a:r>
          </a:p>
          <a:p>
            <a:pPr algn="just"/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Сертифікація</a:t>
            </a:r>
          </a:p>
          <a:p>
            <a:pPr algn="just"/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Стандартизація</a:t>
            </a:r>
          </a:p>
          <a:p>
            <a:pPr algn="just"/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Клінічний аудит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2F2CE6-59D9-409A-BFAA-AC333DD5E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363" y="2967751"/>
            <a:ext cx="3713584" cy="266356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227050"/>
            </a:solidFill>
          </a:ln>
        </p:spPr>
      </p:pic>
      <p:sp>
        <p:nvSpPr>
          <p:cNvPr id="5" name="Равно 4">
            <a:extLst>
              <a:ext uri="{FF2B5EF4-FFF2-40B4-BE49-F238E27FC236}">
                <a16:creationId xmlns:a16="http://schemas.microsoft.com/office/drawing/2014/main" id="{4B827B92-8AFD-4909-B93C-BFA6E6E3951B}"/>
              </a:ext>
            </a:extLst>
          </p:cNvPr>
          <p:cNvSpPr/>
          <p:nvPr/>
        </p:nvSpPr>
        <p:spPr>
          <a:xfrm>
            <a:off x="4536621" y="3626173"/>
            <a:ext cx="1627414" cy="922500"/>
          </a:xfrm>
          <a:prstGeom prst="mathEqual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631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ACB659-B9C7-4674-9573-AC268F2A2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54" y="151142"/>
            <a:ext cx="11843733" cy="56661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1800" b="1" dirty="0">
                <a:latin typeface="Book Antiqua" panose="02040602050305030304" pitchFamily="18" charset="0"/>
              </a:rPr>
              <a:t>Управління якістю медичної допомоги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A8E30E-7805-42BF-88AB-45A6A819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153" y="1764294"/>
            <a:ext cx="10929335" cy="646331"/>
          </a:xfrm>
          <a:ln>
            <a:solidFill>
              <a:srgbClr val="FF0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uk-UA" sz="1800" dirty="0">
                <a:solidFill>
                  <a:srgbClr val="222222"/>
                </a:solidFill>
                <a:latin typeface="georgia" panose="02040502050405020303" pitchFamily="18" charset="0"/>
              </a:rPr>
              <a:t>Загальні державні видатки на охорону здоров’я на 2024 р. становлять 201,7 млрд грн, що відповідає 6,1% усіх коштів, тобто </a:t>
            </a:r>
            <a:r>
              <a:rPr lang="uk-UA" sz="1800" b="1" dirty="0">
                <a:solidFill>
                  <a:srgbClr val="FF0000"/>
                </a:solidFill>
                <a:latin typeface="georgia" panose="02040502050405020303" pitchFamily="18" charset="0"/>
              </a:rPr>
              <a:t>менше 3% від ВВП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AAC2B5-0578-4022-AF5F-01315916E77F}"/>
              </a:ext>
            </a:extLst>
          </p:cNvPr>
          <p:cNvSpPr txBox="1"/>
          <p:nvPr/>
        </p:nvSpPr>
        <p:spPr>
          <a:xfrm>
            <a:off x="992153" y="867355"/>
            <a:ext cx="10929335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222222"/>
                </a:solidFill>
                <a:latin typeface="georgia" panose="02040502050405020303" pitchFamily="18" charset="0"/>
              </a:rPr>
              <a:t>мінімально прий­нятний рівень фінансування для </a:t>
            </a:r>
            <a:r>
              <a:rPr lang="uk-UA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ефективності організаційного устрою системи охорони здоров’я</a:t>
            </a:r>
            <a:r>
              <a:rPr lang="uk-UA" dirty="0">
                <a:solidFill>
                  <a:srgbClr val="222222"/>
                </a:solidFill>
                <a:latin typeface="georgia" panose="02040502050405020303" pitchFamily="18" charset="0"/>
              </a:rPr>
              <a:t> </a:t>
            </a:r>
            <a:r>
              <a:rPr lang="uk-UA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(за виз­наченням ВООЗ) складає </a:t>
            </a:r>
            <a:r>
              <a:rPr lang="uk-UA" b="1" i="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6,4% від </a:t>
            </a:r>
            <a:r>
              <a:rPr lang="uk-UA" b="1" dirty="0">
                <a:solidFill>
                  <a:srgbClr val="FF0000"/>
                </a:solidFill>
                <a:latin typeface="georgia" panose="02040502050405020303" pitchFamily="18" charset="0"/>
              </a:rPr>
              <a:t>ВВП</a:t>
            </a:r>
            <a:endParaRPr lang="uk-UA" b="1" dirty="0">
              <a:solidFill>
                <a:srgbClr val="FF0000"/>
              </a:solidFill>
            </a:endParaRPr>
          </a:p>
        </p:txBody>
      </p:sp>
      <p:pic>
        <p:nvPicPr>
          <p:cNvPr id="7" name="Объект 4">
            <a:extLst>
              <a:ext uri="{FF2B5EF4-FFF2-40B4-BE49-F238E27FC236}">
                <a16:creationId xmlns:a16="http://schemas.microsoft.com/office/drawing/2014/main" id="{71EAF437-FAF0-48A6-8C15-9A74E4AD6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045" y="2487561"/>
            <a:ext cx="7197214" cy="4207293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9" name="Рисунок 8" descr="Скрепка со сплошной заливкой">
            <a:extLst>
              <a:ext uri="{FF2B5EF4-FFF2-40B4-BE49-F238E27FC236}">
                <a16:creationId xmlns:a16="http://schemas.microsoft.com/office/drawing/2014/main" id="{E1CDEF10-E852-4F11-9805-23F405D8E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754" y="11817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178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4D0E2F9-283B-4225-8835-0D69F4DE70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144996"/>
            <a:ext cx="10515600" cy="3752884"/>
          </a:xfr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99CAAD4-F18A-4C34-B13F-B0F18D16FB2E}"/>
              </a:ext>
            </a:extLst>
          </p:cNvPr>
          <p:cNvSpPr txBox="1">
            <a:spLocks/>
          </p:cNvSpPr>
          <p:nvPr/>
        </p:nvSpPr>
        <p:spPr>
          <a:xfrm>
            <a:off x="643890" y="149718"/>
            <a:ext cx="10515600" cy="59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uk-UA" sz="1800" b="1" dirty="0">
              <a:latin typeface="Book Antiqua" panose="02040602050305030304" pitchFamily="18" charset="0"/>
            </a:endParaRPr>
          </a:p>
          <a:p>
            <a:pPr algn="ctr"/>
            <a:r>
              <a:rPr lang="uk-UA" sz="2800" b="1" dirty="0">
                <a:latin typeface="Book Antiqua" panose="02040602050305030304" pitchFamily="18" charset="0"/>
              </a:rPr>
              <a:t>Управління якістю медичної допомоги </a:t>
            </a:r>
          </a:p>
          <a:p>
            <a:pPr algn="ctr"/>
            <a:r>
              <a:rPr lang="uk-UA" sz="1800" b="1" dirty="0">
                <a:latin typeface="Book Antiqua" panose="02040602050305030304" pitchFamily="18" charset="0"/>
              </a:rPr>
              <a:t> 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57A484AF-DBF8-4ED8-ACDD-AC4AB9DDD3CE}"/>
              </a:ext>
            </a:extLst>
          </p:cNvPr>
          <p:cNvSpPr txBox="1">
            <a:spLocks/>
          </p:cNvSpPr>
          <p:nvPr/>
        </p:nvSpPr>
        <p:spPr>
          <a:xfrm>
            <a:off x="483870" y="1348740"/>
            <a:ext cx="10515600" cy="59499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dirty="0">
                <a:latin typeface="Book Antiqua" panose="02040602050305030304" pitchFamily="18" charset="0"/>
              </a:rPr>
              <a:t> </a:t>
            </a:r>
          </a:p>
          <a:p>
            <a:pPr algn="ctr"/>
            <a:r>
              <a:rPr lang="uk-UA" sz="24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Умови раціональної фармакотерапії:</a:t>
            </a:r>
          </a:p>
        </p:txBody>
      </p:sp>
    </p:spTree>
    <p:extLst>
      <p:ext uri="{BB962C8B-B14F-4D97-AF65-F5344CB8AC3E}">
        <p14:creationId xmlns:p14="http://schemas.microsoft.com/office/powerpoint/2010/main" val="1314858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ECE5901-2B82-458E-B666-5F727120FE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2500" y="2482739"/>
            <a:ext cx="10515600" cy="3541506"/>
          </a:xfr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57B531F-16A2-4F17-8AE1-2D8D0A7BB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499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1800" b="1" dirty="0">
                <a:latin typeface="Book Antiqua" panose="02040602050305030304" pitchFamily="18" charset="0"/>
              </a:rPr>
              <a:t>Управління якістю медичної допомоги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8E9AA0E-62BC-4D8C-9A1C-27E459BF015E}"/>
              </a:ext>
            </a:extLst>
          </p:cNvPr>
          <p:cNvSpPr txBox="1">
            <a:spLocks/>
          </p:cNvSpPr>
          <p:nvPr/>
        </p:nvSpPr>
        <p:spPr>
          <a:xfrm>
            <a:off x="678180" y="1658247"/>
            <a:ext cx="10515600" cy="59499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dirty="0">
                <a:latin typeface="Book Antiqua" panose="02040602050305030304" pitchFamily="18" charset="0"/>
              </a:rPr>
              <a:t> </a:t>
            </a:r>
          </a:p>
          <a:p>
            <a:pPr algn="ctr"/>
            <a:r>
              <a:rPr lang="uk-UA" sz="24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Умови раціональної фармакотерапії:</a:t>
            </a:r>
          </a:p>
        </p:txBody>
      </p:sp>
    </p:spTree>
    <p:extLst>
      <p:ext uri="{BB962C8B-B14F-4D97-AF65-F5344CB8AC3E}">
        <p14:creationId xmlns:p14="http://schemas.microsoft.com/office/powerpoint/2010/main" val="2749305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9F747BD-956B-4EAC-B0C3-1D5F7F76F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60" y="1825625"/>
            <a:ext cx="11635740" cy="435133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Формулярна система - комплекс 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управлінських методик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в охороні здоров'я, що забезпечує застосування раціональних, організаційно та економічно ефективних методів постачання і використання лікарських засобів з метою забезпечення в конкретних умовах високої 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якості медичної допомоги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і 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оптимального використання наявних ресурсів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; інформаційно-економічна доктрина раціонального застосування лікарських засобів.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Основний 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принцип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формулярної системи - використання ліків з доведеною ефективністю їх дії при певному патологічному процесі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Ціль впровадження – пріоритетне використання ЛЗ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uk-UA" dirty="0">
                <a:latin typeface="Book Antiqua" panose="02040602050305030304" pitchFamily="18" charset="0"/>
              </a:rPr>
              <a:t> 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CF65D37-18F6-4756-881A-52D0D1ED0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01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dirty="0">
                <a:latin typeface="Book Antiqua" panose="02040602050305030304" pitchFamily="18" charset="0"/>
              </a:rPr>
              <a:t>Формулярна система</a:t>
            </a:r>
          </a:p>
        </p:txBody>
      </p:sp>
    </p:spTree>
    <p:extLst>
      <p:ext uri="{BB962C8B-B14F-4D97-AF65-F5344CB8AC3E}">
        <p14:creationId xmlns:p14="http://schemas.microsoft.com/office/powerpoint/2010/main" val="2464856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892B1F-2761-4BDD-97C5-FCEFA9D9C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uk-UA" sz="2800" dirty="0">
                <a:latin typeface="Book Antiqua" panose="02040602050305030304" pitchFamily="18" charset="0"/>
              </a:rPr>
              <a:t>Формулярна система базується на: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C635A23-8410-4474-8234-6DD4DDD4A8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3651" y="1171575"/>
            <a:ext cx="10244698" cy="5053013"/>
          </a:xfrm>
        </p:spPr>
      </p:pic>
    </p:spTree>
    <p:extLst>
      <p:ext uri="{BB962C8B-B14F-4D97-AF65-F5344CB8AC3E}">
        <p14:creationId xmlns:p14="http://schemas.microsoft.com/office/powerpoint/2010/main" val="3025876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4E9FB22-EA33-49BD-A065-D3FE27B975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3500" y="266700"/>
            <a:ext cx="9534525" cy="5857875"/>
          </a:xfrm>
        </p:spPr>
      </p:pic>
    </p:spTree>
    <p:extLst>
      <p:ext uri="{BB962C8B-B14F-4D97-AF65-F5344CB8AC3E}">
        <p14:creationId xmlns:p14="http://schemas.microsoft.com/office/powerpoint/2010/main" val="1875040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1C880-B570-46BD-8781-48992AE48E4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3600" dirty="0">
                <a:latin typeface="Book Antiqua" panose="02040602050305030304" pitchFamily="18" charset="0"/>
              </a:rPr>
              <a:t>Ієрархія формулярної системи: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8099AE-CAAC-410B-830D-033B2F138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610" y="2271395"/>
            <a:ext cx="11174730" cy="3763645"/>
          </a:xfrm>
        </p:spPr>
        <p:txBody>
          <a:bodyPr>
            <a:normAutofit fontScale="85000" lnSpcReduction="20000"/>
          </a:bodyPr>
          <a:lstStyle/>
          <a:p>
            <a:r>
              <a:rPr lang="uk-UA" sz="3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Державний формуляр </a:t>
            </a:r>
          </a:p>
          <a:p>
            <a:pPr marL="0" indent="0">
              <a:buNone/>
            </a:pPr>
            <a:endParaRPr lang="uk-UA" sz="3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r>
              <a:rPr lang="uk-UA" sz="3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Регіональний формуляр</a:t>
            </a:r>
          </a:p>
          <a:p>
            <a:endParaRPr lang="uk-UA" sz="3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r>
              <a:rPr lang="uk-UA" sz="38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Локальний формуляр - </a:t>
            </a:r>
            <a:r>
              <a:rPr lang="uk-UA" sz="3800" b="0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перелік лікарських засобів з найбільшою доказовою базою щодо їх ефективності, безпеки та економічно вигідного використання коштів закладу охорони здоров'я, що затверджується керівником закладу охорони здоров'я</a:t>
            </a:r>
            <a:endParaRPr lang="uk-UA" sz="38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50898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C618C59-44FF-4FDD-9211-8565BFB96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964" y="2695939"/>
            <a:ext cx="11544300" cy="2736031"/>
          </a:xfrm>
          <a:ln>
            <a:solidFill>
              <a:srgbClr val="002060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965D34-BD27-4832-BD81-476531501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" y="2121533"/>
            <a:ext cx="11544300" cy="574407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526CDB9C-209B-4531-8747-0867EC96E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01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dirty="0">
                <a:latin typeface="Book Antiqua" panose="02040602050305030304" pitchFamily="18" charset="0"/>
              </a:rPr>
              <a:t>Державний формуляр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73D7A5-E6FD-4BD2-86FF-681E415575A1}"/>
              </a:ext>
            </a:extLst>
          </p:cNvPr>
          <p:cNvSpPr txBox="1"/>
          <p:nvPr/>
        </p:nvSpPr>
        <p:spPr>
          <a:xfrm>
            <a:off x="1306286" y="1320578"/>
            <a:ext cx="100475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i="1" dirty="0">
                <a:hlinkClick r:id="rId4"/>
              </a:rPr>
              <a:t>https://www.dec.gov.ua/materials/chinnij-vipusk-derzhavnogo-formulyara-likarskih-zasobiv/?role=ua</a:t>
            </a:r>
            <a:endParaRPr lang="uk-UA" i="1" dirty="0"/>
          </a:p>
          <a:p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val="337164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CA5FB94-411E-4F26-BC35-45E047BEF9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8250" y="381000"/>
            <a:ext cx="9791700" cy="5524500"/>
          </a:xfrm>
        </p:spPr>
      </p:pic>
    </p:spTree>
    <p:extLst>
      <p:ext uri="{BB962C8B-B14F-4D97-AF65-F5344CB8AC3E}">
        <p14:creationId xmlns:p14="http://schemas.microsoft.com/office/powerpoint/2010/main" val="1493040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1B51D4-60DD-48A1-9016-205DFF093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uk-UA" sz="2800" dirty="0">
                <a:latin typeface="Book Antiqua" panose="02040602050305030304" pitchFamily="18" charset="0"/>
              </a:rPr>
              <a:t>Управління якістю медичної допомоги: </a:t>
            </a:r>
            <a:r>
              <a:rPr lang="uk-UA" sz="2800" b="1" dirty="0">
                <a:latin typeface="Book Antiqua" panose="02040602050305030304" pitchFamily="18" charset="0"/>
              </a:rPr>
              <a:t>Фармаконагляд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5523CD-54C1-4830-A933-651A0B14F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b="1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Фармаконагляд</a:t>
            </a:r>
            <a:r>
              <a:rPr lang="uk-UA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- процес, пов’язаний із виявленням, збором, оцінкою, вивченням та запобіганням виникненню побічних реакцій, несприятливих подій після імунізації/туберкулінодіагностики та будь-яких інших питань, пов’язаних з безпекою та ефективністю застосування лікарських засобів, вакцин, туберкуліну</a:t>
            </a:r>
          </a:p>
          <a:p>
            <a:pPr marL="0" indent="0" algn="just">
              <a:buNone/>
            </a:pPr>
            <a:r>
              <a:rPr lang="uk-UA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Завдання:</a:t>
            </a:r>
          </a:p>
          <a:p>
            <a:pPr algn="just">
              <a:buFontTx/>
              <a:buChar char="-"/>
            </a:pP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Визначати алгоритм призначень ЛЗ та реєстрація ПР</a:t>
            </a:r>
          </a:p>
          <a:p>
            <a:pPr algn="just">
              <a:buFontTx/>
              <a:buChar char="-"/>
            </a:pP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Аналізувати дані щодо реєстрації ПР та призначень лікарів</a:t>
            </a:r>
          </a:p>
          <a:p>
            <a:pPr algn="just">
              <a:buFontTx/>
              <a:buChar char="-"/>
            </a:pP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Оформлення відповідних звітів</a:t>
            </a:r>
          </a:p>
          <a:p>
            <a:pPr algn="just">
              <a:buFontTx/>
              <a:buChar char="-"/>
            </a:pP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Оптимізувати фінансові витрати ЗОЗ</a:t>
            </a:r>
            <a:endParaRPr lang="uk-UA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655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4282F7D-13FD-475C-B061-ADC1DDE32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6576"/>
            <a:ext cx="10515600" cy="80645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dirty="0">
                <a:latin typeface="Book Antiqua" panose="02040602050305030304" pitchFamily="18" charset="0"/>
              </a:rPr>
              <a:t>Внутрішнє та зовнішнє звітування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3297C3-C54E-4AFB-AC05-CF91482C725B}"/>
              </a:ext>
            </a:extLst>
          </p:cNvPr>
          <p:cNvSpPr txBox="1"/>
          <p:nvPr/>
        </p:nvSpPr>
        <p:spPr>
          <a:xfrm>
            <a:off x="752474" y="2299811"/>
            <a:ext cx="1089660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uk-UA" sz="2400" b="1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Внутрішнє звітування – </a:t>
            </a:r>
            <a:r>
              <a:rPr lang="uk-UA" sz="2400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щодо результатів аналізу Локального формуляру є приводом до розрахунку потреби у ЛЗ, корекції використання неефективних препаратів, зменшення коштів, що використовує ЗОЗ на лікарські препарати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Звіт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 – надається керівнику ЗОЗ.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Основні висновки 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робляться виходячи з показників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ABC/VEN 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аналізу. Окремо групуються ЛЗ за групами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 AV, AE, AN, BV, BE, BN, CV, CE, CN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. Кількість препаратів групи Е та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N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 мають займати не більше 10-15% серед загальної кількості препаратів</a:t>
            </a:r>
            <a:endParaRPr lang="uk-UA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830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626F49B3-FF5D-4F09-9A27-39E0B1B218E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1575" y="1133475"/>
            <a:ext cx="9534525" cy="5257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016099-1D2C-4661-B62F-2EE3CE68328E}"/>
              </a:ext>
            </a:extLst>
          </p:cNvPr>
          <p:cNvSpPr txBox="1"/>
          <p:nvPr/>
        </p:nvSpPr>
        <p:spPr>
          <a:xfrm>
            <a:off x="1524000" y="657910"/>
            <a:ext cx="91821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Book Antiqua" panose="02040602050305030304" pitchFamily="18" charset="0"/>
              </a:rPr>
              <a:t>Роль Оцінки медичних технологій у схемі доступу до ринку лікарських засобів</a:t>
            </a:r>
          </a:p>
        </p:txBody>
      </p:sp>
    </p:spTree>
    <p:extLst>
      <p:ext uri="{BB962C8B-B14F-4D97-AF65-F5344CB8AC3E}">
        <p14:creationId xmlns:p14="http://schemas.microsoft.com/office/powerpoint/2010/main" val="2637326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94113-5AFC-42E9-9B7B-74E4AEDCB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10706100" cy="141076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defRPr/>
            </a:pPr>
            <a:br>
              <a:rPr lang="uk-UA" sz="36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3600" dirty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економіки фармації з післядипломною підготовкою</a:t>
            </a:r>
            <a:br>
              <a:rPr lang="uk-UA" sz="4400" dirty="0">
                <a:solidFill>
                  <a:srgbClr val="002060"/>
                </a:solidFill>
                <a:latin typeface="Bookman Old Style" pitchFamily="18" charset="0"/>
              </a:rPr>
            </a:b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0ECC4-DBDD-41FF-A69C-4A101D797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51" y="1732319"/>
            <a:ext cx="11933853" cy="1290799"/>
          </a:xfrm>
        </p:spPr>
        <p:txBody>
          <a:bodyPr/>
          <a:lstStyle/>
          <a:p>
            <a:pPr marL="0" indent="0">
              <a:buNone/>
            </a:pPr>
            <a:r>
              <a:rPr lang="ru-UA" altLang="ru-UA" sz="32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Інформаційна система ОНМедУ</a:t>
            </a:r>
            <a:endParaRPr lang="uk-UA" dirty="0">
              <a:hlinkClick r:id="rId2"/>
            </a:endParaRPr>
          </a:p>
          <a:p>
            <a:pPr marL="0" indent="0">
              <a:buNone/>
            </a:pPr>
            <a:r>
              <a:rPr lang="en-GB" dirty="0">
                <a:hlinkClick r:id="rId2"/>
              </a:rPr>
              <a:t>https://info.odmu.edu.ua/chair/economy_pharmacy/files/803/ua</a:t>
            </a:r>
            <a:endParaRPr lang="uk-UA" dirty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A47C6F7-C07D-46ED-B012-3793CCEBA74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5900" cy="141076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6C5A030-680F-41BA-9358-8DD68E06F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23597"/>
            <a:ext cx="12192000" cy="2786738"/>
          </a:xfrm>
          <a:prstGeom prst="rect">
            <a:avLst/>
          </a:prstGeom>
        </p:spPr>
      </p:pic>
      <p:sp>
        <p:nvSpPr>
          <p:cNvPr id="12" name="Объект 2">
            <a:extLst>
              <a:ext uri="{FF2B5EF4-FFF2-40B4-BE49-F238E27FC236}">
                <a16:creationId xmlns:a16="http://schemas.microsoft.com/office/drawing/2014/main" id="{C130AB1B-D63E-4658-9E09-B5B8DE6614DD}"/>
              </a:ext>
            </a:extLst>
          </p:cNvPr>
          <p:cNvSpPr txBox="1">
            <a:spLocks/>
          </p:cNvSpPr>
          <p:nvPr/>
        </p:nvSpPr>
        <p:spPr>
          <a:xfrm>
            <a:off x="258147" y="5700940"/>
            <a:ext cx="11933853" cy="86781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uk-UA" altLang="ru-UA" sz="16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uk-UA" altLang="ru-UA" sz="16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Адреса кафедри: м. Одеса, вул. М. Малиновського, 37, 2-й поверх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600" dirty="0" err="1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Електронна</a:t>
            </a:r>
            <a:r>
              <a:rPr lang="ru-RU" sz="16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 адреса: oef@onmedu.edu.ua</a:t>
            </a:r>
            <a:endParaRPr lang="uk-UA" sz="16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670963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849708F-65BA-41D9-A178-5B3933448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950" y="123825"/>
            <a:ext cx="5686425" cy="5591175"/>
          </a:xfrm>
          <a:prstGeom prst="rect">
            <a:avLst/>
          </a:prstGeom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A6722A2C-FF31-4E84-AB37-D9E0C8CD6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3976" y="4624387"/>
            <a:ext cx="4010024" cy="1857375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uk-UA" dirty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r>
              <a:rPr lang="uk-UA" sz="2800" b="1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21342976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4454</TotalTime>
  <Words>761</Words>
  <Application>Microsoft Office PowerPoint</Application>
  <PresentationFormat>Широкоэкранный</PresentationFormat>
  <Paragraphs>90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Arial</vt:lpstr>
      <vt:lpstr>Book Antiqua</vt:lpstr>
      <vt:lpstr>Bookman Old Style</vt:lpstr>
      <vt:lpstr>Calibri</vt:lpstr>
      <vt:lpstr>Calibri Light</vt:lpstr>
      <vt:lpstr>georgia</vt:lpstr>
      <vt:lpstr>Times New Roman</vt:lpstr>
      <vt:lpstr>Wingdings</vt:lpstr>
      <vt:lpstr>Тема Office</vt:lpstr>
      <vt:lpstr>Презентация PowerPoint</vt:lpstr>
      <vt:lpstr>Економіка та організація охорони здоров'я та фармацевтичного бізнесу </vt:lpstr>
      <vt:lpstr>Якість в системі охорони здоров’я</vt:lpstr>
      <vt:lpstr>Критерії якості медичної допомоги </vt:lpstr>
      <vt:lpstr>Складові якості медичної допомоги </vt:lpstr>
      <vt:lpstr> Контроль якості надання медичної допомоги: методи </vt:lpstr>
      <vt:lpstr>Механізми забезпечення якості</vt:lpstr>
      <vt:lpstr>Управління якістю медичної допомоги</vt:lpstr>
      <vt:lpstr>Презентация PowerPoint</vt:lpstr>
      <vt:lpstr>Управління якістю медичної допомоги</vt:lpstr>
      <vt:lpstr>Формулярна система</vt:lpstr>
      <vt:lpstr>Формулярна система базується на:</vt:lpstr>
      <vt:lpstr>Презентация PowerPoint</vt:lpstr>
      <vt:lpstr>Ієрархія формулярної системи:</vt:lpstr>
      <vt:lpstr>Державний формуляр</vt:lpstr>
      <vt:lpstr>Презентация PowerPoint</vt:lpstr>
      <vt:lpstr>Управління якістю медичної допомоги: Фармаконагляд</vt:lpstr>
      <vt:lpstr>Внутрішнє та зовнішнє звітування</vt:lpstr>
      <vt:lpstr>Презентация PowerPoint</vt:lpstr>
      <vt:lpstr> Кафедра організації та економіки фармації з післядипломною підготовкою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Бєляєва Оксана Іванівна</dc:creator>
  <cp:lastModifiedBy>Бєляєва Оксана Іванівна</cp:lastModifiedBy>
  <cp:revision>186</cp:revision>
  <dcterms:created xsi:type="dcterms:W3CDTF">2023-09-03T17:47:39Z</dcterms:created>
  <dcterms:modified xsi:type="dcterms:W3CDTF">2024-10-15T10:26:55Z</dcterms:modified>
</cp:coreProperties>
</file>