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7"/>
  </p:notesMasterIdLst>
  <p:sldIdLst>
    <p:sldId id="321" r:id="rId2"/>
    <p:sldId id="323" r:id="rId3"/>
    <p:sldId id="324" r:id="rId4"/>
    <p:sldId id="325" r:id="rId5"/>
    <p:sldId id="322" r:id="rId6"/>
    <p:sldId id="327" r:id="rId7"/>
    <p:sldId id="326" r:id="rId8"/>
    <p:sldId id="299" r:id="rId9"/>
    <p:sldId id="301" r:id="rId10"/>
    <p:sldId id="329" r:id="rId11"/>
    <p:sldId id="328" r:id="rId12"/>
    <p:sldId id="330" r:id="rId13"/>
    <p:sldId id="302" r:id="rId14"/>
    <p:sldId id="317" r:id="rId15"/>
    <p:sldId id="304" r:id="rId16"/>
    <p:sldId id="305" r:id="rId17"/>
    <p:sldId id="306" r:id="rId18"/>
    <p:sldId id="307" r:id="rId19"/>
    <p:sldId id="310" r:id="rId20"/>
    <p:sldId id="311" r:id="rId21"/>
    <p:sldId id="312" r:id="rId22"/>
    <p:sldId id="309" r:id="rId23"/>
    <p:sldId id="331" r:id="rId24"/>
    <p:sldId id="313" r:id="rId25"/>
    <p:sldId id="320" r:id="rId26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10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751FD-46CC-4EF7-82DC-B0759FFAFEFC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AE32E-26A8-447C-B9FB-F459D145DC0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4802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B0F53-1F04-4EFD-9C46-0B9802191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193D9A-8FDE-44F6-91D5-277F6B63E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01867D-E92C-4D50-BCFA-F1798DFD9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D6416A-37DF-4367-ACBB-D7B70ADAE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B3D153-6CD8-4B15-BF65-797718A9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6862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34CFE-2174-4C48-8946-66875F78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492694-7FA1-4C5E-9579-39AF09BB1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6C51F9-7445-44CB-8429-D5243159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D3729-51F1-47D3-B035-C40180EEE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1524A9-0B4D-4DBE-89B6-AD90FC11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25744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0A96D-5859-4A2A-9B42-DDEB5323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1D476C-A9AB-403A-94CA-3D578422F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378BB-336E-44A2-BA72-14CDBAD35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EE84BD-3076-4CA3-A27E-0495E2250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2999F5-3AFC-47BB-8531-4AB5E622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0072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1FB87-28EC-4469-B8DD-DDBEEAD5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00FCAF-8D9A-4FF6-9A20-5DD89B795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3DBD6C-C160-4D75-A205-580F4DF45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35CA51-391B-45B2-BD2A-6EEB527C0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2DB6ED-0374-4A69-9141-37BDB1DE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DC1019-F272-48BD-81A2-95F39AB5D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3033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2D92E-B95C-426E-97B2-A4626E5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09C28-9346-4117-8E81-B2BB24A33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684525-097F-4F20-B8AB-BDB9431B6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DF79D4-9805-4972-86BC-8AF223BE21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136831-A00E-49F6-BFB1-4E934784CD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92E4FF-FDCB-445D-9194-97762A47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BB5C6A-8708-4B25-A65F-45ADA2DA0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CE5262-0831-45D5-A9FE-A9313F974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4007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F6A4D-6C3D-4DF3-A1BF-7C778B24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6F6B5C-03E1-4BF2-B834-CC35F40A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BFF9B3-B8A2-49E0-B659-74D212526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A542F8-AEFD-42E0-A94C-7FD86E71F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2164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EAF68B-94DE-4B2E-8E19-A0A83A49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352E53-C0B4-48FB-BF36-96CCE75A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320BF1-041F-466E-97F5-2BEEBAFF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7502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2E46E-9C73-4B01-ACC4-7F98D4E7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E1905D-A4A1-4F67-8DC0-2579F3A9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B74788-8EFD-4FEC-832C-BC4493AFE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E378CC-E3B4-4FF0-9E38-CFC3CE6B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E8D941-60B5-428B-80E4-9ACE6ED5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224162-D661-4540-A853-137F8B35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546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EEABE-B83D-4604-B814-8D856094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FE0F0E-48FF-4ECD-805A-7DE9041B2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D425BB-3C09-4656-9E27-7A9F2B75B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F1B1E3-886D-49B7-B511-BF88162ED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312A2A-ABA2-422A-9DF3-7CAE480B2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93B7DF-6469-4669-93D7-0949C985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6473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64110-0C9A-49C0-A6BD-080CC04E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33D3B6-4005-4F10-B4D6-C1A4E5009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9A2357-5C8A-4DB5-9424-7BF5750F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CDC1D0-C048-49BF-AC9A-D90C10EF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2DA124-32C9-429F-A901-B3651E84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4179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B590DB-D525-4754-A578-11A70662B0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8C86DF-9A0A-40B2-B561-CE206D1BA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98808-A2F2-462E-B6FA-B46903F2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A00253-7233-46A2-9409-14816A53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7EBA8-9B4A-4552-BF19-DFAA2C39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7697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F4DC2-AD6F-4FA9-B754-B887BC653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832C18-CB6C-4E98-A40C-F30D1F1A7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82DAC-0EB0-4AC0-87D6-688D3CCBD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32568-0031-45FF-884C-8B22586D4A81}" type="datetimeFigureOut">
              <a:rPr lang="ru-UA" smtClean="0"/>
              <a:t>14.10.2024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0FB102-9105-4EE4-9121-5DBA6DCF66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1ED2C-DFB7-4A58-9B6B-DA4ED34B3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6421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B272DC-BF2A-4785-9117-77E8823E8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1874989"/>
            <a:ext cx="11381172" cy="2230286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uk-UA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Основи ціноутворення ліків. Структура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ціни, механізми державного регулювання цін.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Референтне ціноутворення</a:t>
            </a:r>
            <a:endParaRPr lang="uk-UA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endParaRPr lang="uk-UA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F4316-08CE-420F-B7BE-B02CB927FE0D}"/>
              </a:ext>
            </a:extLst>
          </p:cNvPr>
          <p:cNvSpPr txBox="1"/>
          <p:nvPr/>
        </p:nvSpPr>
        <p:spPr>
          <a:xfrm>
            <a:off x="2566020" y="76470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Кафедра Організації та економіки фармації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1445874-C233-4B59-9F2E-3057D7093004}"/>
              </a:ext>
            </a:extLst>
          </p:cNvPr>
          <p:cNvSpPr txBox="1">
            <a:spLocks/>
          </p:cNvSpPr>
          <p:nvPr/>
        </p:nvSpPr>
        <p:spPr>
          <a:xfrm>
            <a:off x="0" y="21678"/>
            <a:ext cx="12192000" cy="16557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Фармацевтичний факультет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</a:t>
            </a:r>
          </a:p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з післядипломною підготовкою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373DF0-CBDB-4F8D-8CA6-1762255D8B4C}"/>
              </a:ext>
            </a:extLst>
          </p:cNvPr>
          <p:cNvSpPr txBox="1"/>
          <p:nvPr/>
        </p:nvSpPr>
        <p:spPr>
          <a:xfrm>
            <a:off x="747754" y="4875228"/>
            <a:ext cx="10188223" cy="12685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altLang="ru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Лектор</a:t>
            </a:r>
          </a:p>
          <a:p>
            <a:pPr algn="ctr">
              <a:lnSpc>
                <a:spcPct val="100000"/>
              </a:lnSpc>
              <a:defRPr/>
            </a:pPr>
            <a:r>
              <a:rPr lang="ru-RU" altLang="ru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зав. кафедри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ОЕФ з післядипломною підготовкою</a:t>
            </a:r>
            <a:endParaRPr lang="ru-RU" altLang="ru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altLang="ru-UA" sz="25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доцент, к.фарм.н. Бєляєва Оксана Іванівна</a:t>
            </a:r>
            <a:r>
              <a:rPr lang="ru-RU" altLang="ru-UA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UA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68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37630-9E5C-442A-A501-BD9C0D3F5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668000" cy="1235074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/>
            <a:r>
              <a:rPr lang="uk-UA" sz="2400" b="1" dirty="0">
                <a:solidFill>
                  <a:srgbClr val="FF0000"/>
                </a:solidFill>
                <a:latin typeface="Book Antiqua" panose="02040602050305030304" pitchFamily="18" charset="0"/>
                <a:ea typeface="+mn-ea"/>
                <a:cs typeface="+mn-cs"/>
              </a:rPr>
              <a:t>Доступність</a:t>
            </a:r>
            <a:r>
              <a:rPr lang="uk-UA" sz="2400" dirty="0">
                <a:latin typeface="Book Antiqua" panose="02040602050305030304" pitchFamily="18" charset="0"/>
                <a:ea typeface="+mn-ea"/>
                <a:cs typeface="+mn-cs"/>
              </a:rPr>
              <a:t> - можливість пацієнта отримувати медичну і, зокрема, лікарську допомогу, а також частку населення, що отримує адекватні медичні послуги, включаючи ЛЗ.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C06B49-A1C1-40A4-94DD-CC6FD51CB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680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b="1" i="1" dirty="0"/>
              <a:t>Легкість доступу обумовлена факторами: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наявність медичних послуг та їхня прийнятність для пацієнта;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місце розташування закладів охорони здоров’я (ЗОЗ);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транспортна доступність; години роботи та вартість. </a:t>
            </a:r>
          </a:p>
          <a:p>
            <a:pPr marL="0" indent="0">
              <a:buNone/>
            </a:pPr>
            <a:endParaRPr lang="uk-UA" b="1" i="1" dirty="0"/>
          </a:p>
          <a:p>
            <a:pPr marL="0" indent="0">
              <a:buNone/>
            </a:pPr>
            <a:r>
              <a:rPr lang="uk-UA" b="1" i="1" dirty="0"/>
              <a:t>Перешкоди у доступності обумовлені факторами: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фінансовий (брак грошових ресурсів);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Географічний (відстань до місця надання допомоги);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організаційний (брак доступних центрів надання допомоги)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соціальний (дискримінація або </a:t>
            </a:r>
            <a:r>
              <a:rPr lang="uk-UA" dirty="0" err="1"/>
              <a:t>мовний</a:t>
            </a:r>
            <a:r>
              <a:rPr lang="uk-UA" dirty="0"/>
              <a:t> бар’єр)</a:t>
            </a:r>
          </a:p>
        </p:txBody>
      </p:sp>
    </p:spTree>
    <p:extLst>
      <p:ext uri="{BB962C8B-B14F-4D97-AF65-F5344CB8AC3E}">
        <p14:creationId xmlns:p14="http://schemas.microsoft.com/office/powerpoint/2010/main" val="2561230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DF237-4000-4159-82F6-19A69186E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69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000" dirty="0">
                <a:latin typeface="Book Antiqua" panose="02040602050305030304" pitchFamily="18" charset="0"/>
              </a:rPr>
              <a:t>Дорожня карта ВООЗ щодо доступу до лікарських засобів і вакцин на 2019–2023 роки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9F9231D-419E-4C84-97B2-9B50D7F9A9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5950" y="1304926"/>
            <a:ext cx="8782050" cy="4743449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360271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3CADE-FE8A-445F-846C-603CD239D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552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sz="2800" dirty="0">
                <a:latin typeface="Book Antiqua" panose="02040602050305030304" pitchFamily="18" charset="0"/>
              </a:rPr>
              <a:t>Комплекс заходів щодо забезпечення доступності ЛЗ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FAEABA6-E322-4F16-9085-687A66675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2576" y="1657349"/>
            <a:ext cx="9229724" cy="5019675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804593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3FD206-D3F6-479D-9697-73761C076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327025"/>
            <a:ext cx="10515600" cy="8540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spcBef>
                <a:spcPts val="1000"/>
              </a:spcBef>
            </a:pPr>
            <a:r>
              <a:rPr lang="uk-UA" sz="2800" dirty="0">
                <a:latin typeface="Book Antiqua" panose="02040602050305030304" pitchFamily="18" charset="0"/>
              </a:rPr>
              <a:t>Забезпечення доступу і доступності основних</a:t>
            </a:r>
            <a:br>
              <a:rPr lang="uk-UA" sz="2800" dirty="0">
                <a:latin typeface="Book Antiqua" panose="02040602050305030304" pitchFamily="18" charset="0"/>
              </a:rPr>
            </a:br>
            <a:r>
              <a:rPr lang="uk-UA" sz="2800" dirty="0">
                <a:latin typeface="Book Antiqua" panose="02040602050305030304" pitchFamily="18" charset="0"/>
              </a:rPr>
              <a:t>лікарських засобів як глобальна 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FA31B1-B18F-4294-AF23-015F82DC0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825625"/>
            <a:ext cx="113919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/>
              <a:t>Міжнародні організації з питань забезпечення доступності</a:t>
            </a:r>
          </a:p>
          <a:p>
            <a:r>
              <a:rPr lang="uk-UA" dirty="0"/>
              <a:t>Єврокомісія (</a:t>
            </a:r>
            <a:r>
              <a:rPr lang="uk-UA" dirty="0" err="1"/>
              <a:t>англ</a:t>
            </a:r>
            <a:r>
              <a:rPr lang="uk-UA" dirty="0"/>
              <a:t>. </a:t>
            </a:r>
            <a:r>
              <a:rPr lang="en-GB" dirty="0"/>
              <a:t>European Commission)</a:t>
            </a:r>
            <a:endParaRPr lang="uk-UA" dirty="0"/>
          </a:p>
          <a:p>
            <a:r>
              <a:rPr lang="uk-UA" dirty="0"/>
              <a:t>Всесвітня організація охорони здоров’я (ВООЗ, </a:t>
            </a:r>
            <a:r>
              <a:rPr lang="uk-UA" dirty="0" err="1"/>
              <a:t>англ</a:t>
            </a:r>
            <a:r>
              <a:rPr lang="uk-UA" dirty="0"/>
              <a:t>. </a:t>
            </a:r>
            <a:r>
              <a:rPr lang="en-GB" dirty="0"/>
              <a:t>World Health Organization – WHO)</a:t>
            </a:r>
            <a:endParaRPr lang="uk-UA" dirty="0"/>
          </a:p>
          <a:p>
            <a:r>
              <a:rPr lang="uk-UA" dirty="0"/>
              <a:t>Організація економічного співробітництва та розвитку (</a:t>
            </a:r>
            <a:r>
              <a:rPr lang="uk-UA" dirty="0" err="1"/>
              <a:t>англ</a:t>
            </a:r>
            <a:r>
              <a:rPr lang="uk-UA" dirty="0"/>
              <a:t>. </a:t>
            </a:r>
            <a:r>
              <a:rPr lang="en-GB" dirty="0"/>
              <a:t>Organization for economic cooperation &amp; development – OE</a:t>
            </a:r>
            <a:r>
              <a:rPr lang="uk-UA" dirty="0"/>
              <a:t>С</a:t>
            </a:r>
            <a:r>
              <a:rPr lang="en-GB" dirty="0"/>
              <a:t>D)</a:t>
            </a:r>
            <a:endParaRPr lang="uk-UA" dirty="0"/>
          </a:p>
          <a:p>
            <a:r>
              <a:rPr lang="uk-UA" dirty="0"/>
              <a:t>Неурядова організація НАІ (</a:t>
            </a:r>
            <a:r>
              <a:rPr lang="uk-UA" dirty="0" err="1"/>
              <a:t>англ</a:t>
            </a:r>
            <a:r>
              <a:rPr lang="uk-UA" dirty="0"/>
              <a:t>. </a:t>
            </a:r>
            <a:r>
              <a:rPr lang="en-GB" dirty="0"/>
              <a:t>Health Action International)</a:t>
            </a:r>
            <a:endParaRPr lang="uk-UA" dirty="0"/>
          </a:p>
          <a:p>
            <a:r>
              <a:rPr lang="uk-UA" dirty="0"/>
              <a:t>Мережа інформації про ціни й відшкодування вартості ліків (</a:t>
            </a:r>
            <a:r>
              <a:rPr lang="uk-UA" dirty="0" err="1"/>
              <a:t>англ</a:t>
            </a:r>
            <a:r>
              <a:rPr lang="uk-UA" dirty="0"/>
              <a:t>. </a:t>
            </a:r>
            <a:r>
              <a:rPr lang="en-GB" dirty="0"/>
              <a:t>Pharmaceutical pricing &amp; reimbursement information network – PPRI)</a:t>
            </a:r>
          </a:p>
          <a:p>
            <a:r>
              <a:rPr lang="uk-UA" dirty="0"/>
              <a:t>Центр Співпраці ВООЗ із питань ціноутворення та політики відшкодування витрат на лікарські препарати (</a:t>
            </a:r>
            <a:r>
              <a:rPr lang="uk-UA" dirty="0" err="1"/>
              <a:t>англ</a:t>
            </a:r>
            <a:r>
              <a:rPr lang="uk-UA" dirty="0"/>
              <a:t>. </a:t>
            </a:r>
            <a:r>
              <a:rPr lang="en-GB" dirty="0"/>
              <a:t>WHO Collaborating Centre for Pharmaceutical Pricing &amp; Reimbursement</a:t>
            </a:r>
            <a:r>
              <a:rPr lang="uk-UA" dirty="0"/>
              <a:t> </a:t>
            </a:r>
            <a:r>
              <a:rPr lang="en-GB" dirty="0"/>
              <a:t>Policies – WHOCC)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32602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5EE8F-5BC7-4F0B-B91B-AA898330D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49"/>
            <a:ext cx="10515600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uk-UA" sz="2500" dirty="0">
                <a:latin typeface="Book Antiqua" panose="02040602050305030304" pitchFamily="18" charset="0"/>
              </a:rPr>
              <a:t>Дослідження доступності основних лікарських засобів за методологією ВООЗ в Україні й світі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EC175A9-1459-498B-8E47-F45F90A81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5775" y="1723753"/>
            <a:ext cx="3600450" cy="7620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35BC52-505B-47EA-9C6E-96BC8A18E193}"/>
              </a:ext>
            </a:extLst>
          </p:cNvPr>
          <p:cNvSpPr txBox="1"/>
          <p:nvPr/>
        </p:nvSpPr>
        <p:spPr>
          <a:xfrm>
            <a:off x="2352676" y="2802494"/>
            <a:ext cx="79343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де, 	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</a:rPr>
              <a:t>EDW – </a:t>
            </a:r>
            <a:r>
              <a:rPr lang="uk-UA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</a:rPr>
              <a:t>додаткова денна заробітна плата </a:t>
            </a:r>
          </a:p>
          <a:p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	</a:t>
            </a:r>
            <a:r>
              <a:rPr lang="en-US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NPL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 -  національна межа бідності*</a:t>
            </a:r>
            <a:endParaRPr lang="en-US" dirty="0">
              <a:solidFill>
                <a:srgbClr val="333333"/>
              </a:solidFill>
              <a:latin typeface="Times New Roman" panose="02020603050405020304" pitchFamily="18" charset="0"/>
              <a:ea typeface="Microsoft YaHei" panose="020B0503020204020204" pitchFamily="34" charset="-122"/>
            </a:endParaRPr>
          </a:p>
          <a:p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	</a:t>
            </a:r>
            <a:r>
              <a:rPr lang="en-US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P </a:t>
            </a:r>
            <a:r>
              <a:rPr lang="en-US" sz="900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DDD</a:t>
            </a:r>
            <a:r>
              <a:rPr lang="uk-UA" sz="900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– ціна за добову дозу препарату лікування</a:t>
            </a:r>
            <a:endParaRPr lang="en-US" dirty="0">
              <a:solidFill>
                <a:srgbClr val="333333"/>
              </a:solidFill>
              <a:latin typeface="Times New Roman" panose="02020603050405020304" pitchFamily="18" charset="0"/>
              <a:ea typeface="Microsoft YaHei" panose="020B0503020204020204" pitchFamily="34" charset="-122"/>
            </a:endParaRPr>
          </a:p>
          <a:p>
            <a:r>
              <a:rPr lang="uk-UA" sz="1400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	</a:t>
            </a:r>
            <a:r>
              <a:rPr lang="en-US" sz="1400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DW –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денна заробітна плата особи з мінімальною заробітною платою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D80170-6F29-41DD-BF83-8E4972B13199}"/>
              </a:ext>
            </a:extLst>
          </p:cNvPr>
          <p:cNvSpPr txBox="1"/>
          <p:nvPr/>
        </p:nvSpPr>
        <p:spPr>
          <a:xfrm>
            <a:off x="962025" y="6100375"/>
            <a:ext cx="3886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*</a:t>
            </a:r>
            <a:r>
              <a:rPr lang="uk-UA" sz="1000" i="1" dirty="0">
                <a:latin typeface="Book Antiqua" panose="02040602050305030304" pitchFamily="18" charset="0"/>
              </a:rPr>
              <a:t>https://zakon.rada.gov.ua/laws/show/z0728-17#Text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4BF92A-9C5A-44DF-81D1-973DF90CC8E0}"/>
              </a:ext>
            </a:extLst>
          </p:cNvPr>
          <p:cNvSpPr txBox="1"/>
          <p:nvPr/>
        </p:nvSpPr>
        <p:spPr>
          <a:xfrm>
            <a:off x="962025" y="4583305"/>
            <a:ext cx="10515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dirty="0"/>
              <a:t> </a:t>
            </a:r>
            <a:r>
              <a:rPr lang="uk-UA" dirty="0">
                <a:latin typeface="Book Antiqua" panose="02040602050305030304" pitchFamily="18" charset="0"/>
              </a:rPr>
              <a:t>ЛЗ </a:t>
            </a:r>
            <a:r>
              <a:rPr lang="uk-UA" dirty="0">
                <a:solidFill>
                  <a:srgbClr val="FF0000"/>
                </a:solidFill>
                <a:latin typeface="Book Antiqua" panose="02040602050305030304" pitchFamily="18" charset="0"/>
              </a:rPr>
              <a:t>доступний</a:t>
            </a:r>
            <a:r>
              <a:rPr lang="uk-UA" dirty="0">
                <a:latin typeface="Book Antiqua" panose="02040602050305030304" pitchFamily="18" charset="0"/>
              </a:rPr>
              <a:t>, коли не потрібна додаткова денна заробітна плата некваліфікованого працівника державного сектора з мінімальною заробітною платою на придбання середньої добової дози препарату для місячного лікування після задоволення основних потреб</a:t>
            </a:r>
          </a:p>
        </p:txBody>
      </p:sp>
    </p:spTree>
    <p:extLst>
      <p:ext uri="{BB962C8B-B14F-4D97-AF65-F5344CB8AC3E}">
        <p14:creationId xmlns:p14="http://schemas.microsoft.com/office/powerpoint/2010/main" val="3776738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DF3960-2D78-45E1-B122-4B2C21988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72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>
              <a:spcBef>
                <a:spcPts val="1000"/>
              </a:spcBef>
            </a:pPr>
            <a:r>
              <a:rPr lang="uk-UA" sz="2500" dirty="0">
                <a:latin typeface="Book Antiqua" panose="02040602050305030304" pitchFamily="18" charset="0"/>
              </a:rPr>
              <a:t>Діяльність наукових шкіл з питань ціноутворення ЛЗ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C303112-8791-4525-8E4C-1B519403D6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304924"/>
            <a:ext cx="9744075" cy="5187951"/>
          </a:xfr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79152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8AF7E442-CBC3-4050-95AD-04CB5B6CD8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3475" y="1695450"/>
            <a:ext cx="10001250" cy="4410076"/>
          </a:xfrm>
          <a:ln>
            <a:solidFill>
              <a:srgbClr val="002060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EBF198-A3CA-42D6-AA44-EFF1265A3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56" y="249869"/>
            <a:ext cx="4498252" cy="13335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3ACBB9-77E9-48DF-9C51-9E5EDD62B2C4}"/>
              </a:ext>
            </a:extLst>
          </p:cNvPr>
          <p:cNvSpPr txBox="1"/>
          <p:nvPr/>
        </p:nvSpPr>
        <p:spPr>
          <a:xfrm>
            <a:off x="5444231" y="249869"/>
            <a:ext cx="6094520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0000"/>
                </a:solidFill>
                <a:latin typeface="Book Antiqua" panose="02040602050305030304" pitchFamily="18" charset="0"/>
              </a:rPr>
              <a:t>Ціноутворення </a:t>
            </a:r>
            <a:r>
              <a:rPr lang="uk-UA" dirty="0">
                <a:latin typeface="Book Antiqua" panose="02040602050305030304" pitchFamily="18" charset="0"/>
              </a:rPr>
              <a:t>– це встановлення ціни, процес вибору остаточної ціни залежно від собівартості продукції, цін конкурентів, співвідношення попиту та пропозиції й інших факторів.</a:t>
            </a:r>
          </a:p>
        </p:txBody>
      </p:sp>
    </p:spTree>
    <p:extLst>
      <p:ext uri="{BB962C8B-B14F-4D97-AF65-F5344CB8AC3E}">
        <p14:creationId xmlns:p14="http://schemas.microsoft.com/office/powerpoint/2010/main" val="2031313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7757AF1-9A07-42D0-8276-E738E6FF44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9226" y="630314"/>
            <a:ext cx="9829800" cy="5922885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594269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F1158914-BF9C-474E-8969-7431360F95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2625" y="1323976"/>
            <a:ext cx="8286750" cy="4158456"/>
          </a:xfr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FF2D944-1103-4A99-9629-03417F6D1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69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dirty="0">
                <a:latin typeface="Book Antiqua" panose="02040602050305030304" pitchFamily="18" charset="0"/>
              </a:rPr>
              <a:t> Підходи до ціноутворення</a:t>
            </a:r>
          </a:p>
        </p:txBody>
      </p:sp>
    </p:spTree>
    <p:extLst>
      <p:ext uri="{BB962C8B-B14F-4D97-AF65-F5344CB8AC3E}">
        <p14:creationId xmlns:p14="http://schemas.microsoft.com/office/powerpoint/2010/main" val="280827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662CDAE-2801-498C-8B5A-0E568E289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1650" y="1171575"/>
            <a:ext cx="8801099" cy="5448300"/>
          </a:xfrm>
          <a:ln>
            <a:solidFill>
              <a:srgbClr val="002060"/>
            </a:solidFill>
          </a:ln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EEB32FA-7A06-4CE3-8BA3-C2431EE44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69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dirty="0">
                <a:latin typeface="Book Antiqua" panose="02040602050305030304" pitchFamily="18" charset="0"/>
              </a:rPr>
              <a:t>Етапи ціноутворення</a:t>
            </a:r>
          </a:p>
        </p:txBody>
      </p:sp>
    </p:spTree>
    <p:extLst>
      <p:ext uri="{BB962C8B-B14F-4D97-AF65-F5344CB8AC3E}">
        <p14:creationId xmlns:p14="http://schemas.microsoft.com/office/powerpoint/2010/main" val="352571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8EACE-8B97-46A1-8A0C-1ECCF1AB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405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sz="2400" dirty="0">
                <a:latin typeface="Book Antiqua" panose="02040602050305030304" pitchFamily="18" charset="0"/>
                <a:cs typeface="Times New Roman" panose="02020603050405020304" pitchFamily="18" charset="0"/>
              </a:rPr>
              <a:t>Цінові стратегії: взаємозв’язок між рівнями цін і якістю товарів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95C7ED-A0B1-4535-8DAE-7C9382CBCD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2625" y="1419225"/>
            <a:ext cx="8286750" cy="4714875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059917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5435E2E-1034-447F-A1E3-B73B157EE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1705" y="815474"/>
            <a:ext cx="9028590" cy="5227052"/>
          </a:xfr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D777E9-5BE3-4600-9C0B-2308E657D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3108" y="5057266"/>
            <a:ext cx="1903567" cy="159067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15F7BC-D03E-4AFB-BD69-4645C541C8F3}"/>
              </a:ext>
            </a:extLst>
          </p:cNvPr>
          <p:cNvSpPr txBox="1"/>
          <p:nvPr/>
        </p:nvSpPr>
        <p:spPr>
          <a:xfrm>
            <a:off x="216763" y="203725"/>
            <a:ext cx="1097317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Book Antiqua" panose="02040602050305030304" pitchFamily="18" charset="0"/>
              </a:rPr>
              <a:t>Класифікації цін на лікарські засоби</a:t>
            </a:r>
          </a:p>
        </p:txBody>
      </p:sp>
    </p:spTree>
    <p:extLst>
      <p:ext uri="{BB962C8B-B14F-4D97-AF65-F5344CB8AC3E}">
        <p14:creationId xmlns:p14="http://schemas.microsoft.com/office/powerpoint/2010/main" val="3858341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855CFB0-457B-40CC-81F6-7FDF2DD1CA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1762" y="1178788"/>
            <a:ext cx="8291743" cy="5347656"/>
          </a:xfrm>
          <a:ln>
            <a:solidFill>
              <a:srgbClr val="002060"/>
            </a:solidFill>
          </a:ln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2270AED-B6E3-4B30-BCCB-A9D840DA49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668" y="549209"/>
            <a:ext cx="10285520" cy="4247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Bookman Old Style" panose="02050604050505020204" pitchFamily="18" charset="0"/>
              </a:rPr>
              <a:t>Склад і структура ціни лікарські засоби</a:t>
            </a:r>
          </a:p>
        </p:txBody>
      </p:sp>
    </p:spTree>
    <p:extLst>
      <p:ext uri="{BB962C8B-B14F-4D97-AF65-F5344CB8AC3E}">
        <p14:creationId xmlns:p14="http://schemas.microsoft.com/office/powerpoint/2010/main" val="544290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439DFDB-9A11-44D4-835E-77A1B7E157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0339" y="1181100"/>
            <a:ext cx="7471322" cy="5410200"/>
          </a:xfrm>
        </p:spPr>
      </p:pic>
      <p:sp>
        <p:nvSpPr>
          <p:cNvPr id="4" name="Заголовок 5">
            <a:extLst>
              <a:ext uri="{FF2B5EF4-FFF2-40B4-BE49-F238E27FC236}">
                <a16:creationId xmlns:a16="http://schemas.microsoft.com/office/drawing/2014/main" id="{6239F322-4A3B-4442-A357-FAADED9E1E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668" y="549209"/>
            <a:ext cx="10285520" cy="4247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Bookman Old Style" panose="02050604050505020204" pitchFamily="18" charset="0"/>
              </a:rPr>
              <a:t>Склад і структура ціни на екстемпоральний лікарський засіб</a:t>
            </a:r>
          </a:p>
        </p:txBody>
      </p:sp>
    </p:spTree>
    <p:extLst>
      <p:ext uri="{BB962C8B-B14F-4D97-AF65-F5344CB8AC3E}">
        <p14:creationId xmlns:p14="http://schemas.microsoft.com/office/powerpoint/2010/main" val="2638357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27CB7B0-E0CE-4CEF-A4CF-14D22734A2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4971" y="704503"/>
            <a:ext cx="8922058" cy="5448994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15592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C348FB3-2D73-416F-8995-31E3B3F1CE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9003" y="541538"/>
            <a:ext cx="9241654" cy="5635425"/>
          </a:xfrm>
        </p:spPr>
      </p:pic>
    </p:spTree>
    <p:extLst>
      <p:ext uri="{BB962C8B-B14F-4D97-AF65-F5344CB8AC3E}">
        <p14:creationId xmlns:p14="http://schemas.microsoft.com/office/powerpoint/2010/main" val="3431205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0997E14-B491-4BD0-A270-18ED00E95B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6758" y="692458"/>
            <a:ext cx="9188388" cy="5484505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11811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D0D7404-B9FC-4309-AA2F-68888E9F75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0831" y="426128"/>
            <a:ext cx="9960746" cy="5750835"/>
          </a:xfrm>
        </p:spPr>
      </p:pic>
    </p:spTree>
    <p:extLst>
      <p:ext uri="{BB962C8B-B14F-4D97-AF65-F5344CB8AC3E}">
        <p14:creationId xmlns:p14="http://schemas.microsoft.com/office/powerpoint/2010/main" val="2823286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5060036-1089-4D20-807A-C851FE1DB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326" y="408373"/>
            <a:ext cx="9250532" cy="5768590"/>
          </a:xfrm>
        </p:spPr>
      </p:pic>
    </p:spTree>
    <p:extLst>
      <p:ext uri="{BB962C8B-B14F-4D97-AF65-F5344CB8AC3E}">
        <p14:creationId xmlns:p14="http://schemas.microsoft.com/office/powerpoint/2010/main" val="2558932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FE66849-DB9B-49B6-BF06-B25E771C8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1550" y="390617"/>
            <a:ext cx="9605638" cy="5786346"/>
          </a:xfrm>
        </p:spPr>
      </p:pic>
    </p:spTree>
    <p:extLst>
      <p:ext uri="{BB962C8B-B14F-4D97-AF65-F5344CB8AC3E}">
        <p14:creationId xmlns:p14="http://schemas.microsoft.com/office/powerpoint/2010/main" val="2230028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6DE9C2-3A73-485F-9BD9-6C1E06B71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587" y="1066799"/>
            <a:ext cx="7362825" cy="5724525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3F30A55-D717-495A-A9C2-2ADDE75B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682" y="76323"/>
            <a:ext cx="10515600" cy="63805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sz="2400" dirty="0">
                <a:latin typeface="Book Antiqua" panose="02040602050305030304" pitchFamily="18" charset="0"/>
                <a:cs typeface="Times New Roman" panose="02020603050405020304" pitchFamily="18" charset="0"/>
              </a:rPr>
              <a:t>Система фармацевтичного ціноутворення</a:t>
            </a:r>
          </a:p>
        </p:txBody>
      </p:sp>
    </p:spTree>
    <p:extLst>
      <p:ext uri="{BB962C8B-B14F-4D97-AF65-F5344CB8AC3E}">
        <p14:creationId xmlns:p14="http://schemas.microsoft.com/office/powerpoint/2010/main" val="3222784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CBF5AA-EB53-4BA6-B12D-8F3914E58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3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dirty="0">
                <a:latin typeface="Book Antiqua" panose="02040602050305030304" pitchFamily="18" charset="0"/>
                <a:cs typeface="Times New Roman" panose="02020603050405020304" pitchFamily="18" charset="0"/>
              </a:rPr>
              <a:t>Встановлення ціни на ЛЗ щодо узгодження інтересів зацікавлених</a:t>
            </a:r>
            <a:br>
              <a:rPr lang="uk-UA" sz="2400" dirty="0"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Book Antiqua" panose="02040602050305030304" pitchFamily="18" charset="0"/>
                <a:cs typeface="Times New Roman" panose="02020603050405020304" pitchFamily="18" charset="0"/>
              </a:rPr>
              <a:t>сторін у системі оцінки медичних технологій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A487397-7C14-46B1-A978-A7C14BC818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7825" y="1676399"/>
            <a:ext cx="8610599" cy="4543425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984715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EE90502-5A68-42D7-A0F7-D03683C07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3491" y="275208"/>
            <a:ext cx="9037468" cy="5901755"/>
          </a:xfrm>
        </p:spPr>
      </p:pic>
    </p:spTree>
    <p:extLst>
      <p:ext uri="{BB962C8B-B14F-4D97-AF65-F5344CB8AC3E}">
        <p14:creationId xmlns:p14="http://schemas.microsoft.com/office/powerpoint/2010/main" val="2914717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D6E97-A5FF-46C5-AE29-7218E381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3065"/>
            <a:ext cx="10515600" cy="1477624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algn="ctr"/>
            <a:r>
              <a:rPr lang="uk-UA" sz="24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Порядок розрахунку граничних оптово-відпускних цін на деякі лікарські засоби, що закуповуються за бюджетні кошти та підлягають референтному ціноутворенню</a:t>
            </a:r>
            <a:br>
              <a:rPr lang="uk-UA" sz="2400" dirty="0"/>
            </a:br>
            <a:endParaRPr lang="uk-UA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074836-3105-4810-912A-AD00522E6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7677"/>
            <a:ext cx="10515600" cy="433928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uk-UA" i="1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i="1" dirty="0">
                <a:solidFill>
                  <a:srgbClr val="333333"/>
                </a:solidFill>
                <a:latin typeface="Times New Roman" panose="02020603050405020304" pitchFamily="18" charset="0"/>
              </a:rPr>
              <a:t>Механізм розрахунку граничних оптово-відпускних цін на лікарські засоби, які зареєстровані в Україні:</a:t>
            </a:r>
          </a:p>
          <a:p>
            <a:pPr algn="just"/>
            <a:r>
              <a:rPr lang="uk-UA" b="1" u="sng" dirty="0">
                <a:solidFill>
                  <a:srgbClr val="333333"/>
                </a:solidFill>
                <a:latin typeface="Times New Roman" panose="02020603050405020304" pitchFamily="18" charset="0"/>
              </a:rPr>
              <a:t>зовнішнє реферування -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на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основі цін на лікарські засоби в Республіці Польща, Словацькій Республіці, Чеській Республіці, Латвійській Республіці, Угорщині (далі - референтні країни), отриманих з офіційних джерел уповноважених державних органів цих країн</a:t>
            </a:r>
          </a:p>
          <a:p>
            <a:pPr algn="just"/>
            <a:r>
              <a:rPr lang="uk-UA" b="1" u="sng" dirty="0">
                <a:solidFill>
                  <a:srgbClr val="333333"/>
                </a:solidFill>
                <a:latin typeface="Times New Roman" panose="02020603050405020304" pitchFamily="18" charset="0"/>
              </a:rPr>
              <a:t>внутрішнє реферування -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на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основі цін на лікарські засоби в Україні, отриманих за даними системи дослідження ринку в Україні, що використовується на договірних засадах МОЗ та/або державним підприємством, яке належать до сфери управління МОЗ та залучається для здійснення розрахунків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92978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1766</TotalTime>
  <Words>586</Words>
  <Application>Microsoft Office PowerPoint</Application>
  <PresentationFormat>Широкоэкранный</PresentationFormat>
  <Paragraphs>54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Book Antiqua</vt:lpstr>
      <vt:lpstr>Bookman Old Style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Доступність - можливість пацієнта отримувати медичну і, зокрема, лікарську допомогу, а також частку населення, що отримує адекватні медичні послуги, включаючи ЛЗ. </vt:lpstr>
      <vt:lpstr>Дорожня карта ВООЗ щодо доступу до лікарських засобів і вакцин на 2019–2023 роки</vt:lpstr>
      <vt:lpstr>Комплекс заходів щодо забезпечення доступності ЛЗ</vt:lpstr>
      <vt:lpstr>Забезпечення доступу і доступності основних лікарських засобів як глобальна проблема</vt:lpstr>
      <vt:lpstr>Дослідження доступності основних лікарських засобів за методологією ВООЗ в Україні й світі</vt:lpstr>
      <vt:lpstr>Діяльність наукових шкіл з питань ціноутворення ЛЗ</vt:lpstr>
      <vt:lpstr>Презентация PowerPoint</vt:lpstr>
      <vt:lpstr>Презентация PowerPoint</vt:lpstr>
      <vt:lpstr> Підходи до ціноутворення</vt:lpstr>
      <vt:lpstr>Етапи ціноутворення</vt:lpstr>
      <vt:lpstr>Цінові стратегії: взаємозв’язок між рівнями цін і якістю товарів</vt:lpstr>
      <vt:lpstr>Презентация PowerPoint</vt:lpstr>
      <vt:lpstr>Склад і структура ціни лікарські засоби</vt:lpstr>
      <vt:lpstr>Склад і структура ціни на екстемпоральний лікарський засіб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фармацевтичного ціноутворення</vt:lpstr>
      <vt:lpstr>Встановлення ціни на ЛЗ щодо узгодження інтересів зацікавлених сторін у системі оцінки медичних технологій</vt:lpstr>
      <vt:lpstr>Презентация PowerPoint</vt:lpstr>
      <vt:lpstr>Порядок розрахунку граничних оптово-відпускних цін на деякі лікарські засоби, що закуповуються за бюджетні кошти та підлягають референтному ціноутворенню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Бєляєва Оксана Іванівна</dc:creator>
  <cp:lastModifiedBy>Бєляєва Оксана Іванівна</cp:lastModifiedBy>
  <cp:revision>170</cp:revision>
  <dcterms:created xsi:type="dcterms:W3CDTF">2023-09-03T17:47:39Z</dcterms:created>
  <dcterms:modified xsi:type="dcterms:W3CDTF">2024-10-14T14:44:38Z</dcterms:modified>
</cp:coreProperties>
</file>