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50"/>
  </p:notesMasterIdLst>
  <p:sldIdLst>
    <p:sldId id="256"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81" r:id="rId23"/>
    <p:sldId id="286" r:id="rId24"/>
    <p:sldId id="287" r:id="rId25"/>
    <p:sldId id="277" r:id="rId26"/>
    <p:sldId id="278" r:id="rId27"/>
    <p:sldId id="280" r:id="rId28"/>
    <p:sldId id="282" r:id="rId29"/>
    <p:sldId id="283" r:id="rId30"/>
    <p:sldId id="284" r:id="rId31"/>
    <p:sldId id="285" r:id="rId32"/>
    <p:sldId id="288" r:id="rId33"/>
    <p:sldId id="289" r:id="rId34"/>
    <p:sldId id="290" r:id="rId35"/>
    <p:sldId id="291" r:id="rId36"/>
    <p:sldId id="292" r:id="rId37"/>
    <p:sldId id="293" r:id="rId38"/>
    <p:sldId id="294" r:id="rId39"/>
    <p:sldId id="295" r:id="rId40"/>
    <p:sldId id="296" r:id="rId41"/>
    <p:sldId id="297" r:id="rId42"/>
    <p:sldId id="298" r:id="rId43"/>
    <p:sldId id="302" r:id="rId44"/>
    <p:sldId id="299" r:id="rId45"/>
    <p:sldId id="300" r:id="rId46"/>
    <p:sldId id="301" r:id="rId47"/>
    <p:sldId id="303" r:id="rId48"/>
    <p:sldId id="304" r:id="rId49"/>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78010" autoAdjust="0"/>
  </p:normalViewPr>
  <p:slideViewPr>
    <p:cSldViewPr>
      <p:cViewPr varScale="1">
        <p:scale>
          <a:sx n="91" d="100"/>
          <a:sy n="91" d="100"/>
        </p:scale>
        <p:origin x="560" y="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 Id="rId4" Type="http://schemas.openxmlformats.org/officeDocument/2006/relationships/image" Target="../media/image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 Id="rId4"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0B8C32-5144-4413-9FBE-392FFA28A67B}"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ru-RU"/>
        </a:p>
      </dgm:t>
    </dgm:pt>
    <dgm:pt modelId="{DEBE0285-28A9-4E3B-A5CA-86F0EE19A1C4}">
      <dgm:prSet/>
      <dgm:spPr/>
      <dgm:t>
        <a:bodyPr/>
        <a:lstStyle/>
        <a:p>
          <a:pPr rtl="0"/>
          <a:r>
            <a:rPr lang="en-US" dirty="0" smtClean="0"/>
            <a:t>metals and their alloys</a:t>
          </a:r>
          <a:endParaRPr lang="uk-UA" dirty="0"/>
        </a:p>
      </dgm:t>
    </dgm:pt>
    <dgm:pt modelId="{1AB7B58A-3A30-4244-B161-D9725CF66434}" type="parTrans" cxnId="{50C9148D-5428-4863-8F94-7C532E9A0C7F}">
      <dgm:prSet/>
      <dgm:spPr/>
      <dgm:t>
        <a:bodyPr/>
        <a:lstStyle/>
        <a:p>
          <a:endParaRPr lang="ru-RU"/>
        </a:p>
      </dgm:t>
    </dgm:pt>
    <dgm:pt modelId="{38EF0B3E-8C64-41C1-9EC3-13B5F775C30F}" type="sibTrans" cxnId="{50C9148D-5428-4863-8F94-7C532E9A0C7F}">
      <dgm:prSet/>
      <dgm:spPr/>
      <dgm:t>
        <a:bodyPr/>
        <a:lstStyle/>
        <a:p>
          <a:endParaRPr lang="ru-RU"/>
        </a:p>
      </dgm:t>
    </dgm:pt>
    <dgm:pt modelId="{91CC847F-AE9E-4DC2-AB35-1FE2CC8E403F}">
      <dgm:prSet/>
      <dgm:spPr/>
      <dgm:t>
        <a:bodyPr/>
        <a:lstStyle/>
        <a:p>
          <a:pPr rtl="0"/>
          <a:r>
            <a:rPr lang="en-US" dirty="0" smtClean="0"/>
            <a:t>plastic masses</a:t>
          </a:r>
          <a:endParaRPr lang="uk-UA" dirty="0"/>
        </a:p>
      </dgm:t>
    </dgm:pt>
    <dgm:pt modelId="{5292FC54-24DE-449E-B404-A7DD3F5723E0}" type="parTrans" cxnId="{E5A8F99A-8A7A-415E-88BA-043A2648B408}">
      <dgm:prSet/>
      <dgm:spPr/>
      <dgm:t>
        <a:bodyPr/>
        <a:lstStyle/>
        <a:p>
          <a:endParaRPr lang="ru-RU"/>
        </a:p>
      </dgm:t>
    </dgm:pt>
    <dgm:pt modelId="{0244CBF2-1E9D-441C-BF06-CFDC1D0A0324}" type="sibTrans" cxnId="{E5A8F99A-8A7A-415E-88BA-043A2648B408}">
      <dgm:prSet/>
      <dgm:spPr/>
      <dgm:t>
        <a:bodyPr/>
        <a:lstStyle/>
        <a:p>
          <a:endParaRPr lang="ru-RU"/>
        </a:p>
      </dgm:t>
    </dgm:pt>
    <dgm:pt modelId="{3DD2BF43-33F6-4461-951E-A38556787788}">
      <dgm:prSet/>
      <dgm:spPr/>
      <dgm:t>
        <a:bodyPr/>
        <a:lstStyle/>
        <a:p>
          <a:pPr rtl="0"/>
          <a:r>
            <a:rPr lang="en-US" dirty="0" smtClean="0"/>
            <a:t>rubber</a:t>
          </a:r>
          <a:endParaRPr lang="uk-UA" dirty="0"/>
        </a:p>
      </dgm:t>
    </dgm:pt>
    <dgm:pt modelId="{906F38AC-C62F-4C67-B56B-A0253D766E34}" type="parTrans" cxnId="{FA5886E6-A94A-4BA1-A3C4-90305D016BF4}">
      <dgm:prSet/>
      <dgm:spPr/>
      <dgm:t>
        <a:bodyPr/>
        <a:lstStyle/>
        <a:p>
          <a:endParaRPr lang="ru-RU"/>
        </a:p>
      </dgm:t>
    </dgm:pt>
    <dgm:pt modelId="{8D3CD2E8-FEC0-4BB6-A616-E47029A2ACE6}" type="sibTrans" cxnId="{FA5886E6-A94A-4BA1-A3C4-90305D016BF4}">
      <dgm:prSet/>
      <dgm:spPr/>
      <dgm:t>
        <a:bodyPr/>
        <a:lstStyle/>
        <a:p>
          <a:endParaRPr lang="ru-RU"/>
        </a:p>
      </dgm:t>
    </dgm:pt>
    <dgm:pt modelId="{CB620D7B-2BB7-4AA6-B326-6F82EEE54A63}">
      <dgm:prSet/>
      <dgm:spPr/>
      <dgm:t>
        <a:bodyPr/>
        <a:lstStyle/>
        <a:p>
          <a:pPr rtl="0"/>
          <a:r>
            <a:rPr lang="en-US" dirty="0" smtClean="0"/>
            <a:t>glass</a:t>
          </a:r>
          <a:endParaRPr lang="uk-UA" dirty="0"/>
        </a:p>
      </dgm:t>
    </dgm:pt>
    <dgm:pt modelId="{FEA4D936-BC05-495A-83CB-C6CF36B0DD2D}" type="parTrans" cxnId="{C75C7C9E-CE58-4F7F-A723-4E90CB8AA878}">
      <dgm:prSet/>
      <dgm:spPr/>
      <dgm:t>
        <a:bodyPr/>
        <a:lstStyle/>
        <a:p>
          <a:endParaRPr lang="ru-RU"/>
        </a:p>
      </dgm:t>
    </dgm:pt>
    <dgm:pt modelId="{9DD550A4-C47E-48BF-9DAE-BF69F2262143}" type="sibTrans" cxnId="{C75C7C9E-CE58-4F7F-A723-4E90CB8AA878}">
      <dgm:prSet/>
      <dgm:spPr/>
      <dgm:t>
        <a:bodyPr/>
        <a:lstStyle/>
        <a:p>
          <a:endParaRPr lang="ru-RU"/>
        </a:p>
      </dgm:t>
    </dgm:pt>
    <dgm:pt modelId="{5049FECC-6C72-4CBA-8A3E-FE049D471245}">
      <dgm:prSet/>
      <dgm:spPr/>
      <dgm:t>
        <a:bodyPr/>
        <a:lstStyle/>
        <a:p>
          <a:pPr rtl="0"/>
          <a:r>
            <a:rPr lang="en-US" dirty="0" smtClean="0"/>
            <a:t>ceramics</a:t>
          </a:r>
          <a:endParaRPr lang="uk-UA" dirty="0"/>
        </a:p>
      </dgm:t>
    </dgm:pt>
    <dgm:pt modelId="{F43870B5-4CF0-44D4-8A25-DA19D854881A}" type="parTrans" cxnId="{4E40BD37-EEC0-4CEE-864D-BECFC08A0A03}">
      <dgm:prSet/>
      <dgm:spPr/>
      <dgm:t>
        <a:bodyPr/>
        <a:lstStyle/>
        <a:p>
          <a:endParaRPr lang="ru-RU"/>
        </a:p>
      </dgm:t>
    </dgm:pt>
    <dgm:pt modelId="{8A1ECE09-7C60-4796-8B32-04E43A7EF313}" type="sibTrans" cxnId="{4E40BD37-EEC0-4CEE-864D-BECFC08A0A03}">
      <dgm:prSet/>
      <dgm:spPr/>
      <dgm:t>
        <a:bodyPr/>
        <a:lstStyle/>
        <a:p>
          <a:endParaRPr lang="ru-RU"/>
        </a:p>
      </dgm:t>
    </dgm:pt>
    <dgm:pt modelId="{B662013F-06BE-42DD-8B41-374F796160F8}">
      <dgm:prSet/>
      <dgm:spPr/>
      <dgm:t>
        <a:bodyPr/>
        <a:lstStyle/>
        <a:p>
          <a:pPr rtl="0"/>
          <a:r>
            <a:rPr lang="en-US" dirty="0" smtClean="0"/>
            <a:t>leather and its substitutes;</a:t>
          </a:r>
          <a:endParaRPr lang="uk-UA" dirty="0"/>
        </a:p>
      </dgm:t>
    </dgm:pt>
    <dgm:pt modelId="{E688B1A3-EDD5-4EDD-9696-76249E3C066E}" type="parTrans" cxnId="{43E18978-C73C-432E-944B-D16C9F6CFDC2}">
      <dgm:prSet/>
      <dgm:spPr/>
      <dgm:t>
        <a:bodyPr/>
        <a:lstStyle/>
        <a:p>
          <a:endParaRPr lang="ru-RU"/>
        </a:p>
      </dgm:t>
    </dgm:pt>
    <dgm:pt modelId="{9B00E4BD-F95D-4356-9EE7-ED222B42EBB3}" type="sibTrans" cxnId="{43E18978-C73C-432E-944B-D16C9F6CFDC2}">
      <dgm:prSet/>
      <dgm:spPr/>
      <dgm:t>
        <a:bodyPr/>
        <a:lstStyle/>
        <a:p>
          <a:endParaRPr lang="ru-RU"/>
        </a:p>
      </dgm:t>
    </dgm:pt>
    <dgm:pt modelId="{B6A6F997-6876-472E-ADE6-68D577D6AB00}">
      <dgm:prSet/>
      <dgm:spPr/>
      <dgm:t>
        <a:bodyPr/>
        <a:lstStyle/>
        <a:p>
          <a:pPr rtl="0"/>
          <a:r>
            <a:rPr lang="en-US" dirty="0" smtClean="0"/>
            <a:t>wood, etc.</a:t>
          </a:r>
          <a:endParaRPr lang="uk-UA" dirty="0"/>
        </a:p>
      </dgm:t>
    </dgm:pt>
    <dgm:pt modelId="{82375EC7-13EA-414D-8BE3-BB04D46CEB31}" type="parTrans" cxnId="{C4A0B88E-B4F2-4BE0-8CF5-C887FB219035}">
      <dgm:prSet/>
      <dgm:spPr/>
      <dgm:t>
        <a:bodyPr/>
        <a:lstStyle/>
        <a:p>
          <a:endParaRPr lang="ru-RU"/>
        </a:p>
      </dgm:t>
    </dgm:pt>
    <dgm:pt modelId="{41413927-B9D7-4893-9200-63E374CFE1F0}" type="sibTrans" cxnId="{C4A0B88E-B4F2-4BE0-8CF5-C887FB219035}">
      <dgm:prSet/>
      <dgm:spPr/>
      <dgm:t>
        <a:bodyPr/>
        <a:lstStyle/>
        <a:p>
          <a:endParaRPr lang="ru-RU"/>
        </a:p>
      </dgm:t>
    </dgm:pt>
    <dgm:pt modelId="{8CF95BCF-3F5D-499F-B59B-20B935FEAB3F}" type="pres">
      <dgm:prSet presAssocID="{780B8C32-5144-4413-9FBE-392FFA28A67B}" presName="Name0" presStyleCnt="0">
        <dgm:presLayoutVars>
          <dgm:dir/>
          <dgm:resizeHandles val="exact"/>
        </dgm:presLayoutVars>
      </dgm:prSet>
      <dgm:spPr/>
    </dgm:pt>
    <dgm:pt modelId="{F1AFF02C-F9DF-4B3F-BE13-10061C9F61F7}" type="pres">
      <dgm:prSet presAssocID="{780B8C32-5144-4413-9FBE-392FFA28A67B}" presName="fgShape" presStyleLbl="fgShp" presStyleIdx="0" presStyleCnt="1"/>
      <dgm:spPr/>
    </dgm:pt>
    <dgm:pt modelId="{E0FA4AE8-4B00-4BF3-BAA8-E153451E65D0}" type="pres">
      <dgm:prSet presAssocID="{780B8C32-5144-4413-9FBE-392FFA28A67B}" presName="linComp" presStyleCnt="0"/>
      <dgm:spPr/>
    </dgm:pt>
    <dgm:pt modelId="{D51933CF-F655-49F9-A777-6B3CCDCE4166}" type="pres">
      <dgm:prSet presAssocID="{DEBE0285-28A9-4E3B-A5CA-86F0EE19A1C4}" presName="compNode" presStyleCnt="0"/>
      <dgm:spPr/>
    </dgm:pt>
    <dgm:pt modelId="{892A0DB9-9943-40B4-81C9-5B42C05F9CC5}" type="pres">
      <dgm:prSet presAssocID="{DEBE0285-28A9-4E3B-A5CA-86F0EE19A1C4}" presName="bkgdShape" presStyleLbl="node1" presStyleIdx="0" presStyleCnt="7"/>
      <dgm:spPr/>
    </dgm:pt>
    <dgm:pt modelId="{BD035E6B-7C21-496B-8FBC-712877805E47}" type="pres">
      <dgm:prSet presAssocID="{DEBE0285-28A9-4E3B-A5CA-86F0EE19A1C4}" presName="nodeTx" presStyleLbl="node1" presStyleIdx="0" presStyleCnt="7">
        <dgm:presLayoutVars>
          <dgm:bulletEnabled val="1"/>
        </dgm:presLayoutVars>
      </dgm:prSet>
      <dgm:spPr/>
    </dgm:pt>
    <dgm:pt modelId="{273298A8-98B6-454D-B250-81E4187D7C84}" type="pres">
      <dgm:prSet presAssocID="{DEBE0285-28A9-4E3B-A5CA-86F0EE19A1C4}" presName="invisiNode" presStyleLbl="node1" presStyleIdx="0" presStyleCnt="7"/>
      <dgm:spPr/>
    </dgm:pt>
    <dgm:pt modelId="{6CB60D93-F0D0-4205-A436-6255EA06F128}" type="pres">
      <dgm:prSet presAssocID="{DEBE0285-28A9-4E3B-A5CA-86F0EE19A1C4}" presName="imagNode" presStyleLbl="fgImgPlace1" presStyleIdx="0" presStyleCnt="7" custLinFactNeighborX="2599" custLinFactNeighborY="-2869"/>
      <dgm:spPr/>
    </dgm:pt>
    <dgm:pt modelId="{5A330750-374C-40CA-88C3-1CF9EF28CAFD}" type="pres">
      <dgm:prSet presAssocID="{38EF0B3E-8C64-41C1-9EC3-13B5F775C30F}" presName="sibTrans" presStyleLbl="sibTrans2D1" presStyleIdx="0" presStyleCnt="0"/>
      <dgm:spPr/>
    </dgm:pt>
    <dgm:pt modelId="{87492682-BCEC-4692-8B3A-3611DC718729}" type="pres">
      <dgm:prSet presAssocID="{91CC847F-AE9E-4DC2-AB35-1FE2CC8E403F}" presName="compNode" presStyleCnt="0"/>
      <dgm:spPr/>
    </dgm:pt>
    <dgm:pt modelId="{63DA015E-EB96-4319-8E50-8D2C283A83B2}" type="pres">
      <dgm:prSet presAssocID="{91CC847F-AE9E-4DC2-AB35-1FE2CC8E403F}" presName="bkgdShape" presStyleLbl="node1" presStyleIdx="1" presStyleCnt="7"/>
      <dgm:spPr/>
    </dgm:pt>
    <dgm:pt modelId="{1E4B2BA0-76FE-4939-8E08-5EAB72548A01}" type="pres">
      <dgm:prSet presAssocID="{91CC847F-AE9E-4DC2-AB35-1FE2CC8E403F}" presName="nodeTx" presStyleLbl="node1" presStyleIdx="1" presStyleCnt="7">
        <dgm:presLayoutVars>
          <dgm:bulletEnabled val="1"/>
        </dgm:presLayoutVars>
      </dgm:prSet>
      <dgm:spPr/>
    </dgm:pt>
    <dgm:pt modelId="{38F39D9E-8E36-48C9-A44C-3A40B096562C}" type="pres">
      <dgm:prSet presAssocID="{91CC847F-AE9E-4DC2-AB35-1FE2CC8E403F}" presName="invisiNode" presStyleLbl="node1" presStyleIdx="1" presStyleCnt="7"/>
      <dgm:spPr/>
    </dgm:pt>
    <dgm:pt modelId="{8A04C432-2CD7-4450-A277-722B3ED08C5E}" type="pres">
      <dgm:prSet presAssocID="{91CC847F-AE9E-4DC2-AB35-1FE2CC8E403F}" presName="imagNode" presStyleLbl="fgImgPlace1" presStyleIdx="1" presStyleCnt="7"/>
      <dgm:spPr/>
    </dgm:pt>
    <dgm:pt modelId="{BA384833-B53F-4A40-B599-46E31FA1223E}" type="pres">
      <dgm:prSet presAssocID="{0244CBF2-1E9D-441C-BF06-CFDC1D0A0324}" presName="sibTrans" presStyleLbl="sibTrans2D1" presStyleIdx="0" presStyleCnt="0"/>
      <dgm:spPr/>
    </dgm:pt>
    <dgm:pt modelId="{14594838-A2D6-434A-9103-B79671394F8C}" type="pres">
      <dgm:prSet presAssocID="{3DD2BF43-33F6-4461-951E-A38556787788}" presName="compNode" presStyleCnt="0"/>
      <dgm:spPr/>
    </dgm:pt>
    <dgm:pt modelId="{468E86A5-1D18-427E-B237-73C38CD1C7FD}" type="pres">
      <dgm:prSet presAssocID="{3DD2BF43-33F6-4461-951E-A38556787788}" presName="bkgdShape" presStyleLbl="node1" presStyleIdx="2" presStyleCnt="7"/>
      <dgm:spPr/>
    </dgm:pt>
    <dgm:pt modelId="{A0D7F9F1-F557-439A-B80E-624C5243BAE6}" type="pres">
      <dgm:prSet presAssocID="{3DD2BF43-33F6-4461-951E-A38556787788}" presName="nodeTx" presStyleLbl="node1" presStyleIdx="2" presStyleCnt="7">
        <dgm:presLayoutVars>
          <dgm:bulletEnabled val="1"/>
        </dgm:presLayoutVars>
      </dgm:prSet>
      <dgm:spPr/>
    </dgm:pt>
    <dgm:pt modelId="{D7D10956-6896-46AA-8B2C-36723DD8B24F}" type="pres">
      <dgm:prSet presAssocID="{3DD2BF43-33F6-4461-951E-A38556787788}" presName="invisiNode" presStyleLbl="node1" presStyleIdx="2" presStyleCnt="7"/>
      <dgm:spPr/>
    </dgm:pt>
    <dgm:pt modelId="{93F456D6-3132-45D7-A5ED-7389C1CD37F7}" type="pres">
      <dgm:prSet presAssocID="{3DD2BF43-33F6-4461-951E-A38556787788}" presName="imagNode" presStyleLbl="fgImgPlace1" presStyleIdx="2" presStyleCnt="7"/>
      <dgm:spPr/>
    </dgm:pt>
    <dgm:pt modelId="{2FDF44A3-E811-4CEB-8195-8602C0BC7932}" type="pres">
      <dgm:prSet presAssocID="{8D3CD2E8-FEC0-4BB6-A616-E47029A2ACE6}" presName="sibTrans" presStyleLbl="sibTrans2D1" presStyleIdx="0" presStyleCnt="0"/>
      <dgm:spPr/>
    </dgm:pt>
    <dgm:pt modelId="{1EE47B1D-6B59-4F10-AEB7-9807C2C6F133}" type="pres">
      <dgm:prSet presAssocID="{CB620D7B-2BB7-4AA6-B326-6F82EEE54A63}" presName="compNode" presStyleCnt="0"/>
      <dgm:spPr/>
    </dgm:pt>
    <dgm:pt modelId="{FBCC8B46-4970-4E31-A43A-274AA94B1E9A}" type="pres">
      <dgm:prSet presAssocID="{CB620D7B-2BB7-4AA6-B326-6F82EEE54A63}" presName="bkgdShape" presStyleLbl="node1" presStyleIdx="3" presStyleCnt="7"/>
      <dgm:spPr/>
    </dgm:pt>
    <dgm:pt modelId="{5AB07543-11E4-4B4C-A5CD-58B18BE483F6}" type="pres">
      <dgm:prSet presAssocID="{CB620D7B-2BB7-4AA6-B326-6F82EEE54A63}" presName="nodeTx" presStyleLbl="node1" presStyleIdx="3" presStyleCnt="7">
        <dgm:presLayoutVars>
          <dgm:bulletEnabled val="1"/>
        </dgm:presLayoutVars>
      </dgm:prSet>
      <dgm:spPr/>
    </dgm:pt>
    <dgm:pt modelId="{52858D60-73A7-47D8-840F-7F2EADFBC4D1}" type="pres">
      <dgm:prSet presAssocID="{CB620D7B-2BB7-4AA6-B326-6F82EEE54A63}" presName="invisiNode" presStyleLbl="node1" presStyleIdx="3" presStyleCnt="7"/>
      <dgm:spPr/>
    </dgm:pt>
    <dgm:pt modelId="{AE5A75BF-19C7-4BD7-A956-963F8D46BCF2}" type="pres">
      <dgm:prSet presAssocID="{CB620D7B-2BB7-4AA6-B326-6F82EEE54A63}" presName="imagNode" presStyleLbl="fgImgPlace1" presStyleIdx="3" presStyleCnt="7"/>
      <dgm:spPr>
        <a:blipFill rotWithShape="1">
          <a:blip xmlns:r="http://schemas.openxmlformats.org/officeDocument/2006/relationships" r:embed="rId1"/>
          <a:stretch>
            <a:fillRect/>
          </a:stretch>
        </a:blipFill>
      </dgm:spPr>
    </dgm:pt>
    <dgm:pt modelId="{09288B0D-26CF-4FE8-BB99-B321421B96DA}" type="pres">
      <dgm:prSet presAssocID="{9DD550A4-C47E-48BF-9DAE-BF69F2262143}" presName="sibTrans" presStyleLbl="sibTrans2D1" presStyleIdx="0" presStyleCnt="0"/>
      <dgm:spPr/>
    </dgm:pt>
    <dgm:pt modelId="{B856A172-05B0-4265-9EEE-F80E83A8740D}" type="pres">
      <dgm:prSet presAssocID="{5049FECC-6C72-4CBA-8A3E-FE049D471245}" presName="compNode" presStyleCnt="0"/>
      <dgm:spPr/>
    </dgm:pt>
    <dgm:pt modelId="{4C387B3B-9DC2-47DF-BA79-86B860D579A2}" type="pres">
      <dgm:prSet presAssocID="{5049FECC-6C72-4CBA-8A3E-FE049D471245}" presName="bkgdShape" presStyleLbl="node1" presStyleIdx="4" presStyleCnt="7"/>
      <dgm:spPr/>
    </dgm:pt>
    <dgm:pt modelId="{4D613608-088A-4ED2-936A-031985DFA7C4}" type="pres">
      <dgm:prSet presAssocID="{5049FECC-6C72-4CBA-8A3E-FE049D471245}" presName="nodeTx" presStyleLbl="node1" presStyleIdx="4" presStyleCnt="7">
        <dgm:presLayoutVars>
          <dgm:bulletEnabled val="1"/>
        </dgm:presLayoutVars>
      </dgm:prSet>
      <dgm:spPr/>
    </dgm:pt>
    <dgm:pt modelId="{7C04DEAF-ADF8-42D1-834B-FF7A0F595A79}" type="pres">
      <dgm:prSet presAssocID="{5049FECC-6C72-4CBA-8A3E-FE049D471245}" presName="invisiNode" presStyleLbl="node1" presStyleIdx="4" presStyleCnt="7"/>
      <dgm:spPr/>
    </dgm:pt>
    <dgm:pt modelId="{D9B0EB9E-39D6-4743-B6EC-D85BBD07547A}" type="pres">
      <dgm:prSet presAssocID="{5049FECC-6C72-4CBA-8A3E-FE049D471245}" presName="imagNode" presStyleLbl="fgImgPlace1" presStyleIdx="4" presStyleCnt="7"/>
      <dgm:spPr>
        <a:blipFill rotWithShape="1">
          <a:blip xmlns:r="http://schemas.openxmlformats.org/officeDocument/2006/relationships" r:embed="rId2"/>
          <a:stretch>
            <a:fillRect/>
          </a:stretch>
        </a:blipFill>
      </dgm:spPr>
    </dgm:pt>
    <dgm:pt modelId="{99975A90-5AF4-4755-95B6-A25B9ACC860A}" type="pres">
      <dgm:prSet presAssocID="{8A1ECE09-7C60-4796-8B32-04E43A7EF313}" presName="sibTrans" presStyleLbl="sibTrans2D1" presStyleIdx="0" presStyleCnt="0"/>
      <dgm:spPr/>
    </dgm:pt>
    <dgm:pt modelId="{C170A72D-6AB6-4DED-B338-AC865FE78DAD}" type="pres">
      <dgm:prSet presAssocID="{B662013F-06BE-42DD-8B41-374F796160F8}" presName="compNode" presStyleCnt="0"/>
      <dgm:spPr/>
    </dgm:pt>
    <dgm:pt modelId="{B721C566-5D3E-4CE9-ACCF-D1AE33DC9C75}" type="pres">
      <dgm:prSet presAssocID="{B662013F-06BE-42DD-8B41-374F796160F8}" presName="bkgdShape" presStyleLbl="node1" presStyleIdx="5" presStyleCnt="7"/>
      <dgm:spPr/>
    </dgm:pt>
    <dgm:pt modelId="{890CBFB6-8CA2-4271-8BA0-4D041375FB1E}" type="pres">
      <dgm:prSet presAssocID="{B662013F-06BE-42DD-8B41-374F796160F8}" presName="nodeTx" presStyleLbl="node1" presStyleIdx="5" presStyleCnt="7">
        <dgm:presLayoutVars>
          <dgm:bulletEnabled val="1"/>
        </dgm:presLayoutVars>
      </dgm:prSet>
      <dgm:spPr/>
    </dgm:pt>
    <dgm:pt modelId="{AA228246-F084-455C-8076-A460C961CCC7}" type="pres">
      <dgm:prSet presAssocID="{B662013F-06BE-42DD-8B41-374F796160F8}" presName="invisiNode" presStyleLbl="node1" presStyleIdx="5" presStyleCnt="7"/>
      <dgm:spPr/>
    </dgm:pt>
    <dgm:pt modelId="{86255D88-DE18-4CD3-B126-31AF9C66DFD0}" type="pres">
      <dgm:prSet presAssocID="{B662013F-06BE-42DD-8B41-374F796160F8}" presName="imagNode" presStyleLbl="fgImgPlace1" presStyleIdx="5" presStyleCnt="7"/>
      <dgm:spPr>
        <a:blipFill rotWithShape="1">
          <a:blip xmlns:r="http://schemas.openxmlformats.org/officeDocument/2006/relationships" r:embed="rId3"/>
          <a:stretch>
            <a:fillRect/>
          </a:stretch>
        </a:blipFill>
      </dgm:spPr>
    </dgm:pt>
    <dgm:pt modelId="{A2B94D97-855C-4FC7-8F65-0D86478D4693}" type="pres">
      <dgm:prSet presAssocID="{9B00E4BD-F95D-4356-9EE7-ED222B42EBB3}" presName="sibTrans" presStyleLbl="sibTrans2D1" presStyleIdx="0" presStyleCnt="0"/>
      <dgm:spPr/>
    </dgm:pt>
    <dgm:pt modelId="{EB5D0818-61E4-4FC6-898F-417227F72863}" type="pres">
      <dgm:prSet presAssocID="{B6A6F997-6876-472E-ADE6-68D577D6AB00}" presName="compNode" presStyleCnt="0"/>
      <dgm:spPr/>
    </dgm:pt>
    <dgm:pt modelId="{40772E50-AD73-49AE-992A-BD7E91B1AC43}" type="pres">
      <dgm:prSet presAssocID="{B6A6F997-6876-472E-ADE6-68D577D6AB00}" presName="bkgdShape" presStyleLbl="node1" presStyleIdx="6" presStyleCnt="7"/>
      <dgm:spPr/>
    </dgm:pt>
    <dgm:pt modelId="{A0DCEB7A-48BD-4A1C-8231-D81180C6367B}" type="pres">
      <dgm:prSet presAssocID="{B6A6F997-6876-472E-ADE6-68D577D6AB00}" presName="nodeTx" presStyleLbl="node1" presStyleIdx="6" presStyleCnt="7">
        <dgm:presLayoutVars>
          <dgm:bulletEnabled val="1"/>
        </dgm:presLayoutVars>
      </dgm:prSet>
      <dgm:spPr/>
    </dgm:pt>
    <dgm:pt modelId="{91071CEF-1DA7-4578-932E-404DA2F81AB8}" type="pres">
      <dgm:prSet presAssocID="{B6A6F997-6876-472E-ADE6-68D577D6AB00}" presName="invisiNode" presStyleLbl="node1" presStyleIdx="6" presStyleCnt="7"/>
      <dgm:spPr/>
    </dgm:pt>
    <dgm:pt modelId="{75FB0CA8-3AF0-4DEC-951A-B3BC0C64236F}" type="pres">
      <dgm:prSet presAssocID="{B6A6F997-6876-472E-ADE6-68D577D6AB00}" presName="imagNode" presStyleLbl="fgImgPlace1" presStyleIdx="6" presStyleCnt="7"/>
      <dgm:spPr>
        <a:blipFill rotWithShape="1">
          <a:blip xmlns:r="http://schemas.openxmlformats.org/officeDocument/2006/relationships" r:embed="rId4"/>
          <a:stretch>
            <a:fillRect/>
          </a:stretch>
        </a:blipFill>
      </dgm:spPr>
    </dgm:pt>
  </dgm:ptLst>
  <dgm:cxnLst>
    <dgm:cxn modelId="{B82026E7-65ED-42F3-9DEB-AD12D02847EB}" type="presOf" srcId="{5049FECC-6C72-4CBA-8A3E-FE049D471245}" destId="{4C387B3B-9DC2-47DF-BA79-86B860D579A2}" srcOrd="0" destOrd="0" presId="urn:microsoft.com/office/officeart/2005/8/layout/hList7"/>
    <dgm:cxn modelId="{515036CC-423E-4E4F-885E-FB8822475C19}" type="presOf" srcId="{DEBE0285-28A9-4E3B-A5CA-86F0EE19A1C4}" destId="{BD035E6B-7C21-496B-8FBC-712877805E47}" srcOrd="1" destOrd="0" presId="urn:microsoft.com/office/officeart/2005/8/layout/hList7"/>
    <dgm:cxn modelId="{41ED3C4A-DF2F-4F6D-BD4B-325786C5D736}" type="presOf" srcId="{DEBE0285-28A9-4E3B-A5CA-86F0EE19A1C4}" destId="{892A0DB9-9943-40B4-81C9-5B42C05F9CC5}" srcOrd="0" destOrd="0" presId="urn:microsoft.com/office/officeart/2005/8/layout/hList7"/>
    <dgm:cxn modelId="{F4D85845-12F0-435C-BCCB-816078EAE794}" type="presOf" srcId="{CB620D7B-2BB7-4AA6-B326-6F82EEE54A63}" destId="{5AB07543-11E4-4B4C-A5CD-58B18BE483F6}" srcOrd="1" destOrd="0" presId="urn:microsoft.com/office/officeart/2005/8/layout/hList7"/>
    <dgm:cxn modelId="{4BDAC7B0-F8D5-4C6A-9234-2D458093B9B7}" type="presOf" srcId="{5049FECC-6C72-4CBA-8A3E-FE049D471245}" destId="{4D613608-088A-4ED2-936A-031985DFA7C4}" srcOrd="1" destOrd="0" presId="urn:microsoft.com/office/officeart/2005/8/layout/hList7"/>
    <dgm:cxn modelId="{6ABD5696-DB7A-4875-BC0D-1C1B422DDB1E}" type="presOf" srcId="{0244CBF2-1E9D-441C-BF06-CFDC1D0A0324}" destId="{BA384833-B53F-4A40-B599-46E31FA1223E}" srcOrd="0" destOrd="0" presId="urn:microsoft.com/office/officeart/2005/8/layout/hList7"/>
    <dgm:cxn modelId="{4238F6AE-3B2F-48EA-9398-1B8698C41D8F}" type="presOf" srcId="{9DD550A4-C47E-48BF-9DAE-BF69F2262143}" destId="{09288B0D-26CF-4FE8-BB99-B321421B96DA}" srcOrd="0" destOrd="0" presId="urn:microsoft.com/office/officeart/2005/8/layout/hList7"/>
    <dgm:cxn modelId="{45B1DB67-04BC-4BBD-AA81-0FAD9F0B621D}" type="presOf" srcId="{780B8C32-5144-4413-9FBE-392FFA28A67B}" destId="{8CF95BCF-3F5D-499F-B59B-20B935FEAB3F}" srcOrd="0" destOrd="0" presId="urn:microsoft.com/office/officeart/2005/8/layout/hList7"/>
    <dgm:cxn modelId="{38704903-B8F7-49A4-9082-F2CE9D25EDDC}" type="presOf" srcId="{91CC847F-AE9E-4DC2-AB35-1FE2CC8E403F}" destId="{1E4B2BA0-76FE-4939-8E08-5EAB72548A01}" srcOrd="1" destOrd="0" presId="urn:microsoft.com/office/officeart/2005/8/layout/hList7"/>
    <dgm:cxn modelId="{AA1E3FD2-A978-41D6-A389-71BF7D31BBA4}" type="presOf" srcId="{9B00E4BD-F95D-4356-9EE7-ED222B42EBB3}" destId="{A2B94D97-855C-4FC7-8F65-0D86478D4693}" srcOrd="0" destOrd="0" presId="urn:microsoft.com/office/officeart/2005/8/layout/hList7"/>
    <dgm:cxn modelId="{B1B9F147-BAF8-4FA4-A81E-3124380D2222}" type="presOf" srcId="{38EF0B3E-8C64-41C1-9EC3-13B5F775C30F}" destId="{5A330750-374C-40CA-88C3-1CF9EF28CAFD}" srcOrd="0" destOrd="0" presId="urn:microsoft.com/office/officeart/2005/8/layout/hList7"/>
    <dgm:cxn modelId="{4E40BD37-EEC0-4CEE-864D-BECFC08A0A03}" srcId="{780B8C32-5144-4413-9FBE-392FFA28A67B}" destId="{5049FECC-6C72-4CBA-8A3E-FE049D471245}" srcOrd="4" destOrd="0" parTransId="{F43870B5-4CF0-44D4-8A25-DA19D854881A}" sibTransId="{8A1ECE09-7C60-4796-8B32-04E43A7EF313}"/>
    <dgm:cxn modelId="{C4A0B88E-B4F2-4BE0-8CF5-C887FB219035}" srcId="{780B8C32-5144-4413-9FBE-392FFA28A67B}" destId="{B6A6F997-6876-472E-ADE6-68D577D6AB00}" srcOrd="6" destOrd="0" parTransId="{82375EC7-13EA-414D-8BE3-BB04D46CEB31}" sibTransId="{41413927-B9D7-4893-9200-63E374CFE1F0}"/>
    <dgm:cxn modelId="{43E18978-C73C-432E-944B-D16C9F6CFDC2}" srcId="{780B8C32-5144-4413-9FBE-392FFA28A67B}" destId="{B662013F-06BE-42DD-8B41-374F796160F8}" srcOrd="5" destOrd="0" parTransId="{E688B1A3-EDD5-4EDD-9696-76249E3C066E}" sibTransId="{9B00E4BD-F95D-4356-9EE7-ED222B42EBB3}"/>
    <dgm:cxn modelId="{FA5886E6-A94A-4BA1-A3C4-90305D016BF4}" srcId="{780B8C32-5144-4413-9FBE-392FFA28A67B}" destId="{3DD2BF43-33F6-4461-951E-A38556787788}" srcOrd="2" destOrd="0" parTransId="{906F38AC-C62F-4C67-B56B-A0253D766E34}" sibTransId="{8D3CD2E8-FEC0-4BB6-A616-E47029A2ACE6}"/>
    <dgm:cxn modelId="{56F83834-AF0A-4B45-A67E-A02F67AEE359}" type="presOf" srcId="{B662013F-06BE-42DD-8B41-374F796160F8}" destId="{890CBFB6-8CA2-4271-8BA0-4D041375FB1E}" srcOrd="1" destOrd="0" presId="urn:microsoft.com/office/officeart/2005/8/layout/hList7"/>
    <dgm:cxn modelId="{571979B1-635F-42F1-9041-B91E78926264}" type="presOf" srcId="{B6A6F997-6876-472E-ADE6-68D577D6AB00}" destId="{A0DCEB7A-48BD-4A1C-8231-D81180C6367B}" srcOrd="1" destOrd="0" presId="urn:microsoft.com/office/officeart/2005/8/layout/hList7"/>
    <dgm:cxn modelId="{4CF11A65-25E9-43A9-8CA6-83169886A7C0}" type="presOf" srcId="{8D3CD2E8-FEC0-4BB6-A616-E47029A2ACE6}" destId="{2FDF44A3-E811-4CEB-8195-8602C0BC7932}" srcOrd="0" destOrd="0" presId="urn:microsoft.com/office/officeart/2005/8/layout/hList7"/>
    <dgm:cxn modelId="{8E947A0D-CE5E-4201-AD1B-CB098CEE1706}" type="presOf" srcId="{91CC847F-AE9E-4DC2-AB35-1FE2CC8E403F}" destId="{63DA015E-EB96-4319-8E50-8D2C283A83B2}" srcOrd="0" destOrd="0" presId="urn:microsoft.com/office/officeart/2005/8/layout/hList7"/>
    <dgm:cxn modelId="{C75C7C9E-CE58-4F7F-A723-4E90CB8AA878}" srcId="{780B8C32-5144-4413-9FBE-392FFA28A67B}" destId="{CB620D7B-2BB7-4AA6-B326-6F82EEE54A63}" srcOrd="3" destOrd="0" parTransId="{FEA4D936-BC05-495A-83CB-C6CF36B0DD2D}" sibTransId="{9DD550A4-C47E-48BF-9DAE-BF69F2262143}"/>
    <dgm:cxn modelId="{6FFC3472-9904-433F-8A76-08FED05B723E}" type="presOf" srcId="{B6A6F997-6876-472E-ADE6-68D577D6AB00}" destId="{40772E50-AD73-49AE-992A-BD7E91B1AC43}" srcOrd="0" destOrd="0" presId="urn:microsoft.com/office/officeart/2005/8/layout/hList7"/>
    <dgm:cxn modelId="{A3EF7209-D880-476D-8DB3-227B2F00C728}" type="presOf" srcId="{B662013F-06BE-42DD-8B41-374F796160F8}" destId="{B721C566-5D3E-4CE9-ACCF-D1AE33DC9C75}" srcOrd="0" destOrd="0" presId="urn:microsoft.com/office/officeart/2005/8/layout/hList7"/>
    <dgm:cxn modelId="{D776E4ED-5332-4DB0-B52F-448949D4C95E}" type="presOf" srcId="{3DD2BF43-33F6-4461-951E-A38556787788}" destId="{468E86A5-1D18-427E-B237-73C38CD1C7FD}" srcOrd="0" destOrd="0" presId="urn:microsoft.com/office/officeart/2005/8/layout/hList7"/>
    <dgm:cxn modelId="{2BE6AB0C-9B45-45E6-A59C-AD8C8C17B48C}" type="presOf" srcId="{3DD2BF43-33F6-4461-951E-A38556787788}" destId="{A0D7F9F1-F557-439A-B80E-624C5243BAE6}" srcOrd="1" destOrd="0" presId="urn:microsoft.com/office/officeart/2005/8/layout/hList7"/>
    <dgm:cxn modelId="{50C9148D-5428-4863-8F94-7C532E9A0C7F}" srcId="{780B8C32-5144-4413-9FBE-392FFA28A67B}" destId="{DEBE0285-28A9-4E3B-A5CA-86F0EE19A1C4}" srcOrd="0" destOrd="0" parTransId="{1AB7B58A-3A30-4244-B161-D9725CF66434}" sibTransId="{38EF0B3E-8C64-41C1-9EC3-13B5F775C30F}"/>
    <dgm:cxn modelId="{DBBBE349-3087-4C0D-ABAD-3D7C5538CA4C}" type="presOf" srcId="{CB620D7B-2BB7-4AA6-B326-6F82EEE54A63}" destId="{FBCC8B46-4970-4E31-A43A-274AA94B1E9A}" srcOrd="0" destOrd="0" presId="urn:microsoft.com/office/officeart/2005/8/layout/hList7"/>
    <dgm:cxn modelId="{E5A8F99A-8A7A-415E-88BA-043A2648B408}" srcId="{780B8C32-5144-4413-9FBE-392FFA28A67B}" destId="{91CC847F-AE9E-4DC2-AB35-1FE2CC8E403F}" srcOrd="1" destOrd="0" parTransId="{5292FC54-24DE-449E-B404-A7DD3F5723E0}" sibTransId="{0244CBF2-1E9D-441C-BF06-CFDC1D0A0324}"/>
    <dgm:cxn modelId="{5B79FDB0-0E28-449C-9152-DA8FEB9D2728}" type="presOf" srcId="{8A1ECE09-7C60-4796-8B32-04E43A7EF313}" destId="{99975A90-5AF4-4755-95B6-A25B9ACC860A}" srcOrd="0" destOrd="0" presId="urn:microsoft.com/office/officeart/2005/8/layout/hList7"/>
    <dgm:cxn modelId="{04F5E229-8E82-424C-9F14-78D035569847}" type="presParOf" srcId="{8CF95BCF-3F5D-499F-B59B-20B935FEAB3F}" destId="{F1AFF02C-F9DF-4B3F-BE13-10061C9F61F7}" srcOrd="0" destOrd="0" presId="urn:microsoft.com/office/officeart/2005/8/layout/hList7"/>
    <dgm:cxn modelId="{599DA762-BE69-46E6-84D6-36DE47E8C885}" type="presParOf" srcId="{8CF95BCF-3F5D-499F-B59B-20B935FEAB3F}" destId="{E0FA4AE8-4B00-4BF3-BAA8-E153451E65D0}" srcOrd="1" destOrd="0" presId="urn:microsoft.com/office/officeart/2005/8/layout/hList7"/>
    <dgm:cxn modelId="{5CA05870-D576-4E71-AA01-C9B05E90A053}" type="presParOf" srcId="{E0FA4AE8-4B00-4BF3-BAA8-E153451E65D0}" destId="{D51933CF-F655-49F9-A777-6B3CCDCE4166}" srcOrd="0" destOrd="0" presId="urn:microsoft.com/office/officeart/2005/8/layout/hList7"/>
    <dgm:cxn modelId="{0EA5724D-F21E-4AD3-8E95-01F7ED0977C2}" type="presParOf" srcId="{D51933CF-F655-49F9-A777-6B3CCDCE4166}" destId="{892A0DB9-9943-40B4-81C9-5B42C05F9CC5}" srcOrd="0" destOrd="0" presId="urn:microsoft.com/office/officeart/2005/8/layout/hList7"/>
    <dgm:cxn modelId="{C34ACFD1-A447-4333-B996-8738550788A4}" type="presParOf" srcId="{D51933CF-F655-49F9-A777-6B3CCDCE4166}" destId="{BD035E6B-7C21-496B-8FBC-712877805E47}" srcOrd="1" destOrd="0" presId="urn:microsoft.com/office/officeart/2005/8/layout/hList7"/>
    <dgm:cxn modelId="{F1305FE2-6A60-41C5-8449-2B5A7A3500F2}" type="presParOf" srcId="{D51933CF-F655-49F9-A777-6B3CCDCE4166}" destId="{273298A8-98B6-454D-B250-81E4187D7C84}" srcOrd="2" destOrd="0" presId="urn:microsoft.com/office/officeart/2005/8/layout/hList7"/>
    <dgm:cxn modelId="{9FD8BFBA-0555-4A29-98EB-4D7A5581AAAB}" type="presParOf" srcId="{D51933CF-F655-49F9-A777-6B3CCDCE4166}" destId="{6CB60D93-F0D0-4205-A436-6255EA06F128}" srcOrd="3" destOrd="0" presId="urn:microsoft.com/office/officeart/2005/8/layout/hList7"/>
    <dgm:cxn modelId="{5D6E2EFB-E789-440A-BA88-11557C66E92B}" type="presParOf" srcId="{E0FA4AE8-4B00-4BF3-BAA8-E153451E65D0}" destId="{5A330750-374C-40CA-88C3-1CF9EF28CAFD}" srcOrd="1" destOrd="0" presId="urn:microsoft.com/office/officeart/2005/8/layout/hList7"/>
    <dgm:cxn modelId="{25911B94-D8D4-43A0-935F-86F9D7728610}" type="presParOf" srcId="{E0FA4AE8-4B00-4BF3-BAA8-E153451E65D0}" destId="{87492682-BCEC-4692-8B3A-3611DC718729}" srcOrd="2" destOrd="0" presId="urn:microsoft.com/office/officeart/2005/8/layout/hList7"/>
    <dgm:cxn modelId="{3F8885A2-E128-4B61-AC43-16793250EEA7}" type="presParOf" srcId="{87492682-BCEC-4692-8B3A-3611DC718729}" destId="{63DA015E-EB96-4319-8E50-8D2C283A83B2}" srcOrd="0" destOrd="0" presId="urn:microsoft.com/office/officeart/2005/8/layout/hList7"/>
    <dgm:cxn modelId="{BC1348FE-7632-4301-ABC6-83C842B8DA0C}" type="presParOf" srcId="{87492682-BCEC-4692-8B3A-3611DC718729}" destId="{1E4B2BA0-76FE-4939-8E08-5EAB72548A01}" srcOrd="1" destOrd="0" presId="urn:microsoft.com/office/officeart/2005/8/layout/hList7"/>
    <dgm:cxn modelId="{0B0BBD3C-91A4-4BBF-BE03-B7F255571859}" type="presParOf" srcId="{87492682-BCEC-4692-8B3A-3611DC718729}" destId="{38F39D9E-8E36-48C9-A44C-3A40B096562C}" srcOrd="2" destOrd="0" presId="urn:microsoft.com/office/officeart/2005/8/layout/hList7"/>
    <dgm:cxn modelId="{80FFFCE2-EFB0-42F4-9BA1-483D8D8543E8}" type="presParOf" srcId="{87492682-BCEC-4692-8B3A-3611DC718729}" destId="{8A04C432-2CD7-4450-A277-722B3ED08C5E}" srcOrd="3" destOrd="0" presId="urn:microsoft.com/office/officeart/2005/8/layout/hList7"/>
    <dgm:cxn modelId="{2C8E9CD2-DAC4-4058-9429-E0ED90D3E580}" type="presParOf" srcId="{E0FA4AE8-4B00-4BF3-BAA8-E153451E65D0}" destId="{BA384833-B53F-4A40-B599-46E31FA1223E}" srcOrd="3" destOrd="0" presId="urn:microsoft.com/office/officeart/2005/8/layout/hList7"/>
    <dgm:cxn modelId="{324596D3-B874-4739-A5BE-868756F06CC2}" type="presParOf" srcId="{E0FA4AE8-4B00-4BF3-BAA8-E153451E65D0}" destId="{14594838-A2D6-434A-9103-B79671394F8C}" srcOrd="4" destOrd="0" presId="urn:microsoft.com/office/officeart/2005/8/layout/hList7"/>
    <dgm:cxn modelId="{A8D72E1F-D963-4904-A66E-24C2BD8917EA}" type="presParOf" srcId="{14594838-A2D6-434A-9103-B79671394F8C}" destId="{468E86A5-1D18-427E-B237-73C38CD1C7FD}" srcOrd="0" destOrd="0" presId="urn:microsoft.com/office/officeart/2005/8/layout/hList7"/>
    <dgm:cxn modelId="{1315A979-A3BE-4642-9B89-CEC251F256FD}" type="presParOf" srcId="{14594838-A2D6-434A-9103-B79671394F8C}" destId="{A0D7F9F1-F557-439A-B80E-624C5243BAE6}" srcOrd="1" destOrd="0" presId="urn:microsoft.com/office/officeart/2005/8/layout/hList7"/>
    <dgm:cxn modelId="{3423EAC6-FE14-4157-A597-F9C2EE6DD653}" type="presParOf" srcId="{14594838-A2D6-434A-9103-B79671394F8C}" destId="{D7D10956-6896-46AA-8B2C-36723DD8B24F}" srcOrd="2" destOrd="0" presId="urn:microsoft.com/office/officeart/2005/8/layout/hList7"/>
    <dgm:cxn modelId="{495E6252-2121-46AC-B12E-A2FB89F99268}" type="presParOf" srcId="{14594838-A2D6-434A-9103-B79671394F8C}" destId="{93F456D6-3132-45D7-A5ED-7389C1CD37F7}" srcOrd="3" destOrd="0" presId="urn:microsoft.com/office/officeart/2005/8/layout/hList7"/>
    <dgm:cxn modelId="{5F962E93-F9A6-48FE-9813-700289189EB4}" type="presParOf" srcId="{E0FA4AE8-4B00-4BF3-BAA8-E153451E65D0}" destId="{2FDF44A3-E811-4CEB-8195-8602C0BC7932}" srcOrd="5" destOrd="0" presId="urn:microsoft.com/office/officeart/2005/8/layout/hList7"/>
    <dgm:cxn modelId="{8D7083FE-25CC-480F-AEC3-EA8962017EF5}" type="presParOf" srcId="{E0FA4AE8-4B00-4BF3-BAA8-E153451E65D0}" destId="{1EE47B1D-6B59-4F10-AEB7-9807C2C6F133}" srcOrd="6" destOrd="0" presId="urn:microsoft.com/office/officeart/2005/8/layout/hList7"/>
    <dgm:cxn modelId="{5211DABC-75E8-4A1D-A44D-F94C21A0E498}" type="presParOf" srcId="{1EE47B1D-6B59-4F10-AEB7-9807C2C6F133}" destId="{FBCC8B46-4970-4E31-A43A-274AA94B1E9A}" srcOrd="0" destOrd="0" presId="urn:microsoft.com/office/officeart/2005/8/layout/hList7"/>
    <dgm:cxn modelId="{60E8FBD2-91C1-4BD4-A524-3BFA0E713273}" type="presParOf" srcId="{1EE47B1D-6B59-4F10-AEB7-9807C2C6F133}" destId="{5AB07543-11E4-4B4C-A5CD-58B18BE483F6}" srcOrd="1" destOrd="0" presId="urn:microsoft.com/office/officeart/2005/8/layout/hList7"/>
    <dgm:cxn modelId="{3B3866AB-0B58-4603-BB4F-70F07F6C19AC}" type="presParOf" srcId="{1EE47B1D-6B59-4F10-AEB7-9807C2C6F133}" destId="{52858D60-73A7-47D8-840F-7F2EADFBC4D1}" srcOrd="2" destOrd="0" presId="urn:microsoft.com/office/officeart/2005/8/layout/hList7"/>
    <dgm:cxn modelId="{48494756-79D3-4BFE-9C5B-E8BF1A33149C}" type="presParOf" srcId="{1EE47B1D-6B59-4F10-AEB7-9807C2C6F133}" destId="{AE5A75BF-19C7-4BD7-A956-963F8D46BCF2}" srcOrd="3" destOrd="0" presId="urn:microsoft.com/office/officeart/2005/8/layout/hList7"/>
    <dgm:cxn modelId="{888D8959-DD29-4E02-8707-C4BB99D88A36}" type="presParOf" srcId="{E0FA4AE8-4B00-4BF3-BAA8-E153451E65D0}" destId="{09288B0D-26CF-4FE8-BB99-B321421B96DA}" srcOrd="7" destOrd="0" presId="urn:microsoft.com/office/officeart/2005/8/layout/hList7"/>
    <dgm:cxn modelId="{0A5884B9-E671-4516-BA71-88328C886022}" type="presParOf" srcId="{E0FA4AE8-4B00-4BF3-BAA8-E153451E65D0}" destId="{B856A172-05B0-4265-9EEE-F80E83A8740D}" srcOrd="8" destOrd="0" presId="urn:microsoft.com/office/officeart/2005/8/layout/hList7"/>
    <dgm:cxn modelId="{173F38BB-33D3-4E41-8631-DCAD206A30E0}" type="presParOf" srcId="{B856A172-05B0-4265-9EEE-F80E83A8740D}" destId="{4C387B3B-9DC2-47DF-BA79-86B860D579A2}" srcOrd="0" destOrd="0" presId="urn:microsoft.com/office/officeart/2005/8/layout/hList7"/>
    <dgm:cxn modelId="{B53FE9F6-934A-4C03-A2A9-17D59CA1AB0A}" type="presParOf" srcId="{B856A172-05B0-4265-9EEE-F80E83A8740D}" destId="{4D613608-088A-4ED2-936A-031985DFA7C4}" srcOrd="1" destOrd="0" presId="urn:microsoft.com/office/officeart/2005/8/layout/hList7"/>
    <dgm:cxn modelId="{40F0A764-7C6B-4845-968B-D24860126DAC}" type="presParOf" srcId="{B856A172-05B0-4265-9EEE-F80E83A8740D}" destId="{7C04DEAF-ADF8-42D1-834B-FF7A0F595A79}" srcOrd="2" destOrd="0" presId="urn:microsoft.com/office/officeart/2005/8/layout/hList7"/>
    <dgm:cxn modelId="{63B5C197-1510-44FA-803D-0870BCB60B1F}" type="presParOf" srcId="{B856A172-05B0-4265-9EEE-F80E83A8740D}" destId="{D9B0EB9E-39D6-4743-B6EC-D85BBD07547A}" srcOrd="3" destOrd="0" presId="urn:microsoft.com/office/officeart/2005/8/layout/hList7"/>
    <dgm:cxn modelId="{6E98099B-A2E6-4F71-BCE3-05E44261EB4A}" type="presParOf" srcId="{E0FA4AE8-4B00-4BF3-BAA8-E153451E65D0}" destId="{99975A90-5AF4-4755-95B6-A25B9ACC860A}" srcOrd="9" destOrd="0" presId="urn:microsoft.com/office/officeart/2005/8/layout/hList7"/>
    <dgm:cxn modelId="{0CE780AC-D20E-4BBD-A206-A102110ACE23}" type="presParOf" srcId="{E0FA4AE8-4B00-4BF3-BAA8-E153451E65D0}" destId="{C170A72D-6AB6-4DED-B338-AC865FE78DAD}" srcOrd="10" destOrd="0" presId="urn:microsoft.com/office/officeart/2005/8/layout/hList7"/>
    <dgm:cxn modelId="{33C9210B-D786-4748-90DC-470061DB3C5D}" type="presParOf" srcId="{C170A72D-6AB6-4DED-B338-AC865FE78DAD}" destId="{B721C566-5D3E-4CE9-ACCF-D1AE33DC9C75}" srcOrd="0" destOrd="0" presId="urn:microsoft.com/office/officeart/2005/8/layout/hList7"/>
    <dgm:cxn modelId="{DCD3B606-82D1-459A-9176-07F5C496A306}" type="presParOf" srcId="{C170A72D-6AB6-4DED-B338-AC865FE78DAD}" destId="{890CBFB6-8CA2-4271-8BA0-4D041375FB1E}" srcOrd="1" destOrd="0" presId="urn:microsoft.com/office/officeart/2005/8/layout/hList7"/>
    <dgm:cxn modelId="{DA9854FF-10C7-4719-9245-2E9288700BD1}" type="presParOf" srcId="{C170A72D-6AB6-4DED-B338-AC865FE78DAD}" destId="{AA228246-F084-455C-8076-A460C961CCC7}" srcOrd="2" destOrd="0" presId="urn:microsoft.com/office/officeart/2005/8/layout/hList7"/>
    <dgm:cxn modelId="{A0C41261-45CC-47A0-92A8-D2054E0FFE4E}" type="presParOf" srcId="{C170A72D-6AB6-4DED-B338-AC865FE78DAD}" destId="{86255D88-DE18-4CD3-B126-31AF9C66DFD0}" srcOrd="3" destOrd="0" presId="urn:microsoft.com/office/officeart/2005/8/layout/hList7"/>
    <dgm:cxn modelId="{FDC700E5-FB27-4B7E-ACC9-0AD87DDFD8B9}" type="presParOf" srcId="{E0FA4AE8-4B00-4BF3-BAA8-E153451E65D0}" destId="{A2B94D97-855C-4FC7-8F65-0D86478D4693}" srcOrd="11" destOrd="0" presId="urn:microsoft.com/office/officeart/2005/8/layout/hList7"/>
    <dgm:cxn modelId="{BDD56AEC-7433-48CC-8D87-DD1FC714CD8B}" type="presParOf" srcId="{E0FA4AE8-4B00-4BF3-BAA8-E153451E65D0}" destId="{EB5D0818-61E4-4FC6-898F-417227F72863}" srcOrd="12" destOrd="0" presId="urn:microsoft.com/office/officeart/2005/8/layout/hList7"/>
    <dgm:cxn modelId="{5A081816-94D6-40C5-B6EF-D537A8066331}" type="presParOf" srcId="{EB5D0818-61E4-4FC6-898F-417227F72863}" destId="{40772E50-AD73-49AE-992A-BD7E91B1AC43}" srcOrd="0" destOrd="0" presId="urn:microsoft.com/office/officeart/2005/8/layout/hList7"/>
    <dgm:cxn modelId="{0DB01D96-0779-4B93-96B2-654807E68670}" type="presParOf" srcId="{EB5D0818-61E4-4FC6-898F-417227F72863}" destId="{A0DCEB7A-48BD-4A1C-8231-D81180C6367B}" srcOrd="1" destOrd="0" presId="urn:microsoft.com/office/officeart/2005/8/layout/hList7"/>
    <dgm:cxn modelId="{ADF1F25E-F1CA-4A9A-8C30-CA333690B995}" type="presParOf" srcId="{EB5D0818-61E4-4FC6-898F-417227F72863}" destId="{91071CEF-1DA7-4578-932E-404DA2F81AB8}" srcOrd="2" destOrd="0" presId="urn:microsoft.com/office/officeart/2005/8/layout/hList7"/>
    <dgm:cxn modelId="{5EC66527-D753-478B-ACA5-9B66A11DFF75}" type="presParOf" srcId="{EB5D0818-61E4-4FC6-898F-417227F72863}" destId="{75FB0CA8-3AF0-4DEC-951A-B3BC0C64236F}"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1BA932-9666-44CD-A497-AE263B9016AF}" type="doc">
      <dgm:prSet loTypeId="urn:microsoft.com/office/officeart/2005/8/layout/hList6" loCatId="list" qsTypeId="urn:microsoft.com/office/officeart/2005/8/quickstyle/3d3" qsCatId="3D" csTypeId="urn:microsoft.com/office/officeart/2005/8/colors/accent1_3" csCatId="accent1"/>
      <dgm:spPr/>
      <dgm:t>
        <a:bodyPr/>
        <a:lstStyle/>
        <a:p>
          <a:endParaRPr lang="ru-RU"/>
        </a:p>
      </dgm:t>
    </dgm:pt>
    <dgm:pt modelId="{CB25715F-44F4-4735-AD88-51C6F10B0A38}">
      <dgm:prSet/>
      <dgm:spPr/>
      <dgm:t>
        <a:bodyPr/>
        <a:lstStyle/>
        <a:p>
          <a:pPr rtl="0"/>
          <a:r>
            <a:rPr lang="en-US" smtClean="0"/>
            <a:t>be harmless, biologically inert and non-toxic to body tissues and not emit substances harmful to the human body;</a:t>
          </a:r>
          <a:endParaRPr lang="uk-UA"/>
        </a:p>
      </dgm:t>
    </dgm:pt>
    <dgm:pt modelId="{4A7DA5E1-3504-4E7D-B659-399CD3DDF4AD}" type="parTrans" cxnId="{6BE25CB3-59AE-4361-96F0-B79BF3CD0D21}">
      <dgm:prSet/>
      <dgm:spPr/>
      <dgm:t>
        <a:bodyPr/>
        <a:lstStyle/>
        <a:p>
          <a:endParaRPr lang="ru-RU"/>
        </a:p>
      </dgm:t>
    </dgm:pt>
    <dgm:pt modelId="{8FCCDF2E-A05E-4D35-8D71-9653942C422E}" type="sibTrans" cxnId="{6BE25CB3-59AE-4361-96F0-B79BF3CD0D21}">
      <dgm:prSet/>
      <dgm:spPr/>
      <dgm:t>
        <a:bodyPr/>
        <a:lstStyle/>
        <a:p>
          <a:endParaRPr lang="ru-RU"/>
        </a:p>
      </dgm:t>
    </dgm:pt>
    <dgm:pt modelId="{F0C7399D-DF52-4C09-94C1-E8A2530F8401}">
      <dgm:prSet/>
      <dgm:spPr/>
      <dgm:t>
        <a:bodyPr/>
        <a:lstStyle/>
        <a:p>
          <a:pPr rtl="0"/>
          <a:r>
            <a:rPr lang="en-US" smtClean="0"/>
            <a:t>be resistant to sterilization and disinfection;</a:t>
          </a:r>
          <a:endParaRPr lang="uk-UA"/>
        </a:p>
      </dgm:t>
    </dgm:pt>
    <dgm:pt modelId="{EA50B0A1-B4E0-4856-8A65-A3FEADC711FC}" type="parTrans" cxnId="{89422544-6DEE-4427-AFB8-642051251CA9}">
      <dgm:prSet/>
      <dgm:spPr/>
      <dgm:t>
        <a:bodyPr/>
        <a:lstStyle/>
        <a:p>
          <a:endParaRPr lang="ru-RU"/>
        </a:p>
      </dgm:t>
    </dgm:pt>
    <dgm:pt modelId="{13A52C14-A31B-405F-B038-8A55C509DE6A}" type="sibTrans" cxnId="{89422544-6DEE-4427-AFB8-642051251CA9}">
      <dgm:prSet/>
      <dgm:spPr/>
      <dgm:t>
        <a:bodyPr/>
        <a:lstStyle/>
        <a:p>
          <a:endParaRPr lang="ru-RU"/>
        </a:p>
      </dgm:t>
    </dgm:pt>
    <dgm:pt modelId="{28AFB96A-3D0C-4692-8514-376D0E41C575}">
      <dgm:prSet/>
      <dgm:spPr/>
      <dgm:t>
        <a:bodyPr/>
        <a:lstStyle/>
        <a:p>
          <a:pPr rtl="0"/>
          <a:r>
            <a:rPr lang="en-US" smtClean="0"/>
            <a:t>be mechanically stable, retain a constant shape and volume;</a:t>
          </a:r>
          <a:endParaRPr lang="uk-UA"/>
        </a:p>
      </dgm:t>
    </dgm:pt>
    <dgm:pt modelId="{BD15137C-3244-4147-8377-DAB5953D981E}" type="parTrans" cxnId="{A7D9C727-F8F5-4CEE-BCFB-D39946A6E46D}">
      <dgm:prSet/>
      <dgm:spPr/>
      <dgm:t>
        <a:bodyPr/>
        <a:lstStyle/>
        <a:p>
          <a:endParaRPr lang="ru-RU"/>
        </a:p>
      </dgm:t>
    </dgm:pt>
    <dgm:pt modelId="{C7AD33A0-54EE-47A2-AD31-DA5BE59160F6}" type="sibTrans" cxnId="{A7D9C727-F8F5-4CEE-BCFB-D39946A6E46D}">
      <dgm:prSet/>
      <dgm:spPr/>
      <dgm:t>
        <a:bodyPr/>
        <a:lstStyle/>
        <a:p>
          <a:endParaRPr lang="ru-RU"/>
        </a:p>
      </dgm:t>
    </dgm:pt>
    <dgm:pt modelId="{D4765CF3-7C3A-44D7-821A-71F8911412BB}">
      <dgm:prSet/>
      <dgm:spPr/>
      <dgm:t>
        <a:bodyPr/>
        <a:lstStyle/>
        <a:p>
          <a:pPr rtl="0"/>
          <a:r>
            <a:rPr lang="en-US" smtClean="0"/>
            <a:t>have good technological properties (e.g., when casting, stamping and other types of processing);</a:t>
          </a:r>
          <a:endParaRPr lang="uk-UA"/>
        </a:p>
      </dgm:t>
    </dgm:pt>
    <dgm:pt modelId="{35588EDF-1A98-40EE-A341-26755E8DC98F}" type="parTrans" cxnId="{FB1A67B8-233F-4B49-BADA-8832B6A34969}">
      <dgm:prSet/>
      <dgm:spPr/>
      <dgm:t>
        <a:bodyPr/>
        <a:lstStyle/>
        <a:p>
          <a:endParaRPr lang="ru-RU"/>
        </a:p>
      </dgm:t>
    </dgm:pt>
    <dgm:pt modelId="{EFDE03D8-7B9E-4966-9646-925B877C7C40}" type="sibTrans" cxnId="{FB1A67B8-233F-4B49-BADA-8832B6A34969}">
      <dgm:prSet/>
      <dgm:spPr/>
      <dgm:t>
        <a:bodyPr/>
        <a:lstStyle/>
        <a:p>
          <a:endParaRPr lang="ru-RU"/>
        </a:p>
      </dgm:t>
    </dgm:pt>
    <dgm:pt modelId="{8D92E08F-3E10-4E5A-BA22-CC0B068D12CF}">
      <dgm:prSet/>
      <dgm:spPr/>
      <dgm:t>
        <a:bodyPr/>
        <a:lstStyle/>
        <a:p>
          <a:pPr rtl="0"/>
          <a:r>
            <a:rPr lang="en-US" smtClean="0"/>
            <a:t>be resistant to corrosion.</a:t>
          </a:r>
          <a:endParaRPr lang="uk-UA"/>
        </a:p>
      </dgm:t>
    </dgm:pt>
    <dgm:pt modelId="{1FAC2A36-D93C-4898-A639-B3FDFF757D66}" type="parTrans" cxnId="{881BBAD1-E4E5-4DF3-950A-25890181093C}">
      <dgm:prSet/>
      <dgm:spPr/>
      <dgm:t>
        <a:bodyPr/>
        <a:lstStyle/>
        <a:p>
          <a:endParaRPr lang="ru-RU"/>
        </a:p>
      </dgm:t>
    </dgm:pt>
    <dgm:pt modelId="{AF3A1DF1-7350-4166-A65A-F5B1DAE020FE}" type="sibTrans" cxnId="{881BBAD1-E4E5-4DF3-950A-25890181093C}">
      <dgm:prSet/>
      <dgm:spPr/>
      <dgm:t>
        <a:bodyPr/>
        <a:lstStyle/>
        <a:p>
          <a:endParaRPr lang="ru-RU"/>
        </a:p>
      </dgm:t>
    </dgm:pt>
    <dgm:pt modelId="{48BD51A9-3D2C-459C-9BCA-FA2FC7A7ADC7}" type="pres">
      <dgm:prSet presAssocID="{A71BA932-9666-44CD-A497-AE263B9016AF}" presName="Name0" presStyleCnt="0">
        <dgm:presLayoutVars>
          <dgm:dir/>
          <dgm:resizeHandles val="exact"/>
        </dgm:presLayoutVars>
      </dgm:prSet>
      <dgm:spPr/>
    </dgm:pt>
    <dgm:pt modelId="{1185C128-480B-46FC-B17C-52164F2DB163}" type="pres">
      <dgm:prSet presAssocID="{CB25715F-44F4-4735-AD88-51C6F10B0A38}" presName="node" presStyleLbl="node1" presStyleIdx="0" presStyleCnt="5">
        <dgm:presLayoutVars>
          <dgm:bulletEnabled val="1"/>
        </dgm:presLayoutVars>
      </dgm:prSet>
      <dgm:spPr/>
    </dgm:pt>
    <dgm:pt modelId="{753AA1C5-0027-4DF5-B8B5-A7F4227BB245}" type="pres">
      <dgm:prSet presAssocID="{8FCCDF2E-A05E-4D35-8D71-9653942C422E}" presName="sibTrans" presStyleCnt="0"/>
      <dgm:spPr/>
    </dgm:pt>
    <dgm:pt modelId="{87807D40-B2C1-40AD-B2D2-63BA9C05F7C0}" type="pres">
      <dgm:prSet presAssocID="{F0C7399D-DF52-4C09-94C1-E8A2530F8401}" presName="node" presStyleLbl="node1" presStyleIdx="1" presStyleCnt="5">
        <dgm:presLayoutVars>
          <dgm:bulletEnabled val="1"/>
        </dgm:presLayoutVars>
      </dgm:prSet>
      <dgm:spPr/>
    </dgm:pt>
    <dgm:pt modelId="{2CB0DABB-659A-48CF-84D0-76531717378D}" type="pres">
      <dgm:prSet presAssocID="{13A52C14-A31B-405F-B038-8A55C509DE6A}" presName="sibTrans" presStyleCnt="0"/>
      <dgm:spPr/>
    </dgm:pt>
    <dgm:pt modelId="{80254B27-14BD-4E23-906C-16996195C38C}" type="pres">
      <dgm:prSet presAssocID="{28AFB96A-3D0C-4692-8514-376D0E41C575}" presName="node" presStyleLbl="node1" presStyleIdx="2" presStyleCnt="5">
        <dgm:presLayoutVars>
          <dgm:bulletEnabled val="1"/>
        </dgm:presLayoutVars>
      </dgm:prSet>
      <dgm:spPr/>
    </dgm:pt>
    <dgm:pt modelId="{1808FEA1-7F0D-4EB3-8FFB-C1A6D4E4AE07}" type="pres">
      <dgm:prSet presAssocID="{C7AD33A0-54EE-47A2-AD31-DA5BE59160F6}" presName="sibTrans" presStyleCnt="0"/>
      <dgm:spPr/>
    </dgm:pt>
    <dgm:pt modelId="{693DC23F-58B0-48AE-A158-9A320EB578F4}" type="pres">
      <dgm:prSet presAssocID="{D4765CF3-7C3A-44D7-821A-71F8911412BB}" presName="node" presStyleLbl="node1" presStyleIdx="3" presStyleCnt="5">
        <dgm:presLayoutVars>
          <dgm:bulletEnabled val="1"/>
        </dgm:presLayoutVars>
      </dgm:prSet>
      <dgm:spPr/>
    </dgm:pt>
    <dgm:pt modelId="{4E13E5A3-641E-4BCE-BDD0-06C5A80263DD}" type="pres">
      <dgm:prSet presAssocID="{EFDE03D8-7B9E-4966-9646-925B877C7C40}" presName="sibTrans" presStyleCnt="0"/>
      <dgm:spPr/>
    </dgm:pt>
    <dgm:pt modelId="{C65CC275-17ED-4B9C-8769-8DC296256A7C}" type="pres">
      <dgm:prSet presAssocID="{8D92E08F-3E10-4E5A-BA22-CC0B068D12CF}" presName="node" presStyleLbl="node1" presStyleIdx="4" presStyleCnt="5">
        <dgm:presLayoutVars>
          <dgm:bulletEnabled val="1"/>
        </dgm:presLayoutVars>
      </dgm:prSet>
      <dgm:spPr/>
    </dgm:pt>
  </dgm:ptLst>
  <dgm:cxnLst>
    <dgm:cxn modelId="{FB1A67B8-233F-4B49-BADA-8832B6A34969}" srcId="{A71BA932-9666-44CD-A497-AE263B9016AF}" destId="{D4765CF3-7C3A-44D7-821A-71F8911412BB}" srcOrd="3" destOrd="0" parTransId="{35588EDF-1A98-40EE-A341-26755E8DC98F}" sibTransId="{EFDE03D8-7B9E-4966-9646-925B877C7C40}"/>
    <dgm:cxn modelId="{25306190-0DB6-416A-8247-BE7615713033}" type="presOf" srcId="{CB25715F-44F4-4735-AD88-51C6F10B0A38}" destId="{1185C128-480B-46FC-B17C-52164F2DB163}" srcOrd="0" destOrd="0" presId="urn:microsoft.com/office/officeart/2005/8/layout/hList6"/>
    <dgm:cxn modelId="{24FCC70C-77E9-4091-9FAF-10A5D43695C3}" type="presOf" srcId="{A71BA932-9666-44CD-A497-AE263B9016AF}" destId="{48BD51A9-3D2C-459C-9BCA-FA2FC7A7ADC7}" srcOrd="0" destOrd="0" presId="urn:microsoft.com/office/officeart/2005/8/layout/hList6"/>
    <dgm:cxn modelId="{881BBAD1-E4E5-4DF3-950A-25890181093C}" srcId="{A71BA932-9666-44CD-A497-AE263B9016AF}" destId="{8D92E08F-3E10-4E5A-BA22-CC0B068D12CF}" srcOrd="4" destOrd="0" parTransId="{1FAC2A36-D93C-4898-A639-B3FDFF757D66}" sibTransId="{AF3A1DF1-7350-4166-A65A-F5B1DAE020FE}"/>
    <dgm:cxn modelId="{A7D9C727-F8F5-4CEE-BCFB-D39946A6E46D}" srcId="{A71BA932-9666-44CD-A497-AE263B9016AF}" destId="{28AFB96A-3D0C-4692-8514-376D0E41C575}" srcOrd="2" destOrd="0" parTransId="{BD15137C-3244-4147-8377-DAB5953D981E}" sibTransId="{C7AD33A0-54EE-47A2-AD31-DA5BE59160F6}"/>
    <dgm:cxn modelId="{89422544-6DEE-4427-AFB8-642051251CA9}" srcId="{A71BA932-9666-44CD-A497-AE263B9016AF}" destId="{F0C7399D-DF52-4C09-94C1-E8A2530F8401}" srcOrd="1" destOrd="0" parTransId="{EA50B0A1-B4E0-4856-8A65-A3FEADC711FC}" sibTransId="{13A52C14-A31B-405F-B038-8A55C509DE6A}"/>
    <dgm:cxn modelId="{072A1126-B88D-44CE-BC3E-66FE2A8F74F5}" type="presOf" srcId="{8D92E08F-3E10-4E5A-BA22-CC0B068D12CF}" destId="{C65CC275-17ED-4B9C-8769-8DC296256A7C}" srcOrd="0" destOrd="0" presId="urn:microsoft.com/office/officeart/2005/8/layout/hList6"/>
    <dgm:cxn modelId="{44105CC1-0A9B-40AC-A11D-6F8223B5DDD0}" type="presOf" srcId="{D4765CF3-7C3A-44D7-821A-71F8911412BB}" destId="{693DC23F-58B0-48AE-A158-9A320EB578F4}" srcOrd="0" destOrd="0" presId="urn:microsoft.com/office/officeart/2005/8/layout/hList6"/>
    <dgm:cxn modelId="{307BF967-3504-4417-A280-A5827CC1D102}" type="presOf" srcId="{F0C7399D-DF52-4C09-94C1-E8A2530F8401}" destId="{87807D40-B2C1-40AD-B2D2-63BA9C05F7C0}" srcOrd="0" destOrd="0" presId="urn:microsoft.com/office/officeart/2005/8/layout/hList6"/>
    <dgm:cxn modelId="{B6259F8B-F9C2-4DE6-937A-030D5092DDB9}" type="presOf" srcId="{28AFB96A-3D0C-4692-8514-376D0E41C575}" destId="{80254B27-14BD-4E23-906C-16996195C38C}" srcOrd="0" destOrd="0" presId="urn:microsoft.com/office/officeart/2005/8/layout/hList6"/>
    <dgm:cxn modelId="{6BE25CB3-59AE-4361-96F0-B79BF3CD0D21}" srcId="{A71BA932-9666-44CD-A497-AE263B9016AF}" destId="{CB25715F-44F4-4735-AD88-51C6F10B0A38}" srcOrd="0" destOrd="0" parTransId="{4A7DA5E1-3504-4E7D-B659-399CD3DDF4AD}" sibTransId="{8FCCDF2E-A05E-4D35-8D71-9653942C422E}"/>
    <dgm:cxn modelId="{F101EF91-E8E4-4EC3-903D-4889C811E466}" type="presParOf" srcId="{48BD51A9-3D2C-459C-9BCA-FA2FC7A7ADC7}" destId="{1185C128-480B-46FC-B17C-52164F2DB163}" srcOrd="0" destOrd="0" presId="urn:microsoft.com/office/officeart/2005/8/layout/hList6"/>
    <dgm:cxn modelId="{551204FC-F5C3-4E03-B8DE-2BA1A4C5F391}" type="presParOf" srcId="{48BD51A9-3D2C-459C-9BCA-FA2FC7A7ADC7}" destId="{753AA1C5-0027-4DF5-B8B5-A7F4227BB245}" srcOrd="1" destOrd="0" presId="urn:microsoft.com/office/officeart/2005/8/layout/hList6"/>
    <dgm:cxn modelId="{E941009E-796E-43F6-9A83-85CA53768815}" type="presParOf" srcId="{48BD51A9-3D2C-459C-9BCA-FA2FC7A7ADC7}" destId="{87807D40-B2C1-40AD-B2D2-63BA9C05F7C0}" srcOrd="2" destOrd="0" presId="urn:microsoft.com/office/officeart/2005/8/layout/hList6"/>
    <dgm:cxn modelId="{714B0E6B-BD8C-4758-BF1D-79DD5D3044F6}" type="presParOf" srcId="{48BD51A9-3D2C-459C-9BCA-FA2FC7A7ADC7}" destId="{2CB0DABB-659A-48CF-84D0-76531717378D}" srcOrd="3" destOrd="0" presId="urn:microsoft.com/office/officeart/2005/8/layout/hList6"/>
    <dgm:cxn modelId="{61DFC3E8-4DAB-429F-88F1-AA3EB7D93C11}" type="presParOf" srcId="{48BD51A9-3D2C-459C-9BCA-FA2FC7A7ADC7}" destId="{80254B27-14BD-4E23-906C-16996195C38C}" srcOrd="4" destOrd="0" presId="urn:microsoft.com/office/officeart/2005/8/layout/hList6"/>
    <dgm:cxn modelId="{3562F51D-130A-44DE-A4E0-51EE5A2831DD}" type="presParOf" srcId="{48BD51A9-3D2C-459C-9BCA-FA2FC7A7ADC7}" destId="{1808FEA1-7F0D-4EB3-8FFB-C1A6D4E4AE07}" srcOrd="5" destOrd="0" presId="urn:microsoft.com/office/officeart/2005/8/layout/hList6"/>
    <dgm:cxn modelId="{5F6D72FC-337A-4421-BB7A-F59472E8BA0B}" type="presParOf" srcId="{48BD51A9-3D2C-459C-9BCA-FA2FC7A7ADC7}" destId="{693DC23F-58B0-48AE-A158-9A320EB578F4}" srcOrd="6" destOrd="0" presId="urn:microsoft.com/office/officeart/2005/8/layout/hList6"/>
    <dgm:cxn modelId="{B1624E67-00FC-4527-9950-E9CEFF544869}" type="presParOf" srcId="{48BD51A9-3D2C-459C-9BCA-FA2FC7A7ADC7}" destId="{4E13E5A3-641E-4BCE-BDD0-06C5A80263DD}" srcOrd="7" destOrd="0" presId="urn:microsoft.com/office/officeart/2005/8/layout/hList6"/>
    <dgm:cxn modelId="{D6C63999-7685-4357-B739-8D16A7BDA901}" type="presParOf" srcId="{48BD51A9-3D2C-459C-9BCA-FA2FC7A7ADC7}" destId="{C65CC275-17ED-4B9C-8769-8DC296256A7C}" srcOrd="8"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D52B6E-8191-4EB5-9244-DF10234BB823}" type="doc">
      <dgm:prSet loTypeId="urn:microsoft.com/office/officeart/2005/8/layout/vList2" loCatId="list" qsTypeId="urn:microsoft.com/office/officeart/2005/8/quickstyle/3d4" qsCatId="3D" csTypeId="urn:microsoft.com/office/officeart/2005/8/colors/accent1_2" csCatId="accent1"/>
      <dgm:spPr/>
      <dgm:t>
        <a:bodyPr/>
        <a:lstStyle/>
        <a:p>
          <a:endParaRPr lang="ru-RU"/>
        </a:p>
      </dgm:t>
    </dgm:pt>
    <dgm:pt modelId="{11804635-6555-4439-8520-0FB07A1B2332}">
      <dgm:prSet/>
      <dgm:spPr/>
      <dgm:t>
        <a:bodyPr/>
        <a:lstStyle/>
        <a:p>
          <a:pPr rtl="0"/>
          <a:r>
            <a:rPr lang="en-US" smtClean="0"/>
            <a:t>These requirements create additional restrictions on the choice of materials. For example, many plastics cannot be used to make syringes because they deform (lose their shape) during high-temperature sterilization.</a:t>
          </a:r>
          <a:endParaRPr lang="uk-UA"/>
        </a:p>
      </dgm:t>
    </dgm:pt>
    <dgm:pt modelId="{3CCBE26B-28E3-4C79-A3F6-17CFC36EE78D}" type="parTrans" cxnId="{C2960B83-1F0A-488A-B023-02732E38AE62}">
      <dgm:prSet/>
      <dgm:spPr/>
      <dgm:t>
        <a:bodyPr/>
        <a:lstStyle/>
        <a:p>
          <a:endParaRPr lang="ru-RU"/>
        </a:p>
      </dgm:t>
    </dgm:pt>
    <dgm:pt modelId="{B4EA2733-B198-487B-A34C-4B7CF0C52ADF}" type="sibTrans" cxnId="{C2960B83-1F0A-488A-B023-02732E38AE62}">
      <dgm:prSet/>
      <dgm:spPr/>
      <dgm:t>
        <a:bodyPr/>
        <a:lstStyle/>
        <a:p>
          <a:endParaRPr lang="ru-RU"/>
        </a:p>
      </dgm:t>
    </dgm:pt>
    <dgm:pt modelId="{D4E02129-182E-4D09-81D3-84E1FD48A101}">
      <dgm:prSet/>
      <dgm:spPr/>
      <dgm:t>
        <a:bodyPr/>
        <a:lstStyle/>
        <a:p>
          <a:pPr rtl="0"/>
          <a:r>
            <a:rPr lang="en-US" smtClean="0"/>
            <a:t>Makers of devices used in medicine and healthcare need to be careful about their choice of raw materials. Not only must the material meet the engineering requirements of the application, but it must not pose any additional risk when in contact with the human body or the many types of chemicals that are often found in a clinical environment. </a:t>
          </a:r>
          <a:endParaRPr lang="uk-UA"/>
        </a:p>
      </dgm:t>
    </dgm:pt>
    <dgm:pt modelId="{546BEECA-996D-473D-B29F-777338291A01}" type="parTrans" cxnId="{1CC2FE39-7F52-4F03-A494-C84B0163D862}">
      <dgm:prSet/>
      <dgm:spPr/>
      <dgm:t>
        <a:bodyPr/>
        <a:lstStyle/>
        <a:p>
          <a:endParaRPr lang="ru-RU"/>
        </a:p>
      </dgm:t>
    </dgm:pt>
    <dgm:pt modelId="{19023F7A-CE89-4726-A9EF-C5C15BA5E8F8}" type="sibTrans" cxnId="{1CC2FE39-7F52-4F03-A494-C84B0163D862}">
      <dgm:prSet/>
      <dgm:spPr/>
      <dgm:t>
        <a:bodyPr/>
        <a:lstStyle/>
        <a:p>
          <a:endParaRPr lang="ru-RU"/>
        </a:p>
      </dgm:t>
    </dgm:pt>
    <dgm:pt modelId="{5AF1F37F-8290-4895-8D30-D3901DE83895}" type="pres">
      <dgm:prSet presAssocID="{B0D52B6E-8191-4EB5-9244-DF10234BB823}" presName="linear" presStyleCnt="0">
        <dgm:presLayoutVars>
          <dgm:animLvl val="lvl"/>
          <dgm:resizeHandles val="exact"/>
        </dgm:presLayoutVars>
      </dgm:prSet>
      <dgm:spPr/>
    </dgm:pt>
    <dgm:pt modelId="{E957525F-0D9A-4C7B-A409-6C129A9A255F}" type="pres">
      <dgm:prSet presAssocID="{11804635-6555-4439-8520-0FB07A1B2332}" presName="parentText" presStyleLbl="node1" presStyleIdx="0" presStyleCnt="2">
        <dgm:presLayoutVars>
          <dgm:chMax val="0"/>
          <dgm:bulletEnabled val="1"/>
        </dgm:presLayoutVars>
      </dgm:prSet>
      <dgm:spPr/>
    </dgm:pt>
    <dgm:pt modelId="{DB592E46-7B1D-444E-BEE8-5A06ED35DBAB}" type="pres">
      <dgm:prSet presAssocID="{B4EA2733-B198-487B-A34C-4B7CF0C52ADF}" presName="spacer" presStyleCnt="0"/>
      <dgm:spPr/>
    </dgm:pt>
    <dgm:pt modelId="{BA928807-8B44-4EB2-85B5-D112EAE71FF4}" type="pres">
      <dgm:prSet presAssocID="{D4E02129-182E-4D09-81D3-84E1FD48A101}" presName="parentText" presStyleLbl="node1" presStyleIdx="1" presStyleCnt="2">
        <dgm:presLayoutVars>
          <dgm:chMax val="0"/>
          <dgm:bulletEnabled val="1"/>
        </dgm:presLayoutVars>
      </dgm:prSet>
      <dgm:spPr/>
    </dgm:pt>
  </dgm:ptLst>
  <dgm:cxnLst>
    <dgm:cxn modelId="{2F77F519-548B-4CD3-B5E6-F4234D9DA92E}" type="presOf" srcId="{B0D52B6E-8191-4EB5-9244-DF10234BB823}" destId="{5AF1F37F-8290-4895-8D30-D3901DE83895}" srcOrd="0" destOrd="0" presId="urn:microsoft.com/office/officeart/2005/8/layout/vList2"/>
    <dgm:cxn modelId="{CC0A0F29-808C-44A2-9E90-794FAA430A49}" type="presOf" srcId="{D4E02129-182E-4D09-81D3-84E1FD48A101}" destId="{BA928807-8B44-4EB2-85B5-D112EAE71FF4}" srcOrd="0" destOrd="0" presId="urn:microsoft.com/office/officeart/2005/8/layout/vList2"/>
    <dgm:cxn modelId="{C2960B83-1F0A-488A-B023-02732E38AE62}" srcId="{B0D52B6E-8191-4EB5-9244-DF10234BB823}" destId="{11804635-6555-4439-8520-0FB07A1B2332}" srcOrd="0" destOrd="0" parTransId="{3CCBE26B-28E3-4C79-A3F6-17CFC36EE78D}" sibTransId="{B4EA2733-B198-487B-A34C-4B7CF0C52ADF}"/>
    <dgm:cxn modelId="{1CC2FE39-7F52-4F03-A494-C84B0163D862}" srcId="{B0D52B6E-8191-4EB5-9244-DF10234BB823}" destId="{D4E02129-182E-4D09-81D3-84E1FD48A101}" srcOrd="1" destOrd="0" parTransId="{546BEECA-996D-473D-B29F-777338291A01}" sibTransId="{19023F7A-CE89-4726-A9EF-C5C15BA5E8F8}"/>
    <dgm:cxn modelId="{9DF8098E-1345-4D2A-984B-365BA02E5A54}" type="presOf" srcId="{11804635-6555-4439-8520-0FB07A1B2332}" destId="{E957525F-0D9A-4C7B-A409-6C129A9A255F}" srcOrd="0" destOrd="0" presId="urn:microsoft.com/office/officeart/2005/8/layout/vList2"/>
    <dgm:cxn modelId="{C052069A-353B-49C0-84D5-9AA733E61B0D}" type="presParOf" srcId="{5AF1F37F-8290-4895-8D30-D3901DE83895}" destId="{E957525F-0D9A-4C7B-A409-6C129A9A255F}" srcOrd="0" destOrd="0" presId="urn:microsoft.com/office/officeart/2005/8/layout/vList2"/>
    <dgm:cxn modelId="{F4EE3D52-B63F-44EB-8CEA-88C433FD8EAC}" type="presParOf" srcId="{5AF1F37F-8290-4895-8D30-D3901DE83895}" destId="{DB592E46-7B1D-444E-BEE8-5A06ED35DBAB}" srcOrd="1" destOrd="0" presId="urn:microsoft.com/office/officeart/2005/8/layout/vList2"/>
    <dgm:cxn modelId="{9731C8B0-AB17-4B3F-9F3E-8B7277BDEF53}" type="presParOf" srcId="{5AF1F37F-8290-4895-8D30-D3901DE83895}" destId="{BA928807-8B44-4EB2-85B5-D112EAE71FF4}"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C5A11C3-EE35-4BEE-9496-5A58485C20D1}" type="doc">
      <dgm:prSet loTypeId="urn:microsoft.com/office/officeart/2005/8/layout/cycle6" loCatId="relationship" qsTypeId="urn:microsoft.com/office/officeart/2005/8/quickstyle/3d3" qsCatId="3D" csTypeId="urn:microsoft.com/office/officeart/2005/8/colors/accent1_2" csCatId="accent1"/>
      <dgm:spPr/>
      <dgm:t>
        <a:bodyPr/>
        <a:lstStyle/>
        <a:p>
          <a:endParaRPr lang="ru-RU"/>
        </a:p>
      </dgm:t>
    </dgm:pt>
    <dgm:pt modelId="{B1387E4A-7B47-4BAB-976A-AB6CC575E777}">
      <dgm:prSet/>
      <dgm:spPr/>
      <dgm:t>
        <a:bodyPr/>
        <a:lstStyle/>
        <a:p>
          <a:pPr rtl="0"/>
          <a:r>
            <a:rPr lang="en-US" dirty="0" smtClean="0"/>
            <a:t>Stainless steel</a:t>
          </a:r>
          <a:endParaRPr lang="uk-UA" dirty="0"/>
        </a:p>
      </dgm:t>
    </dgm:pt>
    <dgm:pt modelId="{EA437182-B16A-4C7C-9E41-6A9FD8FA2282}" type="parTrans" cxnId="{E4C4621D-EC86-41EF-977F-54F1AF04D55C}">
      <dgm:prSet/>
      <dgm:spPr/>
      <dgm:t>
        <a:bodyPr/>
        <a:lstStyle/>
        <a:p>
          <a:endParaRPr lang="ru-RU"/>
        </a:p>
      </dgm:t>
    </dgm:pt>
    <dgm:pt modelId="{12DAC410-D254-4F75-BEF2-D8FAB9CBE68D}" type="sibTrans" cxnId="{E4C4621D-EC86-41EF-977F-54F1AF04D55C}">
      <dgm:prSet/>
      <dgm:spPr/>
      <dgm:t>
        <a:bodyPr/>
        <a:lstStyle/>
        <a:p>
          <a:endParaRPr lang="ru-RU"/>
        </a:p>
      </dgm:t>
    </dgm:pt>
    <dgm:pt modelId="{59B45FA5-A82E-4A30-84A8-81BED47BDBB7}">
      <dgm:prSet/>
      <dgm:spPr/>
      <dgm:t>
        <a:bodyPr/>
        <a:lstStyle/>
        <a:p>
          <a:pPr rtl="0"/>
          <a:r>
            <a:rPr lang="en-US" smtClean="0"/>
            <a:t>Titanium</a:t>
          </a:r>
          <a:endParaRPr lang="uk-UA"/>
        </a:p>
      </dgm:t>
    </dgm:pt>
    <dgm:pt modelId="{67B8D536-35B7-4097-96EC-8EE161334711}" type="parTrans" cxnId="{B900587D-058B-4CBC-9FB8-F4BD543CE7FB}">
      <dgm:prSet/>
      <dgm:spPr/>
      <dgm:t>
        <a:bodyPr/>
        <a:lstStyle/>
        <a:p>
          <a:endParaRPr lang="ru-RU"/>
        </a:p>
      </dgm:t>
    </dgm:pt>
    <dgm:pt modelId="{0B1CA63D-0A02-4EAC-83CA-4B48C97D161B}" type="sibTrans" cxnId="{B900587D-058B-4CBC-9FB8-F4BD543CE7FB}">
      <dgm:prSet/>
      <dgm:spPr/>
      <dgm:t>
        <a:bodyPr/>
        <a:lstStyle/>
        <a:p>
          <a:endParaRPr lang="ru-RU"/>
        </a:p>
      </dgm:t>
    </dgm:pt>
    <dgm:pt modelId="{9779E75D-9E44-48EC-8BE4-1152D74E8CE7}">
      <dgm:prSet/>
      <dgm:spPr/>
      <dgm:t>
        <a:bodyPr/>
        <a:lstStyle/>
        <a:p>
          <a:pPr rtl="0"/>
          <a:r>
            <a:rPr lang="en-US" smtClean="0"/>
            <a:t>Tantalum</a:t>
          </a:r>
          <a:endParaRPr lang="uk-UA"/>
        </a:p>
      </dgm:t>
    </dgm:pt>
    <dgm:pt modelId="{1782D6AB-786E-4017-B4C4-ACDA168D4CBF}" type="parTrans" cxnId="{92C3A0A0-278F-4C71-9199-08B52492EB29}">
      <dgm:prSet/>
      <dgm:spPr/>
      <dgm:t>
        <a:bodyPr/>
        <a:lstStyle/>
        <a:p>
          <a:endParaRPr lang="ru-RU"/>
        </a:p>
      </dgm:t>
    </dgm:pt>
    <dgm:pt modelId="{CF9FEAE4-7517-4BFA-A7BD-58CCD6D85E76}" type="sibTrans" cxnId="{92C3A0A0-278F-4C71-9199-08B52492EB29}">
      <dgm:prSet/>
      <dgm:spPr/>
      <dgm:t>
        <a:bodyPr/>
        <a:lstStyle/>
        <a:p>
          <a:endParaRPr lang="ru-RU"/>
        </a:p>
      </dgm:t>
    </dgm:pt>
    <dgm:pt modelId="{3C9B7F88-108A-4710-87B6-0EE69595BBE9}">
      <dgm:prSet/>
      <dgm:spPr/>
      <dgm:t>
        <a:bodyPr/>
        <a:lstStyle/>
        <a:p>
          <a:pPr rtl="0"/>
          <a:r>
            <a:rPr lang="en-US" dirty="0" smtClean="0"/>
            <a:t>Platinum</a:t>
          </a:r>
          <a:endParaRPr lang="uk-UA" dirty="0"/>
        </a:p>
      </dgm:t>
    </dgm:pt>
    <dgm:pt modelId="{D214352C-9BAA-4E2E-BE2B-040746ED7E1F}" type="parTrans" cxnId="{B8D572F4-1DF1-41AF-B0D4-7CBBE79AAF36}">
      <dgm:prSet/>
      <dgm:spPr/>
      <dgm:t>
        <a:bodyPr/>
        <a:lstStyle/>
        <a:p>
          <a:endParaRPr lang="ru-RU"/>
        </a:p>
      </dgm:t>
    </dgm:pt>
    <dgm:pt modelId="{0B258726-1602-477C-8E2F-06AC14789B81}" type="sibTrans" cxnId="{B8D572F4-1DF1-41AF-B0D4-7CBBE79AAF36}">
      <dgm:prSet/>
      <dgm:spPr/>
      <dgm:t>
        <a:bodyPr/>
        <a:lstStyle/>
        <a:p>
          <a:endParaRPr lang="ru-RU"/>
        </a:p>
      </dgm:t>
    </dgm:pt>
    <dgm:pt modelId="{CA19DDB0-8F60-4284-BCEB-3C6EEC634CD0}">
      <dgm:prSet/>
      <dgm:spPr/>
      <dgm:t>
        <a:bodyPr/>
        <a:lstStyle/>
        <a:p>
          <a:pPr rtl="0"/>
          <a:r>
            <a:rPr lang="en-US" smtClean="0"/>
            <a:t>Palladium</a:t>
          </a:r>
          <a:endParaRPr lang="uk-UA"/>
        </a:p>
      </dgm:t>
    </dgm:pt>
    <dgm:pt modelId="{60290956-54E7-4BE2-BB18-5698E62D541D}" type="parTrans" cxnId="{CCBC8918-9E66-48D9-8771-CBD1EEBF16AF}">
      <dgm:prSet/>
      <dgm:spPr/>
      <dgm:t>
        <a:bodyPr/>
        <a:lstStyle/>
        <a:p>
          <a:endParaRPr lang="ru-RU"/>
        </a:p>
      </dgm:t>
    </dgm:pt>
    <dgm:pt modelId="{188ED1E6-E7C0-4E01-908A-3A87F4220588}" type="sibTrans" cxnId="{CCBC8918-9E66-48D9-8771-CBD1EEBF16AF}">
      <dgm:prSet/>
      <dgm:spPr/>
      <dgm:t>
        <a:bodyPr/>
        <a:lstStyle/>
        <a:p>
          <a:endParaRPr lang="ru-RU"/>
        </a:p>
      </dgm:t>
    </dgm:pt>
    <dgm:pt modelId="{4640F72F-A869-434F-9ED1-90E0B6E58C5C}" type="pres">
      <dgm:prSet presAssocID="{6C5A11C3-EE35-4BEE-9496-5A58485C20D1}" presName="cycle" presStyleCnt="0">
        <dgm:presLayoutVars>
          <dgm:dir/>
          <dgm:resizeHandles val="exact"/>
        </dgm:presLayoutVars>
      </dgm:prSet>
      <dgm:spPr/>
    </dgm:pt>
    <dgm:pt modelId="{096FEA02-5552-46D9-8087-551F18317918}" type="pres">
      <dgm:prSet presAssocID="{B1387E4A-7B47-4BAB-976A-AB6CC575E777}" presName="node" presStyleLbl="node1" presStyleIdx="0" presStyleCnt="5">
        <dgm:presLayoutVars>
          <dgm:bulletEnabled val="1"/>
        </dgm:presLayoutVars>
      </dgm:prSet>
      <dgm:spPr/>
    </dgm:pt>
    <dgm:pt modelId="{4805BF10-491B-4B39-BB81-D6E67CBDDDA4}" type="pres">
      <dgm:prSet presAssocID="{B1387E4A-7B47-4BAB-976A-AB6CC575E777}" presName="spNode" presStyleCnt="0"/>
      <dgm:spPr/>
    </dgm:pt>
    <dgm:pt modelId="{DB538726-87E8-4A82-8AD7-BE702D3567C1}" type="pres">
      <dgm:prSet presAssocID="{12DAC410-D254-4F75-BEF2-D8FAB9CBE68D}" presName="sibTrans" presStyleLbl="sibTrans1D1" presStyleIdx="0" presStyleCnt="5"/>
      <dgm:spPr/>
    </dgm:pt>
    <dgm:pt modelId="{A748D625-6157-4859-B8CE-174FEF036E5C}" type="pres">
      <dgm:prSet presAssocID="{59B45FA5-A82E-4A30-84A8-81BED47BDBB7}" presName="node" presStyleLbl="node1" presStyleIdx="1" presStyleCnt="5">
        <dgm:presLayoutVars>
          <dgm:bulletEnabled val="1"/>
        </dgm:presLayoutVars>
      </dgm:prSet>
      <dgm:spPr/>
    </dgm:pt>
    <dgm:pt modelId="{73F31EC6-9340-4D63-8474-96FACB1AED8A}" type="pres">
      <dgm:prSet presAssocID="{59B45FA5-A82E-4A30-84A8-81BED47BDBB7}" presName="spNode" presStyleCnt="0"/>
      <dgm:spPr/>
    </dgm:pt>
    <dgm:pt modelId="{A5B99B45-07F3-4B70-B057-BA740F7AABBA}" type="pres">
      <dgm:prSet presAssocID="{0B1CA63D-0A02-4EAC-83CA-4B48C97D161B}" presName="sibTrans" presStyleLbl="sibTrans1D1" presStyleIdx="1" presStyleCnt="5"/>
      <dgm:spPr/>
    </dgm:pt>
    <dgm:pt modelId="{58E74954-9278-4EDF-9625-D1CED1FB430E}" type="pres">
      <dgm:prSet presAssocID="{9779E75D-9E44-48EC-8BE4-1152D74E8CE7}" presName="node" presStyleLbl="node1" presStyleIdx="2" presStyleCnt="5">
        <dgm:presLayoutVars>
          <dgm:bulletEnabled val="1"/>
        </dgm:presLayoutVars>
      </dgm:prSet>
      <dgm:spPr/>
    </dgm:pt>
    <dgm:pt modelId="{E1E20FAC-38A4-447F-B653-C3275A901E4D}" type="pres">
      <dgm:prSet presAssocID="{9779E75D-9E44-48EC-8BE4-1152D74E8CE7}" presName="spNode" presStyleCnt="0"/>
      <dgm:spPr/>
    </dgm:pt>
    <dgm:pt modelId="{F1BF330D-C66E-4B3C-B2EA-0032C1647AA5}" type="pres">
      <dgm:prSet presAssocID="{CF9FEAE4-7517-4BFA-A7BD-58CCD6D85E76}" presName="sibTrans" presStyleLbl="sibTrans1D1" presStyleIdx="2" presStyleCnt="5"/>
      <dgm:spPr/>
    </dgm:pt>
    <dgm:pt modelId="{C788A803-972B-4393-ADE2-1FA8D188666B}" type="pres">
      <dgm:prSet presAssocID="{3C9B7F88-108A-4710-87B6-0EE69595BBE9}" presName="node" presStyleLbl="node1" presStyleIdx="3" presStyleCnt="5">
        <dgm:presLayoutVars>
          <dgm:bulletEnabled val="1"/>
        </dgm:presLayoutVars>
      </dgm:prSet>
      <dgm:spPr/>
    </dgm:pt>
    <dgm:pt modelId="{276C9902-63BB-4CB7-B9CC-2E994415F009}" type="pres">
      <dgm:prSet presAssocID="{3C9B7F88-108A-4710-87B6-0EE69595BBE9}" presName="spNode" presStyleCnt="0"/>
      <dgm:spPr/>
    </dgm:pt>
    <dgm:pt modelId="{D46D7686-01D8-4EA3-8640-DC8295AFE8AA}" type="pres">
      <dgm:prSet presAssocID="{0B258726-1602-477C-8E2F-06AC14789B81}" presName="sibTrans" presStyleLbl="sibTrans1D1" presStyleIdx="3" presStyleCnt="5"/>
      <dgm:spPr/>
    </dgm:pt>
    <dgm:pt modelId="{3AEDF77E-F88C-4D2E-B9B1-467BE8469C90}" type="pres">
      <dgm:prSet presAssocID="{CA19DDB0-8F60-4284-BCEB-3C6EEC634CD0}" presName="node" presStyleLbl="node1" presStyleIdx="4" presStyleCnt="5">
        <dgm:presLayoutVars>
          <dgm:bulletEnabled val="1"/>
        </dgm:presLayoutVars>
      </dgm:prSet>
      <dgm:spPr/>
    </dgm:pt>
    <dgm:pt modelId="{80B4DB9E-3EEF-4F9B-A70D-4D18C9433ED2}" type="pres">
      <dgm:prSet presAssocID="{CA19DDB0-8F60-4284-BCEB-3C6EEC634CD0}" presName="spNode" presStyleCnt="0"/>
      <dgm:spPr/>
    </dgm:pt>
    <dgm:pt modelId="{8E7508F9-5E6A-4B94-9D42-ED004CD803A2}" type="pres">
      <dgm:prSet presAssocID="{188ED1E6-E7C0-4E01-908A-3A87F4220588}" presName="sibTrans" presStyleLbl="sibTrans1D1" presStyleIdx="4" presStyleCnt="5"/>
      <dgm:spPr/>
    </dgm:pt>
  </dgm:ptLst>
  <dgm:cxnLst>
    <dgm:cxn modelId="{B8D572F4-1DF1-41AF-B0D4-7CBBE79AAF36}" srcId="{6C5A11C3-EE35-4BEE-9496-5A58485C20D1}" destId="{3C9B7F88-108A-4710-87B6-0EE69595BBE9}" srcOrd="3" destOrd="0" parTransId="{D214352C-9BAA-4E2E-BE2B-040746ED7E1F}" sibTransId="{0B258726-1602-477C-8E2F-06AC14789B81}"/>
    <dgm:cxn modelId="{5A94982F-0BE3-4BA3-BF11-C655633FA852}" type="presOf" srcId="{6C5A11C3-EE35-4BEE-9496-5A58485C20D1}" destId="{4640F72F-A869-434F-9ED1-90E0B6E58C5C}" srcOrd="0" destOrd="0" presId="urn:microsoft.com/office/officeart/2005/8/layout/cycle6"/>
    <dgm:cxn modelId="{C2E589F2-FBBC-45E7-A893-2815BCFE90F4}" type="presOf" srcId="{3C9B7F88-108A-4710-87B6-0EE69595BBE9}" destId="{C788A803-972B-4393-ADE2-1FA8D188666B}" srcOrd="0" destOrd="0" presId="urn:microsoft.com/office/officeart/2005/8/layout/cycle6"/>
    <dgm:cxn modelId="{1D43D474-01D7-4A87-A473-58DD923C8114}" type="presOf" srcId="{CA19DDB0-8F60-4284-BCEB-3C6EEC634CD0}" destId="{3AEDF77E-F88C-4D2E-B9B1-467BE8469C90}" srcOrd="0" destOrd="0" presId="urn:microsoft.com/office/officeart/2005/8/layout/cycle6"/>
    <dgm:cxn modelId="{47E67934-9209-4CBC-A574-298193DF9F2A}" type="presOf" srcId="{9779E75D-9E44-48EC-8BE4-1152D74E8CE7}" destId="{58E74954-9278-4EDF-9625-D1CED1FB430E}" srcOrd="0" destOrd="0" presId="urn:microsoft.com/office/officeart/2005/8/layout/cycle6"/>
    <dgm:cxn modelId="{29019140-72F8-42CA-B8AC-4E1EB8FC81E3}" type="presOf" srcId="{B1387E4A-7B47-4BAB-976A-AB6CC575E777}" destId="{096FEA02-5552-46D9-8087-551F18317918}" srcOrd="0" destOrd="0" presId="urn:microsoft.com/office/officeart/2005/8/layout/cycle6"/>
    <dgm:cxn modelId="{CCBC8918-9E66-48D9-8771-CBD1EEBF16AF}" srcId="{6C5A11C3-EE35-4BEE-9496-5A58485C20D1}" destId="{CA19DDB0-8F60-4284-BCEB-3C6EEC634CD0}" srcOrd="4" destOrd="0" parTransId="{60290956-54E7-4BE2-BB18-5698E62D541D}" sibTransId="{188ED1E6-E7C0-4E01-908A-3A87F4220588}"/>
    <dgm:cxn modelId="{92C3A0A0-278F-4C71-9199-08B52492EB29}" srcId="{6C5A11C3-EE35-4BEE-9496-5A58485C20D1}" destId="{9779E75D-9E44-48EC-8BE4-1152D74E8CE7}" srcOrd="2" destOrd="0" parTransId="{1782D6AB-786E-4017-B4C4-ACDA168D4CBF}" sibTransId="{CF9FEAE4-7517-4BFA-A7BD-58CCD6D85E76}"/>
    <dgm:cxn modelId="{35CADE8F-C566-4B18-B5D7-8DBAF57EE250}" type="presOf" srcId="{0B258726-1602-477C-8E2F-06AC14789B81}" destId="{D46D7686-01D8-4EA3-8640-DC8295AFE8AA}" srcOrd="0" destOrd="0" presId="urn:microsoft.com/office/officeart/2005/8/layout/cycle6"/>
    <dgm:cxn modelId="{ED2E9102-D28B-46C9-A64A-EA17BFA9389B}" type="presOf" srcId="{12DAC410-D254-4F75-BEF2-D8FAB9CBE68D}" destId="{DB538726-87E8-4A82-8AD7-BE702D3567C1}" srcOrd="0" destOrd="0" presId="urn:microsoft.com/office/officeart/2005/8/layout/cycle6"/>
    <dgm:cxn modelId="{B900587D-058B-4CBC-9FB8-F4BD543CE7FB}" srcId="{6C5A11C3-EE35-4BEE-9496-5A58485C20D1}" destId="{59B45FA5-A82E-4A30-84A8-81BED47BDBB7}" srcOrd="1" destOrd="0" parTransId="{67B8D536-35B7-4097-96EC-8EE161334711}" sibTransId="{0B1CA63D-0A02-4EAC-83CA-4B48C97D161B}"/>
    <dgm:cxn modelId="{2E61036C-234C-4E6B-8203-28AFBC6BF576}" type="presOf" srcId="{188ED1E6-E7C0-4E01-908A-3A87F4220588}" destId="{8E7508F9-5E6A-4B94-9D42-ED004CD803A2}" srcOrd="0" destOrd="0" presId="urn:microsoft.com/office/officeart/2005/8/layout/cycle6"/>
    <dgm:cxn modelId="{2E0A1E5A-71F7-42A6-AAFF-A23BF7FEB596}" type="presOf" srcId="{CF9FEAE4-7517-4BFA-A7BD-58CCD6D85E76}" destId="{F1BF330D-C66E-4B3C-B2EA-0032C1647AA5}" srcOrd="0" destOrd="0" presId="urn:microsoft.com/office/officeart/2005/8/layout/cycle6"/>
    <dgm:cxn modelId="{E4C4621D-EC86-41EF-977F-54F1AF04D55C}" srcId="{6C5A11C3-EE35-4BEE-9496-5A58485C20D1}" destId="{B1387E4A-7B47-4BAB-976A-AB6CC575E777}" srcOrd="0" destOrd="0" parTransId="{EA437182-B16A-4C7C-9E41-6A9FD8FA2282}" sibTransId="{12DAC410-D254-4F75-BEF2-D8FAB9CBE68D}"/>
    <dgm:cxn modelId="{AD1BE521-D5F3-461B-B484-41A6B777DCD8}" type="presOf" srcId="{0B1CA63D-0A02-4EAC-83CA-4B48C97D161B}" destId="{A5B99B45-07F3-4B70-B057-BA740F7AABBA}" srcOrd="0" destOrd="0" presId="urn:microsoft.com/office/officeart/2005/8/layout/cycle6"/>
    <dgm:cxn modelId="{35D20F62-2B3E-43D2-B0CC-46090B90C3D3}" type="presOf" srcId="{59B45FA5-A82E-4A30-84A8-81BED47BDBB7}" destId="{A748D625-6157-4859-B8CE-174FEF036E5C}" srcOrd="0" destOrd="0" presId="urn:microsoft.com/office/officeart/2005/8/layout/cycle6"/>
    <dgm:cxn modelId="{18F726CC-2B8A-4790-A1F8-1EEEADA85C2A}" type="presParOf" srcId="{4640F72F-A869-434F-9ED1-90E0B6E58C5C}" destId="{096FEA02-5552-46D9-8087-551F18317918}" srcOrd="0" destOrd="0" presId="urn:microsoft.com/office/officeart/2005/8/layout/cycle6"/>
    <dgm:cxn modelId="{6A511863-55F2-482E-95C2-666982E9FDB4}" type="presParOf" srcId="{4640F72F-A869-434F-9ED1-90E0B6E58C5C}" destId="{4805BF10-491B-4B39-BB81-D6E67CBDDDA4}" srcOrd="1" destOrd="0" presId="urn:microsoft.com/office/officeart/2005/8/layout/cycle6"/>
    <dgm:cxn modelId="{9AE76A26-501A-4673-9B35-E1C772B69ED5}" type="presParOf" srcId="{4640F72F-A869-434F-9ED1-90E0B6E58C5C}" destId="{DB538726-87E8-4A82-8AD7-BE702D3567C1}" srcOrd="2" destOrd="0" presId="urn:microsoft.com/office/officeart/2005/8/layout/cycle6"/>
    <dgm:cxn modelId="{D07FFBF7-0C9D-4FBD-B537-C9935695C8B1}" type="presParOf" srcId="{4640F72F-A869-434F-9ED1-90E0B6E58C5C}" destId="{A748D625-6157-4859-B8CE-174FEF036E5C}" srcOrd="3" destOrd="0" presId="urn:microsoft.com/office/officeart/2005/8/layout/cycle6"/>
    <dgm:cxn modelId="{2EE238E6-6E17-47FA-9AA6-8B5B4324A3A2}" type="presParOf" srcId="{4640F72F-A869-434F-9ED1-90E0B6E58C5C}" destId="{73F31EC6-9340-4D63-8474-96FACB1AED8A}" srcOrd="4" destOrd="0" presId="urn:microsoft.com/office/officeart/2005/8/layout/cycle6"/>
    <dgm:cxn modelId="{50FF383E-7C3E-4775-AC3B-0616B0094FF6}" type="presParOf" srcId="{4640F72F-A869-434F-9ED1-90E0B6E58C5C}" destId="{A5B99B45-07F3-4B70-B057-BA740F7AABBA}" srcOrd="5" destOrd="0" presId="urn:microsoft.com/office/officeart/2005/8/layout/cycle6"/>
    <dgm:cxn modelId="{6F153ABA-E0DD-465D-AC87-B2843CC9CA22}" type="presParOf" srcId="{4640F72F-A869-434F-9ED1-90E0B6E58C5C}" destId="{58E74954-9278-4EDF-9625-D1CED1FB430E}" srcOrd="6" destOrd="0" presId="urn:microsoft.com/office/officeart/2005/8/layout/cycle6"/>
    <dgm:cxn modelId="{5D9F35EA-5EA0-4B2F-AC80-F823A8902F41}" type="presParOf" srcId="{4640F72F-A869-434F-9ED1-90E0B6E58C5C}" destId="{E1E20FAC-38A4-447F-B653-C3275A901E4D}" srcOrd="7" destOrd="0" presId="urn:microsoft.com/office/officeart/2005/8/layout/cycle6"/>
    <dgm:cxn modelId="{92E1E107-5BBF-4D76-92BD-171908A009C7}" type="presParOf" srcId="{4640F72F-A869-434F-9ED1-90E0B6E58C5C}" destId="{F1BF330D-C66E-4B3C-B2EA-0032C1647AA5}" srcOrd="8" destOrd="0" presId="urn:microsoft.com/office/officeart/2005/8/layout/cycle6"/>
    <dgm:cxn modelId="{C77D70F6-4A2F-4C45-AB63-269547B9157A}" type="presParOf" srcId="{4640F72F-A869-434F-9ED1-90E0B6E58C5C}" destId="{C788A803-972B-4393-ADE2-1FA8D188666B}" srcOrd="9" destOrd="0" presId="urn:microsoft.com/office/officeart/2005/8/layout/cycle6"/>
    <dgm:cxn modelId="{2637863C-33C4-4A80-8FA9-340351DF96FA}" type="presParOf" srcId="{4640F72F-A869-434F-9ED1-90E0B6E58C5C}" destId="{276C9902-63BB-4CB7-B9CC-2E994415F009}" srcOrd="10" destOrd="0" presId="urn:microsoft.com/office/officeart/2005/8/layout/cycle6"/>
    <dgm:cxn modelId="{61F04944-438C-4DDC-8362-EDA3707770FE}" type="presParOf" srcId="{4640F72F-A869-434F-9ED1-90E0B6E58C5C}" destId="{D46D7686-01D8-4EA3-8640-DC8295AFE8AA}" srcOrd="11" destOrd="0" presId="urn:microsoft.com/office/officeart/2005/8/layout/cycle6"/>
    <dgm:cxn modelId="{409B6EA9-B74E-47CC-BB4B-2F9DB2A55B1E}" type="presParOf" srcId="{4640F72F-A869-434F-9ED1-90E0B6E58C5C}" destId="{3AEDF77E-F88C-4D2E-B9B1-467BE8469C90}" srcOrd="12" destOrd="0" presId="urn:microsoft.com/office/officeart/2005/8/layout/cycle6"/>
    <dgm:cxn modelId="{2688A9F1-7DDC-4403-975A-65D9C77F1942}" type="presParOf" srcId="{4640F72F-A869-434F-9ED1-90E0B6E58C5C}" destId="{80B4DB9E-3EEF-4F9B-A70D-4D18C9433ED2}" srcOrd="13" destOrd="0" presId="urn:microsoft.com/office/officeart/2005/8/layout/cycle6"/>
    <dgm:cxn modelId="{BB7A95D8-317E-4367-ADEC-0D5FBD2CC7E0}" type="presParOf" srcId="{4640F72F-A869-434F-9ED1-90E0B6E58C5C}" destId="{8E7508F9-5E6A-4B94-9D42-ED004CD803A2}"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DC0F73D-343C-42FC-99EA-B86201C7776F}" type="doc">
      <dgm:prSet loTypeId="urn:microsoft.com/office/officeart/2005/8/layout/default" loCatId="list" qsTypeId="urn:microsoft.com/office/officeart/2005/8/quickstyle/3d3" qsCatId="3D" csTypeId="urn:microsoft.com/office/officeart/2005/8/colors/accent1_2" csCatId="accent1"/>
      <dgm:spPr/>
      <dgm:t>
        <a:bodyPr/>
        <a:lstStyle/>
        <a:p>
          <a:endParaRPr lang="ru-RU"/>
        </a:p>
      </dgm:t>
    </dgm:pt>
    <dgm:pt modelId="{17E3DEF6-C0E7-4A0F-81DF-A241B51DCC72}">
      <dgm:prSet/>
      <dgm:spPr/>
      <dgm:t>
        <a:bodyPr/>
        <a:lstStyle/>
        <a:p>
          <a:pPr rtl="0"/>
          <a:r>
            <a:rPr lang="en-US" b="1" smtClean="0"/>
            <a:t>Ductility and malleability</a:t>
          </a:r>
          <a:endParaRPr lang="uk-UA"/>
        </a:p>
      </dgm:t>
    </dgm:pt>
    <dgm:pt modelId="{D66E89DC-D9C9-4E89-94E7-37C78599827E}" type="parTrans" cxnId="{E4AC8325-7097-49AA-94F8-BA99BC402D77}">
      <dgm:prSet/>
      <dgm:spPr/>
      <dgm:t>
        <a:bodyPr/>
        <a:lstStyle/>
        <a:p>
          <a:endParaRPr lang="ru-RU"/>
        </a:p>
      </dgm:t>
    </dgm:pt>
    <dgm:pt modelId="{8479968F-3670-4664-82F9-7B749B90F6DC}" type="sibTrans" cxnId="{E4AC8325-7097-49AA-94F8-BA99BC402D77}">
      <dgm:prSet/>
      <dgm:spPr/>
      <dgm:t>
        <a:bodyPr/>
        <a:lstStyle/>
        <a:p>
          <a:endParaRPr lang="ru-RU"/>
        </a:p>
      </dgm:t>
    </dgm:pt>
    <dgm:pt modelId="{B67A2FC5-A27D-4CF9-B803-A980F39C64E7}">
      <dgm:prSet/>
      <dgm:spPr/>
      <dgm:t>
        <a:bodyPr/>
        <a:lstStyle/>
        <a:p>
          <a:pPr rtl="0"/>
          <a:r>
            <a:rPr lang="en-US" b="1" dirty="0" smtClean="0"/>
            <a:t>Ability to withstand high temperatures</a:t>
          </a:r>
          <a:endParaRPr lang="uk-UA" dirty="0"/>
        </a:p>
      </dgm:t>
    </dgm:pt>
    <dgm:pt modelId="{4D7D05E3-E845-446F-ABCF-9E7E1A59CDC7}" type="parTrans" cxnId="{A4177A24-3991-49A9-9E16-9C3A0471550E}">
      <dgm:prSet/>
      <dgm:spPr/>
      <dgm:t>
        <a:bodyPr/>
        <a:lstStyle/>
        <a:p>
          <a:endParaRPr lang="ru-RU"/>
        </a:p>
      </dgm:t>
    </dgm:pt>
    <dgm:pt modelId="{DEB9F9D8-3589-423E-BAB6-19BF18B7DF97}" type="sibTrans" cxnId="{A4177A24-3991-49A9-9E16-9C3A0471550E}">
      <dgm:prSet/>
      <dgm:spPr/>
      <dgm:t>
        <a:bodyPr/>
        <a:lstStyle/>
        <a:p>
          <a:endParaRPr lang="ru-RU"/>
        </a:p>
      </dgm:t>
    </dgm:pt>
    <dgm:pt modelId="{10FCC31D-A4AE-46C9-A647-3140EF4D9BBC}">
      <dgm:prSet/>
      <dgm:spPr/>
      <dgm:t>
        <a:bodyPr/>
        <a:lstStyle/>
        <a:p>
          <a:pPr rtl="0"/>
          <a:r>
            <a:rPr lang="en-US" b="1" smtClean="0"/>
            <a:t>Wear and tear</a:t>
          </a:r>
          <a:endParaRPr lang="uk-UA"/>
        </a:p>
      </dgm:t>
    </dgm:pt>
    <dgm:pt modelId="{94C5F803-3BDB-4103-B3DA-FA0C9977B1DC}" type="parTrans" cxnId="{EF20AF1C-EAF9-46C1-91FB-014110802D57}">
      <dgm:prSet/>
      <dgm:spPr/>
      <dgm:t>
        <a:bodyPr/>
        <a:lstStyle/>
        <a:p>
          <a:endParaRPr lang="ru-RU"/>
        </a:p>
      </dgm:t>
    </dgm:pt>
    <dgm:pt modelId="{CC461D61-6D65-47D7-9D83-3AA6CA7682F5}" type="sibTrans" cxnId="{EF20AF1C-EAF9-46C1-91FB-014110802D57}">
      <dgm:prSet/>
      <dgm:spPr/>
      <dgm:t>
        <a:bodyPr/>
        <a:lstStyle/>
        <a:p>
          <a:endParaRPr lang="ru-RU"/>
        </a:p>
      </dgm:t>
    </dgm:pt>
    <dgm:pt modelId="{2DD8FA90-DC5A-445B-9700-9531CDE7118A}">
      <dgm:prSet/>
      <dgm:spPr/>
      <dgm:t>
        <a:bodyPr/>
        <a:lstStyle/>
        <a:p>
          <a:pPr rtl="0"/>
          <a:r>
            <a:rPr lang="en-US" b="1" smtClean="0"/>
            <a:t>Resistance to corrosion</a:t>
          </a:r>
          <a:endParaRPr lang="uk-UA"/>
        </a:p>
      </dgm:t>
    </dgm:pt>
    <dgm:pt modelId="{74F14557-85F8-4083-8028-4AF82AC4C582}" type="parTrans" cxnId="{006B463B-4D36-4D39-BC8A-7E8F7DA9EEB4}">
      <dgm:prSet/>
      <dgm:spPr/>
      <dgm:t>
        <a:bodyPr/>
        <a:lstStyle/>
        <a:p>
          <a:endParaRPr lang="ru-RU"/>
        </a:p>
      </dgm:t>
    </dgm:pt>
    <dgm:pt modelId="{A6B9C9EC-36B8-451C-983B-E3624A75734C}" type="sibTrans" cxnId="{006B463B-4D36-4D39-BC8A-7E8F7DA9EEB4}">
      <dgm:prSet/>
      <dgm:spPr/>
      <dgm:t>
        <a:bodyPr/>
        <a:lstStyle/>
        <a:p>
          <a:endParaRPr lang="ru-RU"/>
        </a:p>
      </dgm:t>
    </dgm:pt>
    <dgm:pt modelId="{47E7E54B-5D37-4497-88D9-988310D05307}">
      <dgm:prSet/>
      <dgm:spPr/>
      <dgm:t>
        <a:bodyPr/>
        <a:lstStyle/>
        <a:p>
          <a:pPr rtl="0"/>
          <a:r>
            <a:rPr lang="en-US" b="1" smtClean="0"/>
            <a:t>Biocompatibility</a:t>
          </a:r>
          <a:endParaRPr lang="uk-UA"/>
        </a:p>
      </dgm:t>
    </dgm:pt>
    <dgm:pt modelId="{845B93BF-9EF0-46BD-8693-0B3FF65E0CF8}" type="parTrans" cxnId="{CDB4F725-22C9-4929-BE2C-4660735BDA4E}">
      <dgm:prSet/>
      <dgm:spPr/>
      <dgm:t>
        <a:bodyPr/>
        <a:lstStyle/>
        <a:p>
          <a:endParaRPr lang="ru-RU"/>
        </a:p>
      </dgm:t>
    </dgm:pt>
    <dgm:pt modelId="{B9B31F9B-56E6-4AC2-8F43-DC35442BAC9E}" type="sibTrans" cxnId="{CDB4F725-22C9-4929-BE2C-4660735BDA4E}">
      <dgm:prSet/>
      <dgm:spPr/>
      <dgm:t>
        <a:bodyPr/>
        <a:lstStyle/>
        <a:p>
          <a:endParaRPr lang="ru-RU"/>
        </a:p>
      </dgm:t>
    </dgm:pt>
    <dgm:pt modelId="{B1BAE6F3-8AA3-43A9-9B65-03B97CF7D6DF}">
      <dgm:prSet/>
      <dgm:spPr/>
      <dgm:t>
        <a:bodyPr/>
        <a:lstStyle/>
        <a:p>
          <a:pPr rtl="0"/>
          <a:r>
            <a:rPr lang="en-US" b="1" smtClean="0"/>
            <a:t>Magnetic Properties</a:t>
          </a:r>
          <a:endParaRPr lang="uk-UA"/>
        </a:p>
      </dgm:t>
    </dgm:pt>
    <dgm:pt modelId="{392088BE-5325-4EED-B10E-49EE668185FA}" type="parTrans" cxnId="{45140139-9E16-4492-8922-3543AE2BF87B}">
      <dgm:prSet/>
      <dgm:spPr/>
      <dgm:t>
        <a:bodyPr/>
        <a:lstStyle/>
        <a:p>
          <a:endParaRPr lang="ru-RU"/>
        </a:p>
      </dgm:t>
    </dgm:pt>
    <dgm:pt modelId="{9C14F368-156C-4FE7-8E5A-7076190A122C}" type="sibTrans" cxnId="{45140139-9E16-4492-8922-3543AE2BF87B}">
      <dgm:prSet/>
      <dgm:spPr/>
      <dgm:t>
        <a:bodyPr/>
        <a:lstStyle/>
        <a:p>
          <a:endParaRPr lang="ru-RU"/>
        </a:p>
      </dgm:t>
    </dgm:pt>
    <dgm:pt modelId="{F79C77B7-6D19-4962-9CD1-32F7AEABE209}">
      <dgm:prSet/>
      <dgm:spPr/>
      <dgm:t>
        <a:bodyPr/>
        <a:lstStyle/>
        <a:p>
          <a:pPr rtl="0"/>
          <a:r>
            <a:rPr lang="en-US" b="1" smtClean="0"/>
            <a:t>Glare</a:t>
          </a:r>
          <a:endParaRPr lang="uk-UA"/>
        </a:p>
      </dgm:t>
    </dgm:pt>
    <dgm:pt modelId="{262679A4-98FF-4B57-A291-5471B24B7F94}" type="parTrans" cxnId="{D8896FE8-40ED-4F25-B781-4632F6E4F69C}">
      <dgm:prSet/>
      <dgm:spPr/>
      <dgm:t>
        <a:bodyPr/>
        <a:lstStyle/>
        <a:p>
          <a:endParaRPr lang="ru-RU"/>
        </a:p>
      </dgm:t>
    </dgm:pt>
    <dgm:pt modelId="{1BA17DD7-F8A5-4607-93E0-26BD8054299A}" type="sibTrans" cxnId="{D8896FE8-40ED-4F25-B781-4632F6E4F69C}">
      <dgm:prSet/>
      <dgm:spPr/>
      <dgm:t>
        <a:bodyPr/>
        <a:lstStyle/>
        <a:p>
          <a:endParaRPr lang="ru-RU"/>
        </a:p>
      </dgm:t>
    </dgm:pt>
    <dgm:pt modelId="{048CE322-016F-4342-8721-FC4E7F8F159D}">
      <dgm:prSet/>
      <dgm:spPr/>
      <dgm:t>
        <a:bodyPr/>
        <a:lstStyle/>
        <a:p>
          <a:pPr rtl="0"/>
          <a:r>
            <a:rPr lang="en-US" b="1" smtClean="0"/>
            <a:t>Ergonomics</a:t>
          </a:r>
          <a:endParaRPr lang="uk-UA"/>
        </a:p>
      </dgm:t>
    </dgm:pt>
    <dgm:pt modelId="{C8B3B4F3-8E31-453E-B273-BF5C7684A6F3}" type="parTrans" cxnId="{F2803192-843E-47F9-B0C8-E2606B4D3657}">
      <dgm:prSet/>
      <dgm:spPr/>
      <dgm:t>
        <a:bodyPr/>
        <a:lstStyle/>
        <a:p>
          <a:endParaRPr lang="ru-RU"/>
        </a:p>
      </dgm:t>
    </dgm:pt>
    <dgm:pt modelId="{9CDC006C-9B35-401C-90E8-71897DE03AEA}" type="sibTrans" cxnId="{F2803192-843E-47F9-B0C8-E2606B4D3657}">
      <dgm:prSet/>
      <dgm:spPr/>
      <dgm:t>
        <a:bodyPr/>
        <a:lstStyle/>
        <a:p>
          <a:endParaRPr lang="ru-RU"/>
        </a:p>
      </dgm:t>
    </dgm:pt>
    <dgm:pt modelId="{396B0656-4AE6-4987-8F24-ACBBCF8F86C6}" type="pres">
      <dgm:prSet presAssocID="{ADC0F73D-343C-42FC-99EA-B86201C7776F}" presName="diagram" presStyleCnt="0">
        <dgm:presLayoutVars>
          <dgm:dir/>
          <dgm:resizeHandles val="exact"/>
        </dgm:presLayoutVars>
      </dgm:prSet>
      <dgm:spPr/>
    </dgm:pt>
    <dgm:pt modelId="{D4447974-70E9-4D80-84AE-CD94249F0124}" type="pres">
      <dgm:prSet presAssocID="{17E3DEF6-C0E7-4A0F-81DF-A241B51DCC72}" presName="node" presStyleLbl="node1" presStyleIdx="0" presStyleCnt="8">
        <dgm:presLayoutVars>
          <dgm:bulletEnabled val="1"/>
        </dgm:presLayoutVars>
      </dgm:prSet>
      <dgm:spPr/>
    </dgm:pt>
    <dgm:pt modelId="{2019A0B9-B63F-4C81-ADBC-C27ACD60C0F4}" type="pres">
      <dgm:prSet presAssocID="{8479968F-3670-4664-82F9-7B749B90F6DC}" presName="sibTrans" presStyleCnt="0"/>
      <dgm:spPr/>
    </dgm:pt>
    <dgm:pt modelId="{7CCC24FC-A5CC-4077-AAF2-20188A11EA36}" type="pres">
      <dgm:prSet presAssocID="{B67A2FC5-A27D-4CF9-B803-A980F39C64E7}" presName="node" presStyleLbl="node1" presStyleIdx="1" presStyleCnt="8">
        <dgm:presLayoutVars>
          <dgm:bulletEnabled val="1"/>
        </dgm:presLayoutVars>
      </dgm:prSet>
      <dgm:spPr/>
    </dgm:pt>
    <dgm:pt modelId="{C9A2CA4A-96C5-4147-8DFC-294FEAB5CF9F}" type="pres">
      <dgm:prSet presAssocID="{DEB9F9D8-3589-423E-BAB6-19BF18B7DF97}" presName="sibTrans" presStyleCnt="0"/>
      <dgm:spPr/>
    </dgm:pt>
    <dgm:pt modelId="{E15667C9-0580-46F7-B0CE-C7878BBA273D}" type="pres">
      <dgm:prSet presAssocID="{10FCC31D-A4AE-46C9-A647-3140EF4D9BBC}" presName="node" presStyleLbl="node1" presStyleIdx="2" presStyleCnt="8">
        <dgm:presLayoutVars>
          <dgm:bulletEnabled val="1"/>
        </dgm:presLayoutVars>
      </dgm:prSet>
      <dgm:spPr/>
    </dgm:pt>
    <dgm:pt modelId="{1337B797-F535-4C40-B9DD-D388584D780F}" type="pres">
      <dgm:prSet presAssocID="{CC461D61-6D65-47D7-9D83-3AA6CA7682F5}" presName="sibTrans" presStyleCnt="0"/>
      <dgm:spPr/>
    </dgm:pt>
    <dgm:pt modelId="{48ECCDF6-6234-4B79-9524-F8E9D0FA6BCD}" type="pres">
      <dgm:prSet presAssocID="{2DD8FA90-DC5A-445B-9700-9531CDE7118A}" presName="node" presStyleLbl="node1" presStyleIdx="3" presStyleCnt="8">
        <dgm:presLayoutVars>
          <dgm:bulletEnabled val="1"/>
        </dgm:presLayoutVars>
      </dgm:prSet>
      <dgm:spPr/>
    </dgm:pt>
    <dgm:pt modelId="{760763FB-5FF0-4F2F-93E5-BDB6A8FECBC3}" type="pres">
      <dgm:prSet presAssocID="{A6B9C9EC-36B8-451C-983B-E3624A75734C}" presName="sibTrans" presStyleCnt="0"/>
      <dgm:spPr/>
    </dgm:pt>
    <dgm:pt modelId="{A36B7A09-0683-4504-A8AF-AE93F32D13AB}" type="pres">
      <dgm:prSet presAssocID="{47E7E54B-5D37-4497-88D9-988310D05307}" presName="node" presStyleLbl="node1" presStyleIdx="4" presStyleCnt="8">
        <dgm:presLayoutVars>
          <dgm:bulletEnabled val="1"/>
        </dgm:presLayoutVars>
      </dgm:prSet>
      <dgm:spPr/>
    </dgm:pt>
    <dgm:pt modelId="{CA4474A2-2605-4B13-96A7-EF8253749959}" type="pres">
      <dgm:prSet presAssocID="{B9B31F9B-56E6-4AC2-8F43-DC35442BAC9E}" presName="sibTrans" presStyleCnt="0"/>
      <dgm:spPr/>
    </dgm:pt>
    <dgm:pt modelId="{04F90219-157A-4806-9D39-BCE940CC7B36}" type="pres">
      <dgm:prSet presAssocID="{B1BAE6F3-8AA3-43A9-9B65-03B97CF7D6DF}" presName="node" presStyleLbl="node1" presStyleIdx="5" presStyleCnt="8">
        <dgm:presLayoutVars>
          <dgm:bulletEnabled val="1"/>
        </dgm:presLayoutVars>
      </dgm:prSet>
      <dgm:spPr/>
    </dgm:pt>
    <dgm:pt modelId="{9971BAC6-F517-485C-8229-EF5B04DDD3CC}" type="pres">
      <dgm:prSet presAssocID="{9C14F368-156C-4FE7-8E5A-7076190A122C}" presName="sibTrans" presStyleCnt="0"/>
      <dgm:spPr/>
    </dgm:pt>
    <dgm:pt modelId="{7E48460F-7603-4ABD-9C3E-28757B23E1F8}" type="pres">
      <dgm:prSet presAssocID="{F79C77B7-6D19-4962-9CD1-32F7AEABE209}" presName="node" presStyleLbl="node1" presStyleIdx="6" presStyleCnt="8">
        <dgm:presLayoutVars>
          <dgm:bulletEnabled val="1"/>
        </dgm:presLayoutVars>
      </dgm:prSet>
      <dgm:spPr/>
    </dgm:pt>
    <dgm:pt modelId="{D56EA9B6-26BA-4843-92C4-DAADA240C973}" type="pres">
      <dgm:prSet presAssocID="{1BA17DD7-F8A5-4607-93E0-26BD8054299A}" presName="sibTrans" presStyleCnt="0"/>
      <dgm:spPr/>
    </dgm:pt>
    <dgm:pt modelId="{F7AF8FD5-B4A3-44E4-B75E-9C0F8FE68391}" type="pres">
      <dgm:prSet presAssocID="{048CE322-016F-4342-8721-FC4E7F8F159D}" presName="node" presStyleLbl="node1" presStyleIdx="7" presStyleCnt="8">
        <dgm:presLayoutVars>
          <dgm:bulletEnabled val="1"/>
        </dgm:presLayoutVars>
      </dgm:prSet>
      <dgm:spPr/>
    </dgm:pt>
  </dgm:ptLst>
  <dgm:cxnLst>
    <dgm:cxn modelId="{CFD7C672-8EE7-4351-B363-52020B0A9492}" type="presOf" srcId="{B67A2FC5-A27D-4CF9-B803-A980F39C64E7}" destId="{7CCC24FC-A5CC-4077-AAF2-20188A11EA36}" srcOrd="0" destOrd="0" presId="urn:microsoft.com/office/officeart/2005/8/layout/default"/>
    <dgm:cxn modelId="{A4177A24-3991-49A9-9E16-9C3A0471550E}" srcId="{ADC0F73D-343C-42FC-99EA-B86201C7776F}" destId="{B67A2FC5-A27D-4CF9-B803-A980F39C64E7}" srcOrd="1" destOrd="0" parTransId="{4D7D05E3-E845-446F-ABCF-9E7E1A59CDC7}" sibTransId="{DEB9F9D8-3589-423E-BAB6-19BF18B7DF97}"/>
    <dgm:cxn modelId="{417ECBCD-CDC2-4CC9-99AC-8C5289E8B525}" type="presOf" srcId="{048CE322-016F-4342-8721-FC4E7F8F159D}" destId="{F7AF8FD5-B4A3-44E4-B75E-9C0F8FE68391}" srcOrd="0" destOrd="0" presId="urn:microsoft.com/office/officeart/2005/8/layout/default"/>
    <dgm:cxn modelId="{0E7A8B21-65D7-44F0-A600-F7CDC5A6EBB0}" type="presOf" srcId="{2DD8FA90-DC5A-445B-9700-9531CDE7118A}" destId="{48ECCDF6-6234-4B79-9524-F8E9D0FA6BCD}" srcOrd="0" destOrd="0" presId="urn:microsoft.com/office/officeart/2005/8/layout/default"/>
    <dgm:cxn modelId="{D8896FE8-40ED-4F25-B781-4632F6E4F69C}" srcId="{ADC0F73D-343C-42FC-99EA-B86201C7776F}" destId="{F79C77B7-6D19-4962-9CD1-32F7AEABE209}" srcOrd="6" destOrd="0" parTransId="{262679A4-98FF-4B57-A291-5471B24B7F94}" sibTransId="{1BA17DD7-F8A5-4607-93E0-26BD8054299A}"/>
    <dgm:cxn modelId="{EF20AF1C-EAF9-46C1-91FB-014110802D57}" srcId="{ADC0F73D-343C-42FC-99EA-B86201C7776F}" destId="{10FCC31D-A4AE-46C9-A647-3140EF4D9BBC}" srcOrd="2" destOrd="0" parTransId="{94C5F803-3BDB-4103-B3DA-FA0C9977B1DC}" sibTransId="{CC461D61-6D65-47D7-9D83-3AA6CA7682F5}"/>
    <dgm:cxn modelId="{45140139-9E16-4492-8922-3543AE2BF87B}" srcId="{ADC0F73D-343C-42FC-99EA-B86201C7776F}" destId="{B1BAE6F3-8AA3-43A9-9B65-03B97CF7D6DF}" srcOrd="5" destOrd="0" parTransId="{392088BE-5325-4EED-B10E-49EE668185FA}" sibTransId="{9C14F368-156C-4FE7-8E5A-7076190A122C}"/>
    <dgm:cxn modelId="{F2803192-843E-47F9-B0C8-E2606B4D3657}" srcId="{ADC0F73D-343C-42FC-99EA-B86201C7776F}" destId="{048CE322-016F-4342-8721-FC4E7F8F159D}" srcOrd="7" destOrd="0" parTransId="{C8B3B4F3-8E31-453E-B273-BF5C7684A6F3}" sibTransId="{9CDC006C-9B35-401C-90E8-71897DE03AEA}"/>
    <dgm:cxn modelId="{83B73DA0-D961-41C6-8212-D57B04AAC1CB}" type="presOf" srcId="{47E7E54B-5D37-4497-88D9-988310D05307}" destId="{A36B7A09-0683-4504-A8AF-AE93F32D13AB}" srcOrd="0" destOrd="0" presId="urn:microsoft.com/office/officeart/2005/8/layout/default"/>
    <dgm:cxn modelId="{019D55C6-A783-4C99-89FA-DECC87D8C419}" type="presOf" srcId="{B1BAE6F3-8AA3-43A9-9B65-03B97CF7D6DF}" destId="{04F90219-157A-4806-9D39-BCE940CC7B36}" srcOrd="0" destOrd="0" presId="urn:microsoft.com/office/officeart/2005/8/layout/default"/>
    <dgm:cxn modelId="{283CCA15-48EE-422C-BA11-7F82C93DFFEC}" type="presOf" srcId="{10FCC31D-A4AE-46C9-A647-3140EF4D9BBC}" destId="{E15667C9-0580-46F7-B0CE-C7878BBA273D}" srcOrd="0" destOrd="0" presId="urn:microsoft.com/office/officeart/2005/8/layout/default"/>
    <dgm:cxn modelId="{E55E478D-B9E7-4DA6-A3E2-218514937D6D}" type="presOf" srcId="{17E3DEF6-C0E7-4A0F-81DF-A241B51DCC72}" destId="{D4447974-70E9-4D80-84AE-CD94249F0124}" srcOrd="0" destOrd="0" presId="urn:microsoft.com/office/officeart/2005/8/layout/default"/>
    <dgm:cxn modelId="{006B463B-4D36-4D39-BC8A-7E8F7DA9EEB4}" srcId="{ADC0F73D-343C-42FC-99EA-B86201C7776F}" destId="{2DD8FA90-DC5A-445B-9700-9531CDE7118A}" srcOrd="3" destOrd="0" parTransId="{74F14557-85F8-4083-8028-4AF82AC4C582}" sibTransId="{A6B9C9EC-36B8-451C-983B-E3624A75734C}"/>
    <dgm:cxn modelId="{C455F0FF-8FC8-4E16-A222-38861B50EC6E}" type="presOf" srcId="{ADC0F73D-343C-42FC-99EA-B86201C7776F}" destId="{396B0656-4AE6-4987-8F24-ACBBCF8F86C6}" srcOrd="0" destOrd="0" presId="urn:microsoft.com/office/officeart/2005/8/layout/default"/>
    <dgm:cxn modelId="{CDB4F725-22C9-4929-BE2C-4660735BDA4E}" srcId="{ADC0F73D-343C-42FC-99EA-B86201C7776F}" destId="{47E7E54B-5D37-4497-88D9-988310D05307}" srcOrd="4" destOrd="0" parTransId="{845B93BF-9EF0-46BD-8693-0B3FF65E0CF8}" sibTransId="{B9B31F9B-56E6-4AC2-8F43-DC35442BAC9E}"/>
    <dgm:cxn modelId="{431582B5-9361-4C96-9B91-4720B36B86CB}" type="presOf" srcId="{F79C77B7-6D19-4962-9CD1-32F7AEABE209}" destId="{7E48460F-7603-4ABD-9C3E-28757B23E1F8}" srcOrd="0" destOrd="0" presId="urn:microsoft.com/office/officeart/2005/8/layout/default"/>
    <dgm:cxn modelId="{E4AC8325-7097-49AA-94F8-BA99BC402D77}" srcId="{ADC0F73D-343C-42FC-99EA-B86201C7776F}" destId="{17E3DEF6-C0E7-4A0F-81DF-A241B51DCC72}" srcOrd="0" destOrd="0" parTransId="{D66E89DC-D9C9-4E89-94E7-37C78599827E}" sibTransId="{8479968F-3670-4664-82F9-7B749B90F6DC}"/>
    <dgm:cxn modelId="{5BEB6B25-C73F-478C-B8E2-3FA1F20E415C}" type="presParOf" srcId="{396B0656-4AE6-4987-8F24-ACBBCF8F86C6}" destId="{D4447974-70E9-4D80-84AE-CD94249F0124}" srcOrd="0" destOrd="0" presId="urn:microsoft.com/office/officeart/2005/8/layout/default"/>
    <dgm:cxn modelId="{E83D96D8-8F32-408C-AAB9-F5993E32D6A4}" type="presParOf" srcId="{396B0656-4AE6-4987-8F24-ACBBCF8F86C6}" destId="{2019A0B9-B63F-4C81-ADBC-C27ACD60C0F4}" srcOrd="1" destOrd="0" presId="urn:microsoft.com/office/officeart/2005/8/layout/default"/>
    <dgm:cxn modelId="{6D40FF2A-C2E9-42E9-8045-DF96901644C4}" type="presParOf" srcId="{396B0656-4AE6-4987-8F24-ACBBCF8F86C6}" destId="{7CCC24FC-A5CC-4077-AAF2-20188A11EA36}" srcOrd="2" destOrd="0" presId="urn:microsoft.com/office/officeart/2005/8/layout/default"/>
    <dgm:cxn modelId="{C4CF8BCF-C0F9-40B8-9A98-660BBB496BA9}" type="presParOf" srcId="{396B0656-4AE6-4987-8F24-ACBBCF8F86C6}" destId="{C9A2CA4A-96C5-4147-8DFC-294FEAB5CF9F}" srcOrd="3" destOrd="0" presId="urn:microsoft.com/office/officeart/2005/8/layout/default"/>
    <dgm:cxn modelId="{DBE4CD39-7106-4C40-8C0D-8A313F77C6E3}" type="presParOf" srcId="{396B0656-4AE6-4987-8F24-ACBBCF8F86C6}" destId="{E15667C9-0580-46F7-B0CE-C7878BBA273D}" srcOrd="4" destOrd="0" presId="urn:microsoft.com/office/officeart/2005/8/layout/default"/>
    <dgm:cxn modelId="{67337DA0-4BDA-4C61-B809-35F093228484}" type="presParOf" srcId="{396B0656-4AE6-4987-8F24-ACBBCF8F86C6}" destId="{1337B797-F535-4C40-B9DD-D388584D780F}" srcOrd="5" destOrd="0" presId="urn:microsoft.com/office/officeart/2005/8/layout/default"/>
    <dgm:cxn modelId="{C3E4C4DA-3DE9-4120-9A86-83511B14EF7E}" type="presParOf" srcId="{396B0656-4AE6-4987-8F24-ACBBCF8F86C6}" destId="{48ECCDF6-6234-4B79-9524-F8E9D0FA6BCD}" srcOrd="6" destOrd="0" presId="urn:microsoft.com/office/officeart/2005/8/layout/default"/>
    <dgm:cxn modelId="{CAE25CAA-16A7-4E6D-B110-7AA1E99F57A3}" type="presParOf" srcId="{396B0656-4AE6-4987-8F24-ACBBCF8F86C6}" destId="{760763FB-5FF0-4F2F-93E5-BDB6A8FECBC3}" srcOrd="7" destOrd="0" presId="urn:microsoft.com/office/officeart/2005/8/layout/default"/>
    <dgm:cxn modelId="{15FE4E20-85C7-4789-9B2C-882D6EFD02A5}" type="presParOf" srcId="{396B0656-4AE6-4987-8F24-ACBBCF8F86C6}" destId="{A36B7A09-0683-4504-A8AF-AE93F32D13AB}" srcOrd="8" destOrd="0" presId="urn:microsoft.com/office/officeart/2005/8/layout/default"/>
    <dgm:cxn modelId="{DE6D0C3F-5E4D-4D79-8B7F-C8E01F232110}" type="presParOf" srcId="{396B0656-4AE6-4987-8F24-ACBBCF8F86C6}" destId="{CA4474A2-2605-4B13-96A7-EF8253749959}" srcOrd="9" destOrd="0" presId="urn:microsoft.com/office/officeart/2005/8/layout/default"/>
    <dgm:cxn modelId="{90500B6F-C549-43D2-9B40-53F743038AA7}" type="presParOf" srcId="{396B0656-4AE6-4987-8F24-ACBBCF8F86C6}" destId="{04F90219-157A-4806-9D39-BCE940CC7B36}" srcOrd="10" destOrd="0" presId="urn:microsoft.com/office/officeart/2005/8/layout/default"/>
    <dgm:cxn modelId="{B5D5CDD4-B7FB-4228-9272-8CAAB6D80D49}" type="presParOf" srcId="{396B0656-4AE6-4987-8F24-ACBBCF8F86C6}" destId="{9971BAC6-F517-485C-8229-EF5B04DDD3CC}" srcOrd="11" destOrd="0" presId="urn:microsoft.com/office/officeart/2005/8/layout/default"/>
    <dgm:cxn modelId="{F78B8956-18B8-43AD-87B8-37F790E1D67E}" type="presParOf" srcId="{396B0656-4AE6-4987-8F24-ACBBCF8F86C6}" destId="{7E48460F-7603-4ABD-9C3E-28757B23E1F8}" srcOrd="12" destOrd="0" presId="urn:microsoft.com/office/officeart/2005/8/layout/default"/>
    <dgm:cxn modelId="{202F22E8-6591-4548-8DD6-5FA3FF3D3BB3}" type="presParOf" srcId="{396B0656-4AE6-4987-8F24-ACBBCF8F86C6}" destId="{D56EA9B6-26BA-4843-92C4-DAADA240C973}" srcOrd="13" destOrd="0" presId="urn:microsoft.com/office/officeart/2005/8/layout/default"/>
    <dgm:cxn modelId="{2E0FC86F-C63D-4418-AAB1-1201B3D04052}" type="presParOf" srcId="{396B0656-4AE6-4987-8F24-ACBBCF8F86C6}" destId="{F7AF8FD5-B4A3-44E4-B75E-9C0F8FE68391}"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D80E1C5-5175-4818-8972-6367DEBF31D0}" type="doc">
      <dgm:prSet loTypeId="urn:microsoft.com/office/officeart/2005/8/layout/StepDownProcess" loCatId="process" qsTypeId="urn:microsoft.com/office/officeart/2005/8/quickstyle/simple1" qsCatId="simple" csTypeId="urn:microsoft.com/office/officeart/2005/8/colors/accent1_2" csCatId="accent1"/>
      <dgm:spPr/>
      <dgm:t>
        <a:bodyPr/>
        <a:lstStyle/>
        <a:p>
          <a:endParaRPr lang="ru-RU"/>
        </a:p>
      </dgm:t>
    </dgm:pt>
    <dgm:pt modelId="{F336E3FE-3B9C-4BEE-88DD-06C158AC0009}">
      <dgm:prSet/>
      <dgm:spPr/>
      <dgm:t>
        <a:bodyPr/>
        <a:lstStyle/>
        <a:p>
          <a:pPr rtl="0"/>
          <a:r>
            <a:rPr lang="en-US" smtClean="0"/>
            <a:t>stainless</a:t>
          </a:r>
          <a:endParaRPr lang="uk-UA"/>
        </a:p>
      </dgm:t>
    </dgm:pt>
    <dgm:pt modelId="{03F85DC9-C9E8-409A-AFD5-29583635A29E}" type="parTrans" cxnId="{646B3D4D-97BB-44C2-B66C-C050A2DF94A0}">
      <dgm:prSet/>
      <dgm:spPr/>
      <dgm:t>
        <a:bodyPr/>
        <a:lstStyle/>
        <a:p>
          <a:endParaRPr lang="ru-RU"/>
        </a:p>
      </dgm:t>
    </dgm:pt>
    <dgm:pt modelId="{3EC9029A-97EF-4D1D-9D56-35427420F25A}" type="sibTrans" cxnId="{646B3D4D-97BB-44C2-B66C-C050A2DF94A0}">
      <dgm:prSet/>
      <dgm:spPr/>
      <dgm:t>
        <a:bodyPr/>
        <a:lstStyle/>
        <a:p>
          <a:endParaRPr lang="ru-RU"/>
        </a:p>
      </dgm:t>
    </dgm:pt>
    <dgm:pt modelId="{FAC7E45A-4E03-4050-B613-0B55F4252150}">
      <dgm:prSet/>
      <dgm:spPr/>
      <dgm:t>
        <a:bodyPr/>
        <a:lstStyle/>
        <a:p>
          <a:pPr rtl="0"/>
          <a:r>
            <a:rPr lang="en-US" dirty="0" smtClean="0"/>
            <a:t>carbon tool</a:t>
          </a:r>
          <a:endParaRPr lang="uk-UA" dirty="0"/>
        </a:p>
      </dgm:t>
    </dgm:pt>
    <dgm:pt modelId="{4F601B6C-37C9-491D-9F35-A34E2728E182}" type="parTrans" cxnId="{8968B92A-0087-4B86-9454-1E16EB26AFF9}">
      <dgm:prSet/>
      <dgm:spPr/>
      <dgm:t>
        <a:bodyPr/>
        <a:lstStyle/>
        <a:p>
          <a:endParaRPr lang="ru-RU"/>
        </a:p>
      </dgm:t>
    </dgm:pt>
    <dgm:pt modelId="{86169AAA-3CCA-4457-9E83-72B787FAAD80}" type="sibTrans" cxnId="{8968B92A-0087-4B86-9454-1E16EB26AFF9}">
      <dgm:prSet/>
      <dgm:spPr/>
      <dgm:t>
        <a:bodyPr/>
        <a:lstStyle/>
        <a:p>
          <a:endParaRPr lang="ru-RU"/>
        </a:p>
      </dgm:t>
    </dgm:pt>
    <dgm:pt modelId="{CB0CDFCD-0B3D-4085-AE07-3369342F9021}">
      <dgm:prSet/>
      <dgm:spPr/>
      <dgm:t>
        <a:bodyPr/>
        <a:lstStyle/>
        <a:p>
          <a:pPr rtl="0"/>
          <a:r>
            <a:rPr lang="en-US" smtClean="0"/>
            <a:t>alloy</a:t>
          </a:r>
          <a:endParaRPr lang="uk-UA"/>
        </a:p>
      </dgm:t>
    </dgm:pt>
    <dgm:pt modelId="{58141563-186B-469E-A0D9-B75247596B9C}" type="parTrans" cxnId="{2B1EBF72-7BD0-442D-9A9C-89828F486905}">
      <dgm:prSet/>
      <dgm:spPr/>
      <dgm:t>
        <a:bodyPr/>
        <a:lstStyle/>
        <a:p>
          <a:endParaRPr lang="ru-RU"/>
        </a:p>
      </dgm:t>
    </dgm:pt>
    <dgm:pt modelId="{2FAC32A6-C3F9-4148-9614-0575A75D9B15}" type="sibTrans" cxnId="{2B1EBF72-7BD0-442D-9A9C-89828F486905}">
      <dgm:prSet/>
      <dgm:spPr/>
      <dgm:t>
        <a:bodyPr/>
        <a:lstStyle/>
        <a:p>
          <a:endParaRPr lang="ru-RU"/>
        </a:p>
      </dgm:t>
    </dgm:pt>
    <dgm:pt modelId="{9250D703-8119-4258-BB91-AD07547C3250}" type="pres">
      <dgm:prSet presAssocID="{BD80E1C5-5175-4818-8972-6367DEBF31D0}" presName="rootnode" presStyleCnt="0">
        <dgm:presLayoutVars>
          <dgm:chMax/>
          <dgm:chPref/>
          <dgm:dir/>
          <dgm:animLvl val="lvl"/>
        </dgm:presLayoutVars>
      </dgm:prSet>
      <dgm:spPr/>
    </dgm:pt>
    <dgm:pt modelId="{FBB74565-6320-489E-AD97-AF14BA51672F}" type="pres">
      <dgm:prSet presAssocID="{F336E3FE-3B9C-4BEE-88DD-06C158AC0009}" presName="composite" presStyleCnt="0"/>
      <dgm:spPr/>
    </dgm:pt>
    <dgm:pt modelId="{CE1BB9BE-D5C8-4EC5-AAA5-1B34530A84AA}" type="pres">
      <dgm:prSet presAssocID="{F336E3FE-3B9C-4BEE-88DD-06C158AC0009}" presName="bentUpArrow1" presStyleLbl="alignImgPlace1" presStyleIdx="0" presStyleCnt="2"/>
      <dgm:spPr/>
    </dgm:pt>
    <dgm:pt modelId="{20A048B4-96A9-4EA9-B008-A8CD67A6641A}" type="pres">
      <dgm:prSet presAssocID="{F336E3FE-3B9C-4BEE-88DD-06C158AC0009}" presName="ParentText" presStyleLbl="node1" presStyleIdx="0" presStyleCnt="3">
        <dgm:presLayoutVars>
          <dgm:chMax val="1"/>
          <dgm:chPref val="1"/>
          <dgm:bulletEnabled val="1"/>
        </dgm:presLayoutVars>
      </dgm:prSet>
      <dgm:spPr/>
    </dgm:pt>
    <dgm:pt modelId="{541D936E-3A66-4595-9424-4AABB48709B0}" type="pres">
      <dgm:prSet presAssocID="{F336E3FE-3B9C-4BEE-88DD-06C158AC0009}" presName="ChildText" presStyleLbl="revTx" presStyleIdx="0" presStyleCnt="2">
        <dgm:presLayoutVars>
          <dgm:chMax val="0"/>
          <dgm:chPref val="0"/>
          <dgm:bulletEnabled val="1"/>
        </dgm:presLayoutVars>
      </dgm:prSet>
      <dgm:spPr/>
    </dgm:pt>
    <dgm:pt modelId="{7BA2A252-F608-4351-B3F2-AA4735DF7AFB}" type="pres">
      <dgm:prSet presAssocID="{3EC9029A-97EF-4D1D-9D56-35427420F25A}" presName="sibTrans" presStyleCnt="0"/>
      <dgm:spPr/>
    </dgm:pt>
    <dgm:pt modelId="{BAD4F2EC-00CD-498C-86AA-1E0CB6C76722}" type="pres">
      <dgm:prSet presAssocID="{FAC7E45A-4E03-4050-B613-0B55F4252150}" presName="composite" presStyleCnt="0"/>
      <dgm:spPr/>
    </dgm:pt>
    <dgm:pt modelId="{1E6FBCE0-4A00-4C84-AC0A-125FD52B0E65}" type="pres">
      <dgm:prSet presAssocID="{FAC7E45A-4E03-4050-B613-0B55F4252150}" presName="bentUpArrow1" presStyleLbl="alignImgPlace1" presStyleIdx="1" presStyleCnt="2"/>
      <dgm:spPr/>
    </dgm:pt>
    <dgm:pt modelId="{D8A4744E-933C-4616-89F8-96FC46625161}" type="pres">
      <dgm:prSet presAssocID="{FAC7E45A-4E03-4050-B613-0B55F4252150}" presName="ParentText" presStyleLbl="node1" presStyleIdx="1" presStyleCnt="3">
        <dgm:presLayoutVars>
          <dgm:chMax val="1"/>
          <dgm:chPref val="1"/>
          <dgm:bulletEnabled val="1"/>
        </dgm:presLayoutVars>
      </dgm:prSet>
      <dgm:spPr/>
    </dgm:pt>
    <dgm:pt modelId="{7C426ECD-4E6F-45D2-A68F-3A9CAA3A1A5E}" type="pres">
      <dgm:prSet presAssocID="{FAC7E45A-4E03-4050-B613-0B55F4252150}" presName="ChildText" presStyleLbl="revTx" presStyleIdx="1" presStyleCnt="2">
        <dgm:presLayoutVars>
          <dgm:chMax val="0"/>
          <dgm:chPref val="0"/>
          <dgm:bulletEnabled val="1"/>
        </dgm:presLayoutVars>
      </dgm:prSet>
      <dgm:spPr/>
    </dgm:pt>
    <dgm:pt modelId="{371A83F6-46AA-4A8A-9743-A096D858A972}" type="pres">
      <dgm:prSet presAssocID="{86169AAA-3CCA-4457-9E83-72B787FAAD80}" presName="sibTrans" presStyleCnt="0"/>
      <dgm:spPr/>
    </dgm:pt>
    <dgm:pt modelId="{A11BBD0D-2DCA-43B8-97DB-7AF4D465534F}" type="pres">
      <dgm:prSet presAssocID="{CB0CDFCD-0B3D-4085-AE07-3369342F9021}" presName="composite" presStyleCnt="0"/>
      <dgm:spPr/>
    </dgm:pt>
    <dgm:pt modelId="{0D97F97D-2C54-4792-B36E-21B82227E699}" type="pres">
      <dgm:prSet presAssocID="{CB0CDFCD-0B3D-4085-AE07-3369342F9021}" presName="ParentText" presStyleLbl="node1" presStyleIdx="2" presStyleCnt="3">
        <dgm:presLayoutVars>
          <dgm:chMax val="1"/>
          <dgm:chPref val="1"/>
          <dgm:bulletEnabled val="1"/>
        </dgm:presLayoutVars>
      </dgm:prSet>
      <dgm:spPr/>
    </dgm:pt>
  </dgm:ptLst>
  <dgm:cxnLst>
    <dgm:cxn modelId="{01177221-3AD0-4601-BDD3-8F6B1D86FC41}" type="presOf" srcId="{CB0CDFCD-0B3D-4085-AE07-3369342F9021}" destId="{0D97F97D-2C54-4792-B36E-21B82227E699}" srcOrd="0" destOrd="0" presId="urn:microsoft.com/office/officeart/2005/8/layout/StepDownProcess"/>
    <dgm:cxn modelId="{C873465E-AF6E-4464-A88F-9B926D90735E}" type="presOf" srcId="{FAC7E45A-4E03-4050-B613-0B55F4252150}" destId="{D8A4744E-933C-4616-89F8-96FC46625161}" srcOrd="0" destOrd="0" presId="urn:microsoft.com/office/officeart/2005/8/layout/StepDownProcess"/>
    <dgm:cxn modelId="{2B1EBF72-7BD0-442D-9A9C-89828F486905}" srcId="{BD80E1C5-5175-4818-8972-6367DEBF31D0}" destId="{CB0CDFCD-0B3D-4085-AE07-3369342F9021}" srcOrd="2" destOrd="0" parTransId="{58141563-186B-469E-A0D9-B75247596B9C}" sibTransId="{2FAC32A6-C3F9-4148-9614-0575A75D9B15}"/>
    <dgm:cxn modelId="{646B3D4D-97BB-44C2-B66C-C050A2DF94A0}" srcId="{BD80E1C5-5175-4818-8972-6367DEBF31D0}" destId="{F336E3FE-3B9C-4BEE-88DD-06C158AC0009}" srcOrd="0" destOrd="0" parTransId="{03F85DC9-C9E8-409A-AFD5-29583635A29E}" sibTransId="{3EC9029A-97EF-4D1D-9D56-35427420F25A}"/>
    <dgm:cxn modelId="{8968B92A-0087-4B86-9454-1E16EB26AFF9}" srcId="{BD80E1C5-5175-4818-8972-6367DEBF31D0}" destId="{FAC7E45A-4E03-4050-B613-0B55F4252150}" srcOrd="1" destOrd="0" parTransId="{4F601B6C-37C9-491D-9F35-A34E2728E182}" sibTransId="{86169AAA-3CCA-4457-9E83-72B787FAAD80}"/>
    <dgm:cxn modelId="{782DBD00-1577-4351-AD83-4D71C4848B14}" type="presOf" srcId="{F336E3FE-3B9C-4BEE-88DD-06C158AC0009}" destId="{20A048B4-96A9-4EA9-B008-A8CD67A6641A}" srcOrd="0" destOrd="0" presId="urn:microsoft.com/office/officeart/2005/8/layout/StepDownProcess"/>
    <dgm:cxn modelId="{2DAF681E-9B08-40F1-A38F-579A4DA17FEB}" type="presOf" srcId="{BD80E1C5-5175-4818-8972-6367DEBF31D0}" destId="{9250D703-8119-4258-BB91-AD07547C3250}" srcOrd="0" destOrd="0" presId="urn:microsoft.com/office/officeart/2005/8/layout/StepDownProcess"/>
    <dgm:cxn modelId="{94532FFE-78E5-436C-9DBF-0896690CF6BE}" type="presParOf" srcId="{9250D703-8119-4258-BB91-AD07547C3250}" destId="{FBB74565-6320-489E-AD97-AF14BA51672F}" srcOrd="0" destOrd="0" presId="urn:microsoft.com/office/officeart/2005/8/layout/StepDownProcess"/>
    <dgm:cxn modelId="{6793D8C8-2021-4C05-A53D-44339DC73790}" type="presParOf" srcId="{FBB74565-6320-489E-AD97-AF14BA51672F}" destId="{CE1BB9BE-D5C8-4EC5-AAA5-1B34530A84AA}" srcOrd="0" destOrd="0" presId="urn:microsoft.com/office/officeart/2005/8/layout/StepDownProcess"/>
    <dgm:cxn modelId="{3D4CE5DF-6C49-44FE-97C8-73C9DDE74297}" type="presParOf" srcId="{FBB74565-6320-489E-AD97-AF14BA51672F}" destId="{20A048B4-96A9-4EA9-B008-A8CD67A6641A}" srcOrd="1" destOrd="0" presId="urn:microsoft.com/office/officeart/2005/8/layout/StepDownProcess"/>
    <dgm:cxn modelId="{5361DC9B-3663-43FF-8119-DDEC77A7131F}" type="presParOf" srcId="{FBB74565-6320-489E-AD97-AF14BA51672F}" destId="{541D936E-3A66-4595-9424-4AABB48709B0}" srcOrd="2" destOrd="0" presId="urn:microsoft.com/office/officeart/2005/8/layout/StepDownProcess"/>
    <dgm:cxn modelId="{C0FAB0DE-100D-4159-8318-065E11A3F242}" type="presParOf" srcId="{9250D703-8119-4258-BB91-AD07547C3250}" destId="{7BA2A252-F608-4351-B3F2-AA4735DF7AFB}" srcOrd="1" destOrd="0" presId="urn:microsoft.com/office/officeart/2005/8/layout/StepDownProcess"/>
    <dgm:cxn modelId="{CA5FBC04-FE5C-44BB-B226-C4402472FE6F}" type="presParOf" srcId="{9250D703-8119-4258-BB91-AD07547C3250}" destId="{BAD4F2EC-00CD-498C-86AA-1E0CB6C76722}" srcOrd="2" destOrd="0" presId="urn:microsoft.com/office/officeart/2005/8/layout/StepDownProcess"/>
    <dgm:cxn modelId="{711D04AA-DE13-4810-9924-413283365E28}" type="presParOf" srcId="{BAD4F2EC-00CD-498C-86AA-1E0CB6C76722}" destId="{1E6FBCE0-4A00-4C84-AC0A-125FD52B0E65}" srcOrd="0" destOrd="0" presId="urn:microsoft.com/office/officeart/2005/8/layout/StepDownProcess"/>
    <dgm:cxn modelId="{4766C46D-21A4-438D-8E46-E85759C067EB}" type="presParOf" srcId="{BAD4F2EC-00CD-498C-86AA-1E0CB6C76722}" destId="{D8A4744E-933C-4616-89F8-96FC46625161}" srcOrd="1" destOrd="0" presId="urn:microsoft.com/office/officeart/2005/8/layout/StepDownProcess"/>
    <dgm:cxn modelId="{3607CFA8-F7F0-4322-AFDA-D07DFAF8E11C}" type="presParOf" srcId="{BAD4F2EC-00CD-498C-86AA-1E0CB6C76722}" destId="{7C426ECD-4E6F-45D2-A68F-3A9CAA3A1A5E}" srcOrd="2" destOrd="0" presId="urn:microsoft.com/office/officeart/2005/8/layout/StepDownProcess"/>
    <dgm:cxn modelId="{1EEF3DC1-57E2-426C-B04F-E98A03817B3F}" type="presParOf" srcId="{9250D703-8119-4258-BB91-AD07547C3250}" destId="{371A83F6-46AA-4A8A-9743-A096D858A972}" srcOrd="3" destOrd="0" presId="urn:microsoft.com/office/officeart/2005/8/layout/StepDownProcess"/>
    <dgm:cxn modelId="{3957CD2B-CFD7-42CD-A8C4-D8CA31884380}" type="presParOf" srcId="{9250D703-8119-4258-BB91-AD07547C3250}" destId="{A11BBD0D-2DCA-43B8-97DB-7AF4D465534F}" srcOrd="4" destOrd="0" presId="urn:microsoft.com/office/officeart/2005/8/layout/StepDownProcess"/>
    <dgm:cxn modelId="{6B52B239-1719-462A-84E5-E1D94798451B}" type="presParOf" srcId="{A11BBD0D-2DCA-43B8-97DB-7AF4D465534F}" destId="{0D97F97D-2C54-4792-B36E-21B82227E699}"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2A0DB9-9943-40B4-81C9-5B42C05F9CC5}">
      <dsp:nvSpPr>
        <dsp:cNvPr id="0" name=""/>
        <dsp:cNvSpPr/>
      </dsp:nvSpPr>
      <dsp:spPr>
        <a:xfrm>
          <a:off x="3257"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en-US" sz="1300" kern="1200" dirty="0" smtClean="0"/>
            <a:t>metals and their alloys</a:t>
          </a:r>
          <a:endParaRPr lang="uk-UA" sz="1300" kern="1200" dirty="0"/>
        </a:p>
      </dsp:txBody>
      <dsp:txXfrm>
        <a:off x="3257" y="1209734"/>
        <a:ext cx="1092250" cy="1209734"/>
      </dsp:txXfrm>
    </dsp:sp>
    <dsp:sp modelId="{6CB60D93-F0D0-4205-A436-6255EA06F128}">
      <dsp:nvSpPr>
        <dsp:cNvPr id="0" name=""/>
        <dsp:cNvSpPr/>
      </dsp:nvSpPr>
      <dsp:spPr>
        <a:xfrm>
          <a:off x="72005" y="152566"/>
          <a:ext cx="1007103" cy="100710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3DA015E-EB96-4319-8E50-8D2C283A83B2}">
      <dsp:nvSpPr>
        <dsp:cNvPr id="0" name=""/>
        <dsp:cNvSpPr/>
      </dsp:nvSpPr>
      <dsp:spPr>
        <a:xfrm>
          <a:off x="1128275"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en-US" sz="1300" kern="1200" dirty="0" smtClean="0"/>
            <a:t>plastic masses</a:t>
          </a:r>
          <a:endParaRPr lang="uk-UA" sz="1300" kern="1200" dirty="0"/>
        </a:p>
      </dsp:txBody>
      <dsp:txXfrm>
        <a:off x="1128275" y="1209734"/>
        <a:ext cx="1092250" cy="1209734"/>
      </dsp:txXfrm>
    </dsp:sp>
    <dsp:sp modelId="{8A04C432-2CD7-4450-A277-722B3ED08C5E}">
      <dsp:nvSpPr>
        <dsp:cNvPr id="0" name=""/>
        <dsp:cNvSpPr/>
      </dsp:nvSpPr>
      <dsp:spPr>
        <a:xfrm>
          <a:off x="1170848" y="181460"/>
          <a:ext cx="1007103" cy="100710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8E86A5-1D18-427E-B237-73C38CD1C7FD}">
      <dsp:nvSpPr>
        <dsp:cNvPr id="0" name=""/>
        <dsp:cNvSpPr/>
      </dsp:nvSpPr>
      <dsp:spPr>
        <a:xfrm>
          <a:off x="2253293"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en-US" sz="1300" kern="1200" dirty="0" smtClean="0"/>
            <a:t>rubber</a:t>
          </a:r>
          <a:endParaRPr lang="uk-UA" sz="1300" kern="1200" dirty="0"/>
        </a:p>
      </dsp:txBody>
      <dsp:txXfrm>
        <a:off x="2253293" y="1209734"/>
        <a:ext cx="1092250" cy="1209734"/>
      </dsp:txXfrm>
    </dsp:sp>
    <dsp:sp modelId="{93F456D6-3132-45D7-A5ED-7389C1CD37F7}">
      <dsp:nvSpPr>
        <dsp:cNvPr id="0" name=""/>
        <dsp:cNvSpPr/>
      </dsp:nvSpPr>
      <dsp:spPr>
        <a:xfrm>
          <a:off x="2295866" y="181460"/>
          <a:ext cx="1007103" cy="100710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CC8B46-4970-4E31-A43A-274AA94B1E9A}">
      <dsp:nvSpPr>
        <dsp:cNvPr id="0" name=""/>
        <dsp:cNvSpPr/>
      </dsp:nvSpPr>
      <dsp:spPr>
        <a:xfrm>
          <a:off x="3378310"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en-US" sz="1300" kern="1200" dirty="0" smtClean="0"/>
            <a:t>glass</a:t>
          </a:r>
          <a:endParaRPr lang="uk-UA" sz="1300" kern="1200" dirty="0"/>
        </a:p>
      </dsp:txBody>
      <dsp:txXfrm>
        <a:off x="3378310" y="1209734"/>
        <a:ext cx="1092250" cy="1209734"/>
      </dsp:txXfrm>
    </dsp:sp>
    <dsp:sp modelId="{AE5A75BF-19C7-4BD7-A956-963F8D46BCF2}">
      <dsp:nvSpPr>
        <dsp:cNvPr id="0" name=""/>
        <dsp:cNvSpPr/>
      </dsp:nvSpPr>
      <dsp:spPr>
        <a:xfrm>
          <a:off x="3420884" y="181460"/>
          <a:ext cx="1007103" cy="1007103"/>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387B3B-9DC2-47DF-BA79-86B860D579A2}">
      <dsp:nvSpPr>
        <dsp:cNvPr id="0" name=""/>
        <dsp:cNvSpPr/>
      </dsp:nvSpPr>
      <dsp:spPr>
        <a:xfrm>
          <a:off x="4503328"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en-US" sz="1300" kern="1200" dirty="0" smtClean="0"/>
            <a:t>ceramics</a:t>
          </a:r>
          <a:endParaRPr lang="uk-UA" sz="1300" kern="1200" dirty="0"/>
        </a:p>
      </dsp:txBody>
      <dsp:txXfrm>
        <a:off x="4503328" y="1209734"/>
        <a:ext cx="1092250" cy="1209734"/>
      </dsp:txXfrm>
    </dsp:sp>
    <dsp:sp modelId="{D9B0EB9E-39D6-4743-B6EC-D85BBD07547A}">
      <dsp:nvSpPr>
        <dsp:cNvPr id="0" name=""/>
        <dsp:cNvSpPr/>
      </dsp:nvSpPr>
      <dsp:spPr>
        <a:xfrm>
          <a:off x="4545901" y="181460"/>
          <a:ext cx="1007103" cy="1007103"/>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21C566-5D3E-4CE9-ACCF-D1AE33DC9C75}">
      <dsp:nvSpPr>
        <dsp:cNvPr id="0" name=""/>
        <dsp:cNvSpPr/>
      </dsp:nvSpPr>
      <dsp:spPr>
        <a:xfrm>
          <a:off x="5628346"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en-US" sz="1300" kern="1200" dirty="0" smtClean="0"/>
            <a:t>leather and its substitutes;</a:t>
          </a:r>
          <a:endParaRPr lang="uk-UA" sz="1300" kern="1200" dirty="0"/>
        </a:p>
      </dsp:txBody>
      <dsp:txXfrm>
        <a:off x="5628346" y="1209734"/>
        <a:ext cx="1092250" cy="1209734"/>
      </dsp:txXfrm>
    </dsp:sp>
    <dsp:sp modelId="{86255D88-DE18-4CD3-B126-31AF9C66DFD0}">
      <dsp:nvSpPr>
        <dsp:cNvPr id="0" name=""/>
        <dsp:cNvSpPr/>
      </dsp:nvSpPr>
      <dsp:spPr>
        <a:xfrm>
          <a:off x="5670919" y="181460"/>
          <a:ext cx="1007103" cy="1007103"/>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772E50-AD73-49AE-992A-BD7E91B1AC43}">
      <dsp:nvSpPr>
        <dsp:cNvPr id="0" name=""/>
        <dsp:cNvSpPr/>
      </dsp:nvSpPr>
      <dsp:spPr>
        <a:xfrm>
          <a:off x="6753364"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en-US" sz="1300" kern="1200" dirty="0" smtClean="0"/>
            <a:t>wood, etc.</a:t>
          </a:r>
          <a:endParaRPr lang="uk-UA" sz="1300" kern="1200" dirty="0"/>
        </a:p>
      </dsp:txBody>
      <dsp:txXfrm>
        <a:off x="6753364" y="1209734"/>
        <a:ext cx="1092250" cy="1209734"/>
      </dsp:txXfrm>
    </dsp:sp>
    <dsp:sp modelId="{75FB0CA8-3AF0-4DEC-951A-B3BC0C64236F}">
      <dsp:nvSpPr>
        <dsp:cNvPr id="0" name=""/>
        <dsp:cNvSpPr/>
      </dsp:nvSpPr>
      <dsp:spPr>
        <a:xfrm>
          <a:off x="6795937" y="181460"/>
          <a:ext cx="1007103" cy="1007103"/>
        </a:xfrm>
        <a:prstGeom prst="ellipse">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1AFF02C-F9DF-4B3F-BE13-10061C9F61F7}">
      <dsp:nvSpPr>
        <dsp:cNvPr id="0" name=""/>
        <dsp:cNvSpPr/>
      </dsp:nvSpPr>
      <dsp:spPr>
        <a:xfrm>
          <a:off x="313954" y="2419468"/>
          <a:ext cx="7220962" cy="453650"/>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85C128-480B-46FC-B17C-52164F2DB163}">
      <dsp:nvSpPr>
        <dsp:cNvPr id="0" name=""/>
        <dsp:cNvSpPr/>
      </dsp:nvSpPr>
      <dsp:spPr>
        <a:xfrm rot="16200000">
          <a:off x="-806956" y="810824"/>
          <a:ext cx="2978831" cy="1357182"/>
        </a:xfrm>
        <a:prstGeom prst="flowChartManualOperation">
          <a:avLst/>
        </a:prstGeom>
        <a:solidFill>
          <a:schemeClr val="accent1">
            <a:shade val="8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0" tIns="0" rIns="70445" bIns="0" numCol="1" spcCol="1270" anchor="ctr" anchorCtr="0">
          <a:noAutofit/>
        </a:bodyPr>
        <a:lstStyle/>
        <a:p>
          <a:pPr lvl="0" algn="ctr" defTabSz="488950" rtl="0">
            <a:lnSpc>
              <a:spcPct val="90000"/>
            </a:lnSpc>
            <a:spcBef>
              <a:spcPct val="0"/>
            </a:spcBef>
            <a:spcAft>
              <a:spcPct val="35000"/>
            </a:spcAft>
          </a:pPr>
          <a:r>
            <a:rPr lang="en-US" sz="1100" kern="1200" smtClean="0"/>
            <a:t>be harmless, biologically inert and non-toxic to body tissues and not emit substances harmful to the human body;</a:t>
          </a:r>
          <a:endParaRPr lang="uk-UA" sz="1100" kern="1200"/>
        </a:p>
      </dsp:txBody>
      <dsp:txXfrm rot="5400000">
        <a:off x="3868" y="595766"/>
        <a:ext cx="1357182" cy="1787299"/>
      </dsp:txXfrm>
    </dsp:sp>
    <dsp:sp modelId="{87807D40-B2C1-40AD-B2D2-63BA9C05F7C0}">
      <dsp:nvSpPr>
        <dsp:cNvPr id="0" name=""/>
        <dsp:cNvSpPr/>
      </dsp:nvSpPr>
      <dsp:spPr>
        <a:xfrm rot="16200000">
          <a:off x="652013" y="810824"/>
          <a:ext cx="2978831" cy="1357182"/>
        </a:xfrm>
        <a:prstGeom prst="flowChartManualOperation">
          <a:avLst/>
        </a:prstGeom>
        <a:solidFill>
          <a:schemeClr val="accent1">
            <a:shade val="80000"/>
            <a:hueOff val="76561"/>
            <a:satOff val="-1098"/>
            <a:lumOff val="6404"/>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0" tIns="0" rIns="70445" bIns="0" numCol="1" spcCol="1270" anchor="ctr" anchorCtr="0">
          <a:noAutofit/>
        </a:bodyPr>
        <a:lstStyle/>
        <a:p>
          <a:pPr lvl="0" algn="ctr" defTabSz="488950" rtl="0">
            <a:lnSpc>
              <a:spcPct val="90000"/>
            </a:lnSpc>
            <a:spcBef>
              <a:spcPct val="0"/>
            </a:spcBef>
            <a:spcAft>
              <a:spcPct val="35000"/>
            </a:spcAft>
          </a:pPr>
          <a:r>
            <a:rPr lang="en-US" sz="1100" kern="1200" smtClean="0"/>
            <a:t>be resistant to sterilization and disinfection;</a:t>
          </a:r>
          <a:endParaRPr lang="uk-UA" sz="1100" kern="1200"/>
        </a:p>
      </dsp:txBody>
      <dsp:txXfrm rot="5400000">
        <a:off x="1462837" y="595766"/>
        <a:ext cx="1357182" cy="1787299"/>
      </dsp:txXfrm>
    </dsp:sp>
    <dsp:sp modelId="{80254B27-14BD-4E23-906C-16996195C38C}">
      <dsp:nvSpPr>
        <dsp:cNvPr id="0" name=""/>
        <dsp:cNvSpPr/>
      </dsp:nvSpPr>
      <dsp:spPr>
        <a:xfrm rot="16200000">
          <a:off x="2110984" y="810824"/>
          <a:ext cx="2978831" cy="1357182"/>
        </a:xfrm>
        <a:prstGeom prst="flowChartManualOperation">
          <a:avLst/>
        </a:prstGeom>
        <a:solidFill>
          <a:schemeClr val="accent1">
            <a:shade val="80000"/>
            <a:hueOff val="153123"/>
            <a:satOff val="-2196"/>
            <a:lumOff val="12807"/>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0" tIns="0" rIns="70445" bIns="0" numCol="1" spcCol="1270" anchor="ctr" anchorCtr="0">
          <a:noAutofit/>
        </a:bodyPr>
        <a:lstStyle/>
        <a:p>
          <a:pPr lvl="0" algn="ctr" defTabSz="488950" rtl="0">
            <a:lnSpc>
              <a:spcPct val="90000"/>
            </a:lnSpc>
            <a:spcBef>
              <a:spcPct val="0"/>
            </a:spcBef>
            <a:spcAft>
              <a:spcPct val="35000"/>
            </a:spcAft>
          </a:pPr>
          <a:r>
            <a:rPr lang="en-US" sz="1100" kern="1200" smtClean="0"/>
            <a:t>be mechanically stable, retain a constant shape and volume;</a:t>
          </a:r>
          <a:endParaRPr lang="uk-UA" sz="1100" kern="1200"/>
        </a:p>
      </dsp:txBody>
      <dsp:txXfrm rot="5400000">
        <a:off x="2921808" y="595766"/>
        <a:ext cx="1357182" cy="1787299"/>
      </dsp:txXfrm>
    </dsp:sp>
    <dsp:sp modelId="{693DC23F-58B0-48AE-A158-9A320EB578F4}">
      <dsp:nvSpPr>
        <dsp:cNvPr id="0" name=""/>
        <dsp:cNvSpPr/>
      </dsp:nvSpPr>
      <dsp:spPr>
        <a:xfrm rot="16200000">
          <a:off x="3569955" y="810824"/>
          <a:ext cx="2978831" cy="1357182"/>
        </a:xfrm>
        <a:prstGeom prst="flowChartManualOperation">
          <a:avLst/>
        </a:prstGeom>
        <a:solidFill>
          <a:schemeClr val="accent1">
            <a:shade val="80000"/>
            <a:hueOff val="229684"/>
            <a:satOff val="-3294"/>
            <a:lumOff val="19211"/>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0" tIns="0" rIns="70445" bIns="0" numCol="1" spcCol="1270" anchor="ctr" anchorCtr="0">
          <a:noAutofit/>
        </a:bodyPr>
        <a:lstStyle/>
        <a:p>
          <a:pPr lvl="0" algn="ctr" defTabSz="488950" rtl="0">
            <a:lnSpc>
              <a:spcPct val="90000"/>
            </a:lnSpc>
            <a:spcBef>
              <a:spcPct val="0"/>
            </a:spcBef>
            <a:spcAft>
              <a:spcPct val="35000"/>
            </a:spcAft>
          </a:pPr>
          <a:r>
            <a:rPr lang="en-US" sz="1100" kern="1200" smtClean="0"/>
            <a:t>have good technological properties (e.g., when casting, stamping and other types of processing);</a:t>
          </a:r>
          <a:endParaRPr lang="uk-UA" sz="1100" kern="1200"/>
        </a:p>
      </dsp:txBody>
      <dsp:txXfrm rot="5400000">
        <a:off x="4380779" y="595766"/>
        <a:ext cx="1357182" cy="1787299"/>
      </dsp:txXfrm>
    </dsp:sp>
    <dsp:sp modelId="{C65CC275-17ED-4B9C-8769-8DC296256A7C}">
      <dsp:nvSpPr>
        <dsp:cNvPr id="0" name=""/>
        <dsp:cNvSpPr/>
      </dsp:nvSpPr>
      <dsp:spPr>
        <a:xfrm rot="16200000">
          <a:off x="5028925" y="810824"/>
          <a:ext cx="2978831" cy="1357182"/>
        </a:xfrm>
        <a:prstGeom prst="flowChartManualOperation">
          <a:avLst/>
        </a:prstGeom>
        <a:solidFill>
          <a:schemeClr val="accent1">
            <a:shade val="80000"/>
            <a:hueOff val="306246"/>
            <a:satOff val="-4392"/>
            <a:lumOff val="25615"/>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0" tIns="0" rIns="70445" bIns="0" numCol="1" spcCol="1270" anchor="ctr" anchorCtr="0">
          <a:noAutofit/>
        </a:bodyPr>
        <a:lstStyle/>
        <a:p>
          <a:pPr lvl="0" algn="ctr" defTabSz="488950" rtl="0">
            <a:lnSpc>
              <a:spcPct val="90000"/>
            </a:lnSpc>
            <a:spcBef>
              <a:spcPct val="0"/>
            </a:spcBef>
            <a:spcAft>
              <a:spcPct val="35000"/>
            </a:spcAft>
          </a:pPr>
          <a:r>
            <a:rPr lang="en-US" sz="1100" kern="1200" smtClean="0"/>
            <a:t>be resistant to corrosion.</a:t>
          </a:r>
          <a:endParaRPr lang="uk-UA" sz="1100" kern="1200"/>
        </a:p>
      </dsp:txBody>
      <dsp:txXfrm rot="5400000">
        <a:off x="5839749" y="595766"/>
        <a:ext cx="1357182" cy="17872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57525F-0D9A-4C7B-A409-6C129A9A255F}">
      <dsp:nvSpPr>
        <dsp:cNvPr id="0" name=""/>
        <dsp:cNvSpPr/>
      </dsp:nvSpPr>
      <dsp:spPr>
        <a:xfrm>
          <a:off x="0" y="73275"/>
          <a:ext cx="7308812" cy="1670759"/>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These requirements create additional restrictions on the choice of materials. For example, many plastics cannot be used to make syringes because they deform (lose their shape) during high-temperature sterilization.</a:t>
          </a:r>
          <a:endParaRPr lang="uk-UA" sz="1400" kern="1200"/>
        </a:p>
      </dsp:txBody>
      <dsp:txXfrm>
        <a:off x="81560" y="154835"/>
        <a:ext cx="7145692" cy="1507639"/>
      </dsp:txXfrm>
    </dsp:sp>
    <dsp:sp modelId="{BA928807-8B44-4EB2-85B5-D112EAE71FF4}">
      <dsp:nvSpPr>
        <dsp:cNvPr id="0" name=""/>
        <dsp:cNvSpPr/>
      </dsp:nvSpPr>
      <dsp:spPr>
        <a:xfrm>
          <a:off x="0" y="1784355"/>
          <a:ext cx="7308812" cy="1670759"/>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Makers of devices used in medicine and healthcare need to be careful about their choice of raw materials. Not only must the material meet the engineering requirements of the application, but it must not pose any additional risk when in contact with the human body or the many types of chemicals that are often found in a clinical environment. </a:t>
          </a:r>
          <a:endParaRPr lang="uk-UA" sz="1400" kern="1200"/>
        </a:p>
      </dsp:txBody>
      <dsp:txXfrm>
        <a:off x="81560" y="1865915"/>
        <a:ext cx="7145692" cy="15076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6FEA02-5552-46D9-8087-551F18317918}">
      <dsp:nvSpPr>
        <dsp:cNvPr id="0" name=""/>
        <dsp:cNvSpPr/>
      </dsp:nvSpPr>
      <dsp:spPr>
        <a:xfrm>
          <a:off x="2972650" y="504"/>
          <a:ext cx="1183490" cy="769269"/>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dirty="0" smtClean="0"/>
            <a:t>Stainless steel</a:t>
          </a:r>
          <a:endParaRPr lang="uk-UA" sz="1400" kern="1200" dirty="0"/>
        </a:p>
      </dsp:txBody>
      <dsp:txXfrm>
        <a:off x="3010203" y="38057"/>
        <a:ext cx="1108384" cy="694163"/>
      </dsp:txXfrm>
    </dsp:sp>
    <dsp:sp modelId="{DB538726-87E8-4A82-8AD7-BE702D3567C1}">
      <dsp:nvSpPr>
        <dsp:cNvPr id="0" name=""/>
        <dsp:cNvSpPr/>
      </dsp:nvSpPr>
      <dsp:spPr>
        <a:xfrm>
          <a:off x="2028026" y="385138"/>
          <a:ext cx="3072738" cy="3072738"/>
        </a:xfrm>
        <a:custGeom>
          <a:avLst/>
          <a:gdLst/>
          <a:ahLst/>
          <a:cxnLst/>
          <a:rect l="0" t="0" r="0" b="0"/>
          <a:pathLst>
            <a:path>
              <a:moveTo>
                <a:pt x="2136237" y="121947"/>
              </a:moveTo>
              <a:arcTo wR="1536369" hR="1536369" stAng="17578934" swAng="1960612"/>
            </a:path>
          </a:pathLst>
        </a:custGeom>
        <a:noFill/>
        <a:ln w="952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A748D625-6157-4859-B8CE-174FEF036E5C}">
      <dsp:nvSpPr>
        <dsp:cNvPr id="0" name=""/>
        <dsp:cNvSpPr/>
      </dsp:nvSpPr>
      <dsp:spPr>
        <a:xfrm>
          <a:off x="4433824" y="1062109"/>
          <a:ext cx="1183490" cy="769269"/>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smtClean="0"/>
            <a:t>Titanium</a:t>
          </a:r>
          <a:endParaRPr lang="uk-UA" sz="1400" kern="1200"/>
        </a:p>
      </dsp:txBody>
      <dsp:txXfrm>
        <a:off x="4471377" y="1099662"/>
        <a:ext cx="1108384" cy="694163"/>
      </dsp:txXfrm>
    </dsp:sp>
    <dsp:sp modelId="{A5B99B45-07F3-4B70-B057-BA740F7AABBA}">
      <dsp:nvSpPr>
        <dsp:cNvPr id="0" name=""/>
        <dsp:cNvSpPr/>
      </dsp:nvSpPr>
      <dsp:spPr>
        <a:xfrm>
          <a:off x="2028026" y="385138"/>
          <a:ext cx="3072738" cy="3072738"/>
        </a:xfrm>
        <a:custGeom>
          <a:avLst/>
          <a:gdLst/>
          <a:ahLst/>
          <a:cxnLst/>
          <a:rect l="0" t="0" r="0" b="0"/>
          <a:pathLst>
            <a:path>
              <a:moveTo>
                <a:pt x="3070637" y="1456057"/>
              </a:moveTo>
              <a:arcTo wR="1536369" hR="1536369" stAng="21420214" swAng="2195592"/>
            </a:path>
          </a:pathLst>
        </a:custGeom>
        <a:noFill/>
        <a:ln w="952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58E74954-9278-4EDF-9625-D1CED1FB430E}">
      <dsp:nvSpPr>
        <dsp:cNvPr id="0" name=""/>
        <dsp:cNvSpPr/>
      </dsp:nvSpPr>
      <dsp:spPr>
        <a:xfrm>
          <a:off x="3875705" y="2779822"/>
          <a:ext cx="1183490" cy="769269"/>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smtClean="0"/>
            <a:t>Tantalum</a:t>
          </a:r>
          <a:endParaRPr lang="uk-UA" sz="1400" kern="1200"/>
        </a:p>
      </dsp:txBody>
      <dsp:txXfrm>
        <a:off x="3913258" y="2817375"/>
        <a:ext cx="1108384" cy="694163"/>
      </dsp:txXfrm>
    </dsp:sp>
    <dsp:sp modelId="{F1BF330D-C66E-4B3C-B2EA-0032C1647AA5}">
      <dsp:nvSpPr>
        <dsp:cNvPr id="0" name=""/>
        <dsp:cNvSpPr/>
      </dsp:nvSpPr>
      <dsp:spPr>
        <a:xfrm>
          <a:off x="2028026" y="385138"/>
          <a:ext cx="3072738" cy="3072738"/>
        </a:xfrm>
        <a:custGeom>
          <a:avLst/>
          <a:gdLst/>
          <a:ahLst/>
          <a:cxnLst/>
          <a:rect l="0" t="0" r="0" b="0"/>
          <a:pathLst>
            <a:path>
              <a:moveTo>
                <a:pt x="1841579" y="3042117"/>
              </a:moveTo>
              <a:arcTo wR="1536369" hR="1536369" stAng="4712495" swAng="1375011"/>
            </a:path>
          </a:pathLst>
        </a:custGeom>
        <a:noFill/>
        <a:ln w="952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C788A803-972B-4393-ADE2-1FA8D188666B}">
      <dsp:nvSpPr>
        <dsp:cNvPr id="0" name=""/>
        <dsp:cNvSpPr/>
      </dsp:nvSpPr>
      <dsp:spPr>
        <a:xfrm>
          <a:off x="2069595" y="2779822"/>
          <a:ext cx="1183490" cy="769269"/>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dirty="0" smtClean="0"/>
            <a:t>Platinum</a:t>
          </a:r>
          <a:endParaRPr lang="uk-UA" sz="1400" kern="1200" dirty="0"/>
        </a:p>
      </dsp:txBody>
      <dsp:txXfrm>
        <a:off x="2107148" y="2817375"/>
        <a:ext cx="1108384" cy="694163"/>
      </dsp:txXfrm>
    </dsp:sp>
    <dsp:sp modelId="{D46D7686-01D8-4EA3-8640-DC8295AFE8AA}">
      <dsp:nvSpPr>
        <dsp:cNvPr id="0" name=""/>
        <dsp:cNvSpPr/>
      </dsp:nvSpPr>
      <dsp:spPr>
        <a:xfrm>
          <a:off x="2028026" y="385138"/>
          <a:ext cx="3072738" cy="3072738"/>
        </a:xfrm>
        <a:custGeom>
          <a:avLst/>
          <a:gdLst/>
          <a:ahLst/>
          <a:cxnLst/>
          <a:rect l="0" t="0" r="0" b="0"/>
          <a:pathLst>
            <a:path>
              <a:moveTo>
                <a:pt x="256646" y="2386510"/>
              </a:moveTo>
              <a:arcTo wR="1536369" hR="1536369" stAng="8784194" swAng="2195592"/>
            </a:path>
          </a:pathLst>
        </a:custGeom>
        <a:noFill/>
        <a:ln w="952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3AEDF77E-F88C-4D2E-B9B1-467BE8469C90}">
      <dsp:nvSpPr>
        <dsp:cNvPr id="0" name=""/>
        <dsp:cNvSpPr/>
      </dsp:nvSpPr>
      <dsp:spPr>
        <a:xfrm>
          <a:off x="1511476" y="1062109"/>
          <a:ext cx="1183490" cy="769269"/>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smtClean="0"/>
            <a:t>Palladium</a:t>
          </a:r>
          <a:endParaRPr lang="uk-UA" sz="1400" kern="1200"/>
        </a:p>
      </dsp:txBody>
      <dsp:txXfrm>
        <a:off x="1549029" y="1099662"/>
        <a:ext cx="1108384" cy="694163"/>
      </dsp:txXfrm>
    </dsp:sp>
    <dsp:sp modelId="{8E7508F9-5E6A-4B94-9D42-ED004CD803A2}">
      <dsp:nvSpPr>
        <dsp:cNvPr id="0" name=""/>
        <dsp:cNvSpPr/>
      </dsp:nvSpPr>
      <dsp:spPr>
        <a:xfrm>
          <a:off x="2028026" y="385138"/>
          <a:ext cx="3072738" cy="3072738"/>
        </a:xfrm>
        <a:custGeom>
          <a:avLst/>
          <a:gdLst/>
          <a:ahLst/>
          <a:cxnLst/>
          <a:rect l="0" t="0" r="0" b="0"/>
          <a:pathLst>
            <a:path>
              <a:moveTo>
                <a:pt x="267795" y="669679"/>
              </a:moveTo>
              <a:arcTo wR="1536369" hR="1536369" stAng="12860454" swAng="1960612"/>
            </a:path>
          </a:pathLst>
        </a:custGeom>
        <a:noFill/>
        <a:ln w="952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447974-70E9-4D80-84AE-CD94249F0124}">
      <dsp:nvSpPr>
        <dsp:cNvPr id="0" name=""/>
        <dsp:cNvSpPr/>
      </dsp:nvSpPr>
      <dsp:spPr>
        <a:xfrm>
          <a:off x="431091" y="2667"/>
          <a:ext cx="1913310" cy="114798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b="1" kern="1200" smtClean="0"/>
            <a:t>Ductility and malleability</a:t>
          </a:r>
          <a:endParaRPr lang="uk-UA" sz="1700" kern="1200"/>
        </a:p>
      </dsp:txBody>
      <dsp:txXfrm>
        <a:off x="431091" y="2667"/>
        <a:ext cx="1913310" cy="1147986"/>
      </dsp:txXfrm>
    </dsp:sp>
    <dsp:sp modelId="{7CCC24FC-A5CC-4077-AAF2-20188A11EA36}">
      <dsp:nvSpPr>
        <dsp:cNvPr id="0" name=""/>
        <dsp:cNvSpPr/>
      </dsp:nvSpPr>
      <dsp:spPr>
        <a:xfrm>
          <a:off x="2535732" y="2667"/>
          <a:ext cx="1913310" cy="114798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b="1" kern="1200" dirty="0" smtClean="0"/>
            <a:t>Ability to withstand high temperatures</a:t>
          </a:r>
          <a:endParaRPr lang="uk-UA" sz="1700" kern="1200" dirty="0"/>
        </a:p>
      </dsp:txBody>
      <dsp:txXfrm>
        <a:off x="2535732" y="2667"/>
        <a:ext cx="1913310" cy="1147986"/>
      </dsp:txXfrm>
    </dsp:sp>
    <dsp:sp modelId="{E15667C9-0580-46F7-B0CE-C7878BBA273D}">
      <dsp:nvSpPr>
        <dsp:cNvPr id="0" name=""/>
        <dsp:cNvSpPr/>
      </dsp:nvSpPr>
      <dsp:spPr>
        <a:xfrm>
          <a:off x="4640374" y="2667"/>
          <a:ext cx="1913310" cy="114798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b="1" kern="1200" smtClean="0"/>
            <a:t>Wear and tear</a:t>
          </a:r>
          <a:endParaRPr lang="uk-UA" sz="1700" kern="1200"/>
        </a:p>
      </dsp:txBody>
      <dsp:txXfrm>
        <a:off x="4640374" y="2667"/>
        <a:ext cx="1913310" cy="1147986"/>
      </dsp:txXfrm>
    </dsp:sp>
    <dsp:sp modelId="{48ECCDF6-6234-4B79-9524-F8E9D0FA6BCD}">
      <dsp:nvSpPr>
        <dsp:cNvPr id="0" name=""/>
        <dsp:cNvSpPr/>
      </dsp:nvSpPr>
      <dsp:spPr>
        <a:xfrm>
          <a:off x="431091" y="1341984"/>
          <a:ext cx="1913310" cy="114798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b="1" kern="1200" smtClean="0"/>
            <a:t>Resistance to corrosion</a:t>
          </a:r>
          <a:endParaRPr lang="uk-UA" sz="1700" kern="1200"/>
        </a:p>
      </dsp:txBody>
      <dsp:txXfrm>
        <a:off x="431091" y="1341984"/>
        <a:ext cx="1913310" cy="1147986"/>
      </dsp:txXfrm>
    </dsp:sp>
    <dsp:sp modelId="{A36B7A09-0683-4504-A8AF-AE93F32D13AB}">
      <dsp:nvSpPr>
        <dsp:cNvPr id="0" name=""/>
        <dsp:cNvSpPr/>
      </dsp:nvSpPr>
      <dsp:spPr>
        <a:xfrm>
          <a:off x="2535732" y="1341984"/>
          <a:ext cx="1913310" cy="114798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b="1" kern="1200" smtClean="0"/>
            <a:t>Biocompatibility</a:t>
          </a:r>
          <a:endParaRPr lang="uk-UA" sz="1700" kern="1200"/>
        </a:p>
      </dsp:txBody>
      <dsp:txXfrm>
        <a:off x="2535732" y="1341984"/>
        <a:ext cx="1913310" cy="1147986"/>
      </dsp:txXfrm>
    </dsp:sp>
    <dsp:sp modelId="{04F90219-157A-4806-9D39-BCE940CC7B36}">
      <dsp:nvSpPr>
        <dsp:cNvPr id="0" name=""/>
        <dsp:cNvSpPr/>
      </dsp:nvSpPr>
      <dsp:spPr>
        <a:xfrm>
          <a:off x="4640374" y="1341984"/>
          <a:ext cx="1913310" cy="114798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b="1" kern="1200" smtClean="0"/>
            <a:t>Magnetic Properties</a:t>
          </a:r>
          <a:endParaRPr lang="uk-UA" sz="1700" kern="1200"/>
        </a:p>
      </dsp:txBody>
      <dsp:txXfrm>
        <a:off x="4640374" y="1341984"/>
        <a:ext cx="1913310" cy="1147986"/>
      </dsp:txXfrm>
    </dsp:sp>
    <dsp:sp modelId="{7E48460F-7603-4ABD-9C3E-28757B23E1F8}">
      <dsp:nvSpPr>
        <dsp:cNvPr id="0" name=""/>
        <dsp:cNvSpPr/>
      </dsp:nvSpPr>
      <dsp:spPr>
        <a:xfrm>
          <a:off x="1483412" y="2681301"/>
          <a:ext cx="1913310" cy="114798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b="1" kern="1200" smtClean="0"/>
            <a:t>Glare</a:t>
          </a:r>
          <a:endParaRPr lang="uk-UA" sz="1700" kern="1200"/>
        </a:p>
      </dsp:txBody>
      <dsp:txXfrm>
        <a:off x="1483412" y="2681301"/>
        <a:ext cx="1913310" cy="1147986"/>
      </dsp:txXfrm>
    </dsp:sp>
    <dsp:sp modelId="{F7AF8FD5-B4A3-44E4-B75E-9C0F8FE68391}">
      <dsp:nvSpPr>
        <dsp:cNvPr id="0" name=""/>
        <dsp:cNvSpPr/>
      </dsp:nvSpPr>
      <dsp:spPr>
        <a:xfrm>
          <a:off x="3588053" y="2681301"/>
          <a:ext cx="1913310" cy="114798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b="1" kern="1200" smtClean="0"/>
            <a:t>Ergonomics</a:t>
          </a:r>
          <a:endParaRPr lang="uk-UA" sz="1700" kern="1200"/>
        </a:p>
      </dsp:txBody>
      <dsp:txXfrm>
        <a:off x="3588053" y="2681301"/>
        <a:ext cx="1913310" cy="11479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1BB9BE-D5C8-4EC5-AAA5-1B34530A84AA}">
      <dsp:nvSpPr>
        <dsp:cNvPr id="0" name=""/>
        <dsp:cNvSpPr/>
      </dsp:nvSpPr>
      <dsp:spPr>
        <a:xfrm rot="5400000">
          <a:off x="353863" y="793473"/>
          <a:ext cx="701759" cy="798928"/>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A048B4-96A9-4EA9-B008-A8CD67A6641A}">
      <dsp:nvSpPr>
        <dsp:cNvPr id="0" name=""/>
        <dsp:cNvSpPr/>
      </dsp:nvSpPr>
      <dsp:spPr>
        <a:xfrm>
          <a:off x="167940" y="15559"/>
          <a:ext cx="1181349" cy="826906"/>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smtClean="0"/>
            <a:t>stainless</a:t>
          </a:r>
          <a:endParaRPr lang="uk-UA" sz="1500" kern="1200"/>
        </a:p>
      </dsp:txBody>
      <dsp:txXfrm>
        <a:off x="208313" y="55932"/>
        <a:ext cx="1100603" cy="746160"/>
      </dsp:txXfrm>
    </dsp:sp>
    <dsp:sp modelId="{541D936E-3A66-4595-9424-4AABB48709B0}">
      <dsp:nvSpPr>
        <dsp:cNvPr id="0" name=""/>
        <dsp:cNvSpPr/>
      </dsp:nvSpPr>
      <dsp:spPr>
        <a:xfrm>
          <a:off x="1349289" y="94424"/>
          <a:ext cx="859201" cy="668342"/>
        </a:xfrm>
        <a:prstGeom prst="rect">
          <a:avLst/>
        </a:prstGeom>
        <a:noFill/>
        <a:ln>
          <a:noFill/>
        </a:ln>
        <a:effectLst/>
      </dsp:spPr>
      <dsp:style>
        <a:lnRef idx="0">
          <a:scrgbClr r="0" g="0" b="0"/>
        </a:lnRef>
        <a:fillRef idx="0">
          <a:scrgbClr r="0" g="0" b="0"/>
        </a:fillRef>
        <a:effectRef idx="0">
          <a:scrgbClr r="0" g="0" b="0"/>
        </a:effectRef>
        <a:fontRef idx="minor"/>
      </dsp:style>
    </dsp:sp>
    <dsp:sp modelId="{1E6FBCE0-4A00-4C84-AC0A-125FD52B0E65}">
      <dsp:nvSpPr>
        <dsp:cNvPr id="0" name=""/>
        <dsp:cNvSpPr/>
      </dsp:nvSpPr>
      <dsp:spPr>
        <a:xfrm rot="5400000">
          <a:off x="1333327" y="1722362"/>
          <a:ext cx="701759" cy="798928"/>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A4744E-933C-4616-89F8-96FC46625161}">
      <dsp:nvSpPr>
        <dsp:cNvPr id="0" name=""/>
        <dsp:cNvSpPr/>
      </dsp:nvSpPr>
      <dsp:spPr>
        <a:xfrm>
          <a:off x="1147404" y="944448"/>
          <a:ext cx="1181349" cy="826906"/>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carbon tool</a:t>
          </a:r>
          <a:endParaRPr lang="uk-UA" sz="1500" kern="1200" dirty="0"/>
        </a:p>
      </dsp:txBody>
      <dsp:txXfrm>
        <a:off x="1187777" y="984821"/>
        <a:ext cx="1100603" cy="746160"/>
      </dsp:txXfrm>
    </dsp:sp>
    <dsp:sp modelId="{7C426ECD-4E6F-45D2-A68F-3A9CAA3A1A5E}">
      <dsp:nvSpPr>
        <dsp:cNvPr id="0" name=""/>
        <dsp:cNvSpPr/>
      </dsp:nvSpPr>
      <dsp:spPr>
        <a:xfrm>
          <a:off x="2328753" y="1023312"/>
          <a:ext cx="859201" cy="668342"/>
        </a:xfrm>
        <a:prstGeom prst="rect">
          <a:avLst/>
        </a:prstGeom>
        <a:noFill/>
        <a:ln>
          <a:noFill/>
        </a:ln>
        <a:effectLst/>
      </dsp:spPr>
      <dsp:style>
        <a:lnRef idx="0">
          <a:scrgbClr r="0" g="0" b="0"/>
        </a:lnRef>
        <a:fillRef idx="0">
          <a:scrgbClr r="0" g="0" b="0"/>
        </a:fillRef>
        <a:effectRef idx="0">
          <a:scrgbClr r="0" g="0" b="0"/>
        </a:effectRef>
        <a:fontRef idx="minor"/>
      </dsp:style>
    </dsp:sp>
    <dsp:sp modelId="{0D97F97D-2C54-4792-B36E-21B82227E699}">
      <dsp:nvSpPr>
        <dsp:cNvPr id="0" name=""/>
        <dsp:cNvSpPr/>
      </dsp:nvSpPr>
      <dsp:spPr>
        <a:xfrm>
          <a:off x="2126868" y="1873336"/>
          <a:ext cx="1181349" cy="826906"/>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smtClean="0"/>
            <a:t>alloy</a:t>
          </a:r>
          <a:endParaRPr lang="uk-UA" sz="1500" kern="1200"/>
        </a:p>
      </dsp:txBody>
      <dsp:txXfrm>
        <a:off x="2167241" y="1913709"/>
        <a:ext cx="1100603" cy="746160"/>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ACD29B-6F74-4106-BF89-C3A24920619D}" type="datetimeFigureOut">
              <a:rPr lang="uk-UA" smtClean="0"/>
              <a:t>09.09.2024</a:t>
            </a:fld>
            <a:endParaRPr lang="uk-UA"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2F3F53-6DF5-4F80-9E2C-1F5609F23A64}" type="slidenum">
              <a:rPr lang="uk-UA" smtClean="0"/>
              <a:t>‹#›</a:t>
            </a:fld>
            <a:endParaRPr lang="uk-UA" dirty="0"/>
          </a:p>
        </p:txBody>
      </p:sp>
    </p:spTree>
    <p:extLst>
      <p:ext uri="{BB962C8B-B14F-4D97-AF65-F5344CB8AC3E}">
        <p14:creationId xmlns:p14="http://schemas.microsoft.com/office/powerpoint/2010/main" val="102918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a:t>
            </a:fld>
            <a:endParaRPr lang="uk-UA"/>
          </a:p>
        </p:txBody>
      </p:sp>
    </p:spTree>
    <p:extLst>
      <p:ext uri="{BB962C8B-B14F-4D97-AF65-F5344CB8AC3E}">
        <p14:creationId xmlns:p14="http://schemas.microsoft.com/office/powerpoint/2010/main" val="2695660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a:t>
            </a:fld>
            <a:endParaRPr lang="uk-UA"/>
          </a:p>
        </p:txBody>
      </p:sp>
    </p:spTree>
    <p:extLst>
      <p:ext uri="{BB962C8B-B14F-4D97-AF65-F5344CB8AC3E}">
        <p14:creationId xmlns:p14="http://schemas.microsoft.com/office/powerpoint/2010/main" val="2954902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5</a:t>
            </a:fld>
            <a:endParaRPr lang="uk-UA"/>
          </a:p>
        </p:txBody>
      </p:sp>
    </p:spTree>
    <p:extLst>
      <p:ext uri="{BB962C8B-B14F-4D97-AF65-F5344CB8AC3E}">
        <p14:creationId xmlns:p14="http://schemas.microsoft.com/office/powerpoint/2010/main" val="4231521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6</a:t>
            </a:fld>
            <a:endParaRPr lang="uk-UA"/>
          </a:p>
        </p:txBody>
      </p:sp>
    </p:spTree>
    <p:extLst>
      <p:ext uri="{BB962C8B-B14F-4D97-AF65-F5344CB8AC3E}">
        <p14:creationId xmlns:p14="http://schemas.microsoft.com/office/powerpoint/2010/main" val="1997321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7</a:t>
            </a:fld>
            <a:endParaRPr lang="uk-UA"/>
          </a:p>
        </p:txBody>
      </p:sp>
    </p:spTree>
    <p:extLst>
      <p:ext uri="{BB962C8B-B14F-4D97-AF65-F5344CB8AC3E}">
        <p14:creationId xmlns:p14="http://schemas.microsoft.com/office/powerpoint/2010/main" val="2935596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8</a:t>
            </a:fld>
            <a:endParaRPr lang="uk-UA"/>
          </a:p>
        </p:txBody>
      </p:sp>
    </p:spTree>
    <p:extLst>
      <p:ext uri="{BB962C8B-B14F-4D97-AF65-F5344CB8AC3E}">
        <p14:creationId xmlns:p14="http://schemas.microsoft.com/office/powerpoint/2010/main" val="2774245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9</a:t>
            </a:fld>
            <a:endParaRPr lang="uk-UA"/>
          </a:p>
        </p:txBody>
      </p:sp>
    </p:spTree>
    <p:extLst>
      <p:ext uri="{BB962C8B-B14F-4D97-AF65-F5344CB8AC3E}">
        <p14:creationId xmlns:p14="http://schemas.microsoft.com/office/powerpoint/2010/main" val="4181621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10</a:t>
            </a:fld>
            <a:endParaRPr lang="uk-UA"/>
          </a:p>
        </p:txBody>
      </p:sp>
    </p:spTree>
    <p:extLst>
      <p:ext uri="{BB962C8B-B14F-4D97-AF65-F5344CB8AC3E}">
        <p14:creationId xmlns:p14="http://schemas.microsoft.com/office/powerpoint/2010/main" val="547995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11</a:t>
            </a:fld>
            <a:endParaRPr lang="uk-UA"/>
          </a:p>
        </p:txBody>
      </p:sp>
    </p:spTree>
    <p:extLst>
      <p:ext uri="{BB962C8B-B14F-4D97-AF65-F5344CB8AC3E}">
        <p14:creationId xmlns:p14="http://schemas.microsoft.com/office/powerpoint/2010/main" val="2500902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12</a:t>
            </a:fld>
            <a:endParaRPr lang="uk-UA"/>
          </a:p>
        </p:txBody>
      </p:sp>
    </p:spTree>
    <p:extLst>
      <p:ext uri="{BB962C8B-B14F-4D97-AF65-F5344CB8AC3E}">
        <p14:creationId xmlns:p14="http://schemas.microsoft.com/office/powerpoint/2010/main" val="3490688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13</a:t>
            </a:fld>
            <a:endParaRPr lang="uk-UA"/>
          </a:p>
        </p:txBody>
      </p:sp>
    </p:spTree>
    <p:extLst>
      <p:ext uri="{BB962C8B-B14F-4D97-AF65-F5344CB8AC3E}">
        <p14:creationId xmlns:p14="http://schemas.microsoft.com/office/powerpoint/2010/main" val="2775585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14</a:t>
            </a:fld>
            <a:endParaRPr lang="uk-UA"/>
          </a:p>
        </p:txBody>
      </p:sp>
    </p:spTree>
    <p:extLst>
      <p:ext uri="{BB962C8B-B14F-4D97-AF65-F5344CB8AC3E}">
        <p14:creationId xmlns:p14="http://schemas.microsoft.com/office/powerpoint/2010/main" val="3625537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15</a:t>
            </a:fld>
            <a:endParaRPr lang="uk-UA"/>
          </a:p>
        </p:txBody>
      </p:sp>
    </p:spTree>
    <p:extLst>
      <p:ext uri="{BB962C8B-B14F-4D97-AF65-F5344CB8AC3E}">
        <p14:creationId xmlns:p14="http://schemas.microsoft.com/office/powerpoint/2010/main" val="3936366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16</a:t>
            </a:fld>
            <a:endParaRPr lang="uk-UA"/>
          </a:p>
        </p:txBody>
      </p:sp>
    </p:spTree>
    <p:extLst>
      <p:ext uri="{BB962C8B-B14F-4D97-AF65-F5344CB8AC3E}">
        <p14:creationId xmlns:p14="http://schemas.microsoft.com/office/powerpoint/2010/main" val="1318910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17</a:t>
            </a:fld>
            <a:endParaRPr lang="uk-UA"/>
          </a:p>
        </p:txBody>
      </p:sp>
    </p:spTree>
    <p:extLst>
      <p:ext uri="{BB962C8B-B14F-4D97-AF65-F5344CB8AC3E}">
        <p14:creationId xmlns:p14="http://schemas.microsoft.com/office/powerpoint/2010/main" val="11425264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18</a:t>
            </a:fld>
            <a:endParaRPr lang="uk-UA"/>
          </a:p>
        </p:txBody>
      </p:sp>
    </p:spTree>
    <p:extLst>
      <p:ext uri="{BB962C8B-B14F-4D97-AF65-F5344CB8AC3E}">
        <p14:creationId xmlns:p14="http://schemas.microsoft.com/office/powerpoint/2010/main" val="4015359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19</a:t>
            </a:fld>
            <a:endParaRPr lang="uk-UA"/>
          </a:p>
        </p:txBody>
      </p:sp>
    </p:spTree>
    <p:extLst>
      <p:ext uri="{BB962C8B-B14F-4D97-AF65-F5344CB8AC3E}">
        <p14:creationId xmlns:p14="http://schemas.microsoft.com/office/powerpoint/2010/main" val="534854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20</a:t>
            </a:fld>
            <a:endParaRPr lang="uk-UA"/>
          </a:p>
        </p:txBody>
      </p:sp>
    </p:spTree>
    <p:extLst>
      <p:ext uri="{BB962C8B-B14F-4D97-AF65-F5344CB8AC3E}">
        <p14:creationId xmlns:p14="http://schemas.microsoft.com/office/powerpoint/2010/main" val="16528470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21</a:t>
            </a:fld>
            <a:endParaRPr lang="uk-UA"/>
          </a:p>
        </p:txBody>
      </p:sp>
    </p:spTree>
    <p:extLst>
      <p:ext uri="{BB962C8B-B14F-4D97-AF65-F5344CB8AC3E}">
        <p14:creationId xmlns:p14="http://schemas.microsoft.com/office/powerpoint/2010/main" val="8194068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22</a:t>
            </a:fld>
            <a:endParaRPr lang="uk-UA"/>
          </a:p>
        </p:txBody>
      </p:sp>
    </p:spTree>
    <p:extLst>
      <p:ext uri="{BB962C8B-B14F-4D97-AF65-F5344CB8AC3E}">
        <p14:creationId xmlns:p14="http://schemas.microsoft.com/office/powerpoint/2010/main" val="8912861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23</a:t>
            </a:fld>
            <a:endParaRPr lang="uk-UA"/>
          </a:p>
        </p:txBody>
      </p:sp>
    </p:spTree>
    <p:extLst>
      <p:ext uri="{BB962C8B-B14F-4D97-AF65-F5344CB8AC3E}">
        <p14:creationId xmlns:p14="http://schemas.microsoft.com/office/powerpoint/2010/main" val="27707949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26</a:t>
            </a:fld>
            <a:endParaRPr lang="uk-UA"/>
          </a:p>
        </p:txBody>
      </p:sp>
    </p:spTree>
    <p:extLst>
      <p:ext uri="{BB962C8B-B14F-4D97-AF65-F5344CB8AC3E}">
        <p14:creationId xmlns:p14="http://schemas.microsoft.com/office/powerpoint/2010/main" val="11951004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27</a:t>
            </a:fld>
            <a:endParaRPr lang="uk-UA"/>
          </a:p>
        </p:txBody>
      </p:sp>
    </p:spTree>
    <p:extLst>
      <p:ext uri="{BB962C8B-B14F-4D97-AF65-F5344CB8AC3E}">
        <p14:creationId xmlns:p14="http://schemas.microsoft.com/office/powerpoint/2010/main" val="2086968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28</a:t>
            </a:fld>
            <a:endParaRPr lang="uk-UA"/>
          </a:p>
        </p:txBody>
      </p:sp>
    </p:spTree>
    <p:extLst>
      <p:ext uri="{BB962C8B-B14F-4D97-AF65-F5344CB8AC3E}">
        <p14:creationId xmlns:p14="http://schemas.microsoft.com/office/powerpoint/2010/main" val="347738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29</a:t>
            </a:fld>
            <a:endParaRPr lang="uk-UA"/>
          </a:p>
        </p:txBody>
      </p:sp>
    </p:spTree>
    <p:extLst>
      <p:ext uri="{BB962C8B-B14F-4D97-AF65-F5344CB8AC3E}">
        <p14:creationId xmlns:p14="http://schemas.microsoft.com/office/powerpoint/2010/main" val="16937441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30</a:t>
            </a:fld>
            <a:endParaRPr lang="uk-UA"/>
          </a:p>
        </p:txBody>
      </p:sp>
    </p:spTree>
    <p:extLst>
      <p:ext uri="{BB962C8B-B14F-4D97-AF65-F5344CB8AC3E}">
        <p14:creationId xmlns:p14="http://schemas.microsoft.com/office/powerpoint/2010/main" val="17777764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31</a:t>
            </a:fld>
            <a:endParaRPr lang="uk-UA" dirty="0"/>
          </a:p>
        </p:txBody>
      </p:sp>
    </p:spTree>
    <p:extLst>
      <p:ext uri="{BB962C8B-B14F-4D97-AF65-F5344CB8AC3E}">
        <p14:creationId xmlns:p14="http://schemas.microsoft.com/office/powerpoint/2010/main" val="39223517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32</a:t>
            </a:fld>
            <a:endParaRPr lang="uk-UA" dirty="0"/>
          </a:p>
        </p:txBody>
      </p:sp>
    </p:spTree>
    <p:extLst>
      <p:ext uri="{BB962C8B-B14F-4D97-AF65-F5344CB8AC3E}">
        <p14:creationId xmlns:p14="http://schemas.microsoft.com/office/powerpoint/2010/main" val="15015279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33</a:t>
            </a:fld>
            <a:endParaRPr lang="uk-UA" dirty="0"/>
          </a:p>
        </p:txBody>
      </p:sp>
    </p:spTree>
    <p:extLst>
      <p:ext uri="{BB962C8B-B14F-4D97-AF65-F5344CB8AC3E}">
        <p14:creationId xmlns:p14="http://schemas.microsoft.com/office/powerpoint/2010/main" val="28402206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34</a:t>
            </a:fld>
            <a:endParaRPr lang="uk-UA" dirty="0"/>
          </a:p>
        </p:txBody>
      </p:sp>
    </p:spTree>
    <p:extLst>
      <p:ext uri="{BB962C8B-B14F-4D97-AF65-F5344CB8AC3E}">
        <p14:creationId xmlns:p14="http://schemas.microsoft.com/office/powerpoint/2010/main" val="36233070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35</a:t>
            </a:fld>
            <a:endParaRPr lang="uk-UA" dirty="0"/>
          </a:p>
        </p:txBody>
      </p:sp>
    </p:spTree>
    <p:extLst>
      <p:ext uri="{BB962C8B-B14F-4D97-AF65-F5344CB8AC3E}">
        <p14:creationId xmlns:p14="http://schemas.microsoft.com/office/powerpoint/2010/main" val="15052144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36</a:t>
            </a:fld>
            <a:endParaRPr lang="uk-UA" dirty="0"/>
          </a:p>
        </p:txBody>
      </p:sp>
    </p:spTree>
    <p:extLst>
      <p:ext uri="{BB962C8B-B14F-4D97-AF65-F5344CB8AC3E}">
        <p14:creationId xmlns:p14="http://schemas.microsoft.com/office/powerpoint/2010/main" val="25973551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37</a:t>
            </a:fld>
            <a:endParaRPr lang="uk-UA" dirty="0"/>
          </a:p>
        </p:txBody>
      </p:sp>
    </p:spTree>
    <p:extLst>
      <p:ext uri="{BB962C8B-B14F-4D97-AF65-F5344CB8AC3E}">
        <p14:creationId xmlns:p14="http://schemas.microsoft.com/office/powerpoint/2010/main" val="15520858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38</a:t>
            </a:fld>
            <a:endParaRPr lang="uk-UA" dirty="0"/>
          </a:p>
        </p:txBody>
      </p:sp>
    </p:spTree>
    <p:extLst>
      <p:ext uri="{BB962C8B-B14F-4D97-AF65-F5344CB8AC3E}">
        <p14:creationId xmlns:p14="http://schemas.microsoft.com/office/powerpoint/2010/main" val="40426698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39</a:t>
            </a:fld>
            <a:endParaRPr lang="uk-UA" dirty="0"/>
          </a:p>
        </p:txBody>
      </p:sp>
    </p:spTree>
    <p:extLst>
      <p:ext uri="{BB962C8B-B14F-4D97-AF65-F5344CB8AC3E}">
        <p14:creationId xmlns:p14="http://schemas.microsoft.com/office/powerpoint/2010/main" val="40294421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40</a:t>
            </a:fld>
            <a:endParaRPr lang="uk-UA" dirty="0"/>
          </a:p>
        </p:txBody>
      </p:sp>
    </p:spTree>
    <p:extLst>
      <p:ext uri="{BB962C8B-B14F-4D97-AF65-F5344CB8AC3E}">
        <p14:creationId xmlns:p14="http://schemas.microsoft.com/office/powerpoint/2010/main" val="14836241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41</a:t>
            </a:fld>
            <a:endParaRPr lang="uk-UA" dirty="0"/>
          </a:p>
        </p:txBody>
      </p:sp>
    </p:spTree>
    <p:extLst>
      <p:ext uri="{BB962C8B-B14F-4D97-AF65-F5344CB8AC3E}">
        <p14:creationId xmlns:p14="http://schemas.microsoft.com/office/powerpoint/2010/main" val="25350987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42</a:t>
            </a:fld>
            <a:endParaRPr lang="uk-UA" dirty="0"/>
          </a:p>
        </p:txBody>
      </p:sp>
    </p:spTree>
    <p:extLst>
      <p:ext uri="{BB962C8B-B14F-4D97-AF65-F5344CB8AC3E}">
        <p14:creationId xmlns:p14="http://schemas.microsoft.com/office/powerpoint/2010/main" val="41834736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43</a:t>
            </a:fld>
            <a:endParaRPr lang="uk-UA" dirty="0"/>
          </a:p>
        </p:txBody>
      </p:sp>
    </p:spTree>
    <p:extLst>
      <p:ext uri="{BB962C8B-B14F-4D97-AF65-F5344CB8AC3E}">
        <p14:creationId xmlns:p14="http://schemas.microsoft.com/office/powerpoint/2010/main" val="8287370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44</a:t>
            </a:fld>
            <a:endParaRPr lang="uk-UA" dirty="0"/>
          </a:p>
        </p:txBody>
      </p:sp>
    </p:spTree>
    <p:extLst>
      <p:ext uri="{BB962C8B-B14F-4D97-AF65-F5344CB8AC3E}">
        <p14:creationId xmlns:p14="http://schemas.microsoft.com/office/powerpoint/2010/main" val="29094497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45</a:t>
            </a:fld>
            <a:endParaRPr lang="uk-UA" dirty="0"/>
          </a:p>
        </p:txBody>
      </p:sp>
    </p:spTree>
    <p:extLst>
      <p:ext uri="{BB962C8B-B14F-4D97-AF65-F5344CB8AC3E}">
        <p14:creationId xmlns:p14="http://schemas.microsoft.com/office/powerpoint/2010/main" val="28956318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46</a:t>
            </a:fld>
            <a:endParaRPr lang="uk-UA" dirty="0"/>
          </a:p>
        </p:txBody>
      </p:sp>
    </p:spTree>
    <p:extLst>
      <p:ext uri="{BB962C8B-B14F-4D97-AF65-F5344CB8AC3E}">
        <p14:creationId xmlns:p14="http://schemas.microsoft.com/office/powerpoint/2010/main" val="19247916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6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884466"/>
          </a:xfrm>
          <a:prstGeom prst="rect">
            <a:avLst/>
          </a:prstGeom>
        </p:spPr>
        <p:txBody>
          <a:bodyPr anchor="ctr"/>
          <a:lstStyle>
            <a:lvl1pPr algn="l">
              <a:defRPr>
                <a:solidFill>
                  <a:schemeClr val="tx1">
                    <a:lumMod val="75000"/>
                    <a:lumOff val="25000"/>
                  </a:schemeClr>
                </a:solidFill>
                <a:latin typeface="Arial" pitchFamily="34" charset="0"/>
                <a:cs typeface="Arial" pitchFamily="34" charset="0"/>
              </a:defRPr>
            </a:lvl1pPr>
          </a:lstStyle>
          <a:p>
            <a:r>
              <a:rPr lang="en-US" altLang="ko-KR" dirty="0" smtClean="0"/>
              <a:t> Free PPT _ Click to add title</a:t>
            </a:r>
            <a:endParaRPr lang="ko-KR" altLang="en-US" dirty="0"/>
          </a:p>
        </p:txBody>
      </p:sp>
      <p:sp>
        <p:nvSpPr>
          <p:cNvPr id="4" name="Content Placeholder 2"/>
          <p:cNvSpPr>
            <a:spLocks noGrp="1"/>
          </p:cNvSpPr>
          <p:nvPr>
            <p:ph idx="1"/>
          </p:nvPr>
        </p:nvSpPr>
        <p:spPr>
          <a:xfrm>
            <a:off x="395536" y="1131590"/>
            <a:ext cx="8496944"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Tree>
    <p:extLst>
      <p:ext uri="{BB962C8B-B14F-4D97-AF65-F5344CB8AC3E}">
        <p14:creationId xmlns:p14="http://schemas.microsoft.com/office/powerpoint/2010/main" val="114694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884466"/>
          </a:xfrm>
          <a:prstGeom prst="rect">
            <a:avLst/>
          </a:prstGeom>
        </p:spPr>
        <p:txBody>
          <a:bodyPr anchor="ctr"/>
          <a:lstStyle>
            <a:lvl1pPr algn="l">
              <a:defRPr>
                <a:solidFill>
                  <a:schemeClr val="tx1">
                    <a:lumMod val="75000"/>
                    <a:lumOff val="25000"/>
                  </a:schemeClr>
                </a:solidFill>
                <a:latin typeface="Arial" pitchFamily="34" charset="0"/>
                <a:cs typeface="Arial" pitchFamily="34" charset="0"/>
              </a:defRPr>
            </a:lvl1pPr>
          </a:lstStyle>
          <a:p>
            <a:r>
              <a:rPr lang="en-US" altLang="ko-KR" dirty="0" smtClean="0"/>
              <a:t>Free PPT _ Click to add title</a:t>
            </a:r>
            <a:endParaRPr lang="ko-KR" altLang="en-US" dirty="0"/>
          </a:p>
        </p:txBody>
      </p:sp>
      <p:sp>
        <p:nvSpPr>
          <p:cNvPr id="4" name="Content Placeholder 2"/>
          <p:cNvSpPr>
            <a:spLocks noGrp="1"/>
          </p:cNvSpPr>
          <p:nvPr>
            <p:ph idx="1"/>
          </p:nvPr>
        </p:nvSpPr>
        <p:spPr>
          <a:xfrm>
            <a:off x="1979712" y="987574"/>
            <a:ext cx="6912768"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
        <p:nvSpPr>
          <p:cNvPr id="5" name="Content Placeholder 2"/>
          <p:cNvSpPr>
            <a:spLocks noGrp="1"/>
          </p:cNvSpPr>
          <p:nvPr>
            <p:ph idx="10"/>
          </p:nvPr>
        </p:nvSpPr>
        <p:spPr>
          <a:xfrm>
            <a:off x="1990056" y="1664245"/>
            <a:ext cx="6912768" cy="2995737"/>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Tree>
    <p:extLst>
      <p:ext uri="{BB962C8B-B14F-4D97-AF65-F5344CB8AC3E}">
        <p14:creationId xmlns:p14="http://schemas.microsoft.com/office/powerpoint/2010/main" val="922808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1895959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815133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937D59-5EDB-4C39-B697-625748F703B6}" type="datetimeFigureOut">
              <a:rPr lang="en-US" smtClean="0"/>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1860431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937D59-5EDB-4C39-B697-625748F703B6}" type="datetimeFigureOut">
              <a:rPr lang="en-US" smtClean="0"/>
              <a:t>9/9/2024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3505802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937D59-5EDB-4C39-B697-625748F703B6}" type="datetimeFigureOut">
              <a:rPr lang="en-US" smtClean="0"/>
              <a:t>9/9/2024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3538794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937D59-5EDB-4C39-B697-625748F703B6}" type="datetimeFigureOut">
              <a:rPr lang="en-US" smtClean="0"/>
              <a:t>9/9/2024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1150510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937D59-5EDB-4C39-B697-625748F703B6}" type="datetimeFigureOut">
              <a:rPr lang="en-US" smtClean="0"/>
              <a:t>9/9/2024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240353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9/9/2024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501824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9/9/2024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722440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28108716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42400912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2391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ctr" defTabSz="914400" rtl="0"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63937D59-5EDB-4C39-B697-625748F703B6}" type="datetimeFigureOut">
              <a:rPr lang="en-US" smtClean="0"/>
              <a:t>9/9/2024</a:t>
            </a:fld>
            <a:endParaRPr lang="en-US" dirty="0"/>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F31DC1F-5561-484E-AB46-68C682854F61}" type="slidenum">
              <a:rPr lang="en-US" smtClean="0"/>
              <a:t>‹#›</a:t>
            </a:fld>
            <a:endParaRPr lang="en-US" dirty="0"/>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0.png"/><Relationship Id="rId4" Type="http://schemas.openxmlformats.org/officeDocument/2006/relationships/diagramLayout" Target="../diagrams/layout1.xml"/><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1.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3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3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4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4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45.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70.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jpeg"/></Relationships>
</file>

<file path=ppt/slides/_rels/slide4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
          <p:cNvSpPr txBox="1">
            <a:spLocks noChangeArrowheads="1"/>
          </p:cNvSpPr>
          <p:nvPr/>
        </p:nvSpPr>
        <p:spPr bwMode="auto">
          <a:xfrm>
            <a:off x="4908239" y="1802837"/>
            <a:ext cx="3696209" cy="1569660"/>
          </a:xfrm>
          <a:prstGeom prst="rect">
            <a:avLst/>
          </a:prstGeom>
          <a:noFill/>
          <a:ln w="9525">
            <a:noFill/>
            <a:miter lim="800000"/>
            <a:headEnd/>
            <a:tailEnd/>
          </a:ln>
        </p:spPr>
        <p:txBody>
          <a:bodyPr wrap="square">
            <a:spAutoFit/>
          </a:bodyPr>
          <a:lstStyle/>
          <a:p>
            <a:r>
              <a:rPr lang="en-US" altLang="ko-KR" sz="3200" b="1" dirty="0">
                <a:solidFill>
                  <a:schemeClr val="accent1"/>
                </a:solidFill>
                <a:latin typeface="Arial" pitchFamily="34" charset="0"/>
                <a:ea typeface="맑은 고딕" pitchFamily="50" charset="-127"/>
                <a:cs typeface="Arial" pitchFamily="34" charset="0"/>
              </a:rPr>
              <a:t>Basics of materials science. Metal materials.</a:t>
            </a:r>
            <a:endParaRPr lang="en-US" altLang="ko-KR" sz="3200" b="1" dirty="0" smtClean="0">
              <a:solidFill>
                <a:schemeClr val="accent1"/>
              </a:solidFill>
              <a:latin typeface="Arial" pitchFamily="34" charset="0"/>
              <a:ea typeface="맑은 고딕" pitchFamily="50" charset="-127"/>
              <a:cs typeface="Arial" pitchFamily="34" charset="0"/>
            </a:endParaRPr>
          </a:p>
        </p:txBody>
      </p:sp>
      <p:grpSp>
        <p:nvGrpSpPr>
          <p:cNvPr id="19" name="Group 18"/>
          <p:cNvGrpSpPr/>
          <p:nvPr/>
        </p:nvGrpSpPr>
        <p:grpSpPr>
          <a:xfrm>
            <a:off x="4815991" y="1942345"/>
            <a:ext cx="92248" cy="1290645"/>
            <a:chOff x="4460967" y="2833058"/>
            <a:chExt cx="92248" cy="1399282"/>
          </a:xfrm>
        </p:grpSpPr>
        <p:sp>
          <p:nvSpPr>
            <p:cNvPr id="20" name="Rectangle 19"/>
            <p:cNvSpPr/>
            <p:nvPr/>
          </p:nvSpPr>
          <p:spPr>
            <a:xfrm>
              <a:off x="4507496" y="2833058"/>
              <a:ext cx="45719" cy="13992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Rectangle 20"/>
            <p:cNvSpPr/>
            <p:nvPr/>
          </p:nvSpPr>
          <p:spPr>
            <a:xfrm>
              <a:off x="4460967" y="2833058"/>
              <a:ext cx="45719" cy="1399282"/>
            </a:xfrm>
            <a:prstGeom prst="rect">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6" name="Прямоугольник 15"/>
          <p:cNvSpPr/>
          <p:nvPr/>
        </p:nvSpPr>
        <p:spPr>
          <a:xfrm>
            <a:off x="3131840" y="0"/>
            <a:ext cx="6096000" cy="1077218"/>
          </a:xfrm>
          <a:prstGeom prst="rect">
            <a:avLst/>
          </a:prstGeom>
        </p:spPr>
        <p:txBody>
          <a:bodyPr>
            <a:spAutoFit/>
          </a:bodyPr>
          <a:lstStyle/>
          <a:p>
            <a:pPr algn="ctr" latinLnBrk="0"/>
            <a:r>
              <a:rPr lang="en-US" sz="1600" b="1" dirty="0">
                <a:solidFill>
                  <a:srgbClr val="5B9BD5">
                    <a:lumMod val="75000"/>
                  </a:srgbClr>
                </a:solidFill>
                <a:latin typeface="Times New Roman" panose="02020603050405020304" pitchFamily="18" charset="0"/>
                <a:cs typeface="Times New Roman" panose="02020603050405020304" pitchFamily="18" charset="0"/>
              </a:rPr>
              <a:t>MINISTRY OF HEALTH OF UKRAINE</a:t>
            </a:r>
          </a:p>
          <a:p>
            <a:pPr algn="ctr" latinLnBrk="0"/>
            <a:r>
              <a:rPr lang="en-US" sz="1600" b="1" dirty="0">
                <a:solidFill>
                  <a:srgbClr val="5B9BD5">
                    <a:lumMod val="75000"/>
                  </a:srgbClr>
                </a:solidFill>
                <a:latin typeface="Times New Roman" panose="02020603050405020304" pitchFamily="18" charset="0"/>
                <a:cs typeface="Times New Roman" panose="02020603050405020304" pitchFamily="18" charset="0"/>
              </a:rPr>
              <a:t>ODESSA NATIONAL MEDICAL UNIVERSITY</a:t>
            </a:r>
          </a:p>
          <a:p>
            <a:pPr algn="ctr" latinLnBrk="0"/>
            <a:r>
              <a:rPr lang="en-US" sz="1600" b="1" dirty="0">
                <a:solidFill>
                  <a:srgbClr val="5B9BD5">
                    <a:lumMod val="75000"/>
                  </a:srgbClr>
                </a:solidFill>
                <a:latin typeface="Times New Roman" panose="02020603050405020304" pitchFamily="18" charset="0"/>
                <a:cs typeface="Times New Roman" panose="02020603050405020304" pitchFamily="18" charset="0"/>
              </a:rPr>
              <a:t>  Department of Pharmacy Organization and </a:t>
            </a:r>
            <a:r>
              <a:rPr lang="en-US" sz="1600" b="1" dirty="0" smtClean="0">
                <a:solidFill>
                  <a:srgbClr val="5B9BD5">
                    <a:lumMod val="75000"/>
                  </a:srgbClr>
                </a:solidFill>
                <a:latin typeface="Times New Roman" panose="02020603050405020304" pitchFamily="18" charset="0"/>
                <a:cs typeface="Times New Roman" panose="02020603050405020304" pitchFamily="18" charset="0"/>
              </a:rPr>
              <a:t>Economics </a:t>
            </a:r>
            <a:endParaRPr lang="en-US" sz="1600" b="1" dirty="0" smtClean="0">
              <a:solidFill>
                <a:srgbClr val="5B9BD5">
                  <a:lumMod val="75000"/>
                </a:srgbClr>
              </a:solidFill>
              <a:latin typeface="Times New Roman" panose="02020603050405020304" pitchFamily="18" charset="0"/>
              <a:cs typeface="Times New Roman" panose="02020603050405020304" pitchFamily="18" charset="0"/>
            </a:endParaRPr>
          </a:p>
          <a:p>
            <a:pPr algn="ctr" latinLnBrk="0"/>
            <a:r>
              <a:rPr lang="en-US" sz="1600" b="1" dirty="0" smtClean="0">
                <a:solidFill>
                  <a:srgbClr val="5B9BD5">
                    <a:lumMod val="75000"/>
                  </a:srgbClr>
                </a:solidFill>
                <a:latin typeface="Times New Roman" panose="02020603050405020304" pitchFamily="18" charset="0"/>
                <a:cs typeface="Times New Roman" panose="02020603050405020304" pitchFamily="18" charset="0"/>
              </a:rPr>
              <a:t>with </a:t>
            </a:r>
            <a:r>
              <a:rPr lang="en-US" sz="1600" b="1" dirty="0" smtClean="0">
                <a:solidFill>
                  <a:srgbClr val="5B9BD5">
                    <a:lumMod val="75000"/>
                  </a:srgbClr>
                </a:solidFill>
                <a:latin typeface="Times New Roman" panose="02020603050405020304" pitchFamily="18" charset="0"/>
                <a:cs typeface="Times New Roman" panose="02020603050405020304" pitchFamily="18" charset="0"/>
              </a:rPr>
              <a:t>post-diploma specialization</a:t>
            </a:r>
            <a:endParaRPr lang="en-US" sz="1600" b="1" dirty="0">
              <a:solidFill>
                <a:srgbClr val="5B9BD5">
                  <a:lumMod val="75000"/>
                </a:srgbClr>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5364088" y="4227934"/>
            <a:ext cx="3024336" cy="646331"/>
          </a:xfrm>
          <a:prstGeom prst="rect">
            <a:avLst/>
          </a:prstGeom>
        </p:spPr>
        <p:txBody>
          <a:bodyPr wrap="square">
            <a:spAutoFit/>
          </a:bodyPr>
          <a:lstStyle/>
          <a:p>
            <a:r>
              <a:rPr lang="en-US" dirty="0">
                <a:solidFill>
                  <a:srgbClr val="0070C0"/>
                </a:solidFill>
              </a:rPr>
              <a:t>Prepared by senior </a:t>
            </a:r>
            <a:r>
              <a:rPr lang="en-US" dirty="0" smtClean="0">
                <a:solidFill>
                  <a:srgbClr val="0070C0"/>
                </a:solidFill>
              </a:rPr>
              <a:t>teacher</a:t>
            </a:r>
          </a:p>
          <a:p>
            <a:r>
              <a:rPr lang="en-US" dirty="0" smtClean="0">
                <a:solidFill>
                  <a:srgbClr val="0070C0"/>
                </a:solidFill>
              </a:rPr>
              <a:t> Stepanova Oksana</a:t>
            </a:r>
            <a:endParaRPr lang="en-US" dirty="0">
              <a:solidFill>
                <a:srgbClr val="0070C0"/>
              </a:solidFill>
            </a:endParaRPr>
          </a:p>
        </p:txBody>
      </p:sp>
    </p:spTree>
    <p:extLst>
      <p:ext uri="{BB962C8B-B14F-4D97-AF65-F5344CB8AC3E}">
        <p14:creationId xmlns:p14="http://schemas.microsoft.com/office/powerpoint/2010/main" val="303447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0"/>
          </p:nvPr>
        </p:nvSpPr>
        <p:spPr>
          <a:xfrm>
            <a:off x="179512" y="879415"/>
            <a:ext cx="8136904" cy="1044263"/>
          </a:xfrm>
        </p:spPr>
        <p:txBody>
          <a:bodyPr/>
          <a:lstStyle/>
          <a:p>
            <a:r>
              <a:rPr lang="en-US" altLang="ko-KR" sz="1600" dirty="0">
                <a:solidFill>
                  <a:srgbClr val="0070C0"/>
                </a:solidFill>
              </a:rPr>
              <a:t>Materials science is the science that studies the properties of materials, their origin, structure and possible changes that occur under the influence of various factors.</a:t>
            </a:r>
            <a:r>
              <a:rPr lang="ru-RU" altLang="ko-KR" sz="1600" dirty="0">
                <a:solidFill>
                  <a:srgbClr val="0070C0"/>
                </a:solidFill>
              </a:rPr>
              <a:t> </a:t>
            </a:r>
            <a:r>
              <a:rPr lang="en-US" altLang="ko-KR" sz="1600" dirty="0">
                <a:solidFill>
                  <a:srgbClr val="0070C0"/>
                </a:solidFill>
              </a:rPr>
              <a:t>Many materials are used to manufacture medical instruments, devices, appliances, equipment, </a:t>
            </a:r>
            <a:r>
              <a:rPr lang="en-US" altLang="ko-KR" sz="1600" dirty="0" err="1">
                <a:solidFill>
                  <a:srgbClr val="0070C0"/>
                </a:solidFill>
              </a:rPr>
              <a:t>etc</a:t>
            </a:r>
            <a:r>
              <a:rPr lang="en-US" altLang="ko-KR" sz="1600" dirty="0" smtClean="0">
                <a:solidFill>
                  <a:srgbClr val="0070C0"/>
                </a:solidFill>
              </a:rPr>
              <a:t>:</a:t>
            </a:r>
            <a:endParaRPr lang="ru-RU" altLang="ko-KR" sz="1600" dirty="0" smtClean="0">
              <a:solidFill>
                <a:srgbClr val="0070C0"/>
              </a:solidFill>
            </a:endParaRPr>
          </a:p>
        </p:txBody>
      </p:sp>
      <p:sp>
        <p:nvSpPr>
          <p:cNvPr id="3" name="Title 2"/>
          <p:cNvSpPr>
            <a:spLocks noGrp="1"/>
          </p:cNvSpPr>
          <p:nvPr>
            <p:ph type="title"/>
          </p:nvPr>
        </p:nvSpPr>
        <p:spPr>
          <a:xfrm>
            <a:off x="2123728" y="0"/>
            <a:ext cx="4464496" cy="884466"/>
          </a:xfrm>
        </p:spPr>
        <p:txBody>
          <a:bodyPr/>
          <a:lstStyle/>
          <a:p>
            <a:pPr algn="ctr"/>
            <a:r>
              <a:rPr lang="en-US" dirty="0" smtClean="0"/>
              <a:t> </a:t>
            </a:r>
            <a:r>
              <a:rPr lang="en-US" altLang="ko-KR" sz="2800" dirty="0">
                <a:solidFill>
                  <a:srgbClr val="0070C0"/>
                </a:solidFill>
              </a:rPr>
              <a:t>Materials science</a:t>
            </a:r>
            <a:endParaRPr lang="en-US" sz="2800" dirty="0">
              <a:solidFill>
                <a:srgbClr val="0070C0"/>
              </a:solidFill>
            </a:endParaRPr>
          </a:p>
        </p:txBody>
      </p:sp>
      <p:graphicFrame>
        <p:nvGraphicFramePr>
          <p:cNvPr id="6" name="Схема 5"/>
          <p:cNvGraphicFramePr/>
          <p:nvPr>
            <p:extLst>
              <p:ext uri="{D42A27DB-BD31-4B8C-83A1-F6EECF244321}">
                <p14:modId xmlns:p14="http://schemas.microsoft.com/office/powerpoint/2010/main" val="1045636635"/>
              </p:ext>
            </p:extLst>
          </p:nvPr>
        </p:nvGraphicFramePr>
        <p:xfrm>
          <a:off x="539552" y="1995686"/>
          <a:ext cx="7848872" cy="3024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Рисунок 6"/>
          <p:cNvPicPr>
            <a:picLocks noChangeAspect="1"/>
          </p:cNvPicPr>
          <p:nvPr/>
        </p:nvPicPr>
        <p:blipFill>
          <a:blip r:embed="rId8"/>
          <a:stretch>
            <a:fillRect/>
          </a:stretch>
        </p:blipFill>
        <p:spPr>
          <a:xfrm>
            <a:off x="611560" y="2183757"/>
            <a:ext cx="1008112" cy="936104"/>
          </a:xfrm>
          <a:prstGeom prst="ellipse">
            <a:avLst/>
          </a:prstGeom>
          <a:ln>
            <a:noFill/>
          </a:ln>
          <a:effectLst>
            <a:softEdge rad="112500"/>
          </a:effectLst>
        </p:spPr>
      </p:pic>
      <p:pic>
        <p:nvPicPr>
          <p:cNvPr id="8" name="Рисунок 7"/>
          <p:cNvPicPr>
            <a:picLocks noChangeAspect="1"/>
          </p:cNvPicPr>
          <p:nvPr/>
        </p:nvPicPr>
        <p:blipFill>
          <a:blip r:embed="rId9"/>
          <a:stretch>
            <a:fillRect/>
          </a:stretch>
        </p:blipFill>
        <p:spPr>
          <a:xfrm>
            <a:off x="1835696" y="2139702"/>
            <a:ext cx="1080120" cy="1024215"/>
          </a:xfrm>
          <a:prstGeom prst="rect">
            <a:avLst/>
          </a:prstGeom>
          <a:ln>
            <a:noFill/>
          </a:ln>
          <a:effectLst>
            <a:softEdge rad="112500"/>
          </a:effectLst>
        </p:spPr>
      </p:pic>
      <p:pic>
        <p:nvPicPr>
          <p:cNvPr id="9" name="Рисунок 8"/>
          <p:cNvPicPr>
            <a:picLocks noChangeAspect="1"/>
          </p:cNvPicPr>
          <p:nvPr/>
        </p:nvPicPr>
        <p:blipFill>
          <a:blip r:embed="rId10"/>
          <a:stretch>
            <a:fillRect/>
          </a:stretch>
        </p:blipFill>
        <p:spPr>
          <a:xfrm>
            <a:off x="2843809" y="2156345"/>
            <a:ext cx="1080120" cy="926970"/>
          </a:xfrm>
          <a:prstGeom prst="rect">
            <a:avLst/>
          </a:prstGeom>
          <a:ln>
            <a:noFill/>
          </a:ln>
          <a:effectLst>
            <a:softEdge rad="112500"/>
          </a:effectLst>
        </p:spPr>
      </p:pic>
    </p:spTree>
    <p:extLst>
      <p:ext uri="{BB962C8B-B14F-4D97-AF65-F5344CB8AC3E}">
        <p14:creationId xmlns:p14="http://schemas.microsoft.com/office/powerpoint/2010/main" val="2090594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91680" y="267494"/>
            <a:ext cx="6912768" cy="720080"/>
          </a:xfrm>
        </p:spPr>
        <p:txBody>
          <a:bodyPr/>
          <a:lstStyle/>
          <a:p>
            <a:r>
              <a:rPr lang="en-US" dirty="0">
                <a:solidFill>
                  <a:srgbClr val="0070C0"/>
                </a:solidFill>
              </a:rPr>
              <a:t>Materials for the manufacture of medical devices must meet </a:t>
            </a:r>
            <a:r>
              <a:rPr lang="en-US" dirty="0" smtClean="0">
                <a:solidFill>
                  <a:srgbClr val="0070C0"/>
                </a:solidFill>
              </a:rPr>
              <a:t>the following </a:t>
            </a:r>
            <a:r>
              <a:rPr lang="en-US" dirty="0">
                <a:solidFill>
                  <a:srgbClr val="0070C0"/>
                </a:solidFill>
              </a:rPr>
              <a:t>requirements:</a:t>
            </a:r>
            <a:endParaRPr lang="uk-UA" dirty="0">
              <a:solidFill>
                <a:srgbClr val="0070C0"/>
              </a:solidFill>
            </a:endParaRPr>
          </a:p>
        </p:txBody>
      </p:sp>
      <p:graphicFrame>
        <p:nvGraphicFramePr>
          <p:cNvPr id="7" name="Схема 6"/>
          <p:cNvGraphicFramePr/>
          <p:nvPr>
            <p:extLst>
              <p:ext uri="{D42A27DB-BD31-4B8C-83A1-F6EECF244321}">
                <p14:modId xmlns:p14="http://schemas.microsoft.com/office/powerpoint/2010/main" val="1882335436"/>
              </p:ext>
            </p:extLst>
          </p:nvPr>
        </p:nvGraphicFramePr>
        <p:xfrm>
          <a:off x="1691680" y="1537135"/>
          <a:ext cx="7200800" cy="29788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9107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23728" y="0"/>
            <a:ext cx="4464496" cy="483518"/>
          </a:xfrm>
        </p:spPr>
        <p:txBody>
          <a:bodyPr/>
          <a:lstStyle/>
          <a:p>
            <a:pPr algn="ctr"/>
            <a:r>
              <a:rPr lang="en-US" dirty="0" smtClean="0"/>
              <a:t> </a:t>
            </a:r>
            <a:r>
              <a:rPr lang="en-US" altLang="ko-KR" sz="2800" dirty="0">
                <a:solidFill>
                  <a:srgbClr val="0070C0"/>
                </a:solidFill>
              </a:rPr>
              <a:t>Materials science</a:t>
            </a:r>
            <a:endParaRPr lang="en-US" sz="2800" dirty="0">
              <a:solidFill>
                <a:srgbClr val="0070C0"/>
              </a:solidFill>
            </a:endParaRPr>
          </a:p>
        </p:txBody>
      </p:sp>
      <p:graphicFrame>
        <p:nvGraphicFramePr>
          <p:cNvPr id="4" name="Схема 3"/>
          <p:cNvGraphicFramePr/>
          <p:nvPr>
            <p:extLst>
              <p:ext uri="{D42A27DB-BD31-4B8C-83A1-F6EECF244321}">
                <p14:modId xmlns:p14="http://schemas.microsoft.com/office/powerpoint/2010/main" val="1418461881"/>
              </p:ext>
            </p:extLst>
          </p:nvPr>
        </p:nvGraphicFramePr>
        <p:xfrm>
          <a:off x="539552" y="915566"/>
          <a:ext cx="7308812" cy="3528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8441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stretch>
            <a:fillRect/>
          </a:stretch>
        </p:blipFill>
        <p:spPr>
          <a:xfrm>
            <a:off x="3419872" y="1779662"/>
            <a:ext cx="5534765" cy="3459228"/>
          </a:xfrm>
          <a:prstGeom prst="rect">
            <a:avLst/>
          </a:prstGeom>
        </p:spPr>
      </p:pic>
      <p:sp>
        <p:nvSpPr>
          <p:cNvPr id="3" name="Title 2"/>
          <p:cNvSpPr>
            <a:spLocks noGrp="1"/>
          </p:cNvSpPr>
          <p:nvPr>
            <p:ph type="title"/>
          </p:nvPr>
        </p:nvSpPr>
        <p:spPr>
          <a:xfrm>
            <a:off x="2051720" y="123478"/>
            <a:ext cx="4464496" cy="483518"/>
          </a:xfrm>
        </p:spPr>
        <p:txBody>
          <a:bodyPr/>
          <a:lstStyle/>
          <a:p>
            <a:pPr algn="ctr"/>
            <a:r>
              <a:rPr lang="en-US" dirty="0" smtClean="0"/>
              <a:t> </a:t>
            </a:r>
            <a:r>
              <a:rPr lang="en-US" sz="2800" dirty="0">
                <a:solidFill>
                  <a:srgbClr val="0070C0"/>
                </a:solidFill>
              </a:rPr>
              <a:t>M</a:t>
            </a:r>
            <a:r>
              <a:rPr lang="en-US" altLang="ko-KR" sz="2800" dirty="0" smtClean="0">
                <a:solidFill>
                  <a:srgbClr val="0070C0"/>
                </a:solidFill>
              </a:rPr>
              <a:t>etal </a:t>
            </a:r>
            <a:r>
              <a:rPr lang="en-US" altLang="ko-KR" sz="2800" dirty="0">
                <a:solidFill>
                  <a:srgbClr val="0070C0"/>
                </a:solidFill>
              </a:rPr>
              <a:t>materials</a:t>
            </a:r>
            <a:endParaRPr lang="en-US" sz="2800" dirty="0">
              <a:solidFill>
                <a:srgbClr val="0070C0"/>
              </a:solidFill>
            </a:endParaRPr>
          </a:p>
        </p:txBody>
      </p:sp>
      <p:sp>
        <p:nvSpPr>
          <p:cNvPr id="2" name="Прямоугольник 1"/>
          <p:cNvSpPr/>
          <p:nvPr/>
        </p:nvSpPr>
        <p:spPr>
          <a:xfrm>
            <a:off x="179512" y="1131590"/>
            <a:ext cx="4752528" cy="2031325"/>
          </a:xfrm>
          <a:prstGeom prst="rect">
            <a:avLst/>
          </a:prstGeom>
        </p:spPr>
        <p:txBody>
          <a:bodyPr wrap="square">
            <a:spAutoFit/>
          </a:bodyPr>
          <a:lstStyle/>
          <a:p>
            <a:pPr algn="just"/>
            <a:r>
              <a:rPr lang="en-US" dirty="0">
                <a:solidFill>
                  <a:srgbClr val="00B0F0"/>
                </a:solidFill>
              </a:rPr>
              <a:t>There are several types of pure metals and metal alloys used in medicine that have </a:t>
            </a:r>
            <a:endParaRPr lang="en-US" dirty="0" smtClean="0">
              <a:solidFill>
                <a:srgbClr val="00B0F0"/>
              </a:solidFill>
            </a:endParaRPr>
          </a:p>
          <a:p>
            <a:pPr algn="just"/>
            <a:r>
              <a:rPr lang="en-US" dirty="0" smtClean="0">
                <a:solidFill>
                  <a:srgbClr val="00B0F0"/>
                </a:solidFill>
              </a:rPr>
              <a:t>proven </a:t>
            </a:r>
            <a:r>
              <a:rPr lang="en-US" dirty="0">
                <a:solidFill>
                  <a:srgbClr val="00B0F0"/>
                </a:solidFill>
              </a:rPr>
              <a:t>their value in medicine and healthcare. We’ll explore how biocompatibility </a:t>
            </a:r>
            <a:endParaRPr lang="en-US" dirty="0" smtClean="0">
              <a:solidFill>
                <a:srgbClr val="00B0F0"/>
              </a:solidFill>
            </a:endParaRPr>
          </a:p>
          <a:p>
            <a:pPr algn="just"/>
            <a:r>
              <a:rPr lang="en-US" dirty="0" smtClean="0">
                <a:solidFill>
                  <a:srgbClr val="00B0F0"/>
                </a:solidFill>
              </a:rPr>
              <a:t>affects </a:t>
            </a:r>
            <a:r>
              <a:rPr lang="en-US" dirty="0">
                <a:solidFill>
                  <a:srgbClr val="00B0F0"/>
                </a:solidFill>
              </a:rPr>
              <a:t>metals in medicine and then look at the eleven most common types and </a:t>
            </a:r>
            <a:r>
              <a:rPr lang="en-US" dirty="0" smtClean="0">
                <a:solidFill>
                  <a:srgbClr val="00B0F0"/>
                </a:solidFill>
              </a:rPr>
              <a:t>their</a:t>
            </a:r>
          </a:p>
          <a:p>
            <a:pPr algn="just"/>
            <a:r>
              <a:rPr lang="en-US" dirty="0" smtClean="0">
                <a:solidFill>
                  <a:srgbClr val="00B0F0"/>
                </a:solidFill>
              </a:rPr>
              <a:t>use</a:t>
            </a:r>
            <a:r>
              <a:rPr lang="en-US" dirty="0">
                <a:solidFill>
                  <a:srgbClr val="00B0F0"/>
                </a:solidFill>
              </a:rPr>
              <a:t>.</a:t>
            </a:r>
            <a:endParaRPr lang="uk-UA" dirty="0">
              <a:solidFill>
                <a:srgbClr val="00B0F0"/>
              </a:solidFill>
            </a:endParaRPr>
          </a:p>
        </p:txBody>
      </p:sp>
    </p:spTree>
    <p:extLst>
      <p:ext uri="{BB962C8B-B14F-4D97-AF65-F5344CB8AC3E}">
        <p14:creationId xmlns:p14="http://schemas.microsoft.com/office/powerpoint/2010/main" val="479634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15616" y="123478"/>
            <a:ext cx="5400600" cy="483518"/>
          </a:xfrm>
        </p:spPr>
        <p:txBody>
          <a:bodyPr/>
          <a:lstStyle/>
          <a:p>
            <a:pPr algn="ctr"/>
            <a:r>
              <a:rPr lang="en-US" dirty="0" smtClean="0"/>
              <a:t> </a:t>
            </a:r>
            <a:r>
              <a:rPr lang="en-US" sz="3200" dirty="0">
                <a:solidFill>
                  <a:srgbClr val="0070C0"/>
                </a:solidFill>
              </a:rPr>
              <a:t>B</a:t>
            </a:r>
            <a:r>
              <a:rPr lang="en-US" sz="3200" dirty="0" smtClean="0">
                <a:solidFill>
                  <a:srgbClr val="0070C0"/>
                </a:solidFill>
              </a:rPr>
              <a:t>iocompatible </a:t>
            </a:r>
            <a:r>
              <a:rPr lang="en-US" sz="3200" dirty="0">
                <a:solidFill>
                  <a:srgbClr val="0070C0"/>
                </a:solidFill>
              </a:rPr>
              <a:t>materials</a:t>
            </a:r>
            <a:endParaRPr lang="en-US" sz="3200" dirty="0">
              <a:solidFill>
                <a:srgbClr val="0070C0"/>
              </a:solidFill>
            </a:endParaRPr>
          </a:p>
        </p:txBody>
      </p:sp>
      <p:sp>
        <p:nvSpPr>
          <p:cNvPr id="4" name="Прямоугольник 3"/>
          <p:cNvSpPr/>
          <p:nvPr/>
        </p:nvSpPr>
        <p:spPr>
          <a:xfrm>
            <a:off x="179512" y="771550"/>
            <a:ext cx="7488832" cy="3693319"/>
          </a:xfrm>
          <a:prstGeom prst="rect">
            <a:avLst/>
          </a:prstGeom>
        </p:spPr>
        <p:txBody>
          <a:bodyPr wrap="square">
            <a:spAutoFit/>
          </a:bodyPr>
          <a:lstStyle/>
          <a:p>
            <a:pPr algn="just"/>
            <a:r>
              <a:rPr lang="en-US" dirty="0">
                <a:solidFill>
                  <a:srgbClr val="0070C0"/>
                </a:solidFill>
              </a:rPr>
              <a:t>Biocompatible materials used in a healthcare environment must meet specific criteria that most other products don’t. </a:t>
            </a:r>
            <a:endParaRPr lang="en-US" dirty="0" smtClean="0">
              <a:solidFill>
                <a:srgbClr val="0070C0"/>
              </a:solidFill>
            </a:endParaRPr>
          </a:p>
          <a:p>
            <a:pPr algn="just"/>
            <a:endParaRPr lang="en-US" dirty="0">
              <a:solidFill>
                <a:srgbClr val="0070C0"/>
              </a:solidFill>
            </a:endParaRPr>
          </a:p>
          <a:p>
            <a:pPr algn="just"/>
            <a:r>
              <a:rPr lang="en-US" dirty="0">
                <a:solidFill>
                  <a:srgbClr val="0070C0"/>
                </a:solidFill>
              </a:rPr>
              <a:t>For example, they may need to be non-toxic in the presence of </a:t>
            </a:r>
            <a:endParaRPr lang="en-US" dirty="0" smtClean="0">
              <a:solidFill>
                <a:srgbClr val="0070C0"/>
              </a:solidFill>
            </a:endParaRPr>
          </a:p>
          <a:p>
            <a:pPr algn="just"/>
            <a:r>
              <a:rPr lang="en-US" dirty="0" smtClean="0">
                <a:solidFill>
                  <a:srgbClr val="0070C0"/>
                </a:solidFill>
              </a:rPr>
              <a:t>human </a:t>
            </a:r>
            <a:r>
              <a:rPr lang="en-US" dirty="0">
                <a:solidFill>
                  <a:srgbClr val="0070C0"/>
                </a:solidFill>
              </a:rPr>
              <a:t>tissue or fluids. Or, they might have to resist chemicals, like </a:t>
            </a:r>
            <a:endParaRPr lang="en-US" dirty="0" smtClean="0">
              <a:solidFill>
                <a:srgbClr val="0070C0"/>
              </a:solidFill>
            </a:endParaRPr>
          </a:p>
          <a:p>
            <a:pPr algn="just"/>
            <a:r>
              <a:rPr lang="en-US" dirty="0" smtClean="0">
                <a:solidFill>
                  <a:srgbClr val="0070C0"/>
                </a:solidFill>
              </a:rPr>
              <a:t>cleaners </a:t>
            </a:r>
            <a:r>
              <a:rPr lang="en-US" dirty="0">
                <a:solidFill>
                  <a:srgbClr val="0070C0"/>
                </a:solidFill>
              </a:rPr>
              <a:t>and disinfectants, which are used for sterilization. And medical metals used for implants must be non-magnetic and non-corrosive in </a:t>
            </a:r>
            <a:r>
              <a:rPr lang="en-US" dirty="0" smtClean="0">
                <a:solidFill>
                  <a:srgbClr val="0070C0"/>
                </a:solidFill>
              </a:rPr>
              <a:t>addition </a:t>
            </a:r>
            <a:r>
              <a:rPr lang="en-US" dirty="0">
                <a:solidFill>
                  <a:srgbClr val="0070C0"/>
                </a:solidFill>
              </a:rPr>
              <a:t>to being non-toxic. </a:t>
            </a:r>
            <a:endParaRPr lang="en-US" dirty="0" smtClean="0">
              <a:solidFill>
                <a:srgbClr val="0070C0"/>
              </a:solidFill>
            </a:endParaRPr>
          </a:p>
          <a:p>
            <a:pPr algn="just"/>
            <a:endParaRPr lang="en-US" dirty="0">
              <a:solidFill>
                <a:srgbClr val="0070C0"/>
              </a:solidFill>
            </a:endParaRPr>
          </a:p>
          <a:p>
            <a:pPr algn="just"/>
            <a:r>
              <a:rPr lang="en-US" dirty="0" smtClean="0">
                <a:solidFill>
                  <a:srgbClr val="0070C0"/>
                </a:solidFill>
              </a:rPr>
              <a:t>New </a:t>
            </a:r>
            <a:r>
              <a:rPr lang="en-US" dirty="0">
                <a:solidFill>
                  <a:srgbClr val="0070C0"/>
                </a:solidFill>
              </a:rPr>
              <a:t>metal alloys, as well as other materials like plastic and ceramic, are constantly being evaluated for their use as biocompatible </a:t>
            </a:r>
            <a:endParaRPr lang="en-US" dirty="0" smtClean="0">
              <a:solidFill>
                <a:srgbClr val="0070C0"/>
              </a:solidFill>
            </a:endParaRPr>
          </a:p>
          <a:p>
            <a:pPr algn="just"/>
            <a:r>
              <a:rPr lang="en-US" dirty="0" smtClean="0">
                <a:solidFill>
                  <a:srgbClr val="0070C0"/>
                </a:solidFill>
              </a:rPr>
              <a:t>materials</a:t>
            </a:r>
            <a:r>
              <a:rPr lang="en-US" dirty="0">
                <a:solidFill>
                  <a:srgbClr val="0070C0"/>
                </a:solidFill>
              </a:rPr>
              <a:t>. In addition, some materials may be perfectly safe </a:t>
            </a:r>
            <a:r>
              <a:rPr lang="en-US" dirty="0" smtClean="0">
                <a:solidFill>
                  <a:srgbClr val="0070C0"/>
                </a:solidFill>
              </a:rPr>
              <a:t>for</a:t>
            </a:r>
          </a:p>
          <a:p>
            <a:pPr algn="just"/>
            <a:r>
              <a:rPr lang="en-US" dirty="0" smtClean="0">
                <a:solidFill>
                  <a:srgbClr val="0070C0"/>
                </a:solidFill>
              </a:rPr>
              <a:t> </a:t>
            </a:r>
            <a:r>
              <a:rPr lang="en-US" dirty="0">
                <a:solidFill>
                  <a:srgbClr val="0070C0"/>
                </a:solidFill>
              </a:rPr>
              <a:t>short-term contact but not for permanent implants.</a:t>
            </a:r>
          </a:p>
        </p:txBody>
      </p:sp>
      <p:pic>
        <p:nvPicPr>
          <p:cNvPr id="6" name="Рисунок 5"/>
          <p:cNvPicPr>
            <a:picLocks noChangeAspect="1"/>
          </p:cNvPicPr>
          <p:nvPr/>
        </p:nvPicPr>
        <p:blipFill>
          <a:blip r:embed="rId3"/>
          <a:stretch>
            <a:fillRect/>
          </a:stretch>
        </p:blipFill>
        <p:spPr>
          <a:xfrm>
            <a:off x="6588224" y="-26352"/>
            <a:ext cx="1237595" cy="926672"/>
          </a:xfrm>
          <a:prstGeom prst="rect">
            <a:avLst/>
          </a:prstGeom>
        </p:spPr>
      </p:pic>
    </p:spTree>
    <p:extLst>
      <p:ext uri="{BB962C8B-B14F-4D97-AF65-F5344CB8AC3E}">
        <p14:creationId xmlns:p14="http://schemas.microsoft.com/office/powerpoint/2010/main" val="1754965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stretch>
            <a:fillRect/>
          </a:stretch>
        </p:blipFill>
        <p:spPr>
          <a:xfrm>
            <a:off x="2699792" y="2211710"/>
            <a:ext cx="1584176" cy="1440160"/>
          </a:xfrm>
          <a:prstGeom prst="rect">
            <a:avLst/>
          </a:prstGeom>
        </p:spPr>
      </p:pic>
      <p:graphicFrame>
        <p:nvGraphicFramePr>
          <p:cNvPr id="7" name="Схема 6"/>
          <p:cNvGraphicFramePr/>
          <p:nvPr>
            <p:extLst>
              <p:ext uri="{D42A27DB-BD31-4B8C-83A1-F6EECF244321}">
                <p14:modId xmlns:p14="http://schemas.microsoft.com/office/powerpoint/2010/main" val="375011635"/>
              </p:ext>
            </p:extLst>
          </p:nvPr>
        </p:nvGraphicFramePr>
        <p:xfrm>
          <a:off x="179512" y="915566"/>
          <a:ext cx="7128792" cy="3600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Прямоугольник 1"/>
          <p:cNvSpPr/>
          <p:nvPr/>
        </p:nvSpPr>
        <p:spPr>
          <a:xfrm>
            <a:off x="323528" y="31696"/>
            <a:ext cx="6984776" cy="830997"/>
          </a:xfrm>
          <a:prstGeom prst="rect">
            <a:avLst/>
          </a:prstGeom>
        </p:spPr>
        <p:txBody>
          <a:bodyPr wrap="square">
            <a:spAutoFit/>
          </a:bodyPr>
          <a:lstStyle/>
          <a:p>
            <a:r>
              <a:rPr lang="en-US" sz="2400" b="1" dirty="0">
                <a:solidFill>
                  <a:srgbClr val="0070C0"/>
                </a:solidFill>
              </a:rPr>
              <a:t>The most common metals used for </a:t>
            </a:r>
            <a:r>
              <a:rPr lang="en-US" sz="2400" b="1" dirty="0" smtClean="0">
                <a:solidFill>
                  <a:srgbClr val="0070C0"/>
                </a:solidFill>
              </a:rPr>
              <a:t>surgical</a:t>
            </a:r>
            <a:endParaRPr lang="ru-RU" sz="2400" b="1" dirty="0" smtClean="0">
              <a:solidFill>
                <a:srgbClr val="0070C0"/>
              </a:solidFill>
            </a:endParaRPr>
          </a:p>
          <a:p>
            <a:r>
              <a:rPr lang="en-US" sz="2400" b="1" dirty="0" smtClean="0">
                <a:solidFill>
                  <a:srgbClr val="0070C0"/>
                </a:solidFill>
              </a:rPr>
              <a:t> </a:t>
            </a:r>
            <a:r>
              <a:rPr lang="en-US" sz="2400" b="1" dirty="0">
                <a:solidFill>
                  <a:srgbClr val="0070C0"/>
                </a:solidFill>
              </a:rPr>
              <a:t>instruments are</a:t>
            </a:r>
            <a:r>
              <a:rPr lang="en-US" sz="2400" b="1" dirty="0" smtClean="0">
                <a:solidFill>
                  <a:srgbClr val="0070C0"/>
                </a:solidFill>
              </a:rPr>
              <a:t>:</a:t>
            </a:r>
            <a:endParaRPr lang="uk-UA" sz="2400" dirty="0">
              <a:solidFill>
                <a:srgbClr val="0070C0"/>
              </a:solidFill>
            </a:endParaRPr>
          </a:p>
        </p:txBody>
      </p:sp>
      <p:pic>
        <p:nvPicPr>
          <p:cNvPr id="8" name="Рисунок 7"/>
          <p:cNvPicPr>
            <a:picLocks noChangeAspect="1"/>
          </p:cNvPicPr>
          <p:nvPr/>
        </p:nvPicPr>
        <p:blipFill>
          <a:blip r:embed="rId9"/>
          <a:stretch>
            <a:fillRect/>
          </a:stretch>
        </p:blipFill>
        <p:spPr>
          <a:xfrm>
            <a:off x="6516216" y="1923678"/>
            <a:ext cx="2600988" cy="1944216"/>
          </a:xfrm>
          <a:prstGeom prst="rect">
            <a:avLst/>
          </a:prstGeom>
        </p:spPr>
      </p:pic>
      <p:sp>
        <p:nvSpPr>
          <p:cNvPr id="9" name="Прямоугольник 8"/>
          <p:cNvSpPr/>
          <p:nvPr/>
        </p:nvSpPr>
        <p:spPr>
          <a:xfrm>
            <a:off x="323528" y="4645229"/>
            <a:ext cx="3744416" cy="276999"/>
          </a:xfrm>
          <a:prstGeom prst="rect">
            <a:avLst/>
          </a:prstGeom>
        </p:spPr>
        <p:txBody>
          <a:bodyPr wrap="square">
            <a:spAutoFit/>
          </a:bodyPr>
          <a:lstStyle/>
          <a:p>
            <a:r>
              <a:rPr lang="pl-PL" sz="1200" dirty="0"/>
              <a:t>https://www.youtube.com/watch?v=dWhY7XHEt_Y</a:t>
            </a:r>
            <a:endParaRPr lang="uk-UA" sz="1200" dirty="0"/>
          </a:p>
        </p:txBody>
      </p:sp>
      <p:sp>
        <p:nvSpPr>
          <p:cNvPr id="10" name="Прямоугольник 9"/>
          <p:cNvSpPr/>
          <p:nvPr/>
        </p:nvSpPr>
        <p:spPr>
          <a:xfrm>
            <a:off x="4101402" y="4680660"/>
            <a:ext cx="4788024" cy="246221"/>
          </a:xfrm>
          <a:prstGeom prst="rect">
            <a:avLst/>
          </a:prstGeom>
        </p:spPr>
        <p:txBody>
          <a:bodyPr wrap="square">
            <a:spAutoFit/>
          </a:bodyPr>
          <a:lstStyle/>
          <a:p>
            <a:r>
              <a:rPr lang="en-US" sz="1000" b="1" dirty="0">
                <a:solidFill>
                  <a:srgbClr val="0070C0"/>
                </a:solidFill>
                <a:latin typeface="Roboto"/>
              </a:rPr>
              <a:t>Why These Metals Are Used In Medical Product Design? Medical Devices</a:t>
            </a:r>
            <a:endParaRPr lang="en-US" sz="1000" b="1" i="0" dirty="0">
              <a:solidFill>
                <a:srgbClr val="0070C0"/>
              </a:solidFill>
              <a:effectLst/>
              <a:latin typeface="Roboto"/>
            </a:endParaRPr>
          </a:p>
        </p:txBody>
      </p:sp>
    </p:spTree>
    <p:extLst>
      <p:ext uri="{BB962C8B-B14F-4D97-AF65-F5344CB8AC3E}">
        <p14:creationId xmlns:p14="http://schemas.microsoft.com/office/powerpoint/2010/main" val="2875150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19672" y="267494"/>
            <a:ext cx="4248472" cy="646331"/>
          </a:xfrm>
          <a:prstGeom prst="rect">
            <a:avLst/>
          </a:prstGeom>
        </p:spPr>
        <p:txBody>
          <a:bodyPr wrap="square">
            <a:spAutoFit/>
          </a:bodyPr>
          <a:lstStyle/>
          <a:p>
            <a:r>
              <a:rPr lang="en-US" dirty="0">
                <a:solidFill>
                  <a:srgbClr val="00B0F0"/>
                </a:solidFill>
              </a:rPr>
              <a:t>Each material has specific mechanical, chemical and technological properties.</a:t>
            </a:r>
            <a:endParaRPr lang="uk-UA" dirty="0">
              <a:solidFill>
                <a:srgbClr val="00B0F0"/>
              </a:solidFill>
            </a:endParaRPr>
          </a:p>
        </p:txBody>
      </p:sp>
      <p:graphicFrame>
        <p:nvGraphicFramePr>
          <p:cNvPr id="6" name="Схема 5"/>
          <p:cNvGraphicFramePr/>
          <p:nvPr>
            <p:extLst>
              <p:ext uri="{D42A27DB-BD31-4B8C-83A1-F6EECF244321}">
                <p14:modId xmlns:p14="http://schemas.microsoft.com/office/powerpoint/2010/main" val="3842215642"/>
              </p:ext>
            </p:extLst>
          </p:nvPr>
        </p:nvGraphicFramePr>
        <p:xfrm>
          <a:off x="271655" y="972042"/>
          <a:ext cx="6984776" cy="38319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Choosing the Right Material for Your Project - Hudson Technologie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48264" y="1347614"/>
            <a:ext cx="2088231" cy="208823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9404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19672" y="267494"/>
            <a:ext cx="2808312" cy="388696"/>
          </a:xfrm>
          <a:prstGeom prst="rect">
            <a:avLst/>
          </a:prstGeom>
        </p:spPr>
        <p:txBody>
          <a:bodyPr wrap="square">
            <a:spAutoFit/>
          </a:bodyPr>
          <a:lstStyle/>
          <a:p>
            <a:pPr>
              <a:lnSpc>
                <a:spcPct val="107000"/>
              </a:lnSpc>
              <a:spcAft>
                <a:spcPts val="800"/>
              </a:spcAft>
            </a:pPr>
            <a:r>
              <a:rPr lang="en-US" b="1" dirty="0">
                <a:solidFill>
                  <a:srgbClr val="0070C0"/>
                </a:solidFill>
                <a:latin typeface="Times New Roman" panose="02020603050405020304" pitchFamily="18" charset="0"/>
                <a:ea typeface="Calibri" panose="020F0502020204030204" pitchFamily="34" charset="0"/>
              </a:rPr>
              <a:t>Ductility and malleability</a:t>
            </a:r>
            <a:endParaRPr lang="uk-UA" sz="1600" dirty="0">
              <a:solidFill>
                <a:srgbClr val="0070C0"/>
              </a:solidFill>
              <a:latin typeface="Times New Roman" panose="02020603050405020304" pitchFamily="18" charset="0"/>
              <a:ea typeface="Calibri" panose="020F0502020204030204" pitchFamily="34" charset="0"/>
            </a:endParaRPr>
          </a:p>
        </p:txBody>
      </p:sp>
      <p:sp>
        <p:nvSpPr>
          <p:cNvPr id="2" name="Прямоугольник 1"/>
          <p:cNvSpPr/>
          <p:nvPr/>
        </p:nvSpPr>
        <p:spPr>
          <a:xfrm>
            <a:off x="251520" y="699542"/>
            <a:ext cx="7128792" cy="2146934"/>
          </a:xfrm>
          <a:prstGeom prst="rect">
            <a:avLst/>
          </a:prstGeom>
        </p:spPr>
        <p:txBody>
          <a:bodyPr wrap="square">
            <a:spAutoFit/>
          </a:bodyPr>
          <a:lstStyle/>
          <a:p>
            <a:pPr algn="just">
              <a:lnSpc>
                <a:spcPct val="107000"/>
              </a:lnSpc>
            </a:pPr>
            <a:r>
              <a:rPr lang="en-US" dirty="0" smtClean="0">
                <a:solidFill>
                  <a:srgbClr val="0070C0"/>
                </a:solidFill>
                <a:latin typeface="Times New Roman" panose="02020603050405020304" pitchFamily="18" charset="0"/>
                <a:ea typeface="Calibri" panose="020F0502020204030204" pitchFamily="34" charset="0"/>
              </a:rPr>
              <a:t>The </a:t>
            </a:r>
            <a:r>
              <a:rPr lang="en-US" dirty="0">
                <a:solidFill>
                  <a:srgbClr val="0070C0"/>
                </a:solidFill>
                <a:latin typeface="Times New Roman" panose="02020603050405020304" pitchFamily="18" charset="0"/>
                <a:ea typeface="Calibri" panose="020F0502020204030204" pitchFamily="34" charset="0"/>
              </a:rPr>
              <a:t>metal must be relatively malleable so it can be shaped without causing flaws. However, it must not be too malleable as it will need to hold </a:t>
            </a:r>
            <a:r>
              <a:rPr lang="en-US" dirty="0" smtClean="0">
                <a:solidFill>
                  <a:srgbClr val="0070C0"/>
                </a:solidFill>
                <a:latin typeface="Times New Roman" panose="02020603050405020304" pitchFamily="18" charset="0"/>
                <a:ea typeface="Calibri" panose="020F0502020204030204" pitchFamily="34" charset="0"/>
              </a:rPr>
              <a:t>its</a:t>
            </a:r>
            <a:endParaRPr lang="ru-RU" dirty="0" smtClean="0">
              <a:solidFill>
                <a:srgbClr val="0070C0"/>
              </a:solidFill>
              <a:latin typeface="Times New Roman" panose="02020603050405020304" pitchFamily="18" charset="0"/>
              <a:ea typeface="Calibri" panose="020F0502020204030204" pitchFamily="34" charset="0"/>
            </a:endParaRPr>
          </a:p>
          <a:p>
            <a:pPr algn="just">
              <a:lnSpc>
                <a:spcPct val="107000"/>
              </a:lnSpc>
            </a:pPr>
            <a:r>
              <a:rPr lang="en-US" dirty="0" smtClean="0">
                <a:solidFill>
                  <a:srgbClr val="0070C0"/>
                </a:solidFill>
                <a:latin typeface="Times New Roman" panose="02020603050405020304" pitchFamily="18" charset="0"/>
                <a:ea typeface="Calibri" panose="020F0502020204030204" pitchFamily="34" charset="0"/>
              </a:rPr>
              <a:t>shape </a:t>
            </a:r>
            <a:r>
              <a:rPr lang="en-US" dirty="0">
                <a:solidFill>
                  <a:srgbClr val="0070C0"/>
                </a:solidFill>
                <a:latin typeface="Times New Roman" panose="02020603050405020304" pitchFamily="18" charset="0"/>
                <a:ea typeface="Calibri" panose="020F0502020204030204" pitchFamily="34" charset="0"/>
              </a:rPr>
              <a:t>once manufactured. Depending on the instrument/application, </a:t>
            </a:r>
            <a:r>
              <a:rPr lang="en-US" dirty="0" smtClean="0">
                <a:solidFill>
                  <a:srgbClr val="0070C0"/>
                </a:solidFill>
                <a:latin typeface="Times New Roman" panose="02020603050405020304" pitchFamily="18" charset="0"/>
                <a:ea typeface="Calibri" panose="020F0502020204030204" pitchFamily="34" charset="0"/>
              </a:rPr>
              <a:t>the</a:t>
            </a:r>
            <a:endParaRPr lang="ru-RU" dirty="0" smtClean="0">
              <a:solidFill>
                <a:srgbClr val="0070C0"/>
              </a:solidFill>
              <a:latin typeface="Times New Roman" panose="02020603050405020304" pitchFamily="18" charset="0"/>
              <a:ea typeface="Calibri" panose="020F0502020204030204" pitchFamily="34" charset="0"/>
            </a:endParaRPr>
          </a:p>
          <a:p>
            <a:pPr algn="just">
              <a:lnSpc>
                <a:spcPct val="107000"/>
              </a:lnSpc>
            </a:pPr>
            <a:r>
              <a:rPr lang="en-US" dirty="0" smtClean="0">
                <a:solidFill>
                  <a:srgbClr val="0070C0"/>
                </a:solidFill>
                <a:latin typeface="Times New Roman" panose="02020603050405020304" pitchFamily="18" charset="0"/>
                <a:ea typeface="Calibri" panose="020F0502020204030204" pitchFamily="34" charset="0"/>
              </a:rPr>
              <a:t>metal </a:t>
            </a:r>
            <a:r>
              <a:rPr lang="en-US" dirty="0">
                <a:solidFill>
                  <a:srgbClr val="0070C0"/>
                </a:solidFill>
                <a:latin typeface="Times New Roman" panose="02020603050405020304" pitchFamily="18" charset="0"/>
                <a:ea typeface="Calibri" panose="020F0502020204030204" pitchFamily="34" charset="0"/>
              </a:rPr>
              <a:t>used may also need to be fairly ductile. Many surgical </a:t>
            </a:r>
            <a:r>
              <a:rPr lang="en-US" dirty="0" smtClean="0">
                <a:solidFill>
                  <a:srgbClr val="0070C0"/>
                </a:solidFill>
                <a:latin typeface="Times New Roman" panose="02020603050405020304" pitchFamily="18" charset="0"/>
                <a:ea typeface="Calibri" panose="020F0502020204030204" pitchFamily="34" charset="0"/>
              </a:rPr>
              <a:t>instruments</a:t>
            </a:r>
            <a:endParaRPr lang="ru-RU" dirty="0" smtClean="0">
              <a:solidFill>
                <a:srgbClr val="0070C0"/>
              </a:solidFill>
              <a:latin typeface="Times New Roman" panose="02020603050405020304" pitchFamily="18" charset="0"/>
              <a:ea typeface="Calibri" panose="020F0502020204030204" pitchFamily="34" charset="0"/>
            </a:endParaRPr>
          </a:p>
          <a:p>
            <a:pPr algn="just">
              <a:lnSpc>
                <a:spcPct val="107000"/>
              </a:lnSpc>
            </a:pPr>
            <a:r>
              <a:rPr lang="en-US" dirty="0" smtClean="0">
                <a:solidFill>
                  <a:srgbClr val="0070C0"/>
                </a:solidFill>
                <a:latin typeface="Times New Roman" panose="02020603050405020304" pitchFamily="18" charset="0"/>
                <a:ea typeface="Calibri" panose="020F0502020204030204" pitchFamily="34" charset="0"/>
              </a:rPr>
              <a:t>are </a:t>
            </a:r>
            <a:r>
              <a:rPr lang="en-US" dirty="0">
                <a:solidFill>
                  <a:srgbClr val="0070C0"/>
                </a:solidFill>
                <a:latin typeface="Times New Roman" panose="02020603050405020304" pitchFamily="18" charset="0"/>
                <a:ea typeface="Calibri" panose="020F0502020204030204" pitchFamily="34" charset="0"/>
              </a:rPr>
              <a:t>long and thin, e.g. scalpels, forceps, scissors, etc. They should not </a:t>
            </a:r>
            <a:r>
              <a:rPr lang="en-US" dirty="0" smtClean="0">
                <a:solidFill>
                  <a:srgbClr val="0070C0"/>
                </a:solidFill>
                <a:latin typeface="Times New Roman" panose="02020603050405020304" pitchFamily="18" charset="0"/>
                <a:ea typeface="Calibri" panose="020F0502020204030204" pitchFamily="34" charset="0"/>
              </a:rPr>
              <a:t>breakoff </a:t>
            </a:r>
            <a:r>
              <a:rPr lang="en-US" dirty="0">
                <a:solidFill>
                  <a:srgbClr val="0070C0"/>
                </a:solidFill>
                <a:latin typeface="Times New Roman" panose="02020603050405020304" pitchFamily="18" charset="0"/>
                <a:ea typeface="Calibri" panose="020F0502020204030204" pitchFamily="34" charset="0"/>
              </a:rPr>
              <a:t>during the operation. The lowest modulus required for surgical instruments is 100GPa.</a:t>
            </a:r>
            <a:endParaRPr lang="uk-UA" sz="1600" dirty="0">
              <a:solidFill>
                <a:srgbClr val="0070C0"/>
              </a:solidFill>
              <a:effectLst/>
              <a:latin typeface="Times New Roman" panose="02020603050405020304" pitchFamily="18" charset="0"/>
              <a:ea typeface="Calibri" panose="020F0502020204030204" pitchFamily="34" charset="0"/>
            </a:endParaRPr>
          </a:p>
        </p:txBody>
      </p:sp>
      <p:pic>
        <p:nvPicPr>
          <p:cNvPr id="2050" name="Picture 2" descr="Ductility - Meaning, Definition, Comparison of Malleability and ductility,  Application and FAQs of Duct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910534"/>
            <a:ext cx="2880320" cy="1728192"/>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a:picLocks noChangeAspect="1"/>
          </p:cNvPicPr>
          <p:nvPr/>
        </p:nvPicPr>
        <p:blipFill>
          <a:blip r:embed="rId4"/>
          <a:stretch>
            <a:fillRect/>
          </a:stretch>
        </p:blipFill>
        <p:spPr>
          <a:xfrm>
            <a:off x="4646852" y="2643758"/>
            <a:ext cx="2306397" cy="2218754"/>
          </a:xfrm>
          <a:prstGeom prst="rect">
            <a:avLst/>
          </a:prstGeom>
        </p:spPr>
      </p:pic>
    </p:spTree>
    <p:extLst>
      <p:ext uri="{BB962C8B-B14F-4D97-AF65-F5344CB8AC3E}">
        <p14:creationId xmlns:p14="http://schemas.microsoft.com/office/powerpoint/2010/main" val="1348054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19672" y="267494"/>
            <a:ext cx="4464496" cy="830997"/>
          </a:xfrm>
          <a:prstGeom prst="rect">
            <a:avLst/>
          </a:prstGeom>
        </p:spPr>
        <p:txBody>
          <a:bodyPr wrap="square">
            <a:spAutoFit/>
          </a:bodyPr>
          <a:lstStyle/>
          <a:p>
            <a:pPr algn="ctr"/>
            <a:r>
              <a:rPr lang="en-US" sz="2400" b="1" dirty="0">
                <a:solidFill>
                  <a:srgbClr val="0070C0"/>
                </a:solidFill>
              </a:rPr>
              <a:t>Ability to withstand high </a:t>
            </a:r>
            <a:endParaRPr lang="ru-RU" sz="2400" b="1" dirty="0" smtClean="0">
              <a:solidFill>
                <a:srgbClr val="0070C0"/>
              </a:solidFill>
            </a:endParaRPr>
          </a:p>
          <a:p>
            <a:pPr algn="ctr"/>
            <a:r>
              <a:rPr lang="en-US" sz="2400" b="1" dirty="0" smtClean="0">
                <a:solidFill>
                  <a:srgbClr val="0070C0"/>
                </a:solidFill>
              </a:rPr>
              <a:t>temperatures</a:t>
            </a:r>
            <a:endParaRPr lang="en-US" sz="2400" b="1" dirty="0">
              <a:solidFill>
                <a:srgbClr val="0070C0"/>
              </a:solidFill>
            </a:endParaRPr>
          </a:p>
        </p:txBody>
      </p:sp>
      <p:pic>
        <p:nvPicPr>
          <p:cNvPr id="4" name="Рисунок 3"/>
          <p:cNvPicPr>
            <a:picLocks noChangeAspect="1"/>
          </p:cNvPicPr>
          <p:nvPr/>
        </p:nvPicPr>
        <p:blipFill>
          <a:blip r:embed="rId3"/>
          <a:stretch>
            <a:fillRect/>
          </a:stretch>
        </p:blipFill>
        <p:spPr>
          <a:xfrm>
            <a:off x="6588224" y="-193"/>
            <a:ext cx="1240811" cy="924070"/>
          </a:xfrm>
          <a:prstGeom prst="ellipse">
            <a:avLst/>
          </a:prstGeom>
          <a:ln>
            <a:noFill/>
          </a:ln>
          <a:effectLst>
            <a:softEdge rad="112500"/>
          </a:effectLst>
        </p:spPr>
      </p:pic>
      <p:sp>
        <p:nvSpPr>
          <p:cNvPr id="6" name="Прямоугольник 5"/>
          <p:cNvSpPr/>
          <p:nvPr/>
        </p:nvSpPr>
        <p:spPr>
          <a:xfrm>
            <a:off x="323528" y="1279089"/>
            <a:ext cx="5112568" cy="2031325"/>
          </a:xfrm>
          <a:prstGeom prst="rect">
            <a:avLst/>
          </a:prstGeom>
        </p:spPr>
        <p:txBody>
          <a:bodyPr wrap="square">
            <a:spAutoFit/>
          </a:bodyPr>
          <a:lstStyle/>
          <a:p>
            <a:r>
              <a:rPr lang="en-US" dirty="0" smtClean="0">
                <a:solidFill>
                  <a:srgbClr val="0070C0"/>
                </a:solidFill>
              </a:rPr>
              <a:t>Surgical </a:t>
            </a:r>
            <a:r>
              <a:rPr lang="en-US" dirty="0">
                <a:solidFill>
                  <a:srgbClr val="0070C0"/>
                </a:solidFill>
              </a:rPr>
              <a:t>instruments are subjected to elevated temperatures during the </a:t>
            </a:r>
            <a:r>
              <a:rPr lang="en-US" dirty="0" smtClean="0">
                <a:solidFill>
                  <a:srgbClr val="0070C0"/>
                </a:solidFill>
              </a:rPr>
              <a:t>sterilization </a:t>
            </a:r>
            <a:r>
              <a:rPr lang="en-US" dirty="0">
                <a:solidFill>
                  <a:srgbClr val="0070C0"/>
                </a:solidFill>
              </a:rPr>
              <a:t>process. The instruments are sterilized by </a:t>
            </a:r>
            <a:r>
              <a:rPr lang="en-US" dirty="0" smtClean="0">
                <a:solidFill>
                  <a:srgbClr val="0070C0"/>
                </a:solidFill>
              </a:rPr>
              <a:t>scolding</a:t>
            </a:r>
            <a:r>
              <a:rPr lang="ru-RU" dirty="0">
                <a:solidFill>
                  <a:srgbClr val="0070C0"/>
                </a:solidFill>
              </a:rPr>
              <a:t> </a:t>
            </a:r>
            <a:r>
              <a:rPr lang="en-US" dirty="0" smtClean="0">
                <a:solidFill>
                  <a:srgbClr val="0070C0"/>
                </a:solidFill>
              </a:rPr>
              <a:t>hot </a:t>
            </a:r>
            <a:r>
              <a:rPr lang="en-US" dirty="0">
                <a:solidFill>
                  <a:srgbClr val="0070C0"/>
                </a:solidFill>
              </a:rPr>
              <a:t>steam at a minimum of 121 degree Celsius temperature for </a:t>
            </a:r>
            <a:r>
              <a:rPr lang="en-US" dirty="0" smtClean="0">
                <a:solidFill>
                  <a:srgbClr val="0070C0"/>
                </a:solidFill>
              </a:rPr>
              <a:t>at</a:t>
            </a:r>
            <a:r>
              <a:rPr lang="ru-RU" dirty="0">
                <a:solidFill>
                  <a:srgbClr val="0070C0"/>
                </a:solidFill>
              </a:rPr>
              <a:t> </a:t>
            </a:r>
            <a:r>
              <a:rPr lang="en-US" dirty="0" smtClean="0">
                <a:solidFill>
                  <a:srgbClr val="0070C0"/>
                </a:solidFill>
              </a:rPr>
              <a:t>least </a:t>
            </a:r>
            <a:r>
              <a:rPr lang="en-US" dirty="0">
                <a:solidFill>
                  <a:srgbClr val="0070C0"/>
                </a:solidFill>
              </a:rPr>
              <a:t>30 minutes. There should be minimum dimensional change in the instrument after repeated </a:t>
            </a:r>
            <a:r>
              <a:rPr lang="en-US" dirty="0" smtClean="0">
                <a:solidFill>
                  <a:srgbClr val="0070C0"/>
                </a:solidFill>
              </a:rPr>
              <a:t>sterilizations.</a:t>
            </a:r>
            <a:endParaRPr lang="en-US" dirty="0">
              <a:solidFill>
                <a:srgbClr val="0070C0"/>
              </a:solidFill>
            </a:endParaRPr>
          </a:p>
        </p:txBody>
      </p:sp>
      <p:pic>
        <p:nvPicPr>
          <p:cNvPr id="7" name="Рисунок 6"/>
          <p:cNvPicPr>
            <a:picLocks noChangeAspect="1"/>
          </p:cNvPicPr>
          <p:nvPr/>
        </p:nvPicPr>
        <p:blipFill>
          <a:blip r:embed="rId4"/>
          <a:stretch>
            <a:fillRect/>
          </a:stretch>
        </p:blipFill>
        <p:spPr>
          <a:xfrm>
            <a:off x="5436096" y="1279089"/>
            <a:ext cx="3347811" cy="3380893"/>
          </a:xfrm>
          <a:prstGeom prst="ellipse">
            <a:avLst/>
          </a:prstGeom>
          <a:ln>
            <a:noFill/>
          </a:ln>
          <a:effectLst>
            <a:softEdge rad="112500"/>
          </a:effectLst>
        </p:spPr>
      </p:pic>
    </p:spTree>
    <p:extLst>
      <p:ext uri="{BB962C8B-B14F-4D97-AF65-F5344CB8AC3E}">
        <p14:creationId xmlns:p14="http://schemas.microsoft.com/office/powerpoint/2010/main" val="62926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19672" y="267494"/>
            <a:ext cx="4464496" cy="461665"/>
          </a:xfrm>
          <a:prstGeom prst="rect">
            <a:avLst/>
          </a:prstGeom>
        </p:spPr>
        <p:txBody>
          <a:bodyPr wrap="square">
            <a:spAutoFit/>
          </a:bodyPr>
          <a:lstStyle/>
          <a:p>
            <a:pPr algn="ctr"/>
            <a:r>
              <a:rPr lang="en-US" sz="2400" b="1" dirty="0">
                <a:solidFill>
                  <a:srgbClr val="0070C0"/>
                </a:solidFill>
              </a:rPr>
              <a:t>Wear and tear</a:t>
            </a:r>
            <a:endParaRPr lang="uk-UA" sz="2400" b="1" dirty="0">
              <a:solidFill>
                <a:srgbClr val="0070C0"/>
              </a:solidFill>
            </a:endParaRPr>
          </a:p>
        </p:txBody>
      </p:sp>
      <p:pic>
        <p:nvPicPr>
          <p:cNvPr id="4" name="Рисунок 3"/>
          <p:cNvPicPr>
            <a:picLocks noChangeAspect="1"/>
          </p:cNvPicPr>
          <p:nvPr/>
        </p:nvPicPr>
        <p:blipFill>
          <a:blip r:embed="rId3"/>
          <a:stretch>
            <a:fillRect/>
          </a:stretch>
        </p:blipFill>
        <p:spPr>
          <a:xfrm>
            <a:off x="6588224" y="-193"/>
            <a:ext cx="1240811" cy="924070"/>
          </a:xfrm>
          <a:prstGeom prst="ellipse">
            <a:avLst/>
          </a:prstGeom>
          <a:ln>
            <a:noFill/>
          </a:ln>
          <a:effectLst>
            <a:softEdge rad="112500"/>
          </a:effectLst>
        </p:spPr>
      </p:pic>
      <p:sp>
        <p:nvSpPr>
          <p:cNvPr id="6" name="Прямоугольник 5"/>
          <p:cNvSpPr/>
          <p:nvPr/>
        </p:nvSpPr>
        <p:spPr>
          <a:xfrm>
            <a:off x="323528" y="1279089"/>
            <a:ext cx="5112568" cy="1754326"/>
          </a:xfrm>
          <a:prstGeom prst="rect">
            <a:avLst/>
          </a:prstGeom>
        </p:spPr>
        <p:txBody>
          <a:bodyPr wrap="square">
            <a:spAutoFit/>
          </a:bodyPr>
          <a:lstStyle/>
          <a:p>
            <a:r>
              <a:rPr lang="en-US" dirty="0" smtClean="0">
                <a:solidFill>
                  <a:srgbClr val="0070C0"/>
                </a:solidFill>
              </a:rPr>
              <a:t>Surgeons </a:t>
            </a:r>
            <a:r>
              <a:rPr lang="en-US" dirty="0">
                <a:solidFill>
                  <a:srgbClr val="0070C0"/>
                </a:solidFill>
              </a:rPr>
              <a:t>require instruments that perform correctly every time they are used. Wear and tear affects surgical instruments as after a </a:t>
            </a:r>
            <a:r>
              <a:rPr lang="en-US" dirty="0" smtClean="0">
                <a:solidFill>
                  <a:srgbClr val="0070C0"/>
                </a:solidFill>
              </a:rPr>
              <a:t>certain</a:t>
            </a:r>
          </a:p>
          <a:p>
            <a:r>
              <a:rPr lang="en-US" dirty="0" smtClean="0">
                <a:solidFill>
                  <a:srgbClr val="0070C0"/>
                </a:solidFill>
              </a:rPr>
              <a:t>usage </a:t>
            </a:r>
            <a:r>
              <a:rPr lang="en-US" dirty="0">
                <a:solidFill>
                  <a:srgbClr val="0070C0"/>
                </a:solidFill>
              </a:rPr>
              <a:t>they will not perform as required</a:t>
            </a:r>
            <a:r>
              <a:rPr lang="en-US" dirty="0" smtClean="0">
                <a:solidFill>
                  <a:srgbClr val="0070C0"/>
                </a:solidFill>
              </a:rPr>
              <a:t>.</a:t>
            </a:r>
          </a:p>
          <a:p>
            <a:r>
              <a:rPr lang="en-US" dirty="0" smtClean="0">
                <a:solidFill>
                  <a:srgbClr val="0070C0"/>
                </a:solidFill>
              </a:rPr>
              <a:t>For </a:t>
            </a:r>
            <a:r>
              <a:rPr lang="en-US" dirty="0">
                <a:solidFill>
                  <a:srgbClr val="0070C0"/>
                </a:solidFill>
              </a:rPr>
              <a:t>example, scissors may become blunt and not cut tissue easily.</a:t>
            </a:r>
            <a:endParaRPr lang="uk-UA" dirty="0">
              <a:solidFill>
                <a:srgbClr val="0070C0"/>
              </a:solidFill>
            </a:endParaRPr>
          </a:p>
        </p:txBody>
      </p:sp>
      <p:pic>
        <p:nvPicPr>
          <p:cNvPr id="2" name="Рисунок 1"/>
          <p:cNvPicPr>
            <a:picLocks noChangeAspect="1"/>
          </p:cNvPicPr>
          <p:nvPr/>
        </p:nvPicPr>
        <p:blipFill>
          <a:blip r:embed="rId4"/>
          <a:stretch>
            <a:fillRect/>
          </a:stretch>
        </p:blipFill>
        <p:spPr>
          <a:xfrm>
            <a:off x="5754324" y="1203598"/>
            <a:ext cx="2908609" cy="3312368"/>
          </a:xfrm>
          <a:prstGeom prst="rect">
            <a:avLst/>
          </a:prstGeom>
        </p:spPr>
      </p:pic>
    </p:spTree>
    <p:extLst>
      <p:ext uri="{BB962C8B-B14F-4D97-AF65-F5344CB8AC3E}">
        <p14:creationId xmlns:p14="http://schemas.microsoft.com/office/powerpoint/2010/main" val="502287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19672" y="267494"/>
            <a:ext cx="4464496" cy="461665"/>
          </a:xfrm>
          <a:prstGeom prst="rect">
            <a:avLst/>
          </a:prstGeom>
        </p:spPr>
        <p:txBody>
          <a:bodyPr wrap="square">
            <a:spAutoFit/>
          </a:bodyPr>
          <a:lstStyle/>
          <a:p>
            <a:r>
              <a:rPr lang="en-US" sz="2400" b="1" dirty="0">
                <a:solidFill>
                  <a:srgbClr val="0070C0"/>
                </a:solidFill>
              </a:rPr>
              <a:t>Resistance to corrosion</a:t>
            </a:r>
            <a:endParaRPr lang="uk-UA" sz="2400" b="1" dirty="0">
              <a:solidFill>
                <a:srgbClr val="0070C0"/>
              </a:solidFill>
            </a:endParaRPr>
          </a:p>
        </p:txBody>
      </p:sp>
      <p:sp>
        <p:nvSpPr>
          <p:cNvPr id="6" name="Прямоугольник 5"/>
          <p:cNvSpPr/>
          <p:nvPr/>
        </p:nvSpPr>
        <p:spPr>
          <a:xfrm>
            <a:off x="179512" y="753323"/>
            <a:ext cx="5904656" cy="3785652"/>
          </a:xfrm>
          <a:prstGeom prst="rect">
            <a:avLst/>
          </a:prstGeom>
        </p:spPr>
        <p:txBody>
          <a:bodyPr wrap="square">
            <a:spAutoFit/>
          </a:bodyPr>
          <a:lstStyle/>
          <a:p>
            <a:r>
              <a:rPr lang="en-US" sz="1600" dirty="0" smtClean="0">
                <a:solidFill>
                  <a:srgbClr val="0070C0"/>
                </a:solidFill>
              </a:rPr>
              <a:t>Surgical </a:t>
            </a:r>
            <a:r>
              <a:rPr lang="en-US" sz="1600" dirty="0">
                <a:solidFill>
                  <a:srgbClr val="0070C0"/>
                </a:solidFill>
              </a:rPr>
              <a:t>instruments are increasingly exposed to bodily </a:t>
            </a:r>
            <a:endParaRPr lang="en-US" sz="1600" dirty="0" smtClean="0">
              <a:solidFill>
                <a:srgbClr val="0070C0"/>
              </a:solidFill>
            </a:endParaRPr>
          </a:p>
          <a:p>
            <a:r>
              <a:rPr lang="en-US" sz="1600" dirty="0" smtClean="0">
                <a:solidFill>
                  <a:srgbClr val="0070C0"/>
                </a:solidFill>
              </a:rPr>
              <a:t>fluids</a:t>
            </a:r>
            <a:r>
              <a:rPr lang="en-US" sz="1600" dirty="0">
                <a:solidFill>
                  <a:srgbClr val="0070C0"/>
                </a:solidFill>
              </a:rPr>
              <a:t>, tap water and cleansers. Bodily fluids such as </a:t>
            </a:r>
            <a:endParaRPr lang="en-US" sz="1600" dirty="0" smtClean="0">
              <a:solidFill>
                <a:srgbClr val="0070C0"/>
              </a:solidFill>
            </a:endParaRPr>
          </a:p>
          <a:p>
            <a:r>
              <a:rPr lang="en-US" sz="1600" dirty="0" smtClean="0">
                <a:solidFill>
                  <a:srgbClr val="0070C0"/>
                </a:solidFill>
              </a:rPr>
              <a:t>blood </a:t>
            </a:r>
            <a:r>
              <a:rPr lang="en-US" sz="1600" dirty="0">
                <a:solidFill>
                  <a:srgbClr val="0070C0"/>
                </a:solidFill>
              </a:rPr>
              <a:t>or pus generally contain chloride ions, which </a:t>
            </a:r>
            <a:r>
              <a:rPr lang="en-US" sz="1600" dirty="0" smtClean="0">
                <a:solidFill>
                  <a:srgbClr val="0070C0"/>
                </a:solidFill>
              </a:rPr>
              <a:t>can corrode </a:t>
            </a:r>
            <a:r>
              <a:rPr lang="en-US" sz="1600" dirty="0">
                <a:solidFill>
                  <a:srgbClr val="0070C0"/>
                </a:solidFill>
              </a:rPr>
              <a:t>the instruments. They are also washed </a:t>
            </a:r>
            <a:r>
              <a:rPr lang="en-US" sz="1600" dirty="0" smtClean="0">
                <a:solidFill>
                  <a:srgbClr val="0070C0"/>
                </a:solidFill>
              </a:rPr>
              <a:t>under </a:t>
            </a:r>
            <a:r>
              <a:rPr lang="en-US" sz="1600" dirty="0">
                <a:solidFill>
                  <a:srgbClr val="0070C0"/>
                </a:solidFill>
              </a:rPr>
              <a:t> </a:t>
            </a:r>
            <a:r>
              <a:rPr lang="en-US" sz="1600" dirty="0" smtClean="0">
                <a:solidFill>
                  <a:srgbClr val="0070C0"/>
                </a:solidFill>
              </a:rPr>
              <a:t>  the </a:t>
            </a:r>
            <a:r>
              <a:rPr lang="en-US" sz="1600" dirty="0">
                <a:solidFill>
                  <a:srgbClr val="0070C0"/>
                </a:solidFill>
              </a:rPr>
              <a:t>tap water to remove bodily fluids from them. </a:t>
            </a:r>
            <a:endParaRPr lang="en-US" sz="1600" dirty="0" smtClean="0">
              <a:solidFill>
                <a:srgbClr val="0070C0"/>
              </a:solidFill>
            </a:endParaRPr>
          </a:p>
          <a:p>
            <a:endParaRPr lang="en-US" sz="1600" dirty="0" smtClean="0">
              <a:solidFill>
                <a:srgbClr val="0070C0"/>
              </a:solidFill>
            </a:endParaRPr>
          </a:p>
          <a:p>
            <a:r>
              <a:rPr lang="en-US" sz="1600" dirty="0" smtClean="0">
                <a:solidFill>
                  <a:srgbClr val="0070C0"/>
                </a:solidFill>
              </a:rPr>
              <a:t>The </a:t>
            </a:r>
            <a:r>
              <a:rPr lang="en-US" sz="1600" dirty="0">
                <a:solidFill>
                  <a:srgbClr val="0070C0"/>
                </a:solidFill>
              </a:rPr>
              <a:t>water may contain high concentration of minerals </a:t>
            </a:r>
            <a:r>
              <a:rPr lang="en-US" sz="1600" dirty="0" smtClean="0">
                <a:solidFill>
                  <a:srgbClr val="0070C0"/>
                </a:solidFill>
              </a:rPr>
              <a:t>such</a:t>
            </a:r>
          </a:p>
          <a:p>
            <a:r>
              <a:rPr lang="en-US" sz="1600" dirty="0" smtClean="0">
                <a:solidFill>
                  <a:srgbClr val="0070C0"/>
                </a:solidFill>
              </a:rPr>
              <a:t>as </a:t>
            </a:r>
            <a:r>
              <a:rPr lang="en-US" sz="1600" dirty="0">
                <a:solidFill>
                  <a:srgbClr val="0070C0"/>
                </a:solidFill>
              </a:rPr>
              <a:t>chlorine, sodium and magnesium. These can cause </a:t>
            </a:r>
            <a:r>
              <a:rPr lang="en-US" sz="1600" dirty="0" smtClean="0">
                <a:solidFill>
                  <a:srgbClr val="0070C0"/>
                </a:solidFill>
              </a:rPr>
              <a:t>severe</a:t>
            </a:r>
          </a:p>
          <a:p>
            <a:r>
              <a:rPr lang="en-US" sz="1600" dirty="0" smtClean="0">
                <a:solidFill>
                  <a:srgbClr val="0070C0"/>
                </a:solidFill>
              </a:rPr>
              <a:t> </a:t>
            </a:r>
            <a:r>
              <a:rPr lang="en-US" sz="1600" dirty="0">
                <a:solidFill>
                  <a:srgbClr val="0070C0"/>
                </a:solidFill>
              </a:rPr>
              <a:t>stains and corrosion if left to sit on </a:t>
            </a:r>
            <a:r>
              <a:rPr lang="en-US" sz="1600" dirty="0" smtClean="0">
                <a:solidFill>
                  <a:srgbClr val="0070C0"/>
                </a:solidFill>
              </a:rPr>
              <a:t>the instruments.</a:t>
            </a:r>
          </a:p>
          <a:p>
            <a:r>
              <a:rPr lang="en-US" sz="1600" dirty="0" smtClean="0">
                <a:solidFill>
                  <a:srgbClr val="0070C0"/>
                </a:solidFill>
              </a:rPr>
              <a:t>Hospitals </a:t>
            </a:r>
            <a:r>
              <a:rPr lang="en-US" sz="1600" dirty="0">
                <a:solidFill>
                  <a:srgbClr val="0070C0"/>
                </a:solidFill>
              </a:rPr>
              <a:t>generally use distilled water to partly eliminate the problem.</a:t>
            </a:r>
            <a:endParaRPr lang="uk-UA" sz="1600" dirty="0">
              <a:solidFill>
                <a:srgbClr val="0070C0"/>
              </a:solidFill>
            </a:endParaRPr>
          </a:p>
          <a:p>
            <a:r>
              <a:rPr lang="en-US" sz="1600" dirty="0">
                <a:solidFill>
                  <a:srgbClr val="0070C0"/>
                </a:solidFill>
              </a:rPr>
              <a:t>Various cleansers are used to clean the instruments from bacteria and infections. They could be either an alkaline solution </a:t>
            </a:r>
            <a:r>
              <a:rPr lang="en-US" sz="1600" dirty="0" smtClean="0">
                <a:solidFill>
                  <a:srgbClr val="0070C0"/>
                </a:solidFill>
              </a:rPr>
              <a:t>or an </a:t>
            </a:r>
            <a:r>
              <a:rPr lang="en-US" sz="1600" dirty="0">
                <a:solidFill>
                  <a:srgbClr val="0070C0"/>
                </a:solidFill>
              </a:rPr>
              <a:t>acidic solution with varying </a:t>
            </a:r>
            <a:r>
              <a:rPr lang="en-US" sz="1600" dirty="0" smtClean="0">
                <a:solidFill>
                  <a:srgbClr val="0070C0"/>
                </a:solidFill>
              </a:rPr>
              <a:t>ph. </a:t>
            </a:r>
            <a:r>
              <a:rPr lang="en-US" sz="1600" dirty="0">
                <a:solidFill>
                  <a:srgbClr val="0070C0"/>
                </a:solidFill>
              </a:rPr>
              <a:t>This acidic/alkaline solution may, over time, corrode </a:t>
            </a:r>
            <a:r>
              <a:rPr lang="en-US" sz="1600" dirty="0" smtClean="0">
                <a:solidFill>
                  <a:srgbClr val="0070C0"/>
                </a:solidFill>
              </a:rPr>
              <a:t>the </a:t>
            </a:r>
            <a:r>
              <a:rPr lang="en-US" sz="1600" dirty="0">
                <a:solidFill>
                  <a:srgbClr val="0070C0"/>
                </a:solidFill>
              </a:rPr>
              <a:t>surgical instruments.</a:t>
            </a:r>
            <a:endParaRPr lang="uk-UA" sz="1600" dirty="0">
              <a:solidFill>
                <a:srgbClr val="0070C0"/>
              </a:solidFill>
            </a:endParaRPr>
          </a:p>
        </p:txBody>
      </p:sp>
      <p:pic>
        <p:nvPicPr>
          <p:cNvPr id="7" name="Рисунок 6"/>
          <p:cNvPicPr>
            <a:picLocks noChangeAspect="1"/>
          </p:cNvPicPr>
          <p:nvPr/>
        </p:nvPicPr>
        <p:blipFill>
          <a:blip r:embed="rId3"/>
          <a:stretch>
            <a:fillRect/>
          </a:stretch>
        </p:blipFill>
        <p:spPr>
          <a:xfrm>
            <a:off x="6084168" y="3207877"/>
            <a:ext cx="2880320" cy="1800200"/>
          </a:xfrm>
          <a:prstGeom prst="rect">
            <a:avLst/>
          </a:prstGeom>
        </p:spPr>
      </p:pic>
      <p:pic>
        <p:nvPicPr>
          <p:cNvPr id="8" name="Рисунок 7"/>
          <p:cNvPicPr>
            <a:picLocks noChangeAspect="1"/>
          </p:cNvPicPr>
          <p:nvPr/>
        </p:nvPicPr>
        <p:blipFill>
          <a:blip r:embed="rId4"/>
          <a:stretch>
            <a:fillRect/>
          </a:stretch>
        </p:blipFill>
        <p:spPr>
          <a:xfrm>
            <a:off x="6228184" y="1131590"/>
            <a:ext cx="2210611" cy="165795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47653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Medical Device Manufacturing and Biocompatible Materials - SyBridge  Technolog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55526"/>
            <a:ext cx="6156176" cy="4587974"/>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178520" y="116212"/>
            <a:ext cx="4464496" cy="460895"/>
          </a:xfrm>
          <a:prstGeom prst="rect">
            <a:avLst/>
          </a:prstGeom>
        </p:spPr>
        <p:txBody>
          <a:bodyPr wrap="square">
            <a:spAutoFit/>
          </a:bodyPr>
          <a:lstStyle/>
          <a:p>
            <a:pPr>
              <a:lnSpc>
                <a:spcPct val="107000"/>
              </a:lnSpc>
              <a:spcAft>
                <a:spcPts val="800"/>
              </a:spcAft>
            </a:pPr>
            <a:r>
              <a:rPr lang="en-US" sz="2400" b="1" dirty="0">
                <a:solidFill>
                  <a:srgbClr val="0070C0"/>
                </a:solidFill>
                <a:latin typeface="Times New Roman" panose="02020603050405020304" pitchFamily="18" charset="0"/>
                <a:ea typeface="Calibri" panose="020F0502020204030204" pitchFamily="34" charset="0"/>
              </a:rPr>
              <a:t>Biocompatibility</a:t>
            </a:r>
            <a:endParaRPr lang="uk-UA" sz="2000" dirty="0">
              <a:solidFill>
                <a:srgbClr val="0070C0"/>
              </a:solidFill>
              <a:latin typeface="Times New Roman" panose="02020603050405020304" pitchFamily="18" charset="0"/>
              <a:ea typeface="Calibri" panose="020F0502020204030204" pitchFamily="34" charset="0"/>
            </a:endParaRPr>
          </a:p>
        </p:txBody>
      </p:sp>
      <p:sp>
        <p:nvSpPr>
          <p:cNvPr id="4" name="Прямоугольник 3"/>
          <p:cNvSpPr/>
          <p:nvPr/>
        </p:nvSpPr>
        <p:spPr>
          <a:xfrm>
            <a:off x="4355976" y="1059582"/>
            <a:ext cx="4572000" cy="2146934"/>
          </a:xfrm>
          <a:prstGeom prst="rect">
            <a:avLst/>
          </a:prstGeom>
        </p:spPr>
        <p:txBody>
          <a:bodyPr>
            <a:spAutoFit/>
          </a:bodyPr>
          <a:lstStyle/>
          <a:p>
            <a:pPr>
              <a:lnSpc>
                <a:spcPct val="107000"/>
              </a:lnSpc>
              <a:spcAft>
                <a:spcPts val="800"/>
              </a:spcAft>
            </a:pPr>
            <a:r>
              <a:rPr lang="en-US" dirty="0" smtClean="0">
                <a:solidFill>
                  <a:srgbClr val="0070C0"/>
                </a:solidFill>
                <a:latin typeface="Times New Roman" panose="02020603050405020304" pitchFamily="18" charset="0"/>
                <a:ea typeface="Calibri" panose="020F0502020204030204" pitchFamily="34" charset="0"/>
              </a:rPr>
              <a:t>In </a:t>
            </a:r>
            <a:r>
              <a:rPr lang="en-US" dirty="0">
                <a:solidFill>
                  <a:srgbClr val="0070C0"/>
                </a:solidFill>
                <a:latin typeface="Times New Roman" panose="02020603050405020304" pitchFamily="18" charset="0"/>
                <a:ea typeface="Calibri" panose="020F0502020204030204" pitchFamily="34" charset="0"/>
              </a:rPr>
              <a:t>simple terms, biocompatibility is a material’s compatibility with living tissue. Biocompatible materials do not produce a toxic or immunological response when exposed to the body or bodily fluids. Elements such as nickel, chromium, and cobalt are likely to cause allergic and tissue hypersensitivity problems.</a:t>
            </a:r>
            <a:endParaRPr lang="uk-UA" sz="1600" dirty="0">
              <a:solidFill>
                <a:srgbClr val="0070C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476141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stretch>
            <a:fillRect/>
          </a:stretch>
        </p:blipFill>
        <p:spPr>
          <a:xfrm rot="10350421" flipV="1">
            <a:off x="7337963" y="2949192"/>
            <a:ext cx="1479714" cy="1656155"/>
          </a:xfrm>
          <a:prstGeom prst="ellipse">
            <a:avLst/>
          </a:prstGeom>
          <a:ln>
            <a:noFill/>
          </a:ln>
          <a:effectLst>
            <a:softEdge rad="112500"/>
          </a:effectLst>
        </p:spPr>
      </p:pic>
      <p:pic>
        <p:nvPicPr>
          <p:cNvPr id="2" name="Рисунок 1"/>
          <p:cNvPicPr>
            <a:picLocks noChangeAspect="1"/>
          </p:cNvPicPr>
          <p:nvPr/>
        </p:nvPicPr>
        <p:blipFill>
          <a:blip r:embed="rId4"/>
          <a:stretch>
            <a:fillRect/>
          </a:stretch>
        </p:blipFill>
        <p:spPr>
          <a:xfrm>
            <a:off x="6876256" y="1491630"/>
            <a:ext cx="2195736" cy="1368152"/>
          </a:xfrm>
          <a:prstGeom prst="rect">
            <a:avLst/>
          </a:prstGeom>
        </p:spPr>
      </p:pic>
      <p:sp>
        <p:nvSpPr>
          <p:cNvPr id="3" name="Прямоугольник 2"/>
          <p:cNvSpPr/>
          <p:nvPr/>
        </p:nvSpPr>
        <p:spPr>
          <a:xfrm>
            <a:off x="1547664" y="187156"/>
            <a:ext cx="4464496" cy="461665"/>
          </a:xfrm>
          <a:prstGeom prst="rect">
            <a:avLst/>
          </a:prstGeom>
        </p:spPr>
        <p:txBody>
          <a:bodyPr wrap="square">
            <a:spAutoFit/>
          </a:bodyPr>
          <a:lstStyle/>
          <a:p>
            <a:r>
              <a:rPr lang="en-US" sz="2400" b="1" dirty="0">
                <a:solidFill>
                  <a:srgbClr val="0070C0"/>
                </a:solidFill>
              </a:rPr>
              <a:t>Magnetic Properties</a:t>
            </a:r>
            <a:endParaRPr lang="uk-UA" sz="2400" dirty="0">
              <a:solidFill>
                <a:srgbClr val="0070C0"/>
              </a:solidFill>
            </a:endParaRPr>
          </a:p>
        </p:txBody>
      </p:sp>
      <p:sp>
        <p:nvSpPr>
          <p:cNvPr id="6" name="Прямоугольник 5"/>
          <p:cNvSpPr/>
          <p:nvPr/>
        </p:nvSpPr>
        <p:spPr>
          <a:xfrm>
            <a:off x="323528" y="699542"/>
            <a:ext cx="6408712" cy="1477328"/>
          </a:xfrm>
          <a:prstGeom prst="rect">
            <a:avLst/>
          </a:prstGeom>
        </p:spPr>
        <p:txBody>
          <a:bodyPr wrap="square">
            <a:spAutoFit/>
          </a:bodyPr>
          <a:lstStyle/>
          <a:p>
            <a:pPr algn="just"/>
            <a:r>
              <a:rPr lang="en-US" dirty="0" smtClean="0">
                <a:solidFill>
                  <a:srgbClr val="0070C0"/>
                </a:solidFill>
              </a:rPr>
              <a:t>Surgical </a:t>
            </a:r>
            <a:r>
              <a:rPr lang="en-US" dirty="0">
                <a:solidFill>
                  <a:srgbClr val="0070C0"/>
                </a:solidFill>
              </a:rPr>
              <a:t>instruments are sometimes subjected to a magnetic field in the operating room such as a from an MRI, </a:t>
            </a:r>
            <a:r>
              <a:rPr lang="en-US" dirty="0" smtClean="0">
                <a:solidFill>
                  <a:srgbClr val="0070C0"/>
                </a:solidFill>
              </a:rPr>
              <a:t>which generates </a:t>
            </a:r>
            <a:r>
              <a:rPr lang="en-US" dirty="0">
                <a:solidFill>
                  <a:srgbClr val="0070C0"/>
                </a:solidFill>
              </a:rPr>
              <a:t>a magnetic field of ~1.5 Tesla. This magnetic </a:t>
            </a:r>
            <a:endParaRPr lang="en-US" dirty="0" smtClean="0">
              <a:solidFill>
                <a:srgbClr val="0070C0"/>
              </a:solidFill>
            </a:endParaRPr>
          </a:p>
          <a:p>
            <a:pPr algn="just"/>
            <a:r>
              <a:rPr lang="en-US" dirty="0" smtClean="0">
                <a:solidFill>
                  <a:srgbClr val="0070C0"/>
                </a:solidFill>
              </a:rPr>
              <a:t>field </a:t>
            </a:r>
            <a:r>
              <a:rPr lang="en-US" dirty="0">
                <a:solidFill>
                  <a:srgbClr val="0070C0"/>
                </a:solidFill>
              </a:rPr>
              <a:t>can affect surgical instruments in numerous </a:t>
            </a:r>
            <a:r>
              <a:rPr lang="en-US" dirty="0" smtClean="0">
                <a:solidFill>
                  <a:srgbClr val="0070C0"/>
                </a:solidFill>
              </a:rPr>
              <a:t>ways</a:t>
            </a:r>
          </a:p>
          <a:p>
            <a:pPr algn="just"/>
            <a:r>
              <a:rPr lang="en-US" dirty="0" smtClean="0">
                <a:solidFill>
                  <a:srgbClr val="0070C0"/>
                </a:solidFill>
              </a:rPr>
              <a:t>including:</a:t>
            </a:r>
            <a:endParaRPr lang="uk-UA" dirty="0">
              <a:solidFill>
                <a:srgbClr val="0070C0"/>
              </a:solidFill>
            </a:endParaRPr>
          </a:p>
        </p:txBody>
      </p:sp>
      <p:sp>
        <p:nvSpPr>
          <p:cNvPr id="5" name="Прямоугольник 4"/>
          <p:cNvSpPr/>
          <p:nvPr/>
        </p:nvSpPr>
        <p:spPr>
          <a:xfrm>
            <a:off x="395536" y="2176737"/>
            <a:ext cx="6552728" cy="2031325"/>
          </a:xfrm>
          <a:prstGeom prst="rect">
            <a:avLst/>
          </a:prstGeom>
        </p:spPr>
        <p:txBody>
          <a:bodyPr wrap="square">
            <a:spAutoFit/>
          </a:bodyPr>
          <a:lstStyle/>
          <a:p>
            <a:pPr marL="285750" indent="-285750" algn="just">
              <a:buFont typeface="Wingdings" panose="05000000000000000000" pitchFamily="2" charset="2"/>
              <a:buChar char="Ø"/>
            </a:pPr>
            <a:r>
              <a:rPr lang="en-US" dirty="0">
                <a:solidFill>
                  <a:srgbClr val="0070C0"/>
                </a:solidFill>
              </a:rPr>
              <a:t>Unwanted movement caused by the magnetic </a:t>
            </a:r>
            <a:r>
              <a:rPr lang="en-US" dirty="0" smtClean="0">
                <a:solidFill>
                  <a:srgbClr val="0070C0"/>
                </a:solidFill>
              </a:rPr>
              <a:t>field interactions </a:t>
            </a:r>
            <a:r>
              <a:rPr lang="en-US" dirty="0">
                <a:solidFill>
                  <a:srgbClr val="0070C0"/>
                </a:solidFill>
              </a:rPr>
              <a:t>(i.e. the missile effect)</a:t>
            </a:r>
            <a:endParaRPr lang="uk-UA" dirty="0">
              <a:solidFill>
                <a:srgbClr val="0070C0"/>
              </a:solidFill>
            </a:endParaRPr>
          </a:p>
          <a:p>
            <a:pPr marL="285750" indent="-285750" algn="just">
              <a:buFont typeface="Wingdings" panose="05000000000000000000" pitchFamily="2" charset="2"/>
              <a:buChar char="Ø"/>
            </a:pPr>
            <a:r>
              <a:rPr lang="en-US" dirty="0">
                <a:solidFill>
                  <a:srgbClr val="0070C0"/>
                </a:solidFill>
              </a:rPr>
              <a:t>Heating of instruments because of radio frequency (RF)power deposition Artifacts associated with the use of </a:t>
            </a:r>
            <a:r>
              <a:rPr lang="en-US" dirty="0" smtClean="0">
                <a:solidFill>
                  <a:srgbClr val="0070C0"/>
                </a:solidFill>
              </a:rPr>
              <a:t>the</a:t>
            </a:r>
          </a:p>
          <a:p>
            <a:pPr algn="just"/>
            <a:r>
              <a:rPr lang="en-US" dirty="0" smtClean="0">
                <a:solidFill>
                  <a:srgbClr val="0070C0"/>
                </a:solidFill>
              </a:rPr>
              <a:t> </a:t>
            </a:r>
            <a:r>
              <a:rPr lang="en-US" dirty="0">
                <a:solidFill>
                  <a:srgbClr val="0070C0"/>
                </a:solidFill>
              </a:rPr>
              <a:t>instrument</a:t>
            </a:r>
            <a:endParaRPr lang="uk-UA" dirty="0">
              <a:solidFill>
                <a:srgbClr val="0070C0"/>
              </a:solidFill>
            </a:endParaRPr>
          </a:p>
          <a:p>
            <a:pPr marL="285750" indent="-285750" algn="just">
              <a:buFont typeface="Wingdings" panose="05000000000000000000" pitchFamily="2" charset="2"/>
              <a:buChar char="Ø"/>
            </a:pPr>
            <a:r>
              <a:rPr lang="en-US" dirty="0">
                <a:solidFill>
                  <a:srgbClr val="0070C0"/>
                </a:solidFill>
              </a:rPr>
              <a:t>Non-magnetic instruments such as stainless steel, titanium alloys etc. are recommended in such environments.</a:t>
            </a:r>
            <a:endParaRPr lang="uk-UA" dirty="0">
              <a:solidFill>
                <a:srgbClr val="0070C0"/>
              </a:solidFill>
            </a:endParaRPr>
          </a:p>
        </p:txBody>
      </p:sp>
    </p:spTree>
    <p:extLst>
      <p:ext uri="{BB962C8B-B14F-4D97-AF65-F5344CB8AC3E}">
        <p14:creationId xmlns:p14="http://schemas.microsoft.com/office/powerpoint/2010/main" val="1168226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a:stretch>
            <a:fillRect/>
          </a:stretch>
        </p:blipFill>
        <p:spPr>
          <a:xfrm>
            <a:off x="4427984" y="2293215"/>
            <a:ext cx="4498826" cy="2190605"/>
          </a:xfrm>
          <a:prstGeom prst="rect">
            <a:avLst/>
          </a:prstGeom>
        </p:spPr>
      </p:pic>
      <p:sp>
        <p:nvSpPr>
          <p:cNvPr id="3" name="Прямоугольник 2"/>
          <p:cNvSpPr/>
          <p:nvPr/>
        </p:nvSpPr>
        <p:spPr>
          <a:xfrm>
            <a:off x="1547664" y="187156"/>
            <a:ext cx="4464496" cy="461665"/>
          </a:xfrm>
          <a:prstGeom prst="rect">
            <a:avLst/>
          </a:prstGeom>
        </p:spPr>
        <p:txBody>
          <a:bodyPr wrap="square">
            <a:spAutoFit/>
          </a:bodyPr>
          <a:lstStyle/>
          <a:p>
            <a:pPr algn="ctr"/>
            <a:r>
              <a:rPr lang="en-US" sz="2400" b="1" dirty="0">
                <a:solidFill>
                  <a:srgbClr val="0070C0"/>
                </a:solidFill>
              </a:rPr>
              <a:t>Glare</a:t>
            </a:r>
            <a:endParaRPr lang="uk-UA" sz="2400" dirty="0">
              <a:solidFill>
                <a:srgbClr val="0070C0"/>
              </a:solidFill>
            </a:endParaRPr>
          </a:p>
        </p:txBody>
      </p:sp>
      <p:sp>
        <p:nvSpPr>
          <p:cNvPr id="6" name="Прямоугольник 5"/>
          <p:cNvSpPr/>
          <p:nvPr/>
        </p:nvSpPr>
        <p:spPr>
          <a:xfrm>
            <a:off x="323528" y="750263"/>
            <a:ext cx="4248472" cy="2308324"/>
          </a:xfrm>
          <a:prstGeom prst="rect">
            <a:avLst/>
          </a:prstGeom>
        </p:spPr>
        <p:txBody>
          <a:bodyPr wrap="square">
            <a:spAutoFit/>
          </a:bodyPr>
          <a:lstStyle/>
          <a:p>
            <a:r>
              <a:rPr lang="en-US" dirty="0" smtClean="0">
                <a:solidFill>
                  <a:srgbClr val="0070C0"/>
                </a:solidFill>
              </a:rPr>
              <a:t>By </a:t>
            </a:r>
            <a:r>
              <a:rPr lang="en-US" dirty="0">
                <a:solidFill>
                  <a:srgbClr val="0070C0"/>
                </a:solidFill>
              </a:rPr>
              <a:t>anodizing the surgical instruments, manufacturers change the surface </a:t>
            </a:r>
            <a:endParaRPr lang="ru-RU" dirty="0" smtClean="0">
              <a:solidFill>
                <a:srgbClr val="0070C0"/>
              </a:solidFill>
            </a:endParaRPr>
          </a:p>
          <a:p>
            <a:r>
              <a:rPr lang="en-US" dirty="0" smtClean="0">
                <a:solidFill>
                  <a:srgbClr val="0070C0"/>
                </a:solidFill>
              </a:rPr>
              <a:t>properties </a:t>
            </a:r>
            <a:r>
              <a:rPr lang="en-US" dirty="0">
                <a:solidFill>
                  <a:srgbClr val="0070C0"/>
                </a:solidFill>
              </a:rPr>
              <a:t>of the metal. This makes </a:t>
            </a:r>
            <a:r>
              <a:rPr lang="en-US" dirty="0" smtClean="0">
                <a:solidFill>
                  <a:srgbClr val="0070C0"/>
                </a:solidFill>
              </a:rPr>
              <a:t>the</a:t>
            </a:r>
            <a:r>
              <a:rPr lang="ru-RU" dirty="0">
                <a:solidFill>
                  <a:srgbClr val="0070C0"/>
                </a:solidFill>
              </a:rPr>
              <a:t> </a:t>
            </a:r>
            <a:r>
              <a:rPr lang="en-US" dirty="0" smtClean="0">
                <a:solidFill>
                  <a:srgbClr val="0070C0"/>
                </a:solidFill>
              </a:rPr>
              <a:t>surgical </a:t>
            </a:r>
            <a:r>
              <a:rPr lang="en-US" dirty="0">
                <a:solidFill>
                  <a:srgbClr val="0070C0"/>
                </a:solidFill>
              </a:rPr>
              <a:t>instruments non-reflective. When the surgeon/lab operators </a:t>
            </a:r>
            <a:r>
              <a:rPr lang="en-US" dirty="0" smtClean="0">
                <a:solidFill>
                  <a:srgbClr val="0070C0"/>
                </a:solidFill>
              </a:rPr>
              <a:t>are</a:t>
            </a:r>
            <a:endParaRPr lang="ru-RU" dirty="0" smtClean="0">
              <a:solidFill>
                <a:srgbClr val="0070C0"/>
              </a:solidFill>
            </a:endParaRPr>
          </a:p>
          <a:p>
            <a:r>
              <a:rPr lang="en-US" dirty="0" smtClean="0">
                <a:solidFill>
                  <a:srgbClr val="0070C0"/>
                </a:solidFill>
              </a:rPr>
              <a:t> </a:t>
            </a:r>
            <a:r>
              <a:rPr lang="en-US" dirty="0">
                <a:solidFill>
                  <a:srgbClr val="0070C0"/>
                </a:solidFill>
              </a:rPr>
              <a:t>working under operating lights or a microscope, an anti-glare surface is important.</a:t>
            </a:r>
            <a:endParaRPr lang="uk-UA" dirty="0">
              <a:solidFill>
                <a:srgbClr val="0070C0"/>
              </a:solidFill>
            </a:endParaRPr>
          </a:p>
        </p:txBody>
      </p:sp>
    </p:spTree>
    <p:extLst>
      <p:ext uri="{BB962C8B-B14F-4D97-AF65-F5344CB8AC3E}">
        <p14:creationId xmlns:p14="http://schemas.microsoft.com/office/powerpoint/2010/main" val="3556813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464496" cy="461665"/>
          </a:xfrm>
          <a:prstGeom prst="rect">
            <a:avLst/>
          </a:prstGeom>
        </p:spPr>
        <p:txBody>
          <a:bodyPr wrap="square">
            <a:spAutoFit/>
          </a:bodyPr>
          <a:lstStyle/>
          <a:p>
            <a:r>
              <a:rPr lang="en-US" sz="2400" b="1" dirty="0">
                <a:solidFill>
                  <a:srgbClr val="0070C0"/>
                </a:solidFill>
              </a:rPr>
              <a:t>Ergonomics</a:t>
            </a:r>
            <a:endParaRPr lang="uk-UA" sz="2400" dirty="0">
              <a:solidFill>
                <a:srgbClr val="0070C0"/>
              </a:solidFill>
            </a:endParaRPr>
          </a:p>
        </p:txBody>
      </p:sp>
      <p:sp>
        <p:nvSpPr>
          <p:cNvPr id="6" name="Прямоугольник 5"/>
          <p:cNvSpPr/>
          <p:nvPr/>
        </p:nvSpPr>
        <p:spPr>
          <a:xfrm>
            <a:off x="323528" y="750263"/>
            <a:ext cx="4824536" cy="3970318"/>
          </a:xfrm>
          <a:prstGeom prst="rect">
            <a:avLst/>
          </a:prstGeom>
        </p:spPr>
        <p:txBody>
          <a:bodyPr wrap="square">
            <a:spAutoFit/>
          </a:bodyPr>
          <a:lstStyle/>
          <a:p>
            <a:pPr algn="just"/>
            <a:r>
              <a:rPr lang="en-US" dirty="0" smtClean="0">
                <a:solidFill>
                  <a:srgbClr val="0070C0"/>
                </a:solidFill>
              </a:rPr>
              <a:t>Lightweight </a:t>
            </a:r>
            <a:r>
              <a:rPr lang="en-US" dirty="0">
                <a:solidFill>
                  <a:srgbClr val="0070C0"/>
                </a:solidFill>
              </a:rPr>
              <a:t>surgical instrument are simply </a:t>
            </a:r>
            <a:endParaRPr lang="ru-RU" dirty="0" smtClean="0">
              <a:solidFill>
                <a:srgbClr val="0070C0"/>
              </a:solidFill>
            </a:endParaRPr>
          </a:p>
          <a:p>
            <a:pPr algn="just"/>
            <a:r>
              <a:rPr lang="en-US" dirty="0" smtClean="0">
                <a:solidFill>
                  <a:srgbClr val="0070C0"/>
                </a:solidFill>
              </a:rPr>
              <a:t>easier </a:t>
            </a:r>
            <a:r>
              <a:rPr lang="en-US" dirty="0">
                <a:solidFill>
                  <a:srgbClr val="0070C0"/>
                </a:solidFill>
              </a:rPr>
              <a:t>to handle, especially during </a:t>
            </a:r>
            <a:r>
              <a:rPr lang="en-US" dirty="0" smtClean="0">
                <a:solidFill>
                  <a:srgbClr val="0070C0"/>
                </a:solidFill>
              </a:rPr>
              <a:t>long</a:t>
            </a:r>
            <a:endParaRPr lang="ru-RU" dirty="0" smtClean="0">
              <a:solidFill>
                <a:srgbClr val="0070C0"/>
              </a:solidFill>
            </a:endParaRPr>
          </a:p>
          <a:p>
            <a:pPr algn="just"/>
            <a:r>
              <a:rPr lang="en-US" dirty="0" smtClean="0">
                <a:solidFill>
                  <a:srgbClr val="0070C0"/>
                </a:solidFill>
              </a:rPr>
              <a:t>surgical </a:t>
            </a:r>
            <a:r>
              <a:rPr lang="en-US" dirty="0">
                <a:solidFill>
                  <a:srgbClr val="0070C0"/>
                </a:solidFill>
              </a:rPr>
              <a:t>procedures, dissections or </a:t>
            </a:r>
            <a:r>
              <a:rPr lang="en-US" dirty="0" smtClean="0">
                <a:solidFill>
                  <a:srgbClr val="0070C0"/>
                </a:solidFill>
              </a:rPr>
              <a:t>when</a:t>
            </a:r>
            <a:endParaRPr lang="ru-RU" dirty="0" smtClean="0">
              <a:solidFill>
                <a:srgbClr val="0070C0"/>
              </a:solidFill>
            </a:endParaRPr>
          </a:p>
          <a:p>
            <a:pPr algn="just"/>
            <a:r>
              <a:rPr lang="en-US" dirty="0" smtClean="0">
                <a:solidFill>
                  <a:srgbClr val="0070C0"/>
                </a:solidFill>
              </a:rPr>
              <a:t>performing </a:t>
            </a:r>
            <a:r>
              <a:rPr lang="en-US" dirty="0">
                <a:solidFill>
                  <a:srgbClr val="0070C0"/>
                </a:solidFill>
              </a:rPr>
              <a:t>repetitive tasks. This means that titanium surgical tools are more </a:t>
            </a:r>
            <a:r>
              <a:rPr lang="en-US" dirty="0" smtClean="0">
                <a:solidFill>
                  <a:srgbClr val="0070C0"/>
                </a:solidFill>
              </a:rPr>
              <a:t>suitable</a:t>
            </a:r>
            <a:endParaRPr lang="ru-RU" dirty="0" smtClean="0">
              <a:solidFill>
                <a:srgbClr val="0070C0"/>
              </a:solidFill>
            </a:endParaRPr>
          </a:p>
          <a:p>
            <a:pPr algn="just"/>
            <a:r>
              <a:rPr lang="en-US" dirty="0" smtClean="0">
                <a:solidFill>
                  <a:srgbClr val="0070C0"/>
                </a:solidFill>
              </a:rPr>
              <a:t>than </a:t>
            </a:r>
            <a:r>
              <a:rPr lang="en-US" dirty="0">
                <a:solidFill>
                  <a:srgbClr val="0070C0"/>
                </a:solidFill>
              </a:rPr>
              <a:t>their stainless steel counterparts</a:t>
            </a:r>
            <a:r>
              <a:rPr lang="en-US" dirty="0" smtClean="0">
                <a:solidFill>
                  <a:srgbClr val="0070C0"/>
                </a:solidFill>
              </a:rPr>
              <a:t>.</a:t>
            </a:r>
            <a:endParaRPr lang="ru-RU" dirty="0" smtClean="0">
              <a:solidFill>
                <a:srgbClr val="0070C0"/>
              </a:solidFill>
            </a:endParaRPr>
          </a:p>
          <a:p>
            <a:pPr algn="just"/>
            <a:endParaRPr lang="uk-UA" dirty="0">
              <a:solidFill>
                <a:srgbClr val="0070C0"/>
              </a:solidFill>
            </a:endParaRPr>
          </a:p>
          <a:p>
            <a:pPr algn="just"/>
            <a:r>
              <a:rPr lang="en-US" dirty="0">
                <a:solidFill>
                  <a:srgbClr val="0070C0"/>
                </a:solidFill>
              </a:rPr>
              <a:t>When it comes to biomedical instruments, </a:t>
            </a:r>
            <a:endParaRPr lang="ru-RU" dirty="0" smtClean="0">
              <a:solidFill>
                <a:srgbClr val="0070C0"/>
              </a:solidFill>
            </a:endParaRPr>
          </a:p>
          <a:p>
            <a:pPr algn="just"/>
            <a:r>
              <a:rPr lang="en-US" dirty="0" smtClean="0">
                <a:solidFill>
                  <a:srgbClr val="0070C0"/>
                </a:solidFill>
              </a:rPr>
              <a:t>not </a:t>
            </a:r>
            <a:r>
              <a:rPr lang="en-US" dirty="0">
                <a:solidFill>
                  <a:srgbClr val="0070C0"/>
                </a:solidFill>
              </a:rPr>
              <a:t>all metals are up to the job, especially </a:t>
            </a:r>
            <a:endParaRPr lang="ru-RU" dirty="0" smtClean="0">
              <a:solidFill>
                <a:srgbClr val="0070C0"/>
              </a:solidFill>
            </a:endParaRPr>
          </a:p>
          <a:p>
            <a:pPr algn="just"/>
            <a:r>
              <a:rPr lang="en-US" dirty="0" smtClean="0">
                <a:solidFill>
                  <a:srgbClr val="0070C0"/>
                </a:solidFill>
              </a:rPr>
              <a:t>base </a:t>
            </a:r>
            <a:r>
              <a:rPr lang="en-US" dirty="0">
                <a:solidFill>
                  <a:srgbClr val="0070C0"/>
                </a:solidFill>
              </a:rPr>
              <a:t>metals. In fact, most surgical instruments are made from metal alloys. </a:t>
            </a:r>
            <a:r>
              <a:rPr lang="en-US" dirty="0" smtClean="0">
                <a:solidFill>
                  <a:srgbClr val="0070C0"/>
                </a:solidFill>
              </a:rPr>
              <a:t>Stainless</a:t>
            </a:r>
            <a:endParaRPr lang="ru-RU" dirty="0" smtClean="0">
              <a:solidFill>
                <a:srgbClr val="0070C0"/>
              </a:solidFill>
            </a:endParaRPr>
          </a:p>
          <a:p>
            <a:pPr algn="just"/>
            <a:r>
              <a:rPr lang="en-US" dirty="0" smtClean="0">
                <a:solidFill>
                  <a:srgbClr val="0070C0"/>
                </a:solidFill>
              </a:rPr>
              <a:t>steel </a:t>
            </a:r>
            <a:r>
              <a:rPr lang="en-US" dirty="0">
                <a:solidFill>
                  <a:srgbClr val="0070C0"/>
                </a:solidFill>
              </a:rPr>
              <a:t>has traditionally been the </a:t>
            </a:r>
            <a:r>
              <a:rPr lang="en-US" dirty="0" smtClean="0">
                <a:solidFill>
                  <a:srgbClr val="0070C0"/>
                </a:solidFill>
              </a:rPr>
              <a:t>metal</a:t>
            </a:r>
            <a:endParaRPr lang="ru-RU" dirty="0" smtClean="0">
              <a:solidFill>
                <a:srgbClr val="0070C0"/>
              </a:solidFill>
            </a:endParaRPr>
          </a:p>
          <a:p>
            <a:pPr algn="just"/>
            <a:r>
              <a:rPr lang="en-US" dirty="0" smtClean="0">
                <a:solidFill>
                  <a:srgbClr val="0070C0"/>
                </a:solidFill>
              </a:rPr>
              <a:t>alloy </a:t>
            </a:r>
            <a:r>
              <a:rPr lang="en-US" dirty="0">
                <a:solidFill>
                  <a:srgbClr val="0070C0"/>
                </a:solidFill>
              </a:rPr>
              <a:t>of choice, but there are </a:t>
            </a:r>
            <a:r>
              <a:rPr lang="en-US" dirty="0" smtClean="0">
                <a:solidFill>
                  <a:srgbClr val="0070C0"/>
                </a:solidFill>
              </a:rPr>
              <a:t>alternatives</a:t>
            </a:r>
            <a:endParaRPr lang="ru-RU" dirty="0" smtClean="0">
              <a:solidFill>
                <a:srgbClr val="0070C0"/>
              </a:solidFill>
            </a:endParaRPr>
          </a:p>
          <a:p>
            <a:pPr algn="just"/>
            <a:r>
              <a:rPr lang="en-US" dirty="0" smtClean="0">
                <a:solidFill>
                  <a:srgbClr val="0070C0"/>
                </a:solidFill>
              </a:rPr>
              <a:t>when </a:t>
            </a:r>
            <a:r>
              <a:rPr lang="en-US" dirty="0">
                <a:solidFill>
                  <a:srgbClr val="0070C0"/>
                </a:solidFill>
              </a:rPr>
              <a:t>necessary.</a:t>
            </a:r>
            <a:endParaRPr lang="uk-UA" dirty="0">
              <a:solidFill>
                <a:srgbClr val="0070C0"/>
              </a:solidFill>
            </a:endParaRPr>
          </a:p>
        </p:txBody>
      </p:sp>
      <p:pic>
        <p:nvPicPr>
          <p:cNvPr id="7170" name="Picture 2" descr="Ergonomics and Handheld Medical Devices: Five Vital Elements for Design  Success - Medical Design Brief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203598"/>
            <a:ext cx="3810000" cy="2562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515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464496" cy="461665"/>
          </a:xfrm>
          <a:prstGeom prst="rect">
            <a:avLst/>
          </a:prstGeom>
        </p:spPr>
        <p:txBody>
          <a:bodyPr wrap="square">
            <a:spAutoFit/>
          </a:bodyPr>
          <a:lstStyle/>
          <a:p>
            <a:pPr algn="ctr"/>
            <a:r>
              <a:rPr lang="en-US" sz="2400" b="1" dirty="0">
                <a:solidFill>
                  <a:srgbClr val="0070C0"/>
                </a:solidFill>
                <a:latin typeface="Times New Roman" panose="02020603050405020304" pitchFamily="18" charset="0"/>
                <a:ea typeface="Calibri" panose="020F0502020204030204" pitchFamily="34" charset="0"/>
              </a:rPr>
              <a:t>Stainless steel</a:t>
            </a:r>
            <a:endParaRPr lang="uk-UA" sz="2400" b="1" dirty="0">
              <a:solidFill>
                <a:srgbClr val="0070C0"/>
              </a:solidFill>
            </a:endParaRPr>
          </a:p>
        </p:txBody>
      </p:sp>
      <p:sp>
        <p:nvSpPr>
          <p:cNvPr id="2" name="Прямоугольник 1"/>
          <p:cNvSpPr/>
          <p:nvPr/>
        </p:nvSpPr>
        <p:spPr>
          <a:xfrm>
            <a:off x="539552" y="890597"/>
            <a:ext cx="5564059" cy="2759602"/>
          </a:xfrm>
          <a:prstGeom prst="rect">
            <a:avLst/>
          </a:prstGeom>
        </p:spPr>
        <p:txBody>
          <a:bodyPr wrap="square">
            <a:spAutoFit/>
          </a:bodyPr>
          <a:lstStyle/>
          <a:p>
            <a:pPr algn="just">
              <a:lnSpc>
                <a:spcPct val="107000"/>
              </a:lnSpc>
            </a:pPr>
            <a:r>
              <a:rPr lang="en-US" b="1" i="1" dirty="0">
                <a:solidFill>
                  <a:srgbClr val="0070C0"/>
                </a:solidFill>
                <a:latin typeface="Times New Roman" panose="02020603050405020304" pitchFamily="18" charset="0"/>
                <a:ea typeface="Calibri" panose="020F0502020204030204" pitchFamily="34" charset="0"/>
              </a:rPr>
              <a:t>Stainless steel</a:t>
            </a:r>
            <a:r>
              <a:rPr lang="en-US" b="1" dirty="0">
                <a:solidFill>
                  <a:srgbClr val="0070C0"/>
                </a:solidFill>
                <a:latin typeface="Times New Roman" panose="02020603050405020304" pitchFamily="18" charset="0"/>
                <a:ea typeface="Calibri" panose="020F0502020204030204" pitchFamily="34" charset="0"/>
              </a:rPr>
              <a:t> is a steel alloy, mostly composed of </a:t>
            </a:r>
            <a:r>
              <a:rPr lang="en-US" b="1" dirty="0" smtClean="0">
                <a:solidFill>
                  <a:srgbClr val="0070C0"/>
                </a:solidFill>
                <a:latin typeface="Times New Roman" panose="02020603050405020304" pitchFamily="18" charset="0"/>
                <a:ea typeface="Calibri" panose="020F0502020204030204" pitchFamily="34" charset="0"/>
              </a:rPr>
              <a:t>iron</a:t>
            </a:r>
          </a:p>
          <a:p>
            <a:pPr algn="just">
              <a:lnSpc>
                <a:spcPct val="107000"/>
              </a:lnSpc>
            </a:pPr>
            <a:r>
              <a:rPr lang="en-US" b="1" dirty="0" smtClean="0">
                <a:solidFill>
                  <a:srgbClr val="0070C0"/>
                </a:solidFill>
                <a:latin typeface="Times New Roman" panose="02020603050405020304" pitchFamily="18" charset="0"/>
                <a:ea typeface="Calibri" panose="020F0502020204030204" pitchFamily="34" charset="0"/>
              </a:rPr>
              <a:t> </a:t>
            </a:r>
            <a:r>
              <a:rPr lang="en-US" b="1" dirty="0">
                <a:solidFill>
                  <a:srgbClr val="0070C0"/>
                </a:solidFill>
                <a:latin typeface="Times New Roman" panose="02020603050405020304" pitchFamily="18" charset="0"/>
                <a:ea typeface="Calibri" panose="020F0502020204030204" pitchFamily="34" charset="0"/>
              </a:rPr>
              <a:t>and about 10% chromium. </a:t>
            </a:r>
            <a:r>
              <a:rPr lang="en-US" dirty="0">
                <a:solidFill>
                  <a:srgbClr val="0070C0"/>
                </a:solidFill>
                <a:latin typeface="Times New Roman" panose="02020603050405020304" pitchFamily="18" charset="0"/>
                <a:ea typeface="Calibri" panose="020F0502020204030204" pitchFamily="34" charset="0"/>
              </a:rPr>
              <a:t>Small amounts of </a:t>
            </a:r>
            <a:r>
              <a:rPr lang="en-US" dirty="0" smtClean="0">
                <a:solidFill>
                  <a:srgbClr val="0070C0"/>
                </a:solidFill>
                <a:latin typeface="Times New Roman" panose="02020603050405020304" pitchFamily="18" charset="0"/>
                <a:ea typeface="Calibri" panose="020F0502020204030204" pitchFamily="34" charset="0"/>
              </a:rPr>
              <a:t>other</a:t>
            </a:r>
          </a:p>
          <a:p>
            <a:pPr algn="just">
              <a:lnSpc>
                <a:spcPct val="107000"/>
              </a:lnSpc>
            </a:pPr>
            <a:r>
              <a:rPr lang="en-US" dirty="0" smtClean="0">
                <a:solidFill>
                  <a:srgbClr val="0070C0"/>
                </a:solidFill>
                <a:latin typeface="Times New Roman" panose="02020603050405020304" pitchFamily="18" charset="0"/>
                <a:ea typeface="Calibri" panose="020F0502020204030204" pitchFamily="34" charset="0"/>
              </a:rPr>
              <a:t> </a:t>
            </a:r>
            <a:r>
              <a:rPr lang="en-US" dirty="0">
                <a:solidFill>
                  <a:srgbClr val="0070C0"/>
                </a:solidFill>
                <a:latin typeface="Times New Roman" panose="02020603050405020304" pitchFamily="18" charset="0"/>
                <a:ea typeface="Calibri" panose="020F0502020204030204" pitchFamily="34" charset="0"/>
              </a:rPr>
              <a:t>metals like nickel, titanium, and copper may also be </a:t>
            </a:r>
            <a:endParaRPr lang="en-US" dirty="0" smtClean="0">
              <a:solidFill>
                <a:srgbClr val="0070C0"/>
              </a:solidFill>
              <a:latin typeface="Times New Roman" panose="02020603050405020304" pitchFamily="18" charset="0"/>
              <a:ea typeface="Calibri" panose="020F0502020204030204" pitchFamily="34" charset="0"/>
            </a:endParaRPr>
          </a:p>
          <a:p>
            <a:pPr algn="just">
              <a:lnSpc>
                <a:spcPct val="107000"/>
              </a:lnSpc>
            </a:pPr>
            <a:r>
              <a:rPr lang="en-US" dirty="0" smtClean="0">
                <a:solidFill>
                  <a:srgbClr val="0070C0"/>
                </a:solidFill>
                <a:latin typeface="Times New Roman" panose="02020603050405020304" pitchFamily="18" charset="0"/>
                <a:ea typeface="Calibri" panose="020F0502020204030204" pitchFamily="34" charset="0"/>
              </a:rPr>
              <a:t>present</a:t>
            </a:r>
            <a:r>
              <a:rPr lang="en-US" dirty="0">
                <a:solidFill>
                  <a:srgbClr val="0070C0"/>
                </a:solidFill>
                <a:latin typeface="Times New Roman" panose="02020603050405020304" pitchFamily="18" charset="0"/>
                <a:ea typeface="Calibri" panose="020F0502020204030204" pitchFamily="34" charset="0"/>
              </a:rPr>
              <a:t>. Additionally, carbon is a common </a:t>
            </a:r>
            <a:r>
              <a:rPr lang="en-US" dirty="0" smtClean="0">
                <a:solidFill>
                  <a:srgbClr val="0070C0"/>
                </a:solidFill>
                <a:latin typeface="Times New Roman" panose="02020603050405020304" pitchFamily="18" charset="0"/>
                <a:ea typeface="Calibri" panose="020F0502020204030204" pitchFamily="34" charset="0"/>
              </a:rPr>
              <a:t>non-metal</a:t>
            </a:r>
          </a:p>
          <a:p>
            <a:pPr algn="just">
              <a:lnSpc>
                <a:spcPct val="107000"/>
              </a:lnSpc>
            </a:pPr>
            <a:r>
              <a:rPr lang="en-US" dirty="0" smtClean="0">
                <a:solidFill>
                  <a:srgbClr val="0070C0"/>
                </a:solidFill>
                <a:latin typeface="Times New Roman" panose="02020603050405020304" pitchFamily="18" charset="0"/>
                <a:ea typeface="Calibri" panose="020F0502020204030204" pitchFamily="34" charset="0"/>
              </a:rPr>
              <a:t> </a:t>
            </a:r>
            <a:r>
              <a:rPr lang="en-US" dirty="0">
                <a:solidFill>
                  <a:srgbClr val="0070C0"/>
                </a:solidFill>
                <a:latin typeface="Times New Roman" panose="02020603050405020304" pitchFamily="18" charset="0"/>
                <a:ea typeface="Calibri" panose="020F0502020204030204" pitchFamily="34" charset="0"/>
              </a:rPr>
              <a:t>additive in stainless steel. Stainless steel’s </a:t>
            </a:r>
            <a:r>
              <a:rPr lang="en-US" dirty="0" smtClean="0">
                <a:solidFill>
                  <a:srgbClr val="0070C0"/>
                </a:solidFill>
                <a:latin typeface="Times New Roman" panose="02020603050405020304" pitchFamily="18" charset="0"/>
                <a:ea typeface="Calibri" panose="020F0502020204030204" pitchFamily="34" charset="0"/>
              </a:rPr>
              <a:t>chromium</a:t>
            </a:r>
          </a:p>
          <a:p>
            <a:pPr algn="just">
              <a:lnSpc>
                <a:spcPct val="107000"/>
              </a:lnSpc>
            </a:pPr>
            <a:r>
              <a:rPr lang="en-US" dirty="0" smtClean="0">
                <a:solidFill>
                  <a:srgbClr val="0070C0"/>
                </a:solidFill>
                <a:latin typeface="Times New Roman" panose="02020603050405020304" pitchFamily="18" charset="0"/>
                <a:ea typeface="Calibri" panose="020F0502020204030204" pitchFamily="34" charset="0"/>
              </a:rPr>
              <a:t> </a:t>
            </a:r>
            <a:r>
              <a:rPr lang="en-US" dirty="0">
                <a:solidFill>
                  <a:srgbClr val="0070C0"/>
                </a:solidFill>
                <a:latin typeface="Times New Roman" panose="02020603050405020304" pitchFamily="18" charset="0"/>
                <a:ea typeface="Calibri" panose="020F0502020204030204" pitchFamily="34" charset="0"/>
              </a:rPr>
              <a:t>content </a:t>
            </a:r>
            <a:r>
              <a:rPr lang="en-US" dirty="0" smtClean="0">
                <a:solidFill>
                  <a:srgbClr val="0070C0"/>
                </a:solidFill>
                <a:latin typeface="Times New Roman" panose="02020603050405020304" pitchFamily="18" charset="0"/>
                <a:ea typeface="Calibri" panose="020F0502020204030204" pitchFamily="34" charset="0"/>
              </a:rPr>
              <a:t>is largely </a:t>
            </a:r>
            <a:r>
              <a:rPr lang="en-US" dirty="0">
                <a:solidFill>
                  <a:srgbClr val="0070C0"/>
                </a:solidFill>
                <a:latin typeface="Times New Roman" panose="02020603050405020304" pitchFamily="18" charset="0"/>
                <a:ea typeface="Calibri" panose="020F0502020204030204" pitchFamily="34" charset="0"/>
              </a:rPr>
              <a:t>responsible for increasing the </a:t>
            </a:r>
            <a:r>
              <a:rPr lang="en-US" dirty="0" smtClean="0">
                <a:solidFill>
                  <a:srgbClr val="0070C0"/>
                </a:solidFill>
                <a:latin typeface="Times New Roman" panose="02020603050405020304" pitchFamily="18" charset="0"/>
                <a:ea typeface="Calibri" panose="020F0502020204030204" pitchFamily="34" charset="0"/>
              </a:rPr>
              <a:t>alloy’s</a:t>
            </a:r>
          </a:p>
          <a:p>
            <a:pPr algn="just">
              <a:lnSpc>
                <a:spcPct val="107000"/>
              </a:lnSpc>
            </a:pPr>
            <a:r>
              <a:rPr lang="en-US" dirty="0" smtClean="0">
                <a:solidFill>
                  <a:srgbClr val="0070C0"/>
                </a:solidFill>
                <a:latin typeface="Times New Roman" panose="02020603050405020304" pitchFamily="18" charset="0"/>
                <a:ea typeface="Calibri" panose="020F0502020204030204" pitchFamily="34" charset="0"/>
              </a:rPr>
              <a:t> </a:t>
            </a:r>
            <a:r>
              <a:rPr lang="en-US" dirty="0">
                <a:solidFill>
                  <a:srgbClr val="0070C0"/>
                </a:solidFill>
                <a:latin typeface="Times New Roman" panose="02020603050405020304" pitchFamily="18" charset="0"/>
                <a:ea typeface="Calibri" panose="020F0502020204030204" pitchFamily="34" charset="0"/>
              </a:rPr>
              <a:t>corrosion </a:t>
            </a:r>
            <a:r>
              <a:rPr lang="en-US" dirty="0" smtClean="0">
                <a:solidFill>
                  <a:srgbClr val="0070C0"/>
                </a:solidFill>
                <a:latin typeface="Times New Roman" panose="02020603050405020304" pitchFamily="18" charset="0"/>
                <a:ea typeface="Calibri" panose="020F0502020204030204" pitchFamily="34" charset="0"/>
              </a:rPr>
              <a:t>resistance </a:t>
            </a:r>
            <a:r>
              <a:rPr lang="en-US" dirty="0">
                <a:solidFill>
                  <a:srgbClr val="0070C0"/>
                </a:solidFill>
                <a:latin typeface="Times New Roman" panose="02020603050405020304" pitchFamily="18" charset="0"/>
                <a:ea typeface="Calibri" panose="020F0502020204030204" pitchFamily="34" charset="0"/>
              </a:rPr>
              <a:t>— it prevents the iron from </a:t>
            </a:r>
            <a:r>
              <a:rPr lang="en-US" dirty="0" smtClean="0">
                <a:solidFill>
                  <a:srgbClr val="0070C0"/>
                </a:solidFill>
                <a:latin typeface="Times New Roman" panose="02020603050405020304" pitchFamily="18" charset="0"/>
                <a:ea typeface="Calibri" panose="020F0502020204030204" pitchFamily="34" charset="0"/>
              </a:rPr>
              <a:t>oxidizin.If </a:t>
            </a:r>
            <a:r>
              <a:rPr lang="en-US" dirty="0">
                <a:solidFill>
                  <a:srgbClr val="0070C0"/>
                </a:solidFill>
                <a:latin typeface="Times New Roman" panose="02020603050405020304" pitchFamily="18" charset="0"/>
                <a:ea typeface="Calibri" panose="020F0502020204030204" pitchFamily="34" charset="0"/>
              </a:rPr>
              <a:t>there’s no oxidation, there’s no opportunity for rust to develop.</a:t>
            </a:r>
            <a:endParaRPr lang="uk-UA" sz="1600" dirty="0">
              <a:solidFill>
                <a:srgbClr val="0070C0"/>
              </a:solidFill>
              <a:effectLst/>
              <a:latin typeface="Times New Roman" panose="02020603050405020304" pitchFamily="18" charset="0"/>
              <a:ea typeface="Calibri" panose="020F0502020204030204" pitchFamily="34" charset="0"/>
            </a:endParaRPr>
          </a:p>
        </p:txBody>
      </p:sp>
      <p:pic>
        <p:nvPicPr>
          <p:cNvPr id="4" name="Рисунок 3"/>
          <p:cNvPicPr>
            <a:picLocks noChangeAspect="1"/>
          </p:cNvPicPr>
          <p:nvPr/>
        </p:nvPicPr>
        <p:blipFill>
          <a:blip r:embed="rId3"/>
          <a:stretch>
            <a:fillRect/>
          </a:stretch>
        </p:blipFill>
        <p:spPr>
          <a:xfrm>
            <a:off x="6103611" y="843558"/>
            <a:ext cx="3040389" cy="2853680"/>
          </a:xfrm>
          <a:prstGeom prst="rect">
            <a:avLst/>
          </a:prstGeom>
        </p:spPr>
      </p:pic>
    </p:spTree>
    <p:extLst>
      <p:ext uri="{BB962C8B-B14F-4D97-AF65-F5344CB8AC3E}">
        <p14:creationId xmlns:p14="http://schemas.microsoft.com/office/powerpoint/2010/main" val="418700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r>
              <a:rPr lang="en-US" b="1" dirty="0">
                <a:solidFill>
                  <a:srgbClr val="0070C0"/>
                </a:solidFill>
                <a:latin typeface="Arial" panose="020B0604020202020204" pitchFamily="34" charset="0"/>
                <a:cs typeface="Arial" panose="020B0604020202020204" pitchFamily="34" charset="0"/>
              </a:rPr>
              <a:t>THE ORIGINS OF TODAY’S STEEL ALLOYS</a:t>
            </a:r>
            <a:endParaRPr lang="uk-UA"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539553" y="890597"/>
            <a:ext cx="3960440" cy="2308324"/>
          </a:xfrm>
          <a:prstGeom prst="rect">
            <a:avLst/>
          </a:prstGeom>
        </p:spPr>
        <p:txBody>
          <a:bodyPr wrap="square">
            <a:spAutoFit/>
          </a:bodyPr>
          <a:lstStyle/>
          <a:p>
            <a:r>
              <a:rPr lang="en-US" dirty="0" smtClean="0">
                <a:solidFill>
                  <a:srgbClr val="0070C0"/>
                </a:solidFill>
              </a:rPr>
              <a:t>Steel </a:t>
            </a:r>
            <a:r>
              <a:rPr lang="en-US" dirty="0">
                <a:solidFill>
                  <a:srgbClr val="0070C0"/>
                </a:solidFill>
              </a:rPr>
              <a:t>was first made by mining iron ore from the ground, smelting the ore in a furnace to remove impurities, and adding carbon. Today’s steel-making process involves recycling existing steel. Whether it’s mined from the Earth or recycled, steel is a combination of iron and carbon.</a:t>
            </a:r>
            <a:endParaRPr lang="uk-UA" dirty="0">
              <a:solidFill>
                <a:srgbClr val="0070C0"/>
              </a:solidFill>
            </a:endParaRPr>
          </a:p>
        </p:txBody>
      </p:sp>
      <p:pic>
        <p:nvPicPr>
          <p:cNvPr id="10242" name="Picture 2" descr="historyof ste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914910"/>
            <a:ext cx="4139952"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733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r>
              <a:rPr lang="en-US" b="1" dirty="0">
                <a:solidFill>
                  <a:srgbClr val="0070C0"/>
                </a:solidFill>
                <a:latin typeface="Arial" panose="020B0604020202020204" pitchFamily="34" charset="0"/>
                <a:cs typeface="Arial" panose="020B0604020202020204" pitchFamily="34" charset="0"/>
              </a:rPr>
              <a:t>THE ORIGINS OF TODAY’S STEEL ALLOYS</a:t>
            </a:r>
            <a:endParaRPr lang="uk-UA"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707904" y="1544548"/>
            <a:ext cx="5040560" cy="2308324"/>
          </a:xfrm>
          <a:prstGeom prst="rect">
            <a:avLst/>
          </a:prstGeom>
        </p:spPr>
        <p:txBody>
          <a:bodyPr wrap="square">
            <a:spAutoFit/>
          </a:bodyPr>
          <a:lstStyle/>
          <a:p>
            <a:pPr algn="just"/>
            <a:r>
              <a:rPr lang="en-US" dirty="0" smtClean="0">
                <a:solidFill>
                  <a:srgbClr val="0070C0"/>
                </a:solidFill>
              </a:rPr>
              <a:t>Of </a:t>
            </a:r>
            <a:r>
              <a:rPr lang="en-US" dirty="0">
                <a:solidFill>
                  <a:srgbClr val="0070C0"/>
                </a:solidFill>
              </a:rPr>
              <a:t>the four main types of steel (stainless, </a:t>
            </a:r>
            <a:endParaRPr lang="en-US" dirty="0" smtClean="0">
              <a:solidFill>
                <a:srgbClr val="0070C0"/>
              </a:solidFill>
            </a:endParaRPr>
          </a:p>
          <a:p>
            <a:pPr algn="just"/>
            <a:r>
              <a:rPr lang="en-US" dirty="0" smtClean="0">
                <a:solidFill>
                  <a:srgbClr val="0070C0"/>
                </a:solidFill>
              </a:rPr>
              <a:t>carbon</a:t>
            </a:r>
            <a:r>
              <a:rPr lang="en-US" dirty="0">
                <a:solidFill>
                  <a:srgbClr val="0070C0"/>
                </a:solidFill>
              </a:rPr>
              <a:t>, tool, alloy), stainless steel is known as the most corrosion resistant. Still, stainless </a:t>
            </a:r>
            <a:endParaRPr lang="en-US" dirty="0" smtClean="0">
              <a:solidFill>
                <a:srgbClr val="0070C0"/>
              </a:solidFill>
            </a:endParaRPr>
          </a:p>
          <a:p>
            <a:pPr algn="just"/>
            <a:r>
              <a:rPr lang="en-US" dirty="0" smtClean="0">
                <a:solidFill>
                  <a:srgbClr val="0070C0"/>
                </a:solidFill>
              </a:rPr>
              <a:t>steel </a:t>
            </a:r>
            <a:r>
              <a:rPr lang="en-US" dirty="0">
                <a:solidFill>
                  <a:srgbClr val="0070C0"/>
                </a:solidFill>
              </a:rPr>
              <a:t>isn’t completely resistant to corrosion</a:t>
            </a:r>
            <a:r>
              <a:rPr lang="en-US" dirty="0" smtClean="0">
                <a:solidFill>
                  <a:srgbClr val="0070C0"/>
                </a:solidFill>
              </a:rPr>
              <a:t>.</a:t>
            </a:r>
          </a:p>
          <a:p>
            <a:pPr algn="just"/>
            <a:r>
              <a:rPr lang="en-US" dirty="0" smtClean="0">
                <a:solidFill>
                  <a:srgbClr val="0070C0"/>
                </a:solidFill>
              </a:rPr>
              <a:t>Under </a:t>
            </a:r>
            <a:r>
              <a:rPr lang="en-US" dirty="0">
                <a:solidFill>
                  <a:srgbClr val="0070C0"/>
                </a:solidFill>
              </a:rPr>
              <a:t>certain conditions, like repeat </a:t>
            </a:r>
            <a:endParaRPr lang="en-US" dirty="0" smtClean="0">
              <a:solidFill>
                <a:srgbClr val="0070C0"/>
              </a:solidFill>
            </a:endParaRPr>
          </a:p>
          <a:p>
            <a:pPr algn="just"/>
            <a:r>
              <a:rPr lang="en-US" dirty="0" smtClean="0">
                <a:solidFill>
                  <a:srgbClr val="0070C0"/>
                </a:solidFill>
              </a:rPr>
              <a:t>exposure </a:t>
            </a:r>
            <a:r>
              <a:rPr lang="en-US" dirty="0">
                <a:solidFill>
                  <a:srgbClr val="0070C0"/>
                </a:solidFill>
              </a:rPr>
              <a:t>to highly concentrated salt water</a:t>
            </a:r>
            <a:r>
              <a:rPr lang="en-US" dirty="0" smtClean="0">
                <a:solidFill>
                  <a:srgbClr val="0070C0"/>
                </a:solidFill>
              </a:rPr>
              <a:t>,</a:t>
            </a:r>
          </a:p>
          <a:p>
            <a:pPr algn="just"/>
            <a:r>
              <a:rPr lang="en-US" dirty="0" smtClean="0">
                <a:solidFill>
                  <a:srgbClr val="0070C0"/>
                </a:solidFill>
              </a:rPr>
              <a:t>even </a:t>
            </a:r>
            <a:r>
              <a:rPr lang="en-US" dirty="0">
                <a:solidFill>
                  <a:srgbClr val="0070C0"/>
                </a:solidFill>
              </a:rPr>
              <a:t>stainless steel will corrode.</a:t>
            </a:r>
            <a:endParaRPr lang="uk-UA" dirty="0">
              <a:solidFill>
                <a:srgbClr val="0070C0"/>
              </a:solidFill>
            </a:endParaRPr>
          </a:p>
          <a:p>
            <a:pPr algn="just"/>
            <a:endParaRPr lang="uk-UA" dirty="0">
              <a:solidFill>
                <a:srgbClr val="0070C0"/>
              </a:solidFill>
            </a:endParaRPr>
          </a:p>
        </p:txBody>
      </p:sp>
      <p:sp>
        <p:nvSpPr>
          <p:cNvPr id="4" name="Прямоугольник 3"/>
          <p:cNvSpPr/>
          <p:nvPr/>
        </p:nvSpPr>
        <p:spPr>
          <a:xfrm>
            <a:off x="611560" y="1012693"/>
            <a:ext cx="4572000" cy="369332"/>
          </a:xfrm>
          <a:prstGeom prst="rect">
            <a:avLst/>
          </a:prstGeom>
        </p:spPr>
        <p:txBody>
          <a:bodyPr>
            <a:spAutoFit/>
          </a:bodyPr>
          <a:lstStyle/>
          <a:p>
            <a:r>
              <a:rPr lang="en-US" i="1" dirty="0">
                <a:solidFill>
                  <a:srgbClr val="0070C0"/>
                </a:solidFill>
                <a:latin typeface="Arial" panose="020B0604020202020204" pitchFamily="34" charset="0"/>
                <a:cs typeface="Arial" panose="020B0604020202020204" pitchFamily="34" charset="0"/>
              </a:rPr>
              <a:t>Steel is made of four distinct groups: </a:t>
            </a:r>
            <a:endParaRPr lang="en-US" i="1" dirty="0" smtClean="0">
              <a:solidFill>
                <a:srgbClr val="0070C0"/>
              </a:solidFill>
              <a:latin typeface="Arial" panose="020B0604020202020204" pitchFamily="34" charset="0"/>
              <a:cs typeface="Arial" panose="020B0604020202020204" pitchFamily="34" charset="0"/>
            </a:endParaRPr>
          </a:p>
        </p:txBody>
      </p:sp>
      <p:graphicFrame>
        <p:nvGraphicFramePr>
          <p:cNvPr id="6" name="Схема 5"/>
          <p:cNvGraphicFramePr/>
          <p:nvPr>
            <p:extLst>
              <p:ext uri="{D42A27DB-BD31-4B8C-83A1-F6EECF244321}">
                <p14:modId xmlns:p14="http://schemas.microsoft.com/office/powerpoint/2010/main" val="3644344158"/>
              </p:ext>
            </p:extLst>
          </p:nvPr>
        </p:nvGraphicFramePr>
        <p:xfrm>
          <a:off x="231746" y="1512131"/>
          <a:ext cx="3476158" cy="27158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Рисунок 6"/>
          <p:cNvPicPr>
            <a:picLocks noChangeAspect="1"/>
          </p:cNvPicPr>
          <p:nvPr/>
        </p:nvPicPr>
        <p:blipFill>
          <a:blip r:embed="rId8"/>
          <a:stretch>
            <a:fillRect/>
          </a:stretch>
        </p:blipFill>
        <p:spPr>
          <a:xfrm>
            <a:off x="6948264" y="3579862"/>
            <a:ext cx="2085013" cy="1350643"/>
          </a:xfrm>
          <a:prstGeom prst="rect">
            <a:avLst/>
          </a:prstGeom>
        </p:spPr>
      </p:pic>
    </p:spTree>
    <p:extLst>
      <p:ext uri="{BB962C8B-B14F-4D97-AF65-F5344CB8AC3E}">
        <p14:creationId xmlns:p14="http://schemas.microsoft.com/office/powerpoint/2010/main" val="3152689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a:solidFill>
                  <a:srgbClr val="0070C0"/>
                </a:solidFill>
              </a:rPr>
              <a:t>SURGICAL STEEL</a:t>
            </a:r>
            <a:endParaRPr lang="uk-UA" b="1" dirty="0">
              <a:solidFill>
                <a:srgbClr val="0070C0"/>
              </a:solidFill>
              <a:latin typeface="Arial" panose="020B0604020202020204" pitchFamily="34" charset="0"/>
              <a:cs typeface="Arial" panose="020B0604020202020204" pitchFamily="34" charset="0"/>
            </a:endParaRPr>
          </a:p>
        </p:txBody>
      </p:sp>
      <p:pic>
        <p:nvPicPr>
          <p:cNvPr id="5" name="Рисунок 4"/>
          <p:cNvPicPr>
            <a:picLocks noChangeAspect="1"/>
          </p:cNvPicPr>
          <p:nvPr/>
        </p:nvPicPr>
        <p:blipFill>
          <a:blip r:embed="rId3"/>
          <a:stretch>
            <a:fillRect/>
          </a:stretch>
        </p:blipFill>
        <p:spPr>
          <a:xfrm flipH="1">
            <a:off x="3743908" y="2625930"/>
            <a:ext cx="4896544" cy="2073131"/>
          </a:xfrm>
          <a:prstGeom prst="rect">
            <a:avLst/>
          </a:prstGeom>
        </p:spPr>
      </p:pic>
      <p:sp>
        <p:nvSpPr>
          <p:cNvPr id="8" name="Прямоугольник 7"/>
          <p:cNvSpPr/>
          <p:nvPr/>
        </p:nvSpPr>
        <p:spPr>
          <a:xfrm>
            <a:off x="107504" y="843558"/>
            <a:ext cx="7272808" cy="1754326"/>
          </a:xfrm>
          <a:prstGeom prst="rect">
            <a:avLst/>
          </a:prstGeom>
        </p:spPr>
        <p:txBody>
          <a:bodyPr wrap="square">
            <a:spAutoFit/>
          </a:bodyPr>
          <a:lstStyle/>
          <a:p>
            <a:pPr algn="just"/>
            <a:r>
              <a:rPr lang="en-US" dirty="0">
                <a:solidFill>
                  <a:srgbClr val="0070C0"/>
                </a:solidFill>
                <a:latin typeface="Arial" panose="020B0604020202020204" pitchFamily="34" charset="0"/>
                <a:cs typeface="Arial" panose="020B0604020202020204" pitchFamily="34" charset="0"/>
              </a:rPr>
              <a:t>Surgical steel is a variety of stainless steel that’s used in </a:t>
            </a:r>
            <a:r>
              <a:rPr lang="en-US" dirty="0" smtClean="0">
                <a:solidFill>
                  <a:srgbClr val="0070C0"/>
                </a:solidFill>
                <a:latin typeface="Arial" panose="020B0604020202020204" pitchFamily="34" charset="0"/>
                <a:cs typeface="Arial" panose="020B0604020202020204" pitchFamily="34" charset="0"/>
              </a:rPr>
              <a:t>biomedical</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applications. Sometimes referred to as surgical stainless, </a:t>
            </a:r>
            <a:r>
              <a:rPr lang="en-US" dirty="0" smtClean="0">
                <a:solidFill>
                  <a:srgbClr val="0070C0"/>
                </a:solidFill>
                <a:latin typeface="Arial" panose="020B0604020202020204" pitchFamily="34" charset="0"/>
                <a:cs typeface="Arial" panose="020B0604020202020204" pitchFamily="34" charset="0"/>
              </a:rPr>
              <a:t>surgical</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steel has no formal definition. Still, stainless steel varieties with </a:t>
            </a:r>
            <a:r>
              <a:rPr lang="en-US" dirty="0" smtClean="0">
                <a:solidFill>
                  <a:srgbClr val="0070C0"/>
                </a:solidFill>
                <a:latin typeface="Arial" panose="020B0604020202020204" pitchFamily="34" charset="0"/>
                <a:cs typeface="Arial" panose="020B0604020202020204" pitchFamily="34" charset="0"/>
              </a:rPr>
              <a:t>the</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greatest levels of corrosion resistance are those designated </a:t>
            </a:r>
            <a:r>
              <a:rPr lang="en-US" dirty="0" smtClean="0">
                <a:solidFill>
                  <a:srgbClr val="0070C0"/>
                </a:solidFill>
                <a:latin typeface="Arial" panose="020B0604020202020204" pitchFamily="34" charset="0"/>
                <a:cs typeface="Arial" panose="020B0604020202020204" pitchFamily="34" charset="0"/>
              </a:rPr>
              <a:t>for</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biomedical use. Some commonly accepted types of surgical steel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include </a:t>
            </a:r>
            <a:r>
              <a:rPr lang="en-US" dirty="0">
                <a:solidFill>
                  <a:srgbClr val="0070C0"/>
                </a:solidFill>
                <a:latin typeface="Arial" panose="020B0604020202020204" pitchFamily="34" charset="0"/>
                <a:cs typeface="Arial" panose="020B0604020202020204" pitchFamily="34" charset="0"/>
              </a:rPr>
              <a:t>austenitic 316 stainless and martensitic 440 and 420 stainless</a:t>
            </a:r>
            <a:endParaRPr lang="uk-UA" dirty="0">
              <a:solidFill>
                <a:srgbClr val="0070C0"/>
              </a:solidFill>
              <a:latin typeface="Arial" panose="020B0604020202020204" pitchFamily="34" charset="0"/>
              <a:cs typeface="Arial" panose="020B0604020202020204" pitchFamily="34" charset="0"/>
            </a:endParaRPr>
          </a:p>
        </p:txBody>
      </p:sp>
      <p:pic>
        <p:nvPicPr>
          <p:cNvPr id="9" name="Рисунок 8"/>
          <p:cNvPicPr>
            <a:picLocks noChangeAspect="1"/>
          </p:cNvPicPr>
          <p:nvPr/>
        </p:nvPicPr>
        <p:blipFill>
          <a:blip r:embed="rId4"/>
          <a:stretch>
            <a:fillRect/>
          </a:stretch>
        </p:blipFill>
        <p:spPr>
          <a:xfrm>
            <a:off x="251520" y="2643758"/>
            <a:ext cx="3456384" cy="2232248"/>
          </a:xfrm>
          <a:prstGeom prst="rect">
            <a:avLst/>
          </a:prstGeom>
        </p:spPr>
      </p:pic>
    </p:spTree>
    <p:extLst>
      <p:ext uri="{BB962C8B-B14F-4D97-AF65-F5344CB8AC3E}">
        <p14:creationId xmlns:p14="http://schemas.microsoft.com/office/powerpoint/2010/main" val="2060098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Surgical Steel Satellite Ball - Nordic Tattoo Suppl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3719" y="987574"/>
            <a:ext cx="3120281" cy="312028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a:solidFill>
                  <a:srgbClr val="0070C0"/>
                </a:solidFill>
              </a:rPr>
              <a:t>STAINLESS STEEL</a:t>
            </a:r>
            <a:endParaRPr lang="uk-UA" b="1" dirty="0">
              <a:solidFill>
                <a:srgbClr val="0070C0"/>
              </a:solidFill>
            </a:endParaRPr>
          </a:p>
        </p:txBody>
      </p:sp>
      <p:sp>
        <p:nvSpPr>
          <p:cNvPr id="2" name="Прямоугольник 1"/>
          <p:cNvSpPr/>
          <p:nvPr/>
        </p:nvSpPr>
        <p:spPr>
          <a:xfrm>
            <a:off x="323528" y="771550"/>
            <a:ext cx="5616624" cy="2308324"/>
          </a:xfrm>
          <a:prstGeom prst="rect">
            <a:avLst/>
          </a:prstGeom>
        </p:spPr>
        <p:txBody>
          <a:bodyPr wrap="square">
            <a:spAutoFit/>
          </a:bodyPr>
          <a:lstStyle/>
          <a:p>
            <a:r>
              <a:rPr lang="en-US" dirty="0">
                <a:solidFill>
                  <a:srgbClr val="0070C0"/>
                </a:solidFill>
              </a:rPr>
              <a:t>Stainless steel is known for being the most corrosion resistant of the four groups. Stainless steel typically includes chromium, nickel, or molybdenum, with these alloys making up around 11-30 percent of the steel. Of the four steel groups, stainless steel is the most widely known. It is commonly used in food handling, food processing, medical instruments, hardware, and appliances.</a:t>
            </a:r>
            <a:endParaRPr lang="uk-UA" dirty="0">
              <a:solidFill>
                <a:srgbClr val="0070C0"/>
              </a:solidFill>
            </a:endParaRPr>
          </a:p>
        </p:txBody>
      </p:sp>
    </p:spTree>
    <p:extLst>
      <p:ext uri="{BB962C8B-B14F-4D97-AF65-F5344CB8AC3E}">
        <p14:creationId xmlns:p14="http://schemas.microsoft.com/office/powerpoint/2010/main" val="4208479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a:solidFill>
                  <a:srgbClr val="0070C0"/>
                </a:solidFill>
              </a:rPr>
              <a:t>STAINLESS STEEL</a:t>
            </a:r>
            <a:endParaRPr lang="uk-UA" b="1" dirty="0">
              <a:solidFill>
                <a:srgbClr val="0070C0"/>
              </a:solidFill>
            </a:endParaRPr>
          </a:p>
        </p:txBody>
      </p:sp>
      <p:sp>
        <p:nvSpPr>
          <p:cNvPr id="2" name="Прямоугольник 1"/>
          <p:cNvSpPr/>
          <p:nvPr/>
        </p:nvSpPr>
        <p:spPr>
          <a:xfrm>
            <a:off x="323528" y="771550"/>
            <a:ext cx="5904656" cy="3416320"/>
          </a:xfrm>
          <a:prstGeom prst="rect">
            <a:avLst/>
          </a:prstGeom>
        </p:spPr>
        <p:txBody>
          <a:bodyPr wrap="square">
            <a:spAutoFit/>
          </a:bodyPr>
          <a:lstStyle/>
          <a:p>
            <a:pPr algn="just"/>
            <a:r>
              <a:rPr lang="en-US" dirty="0">
                <a:solidFill>
                  <a:srgbClr val="0070C0"/>
                </a:solidFill>
              </a:rPr>
              <a:t>Most surgical tools are made from 440 </a:t>
            </a:r>
            <a:r>
              <a:rPr lang="en-US" dirty="0" smtClean="0">
                <a:solidFill>
                  <a:srgbClr val="0070C0"/>
                </a:solidFill>
              </a:rPr>
              <a:t>stainless</a:t>
            </a:r>
          </a:p>
          <a:p>
            <a:pPr algn="just"/>
            <a:r>
              <a:rPr lang="en-US" dirty="0" smtClean="0">
                <a:solidFill>
                  <a:srgbClr val="0070C0"/>
                </a:solidFill>
              </a:rPr>
              <a:t> </a:t>
            </a:r>
            <a:r>
              <a:rPr lang="en-US" dirty="0">
                <a:solidFill>
                  <a:srgbClr val="0070C0"/>
                </a:solidFill>
              </a:rPr>
              <a:t>steel. It’s not as corrosion resistant as 316 but </a:t>
            </a:r>
            <a:r>
              <a:rPr lang="en-US" dirty="0" smtClean="0">
                <a:solidFill>
                  <a:srgbClr val="0070C0"/>
                </a:solidFill>
              </a:rPr>
              <a:t>the</a:t>
            </a:r>
          </a:p>
          <a:p>
            <a:pPr algn="just"/>
            <a:r>
              <a:rPr lang="en-US" dirty="0" smtClean="0">
                <a:solidFill>
                  <a:srgbClr val="0070C0"/>
                </a:solidFill>
              </a:rPr>
              <a:t> </a:t>
            </a:r>
            <a:r>
              <a:rPr lang="en-US" dirty="0">
                <a:solidFill>
                  <a:srgbClr val="0070C0"/>
                </a:solidFill>
              </a:rPr>
              <a:t>higher carbon content means it can be heat treated </a:t>
            </a:r>
            <a:endParaRPr lang="en-US" dirty="0" smtClean="0">
              <a:solidFill>
                <a:srgbClr val="0070C0"/>
              </a:solidFill>
            </a:endParaRPr>
          </a:p>
          <a:p>
            <a:pPr algn="just"/>
            <a:r>
              <a:rPr lang="en-US" dirty="0" smtClean="0">
                <a:solidFill>
                  <a:srgbClr val="0070C0"/>
                </a:solidFill>
              </a:rPr>
              <a:t>to </a:t>
            </a:r>
            <a:r>
              <a:rPr lang="en-US" dirty="0">
                <a:solidFill>
                  <a:srgbClr val="0070C0"/>
                </a:solidFill>
              </a:rPr>
              <a:t>create very sharp edges for cutting instruments. </a:t>
            </a:r>
            <a:endParaRPr lang="en-US" dirty="0" smtClean="0">
              <a:solidFill>
                <a:srgbClr val="0070C0"/>
              </a:solidFill>
            </a:endParaRPr>
          </a:p>
          <a:p>
            <a:pPr algn="just"/>
            <a:endParaRPr lang="en-US" dirty="0" smtClean="0">
              <a:solidFill>
                <a:srgbClr val="0070C0"/>
              </a:solidFill>
            </a:endParaRPr>
          </a:p>
          <a:p>
            <a:pPr algn="just"/>
            <a:r>
              <a:rPr lang="en-US" dirty="0" smtClean="0">
                <a:solidFill>
                  <a:srgbClr val="0070C0"/>
                </a:solidFill>
              </a:rPr>
              <a:t>Stainless </a:t>
            </a:r>
            <a:r>
              <a:rPr lang="en-US" dirty="0">
                <a:solidFill>
                  <a:srgbClr val="0070C0"/>
                </a:solidFill>
              </a:rPr>
              <a:t>steel is commonly used for orthopedics like </a:t>
            </a:r>
            <a:endParaRPr lang="en-US" dirty="0" smtClean="0">
              <a:solidFill>
                <a:srgbClr val="0070C0"/>
              </a:solidFill>
            </a:endParaRPr>
          </a:p>
          <a:p>
            <a:pPr algn="just"/>
            <a:r>
              <a:rPr lang="en-US" dirty="0" smtClean="0">
                <a:solidFill>
                  <a:srgbClr val="0070C0"/>
                </a:solidFill>
              </a:rPr>
              <a:t>replacement </a:t>
            </a:r>
            <a:r>
              <a:rPr lang="en-US" dirty="0">
                <a:solidFill>
                  <a:srgbClr val="0070C0"/>
                </a:solidFill>
              </a:rPr>
              <a:t>hip joints, or to stabilize broken bones </a:t>
            </a:r>
            <a:endParaRPr lang="en-US" dirty="0" smtClean="0">
              <a:solidFill>
                <a:srgbClr val="0070C0"/>
              </a:solidFill>
            </a:endParaRPr>
          </a:p>
          <a:p>
            <a:pPr algn="just"/>
            <a:r>
              <a:rPr lang="en-US" dirty="0" smtClean="0">
                <a:solidFill>
                  <a:srgbClr val="0070C0"/>
                </a:solidFill>
              </a:rPr>
              <a:t>with </a:t>
            </a:r>
            <a:r>
              <a:rPr lang="en-US" dirty="0">
                <a:solidFill>
                  <a:srgbClr val="0070C0"/>
                </a:solidFill>
              </a:rPr>
              <a:t>screws and plates. It’s also used for surgical tools like tweezers, forceps, hemostats, and other equipment that has to be durable and also easily cleaned and </a:t>
            </a:r>
            <a:endParaRPr lang="en-US" dirty="0" smtClean="0">
              <a:solidFill>
                <a:srgbClr val="0070C0"/>
              </a:solidFill>
            </a:endParaRPr>
          </a:p>
          <a:p>
            <a:pPr algn="just"/>
            <a:r>
              <a:rPr lang="en-US" dirty="0" smtClean="0">
                <a:solidFill>
                  <a:srgbClr val="0070C0"/>
                </a:solidFill>
              </a:rPr>
              <a:t>sterilized</a:t>
            </a:r>
            <a:r>
              <a:rPr lang="en-US" dirty="0">
                <a:solidFill>
                  <a:srgbClr val="0070C0"/>
                </a:solidFill>
              </a:rPr>
              <a:t>. And stainless steel mesh is sometimes used for intravascular stents.</a:t>
            </a:r>
            <a:endParaRPr lang="uk-UA" dirty="0">
              <a:solidFill>
                <a:srgbClr val="0070C0"/>
              </a:solidFill>
            </a:endParaRPr>
          </a:p>
        </p:txBody>
      </p:sp>
      <p:pic>
        <p:nvPicPr>
          <p:cNvPr id="18434" name="Picture 2" descr="List Of Metals Commonly Used For Surgical Instruments – ProNorth Med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7772" y="915566"/>
            <a:ext cx="2616228" cy="266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3096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a:solidFill>
                  <a:srgbClr val="0070C0"/>
                </a:solidFill>
                <a:latin typeface="Arial" panose="020B0604020202020204" pitchFamily="34" charset="0"/>
                <a:cs typeface="Arial" panose="020B0604020202020204" pitchFamily="34" charset="0"/>
              </a:rPr>
              <a:t>Stainless steel pros and cons</a:t>
            </a:r>
            <a:endParaRPr lang="uk-UA"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251520" y="1093552"/>
            <a:ext cx="5400600" cy="2308324"/>
          </a:xfrm>
          <a:prstGeom prst="rect">
            <a:avLst/>
          </a:prstGeom>
        </p:spPr>
        <p:txBody>
          <a:bodyPr wrap="square">
            <a:spAutoFit/>
          </a:bodyPr>
          <a:lstStyle/>
          <a:p>
            <a:pPr algn="just"/>
            <a:r>
              <a:rPr lang="en-US" dirty="0" smtClean="0">
                <a:solidFill>
                  <a:srgbClr val="0070C0"/>
                </a:solidFill>
                <a:latin typeface="Arial" panose="020B0604020202020204" pitchFamily="34" charset="0"/>
                <a:cs typeface="Arial" panose="020B0604020202020204" pitchFamily="34" charset="0"/>
              </a:rPr>
              <a:t>Stainless </a:t>
            </a:r>
            <a:r>
              <a:rPr lang="en-US" dirty="0">
                <a:solidFill>
                  <a:srgbClr val="0070C0"/>
                </a:solidFill>
                <a:latin typeface="Arial" panose="020B0604020202020204" pitchFamily="34" charset="0"/>
                <a:cs typeface="Arial" panose="020B0604020202020204" pitchFamily="34" charset="0"/>
              </a:rPr>
              <a:t>steel contains some percentage of iron, and that means it can </a:t>
            </a:r>
            <a:r>
              <a:rPr lang="en-US" dirty="0" smtClean="0">
                <a:solidFill>
                  <a:srgbClr val="0070C0"/>
                </a:solidFill>
                <a:latin typeface="Arial" panose="020B0604020202020204" pitchFamily="34" charset="0"/>
                <a:cs typeface="Arial" panose="020B0604020202020204" pitchFamily="34" charset="0"/>
              </a:rPr>
              <a:t>still </a:t>
            </a:r>
            <a:r>
              <a:rPr lang="en-US" dirty="0">
                <a:solidFill>
                  <a:srgbClr val="0070C0"/>
                </a:solidFill>
                <a:latin typeface="Arial" panose="020B0604020202020204" pitchFamily="34" charset="0"/>
                <a:cs typeface="Arial" panose="020B0604020202020204" pitchFamily="34" charset="0"/>
              </a:rPr>
              <a:t>pose the risk of corrosion </a:t>
            </a:r>
            <a:r>
              <a:rPr lang="en-US" dirty="0" smtClean="0">
                <a:solidFill>
                  <a:srgbClr val="0070C0"/>
                </a:solidFill>
                <a:latin typeface="Arial" panose="020B0604020202020204" pitchFamily="34" charset="0"/>
                <a:cs typeface="Arial" panose="020B0604020202020204" pitchFamily="34" charset="0"/>
              </a:rPr>
              <a:t>over time. </a:t>
            </a:r>
          </a:p>
          <a:p>
            <a:pPr algn="just"/>
            <a:r>
              <a:rPr lang="en-US" dirty="0" smtClean="0">
                <a:solidFill>
                  <a:srgbClr val="0070C0"/>
                </a:solidFill>
                <a:latin typeface="Arial" panose="020B0604020202020204" pitchFamily="34" charset="0"/>
                <a:cs typeface="Arial" panose="020B0604020202020204" pitchFamily="34" charset="0"/>
              </a:rPr>
              <a:t>This </a:t>
            </a:r>
            <a:r>
              <a:rPr lang="en-US" dirty="0">
                <a:solidFill>
                  <a:srgbClr val="0070C0"/>
                </a:solidFill>
                <a:latin typeface="Arial" panose="020B0604020202020204" pitchFamily="34" charset="0"/>
                <a:cs typeface="Arial" panose="020B0604020202020204" pitchFamily="34" charset="0"/>
              </a:rPr>
              <a:t>can potentially cause damage to surrounding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tissue </a:t>
            </a:r>
            <a:r>
              <a:rPr lang="en-US" dirty="0">
                <a:solidFill>
                  <a:srgbClr val="0070C0"/>
                </a:solidFill>
                <a:latin typeface="Arial" panose="020B0604020202020204" pitchFamily="34" charset="0"/>
                <a:cs typeface="Arial" panose="020B0604020202020204" pitchFamily="34" charset="0"/>
              </a:rPr>
              <a:t>as the implant breaks down. Other medical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metals</a:t>
            </a:r>
            <a:r>
              <a:rPr lang="en-US" dirty="0">
                <a:solidFill>
                  <a:srgbClr val="0070C0"/>
                </a:solidFill>
                <a:latin typeface="Arial" panose="020B0604020202020204" pitchFamily="34" charset="0"/>
                <a:cs typeface="Arial" panose="020B0604020202020204" pitchFamily="34" charset="0"/>
              </a:rPr>
              <a:t>, such as titanium or cobalt chrome, have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more </a:t>
            </a:r>
            <a:r>
              <a:rPr lang="en-US" dirty="0">
                <a:solidFill>
                  <a:srgbClr val="0070C0"/>
                </a:solidFill>
                <a:latin typeface="Arial" panose="020B0604020202020204" pitchFamily="34" charset="0"/>
                <a:cs typeface="Arial" panose="020B0604020202020204" pitchFamily="34" charset="0"/>
              </a:rPr>
              <a:t>corrosion resistance but they’re more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expensive</a:t>
            </a:r>
            <a:r>
              <a:rPr lang="en-US" dirty="0">
                <a:solidFill>
                  <a:srgbClr val="0070C0"/>
                </a:solidFill>
                <a:latin typeface="Arial" panose="020B0604020202020204" pitchFamily="34" charset="0"/>
                <a:cs typeface="Arial" panose="020B0604020202020204" pitchFamily="34" charset="0"/>
              </a:rPr>
              <a:t>.</a:t>
            </a:r>
            <a:endParaRPr lang="uk-UA" dirty="0">
              <a:solidFill>
                <a:srgbClr val="0070C0"/>
              </a:solidFill>
              <a:latin typeface="Arial" panose="020B0604020202020204" pitchFamily="34" charset="0"/>
              <a:cs typeface="Arial" panose="020B0604020202020204" pitchFamily="34" charset="0"/>
            </a:endParaRPr>
          </a:p>
        </p:txBody>
      </p:sp>
      <p:pic>
        <p:nvPicPr>
          <p:cNvPr id="18434" name="Picture 2" descr="List Of Metals Commonly Used For Surgical Instruments – ProNorth Med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7772" y="915566"/>
            <a:ext cx="2616228" cy="266429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51520" y="3867894"/>
            <a:ext cx="3528392" cy="261610"/>
          </a:xfrm>
          <a:prstGeom prst="rect">
            <a:avLst/>
          </a:prstGeom>
        </p:spPr>
        <p:txBody>
          <a:bodyPr wrap="square">
            <a:spAutoFit/>
          </a:bodyPr>
          <a:lstStyle/>
          <a:p>
            <a:r>
              <a:rPr lang="pl-PL" sz="1100" dirty="0" smtClean="0">
                <a:solidFill>
                  <a:srgbClr val="0070C0"/>
                </a:solidFill>
              </a:rPr>
              <a:t>https://www.youtube.com/watch?v=n2b7lGqYrGQ</a:t>
            </a:r>
            <a:endParaRPr lang="uk-UA" sz="1100" dirty="0">
              <a:solidFill>
                <a:srgbClr val="0070C0"/>
              </a:solidFill>
            </a:endParaRPr>
          </a:p>
        </p:txBody>
      </p:sp>
      <p:sp>
        <p:nvSpPr>
          <p:cNvPr id="5" name="Прямоугольник 4"/>
          <p:cNvSpPr/>
          <p:nvPr/>
        </p:nvSpPr>
        <p:spPr>
          <a:xfrm>
            <a:off x="179512" y="4158633"/>
            <a:ext cx="5040560" cy="261610"/>
          </a:xfrm>
          <a:prstGeom prst="rect">
            <a:avLst/>
          </a:prstGeom>
        </p:spPr>
        <p:txBody>
          <a:bodyPr wrap="square">
            <a:spAutoFit/>
          </a:bodyPr>
          <a:lstStyle/>
          <a:p>
            <a:r>
              <a:rPr lang="en-US" sz="1100" b="1" dirty="0">
                <a:solidFill>
                  <a:srgbClr val="0070C0"/>
                </a:solidFill>
                <a:latin typeface="Roboto"/>
              </a:rPr>
              <a:t>Why Stainless Steel is the Standard Alloy for Surgical Instruments</a:t>
            </a:r>
            <a:endParaRPr lang="en-US" sz="1100" b="1" i="0" dirty="0">
              <a:solidFill>
                <a:srgbClr val="0070C0"/>
              </a:solidFill>
              <a:effectLst/>
              <a:latin typeface="Roboto"/>
            </a:endParaRPr>
          </a:p>
        </p:txBody>
      </p:sp>
    </p:spTree>
    <p:extLst>
      <p:ext uri="{BB962C8B-B14F-4D97-AF65-F5344CB8AC3E}">
        <p14:creationId xmlns:p14="http://schemas.microsoft.com/office/powerpoint/2010/main" val="30535694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539552" y="0"/>
            <a:ext cx="4978896" cy="857250"/>
          </a:xfrm>
        </p:spPr>
        <p:txBody>
          <a:bodyPr>
            <a:normAutofit/>
          </a:bodyPr>
          <a:lstStyle/>
          <a:p>
            <a:r>
              <a:rPr lang="en-US" sz="2400" b="1" dirty="0">
                <a:solidFill>
                  <a:srgbClr val="0070C0"/>
                </a:solidFill>
              </a:rPr>
              <a:t>SURGICAL STEEL VS. STAINLESS STEEL</a:t>
            </a:r>
            <a:endParaRPr lang="uk-UA" sz="2400" dirty="0">
              <a:solidFill>
                <a:srgbClr val="0070C0"/>
              </a:solidFill>
            </a:endParaRPr>
          </a:p>
        </p:txBody>
      </p:sp>
      <p:sp>
        <p:nvSpPr>
          <p:cNvPr id="7" name="Объект 6"/>
          <p:cNvSpPr>
            <a:spLocks noGrp="1"/>
          </p:cNvSpPr>
          <p:nvPr>
            <p:ph sz="half" idx="2"/>
          </p:nvPr>
        </p:nvSpPr>
        <p:spPr>
          <a:xfrm>
            <a:off x="457199" y="1063625"/>
            <a:ext cx="4720855" cy="2962275"/>
          </a:xfrm>
        </p:spPr>
        <p:txBody>
          <a:bodyPr>
            <a:normAutofit fontScale="77500" lnSpcReduction="20000"/>
          </a:bodyPr>
          <a:lstStyle/>
          <a:p>
            <a:pPr marL="0" indent="0">
              <a:buNone/>
            </a:pPr>
            <a:r>
              <a:rPr lang="en-US" b="1" dirty="0" smtClean="0"/>
              <a:t>KEY </a:t>
            </a:r>
            <a:r>
              <a:rPr lang="en-US" b="1" dirty="0"/>
              <a:t>DIFFERENCES</a:t>
            </a:r>
            <a:endParaRPr lang="uk-UA" dirty="0"/>
          </a:p>
          <a:p>
            <a:pPr marL="0" indent="0">
              <a:buNone/>
            </a:pPr>
            <a:r>
              <a:rPr lang="en-US" sz="2600" dirty="0">
                <a:solidFill>
                  <a:srgbClr val="0070C0"/>
                </a:solidFill>
              </a:rPr>
              <a:t>While surgical steel is a type of stainless steel, all stainless steels are not surgical steels. Surgical steels are those with the greatest amount of corrosion resistance and are designated for biomedical applications. When compared to other steel types, stainless steel is typically the most expensive. Then, among stainless steel, surgical steel is the most expensive.</a:t>
            </a:r>
            <a:endParaRPr lang="uk-UA" sz="2600" dirty="0">
              <a:solidFill>
                <a:srgbClr val="0070C0"/>
              </a:solidFill>
            </a:endParaRPr>
          </a:p>
        </p:txBody>
      </p:sp>
      <p:pic>
        <p:nvPicPr>
          <p:cNvPr id="13" name="Рисунок 12"/>
          <p:cNvPicPr>
            <a:picLocks noChangeAspect="1"/>
          </p:cNvPicPr>
          <p:nvPr/>
        </p:nvPicPr>
        <p:blipFill>
          <a:blip r:embed="rId2"/>
          <a:stretch>
            <a:fillRect/>
          </a:stretch>
        </p:blipFill>
        <p:spPr>
          <a:xfrm>
            <a:off x="5178055" y="915566"/>
            <a:ext cx="3535986" cy="3395766"/>
          </a:xfrm>
          <a:prstGeom prst="rect">
            <a:avLst/>
          </a:prstGeom>
        </p:spPr>
      </p:pic>
    </p:spTree>
    <p:extLst>
      <p:ext uri="{BB962C8B-B14F-4D97-AF65-F5344CB8AC3E}">
        <p14:creationId xmlns:p14="http://schemas.microsoft.com/office/powerpoint/2010/main" val="3830552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en-US" sz="2800" b="1" dirty="0">
                <a:solidFill>
                  <a:srgbClr val="0070C0"/>
                </a:solidFill>
              </a:rPr>
              <a:t>SURGICAL STEEL VS. STAINLESS STEEL</a:t>
            </a:r>
            <a:endParaRPr lang="uk-UA" sz="2800" dirty="0">
              <a:solidFill>
                <a:srgbClr val="0070C0"/>
              </a:solidFill>
            </a:endParaRPr>
          </a:p>
        </p:txBody>
      </p:sp>
      <p:sp>
        <p:nvSpPr>
          <p:cNvPr id="11" name="Прямоугольник 10"/>
          <p:cNvSpPr/>
          <p:nvPr/>
        </p:nvSpPr>
        <p:spPr>
          <a:xfrm>
            <a:off x="3779912" y="939653"/>
            <a:ext cx="1008112" cy="369332"/>
          </a:xfrm>
          <a:prstGeom prst="rect">
            <a:avLst/>
          </a:prstGeom>
        </p:spPr>
        <p:txBody>
          <a:bodyPr wrap="square">
            <a:spAutoFit/>
          </a:bodyPr>
          <a:lstStyle/>
          <a:p>
            <a:r>
              <a:rPr lang="en-US" dirty="0">
                <a:solidFill>
                  <a:srgbClr val="0070C0"/>
                </a:solidFill>
                <a:latin typeface="Arial" panose="020B0604020202020204" pitchFamily="34" charset="0"/>
                <a:cs typeface="Arial" panose="020B0604020202020204" pitchFamily="34" charset="0"/>
              </a:rPr>
              <a:t>USES</a:t>
            </a:r>
            <a:endParaRPr lang="uk-UA" dirty="0">
              <a:solidFill>
                <a:srgbClr val="0070C0"/>
              </a:solidFill>
              <a:latin typeface="Arial" panose="020B0604020202020204" pitchFamily="34" charset="0"/>
              <a:cs typeface="Arial" panose="020B0604020202020204" pitchFamily="34" charset="0"/>
            </a:endParaRPr>
          </a:p>
        </p:txBody>
      </p:sp>
      <p:sp>
        <p:nvSpPr>
          <p:cNvPr id="8" name="Объект 8"/>
          <p:cNvSpPr>
            <a:spLocks noGrp="1"/>
          </p:cNvSpPr>
          <p:nvPr>
            <p:ph sz="quarter" idx="4"/>
          </p:nvPr>
        </p:nvSpPr>
        <p:spPr>
          <a:xfrm>
            <a:off x="299107" y="1419622"/>
            <a:ext cx="5353013" cy="2084616"/>
          </a:xfrm>
        </p:spPr>
        <p:txBody>
          <a:bodyPr>
            <a:noAutofit/>
          </a:bodyPr>
          <a:lstStyle/>
          <a:p>
            <a:pPr marL="0" indent="0">
              <a:buNone/>
            </a:pPr>
            <a:r>
              <a:rPr lang="en-US" sz="1600" dirty="0">
                <a:solidFill>
                  <a:srgbClr val="0070C0"/>
                </a:solidFill>
              </a:rPr>
              <a:t>Because </a:t>
            </a:r>
            <a:r>
              <a:rPr lang="en-US" sz="1600" dirty="0">
                <a:solidFill>
                  <a:srgbClr val="0070C0"/>
                </a:solidFill>
              </a:rPr>
              <a:t>of material expense, stainless steels are different from “general use” steels, like carbon steel and tool steel. Most often, stainless steels are used in culinary applications. Cutlery, cookware, appliances, and kitchen fixtures made of stainless steel are very popular and sought after. Stainless steel is also used for various components within the automotive and aerospace industries and in some construction applications.</a:t>
            </a:r>
            <a:endParaRPr lang="uk-UA" sz="1600" dirty="0">
              <a:solidFill>
                <a:srgbClr val="0070C0"/>
              </a:solidFill>
            </a:endParaRPr>
          </a:p>
          <a:p>
            <a:pPr marL="0" indent="0">
              <a:buNone/>
            </a:pPr>
            <a:r>
              <a:rPr lang="en-US" sz="1600" dirty="0">
                <a:solidFill>
                  <a:srgbClr val="0070C0"/>
                </a:solidFill>
              </a:rPr>
              <a:t>Surgical steel’s uses are relegated to biomedical applications. Surgical instruments like forceps, retractors, and needle holders are made from surgical steel, but that’s not all. Surgical steel has a long history of use in orthopedic and dental implant devices.</a:t>
            </a:r>
            <a:endParaRPr lang="uk-UA" sz="1600" dirty="0">
              <a:solidFill>
                <a:srgbClr val="0070C0"/>
              </a:solidFill>
            </a:endParaRPr>
          </a:p>
        </p:txBody>
      </p:sp>
      <p:pic>
        <p:nvPicPr>
          <p:cNvPr id="4" name="Рисунок 3"/>
          <p:cNvPicPr>
            <a:picLocks noChangeAspect="1"/>
          </p:cNvPicPr>
          <p:nvPr/>
        </p:nvPicPr>
        <p:blipFill>
          <a:blip r:embed="rId2"/>
          <a:stretch>
            <a:fillRect/>
          </a:stretch>
        </p:blipFill>
        <p:spPr>
          <a:xfrm>
            <a:off x="5436096" y="1124318"/>
            <a:ext cx="3538736" cy="3391647"/>
          </a:xfrm>
          <a:prstGeom prst="rect">
            <a:avLst/>
          </a:prstGeom>
        </p:spPr>
      </p:pic>
    </p:spTree>
    <p:extLst>
      <p:ext uri="{BB962C8B-B14F-4D97-AF65-F5344CB8AC3E}">
        <p14:creationId xmlns:p14="http://schemas.microsoft.com/office/powerpoint/2010/main" val="3876864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a:solidFill>
                  <a:srgbClr val="0070C0"/>
                </a:solidFill>
              </a:rPr>
              <a:t>SURGICAL STEEL</a:t>
            </a:r>
            <a:endParaRPr lang="uk-UA" b="1" dirty="0">
              <a:solidFill>
                <a:srgbClr val="0070C0"/>
              </a:solidFill>
              <a:latin typeface="Arial" panose="020B0604020202020204" pitchFamily="34" charset="0"/>
              <a:cs typeface="Arial" panose="020B0604020202020204" pitchFamily="34" charset="0"/>
            </a:endParaRPr>
          </a:p>
        </p:txBody>
      </p:sp>
      <p:pic>
        <p:nvPicPr>
          <p:cNvPr id="5" name="Рисунок 4"/>
          <p:cNvPicPr>
            <a:picLocks noChangeAspect="1"/>
          </p:cNvPicPr>
          <p:nvPr/>
        </p:nvPicPr>
        <p:blipFill>
          <a:blip r:embed="rId3"/>
          <a:stretch>
            <a:fillRect/>
          </a:stretch>
        </p:blipFill>
        <p:spPr>
          <a:xfrm flipH="1">
            <a:off x="3743908" y="2625930"/>
            <a:ext cx="4896544" cy="2073131"/>
          </a:xfrm>
          <a:prstGeom prst="rect">
            <a:avLst/>
          </a:prstGeom>
        </p:spPr>
      </p:pic>
      <p:sp>
        <p:nvSpPr>
          <p:cNvPr id="8" name="Прямоугольник 7"/>
          <p:cNvSpPr/>
          <p:nvPr/>
        </p:nvSpPr>
        <p:spPr>
          <a:xfrm>
            <a:off x="107504" y="843558"/>
            <a:ext cx="7272808" cy="1754326"/>
          </a:xfrm>
          <a:prstGeom prst="rect">
            <a:avLst/>
          </a:prstGeom>
        </p:spPr>
        <p:txBody>
          <a:bodyPr wrap="square">
            <a:spAutoFit/>
          </a:bodyPr>
          <a:lstStyle/>
          <a:p>
            <a:pPr algn="just"/>
            <a:r>
              <a:rPr lang="en-US" dirty="0">
                <a:solidFill>
                  <a:srgbClr val="0070C0"/>
                </a:solidFill>
                <a:latin typeface="Arial" panose="020B0604020202020204" pitchFamily="34" charset="0"/>
                <a:cs typeface="Arial" panose="020B0604020202020204" pitchFamily="34" charset="0"/>
              </a:rPr>
              <a:t>Surgical steel is a variety of stainless steel that’s used in </a:t>
            </a:r>
            <a:r>
              <a:rPr lang="en-US" dirty="0" smtClean="0">
                <a:solidFill>
                  <a:srgbClr val="0070C0"/>
                </a:solidFill>
                <a:latin typeface="Arial" panose="020B0604020202020204" pitchFamily="34" charset="0"/>
                <a:cs typeface="Arial" panose="020B0604020202020204" pitchFamily="34" charset="0"/>
              </a:rPr>
              <a:t>biomedical</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applications. Sometimes referred to as surgical stainless, </a:t>
            </a:r>
            <a:r>
              <a:rPr lang="en-US" dirty="0" smtClean="0">
                <a:solidFill>
                  <a:srgbClr val="0070C0"/>
                </a:solidFill>
                <a:latin typeface="Arial" panose="020B0604020202020204" pitchFamily="34" charset="0"/>
                <a:cs typeface="Arial" panose="020B0604020202020204" pitchFamily="34" charset="0"/>
              </a:rPr>
              <a:t>surgical</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steel has no formal definition. Still, stainless steel varieties with </a:t>
            </a:r>
            <a:r>
              <a:rPr lang="en-US" dirty="0" smtClean="0">
                <a:solidFill>
                  <a:srgbClr val="0070C0"/>
                </a:solidFill>
                <a:latin typeface="Arial" panose="020B0604020202020204" pitchFamily="34" charset="0"/>
                <a:cs typeface="Arial" panose="020B0604020202020204" pitchFamily="34" charset="0"/>
              </a:rPr>
              <a:t>the</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greatest levels of corrosion resistance are those designated </a:t>
            </a:r>
            <a:r>
              <a:rPr lang="en-US" dirty="0" smtClean="0">
                <a:solidFill>
                  <a:srgbClr val="0070C0"/>
                </a:solidFill>
                <a:latin typeface="Arial" panose="020B0604020202020204" pitchFamily="34" charset="0"/>
                <a:cs typeface="Arial" panose="020B0604020202020204" pitchFamily="34" charset="0"/>
              </a:rPr>
              <a:t>for</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biomedical use. Some commonly accepted types of surgical steel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include </a:t>
            </a:r>
            <a:r>
              <a:rPr lang="en-US" dirty="0">
                <a:solidFill>
                  <a:srgbClr val="0070C0"/>
                </a:solidFill>
                <a:latin typeface="Arial" panose="020B0604020202020204" pitchFamily="34" charset="0"/>
                <a:cs typeface="Arial" panose="020B0604020202020204" pitchFamily="34" charset="0"/>
              </a:rPr>
              <a:t>austenitic 316 stainless and martensitic 440 and 420 stainless</a:t>
            </a:r>
            <a:endParaRPr lang="uk-UA" dirty="0">
              <a:solidFill>
                <a:srgbClr val="0070C0"/>
              </a:solidFill>
              <a:latin typeface="Arial" panose="020B0604020202020204" pitchFamily="34" charset="0"/>
              <a:cs typeface="Arial" panose="020B0604020202020204" pitchFamily="34" charset="0"/>
            </a:endParaRPr>
          </a:p>
        </p:txBody>
      </p:sp>
      <p:pic>
        <p:nvPicPr>
          <p:cNvPr id="9" name="Рисунок 8"/>
          <p:cNvPicPr>
            <a:picLocks noChangeAspect="1"/>
          </p:cNvPicPr>
          <p:nvPr/>
        </p:nvPicPr>
        <p:blipFill>
          <a:blip r:embed="rId4"/>
          <a:stretch>
            <a:fillRect/>
          </a:stretch>
        </p:blipFill>
        <p:spPr>
          <a:xfrm>
            <a:off x="251520" y="2643758"/>
            <a:ext cx="3456384" cy="2232248"/>
          </a:xfrm>
          <a:prstGeom prst="rect">
            <a:avLst/>
          </a:prstGeom>
        </p:spPr>
      </p:pic>
    </p:spTree>
    <p:extLst>
      <p:ext uri="{BB962C8B-B14F-4D97-AF65-F5344CB8AC3E}">
        <p14:creationId xmlns:p14="http://schemas.microsoft.com/office/powerpoint/2010/main" val="20703019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en-US" b="1" dirty="0">
                <a:solidFill>
                  <a:srgbClr val="0070C0"/>
                </a:solidFill>
                <a:latin typeface="Times New Roman" panose="02020603050405020304" pitchFamily="18" charset="0"/>
                <a:ea typeface="Calibri" panose="020F0502020204030204" pitchFamily="34" charset="0"/>
              </a:rPr>
              <a:t>CARBON STEEL</a:t>
            </a:r>
            <a:endParaRPr lang="uk-UA" sz="1600" b="1" dirty="0">
              <a:solidFill>
                <a:srgbClr val="0070C0"/>
              </a:solidFill>
              <a:latin typeface="Times New Roman" panose="02020603050405020304" pitchFamily="18" charset="0"/>
              <a:ea typeface="Calibri" panose="020F0502020204030204" pitchFamily="34" charset="0"/>
            </a:endParaRPr>
          </a:p>
        </p:txBody>
      </p:sp>
      <p:sp>
        <p:nvSpPr>
          <p:cNvPr id="2" name="Прямоугольник 1"/>
          <p:cNvSpPr/>
          <p:nvPr/>
        </p:nvSpPr>
        <p:spPr>
          <a:xfrm>
            <a:off x="251520" y="531468"/>
            <a:ext cx="5760640" cy="3925113"/>
          </a:xfrm>
          <a:prstGeom prst="rect">
            <a:avLst/>
          </a:prstGeom>
        </p:spPr>
        <p:txBody>
          <a:bodyPr wrap="square">
            <a:spAutoFit/>
          </a:bodyPr>
          <a:lstStyle/>
          <a:p>
            <a:pPr>
              <a:lnSpc>
                <a:spcPct val="107000"/>
              </a:lnSpc>
            </a:pPr>
            <a:r>
              <a:rPr lang="en-US" dirty="0" smtClean="0">
                <a:solidFill>
                  <a:srgbClr val="0070C0"/>
                </a:solidFill>
                <a:latin typeface="Times New Roman" panose="02020603050405020304" pitchFamily="18" charset="0"/>
                <a:ea typeface="Calibri" panose="020F0502020204030204" pitchFamily="34" charset="0"/>
              </a:rPr>
              <a:t>Carbon </a:t>
            </a:r>
            <a:r>
              <a:rPr lang="en-US" dirty="0">
                <a:solidFill>
                  <a:srgbClr val="0070C0"/>
                </a:solidFill>
                <a:latin typeface="Times New Roman" panose="02020603050405020304" pitchFamily="18" charset="0"/>
                <a:ea typeface="Calibri" panose="020F0502020204030204" pitchFamily="34" charset="0"/>
              </a:rPr>
              <a:t>steel and stainless steel have the same basic ingredients of iron and carbon, but where their composition differs is in alloy content</a:t>
            </a:r>
            <a:r>
              <a:rPr lang="en-US" dirty="0" smtClean="0">
                <a:solidFill>
                  <a:srgbClr val="0070C0"/>
                </a:solidFill>
                <a:latin typeface="Times New Roman" panose="02020603050405020304" pitchFamily="18" charset="0"/>
                <a:ea typeface="Calibri" panose="020F0502020204030204" pitchFamily="34" charset="0"/>
              </a:rPr>
              <a:t>.</a:t>
            </a:r>
          </a:p>
          <a:p>
            <a:pPr>
              <a:lnSpc>
                <a:spcPct val="107000"/>
              </a:lnSpc>
            </a:pPr>
            <a:r>
              <a:rPr lang="en-US" dirty="0" smtClean="0">
                <a:solidFill>
                  <a:srgbClr val="0070C0"/>
                </a:solidFill>
                <a:latin typeface="Times New Roman" panose="02020603050405020304" pitchFamily="18" charset="0"/>
                <a:ea typeface="Calibri" panose="020F0502020204030204" pitchFamily="34" charset="0"/>
              </a:rPr>
              <a:t> </a:t>
            </a:r>
            <a:r>
              <a:rPr lang="en-US" dirty="0">
                <a:solidFill>
                  <a:srgbClr val="0070C0"/>
                </a:solidFill>
                <a:latin typeface="Times New Roman" panose="02020603050405020304" pitchFamily="18" charset="0"/>
                <a:ea typeface="Calibri" panose="020F0502020204030204" pitchFamily="34" charset="0"/>
              </a:rPr>
              <a:t>Carbon steel has under 10.5 percent alloy content. It’s common to see carbon steel broken down into three subcategories: low carbon steel (0.03-0.15% carbon), medium carbon steel (0.25%-0.50% carbon), and high carbon steel (0.55%-1.10% carbon</a:t>
            </a:r>
            <a:r>
              <a:rPr lang="en-US" dirty="0" smtClean="0">
                <a:solidFill>
                  <a:srgbClr val="0070C0"/>
                </a:solidFill>
                <a:latin typeface="Times New Roman" panose="02020603050405020304" pitchFamily="18" charset="0"/>
                <a:ea typeface="Calibri" panose="020F0502020204030204" pitchFamily="34" charset="0"/>
              </a:rPr>
              <a:t>).</a:t>
            </a:r>
          </a:p>
          <a:p>
            <a:pPr>
              <a:lnSpc>
                <a:spcPct val="107000"/>
              </a:lnSpc>
            </a:pPr>
            <a:r>
              <a:rPr lang="en-US" dirty="0">
                <a:solidFill>
                  <a:srgbClr val="0070C0"/>
                </a:solidFill>
                <a:latin typeface="Times New Roman" panose="02020603050405020304" pitchFamily="18" charset="0"/>
                <a:ea typeface="Calibri" panose="020F0502020204030204" pitchFamily="34" charset="0"/>
              </a:rPr>
              <a:t>As the percentage of carbon increases, the steel becomes harder and more difficult to bend or weld. Low carbon steels are more commonly used due to having lower production costs, greater ductility, and increased ease of use in manufacturing.</a:t>
            </a:r>
            <a:endParaRPr lang="uk-UA" dirty="0">
              <a:solidFill>
                <a:srgbClr val="0070C0"/>
              </a:solidFill>
              <a:latin typeface="Times New Roman" panose="02020603050405020304" pitchFamily="18" charset="0"/>
              <a:ea typeface="Calibri" panose="020F0502020204030204" pitchFamily="34" charset="0"/>
            </a:endParaRPr>
          </a:p>
        </p:txBody>
      </p:sp>
      <p:pic>
        <p:nvPicPr>
          <p:cNvPr id="6" name="Рисунок 5"/>
          <p:cNvPicPr>
            <a:picLocks noChangeAspect="1"/>
          </p:cNvPicPr>
          <p:nvPr/>
        </p:nvPicPr>
        <p:blipFill>
          <a:blip r:embed="rId3"/>
          <a:stretch>
            <a:fillRect/>
          </a:stretch>
        </p:blipFill>
        <p:spPr>
          <a:xfrm>
            <a:off x="6156176" y="973142"/>
            <a:ext cx="2987824" cy="3398808"/>
          </a:xfrm>
          <a:prstGeom prst="rect">
            <a:avLst/>
          </a:prstGeom>
        </p:spPr>
      </p:pic>
      <p:sp>
        <p:nvSpPr>
          <p:cNvPr id="7" name="Прямоугольник 6"/>
          <p:cNvSpPr/>
          <p:nvPr/>
        </p:nvSpPr>
        <p:spPr>
          <a:xfrm>
            <a:off x="251519" y="4456581"/>
            <a:ext cx="3675621" cy="276999"/>
          </a:xfrm>
          <a:prstGeom prst="rect">
            <a:avLst/>
          </a:prstGeom>
        </p:spPr>
        <p:txBody>
          <a:bodyPr wrap="square">
            <a:spAutoFit/>
          </a:bodyPr>
          <a:lstStyle/>
          <a:p>
            <a:r>
              <a:rPr lang="uk-UA" sz="1200" dirty="0"/>
              <a:t>https://www.youtube.com/watch?v=wv_F7E9rquk</a:t>
            </a:r>
          </a:p>
        </p:txBody>
      </p:sp>
      <p:sp>
        <p:nvSpPr>
          <p:cNvPr id="11" name="Прямоугольник 10"/>
          <p:cNvSpPr/>
          <p:nvPr/>
        </p:nvSpPr>
        <p:spPr>
          <a:xfrm>
            <a:off x="3927141" y="4440540"/>
            <a:ext cx="4572000" cy="261610"/>
          </a:xfrm>
          <a:prstGeom prst="rect">
            <a:avLst/>
          </a:prstGeom>
        </p:spPr>
        <p:txBody>
          <a:bodyPr>
            <a:spAutoFit/>
          </a:bodyPr>
          <a:lstStyle/>
          <a:p>
            <a:r>
              <a:rPr lang="en-US" sz="1100" b="1" dirty="0">
                <a:solidFill>
                  <a:srgbClr val="0070C0"/>
                </a:solidFill>
                <a:latin typeface="Roboto"/>
              </a:rPr>
              <a:t>Steel Types - Stainless Steel Vs Carbon Steel Explained.</a:t>
            </a:r>
            <a:endParaRPr lang="en-US" sz="1100" b="1" i="0" dirty="0">
              <a:solidFill>
                <a:srgbClr val="0070C0"/>
              </a:solidFill>
              <a:effectLst/>
              <a:latin typeface="Roboto"/>
            </a:endParaRPr>
          </a:p>
        </p:txBody>
      </p:sp>
    </p:spTree>
    <p:extLst>
      <p:ext uri="{BB962C8B-B14F-4D97-AF65-F5344CB8AC3E}">
        <p14:creationId xmlns:p14="http://schemas.microsoft.com/office/powerpoint/2010/main" val="1760985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a:solidFill>
                  <a:srgbClr val="0070C0"/>
                </a:solidFill>
                <a:latin typeface="Arial" panose="020B0604020202020204" pitchFamily="34" charset="0"/>
                <a:cs typeface="Arial" panose="020B0604020202020204" pitchFamily="34" charset="0"/>
              </a:rPr>
              <a:t>TOOL STEEL</a:t>
            </a:r>
            <a:endParaRPr lang="uk-UA"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95536" y="992472"/>
            <a:ext cx="5832648" cy="2308324"/>
          </a:xfrm>
          <a:prstGeom prst="rect">
            <a:avLst/>
          </a:prstGeom>
        </p:spPr>
        <p:txBody>
          <a:bodyPr wrap="square">
            <a:spAutoFit/>
          </a:bodyPr>
          <a:lstStyle/>
          <a:p>
            <a:pPr algn="just"/>
            <a:r>
              <a:rPr lang="en-US" dirty="0" smtClean="0">
                <a:solidFill>
                  <a:srgbClr val="0070C0"/>
                </a:solidFill>
                <a:latin typeface="Arial" panose="020B0604020202020204" pitchFamily="34" charset="0"/>
                <a:cs typeface="Arial" panose="020B0604020202020204" pitchFamily="34" charset="0"/>
              </a:rPr>
              <a:t>Tool </a:t>
            </a:r>
            <a:r>
              <a:rPr lang="en-US" dirty="0">
                <a:solidFill>
                  <a:srgbClr val="0070C0"/>
                </a:solidFill>
                <a:latin typeface="Arial" panose="020B0604020202020204" pitchFamily="34" charset="0"/>
                <a:cs typeface="Arial" panose="020B0604020202020204" pitchFamily="34" charset="0"/>
              </a:rPr>
              <a:t>steels have a carbon content between 0.5% </a:t>
            </a:r>
            <a:r>
              <a:rPr lang="en-US" dirty="0" smtClean="0">
                <a:solidFill>
                  <a:srgbClr val="0070C0"/>
                </a:solidFill>
                <a:latin typeface="Arial" panose="020B0604020202020204" pitchFamily="34" charset="0"/>
                <a:cs typeface="Arial" panose="020B0604020202020204" pitchFamily="34" charset="0"/>
              </a:rPr>
              <a:t>and</a:t>
            </a:r>
          </a:p>
          <a:p>
            <a:pPr algn="just"/>
            <a:r>
              <a:rPr lang="en-US" dirty="0" smtClean="0">
                <a:solidFill>
                  <a:srgbClr val="0070C0"/>
                </a:solidFill>
                <a:latin typeface="Arial" panose="020B0604020202020204" pitchFamily="34" charset="0"/>
                <a:cs typeface="Arial" panose="020B0604020202020204" pitchFamily="34" charset="0"/>
              </a:rPr>
              <a:t>1.5</a:t>
            </a:r>
            <a:r>
              <a:rPr lang="en-US" dirty="0">
                <a:solidFill>
                  <a:srgbClr val="0070C0"/>
                </a:solidFill>
                <a:latin typeface="Arial" panose="020B0604020202020204" pitchFamily="34" charset="0"/>
                <a:cs typeface="Arial" panose="020B0604020202020204" pitchFamily="34" charset="0"/>
              </a:rPr>
              <a:t>%. Tool steel contains other additives, including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tungsten</a:t>
            </a:r>
            <a:r>
              <a:rPr lang="en-US" dirty="0">
                <a:solidFill>
                  <a:srgbClr val="0070C0"/>
                </a:solidFill>
                <a:latin typeface="Arial" panose="020B0604020202020204" pitchFamily="34" charset="0"/>
                <a:cs typeface="Arial" panose="020B0604020202020204" pitchFamily="34" charset="0"/>
              </a:rPr>
              <a:t>, chromium, vanadium, and molybdenum. Tool steels are known for their hardness and their </a:t>
            </a:r>
            <a:r>
              <a:rPr lang="en-US" dirty="0" smtClean="0">
                <a:solidFill>
                  <a:srgbClr val="0070C0"/>
                </a:solidFill>
                <a:latin typeface="Arial" panose="020B0604020202020204" pitchFamily="34" charset="0"/>
                <a:cs typeface="Arial" panose="020B0604020202020204" pitchFamily="34" charset="0"/>
              </a:rPr>
              <a:t>ability to</a:t>
            </a:r>
          </a:p>
          <a:p>
            <a:pPr algn="just"/>
            <a:r>
              <a:rPr lang="en-US" dirty="0" smtClean="0">
                <a:solidFill>
                  <a:srgbClr val="0070C0"/>
                </a:solidFill>
                <a:latin typeface="Arial" panose="020B0604020202020204" pitchFamily="34" charset="0"/>
                <a:cs typeface="Arial" panose="020B0604020202020204" pitchFamily="34" charset="0"/>
              </a:rPr>
              <a:t>hold </a:t>
            </a:r>
            <a:r>
              <a:rPr lang="en-US" dirty="0">
                <a:solidFill>
                  <a:srgbClr val="0070C0"/>
                </a:solidFill>
                <a:latin typeface="Arial" panose="020B0604020202020204" pitchFamily="34" charset="0"/>
                <a:cs typeface="Arial" panose="020B0604020202020204" pitchFamily="34" charset="0"/>
              </a:rPr>
              <a:t>a </a:t>
            </a:r>
            <a:r>
              <a:rPr lang="en-US" dirty="0" smtClean="0">
                <a:solidFill>
                  <a:srgbClr val="0070C0"/>
                </a:solidFill>
                <a:latin typeface="Arial" panose="020B0604020202020204" pitchFamily="34" charset="0"/>
                <a:cs typeface="Arial" panose="020B0604020202020204" pitchFamily="34" charset="0"/>
              </a:rPr>
              <a:t>cutting </a:t>
            </a:r>
            <a:r>
              <a:rPr lang="en-US" dirty="0">
                <a:solidFill>
                  <a:srgbClr val="0070C0"/>
                </a:solidFill>
                <a:latin typeface="Arial" panose="020B0604020202020204" pitchFamily="34" charset="0"/>
                <a:cs typeface="Arial" panose="020B0604020202020204" pitchFamily="34" charset="0"/>
              </a:rPr>
              <a:t>edge at elevated temperatures. This,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combined with </a:t>
            </a:r>
            <a:r>
              <a:rPr lang="en-US" dirty="0">
                <a:solidFill>
                  <a:srgbClr val="0070C0"/>
                </a:solidFill>
                <a:latin typeface="Arial" panose="020B0604020202020204" pitchFamily="34" charset="0"/>
                <a:cs typeface="Arial" panose="020B0604020202020204" pitchFamily="34" charset="0"/>
              </a:rPr>
              <a:t>being resistant to wear </a:t>
            </a:r>
            <a:r>
              <a:rPr lang="en-US" dirty="0" smtClean="0">
                <a:solidFill>
                  <a:srgbClr val="0070C0"/>
                </a:solidFill>
                <a:latin typeface="Arial" panose="020B0604020202020204" pitchFamily="34" charset="0"/>
                <a:cs typeface="Arial" panose="020B0604020202020204" pitchFamily="34" charset="0"/>
              </a:rPr>
              <a:t>and deformation</a:t>
            </a:r>
            <a:r>
              <a:rPr lang="en-US" dirty="0">
                <a:solidFill>
                  <a:srgbClr val="0070C0"/>
                </a:solidFill>
                <a:latin typeface="Arial" panose="020B0604020202020204" pitchFamily="34" charset="0"/>
                <a:cs typeface="Arial" panose="020B0604020202020204" pitchFamily="34" charset="0"/>
              </a:rPr>
              <a:t>,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makes </a:t>
            </a:r>
            <a:r>
              <a:rPr lang="en-US" dirty="0">
                <a:solidFill>
                  <a:srgbClr val="0070C0"/>
                </a:solidFill>
                <a:latin typeface="Arial" panose="020B0604020202020204" pitchFamily="34" charset="0"/>
                <a:cs typeface="Arial" panose="020B0604020202020204" pitchFamily="34" charset="0"/>
              </a:rPr>
              <a:t>tool steel perfectly suited for </a:t>
            </a:r>
            <a:r>
              <a:rPr lang="en-US" dirty="0" smtClean="0">
                <a:solidFill>
                  <a:srgbClr val="0070C0"/>
                </a:solidFill>
                <a:latin typeface="Arial" panose="020B0604020202020204" pitchFamily="34" charset="0"/>
                <a:cs typeface="Arial" panose="020B0604020202020204" pitchFamily="34" charset="0"/>
              </a:rPr>
              <a:t>use in </a:t>
            </a:r>
            <a:r>
              <a:rPr lang="en-US" dirty="0">
                <a:solidFill>
                  <a:srgbClr val="0070C0"/>
                </a:solidFill>
                <a:latin typeface="Arial" panose="020B0604020202020204" pitchFamily="34" charset="0"/>
                <a:cs typeface="Arial" panose="020B0604020202020204" pitchFamily="34" charset="0"/>
              </a:rPr>
              <a:t>machining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and  tool making</a:t>
            </a:r>
            <a:r>
              <a:rPr lang="en-US" dirty="0">
                <a:solidFill>
                  <a:srgbClr val="0070C0"/>
                </a:solidFill>
                <a:latin typeface="Arial" panose="020B0604020202020204" pitchFamily="34" charset="0"/>
                <a:cs typeface="Arial" panose="020B0604020202020204" pitchFamily="34" charset="0"/>
              </a:rPr>
              <a:t>.</a:t>
            </a:r>
            <a:endParaRPr lang="uk-UA" dirty="0">
              <a:solidFill>
                <a:srgbClr val="0070C0"/>
              </a:solidFill>
              <a:latin typeface="Arial" panose="020B0604020202020204" pitchFamily="34" charset="0"/>
              <a:cs typeface="Arial" panose="020B0604020202020204" pitchFamily="34" charset="0"/>
            </a:endParaRPr>
          </a:p>
        </p:txBody>
      </p:sp>
      <p:pic>
        <p:nvPicPr>
          <p:cNvPr id="16386" name="Picture 2" descr="What is Tool Steel: Properties &amp; Guide to Choose A Right Grade - Way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951771"/>
            <a:ext cx="2915816" cy="28441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4"/>
          <a:stretch>
            <a:fillRect/>
          </a:stretch>
        </p:blipFill>
        <p:spPr>
          <a:xfrm>
            <a:off x="2696457" y="3003798"/>
            <a:ext cx="3333538" cy="2139702"/>
          </a:xfrm>
          <a:prstGeom prst="ellipse">
            <a:avLst/>
          </a:prstGeom>
          <a:ln>
            <a:noFill/>
          </a:ln>
          <a:effectLst>
            <a:softEdge rad="112500"/>
          </a:effectLst>
        </p:spPr>
      </p:pic>
    </p:spTree>
    <p:extLst>
      <p:ext uri="{BB962C8B-B14F-4D97-AF65-F5344CB8AC3E}">
        <p14:creationId xmlns:p14="http://schemas.microsoft.com/office/powerpoint/2010/main" val="585825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en-US" b="1" dirty="0">
                <a:solidFill>
                  <a:srgbClr val="0070C0"/>
                </a:solidFill>
                <a:latin typeface="Times New Roman" panose="02020603050405020304" pitchFamily="18" charset="0"/>
                <a:ea typeface="Calibri" panose="020F0502020204030204" pitchFamily="34" charset="0"/>
              </a:rPr>
              <a:t>ALLOY STEEL</a:t>
            </a:r>
            <a:endParaRPr lang="uk-UA" sz="1600" b="1" dirty="0">
              <a:solidFill>
                <a:srgbClr val="0070C0"/>
              </a:solidFill>
              <a:latin typeface="Times New Roman" panose="02020603050405020304" pitchFamily="18" charset="0"/>
              <a:ea typeface="Calibri" panose="020F0502020204030204" pitchFamily="34" charset="0"/>
            </a:endParaRPr>
          </a:p>
        </p:txBody>
      </p:sp>
      <p:sp>
        <p:nvSpPr>
          <p:cNvPr id="5" name="Прямоугольник 4"/>
          <p:cNvSpPr/>
          <p:nvPr/>
        </p:nvSpPr>
        <p:spPr>
          <a:xfrm>
            <a:off x="611560" y="987574"/>
            <a:ext cx="5832648" cy="1676741"/>
          </a:xfrm>
          <a:prstGeom prst="rect">
            <a:avLst/>
          </a:prstGeom>
        </p:spPr>
        <p:txBody>
          <a:bodyPr wrap="square">
            <a:spAutoFit/>
          </a:bodyPr>
          <a:lstStyle/>
          <a:p>
            <a:pPr>
              <a:lnSpc>
                <a:spcPct val="107000"/>
              </a:lnSpc>
              <a:spcAft>
                <a:spcPts val="800"/>
              </a:spcAft>
            </a:pPr>
            <a:r>
              <a:rPr lang="en-US" dirty="0" smtClean="0">
                <a:solidFill>
                  <a:srgbClr val="0070C0"/>
                </a:solidFill>
                <a:latin typeface="Times New Roman" panose="02020603050405020304" pitchFamily="18" charset="0"/>
                <a:ea typeface="Calibri" panose="020F0502020204030204" pitchFamily="34" charset="0"/>
              </a:rPr>
              <a:t>Alloy </a:t>
            </a:r>
            <a:r>
              <a:rPr lang="en-US" dirty="0">
                <a:solidFill>
                  <a:srgbClr val="0070C0"/>
                </a:solidFill>
                <a:latin typeface="Times New Roman" panose="02020603050405020304" pitchFamily="18" charset="0"/>
                <a:ea typeface="Calibri" panose="020F0502020204030204" pitchFamily="34" charset="0"/>
              </a:rPr>
              <a:t>steel is steel that includes about 5% alloying elements in its composition. These alloying elements can include manganese, chromium, vanadium, nickel, and tungsten. </a:t>
            </a:r>
            <a:endParaRPr lang="en-US" dirty="0" smtClean="0">
              <a:solidFill>
                <a:srgbClr val="0070C0"/>
              </a:solidFill>
              <a:latin typeface="Times New Roman" panose="02020603050405020304" pitchFamily="18" charset="0"/>
              <a:ea typeface="Calibri" panose="020F0502020204030204" pitchFamily="34" charset="0"/>
            </a:endParaRPr>
          </a:p>
          <a:p>
            <a:pPr>
              <a:lnSpc>
                <a:spcPct val="107000"/>
              </a:lnSpc>
              <a:spcAft>
                <a:spcPts val="800"/>
              </a:spcAft>
            </a:pPr>
            <a:r>
              <a:rPr lang="en-US" dirty="0" smtClean="0">
                <a:solidFill>
                  <a:srgbClr val="0070C0"/>
                </a:solidFill>
                <a:latin typeface="Times New Roman" panose="02020603050405020304" pitchFamily="18" charset="0"/>
                <a:ea typeface="Calibri" panose="020F0502020204030204" pitchFamily="34" charset="0"/>
              </a:rPr>
              <a:t>The </a:t>
            </a:r>
            <a:r>
              <a:rPr lang="en-US" dirty="0">
                <a:solidFill>
                  <a:srgbClr val="0070C0"/>
                </a:solidFill>
                <a:latin typeface="Times New Roman" panose="02020603050405020304" pitchFamily="18" charset="0"/>
                <a:ea typeface="Calibri" panose="020F0502020204030204" pitchFamily="34" charset="0"/>
              </a:rPr>
              <a:t>addition of alloying elements increases overall machinability and corrosion resistance.</a:t>
            </a:r>
            <a:endParaRPr lang="uk-UA" sz="1600" dirty="0">
              <a:solidFill>
                <a:srgbClr val="0070C0"/>
              </a:solidFill>
              <a:effectLst/>
              <a:latin typeface="Times New Roman" panose="02020603050405020304" pitchFamily="18" charset="0"/>
              <a:ea typeface="Calibri" panose="020F0502020204030204" pitchFamily="34" charset="0"/>
            </a:endParaRPr>
          </a:p>
        </p:txBody>
      </p:sp>
      <p:pic>
        <p:nvPicPr>
          <p:cNvPr id="6" name="Рисунок 5"/>
          <p:cNvPicPr>
            <a:picLocks noChangeAspect="1"/>
          </p:cNvPicPr>
          <p:nvPr/>
        </p:nvPicPr>
        <p:blipFill>
          <a:blip r:embed="rId3"/>
          <a:stretch>
            <a:fillRect/>
          </a:stretch>
        </p:blipFill>
        <p:spPr>
          <a:xfrm>
            <a:off x="6660232" y="1959266"/>
            <a:ext cx="2112525" cy="141009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7" name="Рисунок 6"/>
          <p:cNvPicPr>
            <a:picLocks noChangeAspect="1"/>
          </p:cNvPicPr>
          <p:nvPr/>
        </p:nvPicPr>
        <p:blipFill>
          <a:blip r:embed="rId4"/>
          <a:stretch>
            <a:fillRect/>
          </a:stretch>
        </p:blipFill>
        <p:spPr>
          <a:xfrm>
            <a:off x="755576" y="2787774"/>
            <a:ext cx="4464496" cy="19557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Прямоугольник 7"/>
          <p:cNvSpPr/>
          <p:nvPr/>
        </p:nvSpPr>
        <p:spPr>
          <a:xfrm>
            <a:off x="6564366" y="3723878"/>
            <a:ext cx="2304256" cy="430887"/>
          </a:xfrm>
          <a:prstGeom prst="rect">
            <a:avLst/>
          </a:prstGeom>
        </p:spPr>
        <p:txBody>
          <a:bodyPr wrap="square">
            <a:spAutoFit/>
          </a:bodyPr>
          <a:lstStyle/>
          <a:p>
            <a:r>
              <a:rPr lang="pl-PL" sz="1100" dirty="0"/>
              <a:t>https://www.youtube.com/watch?app=desktop&amp;v=inZczv3bLu4</a:t>
            </a:r>
            <a:endParaRPr lang="uk-UA" sz="1100" dirty="0"/>
          </a:p>
        </p:txBody>
      </p:sp>
      <p:sp>
        <p:nvSpPr>
          <p:cNvPr id="9" name="Прямоугольник 8"/>
          <p:cNvSpPr/>
          <p:nvPr/>
        </p:nvSpPr>
        <p:spPr>
          <a:xfrm>
            <a:off x="6028688" y="4269913"/>
            <a:ext cx="2991525" cy="276999"/>
          </a:xfrm>
          <a:prstGeom prst="rect">
            <a:avLst/>
          </a:prstGeom>
        </p:spPr>
        <p:txBody>
          <a:bodyPr wrap="none">
            <a:spAutoFit/>
          </a:bodyPr>
          <a:lstStyle/>
          <a:p>
            <a:r>
              <a:rPr lang="pl-PL" sz="1200" b="1" dirty="0">
                <a:solidFill>
                  <a:srgbClr val="0070C0"/>
                </a:solidFill>
                <a:latin typeface="Roboto"/>
              </a:rPr>
              <a:t>Manufacturing of surgical instruments</a:t>
            </a:r>
            <a:endParaRPr lang="pl-PL" sz="1200" b="1" i="0" dirty="0">
              <a:solidFill>
                <a:srgbClr val="0070C0"/>
              </a:solidFill>
              <a:effectLst/>
              <a:latin typeface="Roboto"/>
            </a:endParaRPr>
          </a:p>
        </p:txBody>
      </p:sp>
    </p:spTree>
    <p:extLst>
      <p:ext uri="{BB962C8B-B14F-4D97-AF65-F5344CB8AC3E}">
        <p14:creationId xmlns:p14="http://schemas.microsoft.com/office/powerpoint/2010/main" val="1691343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en-US" b="1" dirty="0">
                <a:solidFill>
                  <a:srgbClr val="0070C0"/>
                </a:solidFill>
                <a:latin typeface="Arial" panose="020B0604020202020204" pitchFamily="34" charset="0"/>
                <a:cs typeface="Arial" panose="020B0604020202020204" pitchFamily="34" charset="0"/>
              </a:rPr>
              <a:t>TITANIUM</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pic>
        <p:nvPicPr>
          <p:cNvPr id="19457" name="Рисунок 15" descr="钛"/>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915566"/>
            <a:ext cx="2068734" cy="1811357"/>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323528" y="771550"/>
            <a:ext cx="6120680" cy="3416320"/>
          </a:xfrm>
          <a:prstGeom prst="rect">
            <a:avLst/>
          </a:prstGeom>
        </p:spPr>
        <p:txBody>
          <a:bodyPr wrap="square">
            <a:spAutoFit/>
          </a:bodyPr>
          <a:lstStyle/>
          <a:p>
            <a:pPr algn="just"/>
            <a:r>
              <a:rPr lang="en-US" dirty="0">
                <a:solidFill>
                  <a:srgbClr val="0070C0"/>
                </a:solidFill>
              </a:rPr>
              <a:t>TITANIUM is one of the most versatile metals used in </a:t>
            </a:r>
            <a:endParaRPr lang="en-US" dirty="0" smtClean="0">
              <a:solidFill>
                <a:srgbClr val="0070C0"/>
              </a:solidFill>
            </a:endParaRPr>
          </a:p>
          <a:p>
            <a:pPr algn="just"/>
            <a:r>
              <a:rPr lang="en-US" dirty="0" smtClean="0">
                <a:solidFill>
                  <a:srgbClr val="0070C0"/>
                </a:solidFill>
              </a:rPr>
              <a:t>internal </a:t>
            </a:r>
            <a:r>
              <a:rPr lang="en-US" dirty="0">
                <a:solidFill>
                  <a:srgbClr val="0070C0"/>
                </a:solidFill>
              </a:rPr>
              <a:t>applications. It resists corrosion and connects to human bone when properly treated, with fewer negative </a:t>
            </a:r>
            <a:endParaRPr lang="en-US" dirty="0" smtClean="0">
              <a:solidFill>
                <a:srgbClr val="0070C0"/>
              </a:solidFill>
            </a:endParaRPr>
          </a:p>
          <a:p>
            <a:pPr algn="just"/>
            <a:r>
              <a:rPr lang="en-US" dirty="0" smtClean="0">
                <a:solidFill>
                  <a:srgbClr val="0070C0"/>
                </a:solidFill>
              </a:rPr>
              <a:t>reactions </a:t>
            </a:r>
            <a:r>
              <a:rPr lang="en-US" dirty="0">
                <a:solidFill>
                  <a:srgbClr val="0070C0"/>
                </a:solidFill>
              </a:rPr>
              <a:t>than other metals. </a:t>
            </a:r>
            <a:endParaRPr lang="en-US" dirty="0" smtClean="0">
              <a:solidFill>
                <a:srgbClr val="0070C0"/>
              </a:solidFill>
            </a:endParaRPr>
          </a:p>
          <a:p>
            <a:pPr algn="just"/>
            <a:endParaRPr lang="en-US" dirty="0">
              <a:solidFill>
                <a:srgbClr val="0070C0"/>
              </a:solidFill>
            </a:endParaRPr>
          </a:p>
          <a:p>
            <a:pPr algn="just"/>
            <a:r>
              <a:rPr lang="en-US" dirty="0" smtClean="0">
                <a:solidFill>
                  <a:srgbClr val="0070C0"/>
                </a:solidFill>
              </a:rPr>
              <a:t>Since </a:t>
            </a:r>
            <a:r>
              <a:rPr lang="en-US" dirty="0">
                <a:solidFill>
                  <a:srgbClr val="0070C0"/>
                </a:solidFill>
              </a:rPr>
              <a:t>the 1960s, titanium has become a favorite </a:t>
            </a:r>
            <a:r>
              <a:rPr lang="en-US" dirty="0" smtClean="0">
                <a:solidFill>
                  <a:srgbClr val="0070C0"/>
                </a:solidFill>
              </a:rPr>
              <a:t>for</a:t>
            </a:r>
          </a:p>
          <a:p>
            <a:pPr algn="just"/>
            <a:r>
              <a:rPr lang="en-US" dirty="0" smtClean="0">
                <a:solidFill>
                  <a:srgbClr val="0070C0"/>
                </a:solidFill>
              </a:rPr>
              <a:t> </a:t>
            </a:r>
            <a:r>
              <a:rPr lang="en-US" dirty="0">
                <a:solidFill>
                  <a:srgbClr val="0070C0"/>
                </a:solidFill>
              </a:rPr>
              <a:t>medical and surgical equipment. It is perfect for </a:t>
            </a:r>
            <a:endParaRPr lang="en-US" dirty="0" smtClean="0">
              <a:solidFill>
                <a:srgbClr val="0070C0"/>
              </a:solidFill>
            </a:endParaRPr>
          </a:p>
          <a:p>
            <a:pPr algn="just"/>
            <a:r>
              <a:rPr lang="en-US" dirty="0" smtClean="0">
                <a:solidFill>
                  <a:srgbClr val="0070C0"/>
                </a:solidFill>
              </a:rPr>
              <a:t>surgical equipment </a:t>
            </a:r>
            <a:r>
              <a:rPr lang="en-US" dirty="0">
                <a:solidFill>
                  <a:srgbClr val="0070C0"/>
                </a:solidFill>
              </a:rPr>
              <a:t>and implants due to its toughness </a:t>
            </a:r>
            <a:endParaRPr lang="en-US" dirty="0" smtClean="0">
              <a:solidFill>
                <a:srgbClr val="0070C0"/>
              </a:solidFill>
            </a:endParaRPr>
          </a:p>
          <a:p>
            <a:pPr algn="just"/>
            <a:r>
              <a:rPr lang="en-US" dirty="0" smtClean="0">
                <a:solidFill>
                  <a:srgbClr val="0070C0"/>
                </a:solidFill>
              </a:rPr>
              <a:t>and tensile </a:t>
            </a:r>
            <a:r>
              <a:rPr lang="en-US" dirty="0">
                <a:solidFill>
                  <a:srgbClr val="0070C0"/>
                </a:solidFill>
              </a:rPr>
              <a:t>strength and is used for forceps, needles, </a:t>
            </a:r>
            <a:endParaRPr lang="en-US" dirty="0" smtClean="0">
              <a:solidFill>
                <a:srgbClr val="0070C0"/>
              </a:solidFill>
            </a:endParaRPr>
          </a:p>
          <a:p>
            <a:pPr algn="just"/>
            <a:r>
              <a:rPr lang="en-US" dirty="0" smtClean="0">
                <a:solidFill>
                  <a:srgbClr val="0070C0"/>
                </a:solidFill>
              </a:rPr>
              <a:t>orthopedic </a:t>
            </a:r>
            <a:r>
              <a:rPr lang="en-US" dirty="0">
                <a:solidFill>
                  <a:srgbClr val="0070C0"/>
                </a:solidFill>
              </a:rPr>
              <a:t>rods, dental implants, pacemakers, etc. </a:t>
            </a:r>
            <a:endParaRPr lang="en-US" dirty="0" smtClean="0">
              <a:solidFill>
                <a:srgbClr val="0070C0"/>
              </a:solidFill>
            </a:endParaRPr>
          </a:p>
          <a:p>
            <a:pPr algn="just"/>
            <a:r>
              <a:rPr lang="en-US" dirty="0" smtClean="0">
                <a:solidFill>
                  <a:srgbClr val="0070C0"/>
                </a:solidFill>
              </a:rPr>
              <a:t>The </a:t>
            </a:r>
            <a:r>
              <a:rPr lang="en-US" dirty="0">
                <a:solidFill>
                  <a:srgbClr val="0070C0"/>
                </a:solidFill>
              </a:rPr>
              <a:t>hardness and strength of titanium increase about </a:t>
            </a:r>
            <a:endParaRPr lang="en-US" dirty="0" smtClean="0">
              <a:solidFill>
                <a:srgbClr val="0070C0"/>
              </a:solidFill>
            </a:endParaRPr>
          </a:p>
          <a:p>
            <a:pPr algn="just"/>
            <a:r>
              <a:rPr lang="en-US" dirty="0" smtClean="0">
                <a:solidFill>
                  <a:srgbClr val="0070C0"/>
                </a:solidFill>
              </a:rPr>
              <a:t>20</a:t>
            </a:r>
            <a:r>
              <a:rPr lang="en-US" dirty="0">
                <a:solidFill>
                  <a:srgbClr val="0070C0"/>
                </a:solidFill>
              </a:rPr>
              <a:t>% on heat treatment. </a:t>
            </a:r>
            <a:endParaRPr lang="uk-UA" dirty="0">
              <a:solidFill>
                <a:srgbClr val="0070C0"/>
              </a:solidFill>
            </a:endParaRPr>
          </a:p>
        </p:txBody>
      </p:sp>
      <p:pic>
        <p:nvPicPr>
          <p:cNvPr id="9" name="Рисунок 8"/>
          <p:cNvPicPr>
            <a:picLocks noChangeAspect="1"/>
          </p:cNvPicPr>
          <p:nvPr/>
        </p:nvPicPr>
        <p:blipFill>
          <a:blip r:embed="rId4"/>
          <a:stretch>
            <a:fillRect/>
          </a:stretch>
        </p:blipFill>
        <p:spPr>
          <a:xfrm>
            <a:off x="6611813" y="2759340"/>
            <a:ext cx="2524125" cy="1819275"/>
          </a:xfrm>
          <a:prstGeom prst="rect">
            <a:avLst/>
          </a:prstGeom>
        </p:spPr>
      </p:pic>
    </p:spTree>
    <p:extLst>
      <p:ext uri="{BB962C8B-B14F-4D97-AF65-F5344CB8AC3E}">
        <p14:creationId xmlns:p14="http://schemas.microsoft.com/office/powerpoint/2010/main" val="5393929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en-US" b="1" dirty="0">
                <a:solidFill>
                  <a:srgbClr val="0070C0"/>
                </a:solidFill>
                <a:latin typeface="Arial" panose="020B0604020202020204" pitchFamily="34" charset="0"/>
                <a:cs typeface="Arial" panose="020B0604020202020204" pitchFamily="34" charset="0"/>
              </a:rPr>
              <a:t>TITANIUM</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pic>
        <p:nvPicPr>
          <p:cNvPr id="19457" name="Рисунок 15" descr="钛"/>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4091" y="115508"/>
            <a:ext cx="1480314" cy="872066"/>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35496" y="556488"/>
            <a:ext cx="6120680" cy="3416320"/>
          </a:xfrm>
          <a:prstGeom prst="rect">
            <a:avLst/>
          </a:prstGeom>
        </p:spPr>
        <p:txBody>
          <a:bodyPr wrap="square">
            <a:spAutoFit/>
          </a:bodyPr>
          <a:lstStyle/>
          <a:p>
            <a:pPr algn="just"/>
            <a:r>
              <a:rPr lang="en-US" dirty="0">
                <a:solidFill>
                  <a:srgbClr val="0070C0"/>
                </a:solidFill>
              </a:rPr>
              <a:t>TITANIUM is one of the most versatile metals used in </a:t>
            </a:r>
            <a:endParaRPr lang="en-US" dirty="0" smtClean="0">
              <a:solidFill>
                <a:srgbClr val="0070C0"/>
              </a:solidFill>
            </a:endParaRPr>
          </a:p>
          <a:p>
            <a:pPr algn="just"/>
            <a:r>
              <a:rPr lang="en-US" dirty="0" smtClean="0">
                <a:solidFill>
                  <a:srgbClr val="0070C0"/>
                </a:solidFill>
              </a:rPr>
              <a:t>internal </a:t>
            </a:r>
            <a:r>
              <a:rPr lang="en-US" dirty="0">
                <a:solidFill>
                  <a:srgbClr val="0070C0"/>
                </a:solidFill>
              </a:rPr>
              <a:t>applications. It resists corrosion and connects to human bone when properly treated, with fewer negative </a:t>
            </a:r>
            <a:endParaRPr lang="en-US" dirty="0" smtClean="0">
              <a:solidFill>
                <a:srgbClr val="0070C0"/>
              </a:solidFill>
            </a:endParaRPr>
          </a:p>
          <a:p>
            <a:pPr algn="just"/>
            <a:r>
              <a:rPr lang="en-US" dirty="0" smtClean="0">
                <a:solidFill>
                  <a:srgbClr val="0070C0"/>
                </a:solidFill>
              </a:rPr>
              <a:t>reactions </a:t>
            </a:r>
            <a:r>
              <a:rPr lang="en-US" dirty="0">
                <a:solidFill>
                  <a:srgbClr val="0070C0"/>
                </a:solidFill>
              </a:rPr>
              <a:t>than other metals. </a:t>
            </a:r>
            <a:endParaRPr lang="en-US" dirty="0" smtClean="0">
              <a:solidFill>
                <a:srgbClr val="0070C0"/>
              </a:solidFill>
            </a:endParaRPr>
          </a:p>
          <a:p>
            <a:pPr algn="just"/>
            <a:endParaRPr lang="en-US" dirty="0">
              <a:solidFill>
                <a:srgbClr val="0070C0"/>
              </a:solidFill>
            </a:endParaRPr>
          </a:p>
          <a:p>
            <a:pPr algn="just"/>
            <a:r>
              <a:rPr lang="en-US" dirty="0" smtClean="0">
                <a:solidFill>
                  <a:srgbClr val="0070C0"/>
                </a:solidFill>
              </a:rPr>
              <a:t>Since </a:t>
            </a:r>
            <a:r>
              <a:rPr lang="en-US" dirty="0">
                <a:solidFill>
                  <a:srgbClr val="0070C0"/>
                </a:solidFill>
              </a:rPr>
              <a:t>the 1960s, titanium has become a favorite </a:t>
            </a:r>
            <a:r>
              <a:rPr lang="en-US" dirty="0" smtClean="0">
                <a:solidFill>
                  <a:srgbClr val="0070C0"/>
                </a:solidFill>
              </a:rPr>
              <a:t>for</a:t>
            </a:r>
          </a:p>
          <a:p>
            <a:pPr algn="just"/>
            <a:r>
              <a:rPr lang="en-US" dirty="0" smtClean="0">
                <a:solidFill>
                  <a:srgbClr val="0070C0"/>
                </a:solidFill>
              </a:rPr>
              <a:t> </a:t>
            </a:r>
            <a:r>
              <a:rPr lang="en-US" dirty="0">
                <a:solidFill>
                  <a:srgbClr val="0070C0"/>
                </a:solidFill>
              </a:rPr>
              <a:t>medical and surgical equipment. It is perfect for </a:t>
            </a:r>
            <a:endParaRPr lang="en-US" dirty="0" smtClean="0">
              <a:solidFill>
                <a:srgbClr val="0070C0"/>
              </a:solidFill>
            </a:endParaRPr>
          </a:p>
          <a:p>
            <a:pPr algn="just"/>
            <a:r>
              <a:rPr lang="en-US" dirty="0" smtClean="0">
                <a:solidFill>
                  <a:srgbClr val="0070C0"/>
                </a:solidFill>
              </a:rPr>
              <a:t>surgical equipment </a:t>
            </a:r>
            <a:r>
              <a:rPr lang="en-US" dirty="0">
                <a:solidFill>
                  <a:srgbClr val="0070C0"/>
                </a:solidFill>
              </a:rPr>
              <a:t>and implants due to its toughness </a:t>
            </a:r>
            <a:endParaRPr lang="en-US" dirty="0" smtClean="0">
              <a:solidFill>
                <a:srgbClr val="0070C0"/>
              </a:solidFill>
            </a:endParaRPr>
          </a:p>
          <a:p>
            <a:pPr algn="just"/>
            <a:r>
              <a:rPr lang="en-US" dirty="0" smtClean="0">
                <a:solidFill>
                  <a:srgbClr val="0070C0"/>
                </a:solidFill>
              </a:rPr>
              <a:t>and tensile </a:t>
            </a:r>
            <a:r>
              <a:rPr lang="en-US" dirty="0">
                <a:solidFill>
                  <a:srgbClr val="0070C0"/>
                </a:solidFill>
              </a:rPr>
              <a:t>strength and is used for forceps, needles, </a:t>
            </a:r>
            <a:endParaRPr lang="en-US" dirty="0" smtClean="0">
              <a:solidFill>
                <a:srgbClr val="0070C0"/>
              </a:solidFill>
            </a:endParaRPr>
          </a:p>
          <a:p>
            <a:pPr algn="just"/>
            <a:r>
              <a:rPr lang="en-US" dirty="0" smtClean="0">
                <a:solidFill>
                  <a:srgbClr val="0070C0"/>
                </a:solidFill>
              </a:rPr>
              <a:t>orthopedic </a:t>
            </a:r>
            <a:r>
              <a:rPr lang="en-US" dirty="0">
                <a:solidFill>
                  <a:srgbClr val="0070C0"/>
                </a:solidFill>
              </a:rPr>
              <a:t>rods, dental implants, pacemakers, etc. </a:t>
            </a:r>
            <a:endParaRPr lang="en-US" dirty="0" smtClean="0">
              <a:solidFill>
                <a:srgbClr val="0070C0"/>
              </a:solidFill>
            </a:endParaRPr>
          </a:p>
          <a:p>
            <a:pPr algn="just"/>
            <a:r>
              <a:rPr lang="en-US" dirty="0" smtClean="0">
                <a:solidFill>
                  <a:srgbClr val="0070C0"/>
                </a:solidFill>
              </a:rPr>
              <a:t>The </a:t>
            </a:r>
            <a:r>
              <a:rPr lang="en-US" dirty="0">
                <a:solidFill>
                  <a:srgbClr val="0070C0"/>
                </a:solidFill>
              </a:rPr>
              <a:t>hardness and strength of titanium increase about </a:t>
            </a:r>
            <a:endParaRPr lang="en-US" dirty="0" smtClean="0">
              <a:solidFill>
                <a:srgbClr val="0070C0"/>
              </a:solidFill>
            </a:endParaRPr>
          </a:p>
          <a:p>
            <a:pPr algn="just"/>
            <a:r>
              <a:rPr lang="en-US" dirty="0" smtClean="0">
                <a:solidFill>
                  <a:srgbClr val="0070C0"/>
                </a:solidFill>
              </a:rPr>
              <a:t>20</a:t>
            </a:r>
            <a:r>
              <a:rPr lang="en-US" dirty="0">
                <a:solidFill>
                  <a:srgbClr val="0070C0"/>
                </a:solidFill>
              </a:rPr>
              <a:t>% on heat treatment. </a:t>
            </a:r>
            <a:endParaRPr lang="uk-UA" dirty="0">
              <a:solidFill>
                <a:srgbClr val="0070C0"/>
              </a:solidFill>
            </a:endParaRPr>
          </a:p>
        </p:txBody>
      </p:sp>
      <p:pic>
        <p:nvPicPr>
          <p:cNvPr id="9" name="Рисунок 8"/>
          <p:cNvPicPr>
            <a:picLocks noChangeAspect="1"/>
          </p:cNvPicPr>
          <p:nvPr/>
        </p:nvPicPr>
        <p:blipFill>
          <a:blip r:embed="rId4"/>
          <a:stretch>
            <a:fillRect/>
          </a:stretch>
        </p:blipFill>
        <p:spPr>
          <a:xfrm>
            <a:off x="4139952" y="3795886"/>
            <a:ext cx="2232248" cy="1224136"/>
          </a:xfrm>
          <a:prstGeom prst="rect">
            <a:avLst/>
          </a:prstGeom>
        </p:spPr>
      </p:pic>
      <p:pic>
        <p:nvPicPr>
          <p:cNvPr id="2" name="Рисунок 1"/>
          <p:cNvPicPr>
            <a:picLocks noChangeAspect="1"/>
          </p:cNvPicPr>
          <p:nvPr/>
        </p:nvPicPr>
        <p:blipFill>
          <a:blip r:embed="rId5"/>
          <a:stretch>
            <a:fillRect/>
          </a:stretch>
        </p:blipFill>
        <p:spPr>
          <a:xfrm>
            <a:off x="6266517" y="1483300"/>
            <a:ext cx="2555776" cy="2213920"/>
          </a:xfrm>
          <a:prstGeom prst="rect">
            <a:avLst/>
          </a:prstGeom>
        </p:spPr>
      </p:pic>
    </p:spTree>
    <p:extLst>
      <p:ext uri="{BB962C8B-B14F-4D97-AF65-F5344CB8AC3E}">
        <p14:creationId xmlns:p14="http://schemas.microsoft.com/office/powerpoint/2010/main" val="23138943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en-US" b="1" dirty="0">
                <a:solidFill>
                  <a:srgbClr val="0070C0"/>
                </a:solidFill>
                <a:latin typeface="Arial" panose="020B0604020202020204" pitchFamily="34" charset="0"/>
                <a:cs typeface="Arial" panose="020B0604020202020204" pitchFamily="34" charset="0"/>
              </a:rPr>
              <a:t>TITANIUM</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pic>
        <p:nvPicPr>
          <p:cNvPr id="19457" name="Рисунок 15" descr="钛"/>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4091" y="115508"/>
            <a:ext cx="1480314" cy="872066"/>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35496" y="556488"/>
            <a:ext cx="5832648" cy="2585323"/>
          </a:xfrm>
          <a:prstGeom prst="rect">
            <a:avLst/>
          </a:prstGeom>
        </p:spPr>
        <p:txBody>
          <a:bodyPr wrap="square">
            <a:spAutoFit/>
          </a:bodyPr>
          <a:lstStyle/>
          <a:p>
            <a:r>
              <a:rPr lang="en-US" dirty="0">
                <a:solidFill>
                  <a:srgbClr val="0070C0"/>
                </a:solidFill>
                <a:latin typeface="Arial" panose="020B0604020202020204" pitchFamily="34" charset="0"/>
                <a:cs typeface="Arial" panose="020B0604020202020204" pitchFamily="34" charset="0"/>
              </a:rPr>
              <a:t>Some of the characteristics that make titanium a suitable choice for implants include: </a:t>
            </a:r>
            <a:endParaRPr lang="uk-UA" dirty="0">
              <a:solidFill>
                <a:srgbClr val="0070C0"/>
              </a:solidFill>
              <a:latin typeface="Arial" panose="020B0604020202020204" pitchFamily="34" charset="0"/>
              <a:cs typeface="Arial" panose="020B0604020202020204" pitchFamily="34" charset="0"/>
            </a:endParaRPr>
          </a:p>
          <a:p>
            <a:r>
              <a:rPr lang="en-US" dirty="0">
                <a:solidFill>
                  <a:srgbClr val="0070C0"/>
                </a:solidFill>
                <a:latin typeface="Arial" panose="020B0604020202020204" pitchFamily="34" charset="0"/>
                <a:cs typeface="Arial" panose="020B0604020202020204" pitchFamily="34" charset="0"/>
              </a:rPr>
              <a:t>Titanium is 100% corrosion-resistant, making it suitable for equipment used within the body and for implants.</a:t>
            </a:r>
            <a:endParaRPr lang="uk-UA" dirty="0">
              <a:solidFill>
                <a:srgbClr val="0070C0"/>
              </a:solidFill>
              <a:latin typeface="Arial" panose="020B0604020202020204" pitchFamily="34" charset="0"/>
              <a:cs typeface="Arial" panose="020B0604020202020204" pitchFamily="34" charset="0"/>
            </a:endParaRPr>
          </a:p>
          <a:p>
            <a:pPr lvl="0"/>
            <a:r>
              <a:rPr lang="en-US" dirty="0">
                <a:solidFill>
                  <a:srgbClr val="0070C0"/>
                </a:solidFill>
                <a:latin typeface="Arial" panose="020B0604020202020204" pitchFamily="34" charset="0"/>
                <a:cs typeface="Arial" panose="020B0604020202020204" pitchFamily="34" charset="0"/>
              </a:rPr>
              <a:t>It has almost the same tensile strength as carbon steel.</a:t>
            </a:r>
            <a:endParaRPr lang="uk-UA" dirty="0">
              <a:solidFill>
                <a:srgbClr val="0070C0"/>
              </a:solidFill>
              <a:latin typeface="Arial" panose="020B0604020202020204" pitchFamily="34" charset="0"/>
              <a:cs typeface="Arial" panose="020B0604020202020204" pitchFamily="34" charset="0"/>
            </a:endParaRPr>
          </a:p>
          <a:p>
            <a:pPr lvl="0"/>
            <a:r>
              <a:rPr lang="en-US" dirty="0">
                <a:solidFill>
                  <a:srgbClr val="0070C0"/>
                </a:solidFill>
                <a:latin typeface="Arial" panose="020B0604020202020204" pitchFamily="34" charset="0"/>
                <a:cs typeface="Arial" panose="020B0604020202020204" pitchFamily="34" charset="0"/>
              </a:rPr>
              <a:t>It is lighter and more flexible than some other metals.</a:t>
            </a:r>
            <a:endParaRPr lang="uk-UA" dirty="0">
              <a:solidFill>
                <a:srgbClr val="0070C0"/>
              </a:solidFill>
              <a:latin typeface="Arial" panose="020B0604020202020204" pitchFamily="34" charset="0"/>
              <a:cs typeface="Arial" panose="020B0604020202020204" pitchFamily="34" charset="0"/>
            </a:endParaRPr>
          </a:p>
          <a:p>
            <a:pPr lvl="0"/>
            <a:r>
              <a:rPr lang="en-US" dirty="0">
                <a:solidFill>
                  <a:srgbClr val="0070C0"/>
                </a:solidFill>
                <a:latin typeface="Arial" panose="020B0604020202020204" pitchFamily="34" charset="0"/>
                <a:cs typeface="Arial" panose="020B0604020202020204" pitchFamily="34" charset="0"/>
              </a:rPr>
              <a:t>Titanium is more heat-resistant than stainless steel.</a:t>
            </a:r>
            <a:endParaRPr lang="uk-UA" dirty="0">
              <a:solidFill>
                <a:srgbClr val="0070C0"/>
              </a:solidFill>
              <a:latin typeface="Arial" panose="020B0604020202020204" pitchFamily="34" charset="0"/>
              <a:cs typeface="Arial" panose="020B0604020202020204" pitchFamily="34" charset="0"/>
            </a:endParaRPr>
          </a:p>
          <a:p>
            <a:pPr lvl="0"/>
            <a:r>
              <a:rPr lang="en-US" dirty="0">
                <a:solidFill>
                  <a:srgbClr val="0070C0"/>
                </a:solidFill>
                <a:latin typeface="Arial" panose="020B0604020202020204" pitchFamily="34" charset="0"/>
                <a:cs typeface="Arial" panose="020B0604020202020204" pitchFamily="34" charset="0"/>
              </a:rPr>
              <a:t>It is biocompatible and does not act as a foreign stimulus to the body, leading to an infection.</a:t>
            </a:r>
            <a:endParaRPr lang="uk-UA" dirty="0">
              <a:solidFill>
                <a:srgbClr val="0070C0"/>
              </a:solidFill>
              <a:latin typeface="Arial" panose="020B0604020202020204" pitchFamily="34" charset="0"/>
              <a:cs typeface="Arial" panose="020B0604020202020204" pitchFamily="34" charset="0"/>
            </a:endParaRPr>
          </a:p>
        </p:txBody>
      </p:sp>
      <p:pic>
        <p:nvPicPr>
          <p:cNvPr id="4" name="Рисунок 3"/>
          <p:cNvPicPr>
            <a:picLocks noChangeAspect="1"/>
          </p:cNvPicPr>
          <p:nvPr/>
        </p:nvPicPr>
        <p:blipFill>
          <a:blip r:embed="rId4"/>
          <a:stretch>
            <a:fillRect/>
          </a:stretch>
        </p:blipFill>
        <p:spPr>
          <a:xfrm>
            <a:off x="5983826" y="1347614"/>
            <a:ext cx="3121157" cy="3123802"/>
          </a:xfrm>
          <a:prstGeom prst="rect">
            <a:avLst/>
          </a:prstGeom>
          <a:ln>
            <a:noFill/>
          </a:ln>
          <a:effectLst>
            <a:softEdge rad="112500"/>
          </a:effectLst>
        </p:spPr>
      </p:pic>
    </p:spTree>
    <p:extLst>
      <p:ext uri="{BB962C8B-B14F-4D97-AF65-F5344CB8AC3E}">
        <p14:creationId xmlns:p14="http://schemas.microsoft.com/office/powerpoint/2010/main" val="23961687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en-US" b="1" dirty="0">
                <a:solidFill>
                  <a:srgbClr val="0070C0"/>
                </a:solidFill>
                <a:latin typeface="Arial" panose="020B0604020202020204" pitchFamily="34" charset="0"/>
                <a:cs typeface="Arial" panose="020B0604020202020204" pitchFamily="34" charset="0"/>
              </a:rPr>
              <a:t>TITANIUM</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pic>
        <p:nvPicPr>
          <p:cNvPr id="19457" name="Рисунок 15" descr="钛"/>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4091" y="115508"/>
            <a:ext cx="1480314" cy="872066"/>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381180" y="551541"/>
            <a:ext cx="4582714" cy="2585323"/>
          </a:xfrm>
          <a:prstGeom prst="rect">
            <a:avLst/>
          </a:prstGeom>
        </p:spPr>
        <p:txBody>
          <a:bodyPr wrap="square">
            <a:spAutoFit/>
          </a:bodyPr>
          <a:lstStyle/>
          <a:p>
            <a:r>
              <a:rPr lang="en-US" dirty="0">
                <a:solidFill>
                  <a:srgbClr val="0070C0"/>
                </a:solidFill>
                <a:latin typeface="Times New Roman" panose="02020603050405020304" pitchFamily="18" charset="0"/>
                <a:ea typeface="Calibri" panose="020F0502020204030204" pitchFamily="34" charset="0"/>
              </a:rPr>
              <a:t>Pure titanium has low density, high strength, </a:t>
            </a:r>
            <a:endParaRPr lang="en-US" dirty="0" smtClean="0">
              <a:solidFill>
                <a:srgbClr val="0070C0"/>
              </a:solidFill>
              <a:latin typeface="Times New Roman" panose="02020603050405020304" pitchFamily="18" charset="0"/>
              <a:ea typeface="Calibri" panose="020F0502020204030204" pitchFamily="34" charset="0"/>
            </a:endParaRPr>
          </a:p>
          <a:p>
            <a:r>
              <a:rPr lang="en-US" dirty="0" smtClean="0">
                <a:solidFill>
                  <a:srgbClr val="0070C0"/>
                </a:solidFill>
                <a:latin typeface="Times New Roman" panose="02020603050405020304" pitchFamily="18" charset="0"/>
                <a:ea typeface="Calibri" panose="020F0502020204030204" pitchFamily="34" charset="0"/>
              </a:rPr>
              <a:t>and </a:t>
            </a:r>
            <a:r>
              <a:rPr lang="en-US" dirty="0">
                <a:solidFill>
                  <a:srgbClr val="0070C0"/>
                </a:solidFill>
                <a:latin typeface="Times New Roman" panose="02020603050405020304" pitchFamily="18" charset="0"/>
                <a:ea typeface="Calibri" panose="020F0502020204030204" pitchFamily="34" charset="0"/>
              </a:rPr>
              <a:t>high corrosion resistance and is also a good </a:t>
            </a:r>
            <a:endParaRPr lang="en-US" dirty="0" smtClean="0">
              <a:solidFill>
                <a:srgbClr val="0070C0"/>
              </a:solidFill>
              <a:latin typeface="Times New Roman" panose="02020603050405020304" pitchFamily="18" charset="0"/>
              <a:ea typeface="Calibri" panose="020F0502020204030204" pitchFamily="34" charset="0"/>
            </a:endParaRPr>
          </a:p>
          <a:p>
            <a:r>
              <a:rPr lang="en-US" dirty="0" smtClean="0">
                <a:solidFill>
                  <a:srgbClr val="0070C0"/>
                </a:solidFill>
                <a:latin typeface="Times New Roman" panose="02020603050405020304" pitchFamily="18" charset="0"/>
                <a:ea typeface="Calibri" panose="020F0502020204030204" pitchFamily="34" charset="0"/>
              </a:rPr>
              <a:t>candidate </a:t>
            </a:r>
            <a:r>
              <a:rPr lang="en-US" dirty="0">
                <a:solidFill>
                  <a:srgbClr val="0070C0"/>
                </a:solidFill>
                <a:latin typeface="Times New Roman" panose="02020603050405020304" pitchFamily="18" charset="0"/>
                <a:ea typeface="Calibri" panose="020F0502020204030204" pitchFamily="34" charset="0"/>
              </a:rPr>
              <a:t>material when processing or forming </a:t>
            </a:r>
            <a:endParaRPr lang="en-US" dirty="0" smtClean="0">
              <a:solidFill>
                <a:srgbClr val="0070C0"/>
              </a:solidFill>
              <a:latin typeface="Times New Roman" panose="02020603050405020304" pitchFamily="18" charset="0"/>
              <a:ea typeface="Calibri" panose="020F0502020204030204" pitchFamily="34" charset="0"/>
            </a:endParaRPr>
          </a:p>
          <a:p>
            <a:r>
              <a:rPr lang="en-US" dirty="0" smtClean="0">
                <a:solidFill>
                  <a:srgbClr val="0070C0"/>
                </a:solidFill>
                <a:latin typeface="Times New Roman" panose="02020603050405020304" pitchFamily="18" charset="0"/>
                <a:ea typeface="Calibri" panose="020F0502020204030204" pitchFamily="34" charset="0"/>
              </a:rPr>
              <a:t>into </a:t>
            </a:r>
            <a:r>
              <a:rPr lang="en-US" dirty="0">
                <a:solidFill>
                  <a:srgbClr val="0070C0"/>
                </a:solidFill>
                <a:latin typeface="Times New Roman" panose="02020603050405020304" pitchFamily="18" charset="0"/>
                <a:ea typeface="Calibri" panose="020F0502020204030204" pitchFamily="34" charset="0"/>
              </a:rPr>
              <a:t>subassemblies or finished components. It is considered to be physiologically inert. Titanium alloys Ti-6Al-4V and Ti-6Al-4V ELI are </a:t>
            </a:r>
            <a:endParaRPr lang="en-US" dirty="0" smtClean="0">
              <a:solidFill>
                <a:srgbClr val="0070C0"/>
              </a:solidFill>
              <a:latin typeface="Times New Roman" panose="02020603050405020304" pitchFamily="18" charset="0"/>
              <a:ea typeface="Calibri" panose="020F0502020204030204" pitchFamily="34" charset="0"/>
            </a:endParaRPr>
          </a:p>
          <a:p>
            <a:r>
              <a:rPr lang="en-US" dirty="0" smtClean="0">
                <a:solidFill>
                  <a:srgbClr val="0070C0"/>
                </a:solidFill>
                <a:latin typeface="Times New Roman" panose="02020603050405020304" pitchFamily="18" charset="0"/>
                <a:ea typeface="Calibri" panose="020F0502020204030204" pitchFamily="34" charset="0"/>
              </a:rPr>
              <a:t>especially </a:t>
            </a:r>
            <a:r>
              <a:rPr lang="en-US" dirty="0">
                <a:solidFill>
                  <a:srgbClr val="0070C0"/>
                </a:solidFill>
                <a:latin typeface="Times New Roman" panose="02020603050405020304" pitchFamily="18" charset="0"/>
                <a:ea typeface="Calibri" panose="020F0502020204030204" pitchFamily="34" charset="0"/>
              </a:rPr>
              <a:t>nonreactive with fluids in the human body and are commonly used in </a:t>
            </a:r>
            <a:r>
              <a:rPr lang="en-US" dirty="0" smtClean="0">
                <a:solidFill>
                  <a:srgbClr val="0070C0"/>
                </a:solidFill>
                <a:latin typeface="Times New Roman" panose="02020603050405020304" pitchFamily="18" charset="0"/>
                <a:ea typeface="Calibri" panose="020F0502020204030204" pitchFamily="34" charset="0"/>
              </a:rPr>
              <a:t>medical</a:t>
            </a:r>
          </a:p>
          <a:p>
            <a:r>
              <a:rPr lang="en-US" dirty="0" smtClean="0">
                <a:solidFill>
                  <a:srgbClr val="0070C0"/>
                </a:solidFill>
                <a:latin typeface="Times New Roman" panose="02020603050405020304" pitchFamily="18" charset="0"/>
                <a:ea typeface="Calibri" panose="020F0502020204030204" pitchFamily="34" charset="0"/>
              </a:rPr>
              <a:t>devices </a:t>
            </a:r>
            <a:r>
              <a:rPr lang="en-US" dirty="0">
                <a:solidFill>
                  <a:srgbClr val="0070C0"/>
                </a:solidFill>
                <a:latin typeface="Times New Roman" panose="02020603050405020304" pitchFamily="18" charset="0"/>
                <a:ea typeface="Calibri" panose="020F0502020204030204" pitchFamily="34" charset="0"/>
              </a:rPr>
              <a:t>due to the low risk of </a:t>
            </a:r>
            <a:r>
              <a:rPr lang="en-US" dirty="0" smtClean="0">
                <a:solidFill>
                  <a:srgbClr val="0070C0"/>
                </a:solidFill>
                <a:latin typeface="Times New Roman" panose="02020603050405020304" pitchFamily="18" charset="0"/>
                <a:ea typeface="Calibri" panose="020F0502020204030204" pitchFamily="34" charset="0"/>
              </a:rPr>
              <a:t>rejection.</a:t>
            </a:r>
            <a:endParaRPr lang="uk-UA" dirty="0">
              <a:solidFill>
                <a:srgbClr val="0070C0"/>
              </a:solidFill>
            </a:endParaRPr>
          </a:p>
        </p:txBody>
      </p:sp>
      <p:pic>
        <p:nvPicPr>
          <p:cNvPr id="7" name="Рисунок 6"/>
          <p:cNvPicPr>
            <a:picLocks noChangeAspect="1"/>
          </p:cNvPicPr>
          <p:nvPr/>
        </p:nvPicPr>
        <p:blipFill>
          <a:blip r:embed="rId4"/>
          <a:stretch>
            <a:fillRect/>
          </a:stretch>
        </p:blipFill>
        <p:spPr>
          <a:xfrm>
            <a:off x="5076056" y="1347614"/>
            <a:ext cx="3744416" cy="3168352"/>
          </a:xfrm>
          <a:prstGeom prst="rect">
            <a:avLst/>
          </a:prstGeom>
        </p:spPr>
      </p:pic>
    </p:spTree>
    <p:extLst>
      <p:ext uri="{BB962C8B-B14F-4D97-AF65-F5344CB8AC3E}">
        <p14:creationId xmlns:p14="http://schemas.microsoft.com/office/powerpoint/2010/main" val="26713185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en-US" b="1" dirty="0">
                <a:solidFill>
                  <a:srgbClr val="0070C0"/>
                </a:solidFill>
                <a:latin typeface="Arial" panose="020B0604020202020204" pitchFamily="34" charset="0"/>
                <a:cs typeface="Arial" panose="020B0604020202020204" pitchFamily="34" charset="0"/>
              </a:rPr>
              <a:t>TITANIUM</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pic>
        <p:nvPicPr>
          <p:cNvPr id="19457" name="Рисунок 15" descr="钛"/>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4091" y="115508"/>
            <a:ext cx="1480314" cy="872066"/>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381180" y="551541"/>
            <a:ext cx="4582714" cy="2585323"/>
          </a:xfrm>
          <a:prstGeom prst="rect">
            <a:avLst/>
          </a:prstGeom>
        </p:spPr>
        <p:txBody>
          <a:bodyPr wrap="square">
            <a:spAutoFit/>
          </a:bodyPr>
          <a:lstStyle/>
          <a:p>
            <a:r>
              <a:rPr lang="en-US" dirty="0">
                <a:solidFill>
                  <a:srgbClr val="0070C0"/>
                </a:solidFill>
                <a:latin typeface="Times New Roman" panose="02020603050405020304" pitchFamily="18" charset="0"/>
                <a:ea typeface="Calibri" panose="020F0502020204030204" pitchFamily="34" charset="0"/>
              </a:rPr>
              <a:t>Pure titanium has low density, high strength, </a:t>
            </a:r>
            <a:endParaRPr lang="en-US" dirty="0" smtClean="0">
              <a:solidFill>
                <a:srgbClr val="0070C0"/>
              </a:solidFill>
              <a:latin typeface="Times New Roman" panose="02020603050405020304" pitchFamily="18" charset="0"/>
              <a:ea typeface="Calibri" panose="020F0502020204030204" pitchFamily="34" charset="0"/>
            </a:endParaRPr>
          </a:p>
          <a:p>
            <a:r>
              <a:rPr lang="en-US" dirty="0" smtClean="0">
                <a:solidFill>
                  <a:srgbClr val="0070C0"/>
                </a:solidFill>
                <a:latin typeface="Times New Roman" panose="02020603050405020304" pitchFamily="18" charset="0"/>
                <a:ea typeface="Calibri" panose="020F0502020204030204" pitchFamily="34" charset="0"/>
              </a:rPr>
              <a:t>and </a:t>
            </a:r>
            <a:r>
              <a:rPr lang="en-US" dirty="0">
                <a:solidFill>
                  <a:srgbClr val="0070C0"/>
                </a:solidFill>
                <a:latin typeface="Times New Roman" panose="02020603050405020304" pitchFamily="18" charset="0"/>
                <a:ea typeface="Calibri" panose="020F0502020204030204" pitchFamily="34" charset="0"/>
              </a:rPr>
              <a:t>high corrosion resistance and is also a good </a:t>
            </a:r>
            <a:endParaRPr lang="en-US" dirty="0" smtClean="0">
              <a:solidFill>
                <a:srgbClr val="0070C0"/>
              </a:solidFill>
              <a:latin typeface="Times New Roman" panose="02020603050405020304" pitchFamily="18" charset="0"/>
              <a:ea typeface="Calibri" panose="020F0502020204030204" pitchFamily="34" charset="0"/>
            </a:endParaRPr>
          </a:p>
          <a:p>
            <a:r>
              <a:rPr lang="en-US" dirty="0" smtClean="0">
                <a:solidFill>
                  <a:srgbClr val="0070C0"/>
                </a:solidFill>
                <a:latin typeface="Times New Roman" panose="02020603050405020304" pitchFamily="18" charset="0"/>
                <a:ea typeface="Calibri" panose="020F0502020204030204" pitchFamily="34" charset="0"/>
              </a:rPr>
              <a:t>candidate </a:t>
            </a:r>
            <a:r>
              <a:rPr lang="en-US" dirty="0">
                <a:solidFill>
                  <a:srgbClr val="0070C0"/>
                </a:solidFill>
                <a:latin typeface="Times New Roman" panose="02020603050405020304" pitchFamily="18" charset="0"/>
                <a:ea typeface="Calibri" panose="020F0502020204030204" pitchFamily="34" charset="0"/>
              </a:rPr>
              <a:t>material when processing or forming </a:t>
            </a:r>
            <a:endParaRPr lang="en-US" dirty="0" smtClean="0">
              <a:solidFill>
                <a:srgbClr val="0070C0"/>
              </a:solidFill>
              <a:latin typeface="Times New Roman" panose="02020603050405020304" pitchFamily="18" charset="0"/>
              <a:ea typeface="Calibri" panose="020F0502020204030204" pitchFamily="34" charset="0"/>
            </a:endParaRPr>
          </a:p>
          <a:p>
            <a:r>
              <a:rPr lang="en-US" dirty="0" smtClean="0">
                <a:solidFill>
                  <a:srgbClr val="0070C0"/>
                </a:solidFill>
                <a:latin typeface="Times New Roman" panose="02020603050405020304" pitchFamily="18" charset="0"/>
                <a:ea typeface="Calibri" panose="020F0502020204030204" pitchFamily="34" charset="0"/>
              </a:rPr>
              <a:t>into </a:t>
            </a:r>
            <a:r>
              <a:rPr lang="en-US" dirty="0">
                <a:solidFill>
                  <a:srgbClr val="0070C0"/>
                </a:solidFill>
                <a:latin typeface="Times New Roman" panose="02020603050405020304" pitchFamily="18" charset="0"/>
                <a:ea typeface="Calibri" panose="020F0502020204030204" pitchFamily="34" charset="0"/>
              </a:rPr>
              <a:t>subassemblies or finished components. It is considered to be physiologically inert. Titanium alloys Ti-6Al-4V and Ti-6Al-4V ELI are </a:t>
            </a:r>
            <a:endParaRPr lang="en-US" dirty="0" smtClean="0">
              <a:solidFill>
                <a:srgbClr val="0070C0"/>
              </a:solidFill>
              <a:latin typeface="Times New Roman" panose="02020603050405020304" pitchFamily="18" charset="0"/>
              <a:ea typeface="Calibri" panose="020F0502020204030204" pitchFamily="34" charset="0"/>
            </a:endParaRPr>
          </a:p>
          <a:p>
            <a:r>
              <a:rPr lang="en-US" dirty="0" smtClean="0">
                <a:solidFill>
                  <a:srgbClr val="0070C0"/>
                </a:solidFill>
                <a:latin typeface="Times New Roman" panose="02020603050405020304" pitchFamily="18" charset="0"/>
                <a:ea typeface="Calibri" panose="020F0502020204030204" pitchFamily="34" charset="0"/>
              </a:rPr>
              <a:t>especially </a:t>
            </a:r>
            <a:r>
              <a:rPr lang="en-US" dirty="0">
                <a:solidFill>
                  <a:srgbClr val="0070C0"/>
                </a:solidFill>
                <a:latin typeface="Times New Roman" panose="02020603050405020304" pitchFamily="18" charset="0"/>
                <a:ea typeface="Calibri" panose="020F0502020204030204" pitchFamily="34" charset="0"/>
              </a:rPr>
              <a:t>nonreactive with fluids in the human body and are commonly used in </a:t>
            </a:r>
            <a:r>
              <a:rPr lang="en-US" dirty="0" smtClean="0">
                <a:solidFill>
                  <a:srgbClr val="0070C0"/>
                </a:solidFill>
                <a:latin typeface="Times New Roman" panose="02020603050405020304" pitchFamily="18" charset="0"/>
                <a:ea typeface="Calibri" panose="020F0502020204030204" pitchFamily="34" charset="0"/>
              </a:rPr>
              <a:t>medical</a:t>
            </a:r>
          </a:p>
          <a:p>
            <a:r>
              <a:rPr lang="en-US" dirty="0" smtClean="0">
                <a:solidFill>
                  <a:srgbClr val="0070C0"/>
                </a:solidFill>
                <a:latin typeface="Times New Roman" panose="02020603050405020304" pitchFamily="18" charset="0"/>
                <a:ea typeface="Calibri" panose="020F0502020204030204" pitchFamily="34" charset="0"/>
              </a:rPr>
              <a:t>devices </a:t>
            </a:r>
            <a:r>
              <a:rPr lang="en-US" dirty="0">
                <a:solidFill>
                  <a:srgbClr val="0070C0"/>
                </a:solidFill>
                <a:latin typeface="Times New Roman" panose="02020603050405020304" pitchFamily="18" charset="0"/>
                <a:ea typeface="Calibri" panose="020F0502020204030204" pitchFamily="34" charset="0"/>
              </a:rPr>
              <a:t>due to the low risk of </a:t>
            </a:r>
            <a:r>
              <a:rPr lang="en-US" dirty="0" smtClean="0">
                <a:solidFill>
                  <a:srgbClr val="0070C0"/>
                </a:solidFill>
                <a:latin typeface="Times New Roman" panose="02020603050405020304" pitchFamily="18" charset="0"/>
                <a:ea typeface="Calibri" panose="020F0502020204030204" pitchFamily="34" charset="0"/>
              </a:rPr>
              <a:t>rejection.</a:t>
            </a:r>
            <a:endParaRPr lang="uk-UA" dirty="0">
              <a:solidFill>
                <a:srgbClr val="0070C0"/>
              </a:solidFill>
            </a:endParaRPr>
          </a:p>
        </p:txBody>
      </p:sp>
      <p:pic>
        <p:nvPicPr>
          <p:cNvPr id="26626" name="Picture 2" descr="Titanium Micro Ophthalmic Instruments Manufacturer India | GWS Surgicals LL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1275606"/>
            <a:ext cx="3168352"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561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en-US" b="1" dirty="0">
                <a:solidFill>
                  <a:srgbClr val="0070C0"/>
                </a:solidFill>
                <a:latin typeface="Arial" panose="020B0604020202020204" pitchFamily="34" charset="0"/>
                <a:cs typeface="Arial" panose="020B0604020202020204" pitchFamily="34" charset="0"/>
              </a:rPr>
              <a:t>TITANIUM</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pic>
        <p:nvPicPr>
          <p:cNvPr id="19457" name="Рисунок 15" descr="钛"/>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4091" y="115508"/>
            <a:ext cx="1480314" cy="872066"/>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381180" y="551541"/>
            <a:ext cx="5198932" cy="3139321"/>
          </a:xfrm>
          <a:prstGeom prst="rect">
            <a:avLst/>
          </a:prstGeom>
        </p:spPr>
        <p:txBody>
          <a:bodyPr wrap="square">
            <a:spAutoFit/>
          </a:bodyPr>
          <a:lstStyle/>
          <a:p>
            <a:pPr algn="just"/>
            <a:r>
              <a:rPr lang="en-US" dirty="0">
                <a:solidFill>
                  <a:srgbClr val="0070C0"/>
                </a:solidFill>
                <a:latin typeface="Arial" panose="020B0604020202020204" pitchFamily="34" charset="0"/>
                <a:cs typeface="Arial" panose="020B0604020202020204" pitchFamily="34" charset="0"/>
              </a:rPr>
              <a:t>Some of the most common uses for titanium </a:t>
            </a:r>
            <a:r>
              <a:rPr lang="en-US" dirty="0" smtClean="0">
                <a:solidFill>
                  <a:srgbClr val="0070C0"/>
                </a:solidFill>
                <a:latin typeface="Arial" panose="020B0604020202020204" pitchFamily="34" charset="0"/>
                <a:cs typeface="Arial" panose="020B0604020202020204" pitchFamily="34" charset="0"/>
              </a:rPr>
              <a:t>are</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in orthopedic surgery; hip, knee, spinal, facial</a:t>
            </a:r>
            <a:r>
              <a:rPr lang="en-US" dirty="0" smtClean="0">
                <a:solidFill>
                  <a:srgbClr val="0070C0"/>
                </a:solidFill>
                <a:latin typeface="Arial" panose="020B0604020202020204" pitchFamily="34" charset="0"/>
                <a:cs typeface="Arial" panose="020B0604020202020204" pitchFamily="34" charset="0"/>
              </a:rPr>
              <a:t>,</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and shoulder and elbow joint replacements are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among </a:t>
            </a:r>
            <a:r>
              <a:rPr lang="en-US" dirty="0">
                <a:solidFill>
                  <a:srgbClr val="0070C0"/>
                </a:solidFill>
                <a:latin typeface="Arial" panose="020B0604020202020204" pitchFamily="34" charset="0"/>
                <a:cs typeface="Arial" panose="020B0604020202020204" pitchFamily="34" charset="0"/>
              </a:rPr>
              <a:t>the multiple uses for this material</a:t>
            </a:r>
            <a:r>
              <a:rPr lang="en-US" dirty="0" smtClean="0">
                <a:solidFill>
                  <a:srgbClr val="0070C0"/>
                </a:solidFill>
                <a:latin typeface="Arial" panose="020B0604020202020204" pitchFamily="34" charset="0"/>
                <a:cs typeface="Arial" panose="020B0604020202020204" pitchFamily="34" charset="0"/>
              </a:rPr>
              <a:t>.</a:t>
            </a:r>
          </a:p>
          <a:p>
            <a:pPr algn="just"/>
            <a:r>
              <a:rPr lang="en-US" dirty="0">
                <a:solidFill>
                  <a:srgbClr val="0070C0"/>
                </a:solidFill>
                <a:latin typeface="Arial" panose="020B0604020202020204" pitchFamily="34" charset="0"/>
                <a:cs typeface="Arial" panose="020B0604020202020204" pitchFamily="34" charset="0"/>
              </a:rPr>
              <a:t>In addition to its use inside the body, titanium is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an </a:t>
            </a:r>
            <a:r>
              <a:rPr lang="en-US" dirty="0">
                <a:solidFill>
                  <a:srgbClr val="0070C0"/>
                </a:solidFill>
                <a:latin typeface="Arial" panose="020B0604020202020204" pitchFamily="34" charset="0"/>
                <a:cs typeface="Arial" panose="020B0604020202020204" pitchFamily="34" charset="0"/>
              </a:rPr>
              <a:t>ideal choice for surgical instruments, such as drills, forceps, retractors, scissors, needle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holders</a:t>
            </a:r>
            <a:r>
              <a:rPr lang="en-US" dirty="0">
                <a:solidFill>
                  <a:srgbClr val="0070C0"/>
                </a:solidFill>
                <a:latin typeface="Arial" panose="020B0604020202020204" pitchFamily="34" charset="0"/>
                <a:cs typeface="Arial" panose="020B0604020202020204" pitchFamily="34" charset="0"/>
              </a:rPr>
              <a:t>, and Lasik </a:t>
            </a:r>
            <a:r>
              <a:rPr lang="en-US" dirty="0" smtClean="0">
                <a:solidFill>
                  <a:srgbClr val="0070C0"/>
                </a:solidFill>
                <a:latin typeface="Arial" panose="020B0604020202020204" pitchFamily="34" charset="0"/>
                <a:cs typeface="Arial" panose="020B0604020202020204" pitchFamily="34" charset="0"/>
              </a:rPr>
              <a:t>eye surgery </a:t>
            </a:r>
            <a:r>
              <a:rPr lang="en-US" dirty="0">
                <a:solidFill>
                  <a:srgbClr val="0070C0"/>
                </a:solidFill>
                <a:latin typeface="Arial" panose="020B0604020202020204" pitchFamily="34" charset="0"/>
                <a:cs typeface="Arial" panose="020B0604020202020204" pitchFamily="34" charset="0"/>
              </a:rPr>
              <a:t>equipment.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The </a:t>
            </a:r>
            <a:r>
              <a:rPr lang="en-US" dirty="0">
                <a:solidFill>
                  <a:srgbClr val="0070C0"/>
                </a:solidFill>
                <a:latin typeface="Arial" panose="020B0604020202020204" pitchFamily="34" charset="0"/>
                <a:cs typeface="Arial" panose="020B0604020202020204" pitchFamily="34" charset="0"/>
              </a:rPr>
              <a:t>metal is also compatible with MRIs or </a:t>
            </a:r>
            <a:r>
              <a:rPr lang="en-US" dirty="0" smtClean="0">
                <a:solidFill>
                  <a:srgbClr val="0070C0"/>
                </a:solidFill>
                <a:latin typeface="Arial" panose="020B0604020202020204" pitchFamily="34" charset="0"/>
                <a:cs typeface="Arial" panose="020B0604020202020204" pitchFamily="34" charset="0"/>
              </a:rPr>
              <a:t>CT</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scans.</a:t>
            </a:r>
            <a:endParaRPr lang="uk-UA" dirty="0">
              <a:solidFill>
                <a:srgbClr val="0070C0"/>
              </a:solidFill>
              <a:latin typeface="Arial" panose="020B0604020202020204" pitchFamily="34" charset="0"/>
              <a:cs typeface="Arial" panose="020B0604020202020204" pitchFamily="34" charset="0"/>
            </a:endParaRPr>
          </a:p>
          <a:p>
            <a:pPr algn="just"/>
            <a:endParaRPr lang="uk-UA" dirty="0">
              <a:solidFill>
                <a:srgbClr val="0070C0"/>
              </a:solidFill>
              <a:latin typeface="Arial" panose="020B0604020202020204" pitchFamily="34" charset="0"/>
              <a:cs typeface="Arial" panose="020B0604020202020204" pitchFamily="34" charset="0"/>
            </a:endParaRPr>
          </a:p>
        </p:txBody>
      </p:sp>
      <p:pic>
        <p:nvPicPr>
          <p:cNvPr id="25602" name="Picture 2" descr="Application of Titanium in Human Implants | Global Sputter Target Suppli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6176" y="1203598"/>
            <a:ext cx="2808312" cy="2239855"/>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5"/>
          <a:stretch>
            <a:fillRect/>
          </a:stretch>
        </p:blipFill>
        <p:spPr>
          <a:xfrm>
            <a:off x="2908256" y="3195919"/>
            <a:ext cx="3126471" cy="1718655"/>
          </a:xfrm>
          <a:prstGeom prst="rect">
            <a:avLst/>
          </a:prstGeom>
          <a:ln>
            <a:noFill/>
          </a:ln>
          <a:effectLst>
            <a:softEdge rad="112500"/>
          </a:effectLst>
        </p:spPr>
      </p:pic>
    </p:spTree>
    <p:extLst>
      <p:ext uri="{BB962C8B-B14F-4D97-AF65-F5344CB8AC3E}">
        <p14:creationId xmlns:p14="http://schemas.microsoft.com/office/powerpoint/2010/main" val="2793592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lnSpc>
                <a:spcPct val="107000"/>
              </a:lnSpc>
              <a:spcAft>
                <a:spcPts val="800"/>
              </a:spcAft>
            </a:pPr>
            <a:r>
              <a:rPr lang="en-US" b="1" dirty="0">
                <a:solidFill>
                  <a:srgbClr val="0070C0"/>
                </a:solidFill>
                <a:latin typeface="Arial" panose="020B0604020202020204" pitchFamily="34" charset="0"/>
                <a:cs typeface="Arial" panose="020B0604020202020204" pitchFamily="34" charset="0"/>
              </a:rPr>
              <a:t>NIOBIUM</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pic>
        <p:nvPicPr>
          <p:cNvPr id="7" name="Рисунок 6" descr="10 Important Uses of Niobium | Refractory Metals and Alloy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1275606"/>
            <a:ext cx="2644140" cy="2232248"/>
          </a:xfrm>
          <a:prstGeom prst="rect">
            <a:avLst/>
          </a:prstGeom>
          <a:noFill/>
          <a:ln>
            <a:noFill/>
          </a:ln>
        </p:spPr>
      </p:pic>
      <p:sp>
        <p:nvSpPr>
          <p:cNvPr id="4" name="Прямоугольник 3"/>
          <p:cNvSpPr/>
          <p:nvPr/>
        </p:nvSpPr>
        <p:spPr>
          <a:xfrm>
            <a:off x="323528" y="553923"/>
            <a:ext cx="5616624" cy="3416320"/>
          </a:xfrm>
          <a:prstGeom prst="rect">
            <a:avLst/>
          </a:prstGeom>
        </p:spPr>
        <p:txBody>
          <a:bodyPr wrap="square">
            <a:spAutoFit/>
          </a:bodyPr>
          <a:lstStyle/>
          <a:p>
            <a:r>
              <a:rPr lang="en-US" dirty="0">
                <a:solidFill>
                  <a:srgbClr val="0070C0"/>
                </a:solidFill>
                <a:latin typeface="Arial" panose="020B0604020202020204" pitchFamily="34" charset="0"/>
                <a:cs typeface="Arial" panose="020B0604020202020204" pitchFamily="34" charset="0"/>
              </a:rPr>
              <a:t>There is growing interest in niobium and its alloys for use in medical devices. It is often found in devices such as pacemakers because the metal is physiologically inert. </a:t>
            </a:r>
            <a:endParaRPr lang="en-US" dirty="0" smtClean="0">
              <a:solidFill>
                <a:srgbClr val="0070C0"/>
              </a:solidFill>
              <a:latin typeface="Arial" panose="020B0604020202020204" pitchFamily="34" charset="0"/>
              <a:cs typeface="Arial" panose="020B0604020202020204" pitchFamily="34" charset="0"/>
            </a:endParaRPr>
          </a:p>
          <a:p>
            <a:endParaRPr lang="en-US" dirty="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Niobium </a:t>
            </a:r>
            <a:r>
              <a:rPr lang="en-US" dirty="0">
                <a:solidFill>
                  <a:srgbClr val="0070C0"/>
                </a:solidFill>
                <a:latin typeface="Arial" panose="020B0604020202020204" pitchFamily="34" charset="0"/>
                <a:cs typeface="Arial" panose="020B0604020202020204" pitchFamily="34" charset="0"/>
              </a:rPr>
              <a:t>treated with sodium hydroxide forms a porous layer  that aids </a:t>
            </a:r>
            <a:r>
              <a:rPr lang="en-US" dirty="0" smtClean="0">
                <a:solidFill>
                  <a:srgbClr val="0070C0"/>
                </a:solidFill>
                <a:latin typeface="Arial" panose="020B0604020202020204" pitchFamily="34" charset="0"/>
                <a:cs typeface="Arial" panose="020B0604020202020204" pitchFamily="34" charset="0"/>
              </a:rPr>
              <a:t>Osseointegration, </a:t>
            </a:r>
            <a:r>
              <a:rPr lang="en-US" dirty="0">
                <a:solidFill>
                  <a:srgbClr val="0070C0"/>
                </a:solidFill>
                <a:latin typeface="Arial" panose="020B0604020202020204" pitchFamily="34" charset="0"/>
                <a:cs typeface="Arial" panose="020B0604020202020204" pitchFamily="34" charset="0"/>
              </a:rPr>
              <a:t>which also makes it an attractive alternative for internal medical applications.</a:t>
            </a:r>
            <a:endParaRPr lang="uk-UA" dirty="0">
              <a:solidFill>
                <a:srgbClr val="0070C0"/>
              </a:solidFill>
              <a:latin typeface="Arial" panose="020B0604020202020204" pitchFamily="34" charset="0"/>
              <a:cs typeface="Arial" panose="020B0604020202020204" pitchFamily="34" charset="0"/>
            </a:endParaRPr>
          </a:p>
          <a:p>
            <a:endParaRPr lang="en-US" dirty="0" smtClean="0"/>
          </a:p>
          <a:p>
            <a:endParaRPr lang="en-US" dirty="0"/>
          </a:p>
          <a:p>
            <a:endParaRPr lang="uk-UA" dirty="0"/>
          </a:p>
        </p:txBody>
      </p:sp>
    </p:spTree>
    <p:extLst>
      <p:ext uri="{BB962C8B-B14F-4D97-AF65-F5344CB8AC3E}">
        <p14:creationId xmlns:p14="http://schemas.microsoft.com/office/powerpoint/2010/main" val="16987249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lnSpc>
                <a:spcPct val="107000"/>
              </a:lnSpc>
              <a:spcAft>
                <a:spcPts val="800"/>
              </a:spcAft>
            </a:pPr>
            <a:r>
              <a:rPr lang="en-US" b="1" dirty="0">
                <a:solidFill>
                  <a:srgbClr val="0070C0"/>
                </a:solidFill>
              </a:rPr>
              <a:t>TANTALUM</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4" name="Прямоугольник 3"/>
          <p:cNvSpPr/>
          <p:nvPr/>
        </p:nvSpPr>
        <p:spPr>
          <a:xfrm>
            <a:off x="341027" y="1328096"/>
            <a:ext cx="5400600" cy="2585323"/>
          </a:xfrm>
          <a:prstGeom prst="rect">
            <a:avLst/>
          </a:prstGeom>
        </p:spPr>
        <p:txBody>
          <a:bodyPr wrap="square">
            <a:spAutoFit/>
          </a:bodyPr>
          <a:lstStyle/>
          <a:p>
            <a:pPr algn="just"/>
            <a:r>
              <a:rPr lang="en-US" b="1" dirty="0">
                <a:solidFill>
                  <a:srgbClr val="0070C0"/>
                </a:solidFill>
                <a:latin typeface="Arial" panose="020B0604020202020204" pitchFamily="34" charset="0"/>
                <a:cs typeface="Arial" panose="020B0604020202020204" pitchFamily="34" charset="0"/>
              </a:rPr>
              <a:t>I</a:t>
            </a:r>
            <a:r>
              <a:rPr lang="en-US" dirty="0">
                <a:solidFill>
                  <a:srgbClr val="0070C0"/>
                </a:solidFill>
                <a:latin typeface="Arial" panose="020B0604020202020204" pitchFamily="34" charset="0"/>
                <a:cs typeface="Arial" panose="020B0604020202020204" pitchFamily="34" charset="0"/>
              </a:rPr>
              <a:t>s another increasingly popular metal that has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been </a:t>
            </a:r>
            <a:r>
              <a:rPr lang="en-US" dirty="0">
                <a:solidFill>
                  <a:srgbClr val="0070C0"/>
                </a:solidFill>
                <a:latin typeface="Arial" panose="020B0604020202020204" pitchFamily="34" charset="0"/>
                <a:cs typeface="Arial" panose="020B0604020202020204" pitchFamily="34" charset="0"/>
              </a:rPr>
              <a:t>used in medical devices as simple as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diagnostic </a:t>
            </a:r>
            <a:r>
              <a:rPr lang="en-US" dirty="0">
                <a:solidFill>
                  <a:srgbClr val="0070C0"/>
                </a:solidFill>
                <a:latin typeface="Arial" panose="020B0604020202020204" pitchFamily="34" charset="0"/>
                <a:cs typeface="Arial" panose="020B0604020202020204" pitchFamily="34" charset="0"/>
              </a:rPr>
              <a:t>marker bands and as a catheter plastic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compounding </a:t>
            </a:r>
            <a:r>
              <a:rPr lang="en-US" dirty="0">
                <a:solidFill>
                  <a:srgbClr val="0070C0"/>
                </a:solidFill>
                <a:latin typeface="Arial" panose="020B0604020202020204" pitchFamily="34" charset="0"/>
                <a:cs typeface="Arial" panose="020B0604020202020204" pitchFamily="34" charset="0"/>
              </a:rPr>
              <a:t>additive for more than 40 years</a:t>
            </a:r>
            <a:r>
              <a:rPr lang="en-US" dirty="0" smtClean="0">
                <a:solidFill>
                  <a:srgbClr val="0070C0"/>
                </a:solidFill>
                <a:latin typeface="Arial" panose="020B0604020202020204" pitchFamily="34" charset="0"/>
                <a:cs typeface="Arial" panose="020B0604020202020204" pitchFamily="34" charset="0"/>
              </a:rPr>
              <a:t>.</a:t>
            </a:r>
          </a:p>
          <a:p>
            <a:pPr algn="just"/>
            <a:r>
              <a:rPr lang="en-US" dirty="0" smtClean="0">
                <a:solidFill>
                  <a:srgbClr val="0070C0"/>
                </a:solidFill>
                <a:latin typeface="Arial" panose="020B0604020202020204" pitchFamily="34" charset="0"/>
                <a:cs typeface="Arial" panose="020B0604020202020204" pitchFamily="34" charset="0"/>
              </a:rPr>
              <a:t>Tantalum </a:t>
            </a:r>
            <a:r>
              <a:rPr lang="en-US" dirty="0">
                <a:solidFill>
                  <a:srgbClr val="0070C0"/>
                </a:solidFill>
                <a:latin typeface="Arial" panose="020B0604020202020204" pitchFamily="34" charset="0"/>
                <a:cs typeface="Arial" panose="020B0604020202020204" pitchFamily="34" charset="0"/>
              </a:rPr>
              <a:t>is especially useful in shaped-wire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applications </a:t>
            </a:r>
            <a:r>
              <a:rPr lang="en-US" dirty="0">
                <a:solidFill>
                  <a:srgbClr val="0070C0"/>
                </a:solidFill>
                <a:latin typeface="Arial" panose="020B0604020202020204" pitchFamily="34" charset="0"/>
                <a:cs typeface="Arial" panose="020B0604020202020204" pitchFamily="34" charset="0"/>
              </a:rPr>
              <a:t>due to its high ductility and its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corrosion resistance</a:t>
            </a:r>
            <a:r>
              <a:rPr lang="en-US" dirty="0">
                <a:solidFill>
                  <a:srgbClr val="0070C0"/>
                </a:solidFill>
                <a:latin typeface="Arial" panose="020B0604020202020204" pitchFamily="34" charset="0"/>
                <a:cs typeface="Arial" panose="020B0604020202020204" pitchFamily="34" charset="0"/>
              </a:rPr>
              <a:t>, which makes it attractive for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implants</a:t>
            </a:r>
            <a:r>
              <a:rPr lang="en-US" dirty="0">
                <a:solidFill>
                  <a:srgbClr val="0070C0"/>
                </a:solidFill>
                <a:latin typeface="Arial" panose="020B0604020202020204" pitchFamily="34" charset="0"/>
                <a:cs typeface="Arial" panose="020B0604020202020204" pitchFamily="34" charset="0"/>
              </a:rPr>
              <a:t>. Tantalum can be easily welded and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exhibits </a:t>
            </a:r>
            <a:r>
              <a:rPr lang="en-US" dirty="0">
                <a:solidFill>
                  <a:srgbClr val="0070C0"/>
                </a:solidFill>
                <a:latin typeface="Arial" panose="020B0604020202020204" pitchFamily="34" charset="0"/>
                <a:cs typeface="Arial" panose="020B0604020202020204" pitchFamily="34" charset="0"/>
              </a:rPr>
              <a:t>good dielectric properties. </a:t>
            </a:r>
            <a:endParaRPr lang="uk-UA" dirty="0">
              <a:solidFill>
                <a:srgbClr val="0070C0"/>
              </a:solidFill>
              <a:latin typeface="Arial" panose="020B0604020202020204" pitchFamily="34" charset="0"/>
              <a:cs typeface="Arial" panose="020B0604020202020204" pitchFamily="34" charset="0"/>
            </a:endParaRPr>
          </a:p>
        </p:txBody>
      </p:sp>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6156176" y="987574"/>
            <a:ext cx="2914015" cy="1945005"/>
          </a:xfrm>
          <a:prstGeom prst="rect">
            <a:avLst/>
          </a:prstGeom>
          <a:noFill/>
        </p:spPr>
      </p:pic>
      <p:pic>
        <p:nvPicPr>
          <p:cNvPr id="2" name="Рисунок 1"/>
          <p:cNvPicPr>
            <a:picLocks noChangeAspect="1"/>
          </p:cNvPicPr>
          <p:nvPr/>
        </p:nvPicPr>
        <p:blipFill>
          <a:blip r:embed="rId4"/>
          <a:stretch>
            <a:fillRect/>
          </a:stretch>
        </p:blipFill>
        <p:spPr>
          <a:xfrm>
            <a:off x="5761888" y="2932580"/>
            <a:ext cx="3308303" cy="1961678"/>
          </a:xfrm>
          <a:prstGeom prst="ellipse">
            <a:avLst/>
          </a:prstGeom>
          <a:ln>
            <a:noFill/>
          </a:ln>
          <a:effectLst>
            <a:softEdge rad="112500"/>
          </a:effectLst>
        </p:spPr>
      </p:pic>
    </p:spTree>
    <p:extLst>
      <p:ext uri="{BB962C8B-B14F-4D97-AF65-F5344CB8AC3E}">
        <p14:creationId xmlns:p14="http://schemas.microsoft.com/office/powerpoint/2010/main" val="12092677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lnSpc>
                <a:spcPct val="107000"/>
              </a:lnSpc>
              <a:spcAft>
                <a:spcPts val="800"/>
              </a:spcAft>
            </a:pPr>
            <a:r>
              <a:rPr lang="en-US" b="1" dirty="0">
                <a:solidFill>
                  <a:srgbClr val="0070C0"/>
                </a:solidFill>
              </a:rPr>
              <a:t>NITINOL</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4" name="Прямоугольник 3"/>
          <p:cNvSpPr/>
          <p:nvPr/>
        </p:nvSpPr>
        <p:spPr>
          <a:xfrm>
            <a:off x="107505" y="483518"/>
            <a:ext cx="5904656" cy="5078313"/>
          </a:xfrm>
          <a:prstGeom prst="rect">
            <a:avLst/>
          </a:prstGeom>
        </p:spPr>
        <p:txBody>
          <a:bodyPr wrap="square">
            <a:spAutoFit/>
          </a:bodyPr>
          <a:lstStyle/>
          <a:p>
            <a:pPr algn="just"/>
            <a:r>
              <a:rPr lang="en-US" dirty="0" smtClean="0">
                <a:solidFill>
                  <a:srgbClr val="0070C0"/>
                </a:solidFill>
                <a:latin typeface="Arial" panose="020B0604020202020204" pitchFamily="34" charset="0"/>
                <a:cs typeface="Arial" panose="020B0604020202020204" pitchFamily="34" charset="0"/>
              </a:rPr>
              <a:t>NITINOL</a:t>
            </a:r>
            <a:r>
              <a:rPr lang="en-US" dirty="0">
                <a:solidFill>
                  <a:srgbClr val="0070C0"/>
                </a:solidFill>
                <a:latin typeface="Arial" panose="020B0604020202020204" pitchFamily="34" charset="0"/>
                <a:cs typeface="Arial" panose="020B0604020202020204" pitchFamily="34" charset="0"/>
              </a:rPr>
              <a:t> </a:t>
            </a:r>
            <a:r>
              <a:rPr lang="en-US" dirty="0" smtClean="0">
                <a:solidFill>
                  <a:srgbClr val="0070C0"/>
                </a:solidFill>
                <a:latin typeface="Arial" panose="020B0604020202020204" pitchFamily="34" charset="0"/>
                <a:cs typeface="Arial" panose="020B0604020202020204" pitchFamily="34" charset="0"/>
              </a:rPr>
              <a:t>is </a:t>
            </a:r>
            <a:r>
              <a:rPr lang="en-US" dirty="0">
                <a:solidFill>
                  <a:srgbClr val="0070C0"/>
                </a:solidFill>
                <a:latin typeface="Arial" panose="020B0604020202020204" pitchFamily="34" charset="0"/>
                <a:cs typeface="Arial" panose="020B0604020202020204" pitchFamily="34" charset="0"/>
              </a:rPr>
              <a:t>a nickel-titanium (about 51% Ni) shape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memory </a:t>
            </a:r>
            <a:r>
              <a:rPr lang="en-US" dirty="0">
                <a:solidFill>
                  <a:srgbClr val="0070C0"/>
                </a:solidFill>
                <a:latin typeface="Arial" panose="020B0604020202020204" pitchFamily="34" charset="0"/>
                <a:cs typeface="Arial" panose="020B0604020202020204" pitchFamily="34" charset="0"/>
              </a:rPr>
              <a:t>alloy with superelastic properties—a reversible response to an applied stress</a:t>
            </a:r>
            <a:r>
              <a:rPr lang="en-US" dirty="0" smtClean="0">
                <a:solidFill>
                  <a:srgbClr val="0070C0"/>
                </a:solidFill>
                <a:latin typeface="Arial" panose="020B0604020202020204" pitchFamily="34" charset="0"/>
                <a:cs typeface="Arial" panose="020B0604020202020204" pitchFamily="34" charset="0"/>
              </a:rPr>
              <a:t>.</a:t>
            </a:r>
            <a:r>
              <a:rPr lang="en-US" dirty="0">
                <a:solidFill>
                  <a:srgbClr val="0070C0"/>
                </a:solidFill>
                <a:latin typeface="Arial" panose="020B0604020202020204" pitchFamily="34" charset="0"/>
                <a:cs typeface="Arial" panose="020B0604020202020204" pitchFamily="34" charset="0"/>
              </a:rPr>
              <a:t> </a:t>
            </a:r>
            <a:r>
              <a:rPr lang="en-US" dirty="0" smtClean="0">
                <a:solidFill>
                  <a:srgbClr val="0070C0"/>
                </a:solidFill>
                <a:latin typeface="Arial" panose="020B0604020202020204" pitchFamily="34" charset="0"/>
                <a:cs typeface="Arial" panose="020B0604020202020204" pitchFamily="34" charset="0"/>
              </a:rPr>
              <a:t>Shape memory refers </a:t>
            </a:r>
            <a:r>
              <a:rPr lang="en-US" dirty="0">
                <a:solidFill>
                  <a:srgbClr val="0070C0"/>
                </a:solidFill>
                <a:latin typeface="Arial" panose="020B0604020202020204" pitchFamily="34" charset="0"/>
                <a:cs typeface="Arial" panose="020B0604020202020204" pitchFamily="34" charset="0"/>
              </a:rPr>
              <a:t>to Nitinol’s ability to undergo deformation at </a:t>
            </a:r>
            <a:r>
              <a:rPr lang="en-US" dirty="0" smtClean="0">
                <a:solidFill>
                  <a:srgbClr val="0070C0"/>
                </a:solidFill>
                <a:latin typeface="Arial" panose="020B0604020202020204" pitchFamily="34" charset="0"/>
                <a:cs typeface="Arial" panose="020B0604020202020204" pitchFamily="34" charset="0"/>
              </a:rPr>
              <a:t>one</a:t>
            </a:r>
          </a:p>
          <a:p>
            <a:pPr algn="just"/>
            <a:r>
              <a:rPr lang="en-US" dirty="0" smtClean="0">
                <a:solidFill>
                  <a:srgbClr val="0070C0"/>
                </a:solidFill>
                <a:latin typeface="Arial" panose="020B0604020202020204" pitchFamily="34" charset="0"/>
                <a:cs typeface="Arial" panose="020B0604020202020204" pitchFamily="34" charset="0"/>
              </a:rPr>
              <a:t>temperature, </a:t>
            </a:r>
            <a:r>
              <a:rPr lang="en-US" dirty="0">
                <a:solidFill>
                  <a:srgbClr val="0070C0"/>
                </a:solidFill>
                <a:latin typeface="Arial" panose="020B0604020202020204" pitchFamily="34" charset="0"/>
                <a:cs typeface="Arial" panose="020B0604020202020204" pitchFamily="34" charset="0"/>
              </a:rPr>
              <a:t>and then recover its original shape upon heating above its transformation temperature. </a:t>
            </a:r>
            <a:endParaRPr lang="en-US" dirty="0" smtClean="0">
              <a:solidFill>
                <a:srgbClr val="0070C0"/>
              </a:solidFill>
              <a:latin typeface="Arial" panose="020B0604020202020204" pitchFamily="34" charset="0"/>
              <a:cs typeface="Arial" panose="020B0604020202020204" pitchFamily="34" charset="0"/>
            </a:endParaRPr>
          </a:p>
          <a:p>
            <a:pPr algn="just"/>
            <a:endParaRPr lang="en-US" dirty="0" smtClean="0">
              <a:solidFill>
                <a:srgbClr val="0070C0"/>
              </a:solidFill>
              <a:latin typeface="Arial" panose="020B0604020202020204" pitchFamily="34" charset="0"/>
              <a:cs typeface="Arial" panose="020B0604020202020204" pitchFamily="34" charset="0"/>
            </a:endParaRPr>
          </a:p>
          <a:p>
            <a:pPr algn="just"/>
            <a:r>
              <a:rPr lang="en-US" dirty="0">
                <a:solidFill>
                  <a:srgbClr val="0070C0"/>
                </a:solidFill>
                <a:latin typeface="Arial" panose="020B0604020202020204" pitchFamily="34" charset="0"/>
                <a:cs typeface="Arial" panose="020B0604020202020204" pitchFamily="34" charset="0"/>
              </a:rPr>
              <a:t>Nitinol’s light weight and unique properties make it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especially </a:t>
            </a:r>
            <a:r>
              <a:rPr lang="en-US" dirty="0">
                <a:solidFill>
                  <a:srgbClr val="0070C0"/>
                </a:solidFill>
                <a:latin typeface="Arial" panose="020B0604020202020204" pitchFamily="34" charset="0"/>
                <a:cs typeface="Arial" panose="020B0604020202020204" pitchFamily="34" charset="0"/>
              </a:rPr>
              <a:t>attractive for use in biomedical applications including heart valve tools, staples, bone anchors,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sophisticated </a:t>
            </a:r>
            <a:r>
              <a:rPr lang="en-US" dirty="0">
                <a:solidFill>
                  <a:srgbClr val="0070C0"/>
                </a:solidFill>
                <a:latin typeface="Arial" panose="020B0604020202020204" pitchFamily="34" charset="0"/>
                <a:cs typeface="Arial" panose="020B0604020202020204" pitchFamily="34" charset="0"/>
              </a:rPr>
              <a:t>septal defect devices, and a variety of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implants</a:t>
            </a:r>
            <a:r>
              <a:rPr lang="en-US" dirty="0">
                <a:solidFill>
                  <a:srgbClr val="0070C0"/>
                </a:solidFill>
                <a:latin typeface="Arial" panose="020B0604020202020204" pitchFamily="34" charset="0"/>
                <a:cs typeface="Arial" panose="020B0604020202020204" pitchFamily="34" charset="0"/>
              </a:rPr>
              <a:t>. Other uses include diagnostic guide wires and repositionable wire markers to locate breast tumors </a:t>
            </a:r>
            <a:r>
              <a:rPr lang="en-US" dirty="0" smtClean="0">
                <a:solidFill>
                  <a:srgbClr val="0070C0"/>
                </a:solidFill>
                <a:latin typeface="Arial" panose="020B0604020202020204" pitchFamily="34" charset="0"/>
                <a:cs typeface="Arial" panose="020B0604020202020204" pitchFamily="34" charset="0"/>
              </a:rPr>
              <a:t>for</a:t>
            </a:r>
          </a:p>
          <a:p>
            <a:pPr algn="just"/>
            <a:r>
              <a:rPr lang="en-US" dirty="0" smtClean="0">
                <a:solidFill>
                  <a:srgbClr val="0070C0"/>
                </a:solidFill>
                <a:latin typeface="Arial" panose="020B0604020202020204" pitchFamily="34" charset="0"/>
                <a:cs typeface="Arial" panose="020B0604020202020204" pitchFamily="34" charset="0"/>
              </a:rPr>
              <a:t>less </a:t>
            </a:r>
            <a:r>
              <a:rPr lang="en-US" dirty="0">
                <a:solidFill>
                  <a:srgbClr val="0070C0"/>
                </a:solidFill>
                <a:latin typeface="Arial" panose="020B0604020202020204" pitchFamily="34" charset="0"/>
                <a:cs typeface="Arial" panose="020B0604020202020204" pitchFamily="34" charset="0"/>
              </a:rPr>
              <a:t>invasive lumpectomy procedures in treating breast cancer. </a:t>
            </a:r>
            <a:endParaRPr lang="uk-UA" dirty="0">
              <a:solidFill>
                <a:srgbClr val="0070C0"/>
              </a:solidFill>
              <a:latin typeface="Arial" panose="020B0604020202020204" pitchFamily="34" charset="0"/>
              <a:cs typeface="Arial" panose="020B0604020202020204" pitchFamily="34" charset="0"/>
            </a:endParaRPr>
          </a:p>
          <a:p>
            <a:pPr algn="just"/>
            <a:endParaRPr lang="en-US" dirty="0" smtClean="0">
              <a:solidFill>
                <a:srgbClr val="0070C0"/>
              </a:solidFill>
              <a:latin typeface="Arial" panose="020B0604020202020204" pitchFamily="34" charset="0"/>
              <a:cs typeface="Arial" panose="020B0604020202020204" pitchFamily="34" charset="0"/>
            </a:endParaRPr>
          </a:p>
          <a:p>
            <a:pPr algn="just"/>
            <a:endParaRPr lang="en-US" dirty="0">
              <a:solidFill>
                <a:srgbClr val="0070C0"/>
              </a:solidFill>
              <a:latin typeface="Arial" panose="020B0604020202020204" pitchFamily="34" charset="0"/>
              <a:cs typeface="Arial" panose="020B0604020202020204" pitchFamily="34" charset="0"/>
            </a:endParaRPr>
          </a:p>
          <a:p>
            <a:pPr algn="just"/>
            <a:endParaRPr lang="uk-UA" dirty="0">
              <a:solidFill>
                <a:srgbClr val="0070C0"/>
              </a:solidFill>
              <a:latin typeface="Arial" panose="020B0604020202020204" pitchFamily="34" charset="0"/>
              <a:cs typeface="Arial" panose="020B0604020202020204" pitchFamily="34" charset="0"/>
            </a:endParaRPr>
          </a:p>
        </p:txBody>
      </p:sp>
      <p:pic>
        <p:nvPicPr>
          <p:cNvPr id="6" name="Рисунок 5" descr="Electropolishing for Nitinol: A Specialized Finishing Process | Able"/>
          <p:cNvPicPr/>
          <p:nvPr/>
        </p:nvPicPr>
        <p:blipFill>
          <a:blip r:embed="rId3">
            <a:extLst>
              <a:ext uri="{28A0092B-C50C-407E-A947-70E740481C1C}">
                <a14:useLocalDpi xmlns:a14="http://schemas.microsoft.com/office/drawing/2010/main" val="0"/>
              </a:ext>
            </a:extLst>
          </a:blip>
          <a:srcRect/>
          <a:stretch>
            <a:fillRect/>
          </a:stretch>
        </p:blipFill>
        <p:spPr bwMode="auto">
          <a:xfrm>
            <a:off x="6012161" y="1188968"/>
            <a:ext cx="1512167" cy="1233889"/>
          </a:xfrm>
          <a:prstGeom prst="rect">
            <a:avLst/>
          </a:prstGeom>
          <a:ln>
            <a:noFill/>
          </a:ln>
          <a:effectLst>
            <a:softEdge rad="112500"/>
          </a:effectLst>
        </p:spPr>
      </p:pic>
      <p:pic>
        <p:nvPicPr>
          <p:cNvPr id="11" name="Рисунок 10"/>
          <p:cNvPicPr>
            <a:picLocks noChangeAspect="1"/>
          </p:cNvPicPr>
          <p:nvPr/>
        </p:nvPicPr>
        <p:blipFill>
          <a:blip r:embed="rId4"/>
          <a:stretch>
            <a:fillRect/>
          </a:stretch>
        </p:blipFill>
        <p:spPr>
          <a:xfrm>
            <a:off x="7668344" y="1234421"/>
            <a:ext cx="1440160" cy="1142984"/>
          </a:xfrm>
          <a:prstGeom prst="rect">
            <a:avLst/>
          </a:prstGeom>
          <a:ln>
            <a:noFill/>
          </a:ln>
          <a:effectLst>
            <a:softEdge rad="112500"/>
          </a:effectLst>
        </p:spPr>
      </p:pic>
      <p:pic>
        <p:nvPicPr>
          <p:cNvPr id="12" name="Рисунок 11"/>
          <p:cNvPicPr>
            <a:picLocks noChangeAspect="1"/>
          </p:cNvPicPr>
          <p:nvPr/>
        </p:nvPicPr>
        <p:blipFill>
          <a:blip r:embed="rId5"/>
          <a:stretch>
            <a:fillRect/>
          </a:stretch>
        </p:blipFill>
        <p:spPr>
          <a:xfrm>
            <a:off x="6043370" y="2458244"/>
            <a:ext cx="2993126" cy="1914843"/>
          </a:xfrm>
          <a:prstGeom prst="rect">
            <a:avLst/>
          </a:prstGeom>
          <a:ln>
            <a:noFill/>
          </a:ln>
          <a:effectLst>
            <a:softEdge rad="112500"/>
          </a:effectLst>
        </p:spPr>
      </p:pic>
    </p:spTree>
    <p:extLst>
      <p:ext uri="{BB962C8B-B14F-4D97-AF65-F5344CB8AC3E}">
        <p14:creationId xmlns:p14="http://schemas.microsoft.com/office/powerpoint/2010/main" val="40147062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lnSpc>
                <a:spcPct val="107000"/>
              </a:lnSpc>
              <a:spcAft>
                <a:spcPts val="800"/>
              </a:spcAft>
            </a:pPr>
            <a:r>
              <a:rPr lang="en-US" b="1" dirty="0">
                <a:solidFill>
                  <a:srgbClr val="0070C0"/>
                </a:solidFill>
                <a:latin typeface="Arial" panose="020B0604020202020204" pitchFamily="34" charset="0"/>
                <a:cs typeface="Arial" panose="020B0604020202020204" pitchFamily="34" charset="0"/>
              </a:rPr>
              <a:t>COPPER</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4" name="Прямоугольник 3"/>
          <p:cNvSpPr/>
          <p:nvPr/>
        </p:nvSpPr>
        <p:spPr>
          <a:xfrm>
            <a:off x="107504" y="519613"/>
            <a:ext cx="5544616" cy="3693319"/>
          </a:xfrm>
          <a:prstGeom prst="rect">
            <a:avLst/>
          </a:prstGeom>
        </p:spPr>
        <p:txBody>
          <a:bodyPr wrap="square">
            <a:spAutoFit/>
          </a:bodyPr>
          <a:lstStyle/>
          <a:p>
            <a:pPr algn="just"/>
            <a:r>
              <a:rPr lang="en-US" dirty="0">
                <a:solidFill>
                  <a:srgbClr val="0070C0"/>
                </a:solidFill>
                <a:latin typeface="Arial" panose="020B0604020202020204" pitchFamily="34" charset="0"/>
                <a:cs typeface="Arial" panose="020B0604020202020204" pitchFamily="34" charset="0"/>
              </a:rPr>
              <a:t>Recently, the medical industry has focused research dollars into copper and its alloys. Previously off limits for most medical purposes due to its </a:t>
            </a:r>
            <a:r>
              <a:rPr lang="en-US" dirty="0" smtClean="0">
                <a:solidFill>
                  <a:srgbClr val="0070C0"/>
                </a:solidFill>
                <a:latin typeface="Arial" panose="020B0604020202020204" pitchFamily="34" charset="0"/>
                <a:cs typeface="Arial" panose="020B0604020202020204" pitchFamily="34" charset="0"/>
              </a:rPr>
              <a:t>thrombogenic</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risks, copper has found new interest in the device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community</a:t>
            </a:r>
            <a:r>
              <a:rPr lang="en-US" dirty="0">
                <a:solidFill>
                  <a:srgbClr val="0070C0"/>
                </a:solidFill>
                <a:latin typeface="Arial" panose="020B0604020202020204" pitchFamily="34" charset="0"/>
                <a:cs typeface="Arial" panose="020B0604020202020204" pitchFamily="34" charset="0"/>
              </a:rPr>
              <a:t>. At the heart of this interest is the fact </a:t>
            </a:r>
            <a:r>
              <a:rPr lang="en-US" dirty="0" smtClean="0">
                <a:solidFill>
                  <a:srgbClr val="0070C0"/>
                </a:solidFill>
                <a:latin typeface="Arial" panose="020B0604020202020204" pitchFamily="34" charset="0"/>
                <a:cs typeface="Arial" panose="020B0604020202020204" pitchFamily="34" charset="0"/>
              </a:rPr>
              <a:t>that</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properly shielded copper can be effectively used </a:t>
            </a:r>
            <a:r>
              <a:rPr lang="en-US" dirty="0" smtClean="0">
                <a:solidFill>
                  <a:srgbClr val="0070C0"/>
                </a:solidFill>
                <a:latin typeface="Arial" panose="020B0604020202020204" pitchFamily="34" charset="0"/>
                <a:cs typeface="Arial" panose="020B0604020202020204" pitchFamily="34" charset="0"/>
              </a:rPr>
              <a:t>to</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carry signals to small implants and diagnostic tools. </a:t>
            </a:r>
            <a:endParaRPr lang="en-US" dirty="0" smtClean="0">
              <a:solidFill>
                <a:srgbClr val="0070C0"/>
              </a:solidFill>
              <a:latin typeface="Arial" panose="020B0604020202020204" pitchFamily="34" charset="0"/>
              <a:cs typeface="Arial" panose="020B0604020202020204" pitchFamily="34" charset="0"/>
            </a:endParaRPr>
          </a:p>
          <a:p>
            <a:pPr algn="just"/>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Due </a:t>
            </a:r>
            <a:r>
              <a:rPr lang="en-US" dirty="0">
                <a:solidFill>
                  <a:srgbClr val="0070C0"/>
                </a:solidFill>
                <a:latin typeface="Arial" panose="020B0604020202020204" pitchFamily="34" charset="0"/>
                <a:cs typeface="Arial" panose="020B0604020202020204" pitchFamily="34" charset="0"/>
              </a:rPr>
              <a:t>to its high conductivity, it is possible to embed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smaller </a:t>
            </a:r>
            <a:r>
              <a:rPr lang="en-US" dirty="0">
                <a:solidFill>
                  <a:srgbClr val="0070C0"/>
                </a:solidFill>
                <a:latin typeface="Arial" panose="020B0604020202020204" pitchFamily="34" charset="0"/>
                <a:cs typeface="Arial" panose="020B0604020202020204" pitchFamily="34" charset="0"/>
              </a:rPr>
              <a:t>copper wires into devices to take the place of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larger </a:t>
            </a:r>
            <a:r>
              <a:rPr lang="en-US" dirty="0">
                <a:solidFill>
                  <a:srgbClr val="0070C0"/>
                </a:solidFill>
                <a:latin typeface="Arial" panose="020B0604020202020204" pitchFamily="34" charset="0"/>
                <a:cs typeface="Arial" panose="020B0604020202020204" pitchFamily="34" charset="0"/>
              </a:rPr>
              <a:t>or more expensive materials to send and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receive </a:t>
            </a:r>
            <a:r>
              <a:rPr lang="en-US" dirty="0">
                <a:solidFill>
                  <a:srgbClr val="0070C0"/>
                </a:solidFill>
                <a:latin typeface="Arial" panose="020B0604020202020204" pitchFamily="34" charset="0"/>
                <a:cs typeface="Arial" panose="020B0604020202020204" pitchFamily="34" charset="0"/>
              </a:rPr>
              <a:t>signals or carry electrical charges to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accomplish </a:t>
            </a:r>
            <a:r>
              <a:rPr lang="en-US" dirty="0">
                <a:solidFill>
                  <a:srgbClr val="0070C0"/>
                </a:solidFill>
                <a:latin typeface="Arial" panose="020B0604020202020204" pitchFamily="34" charset="0"/>
                <a:cs typeface="Arial" panose="020B0604020202020204" pitchFamily="34" charset="0"/>
              </a:rPr>
              <a:t>tasks inside the body</a:t>
            </a:r>
            <a:r>
              <a:rPr lang="en-US" dirty="0" smtClean="0">
                <a:solidFill>
                  <a:srgbClr val="0070C0"/>
                </a:solidFill>
                <a:latin typeface="Arial" panose="020B0604020202020204" pitchFamily="34" charset="0"/>
                <a:cs typeface="Arial" panose="020B0604020202020204" pitchFamily="34" charset="0"/>
              </a:rPr>
              <a:t>.</a:t>
            </a:r>
            <a:endParaRPr lang="uk-UA" dirty="0">
              <a:solidFill>
                <a:srgbClr val="0070C0"/>
              </a:solidFill>
              <a:latin typeface="Arial" panose="020B0604020202020204" pitchFamily="34" charset="0"/>
              <a:cs typeface="Arial" panose="020B0604020202020204" pitchFamily="34" charset="0"/>
            </a:endParaRPr>
          </a:p>
        </p:txBody>
      </p:sp>
      <p:pic>
        <p:nvPicPr>
          <p:cNvPr id="7" name="Рисунок 6" descr="铜"/>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4572" y="987574"/>
            <a:ext cx="2994025" cy="1828800"/>
          </a:xfrm>
          <a:prstGeom prst="rect">
            <a:avLst/>
          </a:prstGeom>
          <a:noFill/>
          <a:ln>
            <a:noFill/>
          </a:ln>
        </p:spPr>
      </p:pic>
      <p:pic>
        <p:nvPicPr>
          <p:cNvPr id="5" name="Рисунок 4"/>
          <p:cNvPicPr>
            <a:picLocks noChangeAspect="1"/>
          </p:cNvPicPr>
          <p:nvPr/>
        </p:nvPicPr>
        <p:blipFill>
          <a:blip r:embed="rId4"/>
          <a:stretch>
            <a:fillRect/>
          </a:stretch>
        </p:blipFill>
        <p:spPr>
          <a:xfrm>
            <a:off x="6253669" y="3147814"/>
            <a:ext cx="2755829" cy="1548582"/>
          </a:xfrm>
          <a:prstGeom prst="rect">
            <a:avLst/>
          </a:prstGeom>
          <a:ln>
            <a:noFill/>
          </a:ln>
          <a:effectLst>
            <a:softEdge rad="112500"/>
          </a:effectLst>
        </p:spPr>
      </p:pic>
    </p:spTree>
    <p:extLst>
      <p:ext uri="{BB962C8B-B14F-4D97-AF65-F5344CB8AC3E}">
        <p14:creationId xmlns:p14="http://schemas.microsoft.com/office/powerpoint/2010/main" val="24487674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lnSpc>
                <a:spcPct val="107000"/>
              </a:lnSpc>
              <a:spcAft>
                <a:spcPts val="800"/>
              </a:spcAft>
            </a:pPr>
            <a:r>
              <a:rPr lang="en-US" b="1" dirty="0">
                <a:solidFill>
                  <a:srgbClr val="0070C0"/>
                </a:solidFill>
                <a:latin typeface="Arial" panose="020B0604020202020204" pitchFamily="34" charset="0"/>
                <a:cs typeface="Arial" panose="020B0604020202020204" pitchFamily="34" charset="0"/>
              </a:rPr>
              <a:t>COPPER</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4" name="Прямоугольник 3"/>
          <p:cNvSpPr/>
          <p:nvPr/>
        </p:nvSpPr>
        <p:spPr>
          <a:xfrm>
            <a:off x="179512" y="1275606"/>
            <a:ext cx="5832648" cy="3416320"/>
          </a:xfrm>
          <a:prstGeom prst="rect">
            <a:avLst/>
          </a:prstGeom>
        </p:spPr>
        <p:txBody>
          <a:bodyPr wrap="square">
            <a:spAutoFit/>
          </a:bodyPr>
          <a:lstStyle/>
          <a:p>
            <a:pPr algn="just"/>
            <a:r>
              <a:rPr lang="en-US" dirty="0">
                <a:solidFill>
                  <a:srgbClr val="0070C0"/>
                </a:solidFill>
                <a:latin typeface="Arial" panose="020B0604020202020204" pitchFamily="34" charset="0"/>
                <a:cs typeface="Arial" panose="020B0604020202020204" pitchFamily="34" charset="0"/>
              </a:rPr>
              <a:t>Antibacterial properties </a:t>
            </a:r>
            <a:r>
              <a:rPr lang="en-US" dirty="0" smtClean="0">
                <a:solidFill>
                  <a:srgbClr val="0070C0"/>
                </a:solidFill>
                <a:latin typeface="Arial" panose="020B0604020202020204" pitchFamily="34" charset="0"/>
                <a:cs typeface="Arial" panose="020B0604020202020204" pitchFamily="34" charset="0"/>
              </a:rPr>
              <a:t>of copper</a:t>
            </a:r>
          </a:p>
          <a:p>
            <a:pPr algn="just"/>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But </a:t>
            </a:r>
            <a:r>
              <a:rPr lang="en-US" dirty="0">
                <a:solidFill>
                  <a:srgbClr val="0070C0"/>
                </a:solidFill>
                <a:latin typeface="Arial" panose="020B0604020202020204" pitchFamily="34" charset="0"/>
                <a:cs typeface="Arial" panose="020B0604020202020204" pitchFamily="34" charset="0"/>
              </a:rPr>
              <a:t>copper really shines as a medical metal because of its outstanding antiviral and antibacterial properties. That’s why copper is an ideal material for surfaces that are constantly being touched, like door handles, bed rails, and switches. Copper is unique in that more than 400 different copper alloys have been approved by the FDA as biocidal to prevent the spread of viruses like SARS-CoV-2. </a:t>
            </a:r>
            <a:endParaRPr lang="uk-UA" dirty="0">
              <a:solidFill>
                <a:srgbClr val="0070C0"/>
              </a:solidFill>
              <a:latin typeface="Arial" panose="020B0604020202020204" pitchFamily="34" charset="0"/>
              <a:cs typeface="Arial" panose="020B0604020202020204" pitchFamily="34" charset="0"/>
            </a:endParaRPr>
          </a:p>
          <a:p>
            <a:pPr algn="just"/>
            <a:endParaRPr lang="uk-UA" dirty="0" smtClean="0">
              <a:solidFill>
                <a:srgbClr val="0070C0"/>
              </a:solidFill>
              <a:latin typeface="Arial" panose="020B0604020202020204" pitchFamily="34" charset="0"/>
              <a:cs typeface="Arial" panose="020B0604020202020204" pitchFamily="34" charset="0"/>
            </a:endParaRPr>
          </a:p>
          <a:p>
            <a:pPr algn="just"/>
            <a:r>
              <a:rPr lang="en-US" i="1" dirty="0" smtClean="0">
                <a:solidFill>
                  <a:srgbClr val="0070C0"/>
                </a:solidFill>
                <a:latin typeface="Arial" panose="020B0604020202020204" pitchFamily="34" charset="0"/>
                <a:cs typeface="Arial" panose="020B0604020202020204" pitchFamily="34" charset="0"/>
              </a:rPr>
              <a:t> </a:t>
            </a:r>
            <a:endParaRPr lang="uk-UA" i="1" dirty="0">
              <a:solidFill>
                <a:srgbClr val="0070C0"/>
              </a:solidFill>
              <a:latin typeface="Arial" panose="020B0604020202020204" pitchFamily="34" charset="0"/>
              <a:cs typeface="Arial" panose="020B0604020202020204" pitchFamily="34" charset="0"/>
            </a:endParaRPr>
          </a:p>
        </p:txBody>
      </p:sp>
      <p:pic>
        <p:nvPicPr>
          <p:cNvPr id="7" name="Рисунок 6" descr="铜"/>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4572" y="987574"/>
            <a:ext cx="2639027" cy="1828800"/>
          </a:xfrm>
          <a:prstGeom prst="rect">
            <a:avLst/>
          </a:prstGeom>
          <a:ln>
            <a:noFill/>
          </a:ln>
          <a:effectLst>
            <a:softEdge rad="112500"/>
          </a:effectLst>
        </p:spPr>
      </p:pic>
      <p:pic>
        <p:nvPicPr>
          <p:cNvPr id="6" name="Рисунок 5" descr="copper handle and a person's hand with red sleeve"/>
          <p:cNvPicPr/>
          <p:nvPr/>
        </p:nvPicPr>
        <p:blipFill>
          <a:blip r:embed="rId4">
            <a:extLst>
              <a:ext uri="{28A0092B-C50C-407E-A947-70E740481C1C}">
                <a14:useLocalDpi xmlns:a14="http://schemas.microsoft.com/office/drawing/2010/main" val="0"/>
              </a:ext>
            </a:extLst>
          </a:blip>
          <a:srcRect/>
          <a:stretch>
            <a:fillRect/>
          </a:stretch>
        </p:blipFill>
        <p:spPr bwMode="auto">
          <a:xfrm>
            <a:off x="6109303" y="2927553"/>
            <a:ext cx="2664296" cy="2016760"/>
          </a:xfrm>
          <a:prstGeom prst="rect">
            <a:avLst/>
          </a:prstGeom>
          <a:ln>
            <a:noFill/>
          </a:ln>
          <a:effectLst>
            <a:softEdge rad="112500"/>
          </a:effectLst>
        </p:spPr>
      </p:pic>
    </p:spTree>
    <p:extLst>
      <p:ext uri="{BB962C8B-B14F-4D97-AF65-F5344CB8AC3E}">
        <p14:creationId xmlns:p14="http://schemas.microsoft.com/office/powerpoint/2010/main" val="27498093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r>
              <a:rPr lang="en-US" b="1" dirty="0">
                <a:solidFill>
                  <a:srgbClr val="0070C0"/>
                </a:solidFill>
                <a:latin typeface="Arial" panose="020B0604020202020204" pitchFamily="34" charset="0"/>
                <a:cs typeface="Arial" panose="020B0604020202020204" pitchFamily="34" charset="0"/>
              </a:rPr>
              <a:t>COBALT CHROME </a:t>
            </a:r>
            <a:endParaRPr lang="en-US"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95536" y="915566"/>
            <a:ext cx="5328592" cy="1754326"/>
          </a:xfrm>
          <a:prstGeom prst="rect">
            <a:avLst/>
          </a:prstGeom>
        </p:spPr>
        <p:txBody>
          <a:bodyPr wrap="square">
            <a:spAutoFit/>
          </a:bodyPr>
          <a:lstStyle/>
          <a:p>
            <a:r>
              <a:rPr lang="en-US" dirty="0" smtClean="0">
                <a:solidFill>
                  <a:srgbClr val="0070C0"/>
                </a:solidFill>
                <a:latin typeface="Arial" panose="020B0604020202020204" pitchFamily="34" charset="0"/>
                <a:cs typeface="Arial" panose="020B0604020202020204" pitchFamily="34" charset="0"/>
              </a:rPr>
              <a:t>Cobalt </a:t>
            </a:r>
            <a:r>
              <a:rPr lang="en-US" dirty="0">
                <a:solidFill>
                  <a:srgbClr val="0070C0"/>
                </a:solidFill>
                <a:latin typeface="Arial" panose="020B0604020202020204" pitchFamily="34" charset="0"/>
                <a:cs typeface="Arial" panose="020B0604020202020204" pitchFamily="34" charset="0"/>
              </a:rPr>
              <a:t>chrome has high wear resistance and is used for joint replacements and for dental implants. It can be electropolished so that the surface is very </a:t>
            </a:r>
            <a:endParaRPr lang="en-US" dirty="0" smtClean="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smooth </a:t>
            </a:r>
            <a:r>
              <a:rPr lang="en-US" dirty="0">
                <a:solidFill>
                  <a:srgbClr val="0070C0"/>
                </a:solidFill>
                <a:latin typeface="Arial" panose="020B0604020202020204" pitchFamily="34" charset="0"/>
                <a:cs typeface="Arial" panose="020B0604020202020204" pitchFamily="34" charset="0"/>
              </a:rPr>
              <a:t>to prevent contamination. Although it’s </a:t>
            </a:r>
            <a:endParaRPr lang="en-US" dirty="0" smtClean="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very </a:t>
            </a:r>
            <a:r>
              <a:rPr lang="en-US" dirty="0">
                <a:solidFill>
                  <a:srgbClr val="0070C0"/>
                </a:solidFill>
                <a:latin typeface="Arial" panose="020B0604020202020204" pitchFamily="34" charset="0"/>
                <a:cs typeface="Arial" panose="020B0604020202020204" pitchFamily="34" charset="0"/>
              </a:rPr>
              <a:t>hard, cobalt chrome parts can be CNC </a:t>
            </a:r>
            <a:endParaRPr lang="en-US" dirty="0" smtClean="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machined </a:t>
            </a:r>
            <a:r>
              <a:rPr lang="en-US" dirty="0">
                <a:solidFill>
                  <a:srgbClr val="0070C0"/>
                </a:solidFill>
                <a:latin typeface="Arial" panose="020B0604020202020204" pitchFamily="34" charset="0"/>
                <a:cs typeface="Arial" panose="020B0604020202020204" pitchFamily="34" charset="0"/>
              </a:rPr>
              <a:t>or 3D printed.</a:t>
            </a:r>
          </a:p>
        </p:txBody>
      </p:sp>
      <p:pic>
        <p:nvPicPr>
          <p:cNvPr id="5" name="Рисунок 4"/>
          <p:cNvPicPr>
            <a:picLocks noChangeAspect="1"/>
          </p:cNvPicPr>
          <p:nvPr/>
        </p:nvPicPr>
        <p:blipFill>
          <a:blip r:embed="rId3"/>
          <a:stretch>
            <a:fillRect/>
          </a:stretch>
        </p:blipFill>
        <p:spPr>
          <a:xfrm>
            <a:off x="5940152" y="915567"/>
            <a:ext cx="2952328" cy="1440160"/>
          </a:xfrm>
          <a:prstGeom prst="rect">
            <a:avLst/>
          </a:prstGeom>
          <a:ln>
            <a:noFill/>
          </a:ln>
          <a:effectLst>
            <a:softEdge rad="112500"/>
          </a:effectLst>
        </p:spPr>
      </p:pic>
      <p:sp>
        <p:nvSpPr>
          <p:cNvPr id="9" name="Прямоугольник 8"/>
          <p:cNvSpPr/>
          <p:nvPr/>
        </p:nvSpPr>
        <p:spPr>
          <a:xfrm>
            <a:off x="406526" y="2744219"/>
            <a:ext cx="5245594" cy="1754326"/>
          </a:xfrm>
          <a:prstGeom prst="rect">
            <a:avLst/>
          </a:prstGeom>
        </p:spPr>
        <p:txBody>
          <a:bodyPr wrap="square">
            <a:spAutoFit/>
          </a:bodyPr>
          <a:lstStyle/>
          <a:p>
            <a:r>
              <a:rPr lang="en-US" dirty="0">
                <a:solidFill>
                  <a:srgbClr val="C00000"/>
                </a:solidFill>
                <a:latin typeface="Arial" panose="020B0604020202020204" pitchFamily="34" charset="0"/>
                <a:cs typeface="Arial" panose="020B0604020202020204" pitchFamily="34" charset="0"/>
              </a:rPr>
              <a:t>Cobalt chrome pros and cons</a:t>
            </a:r>
          </a:p>
          <a:p>
            <a:r>
              <a:rPr lang="en-US" dirty="0">
                <a:solidFill>
                  <a:srgbClr val="0070C0"/>
                </a:solidFill>
                <a:latin typeface="Arial" panose="020B0604020202020204" pitchFamily="34" charset="0"/>
                <a:cs typeface="Arial" panose="020B0604020202020204" pitchFamily="34" charset="0"/>
              </a:rPr>
              <a:t>Cobalt chrome alloys are excellent medical metals for hip and shoulder socket replacements. </a:t>
            </a:r>
            <a:endParaRPr lang="en-US" dirty="0" smtClean="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There </a:t>
            </a:r>
            <a:r>
              <a:rPr lang="en-US" dirty="0">
                <a:solidFill>
                  <a:srgbClr val="0070C0"/>
                </a:solidFill>
                <a:latin typeface="Arial" panose="020B0604020202020204" pitchFamily="34" charset="0"/>
                <a:cs typeface="Arial" panose="020B0604020202020204" pitchFamily="34" charset="0"/>
              </a:rPr>
              <a:t>has been some concern that, as they eventually wear out over time, cobalt, chromium </a:t>
            </a:r>
            <a:r>
              <a:rPr lang="en-US" dirty="0" smtClean="0">
                <a:solidFill>
                  <a:srgbClr val="0070C0"/>
                </a:solidFill>
                <a:latin typeface="Arial" panose="020B0604020202020204" pitchFamily="34" charset="0"/>
                <a:cs typeface="Arial" panose="020B0604020202020204" pitchFamily="34" charset="0"/>
              </a:rPr>
              <a:t>and</a:t>
            </a:r>
          </a:p>
          <a:p>
            <a:r>
              <a:rPr lang="en-US" dirty="0" smtClean="0">
                <a:solidFill>
                  <a:srgbClr val="0070C0"/>
                </a:solidFill>
                <a:latin typeface="Arial" panose="020B0604020202020204" pitchFamily="34" charset="0"/>
                <a:cs typeface="Arial" panose="020B0604020202020204" pitchFamily="34" charset="0"/>
              </a:rPr>
              <a:t>nickel </a:t>
            </a:r>
            <a:r>
              <a:rPr lang="en-US" dirty="0">
                <a:solidFill>
                  <a:srgbClr val="0070C0"/>
                </a:solidFill>
                <a:latin typeface="Arial" panose="020B0604020202020204" pitchFamily="34" charset="0"/>
                <a:cs typeface="Arial" panose="020B0604020202020204" pitchFamily="34" charset="0"/>
              </a:rPr>
              <a:t>ions may be released into the bloodstream</a:t>
            </a:r>
            <a:r>
              <a:rPr lang="en-US" dirty="0">
                <a:solidFill>
                  <a:srgbClr val="0070C0"/>
                </a:solidFill>
              </a:rPr>
              <a:t>.</a:t>
            </a:r>
          </a:p>
        </p:txBody>
      </p:sp>
      <p:pic>
        <p:nvPicPr>
          <p:cNvPr id="10" name="Рисунок 9"/>
          <p:cNvPicPr>
            <a:picLocks noChangeAspect="1"/>
          </p:cNvPicPr>
          <p:nvPr/>
        </p:nvPicPr>
        <p:blipFill>
          <a:blip r:embed="rId4"/>
          <a:stretch>
            <a:fillRect/>
          </a:stretch>
        </p:blipFill>
        <p:spPr>
          <a:xfrm>
            <a:off x="6084168" y="2744219"/>
            <a:ext cx="2880320" cy="1714284"/>
          </a:xfrm>
          <a:prstGeom prst="rect">
            <a:avLst/>
          </a:prstGeom>
        </p:spPr>
      </p:pic>
    </p:spTree>
    <p:extLst>
      <p:ext uri="{BB962C8B-B14F-4D97-AF65-F5344CB8AC3E}">
        <p14:creationId xmlns:p14="http://schemas.microsoft.com/office/powerpoint/2010/main" val="4979290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r>
              <a:rPr lang="en-US" b="1" dirty="0" smtClean="0">
                <a:solidFill>
                  <a:srgbClr val="0070C0"/>
                </a:solidFill>
                <a:latin typeface="Arial" panose="020B0604020202020204" pitchFamily="34" charset="0"/>
                <a:cs typeface="Arial" panose="020B0604020202020204" pitchFamily="34" charset="0"/>
              </a:rPr>
              <a:t>SILVER</a:t>
            </a:r>
            <a:endParaRPr lang="en-US"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95536" y="843558"/>
            <a:ext cx="5328592" cy="1754326"/>
          </a:xfrm>
          <a:prstGeom prst="rect">
            <a:avLst/>
          </a:prstGeom>
        </p:spPr>
        <p:txBody>
          <a:bodyPr wrap="square">
            <a:spAutoFit/>
          </a:bodyPr>
          <a:lstStyle/>
          <a:p>
            <a:r>
              <a:rPr lang="en-US" dirty="0">
                <a:solidFill>
                  <a:srgbClr val="0070C0"/>
                </a:solidFill>
              </a:rPr>
              <a:t>Silver acts much like copper in that it’s naturally antimicrobial. This makes it useful for stents, non-load-bearing implants, and even mixed into cementitious compounds used for bone plaster. Silver is also alloyed with zinc or copper to make dental fillings.</a:t>
            </a:r>
            <a:endParaRPr lang="uk-UA" dirty="0">
              <a:solidFill>
                <a:srgbClr val="0070C0"/>
              </a:solidFill>
            </a:endParaRPr>
          </a:p>
        </p:txBody>
      </p:sp>
      <p:pic>
        <p:nvPicPr>
          <p:cNvPr id="7" name="Рисунок 6" descr="colloidal silver"/>
          <p:cNvPicPr/>
          <p:nvPr/>
        </p:nvPicPr>
        <p:blipFill>
          <a:blip r:embed="rId3">
            <a:extLst>
              <a:ext uri="{28A0092B-C50C-407E-A947-70E740481C1C}">
                <a14:useLocalDpi xmlns:a14="http://schemas.microsoft.com/office/drawing/2010/main" val="0"/>
              </a:ext>
            </a:extLst>
          </a:blip>
          <a:srcRect/>
          <a:stretch>
            <a:fillRect/>
          </a:stretch>
        </p:blipFill>
        <p:spPr bwMode="auto">
          <a:xfrm>
            <a:off x="6012160" y="915566"/>
            <a:ext cx="2727325" cy="1819275"/>
          </a:xfrm>
          <a:prstGeom prst="rect">
            <a:avLst/>
          </a:prstGeom>
          <a:noFill/>
          <a:ln>
            <a:noFill/>
          </a:ln>
        </p:spPr>
      </p:pic>
      <p:pic>
        <p:nvPicPr>
          <p:cNvPr id="4" name="Рисунок 3"/>
          <p:cNvPicPr>
            <a:picLocks noChangeAspect="1"/>
          </p:cNvPicPr>
          <p:nvPr/>
        </p:nvPicPr>
        <p:blipFill>
          <a:blip r:embed="rId4"/>
          <a:stretch>
            <a:fillRect/>
          </a:stretch>
        </p:blipFill>
        <p:spPr>
          <a:xfrm>
            <a:off x="251520" y="2597884"/>
            <a:ext cx="3070987" cy="2303240"/>
          </a:xfrm>
          <a:prstGeom prst="rect">
            <a:avLst/>
          </a:prstGeom>
        </p:spPr>
      </p:pic>
      <p:pic>
        <p:nvPicPr>
          <p:cNvPr id="6" name="Рисунок 5"/>
          <p:cNvPicPr>
            <a:picLocks noChangeAspect="1"/>
          </p:cNvPicPr>
          <p:nvPr/>
        </p:nvPicPr>
        <p:blipFill>
          <a:blip r:embed="rId5"/>
          <a:stretch>
            <a:fillRect/>
          </a:stretch>
        </p:blipFill>
        <p:spPr>
          <a:xfrm>
            <a:off x="3666615" y="2666589"/>
            <a:ext cx="2038350" cy="2247900"/>
          </a:xfrm>
          <a:prstGeom prst="rect">
            <a:avLst/>
          </a:prstGeom>
        </p:spPr>
      </p:pic>
    </p:spTree>
    <p:extLst>
      <p:ext uri="{BB962C8B-B14F-4D97-AF65-F5344CB8AC3E}">
        <p14:creationId xmlns:p14="http://schemas.microsoft.com/office/powerpoint/2010/main" val="3812686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smtClean="0">
                <a:solidFill>
                  <a:srgbClr val="0070C0"/>
                </a:solidFill>
                <a:latin typeface="Arial" panose="020B0604020202020204" pitchFamily="34" charset="0"/>
                <a:cs typeface="Arial" panose="020B0604020202020204" pitchFamily="34" charset="0"/>
              </a:rPr>
              <a:t>GOLD</a:t>
            </a:r>
            <a:endParaRPr lang="en-US"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95535" y="852757"/>
            <a:ext cx="5832649" cy="3139321"/>
          </a:xfrm>
          <a:prstGeom prst="rect">
            <a:avLst/>
          </a:prstGeom>
        </p:spPr>
        <p:txBody>
          <a:bodyPr wrap="square">
            <a:spAutoFit/>
          </a:bodyPr>
          <a:lstStyle/>
          <a:p>
            <a:r>
              <a:rPr lang="en-US" dirty="0">
                <a:solidFill>
                  <a:srgbClr val="0070C0"/>
                </a:solidFill>
                <a:latin typeface="Arial" panose="020B0604020202020204" pitchFamily="34" charset="0"/>
                <a:cs typeface="Arial" panose="020B0604020202020204" pitchFamily="34" charset="0"/>
              </a:rPr>
              <a:t>Probably the very first medical metal, gold has good </a:t>
            </a:r>
            <a:endParaRPr lang="en-US" dirty="0" smtClean="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corrosion </a:t>
            </a:r>
            <a:r>
              <a:rPr lang="en-US" dirty="0">
                <a:solidFill>
                  <a:srgbClr val="0070C0"/>
                </a:solidFill>
                <a:latin typeface="Arial" panose="020B0604020202020204" pitchFamily="34" charset="0"/>
                <a:cs typeface="Arial" panose="020B0604020202020204" pitchFamily="34" charset="0"/>
              </a:rPr>
              <a:t>resistance and biocompatibility. Because of </a:t>
            </a:r>
            <a:endParaRPr lang="en-US" dirty="0" smtClean="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its </a:t>
            </a:r>
            <a:r>
              <a:rPr lang="en-US" dirty="0">
                <a:solidFill>
                  <a:srgbClr val="0070C0"/>
                </a:solidFill>
                <a:latin typeface="Arial" panose="020B0604020202020204" pitchFamily="34" charset="0"/>
                <a:cs typeface="Arial" panose="020B0604020202020204" pitchFamily="34" charset="0"/>
              </a:rPr>
              <a:t>plasticity, it’s easy to form and was commonly used </a:t>
            </a:r>
            <a:endParaRPr lang="en-US" dirty="0" smtClean="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in </a:t>
            </a:r>
            <a:r>
              <a:rPr lang="en-US" dirty="0">
                <a:solidFill>
                  <a:srgbClr val="0070C0"/>
                </a:solidFill>
                <a:latin typeface="Arial" panose="020B0604020202020204" pitchFamily="34" charset="0"/>
                <a:cs typeface="Arial" panose="020B0604020202020204" pitchFamily="34" charset="0"/>
              </a:rPr>
              <a:t>the past for many kinds of dental repair. This practice is no longer common and now gold is being replaced by other synthetic materials. </a:t>
            </a:r>
            <a:endParaRPr lang="uk-UA" dirty="0">
              <a:solidFill>
                <a:srgbClr val="0070C0"/>
              </a:solidFill>
              <a:latin typeface="Arial" panose="020B0604020202020204" pitchFamily="34" charset="0"/>
              <a:cs typeface="Arial" panose="020B0604020202020204" pitchFamily="34" charset="0"/>
            </a:endParaRPr>
          </a:p>
          <a:p>
            <a:r>
              <a:rPr lang="en-US" dirty="0">
                <a:solidFill>
                  <a:srgbClr val="0070C0"/>
                </a:solidFill>
                <a:latin typeface="Arial" panose="020B0604020202020204" pitchFamily="34" charset="0"/>
                <a:cs typeface="Arial" panose="020B0604020202020204" pitchFamily="34" charset="0"/>
              </a:rPr>
              <a:t>Gold does exhibit some biocidal properties so it can </a:t>
            </a:r>
            <a:endParaRPr lang="en-US" dirty="0" smtClean="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be </a:t>
            </a:r>
            <a:r>
              <a:rPr lang="en-US" dirty="0">
                <a:solidFill>
                  <a:srgbClr val="0070C0"/>
                </a:solidFill>
                <a:latin typeface="Arial" panose="020B0604020202020204" pitchFamily="34" charset="0"/>
                <a:cs typeface="Arial" panose="020B0604020202020204" pitchFamily="34" charset="0"/>
              </a:rPr>
              <a:t>found in antitumor treatments. But of course, </a:t>
            </a:r>
            <a:r>
              <a:rPr lang="en-US" dirty="0" smtClean="0">
                <a:solidFill>
                  <a:srgbClr val="0070C0"/>
                </a:solidFill>
                <a:latin typeface="Arial" panose="020B0604020202020204" pitchFamily="34" charset="0"/>
                <a:cs typeface="Arial" panose="020B0604020202020204" pitchFamily="34" charset="0"/>
              </a:rPr>
              <a:t>gold</a:t>
            </a:r>
          </a:p>
          <a:p>
            <a:r>
              <a:rPr lang="en-US" dirty="0" smtClean="0">
                <a:solidFill>
                  <a:srgbClr val="0070C0"/>
                </a:solidFill>
                <a:latin typeface="Arial" panose="020B0604020202020204" pitchFamily="34" charset="0"/>
                <a:cs typeface="Arial" panose="020B0604020202020204" pitchFamily="34" charset="0"/>
              </a:rPr>
              <a:t>is </a:t>
            </a:r>
            <a:r>
              <a:rPr lang="en-US" dirty="0">
                <a:solidFill>
                  <a:srgbClr val="0070C0"/>
                </a:solidFill>
                <a:latin typeface="Arial" panose="020B0604020202020204" pitchFamily="34" charset="0"/>
                <a:cs typeface="Arial" panose="020B0604020202020204" pitchFamily="34" charset="0"/>
              </a:rPr>
              <a:t>expensive and rare, and is usually limited to very </a:t>
            </a:r>
            <a:endParaRPr lang="en-US" dirty="0" smtClean="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thin plating's </a:t>
            </a:r>
            <a:r>
              <a:rPr lang="en-US" dirty="0">
                <a:solidFill>
                  <a:srgbClr val="0070C0"/>
                </a:solidFill>
                <a:latin typeface="Arial" panose="020B0604020202020204" pitchFamily="34" charset="0"/>
                <a:cs typeface="Arial" panose="020B0604020202020204" pitchFamily="34" charset="0"/>
              </a:rPr>
              <a:t>instead of solid gold. Gold </a:t>
            </a:r>
            <a:r>
              <a:rPr lang="en-US" dirty="0" smtClean="0">
                <a:solidFill>
                  <a:srgbClr val="0070C0"/>
                </a:solidFill>
                <a:latin typeface="Arial" panose="020B0604020202020204" pitchFamily="34" charset="0"/>
                <a:cs typeface="Arial" panose="020B0604020202020204" pitchFamily="34" charset="0"/>
              </a:rPr>
              <a:t>plating's are</a:t>
            </a:r>
          </a:p>
          <a:p>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common on wires, conductors, </a:t>
            </a:r>
            <a:endParaRPr lang="en-US" dirty="0">
              <a:solidFill>
                <a:srgbClr val="0070C0"/>
              </a:solidFill>
              <a:latin typeface="Arial" panose="020B0604020202020204" pitchFamily="34" charset="0"/>
              <a:cs typeface="Arial" panose="020B0604020202020204" pitchFamily="34" charset="0"/>
            </a:endParaRPr>
          </a:p>
        </p:txBody>
      </p:sp>
      <p:pic>
        <p:nvPicPr>
          <p:cNvPr id="30722" name="Picture 2" descr="Gold | Bulwik Jewell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6963" y="3219822"/>
            <a:ext cx="13502608" cy="10126956"/>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4"/>
          <a:stretch>
            <a:fillRect/>
          </a:stretch>
        </p:blipFill>
        <p:spPr>
          <a:xfrm>
            <a:off x="6228184" y="852757"/>
            <a:ext cx="3024358" cy="1879944"/>
          </a:xfrm>
          <a:prstGeom prst="rect">
            <a:avLst/>
          </a:prstGeom>
          <a:ln>
            <a:noFill/>
          </a:ln>
          <a:effectLst>
            <a:softEdge rad="112500"/>
          </a:effectLst>
        </p:spPr>
      </p:pic>
      <p:pic>
        <p:nvPicPr>
          <p:cNvPr id="7" name="Рисунок 6"/>
          <p:cNvPicPr>
            <a:picLocks noChangeAspect="1"/>
          </p:cNvPicPr>
          <p:nvPr/>
        </p:nvPicPr>
        <p:blipFill>
          <a:blip r:embed="rId5"/>
          <a:stretch>
            <a:fillRect/>
          </a:stretch>
        </p:blipFill>
        <p:spPr>
          <a:xfrm>
            <a:off x="6552231" y="2859782"/>
            <a:ext cx="2376264" cy="1800200"/>
          </a:xfrm>
          <a:prstGeom prst="rect">
            <a:avLst/>
          </a:prstGeom>
          <a:ln>
            <a:noFill/>
          </a:ln>
          <a:effectLst>
            <a:softEdge rad="112500"/>
          </a:effectLst>
        </p:spPr>
      </p:pic>
    </p:spTree>
    <p:extLst>
      <p:ext uri="{BB962C8B-B14F-4D97-AF65-F5344CB8AC3E}">
        <p14:creationId xmlns:p14="http://schemas.microsoft.com/office/powerpoint/2010/main" val="8691126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smtClean="0">
                <a:solidFill>
                  <a:srgbClr val="0070C0"/>
                </a:solidFill>
                <a:latin typeface="Arial" panose="020B0604020202020204" pitchFamily="34" charset="0"/>
                <a:cs typeface="Arial" panose="020B0604020202020204" pitchFamily="34" charset="0"/>
              </a:rPr>
              <a:t>GOLD</a:t>
            </a:r>
            <a:endParaRPr lang="en-US"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95535" y="852757"/>
            <a:ext cx="6048673" cy="3970318"/>
          </a:xfrm>
          <a:prstGeom prst="rect">
            <a:avLst/>
          </a:prstGeom>
        </p:spPr>
        <p:txBody>
          <a:bodyPr wrap="square">
            <a:spAutoFit/>
          </a:bodyPr>
          <a:lstStyle/>
          <a:p>
            <a:pPr algn="just"/>
            <a:r>
              <a:rPr lang="en-US" dirty="0">
                <a:solidFill>
                  <a:srgbClr val="0070C0"/>
                </a:solidFill>
                <a:latin typeface="Arial" panose="020B0604020202020204" pitchFamily="34" charset="0"/>
                <a:cs typeface="Arial" panose="020B0604020202020204" pitchFamily="34" charset="0"/>
              </a:rPr>
              <a:t>Probably the very first medical metal, gold has good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corrosion </a:t>
            </a:r>
            <a:r>
              <a:rPr lang="en-US" dirty="0">
                <a:solidFill>
                  <a:srgbClr val="0070C0"/>
                </a:solidFill>
                <a:latin typeface="Arial" panose="020B0604020202020204" pitchFamily="34" charset="0"/>
                <a:cs typeface="Arial" panose="020B0604020202020204" pitchFamily="34" charset="0"/>
              </a:rPr>
              <a:t>resistance and biocompatibility. Because of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its </a:t>
            </a:r>
            <a:r>
              <a:rPr lang="en-US" dirty="0">
                <a:solidFill>
                  <a:srgbClr val="0070C0"/>
                </a:solidFill>
                <a:latin typeface="Arial" panose="020B0604020202020204" pitchFamily="34" charset="0"/>
                <a:cs typeface="Arial" panose="020B0604020202020204" pitchFamily="34" charset="0"/>
              </a:rPr>
              <a:t>plasticity, it’s easy to form and was commonly used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in </a:t>
            </a:r>
            <a:r>
              <a:rPr lang="en-US" dirty="0">
                <a:solidFill>
                  <a:srgbClr val="0070C0"/>
                </a:solidFill>
                <a:latin typeface="Arial" panose="020B0604020202020204" pitchFamily="34" charset="0"/>
                <a:cs typeface="Arial" panose="020B0604020202020204" pitchFamily="34" charset="0"/>
              </a:rPr>
              <a:t>the past for many kinds of dental repair. This practice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is </a:t>
            </a:r>
            <a:r>
              <a:rPr lang="en-US" dirty="0">
                <a:solidFill>
                  <a:srgbClr val="0070C0"/>
                </a:solidFill>
                <a:latin typeface="Arial" panose="020B0604020202020204" pitchFamily="34" charset="0"/>
                <a:cs typeface="Arial" panose="020B0604020202020204" pitchFamily="34" charset="0"/>
              </a:rPr>
              <a:t>no longer common and now gold is being replaced </a:t>
            </a:r>
            <a:r>
              <a:rPr lang="en-US" dirty="0" smtClean="0">
                <a:solidFill>
                  <a:srgbClr val="0070C0"/>
                </a:solidFill>
                <a:latin typeface="Arial" panose="020B0604020202020204" pitchFamily="34" charset="0"/>
                <a:cs typeface="Arial" panose="020B0604020202020204" pitchFamily="34" charset="0"/>
              </a:rPr>
              <a:t>by</a:t>
            </a:r>
          </a:p>
          <a:p>
            <a:pPr algn="just"/>
            <a:r>
              <a:rPr lang="en-US" dirty="0" smtClean="0">
                <a:solidFill>
                  <a:srgbClr val="0070C0"/>
                </a:solidFill>
                <a:latin typeface="Arial" panose="020B0604020202020204" pitchFamily="34" charset="0"/>
                <a:cs typeface="Arial" panose="020B0604020202020204" pitchFamily="34" charset="0"/>
              </a:rPr>
              <a:t>other </a:t>
            </a:r>
            <a:r>
              <a:rPr lang="en-US" dirty="0">
                <a:solidFill>
                  <a:srgbClr val="0070C0"/>
                </a:solidFill>
                <a:latin typeface="Arial" panose="020B0604020202020204" pitchFamily="34" charset="0"/>
                <a:cs typeface="Arial" panose="020B0604020202020204" pitchFamily="34" charset="0"/>
              </a:rPr>
              <a:t>synthetic materials. </a:t>
            </a:r>
            <a:endParaRPr lang="en-US" dirty="0" smtClean="0">
              <a:solidFill>
                <a:srgbClr val="0070C0"/>
              </a:solidFill>
              <a:latin typeface="Arial" panose="020B0604020202020204" pitchFamily="34" charset="0"/>
              <a:cs typeface="Arial" panose="020B0604020202020204" pitchFamily="34" charset="0"/>
            </a:endParaRPr>
          </a:p>
          <a:p>
            <a:pPr algn="just"/>
            <a:endParaRPr lang="uk-UA" dirty="0">
              <a:solidFill>
                <a:srgbClr val="0070C0"/>
              </a:solidFill>
              <a:latin typeface="Arial" panose="020B0604020202020204" pitchFamily="34" charset="0"/>
              <a:cs typeface="Arial" panose="020B0604020202020204" pitchFamily="34" charset="0"/>
            </a:endParaRPr>
          </a:p>
          <a:p>
            <a:pPr algn="just"/>
            <a:r>
              <a:rPr lang="en-US" dirty="0">
                <a:solidFill>
                  <a:srgbClr val="0070C0"/>
                </a:solidFill>
                <a:latin typeface="Arial" panose="020B0604020202020204" pitchFamily="34" charset="0"/>
                <a:cs typeface="Arial" panose="020B0604020202020204" pitchFamily="34" charset="0"/>
              </a:rPr>
              <a:t>Gold does exhibit some biocidal properties so it can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be </a:t>
            </a:r>
            <a:r>
              <a:rPr lang="en-US" dirty="0">
                <a:solidFill>
                  <a:srgbClr val="0070C0"/>
                </a:solidFill>
                <a:latin typeface="Arial" panose="020B0604020202020204" pitchFamily="34" charset="0"/>
                <a:cs typeface="Arial" panose="020B0604020202020204" pitchFamily="34" charset="0"/>
              </a:rPr>
              <a:t>found in antitumor treatments. But of course, </a:t>
            </a:r>
            <a:r>
              <a:rPr lang="en-US" dirty="0" smtClean="0">
                <a:solidFill>
                  <a:srgbClr val="0070C0"/>
                </a:solidFill>
                <a:latin typeface="Arial" panose="020B0604020202020204" pitchFamily="34" charset="0"/>
                <a:cs typeface="Arial" panose="020B0604020202020204" pitchFamily="34" charset="0"/>
              </a:rPr>
              <a:t>gold</a:t>
            </a:r>
          </a:p>
          <a:p>
            <a:pPr algn="just"/>
            <a:r>
              <a:rPr lang="en-US" dirty="0" smtClean="0">
                <a:solidFill>
                  <a:srgbClr val="0070C0"/>
                </a:solidFill>
                <a:latin typeface="Arial" panose="020B0604020202020204" pitchFamily="34" charset="0"/>
                <a:cs typeface="Arial" panose="020B0604020202020204" pitchFamily="34" charset="0"/>
              </a:rPr>
              <a:t>is </a:t>
            </a:r>
            <a:r>
              <a:rPr lang="en-US" dirty="0">
                <a:solidFill>
                  <a:srgbClr val="0070C0"/>
                </a:solidFill>
                <a:latin typeface="Arial" panose="020B0604020202020204" pitchFamily="34" charset="0"/>
                <a:cs typeface="Arial" panose="020B0604020202020204" pitchFamily="34" charset="0"/>
              </a:rPr>
              <a:t>expensive and rare, and is usually limited to very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thin plating's </a:t>
            </a:r>
            <a:r>
              <a:rPr lang="en-US" dirty="0">
                <a:solidFill>
                  <a:srgbClr val="0070C0"/>
                </a:solidFill>
                <a:latin typeface="Arial" panose="020B0604020202020204" pitchFamily="34" charset="0"/>
                <a:cs typeface="Arial" panose="020B0604020202020204" pitchFamily="34" charset="0"/>
              </a:rPr>
              <a:t>instead of solid gold. Gold </a:t>
            </a:r>
            <a:r>
              <a:rPr lang="en-US" dirty="0" smtClean="0">
                <a:solidFill>
                  <a:srgbClr val="0070C0"/>
                </a:solidFill>
                <a:latin typeface="Arial" panose="020B0604020202020204" pitchFamily="34" charset="0"/>
                <a:cs typeface="Arial" panose="020B0604020202020204" pitchFamily="34" charset="0"/>
              </a:rPr>
              <a:t>plating's are</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common on wires, conductors, and other micro-electronic components used in sensors and </a:t>
            </a:r>
            <a:r>
              <a:rPr lang="en-US" dirty="0" smtClean="0">
                <a:solidFill>
                  <a:srgbClr val="0070C0"/>
                </a:solidFill>
                <a:latin typeface="Arial" panose="020B0604020202020204" pitchFamily="34" charset="0"/>
                <a:cs typeface="Arial" panose="020B0604020202020204" pitchFamily="34" charset="0"/>
              </a:rPr>
              <a:t>electro-stimulation</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implants</a:t>
            </a:r>
            <a:r>
              <a:rPr lang="en-US" dirty="0" smtClean="0">
                <a:solidFill>
                  <a:srgbClr val="0070C0"/>
                </a:solidFill>
                <a:latin typeface="Arial" panose="020B0604020202020204" pitchFamily="34" charset="0"/>
                <a:cs typeface="Arial" panose="020B0604020202020204" pitchFamily="34" charset="0"/>
              </a:rPr>
              <a:t>.</a:t>
            </a:r>
            <a:endParaRPr lang="en-US" dirty="0">
              <a:solidFill>
                <a:srgbClr val="0070C0"/>
              </a:solidFill>
              <a:latin typeface="Arial" panose="020B0604020202020204" pitchFamily="34" charset="0"/>
              <a:cs typeface="Arial" panose="020B0604020202020204" pitchFamily="34" charset="0"/>
            </a:endParaRPr>
          </a:p>
        </p:txBody>
      </p:sp>
      <p:pic>
        <p:nvPicPr>
          <p:cNvPr id="30722" name="Picture 2" descr="Gold | Bulwik Jewell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6963" y="3219822"/>
            <a:ext cx="13502608" cy="10126956"/>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4"/>
          <a:stretch>
            <a:fillRect/>
          </a:stretch>
        </p:blipFill>
        <p:spPr>
          <a:xfrm>
            <a:off x="6228184" y="852757"/>
            <a:ext cx="3024358" cy="1879944"/>
          </a:xfrm>
          <a:prstGeom prst="rect">
            <a:avLst/>
          </a:prstGeom>
          <a:ln>
            <a:noFill/>
          </a:ln>
          <a:effectLst>
            <a:softEdge rad="112500"/>
          </a:effectLst>
        </p:spPr>
      </p:pic>
      <p:pic>
        <p:nvPicPr>
          <p:cNvPr id="7" name="Рисунок 6"/>
          <p:cNvPicPr>
            <a:picLocks noChangeAspect="1"/>
          </p:cNvPicPr>
          <p:nvPr/>
        </p:nvPicPr>
        <p:blipFill>
          <a:blip r:embed="rId5"/>
          <a:stretch>
            <a:fillRect/>
          </a:stretch>
        </p:blipFill>
        <p:spPr>
          <a:xfrm>
            <a:off x="6588224" y="2859782"/>
            <a:ext cx="2376264" cy="1800200"/>
          </a:xfrm>
          <a:prstGeom prst="rect">
            <a:avLst/>
          </a:prstGeom>
          <a:ln>
            <a:noFill/>
          </a:ln>
          <a:effectLst>
            <a:softEdge rad="112500"/>
          </a:effectLst>
        </p:spPr>
      </p:pic>
    </p:spTree>
    <p:extLst>
      <p:ext uri="{BB962C8B-B14F-4D97-AF65-F5344CB8AC3E}">
        <p14:creationId xmlns:p14="http://schemas.microsoft.com/office/powerpoint/2010/main" val="12977502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smtClean="0">
                <a:solidFill>
                  <a:srgbClr val="0070C0"/>
                </a:solidFill>
                <a:latin typeface="Arial" panose="020B0604020202020204" pitchFamily="34" charset="0"/>
                <a:cs typeface="Arial" panose="020B0604020202020204" pitchFamily="34" charset="0"/>
              </a:rPr>
              <a:t>PLATINUM</a:t>
            </a:r>
            <a:endParaRPr lang="uk-UA"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95535" y="852757"/>
            <a:ext cx="5544617" cy="1754326"/>
          </a:xfrm>
          <a:prstGeom prst="rect">
            <a:avLst/>
          </a:prstGeom>
        </p:spPr>
        <p:txBody>
          <a:bodyPr wrap="square">
            <a:spAutoFit/>
          </a:bodyPr>
          <a:lstStyle/>
          <a:p>
            <a:r>
              <a:rPr lang="en-US" dirty="0">
                <a:solidFill>
                  <a:srgbClr val="0070C0"/>
                </a:solidFill>
                <a:latin typeface="Arial" panose="020B0604020202020204" pitchFamily="34" charset="0"/>
                <a:cs typeface="Arial" panose="020B0604020202020204" pitchFamily="34" charset="0"/>
              </a:rPr>
              <a:t>Another highly stable inert metal, platinum is biocompatible and is also an excellent conductor. Very fine platinum wires are used for internal electronic implants, such as pacemakers and hearing aids. It’s also showing promise in applications for neurological disorders and in monitoring brain waves. </a:t>
            </a:r>
            <a:endParaRPr lang="uk-UA" dirty="0">
              <a:solidFill>
                <a:srgbClr val="0070C0"/>
              </a:solidFill>
              <a:latin typeface="Arial" panose="020B0604020202020204" pitchFamily="34" charset="0"/>
              <a:cs typeface="Arial" panose="020B0604020202020204" pitchFamily="34" charset="0"/>
            </a:endParaRPr>
          </a:p>
        </p:txBody>
      </p:sp>
      <p:pic>
        <p:nvPicPr>
          <p:cNvPr id="30722" name="Picture 2" descr="Gold | Bulwik Jewell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6963" y="3219822"/>
            <a:ext cx="13502608" cy="10126956"/>
          </a:xfrm>
          <a:prstGeom prst="rect">
            <a:avLst/>
          </a:prstGeom>
          <a:noFill/>
          <a:extLst>
            <a:ext uri="{909E8E84-426E-40DD-AFC4-6F175D3DCCD1}">
              <a14:hiddenFill xmlns:a14="http://schemas.microsoft.com/office/drawing/2010/main">
                <a:solidFill>
                  <a:srgbClr val="FFFFFF"/>
                </a:solidFill>
              </a14:hiddenFill>
            </a:ext>
          </a:extLst>
        </p:spPr>
      </p:pic>
      <p:pic>
        <p:nvPicPr>
          <p:cNvPr id="8" name="Рисунок 7" descr="platinum dental crown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3838" y="2787774"/>
            <a:ext cx="2485390" cy="1657985"/>
          </a:xfrm>
          <a:prstGeom prst="rect">
            <a:avLst/>
          </a:prstGeom>
          <a:noFill/>
          <a:ln>
            <a:noFill/>
          </a:ln>
        </p:spPr>
      </p:pic>
      <p:pic>
        <p:nvPicPr>
          <p:cNvPr id="5" name="Рисунок 4"/>
          <p:cNvPicPr>
            <a:picLocks noChangeAspect="1"/>
          </p:cNvPicPr>
          <p:nvPr/>
        </p:nvPicPr>
        <p:blipFill>
          <a:blip r:embed="rId5"/>
          <a:stretch>
            <a:fillRect/>
          </a:stretch>
        </p:blipFill>
        <p:spPr>
          <a:xfrm>
            <a:off x="6505575" y="987574"/>
            <a:ext cx="2638425" cy="1733550"/>
          </a:xfrm>
          <a:prstGeom prst="rect">
            <a:avLst/>
          </a:prstGeom>
        </p:spPr>
      </p:pic>
      <p:pic>
        <p:nvPicPr>
          <p:cNvPr id="6" name="Рисунок 5"/>
          <p:cNvPicPr>
            <a:picLocks noChangeAspect="1"/>
          </p:cNvPicPr>
          <p:nvPr/>
        </p:nvPicPr>
        <p:blipFill>
          <a:blip r:embed="rId6"/>
          <a:stretch>
            <a:fillRect/>
          </a:stretch>
        </p:blipFill>
        <p:spPr>
          <a:xfrm>
            <a:off x="3419872" y="2935665"/>
            <a:ext cx="2857500" cy="1600200"/>
          </a:xfrm>
          <a:prstGeom prst="rect">
            <a:avLst/>
          </a:prstGeom>
        </p:spPr>
      </p:pic>
      <p:pic>
        <p:nvPicPr>
          <p:cNvPr id="9" name="Рисунок 8"/>
          <p:cNvPicPr>
            <a:picLocks noChangeAspect="1"/>
          </p:cNvPicPr>
          <p:nvPr/>
        </p:nvPicPr>
        <p:blipFill>
          <a:blip r:embed="rId7"/>
          <a:stretch>
            <a:fillRect/>
          </a:stretch>
        </p:blipFill>
        <p:spPr>
          <a:xfrm>
            <a:off x="395535" y="2935665"/>
            <a:ext cx="2414588" cy="1609725"/>
          </a:xfrm>
          <a:prstGeom prst="rect">
            <a:avLst/>
          </a:prstGeom>
          <a:ln>
            <a:noFill/>
          </a:ln>
          <a:effectLst>
            <a:softEdge rad="112500"/>
          </a:effectLst>
        </p:spPr>
      </p:pic>
    </p:spTree>
    <p:extLst>
      <p:ext uri="{BB962C8B-B14F-4D97-AF65-F5344CB8AC3E}">
        <p14:creationId xmlns:p14="http://schemas.microsoft.com/office/powerpoint/2010/main" val="27859780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a:solidFill>
                  <a:srgbClr val="0070C0"/>
                </a:solidFill>
                <a:latin typeface="Arial" panose="020B0604020202020204" pitchFamily="34" charset="0"/>
                <a:cs typeface="Arial" panose="020B0604020202020204" pitchFamily="34" charset="0"/>
              </a:rPr>
              <a:t>IRIDIUM</a:t>
            </a:r>
            <a:endParaRPr lang="uk-UA"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95535" y="852757"/>
            <a:ext cx="5472609" cy="646331"/>
          </a:xfrm>
          <a:prstGeom prst="rect">
            <a:avLst/>
          </a:prstGeom>
        </p:spPr>
        <p:txBody>
          <a:bodyPr wrap="square">
            <a:spAutoFit/>
          </a:bodyPr>
          <a:lstStyle/>
          <a:p>
            <a:r>
              <a:rPr lang="en-US" dirty="0">
                <a:solidFill>
                  <a:srgbClr val="0070C0"/>
                </a:solidFill>
              </a:rPr>
              <a:t>The main use of Iridium, or iridium oxide, is to coat the wiring used for electro-stimulation devices.</a:t>
            </a:r>
            <a:endParaRPr lang="uk-UA" dirty="0">
              <a:solidFill>
                <a:srgbClr val="0070C0"/>
              </a:solidFill>
              <a:latin typeface="Arial" panose="020B0604020202020204" pitchFamily="34" charset="0"/>
              <a:cs typeface="Arial" panose="020B0604020202020204" pitchFamily="34" charset="0"/>
            </a:endParaRPr>
          </a:p>
        </p:txBody>
      </p:sp>
      <p:pic>
        <p:nvPicPr>
          <p:cNvPr id="30722" name="Picture 2" descr="Gold | Bulwik Jewell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6963" y="3219822"/>
            <a:ext cx="13502608" cy="10126956"/>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descr="Pure iridium"/>
          <p:cNvPicPr/>
          <p:nvPr/>
        </p:nvPicPr>
        <p:blipFill>
          <a:blip r:embed="rId4">
            <a:extLst>
              <a:ext uri="{28A0092B-C50C-407E-A947-70E740481C1C}">
                <a14:useLocalDpi xmlns:a14="http://schemas.microsoft.com/office/drawing/2010/main" val="0"/>
              </a:ext>
            </a:extLst>
          </a:blip>
          <a:srcRect/>
          <a:stretch>
            <a:fillRect/>
          </a:stretch>
        </p:blipFill>
        <p:spPr bwMode="auto">
          <a:xfrm>
            <a:off x="6516216" y="914524"/>
            <a:ext cx="2569126" cy="2809354"/>
          </a:xfrm>
          <a:prstGeom prst="rect">
            <a:avLst/>
          </a:prstGeom>
          <a:noFill/>
          <a:ln>
            <a:noFill/>
          </a:ln>
        </p:spPr>
      </p:pic>
      <p:pic>
        <p:nvPicPr>
          <p:cNvPr id="4" name="Рисунок 3"/>
          <p:cNvPicPr>
            <a:picLocks noChangeAspect="1"/>
          </p:cNvPicPr>
          <p:nvPr/>
        </p:nvPicPr>
        <p:blipFill>
          <a:blip r:embed="rId5"/>
          <a:stretch>
            <a:fillRect/>
          </a:stretch>
        </p:blipFill>
        <p:spPr>
          <a:xfrm>
            <a:off x="467544" y="1499089"/>
            <a:ext cx="5400600" cy="3376918"/>
          </a:xfrm>
          <a:prstGeom prst="ellipse">
            <a:avLst/>
          </a:prstGeom>
          <a:ln>
            <a:noFill/>
          </a:ln>
          <a:effectLst>
            <a:softEdge rad="112500"/>
          </a:effectLst>
        </p:spPr>
      </p:pic>
    </p:spTree>
    <p:extLst>
      <p:ext uri="{BB962C8B-B14F-4D97-AF65-F5344CB8AC3E}">
        <p14:creationId xmlns:p14="http://schemas.microsoft.com/office/powerpoint/2010/main" val="33736247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5364088" y="2067694"/>
            <a:ext cx="2736304" cy="954107"/>
          </a:xfrm>
          <a:prstGeom prst="rect">
            <a:avLst/>
          </a:prstGeom>
        </p:spPr>
        <p:txBody>
          <a:bodyPr wrap="square">
            <a:spAutoFit/>
          </a:bodyPr>
          <a:lstStyle/>
          <a:p>
            <a:r>
              <a:rPr lang="en-US" sz="2800" b="1" dirty="0">
                <a:solidFill>
                  <a:srgbClr val="0070C0"/>
                </a:solidFill>
                <a:latin typeface="Arial" panose="020B0604020202020204" pitchFamily="34" charset="0"/>
                <a:cs typeface="Arial" panose="020B0604020202020204" pitchFamily="34" charset="0"/>
              </a:rPr>
              <a:t>Thank you for your </a:t>
            </a:r>
            <a:r>
              <a:rPr lang="en-US" sz="2800" b="1" dirty="0" smtClean="0">
                <a:solidFill>
                  <a:srgbClr val="0070C0"/>
                </a:solidFill>
                <a:latin typeface="Arial" panose="020B0604020202020204" pitchFamily="34" charset="0"/>
                <a:cs typeface="Arial" panose="020B0604020202020204" pitchFamily="34" charset="0"/>
              </a:rPr>
              <a:t>attention!</a:t>
            </a:r>
            <a:endParaRPr lang="en-US" sz="28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60954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755</TotalTime>
  <Words>9607</Words>
  <Application>Microsoft Office PowerPoint</Application>
  <PresentationFormat>Экран (16:9)</PresentationFormat>
  <Paragraphs>412</Paragraphs>
  <Slides>47</Slides>
  <Notes>42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2</vt:i4>
      </vt:variant>
      <vt:variant>
        <vt:lpstr>Заголовки слайдов</vt:lpstr>
      </vt:variant>
      <vt:variant>
        <vt:i4>47</vt:i4>
      </vt:variant>
    </vt:vector>
  </HeadingPairs>
  <TitlesOfParts>
    <vt:vector size="55" baseType="lpstr">
      <vt:lpstr>Malgun Gothic</vt:lpstr>
      <vt:lpstr>Arial</vt:lpstr>
      <vt:lpstr>Calibri</vt:lpstr>
      <vt:lpstr>Roboto</vt:lpstr>
      <vt:lpstr>Times New Roman</vt:lpstr>
      <vt:lpstr>Wingdings</vt:lpstr>
      <vt:lpstr>Office Theme</vt:lpstr>
      <vt:lpstr>Custom Design</vt:lpstr>
      <vt:lpstr>Презентация PowerPoint</vt:lpstr>
      <vt:lpstr> Materials science</vt:lpstr>
      <vt:lpstr>Презентация PowerPoint</vt:lpstr>
      <vt:lpstr> Materials science</vt:lpstr>
      <vt:lpstr> Metal materials</vt:lpstr>
      <vt:lpstr> Biocompatible materials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SURGICAL STEEL VS. STAINLESS STEEL</vt:lpstr>
      <vt:lpstr>SURGICAL STEEL VS. STAINLESS STEEL</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RePack by Diakov</cp:lastModifiedBy>
  <cp:revision>205</cp:revision>
  <dcterms:created xsi:type="dcterms:W3CDTF">2014-04-01T16:27:38Z</dcterms:created>
  <dcterms:modified xsi:type="dcterms:W3CDTF">2024-09-09T21:58:33Z</dcterms:modified>
</cp:coreProperties>
</file>