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8" r:id="rId2"/>
    <p:sldId id="287" r:id="rId3"/>
    <p:sldId id="288" r:id="rId4"/>
    <p:sldId id="289" r:id="rId5"/>
    <p:sldId id="290" r:id="rId6"/>
    <p:sldId id="291" r:id="rId7"/>
    <p:sldId id="292" r:id="rId8"/>
    <p:sldId id="293" r:id="rId9"/>
    <p:sldId id="283" r:id="rId10"/>
    <p:sldId id="284" r:id="rId11"/>
    <p:sldId id="269" r:id="rId12"/>
    <p:sldId id="270" r:id="rId13"/>
    <p:sldId id="261" r:id="rId14"/>
    <p:sldId id="262" r:id="rId15"/>
    <p:sldId id="263" r:id="rId16"/>
    <p:sldId id="264" r:id="rId17"/>
    <p:sldId id="265" r:id="rId18"/>
    <p:sldId id="266" r:id="rId19"/>
    <p:sldId id="267" r:id="rId20"/>
    <p:sldId id="268" r:id="rId21"/>
    <p:sldId id="272" r:id="rId22"/>
    <p:sldId id="274" r:id="rId23"/>
    <p:sldId id="273" r:id="rId24"/>
    <p:sldId id="275" r:id="rId25"/>
    <p:sldId id="277" r:id="rId26"/>
    <p:sldId id="276" r:id="rId27"/>
    <p:sldId id="278" r:id="rId28"/>
    <p:sldId id="279" r:id="rId29"/>
    <p:sldId id="280" r:id="rId30"/>
    <p:sldId id="281" r:id="rId31"/>
    <p:sldId id="282" r:id="rId32"/>
    <p:sldId id="285" r:id="rId33"/>
    <p:sldId id="28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7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413C85-67F6-4BA2-AD5A-393586524CBA}"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ru-RU"/>
        </a:p>
      </dgm:t>
    </dgm:pt>
    <dgm:pt modelId="{B2B2222D-1837-4970-9977-B7A69F46CA57}">
      <dgm:prSet/>
      <dgm:spPr/>
      <dgm:t>
        <a:bodyPr/>
        <a:lstStyle/>
        <a:p>
          <a:pPr rtl="0"/>
          <a:r>
            <a:rPr lang="uk-UA" smtClean="0"/>
            <a:t>Для виготовлення виробів медичного призначення використовують різні метали та їх сплави. Чисті метали використовуються рідко (крім благородних), так як за своїми властивостями вони не завжди відповідають основним вимогам, що пред</a:t>
          </a:r>
          <a:r>
            <a:rPr lang="uk-UA" smtClean="0">
              <a:sym typeface="Times New Roman" panose="02020603050405020304" pitchFamily="18" charset="0"/>
            </a:rPr>
            <a:t></a:t>
          </a:r>
          <a:r>
            <a:rPr lang="uk-UA" smtClean="0"/>
            <a:t>являються до виготовлення металічних виробів: мають достатню міцність, стійкість до корозії і т.д., тому, в основному використовуються сплави.</a:t>
          </a:r>
          <a:endParaRPr lang="uk-UA"/>
        </a:p>
      </dgm:t>
    </dgm:pt>
    <dgm:pt modelId="{34BFB893-2DC3-4A33-90E5-5481C76259BC}" type="parTrans" cxnId="{8573930A-53DA-4098-9390-F35BFFAB9C4E}">
      <dgm:prSet/>
      <dgm:spPr/>
      <dgm:t>
        <a:bodyPr/>
        <a:lstStyle/>
        <a:p>
          <a:endParaRPr lang="ru-RU"/>
        </a:p>
      </dgm:t>
    </dgm:pt>
    <dgm:pt modelId="{A8C3F55B-A04F-4071-A993-9C77FFF7124F}" type="sibTrans" cxnId="{8573930A-53DA-4098-9390-F35BFFAB9C4E}">
      <dgm:prSet/>
      <dgm:spPr/>
      <dgm:t>
        <a:bodyPr/>
        <a:lstStyle/>
        <a:p>
          <a:endParaRPr lang="ru-RU"/>
        </a:p>
      </dgm:t>
    </dgm:pt>
    <dgm:pt modelId="{7AC29A5A-6F98-4DAB-8A13-06D5B182596A}">
      <dgm:prSet/>
      <dgm:spPr/>
      <dgm:t>
        <a:bodyPr/>
        <a:lstStyle/>
        <a:p>
          <a:pPr rtl="0"/>
          <a:r>
            <a:rPr lang="uk-UA" dirty="0" smtClean="0"/>
            <a:t>Сплавом називається сполучення двох або кількох металів, при якому утворюється речовина, яка наділена новими якостями, не притаманними ні одному із вхідних у склад компонентів. Вхідні до складу компоненти у розплавленому вигляді взаємно розчиняються і утворюють однорідну масу. У виробництві виробів медичного призначення широко використовуються метали та їх сплави, які можливо розділити на дві великі групи - чорні та кольорові.</a:t>
          </a:r>
          <a:endParaRPr lang="uk-UA" dirty="0"/>
        </a:p>
      </dgm:t>
    </dgm:pt>
    <dgm:pt modelId="{24E148B9-F387-4DC7-8A03-75A0825151AA}" type="parTrans" cxnId="{D997E530-F97E-401E-A49D-2CA9151A6659}">
      <dgm:prSet/>
      <dgm:spPr/>
      <dgm:t>
        <a:bodyPr/>
        <a:lstStyle/>
        <a:p>
          <a:endParaRPr lang="ru-RU"/>
        </a:p>
      </dgm:t>
    </dgm:pt>
    <dgm:pt modelId="{AF8E4C70-0311-4A0C-A3D1-A855B34CF21F}" type="sibTrans" cxnId="{D997E530-F97E-401E-A49D-2CA9151A6659}">
      <dgm:prSet/>
      <dgm:spPr/>
      <dgm:t>
        <a:bodyPr/>
        <a:lstStyle/>
        <a:p>
          <a:endParaRPr lang="ru-RU"/>
        </a:p>
      </dgm:t>
    </dgm:pt>
    <dgm:pt modelId="{D020633F-E2B0-4D6A-94DD-EDE0A26D051C}" type="pres">
      <dgm:prSet presAssocID="{F3413C85-67F6-4BA2-AD5A-393586524CBA}" presName="linear" presStyleCnt="0">
        <dgm:presLayoutVars>
          <dgm:animLvl val="lvl"/>
          <dgm:resizeHandles val="exact"/>
        </dgm:presLayoutVars>
      </dgm:prSet>
      <dgm:spPr/>
      <dgm:t>
        <a:bodyPr/>
        <a:lstStyle/>
        <a:p>
          <a:endParaRPr lang="ru-RU"/>
        </a:p>
      </dgm:t>
    </dgm:pt>
    <dgm:pt modelId="{FA19B019-4C1F-48C4-9D9F-D80A97CBC7B7}" type="pres">
      <dgm:prSet presAssocID="{B2B2222D-1837-4970-9977-B7A69F46CA57}" presName="parentText" presStyleLbl="node1" presStyleIdx="0" presStyleCnt="2">
        <dgm:presLayoutVars>
          <dgm:chMax val="0"/>
          <dgm:bulletEnabled val="1"/>
        </dgm:presLayoutVars>
      </dgm:prSet>
      <dgm:spPr/>
      <dgm:t>
        <a:bodyPr/>
        <a:lstStyle/>
        <a:p>
          <a:endParaRPr lang="ru-RU"/>
        </a:p>
      </dgm:t>
    </dgm:pt>
    <dgm:pt modelId="{0A187082-8262-41F5-8E84-EFB26D7A2C41}" type="pres">
      <dgm:prSet presAssocID="{A8C3F55B-A04F-4071-A993-9C77FFF7124F}" presName="spacer" presStyleCnt="0"/>
      <dgm:spPr/>
    </dgm:pt>
    <dgm:pt modelId="{E5FB8C78-D220-464E-9BD2-3082726BA49C}" type="pres">
      <dgm:prSet presAssocID="{7AC29A5A-6F98-4DAB-8A13-06D5B182596A}" presName="parentText" presStyleLbl="node1" presStyleIdx="1" presStyleCnt="2">
        <dgm:presLayoutVars>
          <dgm:chMax val="0"/>
          <dgm:bulletEnabled val="1"/>
        </dgm:presLayoutVars>
      </dgm:prSet>
      <dgm:spPr/>
      <dgm:t>
        <a:bodyPr/>
        <a:lstStyle/>
        <a:p>
          <a:endParaRPr lang="ru-RU"/>
        </a:p>
      </dgm:t>
    </dgm:pt>
  </dgm:ptLst>
  <dgm:cxnLst>
    <dgm:cxn modelId="{501CC25B-739B-428B-ABA7-C894341DEF7B}" type="presOf" srcId="{F3413C85-67F6-4BA2-AD5A-393586524CBA}" destId="{D020633F-E2B0-4D6A-94DD-EDE0A26D051C}" srcOrd="0" destOrd="0" presId="urn:microsoft.com/office/officeart/2005/8/layout/vList2"/>
    <dgm:cxn modelId="{8573930A-53DA-4098-9390-F35BFFAB9C4E}" srcId="{F3413C85-67F6-4BA2-AD5A-393586524CBA}" destId="{B2B2222D-1837-4970-9977-B7A69F46CA57}" srcOrd="0" destOrd="0" parTransId="{34BFB893-2DC3-4A33-90E5-5481C76259BC}" sibTransId="{A8C3F55B-A04F-4071-A993-9C77FFF7124F}"/>
    <dgm:cxn modelId="{327E903F-4E45-4E1A-9748-4981011410C6}" type="presOf" srcId="{B2B2222D-1837-4970-9977-B7A69F46CA57}" destId="{FA19B019-4C1F-48C4-9D9F-D80A97CBC7B7}" srcOrd="0" destOrd="0" presId="urn:microsoft.com/office/officeart/2005/8/layout/vList2"/>
    <dgm:cxn modelId="{F04C2129-F2CC-4D5E-8D7E-5E882DC39AF9}" type="presOf" srcId="{7AC29A5A-6F98-4DAB-8A13-06D5B182596A}" destId="{E5FB8C78-D220-464E-9BD2-3082726BA49C}" srcOrd="0" destOrd="0" presId="urn:microsoft.com/office/officeart/2005/8/layout/vList2"/>
    <dgm:cxn modelId="{D997E530-F97E-401E-A49D-2CA9151A6659}" srcId="{F3413C85-67F6-4BA2-AD5A-393586524CBA}" destId="{7AC29A5A-6F98-4DAB-8A13-06D5B182596A}" srcOrd="1" destOrd="0" parTransId="{24E148B9-F387-4DC7-8A03-75A0825151AA}" sibTransId="{AF8E4C70-0311-4A0C-A3D1-A855B34CF21F}"/>
    <dgm:cxn modelId="{516C82EF-5210-426E-9671-4D5396BC40D3}" type="presParOf" srcId="{D020633F-E2B0-4D6A-94DD-EDE0A26D051C}" destId="{FA19B019-4C1F-48C4-9D9F-D80A97CBC7B7}" srcOrd="0" destOrd="0" presId="urn:microsoft.com/office/officeart/2005/8/layout/vList2"/>
    <dgm:cxn modelId="{A9F54292-27F6-4638-995B-E913984BD04B}" type="presParOf" srcId="{D020633F-E2B0-4D6A-94DD-EDE0A26D051C}" destId="{0A187082-8262-41F5-8E84-EFB26D7A2C41}" srcOrd="1" destOrd="0" presId="urn:microsoft.com/office/officeart/2005/8/layout/vList2"/>
    <dgm:cxn modelId="{B7B32904-A805-4FD3-8D5E-7302AB11AAD3}" type="presParOf" srcId="{D020633F-E2B0-4D6A-94DD-EDE0A26D051C}" destId="{E5FB8C78-D220-464E-9BD2-3082726BA49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A17DB9-8692-412F-8E7F-3573FCAAAF68}"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ru-RU"/>
        </a:p>
      </dgm:t>
    </dgm:pt>
    <dgm:pt modelId="{F30FA538-44AF-4E92-8567-25DC5E5DC865}">
      <dgm:prSet/>
      <dgm:spPr/>
      <dgm:t>
        <a:bodyPr/>
        <a:lstStyle/>
        <a:p>
          <a:pPr rtl="0"/>
          <a:r>
            <a:rPr lang="uk-UA" dirty="0" smtClean="0"/>
            <a:t>Широко використовуються сплави заліза з вуглецем - чавун і сталь.</a:t>
          </a:r>
          <a:endParaRPr lang="uk-UA" dirty="0"/>
        </a:p>
      </dgm:t>
    </dgm:pt>
    <dgm:pt modelId="{9C11C8EE-8034-498F-84F2-AD3F30642AF1}" type="parTrans" cxnId="{A28F3CA3-4731-49AB-8A20-DE2179E2D512}">
      <dgm:prSet/>
      <dgm:spPr/>
      <dgm:t>
        <a:bodyPr/>
        <a:lstStyle/>
        <a:p>
          <a:endParaRPr lang="ru-RU"/>
        </a:p>
      </dgm:t>
    </dgm:pt>
    <dgm:pt modelId="{A39D2174-B65B-4EDB-8025-68D847B85F2C}" type="sibTrans" cxnId="{A28F3CA3-4731-49AB-8A20-DE2179E2D512}">
      <dgm:prSet/>
      <dgm:spPr/>
      <dgm:t>
        <a:bodyPr/>
        <a:lstStyle/>
        <a:p>
          <a:endParaRPr lang="ru-RU"/>
        </a:p>
      </dgm:t>
    </dgm:pt>
    <dgm:pt modelId="{ADF56D0B-8189-4DE6-8593-F5C23AD4EE57}">
      <dgm:prSet/>
      <dgm:spPr/>
      <dgm:t>
        <a:bodyPr/>
        <a:lstStyle/>
        <a:p>
          <a:pPr rtl="0"/>
          <a:r>
            <a:rPr lang="uk-UA" smtClean="0"/>
            <a:t>Чавуни - сплави заліза з вуглецем, що містять вуглецю більше 2% та інші елементи (сірка, фосфор, кремній, марганець). Отримують виплавкою із залізних руд в доменних печах. За призначенням чавуни класифікують на: </a:t>
          </a:r>
          <a:endParaRPr lang="uk-UA"/>
        </a:p>
      </dgm:t>
    </dgm:pt>
    <dgm:pt modelId="{C981FFB7-F45F-4A8F-8FFB-AC7E174463D7}" type="parTrans" cxnId="{1C356B8E-EC11-4028-B65B-1BB6F76196D1}">
      <dgm:prSet/>
      <dgm:spPr/>
      <dgm:t>
        <a:bodyPr/>
        <a:lstStyle/>
        <a:p>
          <a:endParaRPr lang="ru-RU"/>
        </a:p>
      </dgm:t>
    </dgm:pt>
    <dgm:pt modelId="{3994D5AC-AE80-4094-AFF3-B34532C10F78}" type="sibTrans" cxnId="{1C356B8E-EC11-4028-B65B-1BB6F76196D1}">
      <dgm:prSet/>
      <dgm:spPr/>
      <dgm:t>
        <a:bodyPr/>
        <a:lstStyle/>
        <a:p>
          <a:endParaRPr lang="ru-RU"/>
        </a:p>
      </dgm:t>
    </dgm:pt>
    <dgm:pt modelId="{8B085CCB-0979-45BA-A116-B777EC030A45}">
      <dgm:prSet/>
      <dgm:spPr/>
      <dgm:t>
        <a:bodyPr/>
        <a:lstStyle/>
        <a:p>
          <a:pPr rtl="0"/>
          <a:r>
            <a:rPr lang="uk-UA" smtClean="0"/>
            <a:t>- передільні (білі), призначені для переробки у сталь, мають підвищену твердість і ламкість, погано обробляються і відливаються, так як недостатньо текучі у рідкому стані;</a:t>
          </a:r>
          <a:endParaRPr lang="uk-UA"/>
        </a:p>
      </dgm:t>
    </dgm:pt>
    <dgm:pt modelId="{B0E1244E-DCF2-4664-B6C3-16BF91D25E4B}" type="parTrans" cxnId="{B10C5B19-8F66-4A61-9F23-8DAC191797BA}">
      <dgm:prSet/>
      <dgm:spPr/>
      <dgm:t>
        <a:bodyPr/>
        <a:lstStyle/>
        <a:p>
          <a:endParaRPr lang="ru-RU"/>
        </a:p>
      </dgm:t>
    </dgm:pt>
    <dgm:pt modelId="{B1A431AA-31AE-4F42-AC7C-EEF0CAE619A8}" type="sibTrans" cxnId="{B10C5B19-8F66-4A61-9F23-8DAC191797BA}">
      <dgm:prSet/>
      <dgm:spPr/>
      <dgm:t>
        <a:bodyPr/>
        <a:lstStyle/>
        <a:p>
          <a:endParaRPr lang="ru-RU"/>
        </a:p>
      </dgm:t>
    </dgm:pt>
    <dgm:pt modelId="{CAF08917-88FD-4CAE-BC9B-76C8607C443B}">
      <dgm:prSet/>
      <dgm:spPr/>
      <dgm:t>
        <a:bodyPr/>
        <a:lstStyle/>
        <a:p>
          <a:pPr rtl="0"/>
          <a:r>
            <a:rPr lang="uk-UA" smtClean="0"/>
            <a:t>- ливарні (сірі), наділені хорошими ливарними якостями - текучістю та малою усадкою, легко обробляються різанням, добре чинять опір зносу. Виготовляють основи столів, крісел, хрестовин, стійок і т.п.;</a:t>
          </a:r>
          <a:endParaRPr lang="uk-UA"/>
        </a:p>
      </dgm:t>
    </dgm:pt>
    <dgm:pt modelId="{A9163C55-5DFE-497E-A12D-CE84C16E7991}" type="parTrans" cxnId="{F273737C-438E-4689-A8A9-0E32FE2B8178}">
      <dgm:prSet/>
      <dgm:spPr/>
      <dgm:t>
        <a:bodyPr/>
        <a:lstStyle/>
        <a:p>
          <a:endParaRPr lang="ru-RU"/>
        </a:p>
      </dgm:t>
    </dgm:pt>
    <dgm:pt modelId="{524353A4-B5C1-4140-8DF4-CE7A78A7A834}" type="sibTrans" cxnId="{F273737C-438E-4689-A8A9-0E32FE2B8178}">
      <dgm:prSet/>
      <dgm:spPr/>
      <dgm:t>
        <a:bodyPr/>
        <a:lstStyle/>
        <a:p>
          <a:endParaRPr lang="ru-RU"/>
        </a:p>
      </dgm:t>
    </dgm:pt>
    <dgm:pt modelId="{0EFF9B92-0D1B-4784-B505-8B31AD6E62F7}">
      <dgm:prSet/>
      <dgm:spPr/>
      <dgm:t>
        <a:bodyPr/>
        <a:lstStyle/>
        <a:p>
          <a:pPr rtl="0"/>
          <a:r>
            <a:rPr lang="uk-UA" smtClean="0"/>
            <a:t>- надміцні (модифіковані), для виготовлення деталей, що підлягають значним навантаженням;</a:t>
          </a:r>
          <a:endParaRPr lang="uk-UA"/>
        </a:p>
      </dgm:t>
    </dgm:pt>
    <dgm:pt modelId="{D6DFB203-EA9B-456B-8DFB-ABAAF07B60E4}" type="parTrans" cxnId="{43D56432-8B99-4744-8FB0-30BEFB602E95}">
      <dgm:prSet/>
      <dgm:spPr/>
      <dgm:t>
        <a:bodyPr/>
        <a:lstStyle/>
        <a:p>
          <a:endParaRPr lang="ru-RU"/>
        </a:p>
      </dgm:t>
    </dgm:pt>
    <dgm:pt modelId="{2F1801B3-90BF-44C7-87C1-876FDA634851}" type="sibTrans" cxnId="{43D56432-8B99-4744-8FB0-30BEFB602E95}">
      <dgm:prSet/>
      <dgm:spPr/>
      <dgm:t>
        <a:bodyPr/>
        <a:lstStyle/>
        <a:p>
          <a:endParaRPr lang="ru-RU"/>
        </a:p>
      </dgm:t>
    </dgm:pt>
    <dgm:pt modelId="{BBE768E9-CDF7-4D77-AAFE-2CBDE87F8295}" type="pres">
      <dgm:prSet presAssocID="{7DA17DB9-8692-412F-8E7F-3573FCAAAF68}" presName="linear" presStyleCnt="0">
        <dgm:presLayoutVars>
          <dgm:animLvl val="lvl"/>
          <dgm:resizeHandles val="exact"/>
        </dgm:presLayoutVars>
      </dgm:prSet>
      <dgm:spPr/>
      <dgm:t>
        <a:bodyPr/>
        <a:lstStyle/>
        <a:p>
          <a:endParaRPr lang="ru-RU"/>
        </a:p>
      </dgm:t>
    </dgm:pt>
    <dgm:pt modelId="{C07502BE-8D65-4417-A047-38D8B9A4EC57}" type="pres">
      <dgm:prSet presAssocID="{F30FA538-44AF-4E92-8567-25DC5E5DC865}" presName="parentText" presStyleLbl="node1" presStyleIdx="0" presStyleCnt="5">
        <dgm:presLayoutVars>
          <dgm:chMax val="0"/>
          <dgm:bulletEnabled val="1"/>
        </dgm:presLayoutVars>
      </dgm:prSet>
      <dgm:spPr/>
      <dgm:t>
        <a:bodyPr/>
        <a:lstStyle/>
        <a:p>
          <a:endParaRPr lang="ru-RU"/>
        </a:p>
      </dgm:t>
    </dgm:pt>
    <dgm:pt modelId="{7E095859-973D-4189-A2EC-C9B46CDCB8CD}" type="pres">
      <dgm:prSet presAssocID="{A39D2174-B65B-4EDB-8025-68D847B85F2C}" presName="spacer" presStyleCnt="0"/>
      <dgm:spPr/>
    </dgm:pt>
    <dgm:pt modelId="{42925135-781D-4654-B011-9DCEFF8A905B}" type="pres">
      <dgm:prSet presAssocID="{ADF56D0B-8189-4DE6-8593-F5C23AD4EE57}" presName="parentText" presStyleLbl="node1" presStyleIdx="1" presStyleCnt="5">
        <dgm:presLayoutVars>
          <dgm:chMax val="0"/>
          <dgm:bulletEnabled val="1"/>
        </dgm:presLayoutVars>
      </dgm:prSet>
      <dgm:spPr/>
      <dgm:t>
        <a:bodyPr/>
        <a:lstStyle/>
        <a:p>
          <a:endParaRPr lang="ru-RU"/>
        </a:p>
      </dgm:t>
    </dgm:pt>
    <dgm:pt modelId="{8BDD2A9D-1A3F-4B16-BD62-C2A4F1F6C6DC}" type="pres">
      <dgm:prSet presAssocID="{3994D5AC-AE80-4094-AFF3-B34532C10F78}" presName="spacer" presStyleCnt="0"/>
      <dgm:spPr/>
    </dgm:pt>
    <dgm:pt modelId="{6CB96D24-D114-44F5-90CA-66793821653D}" type="pres">
      <dgm:prSet presAssocID="{8B085CCB-0979-45BA-A116-B777EC030A45}" presName="parentText" presStyleLbl="node1" presStyleIdx="2" presStyleCnt="5">
        <dgm:presLayoutVars>
          <dgm:chMax val="0"/>
          <dgm:bulletEnabled val="1"/>
        </dgm:presLayoutVars>
      </dgm:prSet>
      <dgm:spPr/>
      <dgm:t>
        <a:bodyPr/>
        <a:lstStyle/>
        <a:p>
          <a:endParaRPr lang="ru-RU"/>
        </a:p>
      </dgm:t>
    </dgm:pt>
    <dgm:pt modelId="{071D2FA1-FA06-4845-9EB9-750525135527}" type="pres">
      <dgm:prSet presAssocID="{B1A431AA-31AE-4F42-AC7C-EEF0CAE619A8}" presName="spacer" presStyleCnt="0"/>
      <dgm:spPr/>
    </dgm:pt>
    <dgm:pt modelId="{077A570B-286D-4239-BA16-956E62FB9CBB}" type="pres">
      <dgm:prSet presAssocID="{CAF08917-88FD-4CAE-BC9B-76C8607C443B}" presName="parentText" presStyleLbl="node1" presStyleIdx="3" presStyleCnt="5">
        <dgm:presLayoutVars>
          <dgm:chMax val="0"/>
          <dgm:bulletEnabled val="1"/>
        </dgm:presLayoutVars>
      </dgm:prSet>
      <dgm:spPr/>
      <dgm:t>
        <a:bodyPr/>
        <a:lstStyle/>
        <a:p>
          <a:endParaRPr lang="ru-RU"/>
        </a:p>
      </dgm:t>
    </dgm:pt>
    <dgm:pt modelId="{1B225346-AFBA-4C31-BA84-72868FCEC441}" type="pres">
      <dgm:prSet presAssocID="{524353A4-B5C1-4140-8DF4-CE7A78A7A834}" presName="spacer" presStyleCnt="0"/>
      <dgm:spPr/>
    </dgm:pt>
    <dgm:pt modelId="{7C5E3FAC-3510-4666-9149-3FDD44185F3E}" type="pres">
      <dgm:prSet presAssocID="{0EFF9B92-0D1B-4784-B505-8B31AD6E62F7}" presName="parentText" presStyleLbl="node1" presStyleIdx="4" presStyleCnt="5">
        <dgm:presLayoutVars>
          <dgm:chMax val="0"/>
          <dgm:bulletEnabled val="1"/>
        </dgm:presLayoutVars>
      </dgm:prSet>
      <dgm:spPr/>
      <dgm:t>
        <a:bodyPr/>
        <a:lstStyle/>
        <a:p>
          <a:endParaRPr lang="ru-RU"/>
        </a:p>
      </dgm:t>
    </dgm:pt>
  </dgm:ptLst>
  <dgm:cxnLst>
    <dgm:cxn modelId="{E2973FD4-68C6-4CBE-9DBD-A88AF81F41E9}" type="presOf" srcId="{7DA17DB9-8692-412F-8E7F-3573FCAAAF68}" destId="{BBE768E9-CDF7-4D77-AAFE-2CBDE87F8295}" srcOrd="0" destOrd="0" presId="urn:microsoft.com/office/officeart/2005/8/layout/vList2"/>
    <dgm:cxn modelId="{1C356B8E-EC11-4028-B65B-1BB6F76196D1}" srcId="{7DA17DB9-8692-412F-8E7F-3573FCAAAF68}" destId="{ADF56D0B-8189-4DE6-8593-F5C23AD4EE57}" srcOrd="1" destOrd="0" parTransId="{C981FFB7-F45F-4A8F-8FFB-AC7E174463D7}" sibTransId="{3994D5AC-AE80-4094-AFF3-B34532C10F78}"/>
    <dgm:cxn modelId="{A28F3CA3-4731-49AB-8A20-DE2179E2D512}" srcId="{7DA17DB9-8692-412F-8E7F-3573FCAAAF68}" destId="{F30FA538-44AF-4E92-8567-25DC5E5DC865}" srcOrd="0" destOrd="0" parTransId="{9C11C8EE-8034-498F-84F2-AD3F30642AF1}" sibTransId="{A39D2174-B65B-4EDB-8025-68D847B85F2C}"/>
    <dgm:cxn modelId="{A1464E62-38FC-41B4-B755-2A53689CA82E}" type="presOf" srcId="{8B085CCB-0979-45BA-A116-B777EC030A45}" destId="{6CB96D24-D114-44F5-90CA-66793821653D}" srcOrd="0" destOrd="0" presId="urn:microsoft.com/office/officeart/2005/8/layout/vList2"/>
    <dgm:cxn modelId="{F273737C-438E-4689-A8A9-0E32FE2B8178}" srcId="{7DA17DB9-8692-412F-8E7F-3573FCAAAF68}" destId="{CAF08917-88FD-4CAE-BC9B-76C8607C443B}" srcOrd="3" destOrd="0" parTransId="{A9163C55-5DFE-497E-A12D-CE84C16E7991}" sibTransId="{524353A4-B5C1-4140-8DF4-CE7A78A7A834}"/>
    <dgm:cxn modelId="{9EFCAFB9-45AF-4BBA-A35F-ADAAB978E581}" type="presOf" srcId="{CAF08917-88FD-4CAE-BC9B-76C8607C443B}" destId="{077A570B-286D-4239-BA16-956E62FB9CBB}" srcOrd="0" destOrd="0" presId="urn:microsoft.com/office/officeart/2005/8/layout/vList2"/>
    <dgm:cxn modelId="{65C6D976-C8B2-401D-9393-3B49D9CC8FA2}" type="presOf" srcId="{0EFF9B92-0D1B-4784-B505-8B31AD6E62F7}" destId="{7C5E3FAC-3510-4666-9149-3FDD44185F3E}" srcOrd="0" destOrd="0" presId="urn:microsoft.com/office/officeart/2005/8/layout/vList2"/>
    <dgm:cxn modelId="{B10C5B19-8F66-4A61-9F23-8DAC191797BA}" srcId="{7DA17DB9-8692-412F-8E7F-3573FCAAAF68}" destId="{8B085CCB-0979-45BA-A116-B777EC030A45}" srcOrd="2" destOrd="0" parTransId="{B0E1244E-DCF2-4664-B6C3-16BF91D25E4B}" sibTransId="{B1A431AA-31AE-4F42-AC7C-EEF0CAE619A8}"/>
    <dgm:cxn modelId="{0972B027-98E5-4AC0-A845-BEF53BA9E218}" type="presOf" srcId="{F30FA538-44AF-4E92-8567-25DC5E5DC865}" destId="{C07502BE-8D65-4417-A047-38D8B9A4EC57}" srcOrd="0" destOrd="0" presId="urn:microsoft.com/office/officeart/2005/8/layout/vList2"/>
    <dgm:cxn modelId="{283EA9BB-D1BE-4D21-AC18-536EC03A8B2A}" type="presOf" srcId="{ADF56D0B-8189-4DE6-8593-F5C23AD4EE57}" destId="{42925135-781D-4654-B011-9DCEFF8A905B}" srcOrd="0" destOrd="0" presId="urn:microsoft.com/office/officeart/2005/8/layout/vList2"/>
    <dgm:cxn modelId="{43D56432-8B99-4744-8FB0-30BEFB602E95}" srcId="{7DA17DB9-8692-412F-8E7F-3573FCAAAF68}" destId="{0EFF9B92-0D1B-4784-B505-8B31AD6E62F7}" srcOrd="4" destOrd="0" parTransId="{D6DFB203-EA9B-456B-8DFB-ABAAF07B60E4}" sibTransId="{2F1801B3-90BF-44C7-87C1-876FDA634851}"/>
    <dgm:cxn modelId="{68CE30D2-6F71-4303-A79C-71D1A21BF24F}" type="presParOf" srcId="{BBE768E9-CDF7-4D77-AAFE-2CBDE87F8295}" destId="{C07502BE-8D65-4417-A047-38D8B9A4EC57}" srcOrd="0" destOrd="0" presId="urn:microsoft.com/office/officeart/2005/8/layout/vList2"/>
    <dgm:cxn modelId="{6DB29599-681A-49C8-89EF-5BBB8D4F88C8}" type="presParOf" srcId="{BBE768E9-CDF7-4D77-AAFE-2CBDE87F8295}" destId="{7E095859-973D-4189-A2EC-C9B46CDCB8CD}" srcOrd="1" destOrd="0" presId="urn:microsoft.com/office/officeart/2005/8/layout/vList2"/>
    <dgm:cxn modelId="{2FB3EB9E-CC51-4B7C-B0DF-272FF9F7ACD2}" type="presParOf" srcId="{BBE768E9-CDF7-4D77-AAFE-2CBDE87F8295}" destId="{42925135-781D-4654-B011-9DCEFF8A905B}" srcOrd="2" destOrd="0" presId="urn:microsoft.com/office/officeart/2005/8/layout/vList2"/>
    <dgm:cxn modelId="{0E6F3945-F6EA-4EBA-8E81-54A85C5180A8}" type="presParOf" srcId="{BBE768E9-CDF7-4D77-AAFE-2CBDE87F8295}" destId="{8BDD2A9D-1A3F-4B16-BD62-C2A4F1F6C6DC}" srcOrd="3" destOrd="0" presId="urn:microsoft.com/office/officeart/2005/8/layout/vList2"/>
    <dgm:cxn modelId="{F68322E4-908E-4E7A-84D3-19E7F0DABC20}" type="presParOf" srcId="{BBE768E9-CDF7-4D77-AAFE-2CBDE87F8295}" destId="{6CB96D24-D114-44F5-90CA-66793821653D}" srcOrd="4" destOrd="0" presId="urn:microsoft.com/office/officeart/2005/8/layout/vList2"/>
    <dgm:cxn modelId="{294E6B7B-28AB-4068-9AD9-DC79CA1240F8}" type="presParOf" srcId="{BBE768E9-CDF7-4D77-AAFE-2CBDE87F8295}" destId="{071D2FA1-FA06-4845-9EB9-750525135527}" srcOrd="5" destOrd="0" presId="urn:microsoft.com/office/officeart/2005/8/layout/vList2"/>
    <dgm:cxn modelId="{A1D0F468-E1BF-4203-B3D8-7320B90E3EC2}" type="presParOf" srcId="{BBE768E9-CDF7-4D77-AAFE-2CBDE87F8295}" destId="{077A570B-286D-4239-BA16-956E62FB9CBB}" srcOrd="6" destOrd="0" presId="urn:microsoft.com/office/officeart/2005/8/layout/vList2"/>
    <dgm:cxn modelId="{D3E9733C-3DCA-4655-9763-2816A14FDD4E}" type="presParOf" srcId="{BBE768E9-CDF7-4D77-AAFE-2CBDE87F8295}" destId="{1B225346-AFBA-4C31-BA84-72868FCEC441}" srcOrd="7" destOrd="0" presId="urn:microsoft.com/office/officeart/2005/8/layout/vList2"/>
    <dgm:cxn modelId="{6B7B838B-8CA8-43C0-AA26-E8657B054D0B}" type="presParOf" srcId="{BBE768E9-CDF7-4D77-AAFE-2CBDE87F8295}" destId="{7C5E3FAC-3510-4666-9149-3FDD44185F3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DAADF7-D49C-42E3-A0A1-CEA510AADA75}"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974DFA9C-6350-477E-A357-E1AB2F6BE402}">
      <dgm:prSet/>
      <dgm:spPr/>
      <dgm:t>
        <a:bodyPr/>
        <a:lstStyle/>
        <a:p>
          <a:pPr rtl="0"/>
          <a:r>
            <a:rPr lang="uk-UA" smtClean="0"/>
            <a:t>- ковкі (отримують випалюванням з білого чавуну) - наділені підвищеною пластичністю, хорошими механічними властивостями і високою корозійною стійкістю;</a:t>
          </a:r>
          <a:endParaRPr lang="uk-UA"/>
        </a:p>
      </dgm:t>
    </dgm:pt>
    <dgm:pt modelId="{381DB32B-8255-435B-BD7C-05C9D33F613E}" type="parTrans" cxnId="{A9676A0C-33A8-4B5B-A220-81659D85DDA3}">
      <dgm:prSet/>
      <dgm:spPr/>
      <dgm:t>
        <a:bodyPr/>
        <a:lstStyle/>
        <a:p>
          <a:endParaRPr lang="ru-RU"/>
        </a:p>
      </dgm:t>
    </dgm:pt>
    <dgm:pt modelId="{C14005FE-BADC-4F7B-9BCF-6987898237F1}" type="sibTrans" cxnId="{A9676A0C-33A8-4B5B-A220-81659D85DDA3}">
      <dgm:prSet/>
      <dgm:spPr/>
      <dgm:t>
        <a:bodyPr/>
        <a:lstStyle/>
        <a:p>
          <a:endParaRPr lang="ru-RU"/>
        </a:p>
      </dgm:t>
    </dgm:pt>
    <dgm:pt modelId="{09CA1319-24EB-432D-8158-5141300EB854}">
      <dgm:prSet/>
      <dgm:spPr/>
      <dgm:t>
        <a:bodyPr/>
        <a:lstStyle/>
        <a:p>
          <a:pPr rtl="0"/>
          <a:r>
            <a:rPr lang="uk-UA" smtClean="0"/>
            <a:t>- леговані - містять домішки кольорових металів, використовуються для виробництва легованих сталей.</a:t>
          </a:r>
          <a:endParaRPr lang="uk-UA"/>
        </a:p>
      </dgm:t>
    </dgm:pt>
    <dgm:pt modelId="{83EBAC51-64DA-4BFD-B17C-E19132190D0E}" type="parTrans" cxnId="{5DA917EA-6D27-4A78-802B-DFC2F533D3B7}">
      <dgm:prSet/>
      <dgm:spPr/>
      <dgm:t>
        <a:bodyPr/>
        <a:lstStyle/>
        <a:p>
          <a:endParaRPr lang="ru-RU"/>
        </a:p>
      </dgm:t>
    </dgm:pt>
    <dgm:pt modelId="{A2FB4982-5200-45A4-A73C-AD47A009EAC2}" type="sibTrans" cxnId="{5DA917EA-6D27-4A78-802B-DFC2F533D3B7}">
      <dgm:prSet/>
      <dgm:spPr/>
      <dgm:t>
        <a:bodyPr/>
        <a:lstStyle/>
        <a:p>
          <a:endParaRPr lang="ru-RU"/>
        </a:p>
      </dgm:t>
    </dgm:pt>
    <dgm:pt modelId="{B8B5CD25-44A6-4E02-9082-D8FC457F9017}" type="pres">
      <dgm:prSet presAssocID="{EFDAADF7-D49C-42E3-A0A1-CEA510AADA75}" presName="linear" presStyleCnt="0">
        <dgm:presLayoutVars>
          <dgm:animLvl val="lvl"/>
          <dgm:resizeHandles val="exact"/>
        </dgm:presLayoutVars>
      </dgm:prSet>
      <dgm:spPr/>
      <dgm:t>
        <a:bodyPr/>
        <a:lstStyle/>
        <a:p>
          <a:endParaRPr lang="ru-RU"/>
        </a:p>
      </dgm:t>
    </dgm:pt>
    <dgm:pt modelId="{A5B60647-7F8C-45F1-9292-4087C50230D9}" type="pres">
      <dgm:prSet presAssocID="{974DFA9C-6350-477E-A357-E1AB2F6BE402}" presName="parentText" presStyleLbl="node1" presStyleIdx="0" presStyleCnt="2" custLinFactY="-221497" custLinFactNeighborX="-9194" custLinFactNeighborY="-300000">
        <dgm:presLayoutVars>
          <dgm:chMax val="0"/>
          <dgm:bulletEnabled val="1"/>
        </dgm:presLayoutVars>
      </dgm:prSet>
      <dgm:spPr/>
      <dgm:t>
        <a:bodyPr/>
        <a:lstStyle/>
        <a:p>
          <a:endParaRPr lang="ru-RU"/>
        </a:p>
      </dgm:t>
    </dgm:pt>
    <dgm:pt modelId="{964952B9-496E-4384-B0B3-984FDA6E9203}" type="pres">
      <dgm:prSet presAssocID="{C14005FE-BADC-4F7B-9BCF-6987898237F1}" presName="spacer" presStyleCnt="0"/>
      <dgm:spPr/>
    </dgm:pt>
    <dgm:pt modelId="{9F0CA05A-5E54-4842-8396-73C2A182E9F5}" type="pres">
      <dgm:prSet presAssocID="{09CA1319-24EB-432D-8158-5141300EB854}" presName="parentText" presStyleLbl="node1" presStyleIdx="1" presStyleCnt="2">
        <dgm:presLayoutVars>
          <dgm:chMax val="0"/>
          <dgm:bulletEnabled val="1"/>
        </dgm:presLayoutVars>
      </dgm:prSet>
      <dgm:spPr/>
      <dgm:t>
        <a:bodyPr/>
        <a:lstStyle/>
        <a:p>
          <a:endParaRPr lang="ru-RU"/>
        </a:p>
      </dgm:t>
    </dgm:pt>
  </dgm:ptLst>
  <dgm:cxnLst>
    <dgm:cxn modelId="{2BBEA2E0-E20B-4511-908F-8067B123E829}" type="presOf" srcId="{974DFA9C-6350-477E-A357-E1AB2F6BE402}" destId="{A5B60647-7F8C-45F1-9292-4087C50230D9}" srcOrd="0" destOrd="0" presId="urn:microsoft.com/office/officeart/2005/8/layout/vList2"/>
    <dgm:cxn modelId="{5DA917EA-6D27-4A78-802B-DFC2F533D3B7}" srcId="{EFDAADF7-D49C-42E3-A0A1-CEA510AADA75}" destId="{09CA1319-24EB-432D-8158-5141300EB854}" srcOrd="1" destOrd="0" parTransId="{83EBAC51-64DA-4BFD-B17C-E19132190D0E}" sibTransId="{A2FB4982-5200-45A4-A73C-AD47A009EAC2}"/>
    <dgm:cxn modelId="{6FD3E135-83C9-483C-A259-886FC5DA3646}" type="presOf" srcId="{09CA1319-24EB-432D-8158-5141300EB854}" destId="{9F0CA05A-5E54-4842-8396-73C2A182E9F5}" srcOrd="0" destOrd="0" presId="urn:microsoft.com/office/officeart/2005/8/layout/vList2"/>
    <dgm:cxn modelId="{313BE03D-9F7E-4297-A3AD-752CCE4FDB0D}" type="presOf" srcId="{EFDAADF7-D49C-42E3-A0A1-CEA510AADA75}" destId="{B8B5CD25-44A6-4E02-9082-D8FC457F9017}" srcOrd="0" destOrd="0" presId="urn:microsoft.com/office/officeart/2005/8/layout/vList2"/>
    <dgm:cxn modelId="{A9676A0C-33A8-4B5B-A220-81659D85DDA3}" srcId="{EFDAADF7-D49C-42E3-A0A1-CEA510AADA75}" destId="{974DFA9C-6350-477E-A357-E1AB2F6BE402}" srcOrd="0" destOrd="0" parTransId="{381DB32B-8255-435B-BD7C-05C9D33F613E}" sibTransId="{C14005FE-BADC-4F7B-9BCF-6987898237F1}"/>
    <dgm:cxn modelId="{F3D9C987-BD1E-4BA5-A79E-C873A70CC798}" type="presParOf" srcId="{B8B5CD25-44A6-4E02-9082-D8FC457F9017}" destId="{A5B60647-7F8C-45F1-9292-4087C50230D9}" srcOrd="0" destOrd="0" presId="urn:microsoft.com/office/officeart/2005/8/layout/vList2"/>
    <dgm:cxn modelId="{2D4063E6-8173-428E-9C70-98FEB0A37810}" type="presParOf" srcId="{B8B5CD25-44A6-4E02-9082-D8FC457F9017}" destId="{964952B9-496E-4384-B0B3-984FDA6E9203}" srcOrd="1" destOrd="0" presId="urn:microsoft.com/office/officeart/2005/8/layout/vList2"/>
    <dgm:cxn modelId="{C50F4F07-7CE6-4304-B9F7-7F064121FCF7}" type="presParOf" srcId="{B8B5CD25-44A6-4E02-9082-D8FC457F9017}" destId="{9F0CA05A-5E54-4842-8396-73C2A182E9F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5305EC-5314-4208-AF9A-A36235B38EE8}" type="doc">
      <dgm:prSet loTypeId="urn:microsoft.com/office/officeart/2005/8/layout/vList2" loCatId="list" qsTypeId="urn:microsoft.com/office/officeart/2005/8/quickstyle/3d3" qsCatId="3D" csTypeId="urn:microsoft.com/office/officeart/2005/8/colors/accent0_3" csCatId="mainScheme"/>
      <dgm:spPr/>
      <dgm:t>
        <a:bodyPr/>
        <a:lstStyle/>
        <a:p>
          <a:endParaRPr lang="ru-RU"/>
        </a:p>
      </dgm:t>
    </dgm:pt>
    <dgm:pt modelId="{7F7A64F7-CA9B-4E4B-9485-6D89FB4309C3}">
      <dgm:prSet/>
      <dgm:spPr/>
      <dgm:t>
        <a:bodyPr/>
        <a:lstStyle/>
        <a:p>
          <a:pPr rtl="0"/>
          <a:r>
            <a:rPr lang="uk-UA" smtClean="0"/>
            <a:t>Сталь - сплав заліза з вуглецем (до 2% вуглецю), наділена в порівнянні з чавуном великою міцністю, пластичністю, меншою твердістю.</a:t>
          </a:r>
          <a:endParaRPr lang="uk-UA"/>
        </a:p>
      </dgm:t>
    </dgm:pt>
    <dgm:pt modelId="{E8877947-1E47-4D47-A21B-E1779C6ABAAB}" type="parTrans" cxnId="{BA62742D-5AFF-4D6F-9C06-0CA58CEE3901}">
      <dgm:prSet/>
      <dgm:spPr/>
      <dgm:t>
        <a:bodyPr/>
        <a:lstStyle/>
        <a:p>
          <a:endParaRPr lang="ru-RU"/>
        </a:p>
      </dgm:t>
    </dgm:pt>
    <dgm:pt modelId="{B5A472BF-8A9C-428A-A854-BF62B476DEE7}" type="sibTrans" cxnId="{BA62742D-5AFF-4D6F-9C06-0CA58CEE3901}">
      <dgm:prSet/>
      <dgm:spPr/>
      <dgm:t>
        <a:bodyPr/>
        <a:lstStyle/>
        <a:p>
          <a:endParaRPr lang="ru-RU"/>
        </a:p>
      </dgm:t>
    </dgm:pt>
    <dgm:pt modelId="{BAEAD5FD-6972-4D81-B87C-0FADA48C4F07}">
      <dgm:prSet/>
      <dgm:spPr/>
      <dgm:t>
        <a:bodyPr/>
        <a:lstStyle/>
        <a:p>
          <a:pPr rtl="0"/>
          <a:r>
            <a:rPr lang="uk-UA" smtClean="0"/>
            <a:t>За хімічним складом підрозділяють на вуглецеві і леговані.</a:t>
          </a:r>
          <a:endParaRPr lang="uk-UA"/>
        </a:p>
      </dgm:t>
    </dgm:pt>
    <dgm:pt modelId="{303E2AAC-273B-423C-BDD8-78AF81974EB3}" type="parTrans" cxnId="{E923A66F-A1D7-4734-8668-78B290E15A7C}">
      <dgm:prSet/>
      <dgm:spPr/>
      <dgm:t>
        <a:bodyPr/>
        <a:lstStyle/>
        <a:p>
          <a:endParaRPr lang="ru-RU"/>
        </a:p>
      </dgm:t>
    </dgm:pt>
    <dgm:pt modelId="{F09432C3-A59F-41DD-B0B6-080AA4878669}" type="sibTrans" cxnId="{E923A66F-A1D7-4734-8668-78B290E15A7C}">
      <dgm:prSet/>
      <dgm:spPr/>
      <dgm:t>
        <a:bodyPr/>
        <a:lstStyle/>
        <a:p>
          <a:endParaRPr lang="ru-RU"/>
        </a:p>
      </dgm:t>
    </dgm:pt>
    <dgm:pt modelId="{DC77FF0A-FC48-4A4B-B483-92EBB6FB09AE}">
      <dgm:prSet/>
      <dgm:spPr/>
      <dgm:t>
        <a:bodyPr/>
        <a:lstStyle/>
        <a:p>
          <a:pPr rtl="0"/>
          <a:r>
            <a:rPr lang="uk-UA" smtClean="0"/>
            <a:t>Вуглецеві сталі називають так за основним елементом - вуглецем, якого в цих сталях не більше 1,35% . Із збільшенням його вмісту збільшується міцність, твердість, пружність і знижується її пластичність, відносне подовження та ударна в’язкість.</a:t>
          </a:r>
          <a:endParaRPr lang="uk-UA"/>
        </a:p>
      </dgm:t>
    </dgm:pt>
    <dgm:pt modelId="{4E9F25C8-5FD6-4F2A-8B67-7ADD46F0DE46}" type="parTrans" cxnId="{B2379175-6EB9-4456-AC5A-86295581F0A8}">
      <dgm:prSet/>
      <dgm:spPr/>
      <dgm:t>
        <a:bodyPr/>
        <a:lstStyle/>
        <a:p>
          <a:endParaRPr lang="ru-RU"/>
        </a:p>
      </dgm:t>
    </dgm:pt>
    <dgm:pt modelId="{C86EF51C-CEEC-44AB-9054-97D818ECB26F}" type="sibTrans" cxnId="{B2379175-6EB9-4456-AC5A-86295581F0A8}">
      <dgm:prSet/>
      <dgm:spPr/>
      <dgm:t>
        <a:bodyPr/>
        <a:lstStyle/>
        <a:p>
          <a:endParaRPr lang="ru-RU"/>
        </a:p>
      </dgm:t>
    </dgm:pt>
    <dgm:pt modelId="{89B9FB6E-D2CC-4DB6-9709-579697B7988C}" type="pres">
      <dgm:prSet presAssocID="{575305EC-5314-4208-AF9A-A36235B38EE8}" presName="linear" presStyleCnt="0">
        <dgm:presLayoutVars>
          <dgm:animLvl val="lvl"/>
          <dgm:resizeHandles val="exact"/>
        </dgm:presLayoutVars>
      </dgm:prSet>
      <dgm:spPr/>
      <dgm:t>
        <a:bodyPr/>
        <a:lstStyle/>
        <a:p>
          <a:endParaRPr lang="ru-RU"/>
        </a:p>
      </dgm:t>
    </dgm:pt>
    <dgm:pt modelId="{FEB5442B-2CF6-43A4-9C85-8DD161AB794C}" type="pres">
      <dgm:prSet presAssocID="{7F7A64F7-CA9B-4E4B-9485-6D89FB4309C3}" presName="parentText" presStyleLbl="node1" presStyleIdx="0" presStyleCnt="3">
        <dgm:presLayoutVars>
          <dgm:chMax val="0"/>
          <dgm:bulletEnabled val="1"/>
        </dgm:presLayoutVars>
      </dgm:prSet>
      <dgm:spPr/>
      <dgm:t>
        <a:bodyPr/>
        <a:lstStyle/>
        <a:p>
          <a:endParaRPr lang="ru-RU"/>
        </a:p>
      </dgm:t>
    </dgm:pt>
    <dgm:pt modelId="{EDD85A1B-6A92-4528-9A47-BE7ACEFFF7B6}" type="pres">
      <dgm:prSet presAssocID="{B5A472BF-8A9C-428A-A854-BF62B476DEE7}" presName="spacer" presStyleCnt="0"/>
      <dgm:spPr/>
    </dgm:pt>
    <dgm:pt modelId="{8E405566-C94B-46DF-93E9-B124593E934C}" type="pres">
      <dgm:prSet presAssocID="{BAEAD5FD-6972-4D81-B87C-0FADA48C4F07}" presName="parentText" presStyleLbl="node1" presStyleIdx="1" presStyleCnt="3">
        <dgm:presLayoutVars>
          <dgm:chMax val="0"/>
          <dgm:bulletEnabled val="1"/>
        </dgm:presLayoutVars>
      </dgm:prSet>
      <dgm:spPr/>
      <dgm:t>
        <a:bodyPr/>
        <a:lstStyle/>
        <a:p>
          <a:endParaRPr lang="ru-RU"/>
        </a:p>
      </dgm:t>
    </dgm:pt>
    <dgm:pt modelId="{836EF5E1-1B29-434A-97ED-9ED9536A2C64}" type="pres">
      <dgm:prSet presAssocID="{F09432C3-A59F-41DD-B0B6-080AA4878669}" presName="spacer" presStyleCnt="0"/>
      <dgm:spPr/>
    </dgm:pt>
    <dgm:pt modelId="{04B6A290-5906-4708-8779-8E0194BAF31F}" type="pres">
      <dgm:prSet presAssocID="{DC77FF0A-FC48-4A4B-B483-92EBB6FB09AE}" presName="parentText" presStyleLbl="node1" presStyleIdx="2" presStyleCnt="3">
        <dgm:presLayoutVars>
          <dgm:chMax val="0"/>
          <dgm:bulletEnabled val="1"/>
        </dgm:presLayoutVars>
      </dgm:prSet>
      <dgm:spPr/>
      <dgm:t>
        <a:bodyPr/>
        <a:lstStyle/>
        <a:p>
          <a:endParaRPr lang="ru-RU"/>
        </a:p>
      </dgm:t>
    </dgm:pt>
  </dgm:ptLst>
  <dgm:cxnLst>
    <dgm:cxn modelId="{2F3347E5-9140-4D18-8EA6-997661AFA6E7}" type="presOf" srcId="{7F7A64F7-CA9B-4E4B-9485-6D89FB4309C3}" destId="{FEB5442B-2CF6-43A4-9C85-8DD161AB794C}" srcOrd="0" destOrd="0" presId="urn:microsoft.com/office/officeart/2005/8/layout/vList2"/>
    <dgm:cxn modelId="{E923A66F-A1D7-4734-8668-78B290E15A7C}" srcId="{575305EC-5314-4208-AF9A-A36235B38EE8}" destId="{BAEAD5FD-6972-4D81-B87C-0FADA48C4F07}" srcOrd="1" destOrd="0" parTransId="{303E2AAC-273B-423C-BDD8-78AF81974EB3}" sibTransId="{F09432C3-A59F-41DD-B0B6-080AA4878669}"/>
    <dgm:cxn modelId="{0A8EE4CD-56FF-4E7C-9D8F-7CF02239C40E}" type="presOf" srcId="{BAEAD5FD-6972-4D81-B87C-0FADA48C4F07}" destId="{8E405566-C94B-46DF-93E9-B124593E934C}" srcOrd="0" destOrd="0" presId="urn:microsoft.com/office/officeart/2005/8/layout/vList2"/>
    <dgm:cxn modelId="{8D1F7A5E-A4DF-4DE0-85E1-B4C142A58280}" type="presOf" srcId="{575305EC-5314-4208-AF9A-A36235B38EE8}" destId="{89B9FB6E-D2CC-4DB6-9709-579697B7988C}" srcOrd="0" destOrd="0" presId="urn:microsoft.com/office/officeart/2005/8/layout/vList2"/>
    <dgm:cxn modelId="{B2379175-6EB9-4456-AC5A-86295581F0A8}" srcId="{575305EC-5314-4208-AF9A-A36235B38EE8}" destId="{DC77FF0A-FC48-4A4B-B483-92EBB6FB09AE}" srcOrd="2" destOrd="0" parTransId="{4E9F25C8-5FD6-4F2A-8B67-7ADD46F0DE46}" sibTransId="{C86EF51C-CEEC-44AB-9054-97D818ECB26F}"/>
    <dgm:cxn modelId="{BA62742D-5AFF-4D6F-9C06-0CA58CEE3901}" srcId="{575305EC-5314-4208-AF9A-A36235B38EE8}" destId="{7F7A64F7-CA9B-4E4B-9485-6D89FB4309C3}" srcOrd="0" destOrd="0" parTransId="{E8877947-1E47-4D47-A21B-E1779C6ABAAB}" sibTransId="{B5A472BF-8A9C-428A-A854-BF62B476DEE7}"/>
    <dgm:cxn modelId="{EC4678BB-A874-41F5-98B7-A64ED02215E2}" type="presOf" srcId="{DC77FF0A-FC48-4A4B-B483-92EBB6FB09AE}" destId="{04B6A290-5906-4708-8779-8E0194BAF31F}" srcOrd="0" destOrd="0" presId="urn:microsoft.com/office/officeart/2005/8/layout/vList2"/>
    <dgm:cxn modelId="{04BB51FE-BC27-4A89-8CD0-9281599BC55B}" type="presParOf" srcId="{89B9FB6E-D2CC-4DB6-9709-579697B7988C}" destId="{FEB5442B-2CF6-43A4-9C85-8DD161AB794C}" srcOrd="0" destOrd="0" presId="urn:microsoft.com/office/officeart/2005/8/layout/vList2"/>
    <dgm:cxn modelId="{37385182-66AA-4366-B1CE-1DAEE9824C91}" type="presParOf" srcId="{89B9FB6E-D2CC-4DB6-9709-579697B7988C}" destId="{EDD85A1B-6A92-4528-9A47-BE7ACEFFF7B6}" srcOrd="1" destOrd="0" presId="urn:microsoft.com/office/officeart/2005/8/layout/vList2"/>
    <dgm:cxn modelId="{B7BDD147-BE8D-4C28-A578-0D4C0FDCAB91}" type="presParOf" srcId="{89B9FB6E-D2CC-4DB6-9709-579697B7988C}" destId="{8E405566-C94B-46DF-93E9-B124593E934C}" srcOrd="2" destOrd="0" presId="urn:microsoft.com/office/officeart/2005/8/layout/vList2"/>
    <dgm:cxn modelId="{1265073E-408F-48D2-87AD-6766C956B10E}" type="presParOf" srcId="{89B9FB6E-D2CC-4DB6-9709-579697B7988C}" destId="{836EF5E1-1B29-434A-97ED-9ED9536A2C64}" srcOrd="3" destOrd="0" presId="urn:microsoft.com/office/officeart/2005/8/layout/vList2"/>
    <dgm:cxn modelId="{668860C1-7B66-4B33-B695-C4FCFD57F759}" type="presParOf" srcId="{89B9FB6E-D2CC-4DB6-9709-579697B7988C}" destId="{04B6A290-5906-4708-8779-8E0194BAF31F}"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EB4E8C8-EB51-42A1-B64E-E869E99EB885}"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F2CDCB46-6EAB-4572-A1DB-FA495FDE0F32}">
      <dgm:prSet/>
      <dgm:spPr/>
      <dgm:t>
        <a:bodyPr/>
        <a:lstStyle/>
        <a:p>
          <a:pPr rtl="0"/>
          <a:r>
            <a:rPr lang="uk-UA" smtClean="0"/>
            <a:t>За призначенням сталі бувають  конструкційні та інструментальні.</a:t>
          </a:r>
          <a:endParaRPr lang="uk-UA"/>
        </a:p>
      </dgm:t>
    </dgm:pt>
    <dgm:pt modelId="{57A126B4-3A6E-4C06-BC14-8950F48F8F6D}" type="parTrans" cxnId="{7139911F-9E37-4F72-9F31-4F1B158DDCE5}">
      <dgm:prSet/>
      <dgm:spPr/>
      <dgm:t>
        <a:bodyPr/>
        <a:lstStyle/>
        <a:p>
          <a:endParaRPr lang="ru-RU"/>
        </a:p>
      </dgm:t>
    </dgm:pt>
    <dgm:pt modelId="{8FC8273E-2FB3-4896-AA53-5ABE50D2168A}" type="sibTrans" cxnId="{7139911F-9E37-4F72-9F31-4F1B158DDCE5}">
      <dgm:prSet/>
      <dgm:spPr/>
      <dgm:t>
        <a:bodyPr/>
        <a:lstStyle/>
        <a:p>
          <a:endParaRPr lang="ru-RU"/>
        </a:p>
      </dgm:t>
    </dgm:pt>
    <dgm:pt modelId="{FEDCC895-B3A0-43FB-810D-F2B72A0C80E8}">
      <dgm:prSet/>
      <dgm:spPr/>
      <dgm:t>
        <a:bodyPr/>
        <a:lstStyle/>
        <a:p>
          <a:pPr rtl="0"/>
          <a:r>
            <a:rPr lang="uk-UA" smtClean="0"/>
            <a:t>Конструкційні сталі містять вуглець у невеликій кількості - 0,06-0,5%, внаслідок чого наділені пластичністю, добре обробляються литтям, тиском, різанням; придатні для виготовлення виробів складної форми.</a:t>
          </a:r>
          <a:endParaRPr lang="uk-UA"/>
        </a:p>
      </dgm:t>
    </dgm:pt>
    <dgm:pt modelId="{13E48E7F-1B20-461E-9BCE-C2564AFD27DE}" type="parTrans" cxnId="{3B1F181A-3844-4562-9087-2C339CAFB9E9}">
      <dgm:prSet/>
      <dgm:spPr/>
      <dgm:t>
        <a:bodyPr/>
        <a:lstStyle/>
        <a:p>
          <a:endParaRPr lang="ru-RU"/>
        </a:p>
      </dgm:t>
    </dgm:pt>
    <dgm:pt modelId="{71B07AC8-A406-4466-8CB6-1C14586561E7}" type="sibTrans" cxnId="{3B1F181A-3844-4562-9087-2C339CAFB9E9}">
      <dgm:prSet/>
      <dgm:spPr/>
      <dgm:t>
        <a:bodyPr/>
        <a:lstStyle/>
        <a:p>
          <a:endParaRPr lang="ru-RU"/>
        </a:p>
      </dgm:t>
    </dgm:pt>
    <dgm:pt modelId="{13BCA1CC-E19E-4C96-9D62-7B3DD286E344}">
      <dgm:prSet/>
      <dgm:spPr/>
      <dgm:t>
        <a:bodyPr/>
        <a:lstStyle/>
        <a:p>
          <a:pPr rtl="0"/>
          <a:r>
            <a:rPr lang="uk-UA" smtClean="0"/>
            <a:t>Конструкційні сталі марки 15, 30, 45, що містять 0,15; 0,30 і 0, 45% вуглецю використовують для виготовлення ручок інструментів, деталей приладів і апаратів. Із сталі 45 виготовляють деякі зуботехнічні інструменти.</a:t>
          </a:r>
          <a:endParaRPr lang="uk-UA"/>
        </a:p>
      </dgm:t>
    </dgm:pt>
    <dgm:pt modelId="{490E6C7D-338B-4A4C-AECD-FC40C0A0969E}" type="parTrans" cxnId="{299E4B20-36D3-4002-9161-CC03F8102FE2}">
      <dgm:prSet/>
      <dgm:spPr/>
      <dgm:t>
        <a:bodyPr/>
        <a:lstStyle/>
        <a:p>
          <a:endParaRPr lang="ru-RU"/>
        </a:p>
      </dgm:t>
    </dgm:pt>
    <dgm:pt modelId="{81294BB0-A4E8-40A4-B921-1BBB9BE00C1E}" type="sibTrans" cxnId="{299E4B20-36D3-4002-9161-CC03F8102FE2}">
      <dgm:prSet/>
      <dgm:spPr/>
      <dgm:t>
        <a:bodyPr/>
        <a:lstStyle/>
        <a:p>
          <a:endParaRPr lang="ru-RU"/>
        </a:p>
      </dgm:t>
    </dgm:pt>
    <dgm:pt modelId="{B362B0FB-5C5A-4879-B04A-714E4F6A0F68}">
      <dgm:prSet/>
      <dgm:spPr/>
      <dgm:t>
        <a:bodyPr/>
        <a:lstStyle/>
        <a:p>
          <a:pPr rtl="0"/>
          <a:r>
            <a:rPr lang="uk-UA" smtClean="0"/>
            <a:t>Інструментальні вуглецеві сталі завдяки більш високому вмісту вуглецю (0.65-1,35%) і зниженому вмісту сірки та фосфору мають значну твердість, зносостійкість, а також міцність і пластичність. Тому із інструментальної сталі інструменти не ламкі і не деформуються при експлуатації.</a:t>
          </a:r>
          <a:endParaRPr lang="uk-UA"/>
        </a:p>
      </dgm:t>
    </dgm:pt>
    <dgm:pt modelId="{561A2E67-2A69-491A-84EF-A1CD4B0FD442}" type="parTrans" cxnId="{8B3B1E82-2075-42DF-82F2-FF3495A64C86}">
      <dgm:prSet/>
      <dgm:spPr/>
      <dgm:t>
        <a:bodyPr/>
        <a:lstStyle/>
        <a:p>
          <a:endParaRPr lang="ru-RU"/>
        </a:p>
      </dgm:t>
    </dgm:pt>
    <dgm:pt modelId="{C81C1F1C-14A1-4ADE-8BFD-01902004819A}" type="sibTrans" cxnId="{8B3B1E82-2075-42DF-82F2-FF3495A64C86}">
      <dgm:prSet/>
      <dgm:spPr/>
      <dgm:t>
        <a:bodyPr/>
        <a:lstStyle/>
        <a:p>
          <a:endParaRPr lang="ru-RU"/>
        </a:p>
      </dgm:t>
    </dgm:pt>
    <dgm:pt modelId="{AF31939B-9E85-4401-B1A1-6F43161D9280}" type="pres">
      <dgm:prSet presAssocID="{0EB4E8C8-EB51-42A1-B64E-E869E99EB885}" presName="linear" presStyleCnt="0">
        <dgm:presLayoutVars>
          <dgm:animLvl val="lvl"/>
          <dgm:resizeHandles val="exact"/>
        </dgm:presLayoutVars>
      </dgm:prSet>
      <dgm:spPr/>
      <dgm:t>
        <a:bodyPr/>
        <a:lstStyle/>
        <a:p>
          <a:endParaRPr lang="ru-RU"/>
        </a:p>
      </dgm:t>
    </dgm:pt>
    <dgm:pt modelId="{22D1719D-10CC-4608-85DB-05080EC20A89}" type="pres">
      <dgm:prSet presAssocID="{F2CDCB46-6EAB-4572-A1DB-FA495FDE0F32}" presName="parentText" presStyleLbl="node1" presStyleIdx="0" presStyleCnt="4">
        <dgm:presLayoutVars>
          <dgm:chMax val="0"/>
          <dgm:bulletEnabled val="1"/>
        </dgm:presLayoutVars>
      </dgm:prSet>
      <dgm:spPr/>
      <dgm:t>
        <a:bodyPr/>
        <a:lstStyle/>
        <a:p>
          <a:endParaRPr lang="ru-RU"/>
        </a:p>
      </dgm:t>
    </dgm:pt>
    <dgm:pt modelId="{8A05EB91-DFFC-492B-97B3-D49D62990457}" type="pres">
      <dgm:prSet presAssocID="{8FC8273E-2FB3-4896-AA53-5ABE50D2168A}" presName="spacer" presStyleCnt="0"/>
      <dgm:spPr/>
    </dgm:pt>
    <dgm:pt modelId="{1922CF3D-4EE9-45C2-B71C-902DBE97E7E8}" type="pres">
      <dgm:prSet presAssocID="{FEDCC895-B3A0-43FB-810D-F2B72A0C80E8}" presName="parentText" presStyleLbl="node1" presStyleIdx="1" presStyleCnt="4">
        <dgm:presLayoutVars>
          <dgm:chMax val="0"/>
          <dgm:bulletEnabled val="1"/>
        </dgm:presLayoutVars>
      </dgm:prSet>
      <dgm:spPr/>
      <dgm:t>
        <a:bodyPr/>
        <a:lstStyle/>
        <a:p>
          <a:endParaRPr lang="ru-RU"/>
        </a:p>
      </dgm:t>
    </dgm:pt>
    <dgm:pt modelId="{A91D0FB0-A31F-4CFD-B54C-FC160C458120}" type="pres">
      <dgm:prSet presAssocID="{71B07AC8-A406-4466-8CB6-1C14586561E7}" presName="spacer" presStyleCnt="0"/>
      <dgm:spPr/>
    </dgm:pt>
    <dgm:pt modelId="{5C93C73B-B778-43D5-8415-FA81A6080774}" type="pres">
      <dgm:prSet presAssocID="{13BCA1CC-E19E-4C96-9D62-7B3DD286E344}" presName="parentText" presStyleLbl="node1" presStyleIdx="2" presStyleCnt="4">
        <dgm:presLayoutVars>
          <dgm:chMax val="0"/>
          <dgm:bulletEnabled val="1"/>
        </dgm:presLayoutVars>
      </dgm:prSet>
      <dgm:spPr/>
      <dgm:t>
        <a:bodyPr/>
        <a:lstStyle/>
        <a:p>
          <a:endParaRPr lang="ru-RU"/>
        </a:p>
      </dgm:t>
    </dgm:pt>
    <dgm:pt modelId="{682003A4-76FF-43AA-B1A3-E51429EB12E6}" type="pres">
      <dgm:prSet presAssocID="{81294BB0-A4E8-40A4-B921-1BBB9BE00C1E}" presName="spacer" presStyleCnt="0"/>
      <dgm:spPr/>
    </dgm:pt>
    <dgm:pt modelId="{2ABB9AB4-451B-4988-916E-506ED97D4596}" type="pres">
      <dgm:prSet presAssocID="{B362B0FB-5C5A-4879-B04A-714E4F6A0F68}" presName="parentText" presStyleLbl="node1" presStyleIdx="3" presStyleCnt="4">
        <dgm:presLayoutVars>
          <dgm:chMax val="0"/>
          <dgm:bulletEnabled val="1"/>
        </dgm:presLayoutVars>
      </dgm:prSet>
      <dgm:spPr/>
      <dgm:t>
        <a:bodyPr/>
        <a:lstStyle/>
        <a:p>
          <a:endParaRPr lang="ru-RU"/>
        </a:p>
      </dgm:t>
    </dgm:pt>
  </dgm:ptLst>
  <dgm:cxnLst>
    <dgm:cxn modelId="{8B3B1E82-2075-42DF-82F2-FF3495A64C86}" srcId="{0EB4E8C8-EB51-42A1-B64E-E869E99EB885}" destId="{B362B0FB-5C5A-4879-B04A-714E4F6A0F68}" srcOrd="3" destOrd="0" parTransId="{561A2E67-2A69-491A-84EF-A1CD4B0FD442}" sibTransId="{C81C1F1C-14A1-4ADE-8BFD-01902004819A}"/>
    <dgm:cxn modelId="{7139911F-9E37-4F72-9F31-4F1B158DDCE5}" srcId="{0EB4E8C8-EB51-42A1-B64E-E869E99EB885}" destId="{F2CDCB46-6EAB-4572-A1DB-FA495FDE0F32}" srcOrd="0" destOrd="0" parTransId="{57A126B4-3A6E-4C06-BC14-8950F48F8F6D}" sibTransId="{8FC8273E-2FB3-4896-AA53-5ABE50D2168A}"/>
    <dgm:cxn modelId="{3B1F181A-3844-4562-9087-2C339CAFB9E9}" srcId="{0EB4E8C8-EB51-42A1-B64E-E869E99EB885}" destId="{FEDCC895-B3A0-43FB-810D-F2B72A0C80E8}" srcOrd="1" destOrd="0" parTransId="{13E48E7F-1B20-461E-9BCE-C2564AFD27DE}" sibTransId="{71B07AC8-A406-4466-8CB6-1C14586561E7}"/>
    <dgm:cxn modelId="{7048ACC0-F765-4BCA-8710-833001DFDC40}" type="presOf" srcId="{0EB4E8C8-EB51-42A1-B64E-E869E99EB885}" destId="{AF31939B-9E85-4401-B1A1-6F43161D9280}" srcOrd="0" destOrd="0" presId="urn:microsoft.com/office/officeart/2005/8/layout/vList2"/>
    <dgm:cxn modelId="{39012F7A-DEAC-47CA-900F-4EA858F67FF8}" type="presOf" srcId="{F2CDCB46-6EAB-4572-A1DB-FA495FDE0F32}" destId="{22D1719D-10CC-4608-85DB-05080EC20A89}" srcOrd="0" destOrd="0" presId="urn:microsoft.com/office/officeart/2005/8/layout/vList2"/>
    <dgm:cxn modelId="{299E4B20-36D3-4002-9161-CC03F8102FE2}" srcId="{0EB4E8C8-EB51-42A1-B64E-E869E99EB885}" destId="{13BCA1CC-E19E-4C96-9D62-7B3DD286E344}" srcOrd="2" destOrd="0" parTransId="{490E6C7D-338B-4A4C-AECD-FC40C0A0969E}" sibTransId="{81294BB0-A4E8-40A4-B921-1BBB9BE00C1E}"/>
    <dgm:cxn modelId="{73B9FB79-FCB0-4C02-8C6C-25D86499014D}" type="presOf" srcId="{B362B0FB-5C5A-4879-B04A-714E4F6A0F68}" destId="{2ABB9AB4-451B-4988-916E-506ED97D4596}" srcOrd="0" destOrd="0" presId="urn:microsoft.com/office/officeart/2005/8/layout/vList2"/>
    <dgm:cxn modelId="{111DD7B3-1379-405A-A059-8F7E7CB43BBF}" type="presOf" srcId="{13BCA1CC-E19E-4C96-9D62-7B3DD286E344}" destId="{5C93C73B-B778-43D5-8415-FA81A6080774}" srcOrd="0" destOrd="0" presId="urn:microsoft.com/office/officeart/2005/8/layout/vList2"/>
    <dgm:cxn modelId="{8FFBE871-08EA-4E70-9B57-0A34AEA6A66A}" type="presOf" srcId="{FEDCC895-B3A0-43FB-810D-F2B72A0C80E8}" destId="{1922CF3D-4EE9-45C2-B71C-902DBE97E7E8}" srcOrd="0" destOrd="0" presId="urn:microsoft.com/office/officeart/2005/8/layout/vList2"/>
    <dgm:cxn modelId="{C7EF15BF-E45A-4CED-ACC0-7CD41BD3F7F9}" type="presParOf" srcId="{AF31939B-9E85-4401-B1A1-6F43161D9280}" destId="{22D1719D-10CC-4608-85DB-05080EC20A89}" srcOrd="0" destOrd="0" presId="urn:microsoft.com/office/officeart/2005/8/layout/vList2"/>
    <dgm:cxn modelId="{6E5FA79D-7567-493F-898F-64BFDFE0BD9D}" type="presParOf" srcId="{AF31939B-9E85-4401-B1A1-6F43161D9280}" destId="{8A05EB91-DFFC-492B-97B3-D49D62990457}" srcOrd="1" destOrd="0" presId="urn:microsoft.com/office/officeart/2005/8/layout/vList2"/>
    <dgm:cxn modelId="{B9C6BBA7-9ABC-4427-A465-42B2EEB04FD7}" type="presParOf" srcId="{AF31939B-9E85-4401-B1A1-6F43161D9280}" destId="{1922CF3D-4EE9-45C2-B71C-902DBE97E7E8}" srcOrd="2" destOrd="0" presId="urn:microsoft.com/office/officeart/2005/8/layout/vList2"/>
    <dgm:cxn modelId="{8B65F91A-5F10-4922-9DCB-E1C3D52FE213}" type="presParOf" srcId="{AF31939B-9E85-4401-B1A1-6F43161D9280}" destId="{A91D0FB0-A31F-4CFD-B54C-FC160C458120}" srcOrd="3" destOrd="0" presId="urn:microsoft.com/office/officeart/2005/8/layout/vList2"/>
    <dgm:cxn modelId="{F56ED865-C5A7-4FA6-8605-30FCE01B61F5}" type="presParOf" srcId="{AF31939B-9E85-4401-B1A1-6F43161D9280}" destId="{5C93C73B-B778-43D5-8415-FA81A6080774}" srcOrd="4" destOrd="0" presId="urn:microsoft.com/office/officeart/2005/8/layout/vList2"/>
    <dgm:cxn modelId="{5A9E246A-A017-4C48-A33C-59EDA228E626}" type="presParOf" srcId="{AF31939B-9E85-4401-B1A1-6F43161D9280}" destId="{682003A4-76FF-43AA-B1A3-E51429EB12E6}" srcOrd="5" destOrd="0" presId="urn:microsoft.com/office/officeart/2005/8/layout/vList2"/>
    <dgm:cxn modelId="{87A9EF52-F480-4D56-8070-45D3A94DD2B3}" type="presParOf" srcId="{AF31939B-9E85-4401-B1A1-6F43161D9280}" destId="{2ABB9AB4-451B-4988-916E-506ED97D459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EB00D0-1C6D-421D-A3D5-6CCA496B8CAC}"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FAEA4C82-6899-4B31-B379-5C7BDE232876}">
      <dgm:prSet/>
      <dgm:spPr/>
      <dgm:t>
        <a:bodyPr/>
        <a:lstStyle/>
        <a:p>
          <a:pPr rtl="0"/>
          <a:r>
            <a:rPr lang="uk-UA" smtClean="0"/>
            <a:t>Марки розшифровуються так:</a:t>
          </a:r>
          <a:endParaRPr lang="uk-UA"/>
        </a:p>
      </dgm:t>
    </dgm:pt>
    <dgm:pt modelId="{759B84BB-9C61-40C9-ADF8-16BD1BF39820}" type="parTrans" cxnId="{A13A1BC6-C949-4039-99E8-9965CE24C006}">
      <dgm:prSet/>
      <dgm:spPr/>
      <dgm:t>
        <a:bodyPr/>
        <a:lstStyle/>
        <a:p>
          <a:endParaRPr lang="ru-RU"/>
        </a:p>
      </dgm:t>
    </dgm:pt>
    <dgm:pt modelId="{59D6174A-D370-43BF-9D5D-40932C672C05}" type="sibTrans" cxnId="{A13A1BC6-C949-4039-99E8-9965CE24C006}">
      <dgm:prSet/>
      <dgm:spPr/>
      <dgm:t>
        <a:bodyPr/>
        <a:lstStyle/>
        <a:p>
          <a:endParaRPr lang="ru-RU"/>
        </a:p>
      </dgm:t>
    </dgm:pt>
    <dgm:pt modelId="{5400B2EB-B46A-4699-8D9F-9B3E3FCF9B39}">
      <dgm:prSet/>
      <dgm:spPr/>
      <dgm:t>
        <a:bodyPr/>
        <a:lstStyle/>
        <a:p>
          <a:pPr rtl="0"/>
          <a:r>
            <a:rPr lang="uk-UA" smtClean="0"/>
            <a:t>У - вуглецева, А- високоякісна сталь, цифри вказують середній вміст вуглецю у десятих долях проценту.</a:t>
          </a:r>
          <a:endParaRPr lang="uk-UA"/>
        </a:p>
      </dgm:t>
    </dgm:pt>
    <dgm:pt modelId="{8C84A162-53DF-4FCA-9EFE-F86CA5094119}" type="parTrans" cxnId="{85F9301A-8C39-4650-B98B-5743DF9D102D}">
      <dgm:prSet/>
      <dgm:spPr/>
      <dgm:t>
        <a:bodyPr/>
        <a:lstStyle/>
        <a:p>
          <a:endParaRPr lang="ru-RU"/>
        </a:p>
      </dgm:t>
    </dgm:pt>
    <dgm:pt modelId="{0D05BF18-541E-4C7F-AC64-0310982AAFFF}" type="sibTrans" cxnId="{85F9301A-8C39-4650-B98B-5743DF9D102D}">
      <dgm:prSet/>
      <dgm:spPr/>
      <dgm:t>
        <a:bodyPr/>
        <a:lstStyle/>
        <a:p>
          <a:endParaRPr lang="ru-RU"/>
        </a:p>
      </dgm:t>
    </dgm:pt>
    <dgm:pt modelId="{94F96E49-87BA-48FE-A253-BD68D1AEAA90}">
      <dgm:prSet/>
      <dgm:spPr/>
      <dgm:t>
        <a:bodyPr/>
        <a:lstStyle/>
        <a:p>
          <a:pPr rtl="0"/>
          <a:r>
            <a:rPr lang="uk-UA" smtClean="0"/>
            <a:t>Вуглецеві інструментальні сталі У10А, У12А, застосовують для виготовлення ріжучих інструментів (скальпелів, ножів), У7А - для пружинячих. </a:t>
          </a:r>
          <a:endParaRPr lang="uk-UA"/>
        </a:p>
      </dgm:t>
    </dgm:pt>
    <dgm:pt modelId="{4EAB1878-4702-4AB8-9598-F1387BDF6A00}" type="parTrans" cxnId="{68854E72-0E9B-48C0-B885-07EBFD7A35D4}">
      <dgm:prSet/>
      <dgm:spPr/>
      <dgm:t>
        <a:bodyPr/>
        <a:lstStyle/>
        <a:p>
          <a:endParaRPr lang="ru-RU"/>
        </a:p>
      </dgm:t>
    </dgm:pt>
    <dgm:pt modelId="{4EC784DE-A739-41A0-9272-8D70E03B0B00}" type="sibTrans" cxnId="{68854E72-0E9B-48C0-B885-07EBFD7A35D4}">
      <dgm:prSet/>
      <dgm:spPr/>
      <dgm:t>
        <a:bodyPr/>
        <a:lstStyle/>
        <a:p>
          <a:endParaRPr lang="ru-RU"/>
        </a:p>
      </dgm:t>
    </dgm:pt>
    <dgm:pt modelId="{AF9A5C3C-D355-48DF-B7A6-3EB57DCCAAC4}">
      <dgm:prSet/>
      <dgm:spPr/>
      <dgm:t>
        <a:bodyPr/>
        <a:lstStyle/>
        <a:p>
          <a:pPr rtl="0"/>
          <a:r>
            <a:rPr lang="uk-UA" smtClean="0"/>
            <a:t>Леговані сталі – крім вуглецю містять 1 або кілька легуючих спеціально добавлених елементів (хром, нікель, вольфрам, ванадій, титан, молібден, марганець та ін.)</a:t>
          </a:r>
          <a:endParaRPr lang="uk-UA"/>
        </a:p>
      </dgm:t>
    </dgm:pt>
    <dgm:pt modelId="{534FC6DE-30D6-41C0-8A08-F232248119C5}" type="parTrans" cxnId="{5ED0E813-6C7B-4855-8F74-C65247A18230}">
      <dgm:prSet/>
      <dgm:spPr/>
      <dgm:t>
        <a:bodyPr/>
        <a:lstStyle/>
        <a:p>
          <a:endParaRPr lang="ru-RU"/>
        </a:p>
      </dgm:t>
    </dgm:pt>
    <dgm:pt modelId="{5F629A7A-AD25-464D-9DCA-747094BD68A3}" type="sibTrans" cxnId="{5ED0E813-6C7B-4855-8F74-C65247A18230}">
      <dgm:prSet/>
      <dgm:spPr/>
      <dgm:t>
        <a:bodyPr/>
        <a:lstStyle/>
        <a:p>
          <a:endParaRPr lang="ru-RU"/>
        </a:p>
      </dgm:t>
    </dgm:pt>
    <dgm:pt modelId="{AF42713B-467E-46FD-BC63-7DB0FE16C272}">
      <dgm:prSet/>
      <dgm:spPr/>
      <dgm:t>
        <a:bodyPr/>
        <a:lstStyle/>
        <a:p>
          <a:pPr rtl="0"/>
          <a:r>
            <a:rPr lang="uk-UA" smtClean="0"/>
            <a:t>Інструментальні леговані сталі використовують для виготовлення свердлильних, ріжучих, вимірювальних і інших інструментів, яким притаманна підвищена твердість, стійкість до зношення (зубні бори, фрези та ін.).</a:t>
          </a:r>
          <a:endParaRPr lang="uk-UA"/>
        </a:p>
      </dgm:t>
    </dgm:pt>
    <dgm:pt modelId="{ADD1AA79-35C7-4412-A440-FBFFF014EFB8}" type="parTrans" cxnId="{DC67A195-9694-4ABE-A50B-80AA2AA37BE1}">
      <dgm:prSet/>
      <dgm:spPr/>
      <dgm:t>
        <a:bodyPr/>
        <a:lstStyle/>
        <a:p>
          <a:endParaRPr lang="ru-RU"/>
        </a:p>
      </dgm:t>
    </dgm:pt>
    <dgm:pt modelId="{1D7B32CB-61E1-4CC6-808D-2397857094B9}" type="sibTrans" cxnId="{DC67A195-9694-4ABE-A50B-80AA2AA37BE1}">
      <dgm:prSet/>
      <dgm:spPr/>
      <dgm:t>
        <a:bodyPr/>
        <a:lstStyle/>
        <a:p>
          <a:endParaRPr lang="ru-RU"/>
        </a:p>
      </dgm:t>
    </dgm:pt>
    <dgm:pt modelId="{4612E9B5-5DB8-40E9-A1C1-EDE6C0CC64D9}">
      <dgm:prSet/>
      <dgm:spPr/>
      <dgm:t>
        <a:bodyPr/>
        <a:lstStyle/>
        <a:p>
          <a:pPr rtl="0"/>
          <a:r>
            <a:rPr lang="uk-UA" smtClean="0"/>
            <a:t>Для виготовлення медичних інструментів використовують наступні інструментальні леговані сталі: </a:t>
          </a:r>
          <a:endParaRPr lang="uk-UA"/>
        </a:p>
      </dgm:t>
    </dgm:pt>
    <dgm:pt modelId="{04EC9BBA-D727-4569-A8A6-E51A30B73158}" type="parTrans" cxnId="{5557A7FB-7312-4108-8052-56339C9A1406}">
      <dgm:prSet/>
      <dgm:spPr/>
      <dgm:t>
        <a:bodyPr/>
        <a:lstStyle/>
        <a:p>
          <a:endParaRPr lang="ru-RU"/>
        </a:p>
      </dgm:t>
    </dgm:pt>
    <dgm:pt modelId="{23F4544F-3D08-400A-93E7-19621D94B593}" type="sibTrans" cxnId="{5557A7FB-7312-4108-8052-56339C9A1406}">
      <dgm:prSet/>
      <dgm:spPr/>
      <dgm:t>
        <a:bodyPr/>
        <a:lstStyle/>
        <a:p>
          <a:endParaRPr lang="ru-RU"/>
        </a:p>
      </dgm:t>
    </dgm:pt>
    <dgm:pt modelId="{A451B627-C42F-4AFF-9F4F-35768B20B67F}">
      <dgm:prSet/>
      <dgm:spPr/>
      <dgm:t>
        <a:bodyPr/>
        <a:lstStyle/>
        <a:p>
          <a:pPr rtl="0"/>
          <a:r>
            <a:rPr lang="uk-UA" smtClean="0"/>
            <a:t>сталь 9х18 (0,9% вуглецю і 18% хрому) – для виготовлення ріжучих інструментів в нейрохірургії і офтальмології, </a:t>
          </a:r>
          <a:endParaRPr lang="uk-UA"/>
        </a:p>
      </dgm:t>
    </dgm:pt>
    <dgm:pt modelId="{0A0C039E-B918-4C15-B6CC-892AE1F6CCA0}" type="parTrans" cxnId="{BAE42F67-F114-4088-8AD6-2F3C59E145D4}">
      <dgm:prSet/>
      <dgm:spPr/>
      <dgm:t>
        <a:bodyPr/>
        <a:lstStyle/>
        <a:p>
          <a:endParaRPr lang="ru-RU"/>
        </a:p>
      </dgm:t>
    </dgm:pt>
    <dgm:pt modelId="{50EB69D2-99A5-4990-ACF4-1A9B67417361}" type="sibTrans" cxnId="{BAE42F67-F114-4088-8AD6-2F3C59E145D4}">
      <dgm:prSet/>
      <dgm:spPr/>
      <dgm:t>
        <a:bodyPr/>
        <a:lstStyle/>
        <a:p>
          <a:endParaRPr lang="ru-RU"/>
        </a:p>
      </dgm:t>
    </dgm:pt>
    <dgm:pt modelId="{174495E3-0EE0-44B6-B9E4-2BBC56809831}" type="pres">
      <dgm:prSet presAssocID="{8BEB00D0-1C6D-421D-A3D5-6CCA496B8CAC}" presName="linear" presStyleCnt="0">
        <dgm:presLayoutVars>
          <dgm:animLvl val="lvl"/>
          <dgm:resizeHandles val="exact"/>
        </dgm:presLayoutVars>
      </dgm:prSet>
      <dgm:spPr/>
      <dgm:t>
        <a:bodyPr/>
        <a:lstStyle/>
        <a:p>
          <a:endParaRPr lang="ru-RU"/>
        </a:p>
      </dgm:t>
    </dgm:pt>
    <dgm:pt modelId="{4D801017-CA54-421B-8B7E-0D9B26F3D4D4}" type="pres">
      <dgm:prSet presAssocID="{FAEA4C82-6899-4B31-B379-5C7BDE232876}" presName="parentText" presStyleLbl="node1" presStyleIdx="0" presStyleCnt="7">
        <dgm:presLayoutVars>
          <dgm:chMax val="0"/>
          <dgm:bulletEnabled val="1"/>
        </dgm:presLayoutVars>
      </dgm:prSet>
      <dgm:spPr/>
      <dgm:t>
        <a:bodyPr/>
        <a:lstStyle/>
        <a:p>
          <a:endParaRPr lang="ru-RU"/>
        </a:p>
      </dgm:t>
    </dgm:pt>
    <dgm:pt modelId="{13418519-D412-469B-AA26-490D97AD26EA}" type="pres">
      <dgm:prSet presAssocID="{59D6174A-D370-43BF-9D5D-40932C672C05}" presName="spacer" presStyleCnt="0"/>
      <dgm:spPr/>
    </dgm:pt>
    <dgm:pt modelId="{0F6F6D0C-2C07-4C05-A86E-7E2F8FBA9A3E}" type="pres">
      <dgm:prSet presAssocID="{5400B2EB-B46A-4699-8D9F-9B3E3FCF9B39}" presName="parentText" presStyleLbl="node1" presStyleIdx="1" presStyleCnt="7">
        <dgm:presLayoutVars>
          <dgm:chMax val="0"/>
          <dgm:bulletEnabled val="1"/>
        </dgm:presLayoutVars>
      </dgm:prSet>
      <dgm:spPr/>
      <dgm:t>
        <a:bodyPr/>
        <a:lstStyle/>
        <a:p>
          <a:endParaRPr lang="ru-RU"/>
        </a:p>
      </dgm:t>
    </dgm:pt>
    <dgm:pt modelId="{9CE31BA3-99B1-43AD-A04E-1993C5B1BDD2}" type="pres">
      <dgm:prSet presAssocID="{0D05BF18-541E-4C7F-AC64-0310982AAFFF}" presName="spacer" presStyleCnt="0"/>
      <dgm:spPr/>
    </dgm:pt>
    <dgm:pt modelId="{484C9AF5-14F2-4185-AF69-4D4C0A6C4F80}" type="pres">
      <dgm:prSet presAssocID="{94F96E49-87BA-48FE-A253-BD68D1AEAA90}" presName="parentText" presStyleLbl="node1" presStyleIdx="2" presStyleCnt="7">
        <dgm:presLayoutVars>
          <dgm:chMax val="0"/>
          <dgm:bulletEnabled val="1"/>
        </dgm:presLayoutVars>
      </dgm:prSet>
      <dgm:spPr/>
      <dgm:t>
        <a:bodyPr/>
        <a:lstStyle/>
        <a:p>
          <a:endParaRPr lang="ru-RU"/>
        </a:p>
      </dgm:t>
    </dgm:pt>
    <dgm:pt modelId="{908F9BED-1E4D-40C3-8817-F0880FC27BD0}" type="pres">
      <dgm:prSet presAssocID="{4EC784DE-A739-41A0-9272-8D70E03B0B00}" presName="spacer" presStyleCnt="0"/>
      <dgm:spPr/>
    </dgm:pt>
    <dgm:pt modelId="{EF27C2AE-1B10-4D83-9124-6C4E805FD6B3}" type="pres">
      <dgm:prSet presAssocID="{AF9A5C3C-D355-48DF-B7A6-3EB57DCCAAC4}" presName="parentText" presStyleLbl="node1" presStyleIdx="3" presStyleCnt="7">
        <dgm:presLayoutVars>
          <dgm:chMax val="0"/>
          <dgm:bulletEnabled val="1"/>
        </dgm:presLayoutVars>
      </dgm:prSet>
      <dgm:spPr/>
      <dgm:t>
        <a:bodyPr/>
        <a:lstStyle/>
        <a:p>
          <a:endParaRPr lang="ru-RU"/>
        </a:p>
      </dgm:t>
    </dgm:pt>
    <dgm:pt modelId="{407524E0-D3BE-4641-98C5-87ED67040035}" type="pres">
      <dgm:prSet presAssocID="{5F629A7A-AD25-464D-9DCA-747094BD68A3}" presName="spacer" presStyleCnt="0"/>
      <dgm:spPr/>
    </dgm:pt>
    <dgm:pt modelId="{BDEB0D39-080E-4687-921C-735DA6BB4368}" type="pres">
      <dgm:prSet presAssocID="{AF42713B-467E-46FD-BC63-7DB0FE16C272}" presName="parentText" presStyleLbl="node1" presStyleIdx="4" presStyleCnt="7">
        <dgm:presLayoutVars>
          <dgm:chMax val="0"/>
          <dgm:bulletEnabled val="1"/>
        </dgm:presLayoutVars>
      </dgm:prSet>
      <dgm:spPr/>
      <dgm:t>
        <a:bodyPr/>
        <a:lstStyle/>
        <a:p>
          <a:endParaRPr lang="ru-RU"/>
        </a:p>
      </dgm:t>
    </dgm:pt>
    <dgm:pt modelId="{F29F0A42-E118-4473-8440-CFAC92D4E298}" type="pres">
      <dgm:prSet presAssocID="{1D7B32CB-61E1-4CC6-808D-2397857094B9}" presName="spacer" presStyleCnt="0"/>
      <dgm:spPr/>
    </dgm:pt>
    <dgm:pt modelId="{15E4E851-2B93-41D0-BA34-B16B1E871570}" type="pres">
      <dgm:prSet presAssocID="{4612E9B5-5DB8-40E9-A1C1-EDE6C0CC64D9}" presName="parentText" presStyleLbl="node1" presStyleIdx="5" presStyleCnt="7">
        <dgm:presLayoutVars>
          <dgm:chMax val="0"/>
          <dgm:bulletEnabled val="1"/>
        </dgm:presLayoutVars>
      </dgm:prSet>
      <dgm:spPr/>
      <dgm:t>
        <a:bodyPr/>
        <a:lstStyle/>
        <a:p>
          <a:endParaRPr lang="ru-RU"/>
        </a:p>
      </dgm:t>
    </dgm:pt>
    <dgm:pt modelId="{419B6B47-8BC9-465B-B347-4C79A3163782}" type="pres">
      <dgm:prSet presAssocID="{23F4544F-3D08-400A-93E7-19621D94B593}" presName="spacer" presStyleCnt="0"/>
      <dgm:spPr/>
    </dgm:pt>
    <dgm:pt modelId="{71E93D07-E8A7-41AD-9236-C466EE5ED49A}" type="pres">
      <dgm:prSet presAssocID="{A451B627-C42F-4AFF-9F4F-35768B20B67F}" presName="parentText" presStyleLbl="node1" presStyleIdx="6" presStyleCnt="7">
        <dgm:presLayoutVars>
          <dgm:chMax val="0"/>
          <dgm:bulletEnabled val="1"/>
        </dgm:presLayoutVars>
      </dgm:prSet>
      <dgm:spPr/>
      <dgm:t>
        <a:bodyPr/>
        <a:lstStyle/>
        <a:p>
          <a:endParaRPr lang="ru-RU"/>
        </a:p>
      </dgm:t>
    </dgm:pt>
  </dgm:ptLst>
  <dgm:cxnLst>
    <dgm:cxn modelId="{43DDCFC3-7B00-4917-B17C-8ACDEA04F4B5}" type="presOf" srcId="{8BEB00D0-1C6D-421D-A3D5-6CCA496B8CAC}" destId="{174495E3-0EE0-44B6-B9E4-2BBC56809831}" srcOrd="0" destOrd="0" presId="urn:microsoft.com/office/officeart/2005/8/layout/vList2"/>
    <dgm:cxn modelId="{591B0AC3-2523-4F94-A2F8-27E34B49BBDE}" type="presOf" srcId="{FAEA4C82-6899-4B31-B379-5C7BDE232876}" destId="{4D801017-CA54-421B-8B7E-0D9B26F3D4D4}" srcOrd="0" destOrd="0" presId="urn:microsoft.com/office/officeart/2005/8/layout/vList2"/>
    <dgm:cxn modelId="{68854E72-0E9B-48C0-B885-07EBFD7A35D4}" srcId="{8BEB00D0-1C6D-421D-A3D5-6CCA496B8CAC}" destId="{94F96E49-87BA-48FE-A253-BD68D1AEAA90}" srcOrd="2" destOrd="0" parTransId="{4EAB1878-4702-4AB8-9598-F1387BDF6A00}" sibTransId="{4EC784DE-A739-41A0-9272-8D70E03B0B00}"/>
    <dgm:cxn modelId="{8DAA5266-4E32-4AC4-BC43-E76BFD2FFE26}" type="presOf" srcId="{5400B2EB-B46A-4699-8D9F-9B3E3FCF9B39}" destId="{0F6F6D0C-2C07-4C05-A86E-7E2F8FBA9A3E}" srcOrd="0" destOrd="0" presId="urn:microsoft.com/office/officeart/2005/8/layout/vList2"/>
    <dgm:cxn modelId="{5557A7FB-7312-4108-8052-56339C9A1406}" srcId="{8BEB00D0-1C6D-421D-A3D5-6CCA496B8CAC}" destId="{4612E9B5-5DB8-40E9-A1C1-EDE6C0CC64D9}" srcOrd="5" destOrd="0" parTransId="{04EC9BBA-D727-4569-A8A6-E51A30B73158}" sibTransId="{23F4544F-3D08-400A-93E7-19621D94B593}"/>
    <dgm:cxn modelId="{5ED0E813-6C7B-4855-8F74-C65247A18230}" srcId="{8BEB00D0-1C6D-421D-A3D5-6CCA496B8CAC}" destId="{AF9A5C3C-D355-48DF-B7A6-3EB57DCCAAC4}" srcOrd="3" destOrd="0" parTransId="{534FC6DE-30D6-41C0-8A08-F232248119C5}" sibTransId="{5F629A7A-AD25-464D-9DCA-747094BD68A3}"/>
    <dgm:cxn modelId="{4DFF4E24-11D6-4CFC-B1E0-6B9921DBEE9C}" type="presOf" srcId="{4612E9B5-5DB8-40E9-A1C1-EDE6C0CC64D9}" destId="{15E4E851-2B93-41D0-BA34-B16B1E871570}" srcOrd="0" destOrd="0" presId="urn:microsoft.com/office/officeart/2005/8/layout/vList2"/>
    <dgm:cxn modelId="{DC67A195-9694-4ABE-A50B-80AA2AA37BE1}" srcId="{8BEB00D0-1C6D-421D-A3D5-6CCA496B8CAC}" destId="{AF42713B-467E-46FD-BC63-7DB0FE16C272}" srcOrd="4" destOrd="0" parTransId="{ADD1AA79-35C7-4412-A440-FBFFF014EFB8}" sibTransId="{1D7B32CB-61E1-4CC6-808D-2397857094B9}"/>
    <dgm:cxn modelId="{FC9D8E43-53B8-42B9-BFA1-A2F66508E3F1}" type="presOf" srcId="{AF9A5C3C-D355-48DF-B7A6-3EB57DCCAAC4}" destId="{EF27C2AE-1B10-4D83-9124-6C4E805FD6B3}" srcOrd="0" destOrd="0" presId="urn:microsoft.com/office/officeart/2005/8/layout/vList2"/>
    <dgm:cxn modelId="{D3D47370-7549-4757-ACA5-3D07D0009784}" type="presOf" srcId="{AF42713B-467E-46FD-BC63-7DB0FE16C272}" destId="{BDEB0D39-080E-4687-921C-735DA6BB4368}" srcOrd="0" destOrd="0" presId="urn:microsoft.com/office/officeart/2005/8/layout/vList2"/>
    <dgm:cxn modelId="{F53D8B31-DD1A-4DAE-968E-31D2D649D6A7}" type="presOf" srcId="{94F96E49-87BA-48FE-A253-BD68D1AEAA90}" destId="{484C9AF5-14F2-4185-AF69-4D4C0A6C4F80}" srcOrd="0" destOrd="0" presId="urn:microsoft.com/office/officeart/2005/8/layout/vList2"/>
    <dgm:cxn modelId="{85F9301A-8C39-4650-B98B-5743DF9D102D}" srcId="{8BEB00D0-1C6D-421D-A3D5-6CCA496B8CAC}" destId="{5400B2EB-B46A-4699-8D9F-9B3E3FCF9B39}" srcOrd="1" destOrd="0" parTransId="{8C84A162-53DF-4FCA-9EFE-F86CA5094119}" sibTransId="{0D05BF18-541E-4C7F-AC64-0310982AAFFF}"/>
    <dgm:cxn modelId="{A13A1BC6-C949-4039-99E8-9965CE24C006}" srcId="{8BEB00D0-1C6D-421D-A3D5-6CCA496B8CAC}" destId="{FAEA4C82-6899-4B31-B379-5C7BDE232876}" srcOrd="0" destOrd="0" parTransId="{759B84BB-9C61-40C9-ADF8-16BD1BF39820}" sibTransId="{59D6174A-D370-43BF-9D5D-40932C672C05}"/>
    <dgm:cxn modelId="{BAE42F67-F114-4088-8AD6-2F3C59E145D4}" srcId="{8BEB00D0-1C6D-421D-A3D5-6CCA496B8CAC}" destId="{A451B627-C42F-4AFF-9F4F-35768B20B67F}" srcOrd="6" destOrd="0" parTransId="{0A0C039E-B918-4C15-B6CC-892AE1F6CCA0}" sibTransId="{50EB69D2-99A5-4990-ACF4-1A9B67417361}"/>
    <dgm:cxn modelId="{0C10628C-827F-405C-9CC2-B6649024FD55}" type="presOf" srcId="{A451B627-C42F-4AFF-9F4F-35768B20B67F}" destId="{71E93D07-E8A7-41AD-9236-C466EE5ED49A}" srcOrd="0" destOrd="0" presId="urn:microsoft.com/office/officeart/2005/8/layout/vList2"/>
    <dgm:cxn modelId="{192D0DCC-FC2B-4395-AD00-C79EDEF299B0}" type="presParOf" srcId="{174495E3-0EE0-44B6-B9E4-2BBC56809831}" destId="{4D801017-CA54-421B-8B7E-0D9B26F3D4D4}" srcOrd="0" destOrd="0" presId="urn:microsoft.com/office/officeart/2005/8/layout/vList2"/>
    <dgm:cxn modelId="{DB9EA98D-D1C7-4034-8C22-08D38BD14041}" type="presParOf" srcId="{174495E3-0EE0-44B6-B9E4-2BBC56809831}" destId="{13418519-D412-469B-AA26-490D97AD26EA}" srcOrd="1" destOrd="0" presId="urn:microsoft.com/office/officeart/2005/8/layout/vList2"/>
    <dgm:cxn modelId="{D2754CF8-BF42-49E2-8CBB-6CD346EB0124}" type="presParOf" srcId="{174495E3-0EE0-44B6-B9E4-2BBC56809831}" destId="{0F6F6D0C-2C07-4C05-A86E-7E2F8FBA9A3E}" srcOrd="2" destOrd="0" presId="urn:microsoft.com/office/officeart/2005/8/layout/vList2"/>
    <dgm:cxn modelId="{E2A056DA-6F13-4B43-9E30-C8F092D9D6BD}" type="presParOf" srcId="{174495E3-0EE0-44B6-B9E4-2BBC56809831}" destId="{9CE31BA3-99B1-43AD-A04E-1993C5B1BDD2}" srcOrd="3" destOrd="0" presId="urn:microsoft.com/office/officeart/2005/8/layout/vList2"/>
    <dgm:cxn modelId="{4D85F172-723C-4199-8E08-2B255C53D636}" type="presParOf" srcId="{174495E3-0EE0-44B6-B9E4-2BBC56809831}" destId="{484C9AF5-14F2-4185-AF69-4D4C0A6C4F80}" srcOrd="4" destOrd="0" presId="urn:microsoft.com/office/officeart/2005/8/layout/vList2"/>
    <dgm:cxn modelId="{01F8922F-D0ED-45F0-B89B-B88AFA775C61}" type="presParOf" srcId="{174495E3-0EE0-44B6-B9E4-2BBC56809831}" destId="{908F9BED-1E4D-40C3-8817-F0880FC27BD0}" srcOrd="5" destOrd="0" presId="urn:microsoft.com/office/officeart/2005/8/layout/vList2"/>
    <dgm:cxn modelId="{B1BA693C-02AD-4E38-99EE-1F8BB64A1B5E}" type="presParOf" srcId="{174495E3-0EE0-44B6-B9E4-2BBC56809831}" destId="{EF27C2AE-1B10-4D83-9124-6C4E805FD6B3}" srcOrd="6" destOrd="0" presId="urn:microsoft.com/office/officeart/2005/8/layout/vList2"/>
    <dgm:cxn modelId="{D77F9ED9-7E3B-4B84-AF14-9C3794341C2E}" type="presParOf" srcId="{174495E3-0EE0-44B6-B9E4-2BBC56809831}" destId="{407524E0-D3BE-4641-98C5-87ED67040035}" srcOrd="7" destOrd="0" presId="urn:microsoft.com/office/officeart/2005/8/layout/vList2"/>
    <dgm:cxn modelId="{73DF830A-0BEB-4D32-815B-D6E8831A0E41}" type="presParOf" srcId="{174495E3-0EE0-44B6-B9E4-2BBC56809831}" destId="{BDEB0D39-080E-4687-921C-735DA6BB4368}" srcOrd="8" destOrd="0" presId="urn:microsoft.com/office/officeart/2005/8/layout/vList2"/>
    <dgm:cxn modelId="{E7B28872-FB23-4277-8FE0-7F7ADC3D6652}" type="presParOf" srcId="{174495E3-0EE0-44B6-B9E4-2BBC56809831}" destId="{F29F0A42-E118-4473-8440-CFAC92D4E298}" srcOrd="9" destOrd="0" presId="urn:microsoft.com/office/officeart/2005/8/layout/vList2"/>
    <dgm:cxn modelId="{48DFC9F8-BAFE-4C7D-8698-42A2A3FD1DDB}" type="presParOf" srcId="{174495E3-0EE0-44B6-B9E4-2BBC56809831}" destId="{15E4E851-2B93-41D0-BA34-B16B1E871570}" srcOrd="10" destOrd="0" presId="urn:microsoft.com/office/officeart/2005/8/layout/vList2"/>
    <dgm:cxn modelId="{B101A722-53F5-46E8-A99C-F083C05852CC}" type="presParOf" srcId="{174495E3-0EE0-44B6-B9E4-2BBC56809831}" destId="{419B6B47-8BC9-465B-B347-4C79A3163782}" srcOrd="11" destOrd="0" presId="urn:microsoft.com/office/officeart/2005/8/layout/vList2"/>
    <dgm:cxn modelId="{675DB54C-2A0B-40E2-89F1-12E846875AD3}" type="presParOf" srcId="{174495E3-0EE0-44B6-B9E4-2BBC56809831}" destId="{71E93D07-E8A7-41AD-9236-C466EE5ED49A}"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10A93BA-03D7-4685-B7A3-1FA715298C21}"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DC703B58-89A3-40AA-AF1F-A82654F1D6E9}">
      <dgm:prSet/>
      <dgm:spPr/>
      <dgm:t>
        <a:bodyPr/>
        <a:lstStyle/>
        <a:p>
          <a:pPr rtl="0"/>
          <a:r>
            <a:rPr lang="uk-UA" smtClean="0"/>
            <a:t>Перша цифра позначає вміст вуглецю в сотих долях відсотку, друга – вміст хрому у відсотках, третя – нікелю у відсотках, літера Т вказує на вміст титану (1%). </a:t>
          </a:r>
          <a:endParaRPr lang="uk-UA"/>
        </a:p>
      </dgm:t>
    </dgm:pt>
    <dgm:pt modelId="{F186E264-1046-4646-900D-5813A23D0793}" type="parTrans" cxnId="{D7D297B8-3A21-433D-ABCE-BADF488B7CE5}">
      <dgm:prSet/>
      <dgm:spPr/>
      <dgm:t>
        <a:bodyPr/>
        <a:lstStyle/>
        <a:p>
          <a:endParaRPr lang="ru-RU"/>
        </a:p>
      </dgm:t>
    </dgm:pt>
    <dgm:pt modelId="{08187DC5-1118-4774-9808-31FDA11D3AB1}" type="sibTrans" cxnId="{D7D297B8-3A21-433D-ABCE-BADF488B7CE5}">
      <dgm:prSet/>
      <dgm:spPr/>
      <dgm:t>
        <a:bodyPr/>
        <a:lstStyle/>
        <a:p>
          <a:endParaRPr lang="ru-RU"/>
        </a:p>
      </dgm:t>
    </dgm:pt>
    <dgm:pt modelId="{9E024036-2F08-486A-9CE4-BBB6A2C38A6C}">
      <dgm:prSet/>
      <dgm:spPr/>
      <dgm:t>
        <a:bodyPr/>
        <a:lstStyle/>
        <a:p>
          <a:pPr rtl="0"/>
          <a:r>
            <a:rPr lang="uk-UA" smtClean="0"/>
            <a:t>З хромнікелевих сталей виготовляють стерилізатори, відтиснюючі інструменти, зубні коронки.</a:t>
          </a:r>
          <a:endParaRPr lang="uk-UA"/>
        </a:p>
      </dgm:t>
    </dgm:pt>
    <dgm:pt modelId="{0231DF56-3AB3-4B43-B05A-F03875E4A9E7}" type="parTrans" cxnId="{44B8E42C-B2C7-4C18-B8D3-F338C6C4F0D1}">
      <dgm:prSet/>
      <dgm:spPr/>
      <dgm:t>
        <a:bodyPr/>
        <a:lstStyle/>
        <a:p>
          <a:endParaRPr lang="ru-RU"/>
        </a:p>
      </dgm:t>
    </dgm:pt>
    <dgm:pt modelId="{29DB8511-2AC5-4CDA-8A17-B4B8FDE3D215}" type="sibTrans" cxnId="{44B8E42C-B2C7-4C18-B8D3-F338C6C4F0D1}">
      <dgm:prSet/>
      <dgm:spPr/>
      <dgm:t>
        <a:bodyPr/>
        <a:lstStyle/>
        <a:p>
          <a:endParaRPr lang="ru-RU"/>
        </a:p>
      </dgm:t>
    </dgm:pt>
    <dgm:pt modelId="{97E80AAD-5510-4C2B-8F33-12D8F79D645E}" type="pres">
      <dgm:prSet presAssocID="{810A93BA-03D7-4685-B7A3-1FA715298C21}" presName="linear" presStyleCnt="0">
        <dgm:presLayoutVars>
          <dgm:animLvl val="lvl"/>
          <dgm:resizeHandles val="exact"/>
        </dgm:presLayoutVars>
      </dgm:prSet>
      <dgm:spPr/>
      <dgm:t>
        <a:bodyPr/>
        <a:lstStyle/>
        <a:p>
          <a:endParaRPr lang="ru-RU"/>
        </a:p>
      </dgm:t>
    </dgm:pt>
    <dgm:pt modelId="{FD1CD0CE-C3B8-4025-AE79-6FD51ED969BB}" type="pres">
      <dgm:prSet presAssocID="{DC703B58-89A3-40AA-AF1F-A82654F1D6E9}" presName="parentText" presStyleLbl="node1" presStyleIdx="0" presStyleCnt="2">
        <dgm:presLayoutVars>
          <dgm:chMax val="0"/>
          <dgm:bulletEnabled val="1"/>
        </dgm:presLayoutVars>
      </dgm:prSet>
      <dgm:spPr/>
      <dgm:t>
        <a:bodyPr/>
        <a:lstStyle/>
        <a:p>
          <a:endParaRPr lang="ru-RU"/>
        </a:p>
      </dgm:t>
    </dgm:pt>
    <dgm:pt modelId="{2AC1DA1B-756B-4AE4-AD23-7E824D96D774}" type="pres">
      <dgm:prSet presAssocID="{08187DC5-1118-4774-9808-31FDA11D3AB1}" presName="spacer" presStyleCnt="0"/>
      <dgm:spPr/>
    </dgm:pt>
    <dgm:pt modelId="{4198ECF3-A440-40D2-901E-DF3BEF5F793E}" type="pres">
      <dgm:prSet presAssocID="{9E024036-2F08-486A-9CE4-BBB6A2C38A6C}" presName="parentText" presStyleLbl="node1" presStyleIdx="1" presStyleCnt="2">
        <dgm:presLayoutVars>
          <dgm:chMax val="0"/>
          <dgm:bulletEnabled val="1"/>
        </dgm:presLayoutVars>
      </dgm:prSet>
      <dgm:spPr/>
      <dgm:t>
        <a:bodyPr/>
        <a:lstStyle/>
        <a:p>
          <a:endParaRPr lang="ru-RU"/>
        </a:p>
      </dgm:t>
    </dgm:pt>
  </dgm:ptLst>
  <dgm:cxnLst>
    <dgm:cxn modelId="{9FCE4650-B5A3-4692-987E-65C35070C195}" type="presOf" srcId="{810A93BA-03D7-4685-B7A3-1FA715298C21}" destId="{97E80AAD-5510-4C2B-8F33-12D8F79D645E}" srcOrd="0" destOrd="0" presId="urn:microsoft.com/office/officeart/2005/8/layout/vList2"/>
    <dgm:cxn modelId="{D7D297B8-3A21-433D-ABCE-BADF488B7CE5}" srcId="{810A93BA-03D7-4685-B7A3-1FA715298C21}" destId="{DC703B58-89A3-40AA-AF1F-A82654F1D6E9}" srcOrd="0" destOrd="0" parTransId="{F186E264-1046-4646-900D-5813A23D0793}" sibTransId="{08187DC5-1118-4774-9808-31FDA11D3AB1}"/>
    <dgm:cxn modelId="{C0F241F3-83AB-476C-A04E-F2F30CFDD3F6}" type="presOf" srcId="{DC703B58-89A3-40AA-AF1F-A82654F1D6E9}" destId="{FD1CD0CE-C3B8-4025-AE79-6FD51ED969BB}" srcOrd="0" destOrd="0" presId="urn:microsoft.com/office/officeart/2005/8/layout/vList2"/>
    <dgm:cxn modelId="{F4A8416C-1748-4494-A545-0518A3454C5C}" type="presOf" srcId="{9E024036-2F08-486A-9CE4-BBB6A2C38A6C}" destId="{4198ECF3-A440-40D2-901E-DF3BEF5F793E}" srcOrd="0" destOrd="0" presId="urn:microsoft.com/office/officeart/2005/8/layout/vList2"/>
    <dgm:cxn modelId="{44B8E42C-B2C7-4C18-B8D3-F338C6C4F0D1}" srcId="{810A93BA-03D7-4685-B7A3-1FA715298C21}" destId="{9E024036-2F08-486A-9CE4-BBB6A2C38A6C}" srcOrd="1" destOrd="0" parTransId="{0231DF56-3AB3-4B43-B05A-F03875E4A9E7}" sibTransId="{29DB8511-2AC5-4CDA-8A17-B4B8FDE3D215}"/>
    <dgm:cxn modelId="{4EA500FB-4585-448C-8446-1AF57772B057}" type="presParOf" srcId="{97E80AAD-5510-4C2B-8F33-12D8F79D645E}" destId="{FD1CD0CE-C3B8-4025-AE79-6FD51ED969BB}" srcOrd="0" destOrd="0" presId="urn:microsoft.com/office/officeart/2005/8/layout/vList2"/>
    <dgm:cxn modelId="{5AE4E490-641A-44BA-8724-E82F95076F5E}" type="presParOf" srcId="{97E80AAD-5510-4C2B-8F33-12D8F79D645E}" destId="{2AC1DA1B-756B-4AE4-AD23-7E824D96D774}" srcOrd="1" destOrd="0" presId="urn:microsoft.com/office/officeart/2005/8/layout/vList2"/>
    <dgm:cxn modelId="{65E9E185-0F07-4338-8407-3B0B8B86F985}" type="presParOf" srcId="{97E80AAD-5510-4C2B-8F33-12D8F79D645E}" destId="{4198ECF3-A440-40D2-901E-DF3BEF5F793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9B019-4C1F-48C4-9D9F-D80A97CBC7B7}">
      <dsp:nvSpPr>
        <dsp:cNvPr id="0" name=""/>
        <dsp:cNvSpPr/>
      </dsp:nvSpPr>
      <dsp:spPr>
        <a:xfrm>
          <a:off x="0" y="269742"/>
          <a:ext cx="10481187" cy="22619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uk-UA" sz="2200" kern="1200" smtClean="0"/>
            <a:t>Для виготовлення виробів медичного призначення використовують різні метали та їх сплави. Чисті метали використовуються рідко (крім благородних), так як за своїми властивостями вони не завжди відповідають основним вимогам, що пред</a:t>
          </a:r>
          <a:r>
            <a:rPr lang="uk-UA" sz="2200" kern="1200" smtClean="0">
              <a:sym typeface="Times New Roman" panose="02020603050405020304" pitchFamily="18" charset="0"/>
            </a:rPr>
            <a:t></a:t>
          </a:r>
          <a:r>
            <a:rPr lang="uk-UA" sz="2200" kern="1200" smtClean="0"/>
            <a:t>являються до виготовлення металічних виробів: мають достатню міцність, стійкість до корозії і т.д., тому, в основному використовуються сплави.</a:t>
          </a:r>
          <a:endParaRPr lang="uk-UA" sz="2200" kern="1200"/>
        </a:p>
      </dsp:txBody>
      <dsp:txXfrm>
        <a:off x="110417" y="380159"/>
        <a:ext cx="10260353" cy="2041068"/>
      </dsp:txXfrm>
    </dsp:sp>
    <dsp:sp modelId="{E5FB8C78-D220-464E-9BD2-3082726BA49C}">
      <dsp:nvSpPr>
        <dsp:cNvPr id="0" name=""/>
        <dsp:cNvSpPr/>
      </dsp:nvSpPr>
      <dsp:spPr>
        <a:xfrm>
          <a:off x="0" y="2595005"/>
          <a:ext cx="10481187" cy="22619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uk-UA" sz="2200" kern="1200" dirty="0" smtClean="0"/>
            <a:t>Сплавом називається сполучення двох або кількох металів, при якому утворюється речовина, яка наділена новими якостями, не притаманними ні одному із вхідних у склад компонентів. Вхідні до складу компоненти у розплавленому вигляді взаємно розчиняються і утворюють однорідну масу. У виробництві виробів медичного призначення широко використовуються метали та їх сплави, які можливо розділити на дві великі групи - чорні та кольорові.</a:t>
          </a:r>
          <a:endParaRPr lang="uk-UA" sz="2200" kern="1200" dirty="0"/>
        </a:p>
      </dsp:txBody>
      <dsp:txXfrm>
        <a:off x="110417" y="2705422"/>
        <a:ext cx="10260353" cy="2041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502BE-8D65-4417-A047-38D8B9A4EC57}">
      <dsp:nvSpPr>
        <dsp:cNvPr id="0" name=""/>
        <dsp:cNvSpPr/>
      </dsp:nvSpPr>
      <dsp:spPr>
        <a:xfrm>
          <a:off x="0" y="116887"/>
          <a:ext cx="10333703"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dirty="0" smtClean="0"/>
            <a:t>Широко використовуються сплави заліза з вуглецем - чавун і сталь.</a:t>
          </a:r>
          <a:endParaRPr lang="uk-UA" sz="2000" kern="1200" dirty="0"/>
        </a:p>
      </dsp:txBody>
      <dsp:txXfrm>
        <a:off x="54152" y="171039"/>
        <a:ext cx="10225399" cy="1001002"/>
      </dsp:txXfrm>
    </dsp:sp>
    <dsp:sp modelId="{42925135-781D-4654-B011-9DCEFF8A905B}">
      <dsp:nvSpPr>
        <dsp:cNvPr id="0" name=""/>
        <dsp:cNvSpPr/>
      </dsp:nvSpPr>
      <dsp:spPr>
        <a:xfrm>
          <a:off x="0" y="1283793"/>
          <a:ext cx="10333703"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Чавуни - сплави заліза з вуглецем, що містять вуглецю більше 2% та інші елементи (сірка, фосфор, кремній, марганець). Отримують виплавкою із залізних руд в доменних печах. За призначенням чавуни класифікують на: </a:t>
          </a:r>
          <a:endParaRPr lang="uk-UA" sz="2000" kern="1200"/>
        </a:p>
      </dsp:txBody>
      <dsp:txXfrm>
        <a:off x="54152" y="1337945"/>
        <a:ext cx="10225399" cy="1001002"/>
      </dsp:txXfrm>
    </dsp:sp>
    <dsp:sp modelId="{6CB96D24-D114-44F5-90CA-66793821653D}">
      <dsp:nvSpPr>
        <dsp:cNvPr id="0" name=""/>
        <dsp:cNvSpPr/>
      </dsp:nvSpPr>
      <dsp:spPr>
        <a:xfrm>
          <a:off x="0" y="2450699"/>
          <a:ext cx="10333703"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передільні (білі), призначені для переробки у сталь, мають підвищену твердість і ламкість, погано обробляються і відливаються, так як недостатньо текучі у рідкому стані;</a:t>
          </a:r>
          <a:endParaRPr lang="uk-UA" sz="2000" kern="1200"/>
        </a:p>
      </dsp:txBody>
      <dsp:txXfrm>
        <a:off x="54152" y="2504851"/>
        <a:ext cx="10225399" cy="1001002"/>
      </dsp:txXfrm>
    </dsp:sp>
    <dsp:sp modelId="{077A570B-286D-4239-BA16-956E62FB9CBB}">
      <dsp:nvSpPr>
        <dsp:cNvPr id="0" name=""/>
        <dsp:cNvSpPr/>
      </dsp:nvSpPr>
      <dsp:spPr>
        <a:xfrm>
          <a:off x="0" y="3617606"/>
          <a:ext cx="10333703"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ливарні (сірі), наділені хорошими ливарними якостями - текучістю та малою усадкою, легко обробляються різанням, добре чинять опір зносу. Виготовляють основи столів, крісел, хрестовин, стійок і т.п.;</a:t>
          </a:r>
          <a:endParaRPr lang="uk-UA" sz="2000" kern="1200"/>
        </a:p>
      </dsp:txBody>
      <dsp:txXfrm>
        <a:off x="54152" y="3671758"/>
        <a:ext cx="10225399" cy="1001002"/>
      </dsp:txXfrm>
    </dsp:sp>
    <dsp:sp modelId="{7C5E3FAC-3510-4666-9149-3FDD44185F3E}">
      <dsp:nvSpPr>
        <dsp:cNvPr id="0" name=""/>
        <dsp:cNvSpPr/>
      </dsp:nvSpPr>
      <dsp:spPr>
        <a:xfrm>
          <a:off x="0" y="4784512"/>
          <a:ext cx="10333703"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надміцні (модифіковані), для виготовлення деталей, що підлягають значним навантаженням;</a:t>
          </a:r>
          <a:endParaRPr lang="uk-UA" sz="2000" kern="1200"/>
        </a:p>
      </dsp:txBody>
      <dsp:txXfrm>
        <a:off x="54152" y="4838664"/>
        <a:ext cx="10225399" cy="1001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B60647-7F8C-45F1-9292-4087C50230D9}">
      <dsp:nvSpPr>
        <dsp:cNvPr id="0" name=""/>
        <dsp:cNvSpPr/>
      </dsp:nvSpPr>
      <dsp:spPr>
        <a:xfrm>
          <a:off x="0" y="0"/>
          <a:ext cx="6096000" cy="82485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 ковкі (отримують випалюванням з білого чавуну) - наділені підвищеною пластичністю, хорошими механічними властивостями і високою корозійною стійкістю;</a:t>
          </a:r>
          <a:endParaRPr lang="uk-UA" sz="1500" kern="1200"/>
        </a:p>
      </dsp:txBody>
      <dsp:txXfrm>
        <a:off x="40266" y="40266"/>
        <a:ext cx="6015468" cy="744318"/>
      </dsp:txXfrm>
    </dsp:sp>
    <dsp:sp modelId="{9F0CA05A-5E54-4842-8396-73C2A182E9F5}">
      <dsp:nvSpPr>
        <dsp:cNvPr id="0" name=""/>
        <dsp:cNvSpPr/>
      </dsp:nvSpPr>
      <dsp:spPr>
        <a:xfrm>
          <a:off x="0" y="898762"/>
          <a:ext cx="6096000" cy="82485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 леговані - містять домішки кольорових металів, використовуються для виробництва легованих сталей.</a:t>
          </a:r>
          <a:endParaRPr lang="uk-UA" sz="1500" kern="1200"/>
        </a:p>
      </dsp:txBody>
      <dsp:txXfrm>
        <a:off x="40266" y="939028"/>
        <a:ext cx="6015468" cy="7443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B5442B-2CF6-43A4-9C85-8DD161AB794C}">
      <dsp:nvSpPr>
        <dsp:cNvPr id="0" name=""/>
        <dsp:cNvSpPr/>
      </dsp:nvSpPr>
      <dsp:spPr>
        <a:xfrm>
          <a:off x="0" y="284858"/>
          <a:ext cx="8790039" cy="1006931"/>
        </a:xfrm>
        <a:prstGeom prst="roundRect">
          <a:avLst/>
        </a:prstGeom>
        <a:solidFill>
          <a:schemeClr val="dk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Сталь - сплав заліза з вуглецем (до 2% вуглецю), наділена в порівнянні з чавуном великою міцністю, пластичністю, меншою твердістю.</a:t>
          </a:r>
          <a:endParaRPr lang="uk-UA" sz="1800" kern="1200"/>
        </a:p>
      </dsp:txBody>
      <dsp:txXfrm>
        <a:off x="49154" y="334012"/>
        <a:ext cx="8691731" cy="908623"/>
      </dsp:txXfrm>
    </dsp:sp>
    <dsp:sp modelId="{8E405566-C94B-46DF-93E9-B124593E934C}">
      <dsp:nvSpPr>
        <dsp:cNvPr id="0" name=""/>
        <dsp:cNvSpPr/>
      </dsp:nvSpPr>
      <dsp:spPr>
        <a:xfrm>
          <a:off x="0" y="1343629"/>
          <a:ext cx="8790039" cy="1006931"/>
        </a:xfrm>
        <a:prstGeom prst="roundRect">
          <a:avLst/>
        </a:prstGeom>
        <a:solidFill>
          <a:schemeClr val="dk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За хімічним складом підрозділяють на вуглецеві і леговані.</a:t>
          </a:r>
          <a:endParaRPr lang="uk-UA" sz="1800" kern="1200"/>
        </a:p>
      </dsp:txBody>
      <dsp:txXfrm>
        <a:off x="49154" y="1392783"/>
        <a:ext cx="8691731" cy="908623"/>
      </dsp:txXfrm>
    </dsp:sp>
    <dsp:sp modelId="{04B6A290-5906-4708-8779-8E0194BAF31F}">
      <dsp:nvSpPr>
        <dsp:cNvPr id="0" name=""/>
        <dsp:cNvSpPr/>
      </dsp:nvSpPr>
      <dsp:spPr>
        <a:xfrm>
          <a:off x="0" y="2402400"/>
          <a:ext cx="8790039" cy="1006931"/>
        </a:xfrm>
        <a:prstGeom prst="roundRect">
          <a:avLst/>
        </a:prstGeom>
        <a:solidFill>
          <a:schemeClr val="dk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Вуглецеві сталі називають так за основним елементом - вуглецем, якого в цих сталях не більше 1,35% . Із збільшенням його вмісту збільшується міцність, твердість, пружність і знижується її пластичність, відносне подовження та ударна в’язкість.</a:t>
          </a:r>
          <a:endParaRPr lang="uk-UA" sz="1800" kern="1200"/>
        </a:p>
      </dsp:txBody>
      <dsp:txXfrm>
        <a:off x="49154" y="2451554"/>
        <a:ext cx="8691731" cy="9086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D1719D-10CC-4608-85DB-05080EC20A89}">
      <dsp:nvSpPr>
        <dsp:cNvPr id="0" name=""/>
        <dsp:cNvSpPr/>
      </dsp:nvSpPr>
      <dsp:spPr>
        <a:xfrm>
          <a:off x="0" y="119813"/>
          <a:ext cx="11061289"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За призначенням сталі бувають  конструкційні та інструментальні.</a:t>
          </a:r>
          <a:endParaRPr lang="uk-UA" sz="2000" kern="1200"/>
        </a:p>
      </dsp:txBody>
      <dsp:txXfrm>
        <a:off x="54152" y="173965"/>
        <a:ext cx="10952985" cy="1001002"/>
      </dsp:txXfrm>
    </dsp:sp>
    <dsp:sp modelId="{1922CF3D-4EE9-45C2-B71C-902DBE97E7E8}">
      <dsp:nvSpPr>
        <dsp:cNvPr id="0" name=""/>
        <dsp:cNvSpPr/>
      </dsp:nvSpPr>
      <dsp:spPr>
        <a:xfrm>
          <a:off x="0" y="1286719"/>
          <a:ext cx="11061289"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Конструкційні сталі містять вуглець у невеликій кількості - 0,06-0,5%, внаслідок чого наділені пластичністю, добре обробляються литтям, тиском, різанням; придатні для виготовлення виробів складної форми.</a:t>
          </a:r>
          <a:endParaRPr lang="uk-UA" sz="2000" kern="1200"/>
        </a:p>
      </dsp:txBody>
      <dsp:txXfrm>
        <a:off x="54152" y="1340871"/>
        <a:ext cx="10952985" cy="1001002"/>
      </dsp:txXfrm>
    </dsp:sp>
    <dsp:sp modelId="{5C93C73B-B778-43D5-8415-FA81A6080774}">
      <dsp:nvSpPr>
        <dsp:cNvPr id="0" name=""/>
        <dsp:cNvSpPr/>
      </dsp:nvSpPr>
      <dsp:spPr>
        <a:xfrm>
          <a:off x="0" y="2453626"/>
          <a:ext cx="11061289"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Конструкційні сталі марки 15, 30, 45, що містять 0,15; 0,30 і 0, 45% вуглецю використовують для виготовлення ручок інструментів, деталей приладів і апаратів. Із сталі 45 виготовляють деякі зуботехнічні інструменти.</a:t>
          </a:r>
          <a:endParaRPr lang="uk-UA" sz="2000" kern="1200"/>
        </a:p>
      </dsp:txBody>
      <dsp:txXfrm>
        <a:off x="54152" y="2507778"/>
        <a:ext cx="10952985" cy="1001002"/>
      </dsp:txXfrm>
    </dsp:sp>
    <dsp:sp modelId="{2ABB9AB4-451B-4988-916E-506ED97D4596}">
      <dsp:nvSpPr>
        <dsp:cNvPr id="0" name=""/>
        <dsp:cNvSpPr/>
      </dsp:nvSpPr>
      <dsp:spPr>
        <a:xfrm>
          <a:off x="0" y="3620532"/>
          <a:ext cx="11061289" cy="110930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Інструментальні вуглецеві сталі завдяки більш високому вмісту вуглецю (0.65-1,35%) і зниженому вмісту сірки та фосфору мають значну твердість, зносостійкість, а також міцність і пластичність. Тому із інструментальної сталі інструменти не ламкі і не деформуються при експлуатації.</a:t>
          </a:r>
          <a:endParaRPr lang="uk-UA" sz="2000" kern="1200"/>
        </a:p>
      </dsp:txBody>
      <dsp:txXfrm>
        <a:off x="54152" y="3674684"/>
        <a:ext cx="10952985" cy="10010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801017-CA54-421B-8B7E-0D9B26F3D4D4}">
      <dsp:nvSpPr>
        <dsp:cNvPr id="0" name=""/>
        <dsp:cNvSpPr/>
      </dsp:nvSpPr>
      <dsp:spPr>
        <a:xfrm>
          <a:off x="0" y="323379"/>
          <a:ext cx="9783097" cy="6356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Марки розшифровуються так:</a:t>
          </a:r>
          <a:endParaRPr lang="uk-UA" sz="1600" kern="1200"/>
        </a:p>
      </dsp:txBody>
      <dsp:txXfrm>
        <a:off x="31028" y="354407"/>
        <a:ext cx="9721041" cy="573546"/>
      </dsp:txXfrm>
    </dsp:sp>
    <dsp:sp modelId="{0F6F6D0C-2C07-4C05-A86E-7E2F8FBA9A3E}">
      <dsp:nvSpPr>
        <dsp:cNvPr id="0" name=""/>
        <dsp:cNvSpPr/>
      </dsp:nvSpPr>
      <dsp:spPr>
        <a:xfrm>
          <a:off x="0" y="1005062"/>
          <a:ext cx="9783097" cy="6356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У - вуглецева, А- високоякісна сталь, цифри вказують середній вміст вуглецю у десятих долях проценту.</a:t>
          </a:r>
          <a:endParaRPr lang="uk-UA" sz="1600" kern="1200"/>
        </a:p>
      </dsp:txBody>
      <dsp:txXfrm>
        <a:off x="31028" y="1036090"/>
        <a:ext cx="9721041" cy="573546"/>
      </dsp:txXfrm>
    </dsp:sp>
    <dsp:sp modelId="{484C9AF5-14F2-4185-AF69-4D4C0A6C4F80}">
      <dsp:nvSpPr>
        <dsp:cNvPr id="0" name=""/>
        <dsp:cNvSpPr/>
      </dsp:nvSpPr>
      <dsp:spPr>
        <a:xfrm>
          <a:off x="0" y="1686744"/>
          <a:ext cx="9783097" cy="6356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Вуглецеві інструментальні сталі У10А, У12А, застосовують для виготовлення ріжучих інструментів (скальпелів, ножів), У7А - для пружинячих. </a:t>
          </a:r>
          <a:endParaRPr lang="uk-UA" sz="1600" kern="1200"/>
        </a:p>
      </dsp:txBody>
      <dsp:txXfrm>
        <a:off x="31028" y="1717772"/>
        <a:ext cx="9721041" cy="573546"/>
      </dsp:txXfrm>
    </dsp:sp>
    <dsp:sp modelId="{EF27C2AE-1B10-4D83-9124-6C4E805FD6B3}">
      <dsp:nvSpPr>
        <dsp:cNvPr id="0" name=""/>
        <dsp:cNvSpPr/>
      </dsp:nvSpPr>
      <dsp:spPr>
        <a:xfrm>
          <a:off x="0" y="2368427"/>
          <a:ext cx="9783097" cy="6356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Леговані сталі – крім вуглецю містять 1 або кілька легуючих спеціально добавлених елементів (хром, нікель, вольфрам, ванадій, титан, молібден, марганець та ін.)</a:t>
          </a:r>
          <a:endParaRPr lang="uk-UA" sz="1600" kern="1200"/>
        </a:p>
      </dsp:txBody>
      <dsp:txXfrm>
        <a:off x="31028" y="2399455"/>
        <a:ext cx="9721041" cy="573546"/>
      </dsp:txXfrm>
    </dsp:sp>
    <dsp:sp modelId="{BDEB0D39-080E-4687-921C-735DA6BB4368}">
      <dsp:nvSpPr>
        <dsp:cNvPr id="0" name=""/>
        <dsp:cNvSpPr/>
      </dsp:nvSpPr>
      <dsp:spPr>
        <a:xfrm>
          <a:off x="0" y="3050109"/>
          <a:ext cx="9783097" cy="6356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Інструментальні леговані сталі використовують для виготовлення свердлильних, ріжучих, вимірювальних і інших інструментів, яким притаманна підвищена твердість, стійкість до зношення (зубні бори, фрези та ін.).</a:t>
          </a:r>
          <a:endParaRPr lang="uk-UA" sz="1600" kern="1200"/>
        </a:p>
      </dsp:txBody>
      <dsp:txXfrm>
        <a:off x="31028" y="3081137"/>
        <a:ext cx="9721041" cy="573546"/>
      </dsp:txXfrm>
    </dsp:sp>
    <dsp:sp modelId="{15E4E851-2B93-41D0-BA34-B16B1E871570}">
      <dsp:nvSpPr>
        <dsp:cNvPr id="0" name=""/>
        <dsp:cNvSpPr/>
      </dsp:nvSpPr>
      <dsp:spPr>
        <a:xfrm>
          <a:off x="0" y="3731792"/>
          <a:ext cx="9783097" cy="6356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Для виготовлення медичних інструментів використовують наступні інструментальні леговані сталі: </a:t>
          </a:r>
          <a:endParaRPr lang="uk-UA" sz="1600" kern="1200"/>
        </a:p>
      </dsp:txBody>
      <dsp:txXfrm>
        <a:off x="31028" y="3762820"/>
        <a:ext cx="9721041" cy="573546"/>
      </dsp:txXfrm>
    </dsp:sp>
    <dsp:sp modelId="{71E93D07-E8A7-41AD-9236-C466EE5ED49A}">
      <dsp:nvSpPr>
        <dsp:cNvPr id="0" name=""/>
        <dsp:cNvSpPr/>
      </dsp:nvSpPr>
      <dsp:spPr>
        <a:xfrm>
          <a:off x="0" y="4413474"/>
          <a:ext cx="9783097" cy="63560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сталь 9х18 (0,9% вуглецю і 18% хрому) – для виготовлення ріжучих інструментів в нейрохірургії і офтальмології, </a:t>
          </a:r>
          <a:endParaRPr lang="uk-UA" sz="1600" kern="1200"/>
        </a:p>
      </dsp:txBody>
      <dsp:txXfrm>
        <a:off x="31028" y="4444502"/>
        <a:ext cx="9721041" cy="5735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CD0CE-C3B8-4025-AE79-6FD51ED969BB}">
      <dsp:nvSpPr>
        <dsp:cNvPr id="0" name=""/>
        <dsp:cNvSpPr/>
      </dsp:nvSpPr>
      <dsp:spPr>
        <a:xfrm>
          <a:off x="0" y="47781"/>
          <a:ext cx="8560721" cy="1154789"/>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smtClean="0"/>
            <a:t>Перша цифра позначає вміст вуглецю в сотих долях відсотку, друга – вміст хрому у відсотках, третя – нікелю у відсотках, літера Т вказує на вміст титану (1%). </a:t>
          </a:r>
          <a:endParaRPr lang="uk-UA" sz="2100" kern="1200"/>
        </a:p>
      </dsp:txBody>
      <dsp:txXfrm>
        <a:off x="56372" y="104153"/>
        <a:ext cx="8447977" cy="1042045"/>
      </dsp:txXfrm>
    </dsp:sp>
    <dsp:sp modelId="{4198ECF3-A440-40D2-901E-DF3BEF5F793E}">
      <dsp:nvSpPr>
        <dsp:cNvPr id="0" name=""/>
        <dsp:cNvSpPr/>
      </dsp:nvSpPr>
      <dsp:spPr>
        <a:xfrm>
          <a:off x="0" y="1263051"/>
          <a:ext cx="8560721" cy="1154789"/>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smtClean="0"/>
            <a:t>З хромнікелевих сталей виготовляють стерилізатори, відтиснюючі інструменти, зубні коронки.</a:t>
          </a:r>
          <a:endParaRPr lang="uk-UA" sz="2100" kern="1200"/>
        </a:p>
      </dsp:txBody>
      <dsp:txXfrm>
        <a:off x="56372" y="1319423"/>
        <a:ext cx="8447977" cy="104204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7904ABA-A665-49FA-8255-97DA10FE9084}"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2067539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7904ABA-A665-49FA-8255-97DA10FE9084}"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3917722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7904ABA-A665-49FA-8255-97DA10FE9084}"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2447514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7904ABA-A665-49FA-8255-97DA10FE9084}"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945145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7904ABA-A665-49FA-8255-97DA10FE9084}" type="datetimeFigureOut">
              <a:rPr lang="en-US" smtClean="0"/>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2943096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7904ABA-A665-49FA-8255-97DA10FE9084}" type="datetimeFigureOut">
              <a:rPr lang="en-US" smtClean="0"/>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1433903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D7904ABA-A665-49FA-8255-97DA10FE9084}" type="datetimeFigureOut">
              <a:rPr lang="en-US" smtClean="0"/>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1317555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7904ABA-A665-49FA-8255-97DA10FE9084}"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3212578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7904ABA-A665-49FA-8255-97DA10FE9084}"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4214174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7904ABA-A665-49FA-8255-97DA10FE9084}"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3147200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7904ABA-A665-49FA-8255-97DA10FE9084}"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921215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7904ABA-A665-49FA-8255-97DA10FE9084}"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54D48-7B0D-4DA9-A3E0-A27D65F48331}"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07347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7904ABA-A665-49FA-8255-97DA10FE9084}"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13072917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D7904ABA-A665-49FA-8255-97DA10FE9084}" type="datetimeFigureOut">
              <a:rPr lang="en-US" smtClean="0"/>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1995114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D7904ABA-A665-49FA-8255-97DA10FE9084}" type="datetimeFigureOut">
              <a:rPr lang="en-US" smtClean="0"/>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2174780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7904ABA-A665-49FA-8255-97DA10FE9084}"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2086421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7904ABA-A665-49FA-8255-97DA10FE9084}"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54D48-7B0D-4DA9-A3E0-A27D65F48331}" type="slidenum">
              <a:rPr lang="en-US" smtClean="0"/>
              <a:t>‹#›</a:t>
            </a:fld>
            <a:endParaRPr lang="en-US"/>
          </a:p>
        </p:txBody>
      </p:sp>
    </p:spTree>
    <p:extLst>
      <p:ext uri="{BB962C8B-B14F-4D97-AF65-F5344CB8AC3E}">
        <p14:creationId xmlns:p14="http://schemas.microsoft.com/office/powerpoint/2010/main" val="3847453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7904ABA-A665-49FA-8255-97DA10FE9084}" type="datetimeFigureOut">
              <a:rPr lang="en-US" smtClean="0"/>
              <a:t>1/24/2025</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40454D48-7B0D-4DA9-A3E0-A27D65F48331}" type="slidenum">
              <a:rPr lang="en-US" smtClean="0"/>
              <a:t>‹#›</a:t>
            </a:fld>
            <a:endParaRPr lang="en-US"/>
          </a:p>
        </p:txBody>
      </p:sp>
    </p:spTree>
    <p:extLst>
      <p:ext uri="{BB962C8B-B14F-4D97-AF65-F5344CB8AC3E}">
        <p14:creationId xmlns:p14="http://schemas.microsoft.com/office/powerpoint/2010/main" val="173010008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6.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33054" y="1541995"/>
            <a:ext cx="6725890" cy="699006"/>
          </a:xfrm>
        </p:spPr>
        <p:txBody>
          <a:bodyPr>
            <a:normAutofit/>
          </a:bodyPr>
          <a:lstStyle/>
          <a:p>
            <a:pPr algn="l"/>
            <a:r>
              <a:rPr lang="uk-UA" sz="2000" dirty="0" smtClean="0">
                <a:solidFill>
                  <a:srgbClr val="00B0F0"/>
                </a:solidFill>
              </a:rPr>
              <a:t>Основи матеріалознавства. Металеві матеріали</a:t>
            </a:r>
            <a:endParaRPr lang="uk-UA" sz="2000" dirty="0">
              <a:solidFill>
                <a:srgbClr val="00B0F0"/>
              </a:solidFill>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sz="quarter" idx="13"/>
          </p:nvPr>
        </p:nvPicPr>
        <p:blipFill>
          <a:blip r:embed="rId2"/>
          <a:stretch>
            <a:fillRect/>
          </a:stretch>
        </p:blipFill>
        <p:spPr>
          <a:xfrm>
            <a:off x="1871399" y="2366963"/>
            <a:ext cx="8449201" cy="3424237"/>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
        <p:nvSpPr>
          <p:cNvPr id="3" name="Прямоугольник 2"/>
          <p:cNvSpPr/>
          <p:nvPr/>
        </p:nvSpPr>
        <p:spPr>
          <a:xfrm>
            <a:off x="2585570" y="215705"/>
            <a:ext cx="6096000" cy="1200329"/>
          </a:xfrm>
          <a:prstGeom prst="rect">
            <a:avLst/>
          </a:prstGeom>
        </p:spPr>
        <p:txBody>
          <a:bodyPr>
            <a:spAutoFit/>
          </a:bodyPr>
          <a:lstStyle/>
          <a:p>
            <a:pPr algn="ctr"/>
            <a:r>
              <a:rPr lang="uk-UA" dirty="0">
                <a:solidFill>
                  <a:srgbClr val="00B0F0"/>
                </a:solidFill>
              </a:rPr>
              <a:t>Одеський національний медичний університет</a:t>
            </a:r>
          </a:p>
          <a:p>
            <a:pPr algn="ctr"/>
            <a:r>
              <a:rPr lang="uk-UA" dirty="0">
                <a:solidFill>
                  <a:srgbClr val="00B0F0"/>
                </a:solidFill>
              </a:rPr>
              <a:t>Фармацевтичний факультет</a:t>
            </a:r>
          </a:p>
          <a:p>
            <a:pPr algn="ctr"/>
            <a:r>
              <a:rPr lang="uk-UA" dirty="0">
                <a:solidFill>
                  <a:srgbClr val="00B0F0"/>
                </a:solidFill>
              </a:rPr>
              <a:t>Кафедра організації та </a:t>
            </a:r>
          </a:p>
          <a:p>
            <a:pPr algn="ctr"/>
            <a:r>
              <a:rPr lang="uk-UA" dirty="0">
                <a:solidFill>
                  <a:srgbClr val="00B0F0"/>
                </a:solidFill>
              </a:rPr>
              <a:t>економіки фармації з післядипломною підготовкою</a:t>
            </a:r>
            <a:endParaRPr lang="uk-UA" dirty="0">
              <a:solidFill>
                <a:srgbClr val="00B0F0"/>
              </a:solidFill>
            </a:endParaRPr>
          </a:p>
        </p:txBody>
      </p:sp>
      <p:sp>
        <p:nvSpPr>
          <p:cNvPr id="5" name="Прямоугольник 4"/>
          <p:cNvSpPr/>
          <p:nvPr/>
        </p:nvSpPr>
        <p:spPr>
          <a:xfrm>
            <a:off x="3500284" y="6095798"/>
            <a:ext cx="6096000" cy="646331"/>
          </a:xfrm>
          <a:prstGeom prst="rect">
            <a:avLst/>
          </a:prstGeom>
        </p:spPr>
        <p:txBody>
          <a:bodyPr>
            <a:spAutoFit/>
          </a:bodyPr>
          <a:lstStyle/>
          <a:p>
            <a:r>
              <a:rPr lang="uk-UA" dirty="0">
                <a:solidFill>
                  <a:srgbClr val="00B0F0"/>
                </a:solidFill>
              </a:rPr>
              <a:t>Лекцію розробила </a:t>
            </a:r>
          </a:p>
          <a:p>
            <a:r>
              <a:rPr lang="uk-UA" dirty="0">
                <a:solidFill>
                  <a:srgbClr val="00B0F0"/>
                </a:solidFill>
              </a:rPr>
              <a:t>Ст. викладач Степанова Оксана</a:t>
            </a:r>
            <a:endParaRPr lang="uk-UA" dirty="0">
              <a:solidFill>
                <a:srgbClr val="00B0F0"/>
              </a:solidFill>
            </a:endParaRPr>
          </a:p>
        </p:txBody>
      </p:sp>
    </p:spTree>
    <p:extLst>
      <p:ext uri="{BB962C8B-B14F-4D97-AF65-F5344CB8AC3E}">
        <p14:creationId xmlns:p14="http://schemas.microsoft.com/office/powerpoint/2010/main" val="3450834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3291" y="226141"/>
            <a:ext cx="11366090" cy="6463308"/>
          </a:xfrm>
          <a:prstGeom prst="rect">
            <a:avLst/>
          </a:prstGeom>
        </p:spPr>
        <p:txBody>
          <a:bodyPr wrap="square">
            <a:spAutoFit/>
          </a:bodyPr>
          <a:lstStyle/>
          <a:p>
            <a:r>
              <a:rPr lang="uk-UA" dirty="0"/>
              <a:t>Матеріалознавство – наука, яка вивчає властивості </a:t>
            </a:r>
            <a:r>
              <a:rPr lang="uk-UA" dirty="0" err="1"/>
              <a:t>матеріалів,їх</a:t>
            </a:r>
            <a:r>
              <a:rPr lang="uk-UA" dirty="0"/>
              <a:t> походження, будову і можливі  зміни, що  відбуваються під впливом різних факторів.</a:t>
            </a:r>
          </a:p>
          <a:p>
            <a:r>
              <a:rPr lang="uk-UA" dirty="0"/>
              <a:t>Для виготовлення медичних інструментів, апаратів, приладів, устаткування тощо використовують безліч матеріалів:</a:t>
            </a:r>
          </a:p>
          <a:p>
            <a:r>
              <a:rPr lang="uk-UA" dirty="0"/>
              <a:t>-         метали та їх сплави;</a:t>
            </a:r>
          </a:p>
          <a:p>
            <a:r>
              <a:rPr lang="uk-UA" dirty="0"/>
              <a:t>-          пластичні маси;</a:t>
            </a:r>
          </a:p>
          <a:p>
            <a:r>
              <a:rPr lang="uk-UA" dirty="0"/>
              <a:t>-          гуму;</a:t>
            </a:r>
          </a:p>
          <a:p>
            <a:r>
              <a:rPr lang="uk-UA" dirty="0"/>
              <a:t>-          скло;</a:t>
            </a:r>
          </a:p>
          <a:p>
            <a:r>
              <a:rPr lang="uk-UA" dirty="0"/>
              <a:t>-          кераміку;</a:t>
            </a:r>
          </a:p>
          <a:p>
            <a:r>
              <a:rPr lang="uk-UA" dirty="0"/>
              <a:t>-          шкіру і її замінники;</a:t>
            </a:r>
          </a:p>
          <a:p>
            <a:r>
              <a:rPr lang="uk-UA" dirty="0"/>
              <a:t>-          деревину та ін.</a:t>
            </a:r>
          </a:p>
          <a:p>
            <a:r>
              <a:rPr lang="uk-UA" dirty="0"/>
              <a:t>Матеріали для виготовлення медичних виробів повинні задовольняти такі вимоги:</a:t>
            </a:r>
          </a:p>
          <a:p>
            <a:r>
              <a:rPr lang="uk-UA" dirty="0"/>
              <a:t> &gt;  бути нешкідливими, біологічно інертними і нетоксичними відносно тканин організму та не виділяти шкідливих для організму людини речовин;</a:t>
            </a:r>
          </a:p>
          <a:p>
            <a:r>
              <a:rPr lang="uk-UA" dirty="0"/>
              <a:t> &gt;  мати стійкість до стерилізації та дезінфекції;</a:t>
            </a:r>
          </a:p>
          <a:p>
            <a:r>
              <a:rPr lang="uk-UA" dirty="0"/>
              <a:t> &gt;  бути механічно тривкими, зберігати постійну форму й об'єм;</a:t>
            </a:r>
          </a:p>
          <a:p>
            <a:r>
              <a:rPr lang="uk-UA" dirty="0"/>
              <a:t>&gt;   мати гарні технологічні властивості (наприклад, при литті, штампуванні та інших видах обробки);</a:t>
            </a:r>
          </a:p>
          <a:p>
            <a:r>
              <a:rPr lang="uk-UA" dirty="0"/>
              <a:t> &gt;  бути стійкими до корозії.</a:t>
            </a:r>
          </a:p>
          <a:p>
            <a:r>
              <a:rPr lang="uk-UA" dirty="0"/>
              <a:t>Ці вимоги створюють додаткові обмеження у виборі матеріалів. Так, багато пластмаси не можна застосовувати для виготовлення шприців, тому що вони деформуються (втрачають форму) при високотемпературній стерилізації.</a:t>
            </a:r>
          </a:p>
          <a:p>
            <a:r>
              <a:rPr lang="uk-UA" dirty="0"/>
              <a:t>При виборі матеріалу для виготовлення виробів медичного призначення необхідно зважати на основні властивості цих матеріалів.</a:t>
            </a:r>
          </a:p>
        </p:txBody>
      </p:sp>
    </p:spTree>
    <p:extLst>
      <p:ext uri="{BB962C8B-B14F-4D97-AF65-F5344CB8AC3E}">
        <p14:creationId xmlns:p14="http://schemas.microsoft.com/office/powerpoint/2010/main" val="737051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953242608"/>
              </p:ext>
            </p:extLst>
          </p:nvPr>
        </p:nvGraphicFramePr>
        <p:xfrm>
          <a:off x="462115" y="1028342"/>
          <a:ext cx="10481187" cy="5126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4513728" y="333986"/>
            <a:ext cx="2377959" cy="369332"/>
          </a:xfrm>
          <a:prstGeom prst="rect">
            <a:avLst/>
          </a:prstGeom>
        </p:spPr>
        <p:txBody>
          <a:bodyPr wrap="none">
            <a:spAutoFit/>
          </a:bodyPr>
          <a:lstStyle/>
          <a:p>
            <a:pPr lvl="0"/>
            <a:r>
              <a:rPr lang="uk-UA" b="1" dirty="0"/>
              <a:t>. Металеві матеріали.</a:t>
            </a:r>
            <a:endParaRPr lang="uk-UA" dirty="0"/>
          </a:p>
        </p:txBody>
      </p:sp>
    </p:spTree>
    <p:extLst>
      <p:ext uri="{BB962C8B-B14F-4D97-AF65-F5344CB8AC3E}">
        <p14:creationId xmlns:p14="http://schemas.microsoft.com/office/powerpoint/2010/main" val="1037015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995983368"/>
              </p:ext>
            </p:extLst>
          </p:nvPr>
        </p:nvGraphicFramePr>
        <p:xfrm>
          <a:off x="845573" y="488417"/>
          <a:ext cx="10333703" cy="6010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4195635" y="119085"/>
            <a:ext cx="2638286" cy="369332"/>
          </a:xfrm>
          <a:prstGeom prst="rect">
            <a:avLst/>
          </a:prstGeom>
        </p:spPr>
        <p:txBody>
          <a:bodyPr wrap="none">
            <a:spAutoFit/>
          </a:bodyPr>
          <a:lstStyle/>
          <a:p>
            <a:pPr lvl="0"/>
            <a:r>
              <a:rPr lang="uk-UA" b="1" dirty="0" smtClean="0"/>
              <a:t>Чорні </a:t>
            </a:r>
            <a:r>
              <a:rPr lang="uk-UA" b="1" dirty="0"/>
              <a:t>метали і їх сплави</a:t>
            </a:r>
            <a:endParaRPr lang="ru-RU" dirty="0"/>
          </a:p>
        </p:txBody>
      </p:sp>
    </p:spTree>
    <p:extLst>
      <p:ext uri="{BB962C8B-B14F-4D97-AF65-F5344CB8AC3E}">
        <p14:creationId xmlns:p14="http://schemas.microsoft.com/office/powerpoint/2010/main" val="1209058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3251302243"/>
              </p:ext>
            </p:extLst>
          </p:nvPr>
        </p:nvGraphicFramePr>
        <p:xfrm>
          <a:off x="2694039" y="614882"/>
          <a:ext cx="6096000"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3660727004"/>
              </p:ext>
            </p:extLst>
          </p:nvPr>
        </p:nvGraphicFramePr>
        <p:xfrm>
          <a:off x="2035276" y="2529629"/>
          <a:ext cx="8790039" cy="36941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81058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635223609"/>
              </p:ext>
            </p:extLst>
          </p:nvPr>
        </p:nvGraphicFramePr>
        <p:xfrm>
          <a:off x="540775" y="1305342"/>
          <a:ext cx="11061290" cy="4849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6482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370457163"/>
              </p:ext>
            </p:extLst>
          </p:nvPr>
        </p:nvGraphicFramePr>
        <p:xfrm>
          <a:off x="1199535" y="310588"/>
          <a:ext cx="9783097" cy="5372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08957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3348304910"/>
              </p:ext>
            </p:extLst>
          </p:nvPr>
        </p:nvGraphicFramePr>
        <p:xfrm>
          <a:off x="2185936" y="297242"/>
          <a:ext cx="8560721" cy="24656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Легированная сталь: особенности, классификация и характеристики - Метинвест  - СМЦ"/>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8891" y="3131421"/>
            <a:ext cx="593725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22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2612" y="673936"/>
            <a:ext cx="4258589" cy="1662864"/>
          </a:xfrm>
        </p:spPr>
        <p:txBody>
          <a:bodyPr>
            <a:normAutofit/>
          </a:bodyPr>
          <a:lstStyle/>
          <a:p>
            <a:pPr algn="l" rtl="0"/>
            <a:r>
              <a:rPr lang="ru-RU" sz="2800" dirty="0" smtClean="0"/>
              <a:t>Цікава історія про загальнохірургічні інструменти</a:t>
            </a:r>
            <a:endParaRPr lang="en-US" sz="2800" dirty="0"/>
          </a:p>
        </p:txBody>
      </p:sp>
      <p:sp>
        <p:nvSpPr>
          <p:cNvPr id="3" name="Объект 2"/>
          <p:cNvSpPr>
            <a:spLocks noGrp="1"/>
          </p:cNvSpPr>
          <p:nvPr>
            <p:ph sz="quarter" idx="13"/>
          </p:nvPr>
        </p:nvSpPr>
        <p:spPr>
          <a:xfrm>
            <a:off x="978741" y="2715490"/>
            <a:ext cx="10308407" cy="2678545"/>
          </a:xfrm>
        </p:spPr>
        <p:txBody>
          <a:bodyPr>
            <a:noAutofit/>
          </a:bodyPr>
          <a:lstStyle/>
          <a:p>
            <a:pPr marL="0" indent="0" algn="l" rtl="0">
              <a:buNone/>
            </a:pPr>
            <a:r>
              <a:rPr lang="ru-RU" sz="1600" dirty="0" err="1" smtClean="0"/>
              <a:t>переції</a:t>
            </a:r>
            <a:r>
              <a:rPr lang="ru-RU" sz="1600" dirty="0" smtClean="0"/>
              <a:t> </a:t>
            </a:r>
            <a:r>
              <a:rPr lang="ru-RU" sz="1600" dirty="0"/>
              <a:t>ділять на діагностичні, радикальні та паліативні. Діагностичні дозволяють поставити точніший діагноз, радикальні усувають проблему, паліативні просто полегшують загальний стан хворого.</a:t>
            </a:r>
          </a:p>
          <a:p>
            <a:pPr marL="0" indent="0" algn="l" rtl="0">
              <a:buNone/>
            </a:pPr>
            <a:r>
              <a:rPr lang="ru-RU" sz="1600" dirty="0"/>
              <a:t>За термінами виконання хірургічні операції бувають екстрені, термінові та планові. Екстрені вимагають негайного виконання: зупинки кровотечі, наприклад. Термінові можуть бути відкладені на час уточнення діагнозу та підготовку хворого до операції. Планові виконуються після детального обстеження хворого та необхідної підготовки до операції.</a:t>
            </a:r>
          </a:p>
          <a:p>
            <a:pPr marL="0" indent="0" algn="l" rtl="0">
              <a:buNone/>
            </a:pPr>
            <a:r>
              <a:rPr lang="ru-RU" sz="1600" dirty="0"/>
              <a:t>За 6 тис. років до зв. е. виконувались такі операції, як видалення каменів із сечового міхура, трепанація черепа</a:t>
            </a:r>
            <a:r>
              <a:rPr lang="ru-RU" sz="1600" dirty="0" smtClean="0"/>
              <a:t>…</a:t>
            </a:r>
            <a:endParaRPr lang="ru-RU" sz="1600" dirty="0"/>
          </a:p>
          <a:p>
            <a:pPr marL="0" indent="0" algn="l" rtl="0">
              <a:buNone/>
            </a:pPr>
            <a:r>
              <a:rPr lang="ru-RU" sz="1600" dirty="0"/>
              <a:t>За 1,5 тис. років до зв. е. у Стародавній Індії було вже понад 100 найменувань хірургічних інструментів. У цей час проводилися такі операції, як відновлення носа, видалення чужорідних тіл.</a:t>
            </a:r>
            <a:endParaRPr lang="en-US" sz="1600" dirty="0"/>
          </a:p>
        </p:txBody>
      </p:sp>
      <p:pic>
        <p:nvPicPr>
          <p:cNvPr id="4" name="Рисунок 3"/>
          <p:cNvPicPr>
            <a:picLocks noChangeAspect="1"/>
          </p:cNvPicPr>
          <p:nvPr/>
        </p:nvPicPr>
        <p:blipFill>
          <a:blip r:embed="rId2"/>
          <a:stretch>
            <a:fillRect/>
          </a:stretch>
        </p:blipFill>
        <p:spPr>
          <a:xfrm>
            <a:off x="6132945" y="241357"/>
            <a:ext cx="3592945" cy="2372534"/>
          </a:xfrm>
          <a:prstGeom prst="rect">
            <a:avLst/>
          </a:prstGeom>
        </p:spPr>
      </p:pic>
    </p:spTree>
    <p:extLst>
      <p:ext uri="{BB962C8B-B14F-4D97-AF65-F5344CB8AC3E}">
        <p14:creationId xmlns:p14="http://schemas.microsoft.com/office/powerpoint/2010/main" val="19690174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81265" y="667602"/>
            <a:ext cx="6604626" cy="3534944"/>
          </a:xfrm>
        </p:spPr>
        <p:txBody>
          <a:bodyPr>
            <a:noAutofit/>
          </a:bodyPr>
          <a:lstStyle/>
          <a:p>
            <a:pPr marL="0" indent="0" algn="l" rtl="0">
              <a:buNone/>
            </a:pPr>
            <a:r>
              <a:rPr lang="ru-RU" sz="1200" dirty="0"/>
              <a:t>У 460–377 роках. до зв. е. великий лікар того часу Гіппократ пише праці з медицини та хірургії. Видалення ребра при гнійному плевриті, запропоноване Гіппократом, досі не втратило свого</a:t>
            </a:r>
            <a:r>
              <a:rPr lang="ru-RU" sz="1200" dirty="0" smtClean="0"/>
              <a:t>значення.</a:t>
            </a:r>
          </a:p>
          <a:p>
            <a:pPr marL="0" indent="0" algn="l" rtl="0">
              <a:buNone/>
            </a:pPr>
            <a:r>
              <a:rPr lang="ru-RU" sz="1200" dirty="0" smtClean="0"/>
              <a:t>1654</a:t>
            </a:r>
            <a:r>
              <a:rPr lang="ru-RU" sz="1200" dirty="0"/>
              <a:t>рік – початок розвитку хірургії</a:t>
            </a:r>
            <a:r>
              <a:rPr lang="ru-RU" sz="1200" dirty="0" smtClean="0"/>
              <a:t>,</a:t>
            </a:r>
            <a:r>
              <a:rPr lang="ru-RU" sz="1200" dirty="0"/>
              <a:t>тоді було видано указ про відкриття</a:t>
            </a:r>
            <a:r>
              <a:rPr lang="ru-RU" sz="1200" dirty="0" err="1"/>
              <a:t>костоправних</a:t>
            </a:r>
            <a:r>
              <a:rPr lang="ru-RU" sz="1200" dirty="0"/>
              <a:t>шкіл.</a:t>
            </a:r>
          </a:p>
          <a:p>
            <a:pPr marL="0" indent="0" algn="l" rtl="0">
              <a:buNone/>
            </a:pPr>
            <a:r>
              <a:rPr lang="ru-RU" sz="1200" dirty="0"/>
              <a:t>Розвитку хірургії в</a:t>
            </a:r>
            <a:r>
              <a:rPr lang="ru-RU" sz="1200" dirty="0" smtClean="0"/>
              <a:t>сприяв</a:t>
            </a:r>
            <a:r>
              <a:rPr lang="ru-RU" sz="1200" dirty="0"/>
              <a:t>Петро I. Він навчився деяким прийомам цієї науки у Європі особисто видаляв зуби і робив проколи черевної порожнини при асциті – скупченні рідини.</a:t>
            </a:r>
          </a:p>
          <a:p>
            <a:pPr marL="0" indent="0" algn="l" rtl="0">
              <a:buNone/>
            </a:pPr>
            <a:r>
              <a:rPr lang="ru-RU" sz="1200" dirty="0"/>
              <a:t>Розквіту хірургії у ХІХ ст. сприяла поява наркозу та асептики, що дозволило вирішити дві основні проблеми: знеболювання при операції та запобігання рані від подальшого нагноєння.</a:t>
            </a:r>
          </a:p>
          <a:p>
            <a:pPr marL="0" indent="0" algn="l" rtl="0">
              <a:buNone/>
            </a:pPr>
            <a:r>
              <a:rPr lang="ru-RU" sz="1200" dirty="0" smtClean="0"/>
              <a:t>За</a:t>
            </a:r>
            <a:r>
              <a:rPr lang="ru-RU" sz="1200" dirty="0"/>
              <a:t>2 хвилини виконував високий переріз сечового міхура Н. І. Пирогов у XIX ст., а ампутацію гомілки – за 8 хвилин.</a:t>
            </a:r>
          </a:p>
          <a:p>
            <a:pPr marL="0" indent="0" algn="l" rtl="0">
              <a:buNone/>
            </a:pPr>
            <a:r>
              <a:rPr lang="ru-RU" sz="1200" dirty="0"/>
              <a:t>Давньоримські хірурги майстерно лікували колоті та різані рани, виробляли ампутації, отримуючи велику практику при гладіаторських школах та під час воєн.</a:t>
            </a:r>
          </a:p>
          <a:p>
            <a:pPr marL="0" indent="0" algn="l" rtl="0">
              <a:buNone/>
            </a:pPr>
            <a:r>
              <a:rPr lang="ru-RU" sz="1200" dirty="0"/>
              <a:t>200 ампутацій справив за одну добу хірург армії Наполеона I</a:t>
            </a:r>
            <a:r>
              <a:rPr lang="ru-RU" sz="1200" dirty="0" err="1"/>
              <a:t>Ларрей</a:t>
            </a:r>
            <a:r>
              <a:rPr lang="ru-RU" sz="1200" dirty="0"/>
              <a:t>.</a:t>
            </a:r>
          </a:p>
          <a:p>
            <a:pPr marL="0" indent="0" algn="l" rtl="0">
              <a:buNone/>
            </a:pPr>
            <a:r>
              <a:rPr lang="ru-RU" sz="1200" dirty="0"/>
              <a:t>Сучасна хірургія стає все реконструктивнішою, тобто спрямованою на те, щоб відновити або замінити уражений орган і при цьому втрутитися в організм щонайменше.</a:t>
            </a:r>
          </a:p>
          <a:p>
            <a:pPr marL="0" indent="0" algn="l" rtl="0">
              <a:buNone/>
            </a:pPr>
            <a:r>
              <a:rPr lang="ru-RU" sz="1200" dirty="0"/>
              <a:t>Колись емблемою хірургії вважалася крапля крові, зараз найчастіше скальпель.</a:t>
            </a:r>
            <a:endParaRPr lang="en-US" sz="1200" dirty="0"/>
          </a:p>
        </p:txBody>
      </p:sp>
      <p:pic>
        <p:nvPicPr>
          <p:cNvPr id="4" name="Рисунок 3"/>
          <p:cNvPicPr>
            <a:picLocks noChangeAspect="1"/>
          </p:cNvPicPr>
          <p:nvPr/>
        </p:nvPicPr>
        <p:blipFill>
          <a:blip r:embed="rId2"/>
          <a:stretch>
            <a:fillRect/>
          </a:stretch>
        </p:blipFill>
        <p:spPr>
          <a:xfrm>
            <a:off x="7321547" y="384258"/>
            <a:ext cx="4270087" cy="2853987"/>
          </a:xfrm>
          <a:prstGeom prst="rect">
            <a:avLst/>
          </a:prstGeom>
        </p:spPr>
      </p:pic>
      <p:pic>
        <p:nvPicPr>
          <p:cNvPr id="5" name="Рисунок 4"/>
          <p:cNvPicPr>
            <a:picLocks noChangeAspect="1"/>
          </p:cNvPicPr>
          <p:nvPr/>
        </p:nvPicPr>
        <p:blipFill>
          <a:blip r:embed="rId3"/>
          <a:stretch>
            <a:fillRect/>
          </a:stretch>
        </p:blipFill>
        <p:spPr>
          <a:xfrm>
            <a:off x="7321547" y="3397704"/>
            <a:ext cx="4270087" cy="3129396"/>
          </a:xfrm>
          <a:prstGeom prst="rect">
            <a:avLst/>
          </a:prstGeom>
        </p:spPr>
      </p:pic>
    </p:spTree>
    <p:extLst>
      <p:ext uri="{BB962C8B-B14F-4D97-AF65-F5344CB8AC3E}">
        <p14:creationId xmlns:p14="http://schemas.microsoft.com/office/powerpoint/2010/main" val="2052410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a:stretch>
            <a:fillRect/>
          </a:stretch>
        </p:blipFill>
        <p:spPr>
          <a:xfrm>
            <a:off x="2333518" y="2704051"/>
            <a:ext cx="7561910" cy="2795843"/>
          </a:xfrm>
          <a:prstGeom prst="rect">
            <a:avLst/>
          </a:prstGeom>
        </p:spPr>
      </p:pic>
      <p:sp>
        <p:nvSpPr>
          <p:cNvPr id="4" name="Заголовок 3"/>
          <p:cNvSpPr>
            <a:spLocks noGrp="1"/>
          </p:cNvSpPr>
          <p:nvPr>
            <p:ph type="title"/>
          </p:nvPr>
        </p:nvSpPr>
        <p:spPr>
          <a:xfrm>
            <a:off x="932248" y="849426"/>
            <a:ext cx="10364451" cy="1596177"/>
          </a:xfrm>
        </p:spPr>
        <p:txBody>
          <a:bodyPr>
            <a:normAutofit/>
          </a:bodyPr>
          <a:lstStyle/>
          <a:p>
            <a:pPr algn="l" rtl="0"/>
            <a:r>
              <a:rPr lang="ru-RU" sz="1600" b="1" dirty="0" smtClean="0"/>
              <a:t>Ріжучі інструменти</a:t>
            </a:r>
            <a:br>
              <a:rPr lang="ru-RU" sz="1600" b="1" dirty="0" smtClean="0"/>
            </a:br>
            <a:r>
              <a:rPr lang="ru-RU" sz="1600" b="1" dirty="0" smtClean="0"/>
              <a:t>Практично</a:t>
            </a:r>
            <a:r>
              <a:rPr lang="ru-RU" sz="1600" b="1" dirty="0"/>
              <a:t>будь-яке хірургічне втручання супроводжується розрізанням біологічних тканин. Якість виконання розрізу багато в чому визначає результат операції, повноцінну життєдіяльність органів, які зазнали впливу різального інструменту, в післяопераційному періоді.</a:t>
            </a:r>
            <a:r>
              <a:rPr lang="ru-RU" sz="1200" b="1" dirty="0"/>
              <a:t/>
            </a:r>
            <a:br>
              <a:rPr lang="ru-RU" sz="1200" b="1" dirty="0"/>
            </a:br>
            <a:endParaRPr lang="en-US" sz="1200" b="1" dirty="0"/>
          </a:p>
        </p:txBody>
      </p:sp>
    </p:spTree>
    <p:extLst>
      <p:ext uri="{BB962C8B-B14F-4D97-AF65-F5344CB8AC3E}">
        <p14:creationId xmlns:p14="http://schemas.microsoft.com/office/powerpoint/2010/main" val="2343541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043" y="443347"/>
            <a:ext cx="3935688" cy="1015999"/>
          </a:xfrm>
        </p:spPr>
        <p:txBody>
          <a:bodyPr>
            <a:normAutofit/>
          </a:bodyPr>
          <a:lstStyle/>
          <a:p>
            <a:pPr algn="l" rtl="0"/>
            <a:r>
              <a:rPr lang="ru-RU" dirty="0" smtClean="0"/>
              <a:t>Ножі хірургічні</a:t>
            </a:r>
            <a:endParaRPr lang="en-US" dirty="0"/>
          </a:p>
        </p:txBody>
      </p:sp>
      <p:pic>
        <p:nvPicPr>
          <p:cNvPr id="5" name="Объект 4"/>
          <p:cNvPicPr>
            <a:picLocks noGrp="1" noChangeAspect="1"/>
          </p:cNvPicPr>
          <p:nvPr>
            <p:ph sz="quarter" idx="13"/>
          </p:nvPr>
        </p:nvPicPr>
        <p:blipFill>
          <a:blip r:embed="rId2"/>
          <a:stretch>
            <a:fillRect/>
          </a:stretch>
        </p:blipFill>
        <p:spPr>
          <a:xfrm>
            <a:off x="5990000" y="701965"/>
            <a:ext cx="4797742" cy="4867274"/>
          </a:xfrm>
          <a:prstGeom prst="rect">
            <a:avLst/>
          </a:prstGeom>
        </p:spPr>
      </p:pic>
      <p:sp>
        <p:nvSpPr>
          <p:cNvPr id="4" name="Текст 3"/>
          <p:cNvSpPr>
            <a:spLocks noGrp="1"/>
          </p:cNvSpPr>
          <p:nvPr>
            <p:ph type="body" sz="half" idx="2"/>
          </p:nvPr>
        </p:nvSpPr>
        <p:spPr>
          <a:xfrm>
            <a:off x="1484042" y="1385455"/>
            <a:ext cx="3935689" cy="4655128"/>
          </a:xfrm>
        </p:spPr>
        <p:txBody>
          <a:bodyPr>
            <a:noAutofit/>
          </a:bodyPr>
          <a:lstStyle/>
          <a:p>
            <a:pPr algn="l" rtl="0"/>
            <a:r>
              <a:rPr lang="ru-RU" sz="1200" dirty="0" smtClean="0"/>
              <a:t>З</a:t>
            </a:r>
            <a:r>
              <a:rPr lang="ru-RU" sz="1200" dirty="0"/>
              <a:t>Визначення різальних інструментів слід, що їх типовим представником є ​​ножі хірургічні, які мають тривалу історію розвитку. З'явилися вони</a:t>
            </a:r>
            <a:r>
              <a:rPr lang="ru-RU" sz="1200" dirty="0" smtClean="0"/>
              <a:t>задовго</a:t>
            </a:r>
            <a:endParaRPr lang="ru-RU" sz="1200" dirty="0"/>
          </a:p>
          <a:p>
            <a:pPr algn="l" rtl="0"/>
            <a:r>
              <a:rPr lang="ru-RU" sz="1200" dirty="0"/>
              <a:t>до нашої ери, тому що важко уявити собі процеси</a:t>
            </a:r>
            <a:r>
              <a:rPr lang="ru-RU" sz="1200" dirty="0" smtClean="0"/>
              <a:t>розтин</a:t>
            </a:r>
            <a:r>
              <a:rPr lang="ru-RU" sz="1200" dirty="0"/>
              <a:t>гнійників та подібних операцій без спеціальних інструментів</a:t>
            </a:r>
            <a:r>
              <a:rPr lang="ru-RU" sz="1200" dirty="0" smtClean="0"/>
              <a:t>.</a:t>
            </a:r>
            <a:endParaRPr lang="ru-RU" sz="1200" dirty="0"/>
          </a:p>
          <a:p>
            <a:pPr algn="l" rtl="0"/>
            <a:r>
              <a:rPr lang="ru-RU" sz="1200" dirty="0"/>
              <a:t>Але лише в середині XX ст. склалася теорія різання тканин лезом, завдяки якій були розроблені ефективні способи поділу їх із найменшою витратою енергії та зі збереженням високої стійкості та гостроти інструменту. Найбільш поширені ножі, які називаються скальпелями (лат.</a:t>
            </a:r>
            <a:r>
              <a:rPr lang="ru-RU" sz="1200" dirty="0" err="1"/>
              <a:t>scalpellum</a:t>
            </a:r>
            <a:r>
              <a:rPr lang="ru-RU" sz="1200" dirty="0"/>
              <a:t>- Ножичок). На початку XX ст. до складу наборів та сумок хірургів входили такі інструменти, як бистурі (фр.</a:t>
            </a:r>
            <a:r>
              <a:rPr lang="ru-RU" sz="1200" dirty="0" err="1"/>
              <a:t>bistouri</a:t>
            </a:r>
            <a:r>
              <a:rPr lang="ru-RU" sz="1200" dirty="0"/>
              <a:t>) - інструмент, що має лезо, аналогічне скальпелю, але що складається в рукоятку, як у складаного ножа; ланцети (лат.</a:t>
            </a:r>
            <a:r>
              <a:rPr lang="ru-RU" sz="1200" dirty="0" err="1"/>
              <a:t>lancea</a:t>
            </a:r>
            <a:r>
              <a:rPr lang="ru-RU" sz="1200" dirty="0"/>
              <a:t>- спис) - складаний двогострий ножичок</a:t>
            </a:r>
            <a:r>
              <a:rPr lang="ru-RU" sz="1200" dirty="0" smtClean="0"/>
              <a:t>.</a:t>
            </a:r>
            <a:endParaRPr lang="ru-RU" sz="1200" dirty="0"/>
          </a:p>
        </p:txBody>
      </p:sp>
    </p:spTree>
    <p:extLst>
      <p:ext uri="{BB962C8B-B14F-4D97-AF65-F5344CB8AC3E}">
        <p14:creationId xmlns:p14="http://schemas.microsoft.com/office/powerpoint/2010/main" val="2373475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609600"/>
            <a:ext cx="3935688" cy="1579418"/>
          </a:xfrm>
        </p:spPr>
        <p:txBody>
          <a:bodyPr/>
          <a:lstStyle/>
          <a:p>
            <a:pPr algn="l" rtl="0"/>
            <a:r>
              <a:rPr lang="ru-RU" dirty="0">
                <a:solidFill>
                  <a:prstClr val="black"/>
                </a:solidFill>
              </a:rPr>
              <a:t>Скальпелі</a:t>
            </a:r>
            <a:endParaRPr lang="en-US" dirty="0"/>
          </a:p>
        </p:txBody>
      </p:sp>
      <p:pic>
        <p:nvPicPr>
          <p:cNvPr id="5" name="Объект 4"/>
          <p:cNvPicPr>
            <a:picLocks noGrp="1" noChangeAspect="1"/>
          </p:cNvPicPr>
          <p:nvPr>
            <p:ph sz="quarter" idx="13"/>
          </p:nvPr>
        </p:nvPicPr>
        <p:blipFill>
          <a:blip r:embed="rId2"/>
          <a:stretch>
            <a:fillRect/>
          </a:stretch>
        </p:blipFill>
        <p:spPr>
          <a:xfrm>
            <a:off x="5670910" y="1016000"/>
            <a:ext cx="5549858" cy="4604327"/>
          </a:xfrm>
          <a:prstGeom prst="rect">
            <a:avLst/>
          </a:prstGeom>
        </p:spPr>
      </p:pic>
      <p:sp>
        <p:nvSpPr>
          <p:cNvPr id="4" name="Текст 3"/>
          <p:cNvSpPr>
            <a:spLocks noGrp="1"/>
          </p:cNvSpPr>
          <p:nvPr>
            <p:ph type="body" sz="half" idx="2"/>
          </p:nvPr>
        </p:nvSpPr>
        <p:spPr>
          <a:xfrm>
            <a:off x="913774" y="2461979"/>
            <a:ext cx="3935689" cy="2414821"/>
          </a:xfrm>
        </p:spPr>
        <p:txBody>
          <a:bodyPr>
            <a:normAutofit/>
          </a:bodyPr>
          <a:lstStyle/>
          <a:p>
            <a:pPr algn="l" rtl="0"/>
            <a:r>
              <a:rPr lang="ru-RU" dirty="0" smtClean="0"/>
              <a:t>1</a:t>
            </a:r>
            <a:r>
              <a:rPr lang="ru-RU" dirty="0"/>
              <a:t>– малий та великий ампутаційні ножі; 2 – мозковий ніж; 3 – резекційні ножі; 4 – ніж</a:t>
            </a:r>
            <a:r>
              <a:rPr lang="ru-RU" dirty="0" err="1"/>
              <a:t>Есмарха</a:t>
            </a:r>
            <a:r>
              <a:rPr lang="ru-RU" dirty="0"/>
              <a:t>; 5 – ніж для фаланг пальців; 6 – гострокінцеві та</a:t>
            </a:r>
            <a:r>
              <a:rPr lang="ru-RU" dirty="0" err="1"/>
              <a:t>черевисті</a:t>
            </a:r>
            <a:r>
              <a:rPr lang="ru-RU" dirty="0"/>
              <a:t>скальпелі, 7 –</a:t>
            </a:r>
            <a:r>
              <a:rPr lang="ru-RU" dirty="0" err="1"/>
              <a:t>черевистий</a:t>
            </a:r>
            <a:r>
              <a:rPr lang="ru-RU" dirty="0"/>
              <a:t>скальпель зі знімним лезом.</a:t>
            </a:r>
          </a:p>
          <a:p>
            <a:pPr algn="l" rtl="0"/>
            <a:endParaRPr lang="ru-RU" dirty="0"/>
          </a:p>
        </p:txBody>
      </p:sp>
    </p:spTree>
    <p:extLst>
      <p:ext uri="{BB962C8B-B14F-4D97-AF65-F5344CB8AC3E}">
        <p14:creationId xmlns:p14="http://schemas.microsoft.com/office/powerpoint/2010/main" val="1132625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6838" y="668031"/>
            <a:ext cx="10058399" cy="5632311"/>
          </a:xfrm>
          <a:prstGeom prst="rect">
            <a:avLst/>
          </a:prstGeom>
        </p:spPr>
        <p:txBody>
          <a:bodyPr wrap="square">
            <a:spAutoFit/>
          </a:bodyPr>
          <a:lstStyle/>
          <a:p>
            <a:pPr algn="l" rtl="0"/>
            <a:r>
              <a:rPr lang="ru-RU" b="1" dirty="0" smtClean="0"/>
              <a:t>Скальпелі – за своїм призначенням скальпелі бувають:</a:t>
            </a:r>
          </a:p>
          <a:p>
            <a:pPr algn="l" rtl="0"/>
            <a:endParaRPr lang="ru-RU" b="1" dirty="0" smtClean="0"/>
          </a:p>
          <a:p>
            <a:pPr algn="l" rtl="0"/>
            <a:r>
              <a:rPr lang="ru-RU" dirty="0" smtClean="0"/>
              <a:t>- гострі, за допомогою яких робляться глибокі, але не широкі розрізи;</a:t>
            </a:r>
          </a:p>
          <a:p>
            <a:pPr algn="l" rtl="0"/>
            <a:endParaRPr lang="ru-RU" dirty="0" smtClean="0"/>
          </a:p>
          <a:p>
            <a:pPr algn="l" rtl="0"/>
            <a:r>
              <a:rPr lang="ru-RU" dirty="0" smtClean="0"/>
              <a:t>-</a:t>
            </a:r>
            <a:r>
              <a:rPr lang="ru-RU" dirty="0" err="1" smtClean="0"/>
              <a:t>черевисті</a:t>
            </a:r>
            <a:r>
              <a:rPr lang="ru-RU" dirty="0" smtClean="0"/>
              <a:t>– робляться довгі та широкі розрізи, але не глибокі;</a:t>
            </a:r>
          </a:p>
          <a:p>
            <a:pPr algn="l" rtl="0"/>
            <a:endParaRPr lang="ru-RU" dirty="0" smtClean="0"/>
          </a:p>
          <a:p>
            <a:pPr algn="l" rtl="0"/>
            <a:r>
              <a:rPr lang="ru-RU" b="1" dirty="0" smtClean="0"/>
              <a:t>Ампутаційні ножі</a:t>
            </a:r>
            <a:r>
              <a:rPr lang="ru-RU" dirty="0" smtClean="0"/>
              <a:t>– малі, середні, гострокінцеві, резекційні, двогострі – їх застосовують для ампутації кінцівок, при проведенні розтину трупів.</a:t>
            </a:r>
          </a:p>
          <a:p>
            <a:pPr algn="l" rtl="0"/>
            <a:endParaRPr lang="ru-RU" dirty="0" smtClean="0"/>
          </a:p>
          <a:p>
            <a:pPr algn="l" rtl="0"/>
            <a:r>
              <a:rPr lang="ru-RU" dirty="0" smtClean="0"/>
              <a:t>У великих хірургічних центрах, онкологічних лікарнях застосовуються електроножи, лазерні скальпелі,</a:t>
            </a:r>
            <a:r>
              <a:rPr lang="ru-RU" dirty="0" err="1" smtClean="0"/>
              <a:t>кріоножі</a:t>
            </a:r>
            <a:r>
              <a:rPr lang="ru-RU" dirty="0" smtClean="0"/>
              <a:t>, хвильових ножів.</a:t>
            </a:r>
          </a:p>
          <a:p>
            <a:pPr algn="l" rtl="0"/>
            <a:r>
              <a:rPr lang="ru-RU" dirty="0"/>
              <a:t> </a:t>
            </a:r>
            <a:r>
              <a:rPr lang="ru-RU" dirty="0" smtClean="0"/>
              <a:t> </a:t>
            </a:r>
          </a:p>
          <a:p>
            <a:pPr algn="l" rtl="0"/>
            <a:r>
              <a:rPr lang="ru-RU" dirty="0" smtClean="0"/>
              <a:t>Зараз широко використовуються скальпелі зі знімними лезами, замінними лезами, одноразові скальпелі.</a:t>
            </a:r>
          </a:p>
          <a:p>
            <a:pPr marL="285750" indent="-285750" algn="l" rtl="0">
              <a:buFontTx/>
              <a:buChar char="-"/>
            </a:pPr>
            <a:endParaRPr lang="ru-RU" dirty="0" smtClean="0"/>
          </a:p>
          <a:p>
            <a:pPr algn="l" rtl="0"/>
            <a:r>
              <a:rPr lang="ru-RU" dirty="0"/>
              <a:t> </a:t>
            </a:r>
            <a:r>
              <a:rPr lang="ru-RU" dirty="0" smtClean="0"/>
              <a:t>Для операцій на очах при неврологічних операціях застосовують тонкі, гостро заточені скальпелі, а для мікрохірургії - видимі під мікроскопом.</a:t>
            </a:r>
          </a:p>
          <a:p>
            <a:pPr marL="285750" indent="-285750" algn="l" rtl="0">
              <a:buFontTx/>
              <a:buChar char="-"/>
            </a:pPr>
            <a:endParaRPr lang="ru-RU" dirty="0" smtClean="0"/>
          </a:p>
          <a:p>
            <a:pPr algn="l" rtl="0"/>
            <a:r>
              <a:rPr lang="ru-RU" dirty="0" smtClean="0">
                <a:effectLst>
                  <a:outerShdw blurRad="38100" dist="38100" dir="2700000" algn="tl">
                    <a:srgbClr val="000000">
                      <a:alpha val="43137"/>
                    </a:srgbClr>
                  </a:outerShdw>
                </a:effectLst>
              </a:rPr>
              <a:t> </a:t>
            </a:r>
            <a:r>
              <a:rPr lang="ru-RU" b="1" dirty="0" smtClean="0"/>
              <a:t>Порожнисті скальпелі</a:t>
            </a:r>
            <a:r>
              <a:rPr lang="ru-RU" dirty="0" smtClean="0"/>
              <a:t>– вони мають довгу ручку та овальне, заточене півколом лезо, застосовуються для роботи в глибині рани.</a:t>
            </a:r>
            <a:endParaRPr lang="en-US" dirty="0"/>
          </a:p>
        </p:txBody>
      </p:sp>
    </p:spTree>
    <p:extLst>
      <p:ext uri="{BB962C8B-B14F-4D97-AF65-F5344CB8AC3E}">
        <p14:creationId xmlns:p14="http://schemas.microsoft.com/office/powerpoint/2010/main" val="10356441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2249" y="306832"/>
            <a:ext cx="9569498" cy="2214695"/>
          </a:xfrm>
        </p:spPr>
        <p:txBody>
          <a:bodyPr>
            <a:noAutofit/>
          </a:bodyPr>
          <a:lstStyle/>
          <a:p>
            <a:pPr algn="l" rtl="0"/>
            <a:r>
              <a:rPr lang="ru-RU" sz="1400" b="1" dirty="0" smtClean="0"/>
              <a:t>Ножиці хірургічні</a:t>
            </a:r>
            <a:r>
              <a:rPr lang="ru-RU" sz="1400" dirty="0" smtClean="0"/>
              <a:t/>
            </a:r>
            <a:br>
              <a:rPr lang="ru-RU" sz="1400" dirty="0" smtClean="0"/>
            </a:br>
            <a:r>
              <a:rPr lang="ru-RU" sz="1400" dirty="0"/>
              <a:t/>
            </a:r>
            <a:br>
              <a:rPr lang="ru-RU" sz="1400" dirty="0"/>
            </a:br>
            <a:r>
              <a:rPr lang="ru-RU" sz="1400" dirty="0" smtClean="0"/>
              <a:t>Для</a:t>
            </a:r>
            <a:r>
              <a:rPr lang="ru-RU" sz="1400" dirty="0"/>
              <a:t>допоміжних цілей застосовують ножиці для зняття пов'язок</a:t>
            </a:r>
            <a:r>
              <a:rPr lang="ru-RU" sz="1400" dirty="0" smtClean="0"/>
              <a:t>гудзичні</a:t>
            </a:r>
            <a:r>
              <a:rPr lang="ru-RU" sz="1400" dirty="0"/>
              <a:t>і для</a:t>
            </a:r>
            <a:r>
              <a:rPr lang="ru-RU" sz="1400" dirty="0" smtClean="0"/>
              <a:t>зняття гіпсових</a:t>
            </a:r>
            <a:r>
              <a:rPr lang="ru-RU" sz="1400" dirty="0"/>
              <a:t>пов'язок.</a:t>
            </a:r>
            <a:br>
              <a:rPr lang="ru-RU" sz="1400" dirty="0"/>
            </a:br>
            <a:r>
              <a:rPr lang="ru-RU" sz="1400" dirty="0"/>
              <a:t/>
            </a:r>
            <a:br>
              <a:rPr lang="ru-RU" sz="1400" dirty="0"/>
            </a:br>
            <a:r>
              <a:rPr lang="ru-RU" sz="1400" dirty="0"/>
              <a:t>Ножиці – за призначенням вони бувають гострі та тупокінцеві, з одним гострим кінцем, вигнуті по площині ножиці Купера, вигнуті по ребру ножиці Ріхтера, ножиці для нігтів, судинні ножиці мають подовжені</a:t>
            </a:r>
            <a:r>
              <a:rPr lang="ru-RU" sz="1400" dirty="0" err="1"/>
              <a:t>бранші</a:t>
            </a:r>
            <a:r>
              <a:rPr lang="ru-RU" sz="1400" dirty="0"/>
              <a:t>та укорочену ріжучу поверхню. Вони можуть бути прямі із закругленими кінцями та кутові для розтину судини тільки у певному положенні</a:t>
            </a:r>
            <a:r>
              <a:rPr lang="ru-RU" sz="1400" dirty="0" smtClean="0"/>
              <a:t>.</a:t>
            </a:r>
            <a:br>
              <a:rPr lang="ru-RU" sz="1400" dirty="0" smtClean="0"/>
            </a:br>
            <a:r>
              <a:rPr lang="ru-RU" sz="1400" dirty="0"/>
              <a:t/>
            </a:r>
            <a:br>
              <a:rPr lang="ru-RU" sz="1400" dirty="0"/>
            </a:br>
            <a:r>
              <a:rPr lang="ru-RU" sz="1400" b="1" dirty="0"/>
              <a:t>1 – ножиці вигнуті по осі (Ріхтера); 2 – ножиці прямі гострокінцеві;</a:t>
            </a:r>
            <a:endParaRPr lang="en-US" sz="1400" b="1" dirty="0"/>
          </a:p>
        </p:txBody>
      </p:sp>
      <p:pic>
        <p:nvPicPr>
          <p:cNvPr id="10" name="Объект 9"/>
          <p:cNvPicPr>
            <a:picLocks noGrp="1" noChangeAspect="1"/>
          </p:cNvPicPr>
          <p:nvPr>
            <p:ph sz="quarter" idx="14"/>
          </p:nvPr>
        </p:nvPicPr>
        <p:blipFill>
          <a:blip r:embed="rId2"/>
          <a:stretch>
            <a:fillRect/>
          </a:stretch>
        </p:blipFill>
        <p:spPr>
          <a:xfrm>
            <a:off x="5582620" y="2521527"/>
            <a:ext cx="5436988" cy="4008582"/>
          </a:xfrm>
          <a:prstGeom prst="rect">
            <a:avLst/>
          </a:prstGeom>
        </p:spPr>
      </p:pic>
      <p:pic>
        <p:nvPicPr>
          <p:cNvPr id="7" name="Объект 6"/>
          <p:cNvPicPr>
            <a:picLocks noGrp="1" noChangeAspect="1"/>
          </p:cNvPicPr>
          <p:nvPr>
            <p:ph sz="quarter" idx="13"/>
          </p:nvPr>
        </p:nvPicPr>
        <p:blipFill>
          <a:blip r:embed="rId3"/>
          <a:stretch>
            <a:fillRect/>
          </a:stretch>
        </p:blipFill>
        <p:spPr>
          <a:xfrm>
            <a:off x="1456087" y="2607106"/>
            <a:ext cx="1533215" cy="3851246"/>
          </a:xfrm>
          <a:prstGeom prst="rect">
            <a:avLst/>
          </a:prstGeom>
        </p:spPr>
      </p:pic>
      <p:pic>
        <p:nvPicPr>
          <p:cNvPr id="9" name="Рисунок 8"/>
          <p:cNvPicPr>
            <a:picLocks noChangeAspect="1"/>
          </p:cNvPicPr>
          <p:nvPr/>
        </p:nvPicPr>
        <p:blipFill>
          <a:blip r:embed="rId4"/>
          <a:stretch>
            <a:fillRect/>
          </a:stretch>
        </p:blipFill>
        <p:spPr>
          <a:xfrm>
            <a:off x="3473450" y="2607106"/>
            <a:ext cx="1625022" cy="3834867"/>
          </a:xfrm>
          <a:prstGeom prst="rect">
            <a:avLst/>
          </a:prstGeom>
        </p:spPr>
      </p:pic>
    </p:spTree>
    <p:extLst>
      <p:ext uri="{BB962C8B-B14F-4D97-AF65-F5344CB8AC3E}">
        <p14:creationId xmlns:p14="http://schemas.microsoft.com/office/powerpoint/2010/main" val="2098140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9156" y="249063"/>
            <a:ext cx="10364451" cy="2752756"/>
          </a:xfrm>
        </p:spPr>
        <p:txBody>
          <a:bodyPr>
            <a:normAutofit/>
          </a:bodyPr>
          <a:lstStyle/>
          <a:p>
            <a:pPr algn="l" rtl="0"/>
            <a:r>
              <a:rPr lang="ru-RU" sz="2000" b="1" dirty="0" smtClean="0"/>
              <a:t>Пилки медичні</a:t>
            </a:r>
            <a:r>
              <a:rPr lang="ru-RU" sz="1800" b="1" dirty="0" smtClean="0"/>
              <a:t/>
            </a:r>
            <a:br>
              <a:rPr lang="ru-RU" sz="1800" b="1" dirty="0" smtClean="0"/>
            </a:br>
            <a:r>
              <a:rPr lang="ru-RU" sz="1800" b="1" dirty="0" smtClean="0"/>
              <a:t/>
            </a:r>
            <a:br>
              <a:rPr lang="ru-RU" sz="1800" b="1" dirty="0" smtClean="0"/>
            </a:br>
            <a:r>
              <a:rPr lang="ru-RU" sz="1800" b="1" dirty="0" smtClean="0"/>
              <a:t>Пили</a:t>
            </a:r>
            <a:r>
              <a:rPr lang="ru-RU" sz="1800" dirty="0"/>
              <a:t>– застосовуються такі види – (рамкова) або дугова пилка; листова пила, яку часто застосовують для зняття гіпсу та дротяна пила</a:t>
            </a:r>
            <a:r>
              <a:rPr lang="ru-RU" sz="1800" dirty="0" err="1"/>
              <a:t>Джіглі</a:t>
            </a:r>
            <a:r>
              <a:rPr lang="ru-RU" sz="1800" dirty="0"/>
              <a:t>. Її застосовують або з провідником Полєнова або з ручками тримачками.</a:t>
            </a:r>
            <a:br>
              <a:rPr lang="ru-RU" sz="1800" dirty="0"/>
            </a:br>
            <a:r>
              <a:rPr lang="ru-RU" sz="1800" dirty="0"/>
              <a:t/>
            </a:r>
            <a:br>
              <a:rPr lang="ru-RU" sz="1800" dirty="0"/>
            </a:br>
            <a:endParaRPr lang="en-US" sz="1800" dirty="0"/>
          </a:p>
        </p:txBody>
      </p:sp>
      <p:pic>
        <p:nvPicPr>
          <p:cNvPr id="4" name="Объект 3"/>
          <p:cNvPicPr>
            <a:picLocks noGrp="1" noChangeAspect="1"/>
          </p:cNvPicPr>
          <p:nvPr>
            <p:ph sz="quarter" idx="13"/>
          </p:nvPr>
        </p:nvPicPr>
        <p:blipFill>
          <a:blip r:embed="rId2"/>
          <a:stretch>
            <a:fillRect/>
          </a:stretch>
        </p:blipFill>
        <p:spPr>
          <a:xfrm>
            <a:off x="1192087" y="2478393"/>
            <a:ext cx="5451571" cy="3959353"/>
          </a:xfrm>
          <a:prstGeom prst="rect">
            <a:avLst/>
          </a:prstGeom>
        </p:spPr>
      </p:pic>
      <p:pic>
        <p:nvPicPr>
          <p:cNvPr id="5" name="Рисунок 4"/>
          <p:cNvPicPr>
            <a:picLocks noChangeAspect="1"/>
          </p:cNvPicPr>
          <p:nvPr/>
        </p:nvPicPr>
        <p:blipFill>
          <a:blip r:embed="rId3"/>
          <a:stretch>
            <a:fillRect/>
          </a:stretch>
        </p:blipFill>
        <p:spPr>
          <a:xfrm>
            <a:off x="7084003" y="2133601"/>
            <a:ext cx="3336751" cy="4493491"/>
          </a:xfrm>
          <a:prstGeom prst="rect">
            <a:avLst/>
          </a:prstGeom>
        </p:spPr>
      </p:pic>
    </p:spTree>
    <p:extLst>
      <p:ext uri="{BB962C8B-B14F-4D97-AF65-F5344CB8AC3E}">
        <p14:creationId xmlns:p14="http://schemas.microsoft.com/office/powerpoint/2010/main" val="2717096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7884" y="711200"/>
            <a:ext cx="3935688" cy="1348509"/>
          </a:xfrm>
        </p:spPr>
        <p:txBody>
          <a:bodyPr/>
          <a:lstStyle/>
          <a:p>
            <a:pPr algn="l" rtl="0"/>
            <a:r>
              <a:rPr lang="ru-RU" dirty="0" smtClean="0"/>
              <a:t>Долота</a:t>
            </a:r>
            <a:endParaRPr lang="en-US" dirty="0"/>
          </a:p>
        </p:txBody>
      </p:sp>
      <p:pic>
        <p:nvPicPr>
          <p:cNvPr id="5" name="Объект 4"/>
          <p:cNvPicPr>
            <a:picLocks noGrp="1" noChangeAspect="1"/>
          </p:cNvPicPr>
          <p:nvPr>
            <p:ph sz="quarter" idx="13"/>
          </p:nvPr>
        </p:nvPicPr>
        <p:blipFill>
          <a:blip r:embed="rId2"/>
          <a:stretch>
            <a:fillRect/>
          </a:stretch>
        </p:blipFill>
        <p:spPr>
          <a:xfrm>
            <a:off x="6281269" y="365512"/>
            <a:ext cx="3536986" cy="5752717"/>
          </a:xfrm>
          <a:prstGeom prst="rect">
            <a:avLst/>
          </a:prstGeom>
        </p:spPr>
      </p:pic>
      <p:sp>
        <p:nvSpPr>
          <p:cNvPr id="4" name="Текст 3"/>
          <p:cNvSpPr>
            <a:spLocks noGrp="1"/>
          </p:cNvSpPr>
          <p:nvPr>
            <p:ph type="body" sz="half" idx="2"/>
          </p:nvPr>
        </p:nvSpPr>
        <p:spPr>
          <a:xfrm>
            <a:off x="1347884" y="2337288"/>
            <a:ext cx="3935689" cy="3056747"/>
          </a:xfrm>
        </p:spPr>
        <p:txBody>
          <a:bodyPr>
            <a:normAutofit/>
          </a:bodyPr>
          <a:lstStyle/>
          <a:p>
            <a:pPr algn="l" rtl="0"/>
            <a:r>
              <a:rPr lang="ru-RU" b="1" dirty="0"/>
              <a:t>Долото</a:t>
            </a:r>
            <a:r>
              <a:rPr lang="ru-RU" dirty="0"/>
              <a:t>– застосовується для</a:t>
            </a:r>
            <a:r>
              <a:rPr lang="ru-RU" dirty="0" err="1"/>
              <a:t>трепонації</a:t>
            </a:r>
            <a:r>
              <a:rPr lang="ru-RU" dirty="0"/>
              <a:t>кістки. Їх два види - плоске і</a:t>
            </a:r>
            <a:r>
              <a:rPr lang="ru-RU" dirty="0" err="1"/>
              <a:t>жолобувате</a:t>
            </a:r>
            <a:r>
              <a:rPr lang="ru-RU" dirty="0"/>
              <a:t>, і</a:t>
            </a:r>
            <a:r>
              <a:rPr lang="ru-RU" dirty="0" err="1"/>
              <a:t>остеотом</a:t>
            </a:r>
            <a:r>
              <a:rPr lang="ru-RU" dirty="0"/>
              <a:t>має рівномірно загострені ріжучі частини з обох сторін і застосовується для розсічення кістки. Дерев'яний чи металевий молоток</a:t>
            </a:r>
            <a:r>
              <a:rPr lang="ru-RU" dirty="0" smtClean="0"/>
              <a:t>.</a:t>
            </a:r>
            <a:endParaRPr lang="ru-RU" dirty="0"/>
          </a:p>
          <a:p>
            <a:pPr algn="l" rtl="0"/>
            <a:r>
              <a:rPr lang="ru-RU" dirty="0"/>
              <a:t>Їх розрізняють за величиною, шириною та формою.</a:t>
            </a:r>
            <a:endParaRPr lang="en-US" dirty="0"/>
          </a:p>
        </p:txBody>
      </p:sp>
    </p:spTree>
    <p:extLst>
      <p:ext uri="{BB962C8B-B14F-4D97-AF65-F5344CB8AC3E}">
        <p14:creationId xmlns:p14="http://schemas.microsoft.com/office/powerpoint/2010/main" val="172223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609600"/>
            <a:ext cx="3935688" cy="1727200"/>
          </a:xfrm>
        </p:spPr>
        <p:txBody>
          <a:bodyPr/>
          <a:lstStyle/>
          <a:p>
            <a:pPr algn="l" rtl="0"/>
            <a:r>
              <a:rPr lang="ru-RU" dirty="0" smtClean="0"/>
              <a:t>Щипці кісткові кусачки</a:t>
            </a:r>
            <a:endParaRPr lang="en-US" dirty="0"/>
          </a:p>
        </p:txBody>
      </p:sp>
      <p:sp>
        <p:nvSpPr>
          <p:cNvPr id="4" name="Текст 3"/>
          <p:cNvSpPr>
            <a:spLocks noGrp="1"/>
          </p:cNvSpPr>
          <p:nvPr>
            <p:ph type="body" sz="half" idx="2"/>
          </p:nvPr>
        </p:nvSpPr>
        <p:spPr>
          <a:xfrm>
            <a:off x="913774" y="2549235"/>
            <a:ext cx="3935689" cy="3408219"/>
          </a:xfrm>
        </p:spPr>
        <p:txBody>
          <a:bodyPr/>
          <a:lstStyle/>
          <a:p>
            <a:pPr algn="l" rtl="0"/>
            <a:r>
              <a:rPr lang="ru-RU" b="1" dirty="0"/>
              <a:t>Кусачки</a:t>
            </a:r>
            <a:r>
              <a:rPr lang="ru-RU" dirty="0"/>
              <a:t>- Застосовують кісткові кусачки -</a:t>
            </a:r>
            <a:r>
              <a:rPr lang="ru-RU" dirty="0" err="1"/>
              <a:t>Люера</a:t>
            </a:r>
            <a:r>
              <a:rPr lang="ru-RU" dirty="0"/>
              <a:t>, що мають круглі робочі поверхні та кусачки</a:t>
            </a:r>
            <a:r>
              <a:rPr lang="ru-RU" dirty="0" err="1"/>
              <a:t>Лістона</a:t>
            </a:r>
            <a:r>
              <a:rPr lang="ru-RU" dirty="0"/>
              <a:t>з довгими загостреними робочими поверхнями. Для</a:t>
            </a:r>
            <a:r>
              <a:rPr lang="ru-RU" dirty="0" err="1"/>
              <a:t>скуштування</a:t>
            </a:r>
            <a:r>
              <a:rPr lang="ru-RU" dirty="0"/>
              <a:t>ребер є реберні кусачки Дуайєна або</a:t>
            </a:r>
            <a:r>
              <a:rPr lang="ru-RU" dirty="0" err="1"/>
              <a:t>Штілле</a:t>
            </a:r>
            <a:r>
              <a:rPr lang="ru-RU" dirty="0"/>
              <a:t>Для операції на черепі застосовуються мозкові кусачки.</a:t>
            </a:r>
            <a:r>
              <a:rPr lang="ru-RU" dirty="0" err="1"/>
              <a:t>Дальгрена</a:t>
            </a:r>
            <a:r>
              <a:rPr lang="ru-RU" dirty="0" smtClean="0"/>
              <a:t>.</a:t>
            </a:r>
          </a:p>
          <a:p>
            <a:pPr algn="l" rtl="0"/>
            <a:endParaRPr lang="en-US" dirty="0"/>
          </a:p>
        </p:txBody>
      </p:sp>
      <p:pic>
        <p:nvPicPr>
          <p:cNvPr id="9" name="Объект 8"/>
          <p:cNvPicPr>
            <a:picLocks noGrp="1" noChangeAspect="1"/>
          </p:cNvPicPr>
          <p:nvPr>
            <p:ph sz="quarter" idx="13"/>
          </p:nvPr>
        </p:nvPicPr>
        <p:blipFill>
          <a:blip r:embed="rId2"/>
          <a:stretch>
            <a:fillRect/>
          </a:stretch>
        </p:blipFill>
        <p:spPr>
          <a:xfrm>
            <a:off x="5058585" y="1413163"/>
            <a:ext cx="6255961" cy="3712241"/>
          </a:xfrm>
          <a:prstGeom prst="rect">
            <a:avLst/>
          </a:prstGeom>
        </p:spPr>
      </p:pic>
    </p:spTree>
    <p:extLst>
      <p:ext uri="{BB962C8B-B14F-4D97-AF65-F5344CB8AC3E}">
        <p14:creationId xmlns:p14="http://schemas.microsoft.com/office/powerpoint/2010/main" val="3278255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7048" y="683490"/>
            <a:ext cx="3935688" cy="1468582"/>
          </a:xfrm>
        </p:spPr>
        <p:txBody>
          <a:bodyPr/>
          <a:lstStyle/>
          <a:p>
            <a:pPr algn="l" rtl="0"/>
            <a:r>
              <a:rPr lang="ru-RU" dirty="0" smtClean="0"/>
              <a:t>Розпатори</a:t>
            </a:r>
            <a:endParaRPr lang="en-US" dirty="0"/>
          </a:p>
        </p:txBody>
      </p:sp>
      <p:pic>
        <p:nvPicPr>
          <p:cNvPr id="5" name="Объект 4"/>
          <p:cNvPicPr>
            <a:picLocks noGrp="1" noChangeAspect="1"/>
          </p:cNvPicPr>
          <p:nvPr>
            <p:ph sz="quarter" idx="13"/>
          </p:nvPr>
        </p:nvPicPr>
        <p:blipFill>
          <a:blip r:embed="rId2"/>
          <a:stretch>
            <a:fillRect/>
          </a:stretch>
        </p:blipFill>
        <p:spPr>
          <a:xfrm>
            <a:off x="5945440" y="1089745"/>
            <a:ext cx="4288524" cy="4803055"/>
          </a:xfrm>
          <a:prstGeom prst="rect">
            <a:avLst/>
          </a:prstGeom>
        </p:spPr>
      </p:pic>
      <p:sp>
        <p:nvSpPr>
          <p:cNvPr id="4" name="Текст 3"/>
          <p:cNvSpPr>
            <a:spLocks noGrp="1"/>
          </p:cNvSpPr>
          <p:nvPr>
            <p:ph type="body" sz="half" idx="2"/>
          </p:nvPr>
        </p:nvSpPr>
        <p:spPr>
          <a:xfrm>
            <a:off x="1237047" y="2401455"/>
            <a:ext cx="3935689" cy="3491345"/>
          </a:xfrm>
        </p:spPr>
        <p:txBody>
          <a:bodyPr>
            <a:normAutofit fontScale="92500" lnSpcReduction="20000"/>
          </a:bodyPr>
          <a:lstStyle/>
          <a:p>
            <a:pPr algn="l" rtl="0"/>
            <a:r>
              <a:rPr lang="ru-RU" b="1" dirty="0"/>
              <a:t>Розпатори</a:t>
            </a:r>
            <a:r>
              <a:rPr lang="ru-RU" dirty="0"/>
              <a:t>- Застосовуються для зсуву окістя і застосовуються в будь-яких операціях, що проводяться на кістках. Кісткові розпатори</a:t>
            </a:r>
            <a:r>
              <a:rPr lang="ru-RU" dirty="0" err="1"/>
              <a:t>Фарабефа</a:t>
            </a:r>
            <a:r>
              <a:rPr lang="ru-RU" dirty="0"/>
              <a:t>бувають прямі та вигнуті по площині. Для зняття окістя з ребра застосовують реберний распатор Дуайєна</a:t>
            </a:r>
            <a:r>
              <a:rPr lang="ru-RU" dirty="0" smtClean="0"/>
              <a:t>.</a:t>
            </a:r>
          </a:p>
          <a:p>
            <a:pPr algn="l" rtl="0"/>
            <a:r>
              <a:rPr lang="ru-RU" dirty="0" smtClean="0"/>
              <a:t>Основні</a:t>
            </a:r>
            <a:r>
              <a:rPr lang="ru-RU" dirty="0"/>
              <a:t>конструктивні елементи загальнохірургічного</a:t>
            </a:r>
            <a:r>
              <a:rPr lang="ru-RU" dirty="0" smtClean="0"/>
              <a:t>розпатору</a:t>
            </a:r>
            <a:endParaRPr lang="ru-RU" dirty="0"/>
          </a:p>
          <a:p>
            <a:pPr algn="l" rtl="0"/>
            <a:r>
              <a:rPr lang="ru-RU" dirty="0"/>
              <a:t>а - вигнутий распатор</a:t>
            </a:r>
            <a:r>
              <a:rPr lang="ru-RU" dirty="0" err="1"/>
              <a:t>Фарабефа</a:t>
            </a:r>
            <a:r>
              <a:rPr lang="ru-RU" dirty="0"/>
              <a:t>; б - прямий розпатор</a:t>
            </a:r>
            <a:r>
              <a:rPr lang="ru-RU" dirty="0" err="1"/>
              <a:t>Фарабефа</a:t>
            </a:r>
            <a:r>
              <a:rPr lang="ru-RU" dirty="0"/>
              <a:t>. 1 - робоча кромка; 2 - опорний майданчик; 3 - шийка; 4 - рукоятка.</a:t>
            </a:r>
            <a:endParaRPr lang="en-US" dirty="0"/>
          </a:p>
        </p:txBody>
      </p:sp>
    </p:spTree>
    <p:extLst>
      <p:ext uri="{BB962C8B-B14F-4D97-AF65-F5344CB8AC3E}">
        <p14:creationId xmlns:p14="http://schemas.microsoft.com/office/powerpoint/2010/main" val="301175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a:stretch>
            <a:fillRect/>
          </a:stretch>
        </p:blipFill>
        <p:spPr>
          <a:xfrm>
            <a:off x="5606978" y="1006763"/>
            <a:ext cx="5404679" cy="4437639"/>
          </a:xfrm>
          <a:prstGeom prst="rect">
            <a:avLst/>
          </a:prstGeom>
        </p:spPr>
      </p:pic>
      <p:sp>
        <p:nvSpPr>
          <p:cNvPr id="4" name="Текст 3"/>
          <p:cNvSpPr>
            <a:spLocks noGrp="1"/>
          </p:cNvSpPr>
          <p:nvPr>
            <p:ph type="body" sz="half" idx="2"/>
          </p:nvPr>
        </p:nvSpPr>
        <p:spPr>
          <a:xfrm>
            <a:off x="904538" y="1200727"/>
            <a:ext cx="3935689" cy="3454400"/>
          </a:xfrm>
        </p:spPr>
        <p:txBody>
          <a:bodyPr>
            <a:noAutofit/>
          </a:bodyPr>
          <a:lstStyle/>
          <a:p>
            <a:pPr algn="l" rtl="0"/>
            <a:r>
              <a:rPr lang="ru-RU" sz="1400" b="1" dirty="0" smtClean="0"/>
              <a:t>Кісткові ложечки</a:t>
            </a:r>
            <a:r>
              <a:rPr lang="ru-RU" sz="1400" b="1" dirty="0" err="1" smtClean="0"/>
              <a:t>Фолькмана</a:t>
            </a:r>
            <a:endParaRPr lang="ru-RU" sz="1400" b="1" dirty="0" smtClean="0"/>
          </a:p>
          <a:p>
            <a:pPr algn="l" rtl="0"/>
            <a:r>
              <a:rPr lang="ru-RU" sz="1400" b="1" dirty="0" smtClean="0"/>
              <a:t>Ложки медичні - основне їх призначення полягає у вишкрібанні патологічних утворень у тканинах. Якщо потрібно</a:t>
            </a:r>
          </a:p>
          <a:p>
            <a:pPr algn="l" rtl="0"/>
            <a:r>
              <a:rPr lang="ru-RU" sz="1400" b="1" dirty="0" smtClean="0"/>
              <a:t>вишкрібання в кісткових тканинах, то застосовуються ложки, виготовлені з твердої нержавіючої загартованої сталі (гострі). Якщо потрібно видалити гнійні маси або каміння із жовчних проток, то ложки повинні легко згинатися; для цієї мети застосовують медичні ложки з м'якої червоної міді або м'якої сталі (тупі). Для видалення каменів використовують петлі на довгій ніжці, що легко гнуться.</a:t>
            </a:r>
            <a:endParaRPr lang="ru-RU" sz="1400" b="1" dirty="0"/>
          </a:p>
        </p:txBody>
      </p:sp>
    </p:spTree>
    <p:extLst>
      <p:ext uri="{BB962C8B-B14F-4D97-AF65-F5344CB8AC3E}">
        <p14:creationId xmlns:p14="http://schemas.microsoft.com/office/powerpoint/2010/main" val="3228195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4466" y="558479"/>
            <a:ext cx="10364451" cy="1596177"/>
          </a:xfrm>
        </p:spPr>
        <p:txBody>
          <a:bodyPr/>
          <a:lstStyle/>
          <a:p>
            <a:pPr algn="l" rtl="0"/>
            <a:r>
              <a:rPr lang="ru-RU" dirty="0" smtClean="0"/>
              <a:t>Затискні інструменти</a:t>
            </a:r>
            <a:endParaRPr lang="en-US" dirty="0"/>
          </a:p>
        </p:txBody>
      </p:sp>
      <p:pic>
        <p:nvPicPr>
          <p:cNvPr id="5" name="Объект 4"/>
          <p:cNvPicPr>
            <a:picLocks noGrp="1" noChangeAspect="1"/>
          </p:cNvPicPr>
          <p:nvPr>
            <p:ph sz="quarter" idx="13"/>
          </p:nvPr>
        </p:nvPicPr>
        <p:blipFill>
          <a:blip r:embed="rId2"/>
          <a:stretch>
            <a:fillRect/>
          </a:stretch>
        </p:blipFill>
        <p:spPr>
          <a:xfrm>
            <a:off x="692367" y="2650187"/>
            <a:ext cx="6151780" cy="2727758"/>
          </a:xfrm>
          <a:prstGeom prst="rect">
            <a:avLst/>
          </a:prstGeom>
        </p:spPr>
      </p:pic>
      <p:pic>
        <p:nvPicPr>
          <p:cNvPr id="6" name="Рисунок 5"/>
          <p:cNvPicPr>
            <a:picLocks noChangeAspect="1"/>
          </p:cNvPicPr>
          <p:nvPr/>
        </p:nvPicPr>
        <p:blipFill>
          <a:blip r:embed="rId3"/>
          <a:stretch>
            <a:fillRect/>
          </a:stretch>
        </p:blipFill>
        <p:spPr>
          <a:xfrm>
            <a:off x="7389092" y="2154656"/>
            <a:ext cx="3358417" cy="3929349"/>
          </a:xfrm>
          <a:prstGeom prst="rect">
            <a:avLst/>
          </a:prstGeom>
        </p:spPr>
      </p:pic>
    </p:spTree>
    <p:extLst>
      <p:ext uri="{BB962C8B-B14F-4D97-AF65-F5344CB8AC3E}">
        <p14:creationId xmlns:p14="http://schemas.microsoft.com/office/powerpoint/2010/main" val="1746475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rtl="0"/>
            <a:r>
              <a:rPr lang="ru-RU" sz="1400" b="1" dirty="0"/>
              <a:t>За способом впливу на тканини розглядають дві групи затискачів:</a:t>
            </a:r>
            <a:br>
              <a:rPr lang="ru-RU" sz="1400" b="1" dirty="0"/>
            </a:br>
            <a:r>
              <a:rPr lang="ru-RU" sz="1400" b="1" dirty="0"/>
              <a:t/>
            </a:r>
            <a:br>
              <a:rPr lang="ru-RU" sz="1400" b="1" dirty="0"/>
            </a:br>
            <a:r>
              <a:rPr lang="ru-RU" sz="1400" dirty="0"/>
              <a:t>1) еластичні, тимчасове накладення яких має травмувати органи, оскільки у післяопераційний період тканини повинні повністю відновити свою життєдіяльність;</a:t>
            </a:r>
            <a:br>
              <a:rPr lang="ru-RU" sz="1400" dirty="0"/>
            </a:br>
            <a:r>
              <a:rPr lang="ru-RU" sz="1400" dirty="0"/>
              <a:t/>
            </a:r>
            <a:br>
              <a:rPr lang="ru-RU" sz="1400" dirty="0"/>
            </a:br>
            <a:r>
              <a:rPr lang="ru-RU" sz="1400" dirty="0"/>
              <a:t>2) жорсткі, накладення яких може травмувати органи, тому їх накладають на частину органу, що видаляється в процесі операції.</a:t>
            </a:r>
            <a:br>
              <a:rPr lang="ru-RU" sz="1400" dirty="0"/>
            </a:br>
            <a:r>
              <a:rPr lang="ru-RU" sz="1400" dirty="0"/>
              <a:t/>
            </a:r>
            <a:br>
              <a:rPr lang="ru-RU" sz="1400" dirty="0"/>
            </a:br>
            <a:r>
              <a:rPr lang="ru-RU" sz="1400" dirty="0"/>
              <a:t>До надійності затискачів висуваються суворі вимоги, оскільки відмова інструменту під час операції різко ускладнює роботу хірурга та негативно впливає перебіг операції.</a:t>
            </a:r>
            <a:br>
              <a:rPr lang="ru-RU" sz="1400" dirty="0"/>
            </a:br>
            <a:endParaRPr lang="en-US" sz="1400" dirty="0"/>
          </a:p>
        </p:txBody>
      </p:sp>
      <p:pic>
        <p:nvPicPr>
          <p:cNvPr id="5" name="Объект 4"/>
          <p:cNvPicPr>
            <a:picLocks noGrp="1" noChangeAspect="1"/>
          </p:cNvPicPr>
          <p:nvPr>
            <p:ph sz="quarter" idx="13"/>
          </p:nvPr>
        </p:nvPicPr>
        <p:blipFill>
          <a:blip r:embed="rId2"/>
          <a:stretch>
            <a:fillRect/>
          </a:stretch>
        </p:blipFill>
        <p:spPr>
          <a:xfrm>
            <a:off x="1938294" y="2589813"/>
            <a:ext cx="2855506" cy="3612586"/>
          </a:xfrm>
          <a:prstGeom prst="rect">
            <a:avLst/>
          </a:prstGeom>
        </p:spPr>
      </p:pic>
      <p:pic>
        <p:nvPicPr>
          <p:cNvPr id="6" name="Объект 5"/>
          <p:cNvPicPr>
            <a:picLocks noGrp="1" noChangeAspect="1"/>
          </p:cNvPicPr>
          <p:nvPr>
            <p:ph sz="quarter" idx="14"/>
          </p:nvPr>
        </p:nvPicPr>
        <p:blipFill>
          <a:blip r:embed="rId3"/>
          <a:stretch>
            <a:fillRect/>
          </a:stretch>
        </p:blipFill>
        <p:spPr>
          <a:xfrm>
            <a:off x="5948219" y="2589813"/>
            <a:ext cx="4202545" cy="3470570"/>
          </a:xfrm>
          <a:prstGeom prst="rect">
            <a:avLst/>
          </a:prstGeom>
        </p:spPr>
      </p:pic>
    </p:spTree>
    <p:extLst>
      <p:ext uri="{BB962C8B-B14F-4D97-AF65-F5344CB8AC3E}">
        <p14:creationId xmlns:p14="http://schemas.microsoft.com/office/powerpoint/2010/main" val="2511264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384828" y="692727"/>
            <a:ext cx="3935689" cy="5181600"/>
          </a:xfrm>
        </p:spPr>
        <p:txBody>
          <a:bodyPr>
            <a:noAutofit/>
          </a:bodyPr>
          <a:lstStyle/>
          <a:p>
            <a:pPr algn="l" rtl="0"/>
            <a:r>
              <a:rPr lang="ru-RU" sz="1400" b="1" dirty="0"/>
              <a:t>Кровозупинні затискачі</a:t>
            </a:r>
            <a:r>
              <a:rPr lang="ru-RU" sz="1400" dirty="0"/>
              <a:t>призначені для тимчасової зупинки кровотечі за допомогою перетискання судини, що кровоточить, і накладання на неї лігатури для остаточної зупинки кровотечі</a:t>
            </a:r>
            <a:r>
              <a:rPr lang="ru-RU" sz="1400" dirty="0" smtClean="0"/>
              <a:t>.</a:t>
            </a:r>
            <a:endParaRPr lang="ru-RU" sz="1400" dirty="0"/>
          </a:p>
          <a:p>
            <a:pPr algn="l" rtl="0"/>
            <a:r>
              <a:rPr lang="ru-RU" sz="1400" dirty="0"/>
              <a:t>До затискачів кровоспинних відносяться</a:t>
            </a:r>
            <a:r>
              <a:rPr lang="ru-RU" sz="1400" dirty="0" smtClean="0"/>
              <a:t>:</a:t>
            </a:r>
            <a:endParaRPr lang="ru-RU" sz="1400" dirty="0"/>
          </a:p>
          <a:p>
            <a:pPr algn="l" rtl="0"/>
            <a:r>
              <a:rPr lang="ru-RU" sz="1400" dirty="0"/>
              <a:t>- зубчастий затискач</a:t>
            </a:r>
            <a:r>
              <a:rPr lang="ru-RU" sz="1400" dirty="0" err="1"/>
              <a:t>Кохера</a:t>
            </a:r>
            <a:r>
              <a:rPr lang="ru-RU" sz="1400" dirty="0" smtClean="0"/>
              <a:t>;</a:t>
            </a:r>
            <a:endParaRPr lang="ru-RU" sz="1400" dirty="0"/>
          </a:p>
          <a:p>
            <a:pPr algn="l" rtl="0"/>
            <a:r>
              <a:rPr lang="ru-RU" sz="1400" dirty="0"/>
              <a:t>- Затискач з нарізкою</a:t>
            </a:r>
            <a:r>
              <a:rPr lang="ru-RU" sz="1400" dirty="0" err="1"/>
              <a:t>Більрота</a:t>
            </a:r>
            <a:r>
              <a:rPr lang="ru-RU" sz="1400" dirty="0" smtClean="0"/>
              <a:t>;</a:t>
            </a:r>
            <a:endParaRPr lang="ru-RU" sz="1400" dirty="0"/>
          </a:p>
          <a:p>
            <a:pPr algn="l" rtl="0"/>
            <a:r>
              <a:rPr lang="ru-RU" sz="1400" dirty="0"/>
              <a:t>- затискач типу «Москіт</a:t>
            </a:r>
            <a:r>
              <a:rPr lang="ru-RU" sz="1400" dirty="0" smtClean="0"/>
              <a:t>»;</a:t>
            </a:r>
            <a:endParaRPr lang="ru-RU" sz="1400" dirty="0"/>
          </a:p>
          <a:p>
            <a:pPr algn="l" rtl="0"/>
            <a:r>
              <a:rPr lang="ru-RU" sz="1400" dirty="0"/>
              <a:t>- затискач для глибоких порожнин</a:t>
            </a:r>
            <a:r>
              <a:rPr lang="ru-RU" sz="1400" dirty="0" smtClean="0"/>
              <a:t>.</a:t>
            </a:r>
            <a:endParaRPr lang="ru-RU" sz="1400" dirty="0"/>
          </a:p>
          <a:p>
            <a:pPr algn="l" rtl="0"/>
            <a:r>
              <a:rPr lang="ru-RU" sz="1400" dirty="0"/>
              <a:t>Затискачі кровоспинні виготовляють з нержавіючої сталі спеціальної марки, що має достатню міцність і еластичність.</a:t>
            </a:r>
            <a:r>
              <a:rPr lang="ru-RU" sz="1400" dirty="0" smtClean="0"/>
              <a:t>.</a:t>
            </a:r>
            <a:endParaRPr lang="ru-RU" sz="1400" dirty="0"/>
          </a:p>
        </p:txBody>
      </p:sp>
      <p:pic>
        <p:nvPicPr>
          <p:cNvPr id="7" name="Объект 6"/>
          <p:cNvPicPr>
            <a:picLocks noGrp="1" noChangeAspect="1"/>
          </p:cNvPicPr>
          <p:nvPr>
            <p:ph sz="quarter" idx="13"/>
          </p:nvPr>
        </p:nvPicPr>
        <p:blipFill>
          <a:blip r:embed="rId2"/>
          <a:stretch>
            <a:fillRect/>
          </a:stretch>
        </p:blipFill>
        <p:spPr>
          <a:xfrm>
            <a:off x="5320517" y="766618"/>
            <a:ext cx="6092650" cy="5181600"/>
          </a:xfrm>
          <a:prstGeom prst="rect">
            <a:avLst/>
          </a:prstGeom>
        </p:spPr>
      </p:pic>
    </p:spTree>
    <p:extLst>
      <p:ext uri="{BB962C8B-B14F-4D97-AF65-F5344CB8AC3E}">
        <p14:creationId xmlns:p14="http://schemas.microsoft.com/office/powerpoint/2010/main" val="15251079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a:stretch>
            <a:fillRect/>
          </a:stretch>
        </p:blipFill>
        <p:spPr>
          <a:xfrm>
            <a:off x="6118414" y="701964"/>
            <a:ext cx="4451695" cy="5181600"/>
          </a:xfrm>
          <a:prstGeom prst="rect">
            <a:avLst/>
          </a:prstGeom>
        </p:spPr>
      </p:pic>
      <p:sp>
        <p:nvSpPr>
          <p:cNvPr id="4" name="Текст 3"/>
          <p:cNvSpPr>
            <a:spLocks noGrp="1"/>
          </p:cNvSpPr>
          <p:nvPr>
            <p:ph type="body" sz="half" idx="2"/>
          </p:nvPr>
        </p:nvSpPr>
        <p:spPr>
          <a:xfrm>
            <a:off x="1283228" y="1616362"/>
            <a:ext cx="3935689" cy="4036291"/>
          </a:xfrm>
        </p:spPr>
        <p:txBody>
          <a:bodyPr>
            <a:normAutofit/>
          </a:bodyPr>
          <a:lstStyle/>
          <a:p>
            <a:pPr algn="l" rtl="0"/>
            <a:r>
              <a:rPr lang="ru-RU" dirty="0"/>
              <a:t>Для тимчасового перетискання судин (судинні затискачі) призначені</a:t>
            </a:r>
            <a:r>
              <a:rPr lang="ru-RU" dirty="0" smtClean="0"/>
              <a:t>:</a:t>
            </a:r>
            <a:endParaRPr lang="ru-RU" dirty="0"/>
          </a:p>
          <a:p>
            <a:pPr algn="l" rtl="0"/>
            <a:r>
              <a:rPr lang="ru-RU" dirty="0"/>
              <a:t>- затискач еластичний</a:t>
            </a:r>
            <a:r>
              <a:rPr lang="ru-RU" dirty="0" err="1"/>
              <a:t>Гепфнера</a:t>
            </a:r>
            <a:r>
              <a:rPr lang="ru-RU" dirty="0" smtClean="0"/>
              <a:t>;</a:t>
            </a:r>
            <a:endParaRPr lang="ru-RU" dirty="0"/>
          </a:p>
          <a:p>
            <a:pPr algn="l" rtl="0"/>
            <a:r>
              <a:rPr lang="ru-RU" dirty="0"/>
              <a:t>- Затиск для ниркової ніжки Мейо</a:t>
            </a:r>
            <a:r>
              <a:rPr lang="ru-RU" dirty="0" smtClean="0"/>
              <a:t>;</a:t>
            </a:r>
            <a:endParaRPr lang="ru-RU" dirty="0"/>
          </a:p>
          <a:p>
            <a:pPr algn="l" rtl="0"/>
            <a:r>
              <a:rPr lang="ru-RU" dirty="0"/>
              <a:t>- артеріальні затискачі (</a:t>
            </a:r>
            <a:r>
              <a:rPr lang="ru-RU" dirty="0" err="1"/>
              <a:t>Велла</a:t>
            </a:r>
            <a:r>
              <a:rPr lang="ru-RU" dirty="0"/>
              <a:t>, Негуса,</a:t>
            </a:r>
            <a:r>
              <a:rPr lang="ru-RU" dirty="0" err="1"/>
              <a:t>Потта</a:t>
            </a:r>
            <a:r>
              <a:rPr lang="ru-RU" dirty="0" smtClean="0"/>
              <a:t>).</a:t>
            </a:r>
            <a:endParaRPr lang="ru-RU" dirty="0"/>
          </a:p>
        </p:txBody>
      </p:sp>
    </p:spTree>
    <p:extLst>
      <p:ext uri="{BB962C8B-B14F-4D97-AF65-F5344CB8AC3E}">
        <p14:creationId xmlns:p14="http://schemas.microsoft.com/office/powerpoint/2010/main" val="2849589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341745"/>
            <a:ext cx="10364451" cy="2179782"/>
          </a:xfrm>
        </p:spPr>
        <p:txBody>
          <a:bodyPr>
            <a:normAutofit/>
          </a:bodyPr>
          <a:lstStyle/>
          <a:p>
            <a:pPr algn="l" rtl="0"/>
            <a:r>
              <a:rPr lang="ru-RU" sz="1400" b="1" dirty="0"/>
              <a:t>Затискачі шлунково-кишкові</a:t>
            </a:r>
            <a:r>
              <a:rPr lang="ru-RU" sz="1400" dirty="0"/>
              <a:t>служать для перекриття просвіту кишки та шлунка, запобігаючи попаданню вмісту в рану. Ці затискачі діляться на два види - еластичні (для частини, що залишається) і розчавлювальні (жоми - стара назва). Останні викликають руйнування тканин, тому їх накладають при резекції на частину органу, що видаляється. Існують затискачі шлунково-кишкові, проміжні за силою стиснення жорсткі.</a:t>
            </a:r>
            <a:br>
              <a:rPr lang="ru-RU" sz="1400" dirty="0"/>
            </a:br>
            <a:r>
              <a:rPr lang="ru-RU" sz="1400" dirty="0"/>
              <a:t/>
            </a:r>
            <a:br>
              <a:rPr lang="ru-RU" sz="1400" dirty="0"/>
            </a:br>
            <a:r>
              <a:rPr lang="ru-RU" sz="1400" b="1" dirty="0"/>
              <a:t>Голкотримачі</a:t>
            </a:r>
            <a:r>
              <a:rPr lang="ru-RU" sz="1400" dirty="0"/>
              <a:t>призначаються для утримання хірургічних голок та проведення їх через тканини при накладанні швів. За конструкцією голкотримачі аналогічні кровоспинним затискачам, але їхня робоча частина коротша, тому для затиску голки докладаються зусилля в 2-3 рази більші, ніж у кровоспинних затискачів.</a:t>
            </a:r>
            <a:r>
              <a:rPr lang="ru-RU" sz="1200" dirty="0"/>
              <a:t/>
            </a:r>
            <a:br>
              <a:rPr lang="ru-RU" sz="1200" dirty="0"/>
            </a:br>
            <a:endParaRPr lang="en-US" sz="1200" dirty="0"/>
          </a:p>
        </p:txBody>
      </p:sp>
      <p:pic>
        <p:nvPicPr>
          <p:cNvPr id="5" name="Объект 4"/>
          <p:cNvPicPr>
            <a:picLocks noGrp="1" noChangeAspect="1"/>
          </p:cNvPicPr>
          <p:nvPr>
            <p:ph sz="quarter" idx="13"/>
          </p:nvPr>
        </p:nvPicPr>
        <p:blipFill>
          <a:blip r:embed="rId2"/>
          <a:stretch>
            <a:fillRect/>
          </a:stretch>
        </p:blipFill>
        <p:spPr>
          <a:xfrm>
            <a:off x="1089892" y="2440854"/>
            <a:ext cx="3777802" cy="4128063"/>
          </a:xfrm>
          <a:prstGeom prst="rect">
            <a:avLst/>
          </a:prstGeom>
        </p:spPr>
      </p:pic>
      <p:pic>
        <p:nvPicPr>
          <p:cNvPr id="6" name="Объект 5"/>
          <p:cNvPicPr>
            <a:picLocks noGrp="1" noChangeAspect="1"/>
          </p:cNvPicPr>
          <p:nvPr>
            <p:ph sz="quarter" idx="14"/>
          </p:nvPr>
        </p:nvPicPr>
        <p:blipFill>
          <a:blip r:embed="rId3"/>
          <a:stretch>
            <a:fillRect/>
          </a:stretch>
        </p:blipFill>
        <p:spPr>
          <a:xfrm>
            <a:off x="5478339" y="2492584"/>
            <a:ext cx="5799887" cy="4024601"/>
          </a:xfrm>
          <a:prstGeom prst="rect">
            <a:avLst/>
          </a:prstGeom>
        </p:spPr>
      </p:pic>
    </p:spTree>
    <p:extLst>
      <p:ext uri="{BB962C8B-B14F-4D97-AF65-F5344CB8AC3E}">
        <p14:creationId xmlns:p14="http://schemas.microsoft.com/office/powerpoint/2010/main" val="4127589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a:stretch>
            <a:fillRect/>
          </a:stretch>
        </p:blipFill>
        <p:spPr>
          <a:xfrm>
            <a:off x="5120409" y="1256147"/>
            <a:ext cx="6286500" cy="3961245"/>
          </a:xfrm>
          <a:prstGeom prst="rect">
            <a:avLst/>
          </a:prstGeom>
        </p:spPr>
      </p:pic>
      <p:sp>
        <p:nvSpPr>
          <p:cNvPr id="4" name="Текст 3"/>
          <p:cNvSpPr>
            <a:spLocks noGrp="1"/>
          </p:cNvSpPr>
          <p:nvPr>
            <p:ph type="body" sz="half" idx="2"/>
          </p:nvPr>
        </p:nvSpPr>
        <p:spPr>
          <a:xfrm>
            <a:off x="618211" y="0"/>
            <a:ext cx="3935689" cy="5338618"/>
          </a:xfrm>
        </p:spPr>
        <p:txBody>
          <a:bodyPr>
            <a:noAutofit/>
          </a:bodyPr>
          <a:lstStyle/>
          <a:p>
            <a:pPr algn="l" rtl="0"/>
            <a:r>
              <a:rPr lang="ru-RU" sz="1200" b="1" dirty="0"/>
              <a:t>Пінцети медичні</a:t>
            </a:r>
            <a:r>
              <a:rPr lang="ru-RU" sz="1200" b="1" dirty="0" smtClean="0"/>
              <a:t>-</a:t>
            </a:r>
            <a:r>
              <a:rPr lang="ru-RU" sz="1200" dirty="0"/>
              <a:t>це інструменти, призначені для захоплення та нетривалого утримання тканин, матеріалів, невеликих інструментів при хірургічних операціях та інших маніпуляціях</a:t>
            </a:r>
            <a:r>
              <a:rPr lang="ru-RU" sz="1200" dirty="0" smtClean="0"/>
              <a:t>.</a:t>
            </a:r>
            <a:endParaRPr lang="ru-RU" sz="1200" dirty="0"/>
          </a:p>
          <a:p>
            <a:pPr algn="l" rtl="0"/>
            <a:r>
              <a:rPr lang="ru-RU" sz="1200" dirty="0"/>
              <a:t>Пінцети були відомі ще у Стародавньому Єгипті. У колекції хірургічних інструментів у Лейпцизькому інституті історії медицини є пінцети V-IV ст. до зв. е</a:t>
            </a:r>
            <a:r>
              <a:rPr lang="ru-RU" sz="1200" dirty="0" smtClean="0"/>
              <a:t>.</a:t>
            </a:r>
            <a:endParaRPr lang="ru-RU" sz="1200" dirty="0"/>
          </a:p>
          <a:p>
            <a:pPr algn="l" rtl="0"/>
            <a:r>
              <a:rPr lang="ru-RU" sz="1200" dirty="0"/>
              <a:t>Пінцет складається з двох пружинних сталевих пластин, зварених або закріплених, спаяних склепкою на одному кінці, від якого робочі гілки (</a:t>
            </a:r>
            <a:r>
              <a:rPr lang="ru-RU" sz="1200" dirty="0" err="1"/>
              <a:t>бранші</a:t>
            </a:r>
            <a:r>
              <a:rPr lang="ru-RU" sz="1200" dirty="0"/>
              <a:t>) розходяться під деяким кутом</a:t>
            </a:r>
            <a:r>
              <a:rPr lang="ru-RU" sz="1200" dirty="0" smtClean="0"/>
              <a:t>.</a:t>
            </a:r>
            <a:endParaRPr lang="ru-RU" sz="1200" dirty="0"/>
          </a:p>
          <a:p>
            <a:pPr algn="l" rtl="0"/>
            <a:r>
              <a:rPr lang="ru-RU" sz="1200" dirty="0"/>
              <a:t>Зовнішні сторони</a:t>
            </a:r>
            <a:r>
              <a:rPr lang="ru-RU" sz="1200" dirty="0" err="1"/>
              <a:t>браншей</a:t>
            </a:r>
            <a:r>
              <a:rPr lang="ru-RU" sz="1200" dirty="0"/>
              <a:t>пінцета мають дрібне рифлення або матуються, робочі поверхні губок - поперечну насічку</a:t>
            </a:r>
            <a:r>
              <a:rPr lang="ru-RU" sz="1200" dirty="0" smtClean="0"/>
              <a:t>.</a:t>
            </a:r>
            <a:endParaRPr lang="ru-RU" sz="1200" dirty="0"/>
          </a:p>
          <a:p>
            <a:pPr algn="l" rtl="0"/>
            <a:r>
              <a:rPr lang="ru-RU" sz="1200" b="1" dirty="0"/>
              <a:t>Типи пінцетів</a:t>
            </a:r>
            <a:r>
              <a:rPr lang="ru-RU" sz="1200" b="1" dirty="0" smtClean="0"/>
              <a:t>:</a:t>
            </a:r>
            <a:endParaRPr lang="ru-RU" sz="1200" b="1" dirty="0"/>
          </a:p>
          <a:p>
            <a:pPr algn="l" rtl="0"/>
            <a:r>
              <a:rPr lang="ru-RU" sz="1200" dirty="0"/>
              <a:t>- Анатомічний</a:t>
            </a:r>
            <a:r>
              <a:rPr lang="ru-RU" sz="1200" dirty="0" smtClean="0"/>
              <a:t>;</a:t>
            </a:r>
            <a:endParaRPr lang="ru-RU" sz="1200" dirty="0"/>
          </a:p>
          <a:p>
            <a:pPr algn="l" rtl="0"/>
            <a:r>
              <a:rPr lang="ru-RU" sz="1200" dirty="0"/>
              <a:t>- Хірургічний</a:t>
            </a:r>
            <a:r>
              <a:rPr lang="ru-RU" sz="1200" dirty="0" smtClean="0"/>
              <a:t>;</a:t>
            </a:r>
            <a:endParaRPr lang="ru-RU" sz="1200" dirty="0"/>
          </a:p>
          <a:p>
            <a:pPr algn="l" rtl="0"/>
            <a:r>
              <a:rPr lang="ru-RU" sz="1200" dirty="0"/>
              <a:t>-</a:t>
            </a:r>
            <a:r>
              <a:rPr lang="ru-RU" sz="1200" dirty="0" err="1"/>
              <a:t>зубчасто</a:t>
            </a:r>
            <a:r>
              <a:rPr lang="ru-RU" sz="1200" dirty="0"/>
              <a:t>-лапчастий (російський</a:t>
            </a:r>
            <a:r>
              <a:rPr lang="ru-RU" sz="1200" dirty="0" smtClean="0"/>
              <a:t>);</a:t>
            </a:r>
            <a:endParaRPr lang="ru-RU" sz="1200" dirty="0"/>
          </a:p>
          <a:p>
            <a:pPr algn="l" rtl="0"/>
            <a:r>
              <a:rPr lang="ru-RU" sz="1200" dirty="0"/>
              <a:t>- пінцет із замком (для глибоких порожнин</a:t>
            </a:r>
            <a:r>
              <a:rPr lang="ru-RU" sz="1200" dirty="0" smtClean="0"/>
              <a:t>);</a:t>
            </a:r>
            <a:endParaRPr lang="ru-RU" sz="1200" dirty="0"/>
          </a:p>
          <a:p>
            <a:pPr algn="l" rtl="0"/>
            <a:r>
              <a:rPr lang="ru-RU" sz="1200" dirty="0" smtClean="0"/>
              <a:t>- пінцет</a:t>
            </a:r>
            <a:r>
              <a:rPr lang="ru-RU" sz="1200" dirty="0"/>
              <a:t>для накладання та зняття металевих дужок</a:t>
            </a:r>
            <a:r>
              <a:rPr lang="ru-RU" sz="1200" dirty="0" smtClean="0"/>
              <a:t>.</a:t>
            </a:r>
            <a:endParaRPr lang="ru-RU" sz="1200" dirty="0"/>
          </a:p>
        </p:txBody>
      </p:sp>
    </p:spTree>
    <p:extLst>
      <p:ext uri="{BB962C8B-B14F-4D97-AF65-F5344CB8AC3E}">
        <p14:creationId xmlns:p14="http://schemas.microsoft.com/office/powerpoint/2010/main" val="434894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sz="quarter" idx="13"/>
          </p:nvPr>
        </p:nvPicPr>
        <p:blipFill>
          <a:blip r:embed="rId2"/>
          <a:stretch>
            <a:fillRect/>
          </a:stretch>
        </p:blipFill>
        <p:spPr>
          <a:xfrm>
            <a:off x="5234203" y="1090039"/>
            <a:ext cx="5812487" cy="4600572"/>
          </a:xfrm>
          <a:prstGeom prst="rect">
            <a:avLst/>
          </a:prstGeom>
        </p:spPr>
      </p:pic>
      <p:sp>
        <p:nvSpPr>
          <p:cNvPr id="4" name="Текст 3"/>
          <p:cNvSpPr>
            <a:spLocks noGrp="1"/>
          </p:cNvSpPr>
          <p:nvPr>
            <p:ph type="body" sz="half" idx="2"/>
          </p:nvPr>
        </p:nvSpPr>
        <p:spPr>
          <a:xfrm>
            <a:off x="470429" y="480290"/>
            <a:ext cx="3935689" cy="2738581"/>
          </a:xfrm>
        </p:spPr>
        <p:txBody>
          <a:bodyPr>
            <a:noAutofit/>
          </a:bodyPr>
          <a:lstStyle/>
          <a:p>
            <a:pPr algn="l" rtl="0"/>
            <a:r>
              <a:rPr lang="ru-RU" sz="1100" b="1" dirty="0"/>
              <a:t>Затискачі</a:t>
            </a:r>
            <a:r>
              <a:rPr lang="ru-RU" sz="1100" b="1" dirty="0" smtClean="0"/>
              <a:t>білизняні</a:t>
            </a:r>
            <a:r>
              <a:rPr lang="ru-RU" sz="1100" dirty="0" smtClean="0"/>
              <a:t>призначені</a:t>
            </a:r>
            <a:r>
              <a:rPr lang="ru-RU" sz="1100" dirty="0"/>
              <a:t>для прикріплення операційної стерильної білизни до тіла хворого, щоб запобігти інфікуванню операційного поля. Виготовляють затискачі з нержавіючої сталі</a:t>
            </a:r>
            <a:r>
              <a:rPr lang="ru-RU" sz="1100" dirty="0" smtClean="0"/>
              <a:t>30Х13</a:t>
            </a:r>
            <a:r>
              <a:rPr lang="ru-RU" sz="1100" dirty="0"/>
              <a:t>.</a:t>
            </a:r>
            <a:r>
              <a:rPr lang="ru-RU" sz="1100" dirty="0" smtClean="0"/>
              <a:t> </a:t>
            </a:r>
            <a:r>
              <a:rPr lang="ru-RU" sz="1100" dirty="0"/>
              <a:t>типи затисків для білизни</a:t>
            </a:r>
            <a:r>
              <a:rPr lang="ru-RU" sz="1100" dirty="0" smtClean="0"/>
              <a:t>:</a:t>
            </a:r>
            <a:endParaRPr lang="ru-RU" sz="1100" dirty="0"/>
          </a:p>
          <a:p>
            <a:pPr algn="l" rtl="0"/>
            <a:r>
              <a:rPr lang="ru-RU" sz="1100" dirty="0"/>
              <a:t>пластинчасті</a:t>
            </a:r>
            <a:r>
              <a:rPr lang="ru-RU" sz="1100" dirty="0" smtClean="0"/>
              <a:t>:</a:t>
            </a:r>
            <a:endParaRPr lang="ru-RU" sz="1100" dirty="0"/>
          </a:p>
          <a:p>
            <a:pPr algn="l" rtl="0"/>
            <a:r>
              <a:rPr lang="ru-RU" sz="1100" dirty="0"/>
              <a:t>для прикріплення операційної білизни до шкіри – складається з двох пластинчастих</a:t>
            </a:r>
            <a:r>
              <a:rPr lang="ru-RU" sz="1100" dirty="0" err="1"/>
              <a:t>бранш</a:t>
            </a:r>
            <a:r>
              <a:rPr lang="ru-RU" sz="1100" dirty="0"/>
              <a:t>, скріплених біля основи на кшталт пінцету. Кінці</a:t>
            </a:r>
            <a:r>
              <a:rPr lang="ru-RU" sz="1100" dirty="0" err="1"/>
              <a:t>бранш</a:t>
            </a:r>
            <a:r>
              <a:rPr lang="ru-RU" sz="1100" dirty="0"/>
              <a:t>(губки) звужені, злегка вигнуті і перехрещуються, внаслідок чого стиск є результатом дії сили пружних</a:t>
            </a:r>
            <a:r>
              <a:rPr lang="ru-RU" sz="1100" dirty="0" err="1"/>
              <a:t>бранш</a:t>
            </a:r>
            <a:r>
              <a:rPr lang="ru-RU" sz="1100" dirty="0"/>
              <a:t>. На кінцях губок</a:t>
            </a:r>
            <a:r>
              <a:rPr lang="ru-RU" sz="1100" dirty="0" smtClean="0"/>
              <a:t>є</a:t>
            </a:r>
            <a:r>
              <a:rPr lang="ru-RU" sz="1100" dirty="0"/>
              <a:t>гострі зубці. Загальна довжина – 90 мм</a:t>
            </a:r>
            <a:r>
              <a:rPr lang="ru-RU" sz="1100" dirty="0" smtClean="0"/>
              <a:t>;</a:t>
            </a:r>
            <a:endParaRPr lang="ru-RU" sz="1100" dirty="0"/>
          </a:p>
          <a:p>
            <a:pPr algn="l" rtl="0"/>
            <a:r>
              <a:rPr lang="ru-RU" sz="1100" dirty="0"/>
              <a:t>для прикріплення операційної білизни до очеревини відрізняється більшою довжиною. на</a:t>
            </a:r>
            <a:r>
              <a:rPr lang="ru-RU" sz="1100" dirty="0" smtClean="0"/>
              <a:t>кінці губок</a:t>
            </a:r>
            <a:r>
              <a:rPr lang="ru-RU" sz="1100" dirty="0"/>
              <a:t>має по два зубці, з іншого боку затиску є кільце</a:t>
            </a:r>
            <a:r>
              <a:rPr lang="ru-RU" sz="1100" dirty="0" smtClean="0"/>
              <a:t>;</a:t>
            </a:r>
            <a:endParaRPr lang="ru-RU" sz="1100" dirty="0"/>
          </a:p>
          <a:p>
            <a:pPr algn="l" rtl="0"/>
            <a:r>
              <a:rPr lang="ru-RU" sz="1100" dirty="0"/>
              <a:t>з кремальєрою</a:t>
            </a:r>
            <a:r>
              <a:rPr lang="ru-RU" sz="1100" dirty="0" smtClean="0"/>
              <a:t>:</a:t>
            </a:r>
            <a:endParaRPr lang="ru-RU" sz="1100" dirty="0"/>
          </a:p>
          <a:p>
            <a:pPr algn="l" rtl="0"/>
            <a:r>
              <a:rPr lang="ru-RU" sz="1100" dirty="0"/>
              <a:t>для кріплення операційної білизни до шкіри – короткий затискний інструмент із вигнутими губками, які мають гострі зубці; у робочому стані зубці повинні заходити один за одним на 2 мм, щільно стикаючись</a:t>
            </a:r>
            <a:r>
              <a:rPr lang="ru-RU" sz="1100" dirty="0" smtClean="0"/>
              <a:t>;</a:t>
            </a:r>
            <a:endParaRPr lang="ru-RU" sz="1100" dirty="0"/>
          </a:p>
          <a:p>
            <a:pPr algn="l" rtl="0"/>
            <a:r>
              <a:rPr lang="ru-RU" sz="1100" dirty="0"/>
              <a:t>для прикріплення операційної білизни до очеревини (Мікуліча) – по пристрої схожий на кровоспинний зубчастий затискач.</a:t>
            </a:r>
            <a:endParaRPr lang="en-US" sz="1100" dirty="0"/>
          </a:p>
        </p:txBody>
      </p:sp>
    </p:spTree>
    <p:extLst>
      <p:ext uri="{BB962C8B-B14F-4D97-AF65-F5344CB8AC3E}">
        <p14:creationId xmlns:p14="http://schemas.microsoft.com/office/powerpoint/2010/main" val="1567503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729673"/>
            <a:ext cx="10364451" cy="1485021"/>
          </a:xfrm>
        </p:spPr>
        <p:txBody>
          <a:bodyPr/>
          <a:lstStyle/>
          <a:p>
            <a:pPr algn="l" rtl="0"/>
            <a:r>
              <a:rPr lang="ru-RU" dirty="0" smtClean="0"/>
              <a:t>Відтискаючі інструменти</a:t>
            </a:r>
            <a:endParaRPr lang="en-US" dirty="0"/>
          </a:p>
        </p:txBody>
      </p:sp>
      <p:pic>
        <p:nvPicPr>
          <p:cNvPr id="4" name="Объект 3"/>
          <p:cNvPicPr>
            <a:picLocks noGrp="1" noChangeAspect="1"/>
          </p:cNvPicPr>
          <p:nvPr>
            <p:ph sz="quarter" idx="13"/>
          </p:nvPr>
        </p:nvPicPr>
        <p:blipFill>
          <a:blip r:embed="rId2"/>
          <a:stretch>
            <a:fillRect/>
          </a:stretch>
        </p:blipFill>
        <p:spPr>
          <a:xfrm>
            <a:off x="2559106" y="2410690"/>
            <a:ext cx="7073788" cy="2919341"/>
          </a:xfrm>
          <a:prstGeom prst="rect">
            <a:avLst/>
          </a:prstGeom>
        </p:spPr>
      </p:pic>
    </p:spTree>
    <p:extLst>
      <p:ext uri="{BB962C8B-B14F-4D97-AF65-F5344CB8AC3E}">
        <p14:creationId xmlns:p14="http://schemas.microsoft.com/office/powerpoint/2010/main" val="3783666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711200"/>
            <a:ext cx="10364451" cy="1872949"/>
          </a:xfrm>
        </p:spPr>
        <p:txBody>
          <a:bodyPr>
            <a:normAutofit/>
          </a:bodyPr>
          <a:lstStyle/>
          <a:p>
            <a:pPr algn="l" rtl="0"/>
            <a:r>
              <a:rPr lang="ru-RU" sz="1800" b="1" dirty="0"/>
              <a:t>Розширювачі</a:t>
            </a:r>
            <a:r>
              <a:rPr lang="ru-RU" sz="1800" dirty="0"/>
              <a:t>— це медичні інструменти, призначені для розширення ран, природних порожнин і каналів, відтискання органів, відтягування (ретракції) м'яких тканин під час огляду або оперативного втручання, а також для захисту оточуючих тканин від випадкового пошкодження.</a:t>
            </a:r>
            <a:br>
              <a:rPr lang="ru-RU" sz="1800" dirty="0"/>
            </a:br>
            <a:r>
              <a:rPr lang="ru-RU" sz="1800" dirty="0"/>
              <a:t/>
            </a:r>
            <a:br>
              <a:rPr lang="ru-RU" sz="1800" dirty="0"/>
            </a:br>
            <a:endParaRPr lang="en-US" sz="1800" dirty="0"/>
          </a:p>
        </p:txBody>
      </p:sp>
      <p:pic>
        <p:nvPicPr>
          <p:cNvPr id="5" name="Объект 4"/>
          <p:cNvPicPr>
            <a:picLocks noGrp="1" noChangeAspect="1"/>
          </p:cNvPicPr>
          <p:nvPr>
            <p:ph sz="quarter" idx="13"/>
          </p:nvPr>
        </p:nvPicPr>
        <p:blipFill>
          <a:blip r:embed="rId2"/>
          <a:stretch>
            <a:fillRect/>
          </a:stretch>
        </p:blipFill>
        <p:spPr>
          <a:xfrm>
            <a:off x="1652121" y="2211338"/>
            <a:ext cx="3843515" cy="3893900"/>
          </a:xfrm>
          <a:prstGeom prst="rect">
            <a:avLst/>
          </a:prstGeom>
        </p:spPr>
      </p:pic>
      <p:pic>
        <p:nvPicPr>
          <p:cNvPr id="6" name="Объект 5"/>
          <p:cNvPicPr>
            <a:picLocks noGrp="1" noChangeAspect="1"/>
          </p:cNvPicPr>
          <p:nvPr>
            <p:ph sz="quarter" idx="14"/>
          </p:nvPr>
        </p:nvPicPr>
        <p:blipFill>
          <a:blip r:embed="rId3"/>
          <a:stretch>
            <a:fillRect/>
          </a:stretch>
        </p:blipFill>
        <p:spPr>
          <a:xfrm>
            <a:off x="6669055" y="2211338"/>
            <a:ext cx="3583308" cy="3893900"/>
          </a:xfrm>
          <a:prstGeom prst="rect">
            <a:avLst/>
          </a:prstGeom>
        </p:spPr>
      </p:pic>
    </p:spTree>
    <p:extLst>
      <p:ext uri="{BB962C8B-B14F-4D97-AF65-F5344CB8AC3E}">
        <p14:creationId xmlns:p14="http://schemas.microsoft.com/office/powerpoint/2010/main" val="1671963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a:stretch>
            <a:fillRect/>
          </a:stretch>
        </p:blipFill>
        <p:spPr>
          <a:xfrm>
            <a:off x="5855855" y="591993"/>
            <a:ext cx="4451422" cy="5729342"/>
          </a:xfrm>
          <a:prstGeom prst="rect">
            <a:avLst/>
          </a:prstGeom>
        </p:spPr>
      </p:pic>
      <p:sp>
        <p:nvSpPr>
          <p:cNvPr id="4" name="Текст 3"/>
          <p:cNvSpPr>
            <a:spLocks noGrp="1"/>
          </p:cNvSpPr>
          <p:nvPr>
            <p:ph type="body" sz="half" idx="2"/>
          </p:nvPr>
        </p:nvSpPr>
        <p:spPr>
          <a:xfrm>
            <a:off x="1172392" y="471055"/>
            <a:ext cx="3935689" cy="4738254"/>
          </a:xfrm>
        </p:spPr>
        <p:txBody>
          <a:bodyPr>
            <a:noAutofit/>
          </a:bodyPr>
          <a:lstStyle/>
          <a:p>
            <a:pPr algn="l" rtl="0"/>
            <a:r>
              <a:rPr lang="ru-RU" sz="1300" b="1" dirty="0"/>
              <a:t>До простих відтискних інструментів відносять</a:t>
            </a:r>
            <a:r>
              <a:rPr lang="ru-RU" sz="1300" b="1" dirty="0" smtClean="0"/>
              <a:t>:</a:t>
            </a:r>
            <a:endParaRPr lang="ru-RU" sz="1300" b="1" dirty="0"/>
          </a:p>
          <a:p>
            <a:pPr algn="l" rtl="0"/>
            <a:r>
              <a:rPr lang="ru-RU" sz="1300" dirty="0"/>
              <a:t>- Лопатку</a:t>
            </a:r>
            <a:r>
              <a:rPr lang="ru-RU" sz="1300" dirty="0" err="1"/>
              <a:t>Буяльського</a:t>
            </a:r>
            <a:r>
              <a:rPr lang="ru-RU" sz="1300" dirty="0"/>
              <a:t>, яка застосовується для відтіснення та захисту внутрішніх органів (лопаточка менша і вже пластинки) при</a:t>
            </a:r>
            <a:r>
              <a:rPr lang="ru-RU" sz="1300" dirty="0" err="1"/>
              <a:t>ушиванні</a:t>
            </a:r>
            <a:r>
              <a:rPr lang="ru-RU" sz="1300" dirty="0"/>
              <a:t>рани</a:t>
            </a:r>
            <a:r>
              <a:rPr lang="ru-RU" sz="1300" dirty="0" smtClean="0"/>
              <a:t>;</a:t>
            </a:r>
            <a:endParaRPr lang="ru-RU" sz="1300" dirty="0"/>
          </a:p>
          <a:p>
            <a:pPr algn="l" rtl="0"/>
            <a:r>
              <a:rPr lang="ru-RU" sz="1300" dirty="0"/>
              <a:t>- Пластинки для відтіснення нутрощів; зокрема, вони використовуються для відтіснення та захисту великих черевних органів (печінка, шлунок та ін.) при зашиванні черевної рани</a:t>
            </a:r>
            <a:r>
              <a:rPr lang="ru-RU" sz="1300" dirty="0" smtClean="0"/>
              <a:t>;</a:t>
            </a:r>
            <a:endParaRPr lang="ru-RU" sz="1300" dirty="0"/>
          </a:p>
          <a:p>
            <a:pPr algn="l" rtl="0"/>
            <a:r>
              <a:rPr lang="ru-RU" sz="1300" dirty="0"/>
              <a:t>— ампутаційний ретрактор для відтягування та захисту м'яких тканин від пошкодження пилкою при ампутації кінцівок</a:t>
            </a:r>
            <a:r>
              <a:rPr lang="ru-RU" sz="1300" dirty="0" smtClean="0"/>
              <a:t>;</a:t>
            </a:r>
            <a:endParaRPr lang="ru-RU" sz="1300" dirty="0"/>
          </a:p>
          <a:p>
            <a:pPr algn="l" rtl="0"/>
            <a:r>
              <a:rPr lang="ru-RU" sz="1300" dirty="0"/>
              <a:t>- роторозширювачі призначені для примусового розкриття рота при інгаляційному наркозі</a:t>
            </a:r>
            <a:r>
              <a:rPr lang="ru-RU" sz="1300" dirty="0" smtClean="0"/>
              <a:t>;</a:t>
            </a:r>
            <a:endParaRPr lang="ru-RU" sz="1300" dirty="0"/>
          </a:p>
          <a:p>
            <a:pPr algn="l" rtl="0"/>
            <a:r>
              <a:rPr lang="ru-RU" sz="1300" dirty="0"/>
              <a:t>-</a:t>
            </a:r>
            <a:r>
              <a:rPr lang="ru-RU" sz="1300" dirty="0" err="1"/>
              <a:t>мовоутримувач</a:t>
            </a:r>
            <a:r>
              <a:rPr lang="ru-RU" sz="1300" dirty="0"/>
              <a:t>застосовується для вилучення та утримання мови</a:t>
            </a:r>
            <a:r>
              <a:rPr lang="ru-RU" sz="1300" dirty="0" smtClean="0"/>
              <a:t>;</a:t>
            </a:r>
            <a:endParaRPr lang="ru-RU" sz="1300" dirty="0"/>
          </a:p>
          <a:p>
            <a:pPr algn="l" rtl="0"/>
            <a:r>
              <a:rPr lang="ru-RU" sz="1300" dirty="0"/>
              <a:t>- Шпателі застосовують для відтіснення мови при огляді порожнини</a:t>
            </a:r>
            <a:r>
              <a:rPr lang="ru-RU" sz="1300" dirty="0" smtClean="0"/>
              <a:t>рота</a:t>
            </a:r>
            <a:r>
              <a:rPr lang="ru-RU" sz="1300" dirty="0"/>
              <a:t>.</a:t>
            </a:r>
          </a:p>
        </p:txBody>
      </p:sp>
    </p:spTree>
    <p:extLst>
      <p:ext uri="{BB962C8B-B14F-4D97-AF65-F5344CB8AC3E}">
        <p14:creationId xmlns:p14="http://schemas.microsoft.com/office/powerpoint/2010/main" val="4240060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rtl="0"/>
            <a:r>
              <a:rPr lang="ru-RU" sz="1400" b="1" dirty="0">
                <a:solidFill>
                  <a:srgbClr val="333333"/>
                </a:solidFill>
                <a:latin typeface="Times New Roman" panose="02020603050405020304" pitchFamily="18" charset="0"/>
                <a:cs typeface="Times New Roman" panose="02020603050405020304" pitchFamily="18" charset="0"/>
              </a:rPr>
              <a:t>Дзеркала</a:t>
            </a:r>
            <a:r>
              <a:rPr lang="ru-RU" sz="1400" dirty="0">
                <a:solidFill>
                  <a:srgbClr val="333333"/>
                </a:solidFill>
                <a:latin typeface="Times New Roman" panose="02020603050405020304" pitchFamily="18" charset="0"/>
                <a:cs typeface="Times New Roman" panose="02020603050405020304" pitchFamily="18" charset="0"/>
              </a:rPr>
              <a:t>застосовуються у медицині, зокрема, у гінекології з давніх-давен. У дзеркал зазвичай гладка, відполірована до блиску поверхня, краї якої закруглені. В даний час випускаються дзеркала: черевні, печінкові, для нирок, для відведення легені, для серця, універсальні, двостулкові (призначені для розширення каналів та порожнин</a:t>
            </a:r>
            <a:r>
              <a:rPr lang="ru-RU" sz="1400" dirty="0" smtClean="0">
                <a:solidFill>
                  <a:srgbClr val="333333"/>
                </a:solidFill>
                <a:latin typeface="Times New Roman" panose="02020603050405020304" pitchFamily="18" charset="0"/>
                <a:cs typeface="Times New Roman" panose="02020603050405020304" pitchFamily="18" charset="0"/>
              </a:rPr>
              <a:t>).</a:t>
            </a:r>
            <a:br>
              <a:rPr lang="ru-RU" sz="1400" dirty="0" smtClean="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a:r>
            <a:br>
              <a:rPr lang="ru-RU" sz="1400" dirty="0">
                <a:solidFill>
                  <a:srgbClr val="333333"/>
                </a:solidFill>
                <a:latin typeface="Times New Roman" panose="02020603050405020304" pitchFamily="18" charset="0"/>
                <a:cs typeface="Times New Roman" panose="02020603050405020304" pitchFamily="18" charset="0"/>
              </a:rPr>
            </a:br>
            <a:r>
              <a:rPr lang="ru-RU" sz="1400" b="1" dirty="0" err="1">
                <a:solidFill>
                  <a:srgbClr val="333333"/>
                </a:solidFill>
                <a:latin typeface="Times New Roman" panose="02020603050405020304" pitchFamily="18" charset="0"/>
                <a:cs typeface="Times New Roman" panose="02020603050405020304" pitchFamily="18" charset="0"/>
              </a:rPr>
              <a:t>Ранорозширювачі</a:t>
            </a:r>
            <a:r>
              <a:rPr lang="ru-RU" sz="1400" dirty="0">
                <a:solidFill>
                  <a:srgbClr val="333333"/>
                </a:solidFill>
                <a:latin typeface="Times New Roman" panose="02020603050405020304" pitchFamily="18" charset="0"/>
                <a:cs typeface="Times New Roman" panose="02020603050405020304" pitchFamily="18" charset="0"/>
              </a:rPr>
              <a:t>є двосторонні дзеркала зі спеціальними пристроями, за допомогою яких вони утримуються в необхідному положенні автоматично, що зручно при операціях.</a:t>
            </a:r>
            <a:br>
              <a:rPr lang="ru-RU" sz="1400" dirty="0">
                <a:solidFill>
                  <a:srgbClr val="333333"/>
                </a:solidFill>
                <a:latin typeface="Times New Roman" panose="02020603050405020304" pitchFamily="18" charset="0"/>
                <a:cs typeface="Times New Roman" panose="02020603050405020304" pitchFamily="18" charset="0"/>
              </a:rPr>
            </a:br>
            <a:endParaRPr lang="en-US" sz="1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sz="quarter" idx="13"/>
          </p:nvPr>
        </p:nvPicPr>
        <p:blipFill>
          <a:blip r:embed="rId2"/>
          <a:stretch>
            <a:fillRect/>
          </a:stretch>
        </p:blipFill>
        <p:spPr>
          <a:xfrm>
            <a:off x="1955259" y="2204707"/>
            <a:ext cx="3494196" cy="4214565"/>
          </a:xfrm>
          <a:prstGeom prst="rect">
            <a:avLst/>
          </a:prstGeom>
        </p:spPr>
      </p:pic>
      <p:pic>
        <p:nvPicPr>
          <p:cNvPr id="6" name="Объект 5"/>
          <p:cNvPicPr>
            <a:picLocks noGrp="1" noChangeAspect="1"/>
          </p:cNvPicPr>
          <p:nvPr>
            <p:ph sz="quarter" idx="14"/>
          </p:nvPr>
        </p:nvPicPr>
        <p:blipFill>
          <a:blip r:embed="rId3"/>
          <a:stretch>
            <a:fillRect/>
          </a:stretch>
        </p:blipFill>
        <p:spPr>
          <a:xfrm>
            <a:off x="6635264" y="2220478"/>
            <a:ext cx="3561682" cy="4198794"/>
          </a:xfrm>
          <a:prstGeom prst="rect">
            <a:avLst/>
          </a:prstGeom>
        </p:spPr>
      </p:pic>
    </p:spTree>
    <p:extLst>
      <p:ext uri="{BB962C8B-B14F-4D97-AF65-F5344CB8AC3E}">
        <p14:creationId xmlns:p14="http://schemas.microsoft.com/office/powerpoint/2010/main" val="2697149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2938" y="-44468"/>
            <a:ext cx="10364451" cy="1596177"/>
          </a:xfrm>
        </p:spPr>
        <p:txBody>
          <a:bodyPr/>
          <a:lstStyle/>
          <a:p>
            <a:pPr algn="l" rtl="0"/>
            <a:r>
              <a:rPr lang="ru-RU" dirty="0" smtClean="0"/>
              <a:t>Обробка та стерилізація</a:t>
            </a:r>
            <a:endParaRPr lang="en-US" dirty="0"/>
          </a:p>
        </p:txBody>
      </p:sp>
      <p:sp>
        <p:nvSpPr>
          <p:cNvPr id="3" name="Объект 2"/>
          <p:cNvSpPr>
            <a:spLocks noGrp="1"/>
          </p:cNvSpPr>
          <p:nvPr>
            <p:ph sz="quarter" idx="13"/>
          </p:nvPr>
        </p:nvSpPr>
        <p:spPr>
          <a:xfrm>
            <a:off x="886066" y="1062182"/>
            <a:ext cx="10363826" cy="4821382"/>
          </a:xfrm>
        </p:spPr>
        <p:txBody>
          <a:bodyPr>
            <a:noAutofit/>
          </a:bodyPr>
          <a:lstStyle/>
          <a:p>
            <a:pPr marL="0" indent="0" algn="l" rtl="0">
              <a:buNone/>
            </a:pPr>
            <a:r>
              <a:rPr lang="ru-RU" sz="1400" dirty="0" smtClean="0"/>
              <a:t>Для</a:t>
            </a:r>
            <a:r>
              <a:rPr lang="ru-RU" sz="1400" dirty="0"/>
              <a:t>багаторазових інструментів після кожної операції необхідна спеціальна обробка, що складається з кількох етапів</a:t>
            </a:r>
            <a:r>
              <a:rPr lang="ru-RU" sz="1400" dirty="0" smtClean="0"/>
              <a:t>.</a:t>
            </a:r>
            <a:endParaRPr lang="ru-RU" sz="1400" dirty="0"/>
          </a:p>
          <a:p>
            <a:pPr marL="0" indent="0" algn="l" rtl="0">
              <a:buNone/>
            </a:pPr>
            <a:r>
              <a:rPr lang="ru-RU" sz="1400" dirty="0"/>
              <a:t>Механічна очистка. Відразу після закінчення операції інструменти розбирають і очищають йоржами та щітками у проточній воді.</a:t>
            </a:r>
          </a:p>
          <a:p>
            <a:pPr marL="0" indent="0" algn="l" rtl="0">
              <a:buNone/>
            </a:pPr>
            <a:r>
              <a:rPr lang="ru-RU" sz="1400" dirty="0" smtClean="0"/>
              <a:t>Дезінфекція</a:t>
            </a:r>
            <a:r>
              <a:rPr lang="ru-RU" sz="1400" dirty="0"/>
              <a:t>. Інструменти поміщають на 15 хв дезинфікуючий розчин. Рекомендуємо «</a:t>
            </a:r>
            <a:r>
              <a:rPr lang="ru-RU" sz="1400" dirty="0" err="1"/>
              <a:t>Сайдекс</a:t>
            </a:r>
            <a:r>
              <a:rPr lang="ru-RU" sz="1400" dirty="0"/>
              <a:t>», «</a:t>
            </a:r>
            <a:r>
              <a:rPr lang="ru-RU" sz="1400" dirty="0" err="1"/>
              <a:t>Віркон</a:t>
            </a:r>
            <a:r>
              <a:rPr lang="ru-RU" sz="1400" dirty="0"/>
              <a:t>», «</a:t>
            </a:r>
            <a:r>
              <a:rPr lang="ru-RU" sz="1400" dirty="0" err="1"/>
              <a:t>Лізетол</a:t>
            </a:r>
            <a:r>
              <a:rPr lang="ru-RU" sz="1400" dirty="0"/>
              <a:t>». Не рекомендуємо засоби, що призводять до корозії металу: перекис водню, засоби, що містять хлор,</a:t>
            </a:r>
            <a:r>
              <a:rPr lang="ru-RU" sz="1400" dirty="0" err="1"/>
              <a:t>Плівасепт</a:t>
            </a:r>
            <a:r>
              <a:rPr lang="ru-RU" sz="1400" dirty="0"/>
              <a:t>». Потім інструменти ретельно промивають у проточній воді до зникнення запаху дезінфікуючої речовини.</a:t>
            </a:r>
          </a:p>
          <a:p>
            <a:pPr marL="0" indent="0" algn="l" rtl="0">
              <a:buNone/>
            </a:pPr>
            <a:r>
              <a:rPr lang="ru-RU" sz="1400" dirty="0" err="1" smtClean="0"/>
              <a:t>Передстерилізаційна</a:t>
            </a:r>
            <a:r>
              <a:rPr lang="ru-RU" sz="1400" dirty="0" smtClean="0"/>
              <a:t> </a:t>
            </a:r>
            <a:r>
              <a:rPr lang="ru-RU" sz="1400" dirty="0"/>
              <a:t>очищення. Її проводять у миючому розчині, що містить 3% розчин перекису водню, миючий засіб,</a:t>
            </a:r>
            <a:r>
              <a:rPr lang="ru-RU" sz="1400" dirty="0" err="1"/>
              <a:t>олеат</a:t>
            </a:r>
            <a:r>
              <a:rPr lang="ru-RU" sz="1400" dirty="0"/>
              <a:t>натрію та воду.</a:t>
            </a:r>
          </a:p>
          <a:p>
            <a:pPr marL="0" indent="0" algn="l" rtl="0">
              <a:buNone/>
            </a:pPr>
            <a:r>
              <a:rPr lang="ru-RU" sz="1400" dirty="0" smtClean="0"/>
              <a:t>Тривалість</a:t>
            </a:r>
            <a:r>
              <a:rPr lang="ru-RU" sz="1400" dirty="0"/>
              <a:t>очищення 15 хв. при температурі 50 °С. Цей етап завершують ополіскуванням інструментів у проточній, а потім дистильованій воді. Для підготовки до стерилізації або зберігання інструменти ретельно висушують марлевими тампонами, або в сухожаровій шафі в розібраному вигляді без прокладок при температурі не вище 85 °С.</a:t>
            </a:r>
          </a:p>
          <a:p>
            <a:pPr marL="0" indent="0" algn="l" rtl="0">
              <a:buNone/>
            </a:pPr>
            <a:r>
              <a:rPr lang="ru-RU" sz="1400" dirty="0" smtClean="0"/>
              <a:t>Стерилізація</a:t>
            </a:r>
            <a:r>
              <a:rPr lang="ru-RU" sz="1400" dirty="0"/>
              <a:t>. Інструменти без діелектричного покриття стерилізують традиційно в сухожаровій шафі при температурі 170-180 °С протягом 1 год.</a:t>
            </a:r>
            <a:r>
              <a:rPr lang="ru-RU" sz="1400" dirty="0" err="1"/>
              <a:t>Сайдекс</a:t>
            </a:r>
            <a:r>
              <a:rPr lang="ru-RU" sz="1400" dirty="0"/>
              <a:t>(10 год), потім обполіскують стерильною дистильованою водою, висушують марлевими тампонами, укладають і збирають на стерильному операційному столі безпосередньо перед операцією.</a:t>
            </a:r>
            <a:endParaRPr lang="en-US" sz="1400" dirty="0"/>
          </a:p>
        </p:txBody>
      </p:sp>
    </p:spTree>
    <p:extLst>
      <p:ext uri="{BB962C8B-B14F-4D97-AF65-F5344CB8AC3E}">
        <p14:creationId xmlns:p14="http://schemas.microsoft.com/office/powerpoint/2010/main" val="271130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3847" y="2151753"/>
            <a:ext cx="10364451" cy="1596177"/>
          </a:xfrm>
        </p:spPr>
        <p:txBody>
          <a:bodyPr/>
          <a:lstStyle/>
          <a:p>
            <a:pPr algn="l" rtl="0"/>
            <a:r>
              <a:rPr lang="ru-RU" dirty="0" smtClean="0"/>
              <a:t>Дякую за увагу!</a:t>
            </a:r>
            <a:endParaRPr lang="en-US" dirty="0"/>
          </a:p>
        </p:txBody>
      </p:sp>
    </p:spTree>
    <p:extLst>
      <p:ext uri="{BB962C8B-B14F-4D97-AF65-F5344CB8AC3E}">
        <p14:creationId xmlns:p14="http://schemas.microsoft.com/office/powerpoint/2010/main" val="331473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Капл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283</TotalTime>
  <Words>2630</Words>
  <Application>Microsoft Office PowerPoint</Application>
  <PresentationFormat>Широкоэкранный</PresentationFormat>
  <Paragraphs>150</Paragraphs>
  <Slides>33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33</vt:i4>
      </vt:variant>
    </vt:vector>
  </HeadingPairs>
  <TitlesOfParts>
    <vt:vector size="37" baseType="lpstr">
      <vt:lpstr>Arial</vt:lpstr>
      <vt:lpstr>Times New Roman</vt:lpstr>
      <vt:lpstr>Tw Cen MT</vt:lpstr>
      <vt:lpstr>Капля</vt:lpstr>
      <vt:lpstr>Основи матеріалознавства. Металеві матеріали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Цікава історія про загальнохірургічні інструменти</vt:lpstr>
      <vt:lpstr>Презентация PowerPoint</vt:lpstr>
      <vt:lpstr>Ріжучі інструменти Практичнобудь-яке хірургічне втручання супроводжується розрізанням біологічних тканин. Якість виконання розрізу багато в чому визначає результат операції, повноцінну життєдіяльність органів, які зазнали впливу різального інструменту, в післяопераційному періоді. </vt:lpstr>
      <vt:lpstr>Ножі хірургічні</vt:lpstr>
      <vt:lpstr>Скальпелі</vt:lpstr>
      <vt:lpstr>Презентация PowerPoint</vt:lpstr>
      <vt:lpstr>Ножиці хірургічні  Длядопоміжних цілей застосовують ножиці для зняття пов'язокгудзичніі длязняття гіпсовихпов'язок.  Ножиці – за призначенням вони бувають гострі та тупокінцеві, з одним гострим кінцем, вигнуті по площині ножиці Купера, вигнуті по ребру ножиці Ріхтера, ножиці для нігтів, судинні ножиці мають подовженібраншіта укорочену ріжучу поверхню. Вони можуть бути прямі із закругленими кінцями та кутові для розтину судини тільки у певному положенні.  1 – ножиці вигнуті по осі (Ріхтера); 2 – ножиці прямі гострокінцеві;</vt:lpstr>
      <vt:lpstr>Пилки медичні  Пили– застосовуються такі види – (рамкова) або дугова пилка; листова пила, яку часто застосовують для зняття гіпсу та дротяна пилаДжіглі. Її застосовують або з провідником Полєнова або з ручками тримачками.  </vt:lpstr>
      <vt:lpstr>Долота</vt:lpstr>
      <vt:lpstr>Щипці кісткові кусачки</vt:lpstr>
      <vt:lpstr>Розпатори</vt:lpstr>
      <vt:lpstr>Презентация PowerPoint</vt:lpstr>
      <vt:lpstr>Затискні інструменти</vt:lpstr>
      <vt:lpstr>За способом впливу на тканини розглядають дві групи затискачів:  1) еластичні, тимчасове накладення яких має травмувати органи, оскільки у післяопераційний період тканини повинні повністю відновити свою життєдіяльність;  2) жорсткі, накладення яких може травмувати органи, тому їх накладають на частину органу, що видаляється в процесі операції.  До надійності затискачів висуваються суворі вимоги, оскільки відмова інструменту під час операції різко ускладнює роботу хірурга та негативно впливає перебіг операції. </vt:lpstr>
      <vt:lpstr>Презентация PowerPoint</vt:lpstr>
      <vt:lpstr>Презентация PowerPoint</vt:lpstr>
      <vt:lpstr>Затискачі шлунково-кишковіслужать для перекриття просвіту кишки та шлунка, запобігаючи попаданню вмісту в рану. Ці затискачі діляться на два види - еластичні (для частини, що залишається) і розчавлювальні (жоми - стара назва). Останні викликають руйнування тканин, тому їх накладають при резекції на частину органу, що видаляється. Існують затискачі шлунково-кишкові, проміжні за силою стиснення жорсткі.  Голкотримачіпризначаються для утримання хірургічних голок та проведення їх через тканини при накладанні швів. За конструкцією голкотримачі аналогічні кровоспинним затискачам, але їхня робоча частина коротша, тому для затиску голки докладаються зусилля в 2-3 рази більші, ніж у кровоспинних затискачів. </vt:lpstr>
      <vt:lpstr>Презентация PowerPoint</vt:lpstr>
      <vt:lpstr>Презентация PowerPoint</vt:lpstr>
      <vt:lpstr>Відтискаючі інструменти</vt:lpstr>
      <vt:lpstr>Розширювачі— це медичні інструменти, призначені для розширення ран, природних порожнин і каналів, відтискання органів, відтягування (ретракції) м'яких тканин під час огляду або оперативного втручання, а також для захисту оточуючих тканин від випадкового пошкодження.  </vt:lpstr>
      <vt:lpstr>Презентация PowerPoint</vt:lpstr>
      <vt:lpstr>Дзеркалазастосовуються у медицині, зокрема, у гінекології з давніх-давен. У дзеркал зазвичай гладка, відполірована до блиску поверхня, краї якої закруглені. В даний час випускаються дзеркала: черевні, печінкові, для нирок, для відведення легені, для серця, універсальні, двостулкові (призначені для розширення каналів та порожнин).  Ранорозширювачіє двосторонні дзеркала зі спеціальними пристроями, за допомогою яких вони утримуються в необхідному положенні автоматично, що зручно при операціях. </vt:lpstr>
      <vt:lpstr>Обробка та стерилізація</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RePack by Diakov</cp:lastModifiedBy>
  <cp:revision>36</cp:revision>
  <dcterms:created xsi:type="dcterms:W3CDTF">2019-12-13T17:52:19Z</dcterms:created>
  <dcterms:modified xsi:type="dcterms:W3CDTF">2025-01-24T20:35:35Z</dcterms:modified>
</cp:coreProperties>
</file>