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36"/>
  </p:notesMasterIdLst>
  <p:sldIdLst>
    <p:sldId id="256" r:id="rId4"/>
    <p:sldId id="301" r:id="rId5"/>
    <p:sldId id="302" r:id="rId6"/>
    <p:sldId id="303" r:id="rId7"/>
    <p:sldId id="305" r:id="rId8"/>
    <p:sldId id="304" r:id="rId9"/>
    <p:sldId id="307" r:id="rId10"/>
    <p:sldId id="306" r:id="rId11"/>
    <p:sldId id="308" r:id="rId12"/>
    <p:sldId id="309" r:id="rId13"/>
    <p:sldId id="280" r:id="rId14"/>
    <p:sldId id="313" r:id="rId15"/>
    <p:sldId id="310" r:id="rId16"/>
    <p:sldId id="314" r:id="rId17"/>
    <p:sldId id="315" r:id="rId18"/>
    <p:sldId id="316" r:id="rId19"/>
    <p:sldId id="311" r:id="rId20"/>
    <p:sldId id="317" r:id="rId21"/>
    <p:sldId id="318" r:id="rId22"/>
    <p:sldId id="312" r:id="rId23"/>
    <p:sldId id="320" r:id="rId24"/>
    <p:sldId id="322" r:id="rId25"/>
    <p:sldId id="321" r:id="rId26"/>
    <p:sldId id="323" r:id="rId27"/>
    <p:sldId id="319" r:id="rId28"/>
    <p:sldId id="324" r:id="rId29"/>
    <p:sldId id="327" r:id="rId30"/>
    <p:sldId id="326" r:id="rId31"/>
    <p:sldId id="325" r:id="rId32"/>
    <p:sldId id="329" r:id="rId33"/>
    <p:sldId id="328" r:id="rId34"/>
    <p:sldId id="262" r:id="rId35"/>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DFBB"/>
    <a:srgbClr val="9AD3E9"/>
    <a:srgbClr val="F8B2A3"/>
    <a:srgbClr val="A4B4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720" y="40"/>
      </p:cViewPr>
      <p:guideLst>
        <p:guide orient="horz" pos="184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_rels/data26.xml.rels><?xml version="1.0" encoding="UTF-8" standalone="yes"?>
<Relationships xmlns="http://schemas.openxmlformats.org/package/2006/relationships"><Relationship Id="rId1" Type="http://schemas.openxmlformats.org/officeDocument/2006/relationships/image" Target="../media/image24.png"/></Relationships>
</file>

<file path=ppt/diagrams/_rels/data27.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26.xml.rels><?xml version="1.0" encoding="UTF-8" standalone="yes"?>
<Relationships xmlns="http://schemas.openxmlformats.org/package/2006/relationships"><Relationship Id="rId1" Type="http://schemas.openxmlformats.org/officeDocument/2006/relationships/image" Target="../media/image24.png"/></Relationships>
</file>

<file path=ppt/diagrams/_rels/drawing27.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19BAF5-15A7-408C-9F78-3DE319C8251E}"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ru-RU"/>
        </a:p>
      </dgm:t>
    </dgm:pt>
    <dgm:pt modelId="{EA8FDFCC-5623-419D-94EC-23B9AC077C39}">
      <dgm:prSet/>
      <dgm:spPr/>
      <dgm:t>
        <a:bodyPr/>
        <a:lstStyle/>
        <a:p>
          <a:pPr algn="ctr" rtl="0"/>
          <a:r>
            <a:rPr lang="uk-UA" dirty="0" smtClean="0"/>
            <a:t>Наказ  МОЗ № 677 від 29.09.2014 </a:t>
          </a:r>
        </a:p>
        <a:p>
          <a:pPr algn="ctr" rtl="0"/>
          <a:r>
            <a:rPr lang="uk-UA" dirty="0" smtClean="0"/>
            <a:t>« Про затвердження Порядку контролю якості лікарських засобів під час оптової та роздрібної торгівлі», визначає, що:</a:t>
          </a:r>
          <a:endParaRPr lang="uk-UA" dirty="0"/>
        </a:p>
      </dgm:t>
    </dgm:pt>
    <dgm:pt modelId="{3FE56830-DDA3-4459-BF90-55C8C00EC3CF}" type="parTrans" cxnId="{EDD711FC-8D89-4051-B9DC-9FA25D522D38}">
      <dgm:prSet/>
      <dgm:spPr/>
      <dgm:t>
        <a:bodyPr/>
        <a:lstStyle/>
        <a:p>
          <a:endParaRPr lang="ru-RU"/>
        </a:p>
      </dgm:t>
    </dgm:pt>
    <dgm:pt modelId="{8E54DB21-BAAD-4505-95B5-4E93752F975C}" type="sibTrans" cxnId="{EDD711FC-8D89-4051-B9DC-9FA25D522D38}">
      <dgm:prSet/>
      <dgm:spPr/>
      <dgm:t>
        <a:bodyPr/>
        <a:lstStyle/>
        <a:p>
          <a:endParaRPr lang="ru-RU"/>
        </a:p>
      </dgm:t>
    </dgm:pt>
    <dgm:pt modelId="{C0B82D7F-5431-4663-BEB8-D6890CC8ED46}">
      <dgm:prSet custT="1"/>
      <dgm:spPr/>
      <dgm:t>
        <a:bodyPr/>
        <a:lstStyle/>
        <a:p>
          <a:pPr rtl="0"/>
          <a:r>
            <a:rPr lang="uk-UA" sz="1800" dirty="0" smtClean="0"/>
            <a:t>Лікарські засоби сумнівної якості – це  лікарські засоби, що зберігаються, транспортуються та реалізуються з порушенням чинних норм і правил, втратили товарний вигляд, не відповідають вимогам АНД/МКЯ за візуальними показниками, стосовно яких наявна інформація про невідповідність вимогам законодавства інших серій цього препарату та встановлення факту заборони на території інших країн, лікарські засоби, що супроводжуються невідповідно оформленими сертифікатами якості серії лікарського засобу, у яких виявлено розбіжності у супровідних документах та порушення встановлених умов виготовлення лікарських засобів в аптеці за рецептом лікаря, тощо;</a:t>
          </a:r>
          <a:endParaRPr lang="uk-UA" sz="1800" dirty="0"/>
        </a:p>
      </dgm:t>
    </dgm:pt>
    <dgm:pt modelId="{729B57C8-FA4E-430A-87E6-451040D0113D}" type="parTrans" cxnId="{D3549E62-0670-4453-917E-4DB01268E2D1}">
      <dgm:prSet/>
      <dgm:spPr/>
      <dgm:t>
        <a:bodyPr/>
        <a:lstStyle/>
        <a:p>
          <a:endParaRPr lang="ru-RU"/>
        </a:p>
      </dgm:t>
    </dgm:pt>
    <dgm:pt modelId="{3B55E743-FE03-488E-A8F5-E8C72C2004AE}" type="sibTrans" cxnId="{D3549E62-0670-4453-917E-4DB01268E2D1}">
      <dgm:prSet/>
      <dgm:spPr/>
      <dgm:t>
        <a:bodyPr/>
        <a:lstStyle/>
        <a:p>
          <a:endParaRPr lang="ru-RU"/>
        </a:p>
      </dgm:t>
    </dgm:pt>
    <dgm:pt modelId="{39A83670-69F3-4BB9-B2EE-C9E174232237}" type="pres">
      <dgm:prSet presAssocID="{DF19BAF5-15A7-408C-9F78-3DE319C8251E}" presName="linear" presStyleCnt="0">
        <dgm:presLayoutVars>
          <dgm:animLvl val="lvl"/>
          <dgm:resizeHandles val="exact"/>
        </dgm:presLayoutVars>
      </dgm:prSet>
      <dgm:spPr/>
      <dgm:t>
        <a:bodyPr/>
        <a:lstStyle/>
        <a:p>
          <a:endParaRPr lang="ru-RU"/>
        </a:p>
      </dgm:t>
    </dgm:pt>
    <dgm:pt modelId="{1E57EC61-D0FA-4EC5-8B13-B2B8B1A5DE01}" type="pres">
      <dgm:prSet presAssocID="{EA8FDFCC-5623-419D-94EC-23B9AC077C39}" presName="parentText" presStyleLbl="node1" presStyleIdx="0" presStyleCnt="2" custScaleY="25707" custLinFactY="-27624" custLinFactNeighborX="-993" custLinFactNeighborY="-100000">
        <dgm:presLayoutVars>
          <dgm:chMax val="0"/>
          <dgm:bulletEnabled val="1"/>
        </dgm:presLayoutVars>
      </dgm:prSet>
      <dgm:spPr/>
      <dgm:t>
        <a:bodyPr/>
        <a:lstStyle/>
        <a:p>
          <a:endParaRPr lang="ru-RU"/>
        </a:p>
      </dgm:t>
    </dgm:pt>
    <dgm:pt modelId="{332E735D-A004-4597-8D32-279987C0E3D6}" type="pres">
      <dgm:prSet presAssocID="{8E54DB21-BAAD-4505-95B5-4E93752F975C}" presName="spacer" presStyleCnt="0"/>
      <dgm:spPr/>
    </dgm:pt>
    <dgm:pt modelId="{AEAFB8FB-8DE5-40DD-8C29-891B608C2ACD}" type="pres">
      <dgm:prSet presAssocID="{C0B82D7F-5431-4663-BEB8-D6890CC8ED46}" presName="parentText" presStyleLbl="node1" presStyleIdx="1" presStyleCnt="2">
        <dgm:presLayoutVars>
          <dgm:chMax val="0"/>
          <dgm:bulletEnabled val="1"/>
        </dgm:presLayoutVars>
      </dgm:prSet>
      <dgm:spPr/>
      <dgm:t>
        <a:bodyPr/>
        <a:lstStyle/>
        <a:p>
          <a:endParaRPr lang="ru-RU"/>
        </a:p>
      </dgm:t>
    </dgm:pt>
  </dgm:ptLst>
  <dgm:cxnLst>
    <dgm:cxn modelId="{EDD711FC-8D89-4051-B9DC-9FA25D522D38}" srcId="{DF19BAF5-15A7-408C-9F78-3DE319C8251E}" destId="{EA8FDFCC-5623-419D-94EC-23B9AC077C39}" srcOrd="0" destOrd="0" parTransId="{3FE56830-DDA3-4459-BF90-55C8C00EC3CF}" sibTransId="{8E54DB21-BAAD-4505-95B5-4E93752F975C}"/>
    <dgm:cxn modelId="{F4DD8C63-D5CD-4A85-900F-F4BDDEA9D838}" type="presOf" srcId="{DF19BAF5-15A7-408C-9F78-3DE319C8251E}" destId="{39A83670-69F3-4BB9-B2EE-C9E174232237}" srcOrd="0" destOrd="0" presId="urn:microsoft.com/office/officeart/2005/8/layout/vList2"/>
    <dgm:cxn modelId="{208CC2C3-2972-4FA6-B2A2-3A6E9E1CF2F5}" type="presOf" srcId="{EA8FDFCC-5623-419D-94EC-23B9AC077C39}" destId="{1E57EC61-D0FA-4EC5-8B13-B2B8B1A5DE01}" srcOrd="0" destOrd="0" presId="urn:microsoft.com/office/officeart/2005/8/layout/vList2"/>
    <dgm:cxn modelId="{DFA17806-FA4F-4154-8722-9BB0EBAE2797}" type="presOf" srcId="{C0B82D7F-5431-4663-BEB8-D6890CC8ED46}" destId="{AEAFB8FB-8DE5-40DD-8C29-891B608C2ACD}" srcOrd="0" destOrd="0" presId="urn:microsoft.com/office/officeart/2005/8/layout/vList2"/>
    <dgm:cxn modelId="{D3549E62-0670-4453-917E-4DB01268E2D1}" srcId="{DF19BAF5-15A7-408C-9F78-3DE319C8251E}" destId="{C0B82D7F-5431-4663-BEB8-D6890CC8ED46}" srcOrd="1" destOrd="0" parTransId="{729B57C8-FA4E-430A-87E6-451040D0113D}" sibTransId="{3B55E743-FE03-488E-A8F5-E8C72C2004AE}"/>
    <dgm:cxn modelId="{A2858487-52DC-4D97-B5CD-209D2AA26698}" type="presParOf" srcId="{39A83670-69F3-4BB9-B2EE-C9E174232237}" destId="{1E57EC61-D0FA-4EC5-8B13-B2B8B1A5DE01}" srcOrd="0" destOrd="0" presId="urn:microsoft.com/office/officeart/2005/8/layout/vList2"/>
    <dgm:cxn modelId="{251D2930-461A-4B26-BE77-2032E729628F}" type="presParOf" srcId="{39A83670-69F3-4BB9-B2EE-C9E174232237}" destId="{332E735D-A004-4597-8D32-279987C0E3D6}" srcOrd="1" destOrd="0" presId="urn:microsoft.com/office/officeart/2005/8/layout/vList2"/>
    <dgm:cxn modelId="{CAD5C7B5-E263-4896-81A9-81A9D5C27D5D}" type="presParOf" srcId="{39A83670-69F3-4BB9-B2EE-C9E174232237}" destId="{AEAFB8FB-8DE5-40DD-8C29-891B608C2AC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16D330-D7EF-4E3B-ADAC-470761B9536F}" type="doc">
      <dgm:prSet loTypeId="urn:microsoft.com/office/officeart/2005/8/layout/vList2" loCatId="list" qsTypeId="urn:microsoft.com/office/officeart/2005/8/quickstyle/simple1" qsCatId="simple" csTypeId="urn:microsoft.com/office/officeart/2005/8/colors/accent3_3" csCatId="accent3"/>
      <dgm:spPr/>
      <dgm:t>
        <a:bodyPr/>
        <a:lstStyle/>
        <a:p>
          <a:endParaRPr lang="ru-RU"/>
        </a:p>
      </dgm:t>
    </dgm:pt>
    <dgm:pt modelId="{BE42341A-8FA0-4D96-A36A-6E524BED499E}">
      <dgm:prSet/>
      <dgm:spPr/>
      <dgm:t>
        <a:bodyPr/>
        <a:lstStyle/>
        <a:p>
          <a:pPr rtl="0"/>
          <a:r>
            <a:rPr lang="uk-UA" dirty="0" smtClean="0"/>
            <a:t>Неякісні лікарські засоби - лікарські засоби, якість яких не відповідає вимогам нормативних документів, лікарські засоби, які зазнали механічного, хімічного, фізичного, біологічного або іншого впливу, що унеможливлює їх подальше використання, а також лікарські засоби з терміном придатності, що минув;</a:t>
          </a:r>
          <a:endParaRPr lang="uk-UA" dirty="0"/>
        </a:p>
      </dgm:t>
    </dgm:pt>
    <dgm:pt modelId="{FDCEAF4B-15CD-4568-9745-54AE766E441E}" type="parTrans" cxnId="{16FAB0B7-802C-42F4-988C-68D51260EEF7}">
      <dgm:prSet/>
      <dgm:spPr/>
      <dgm:t>
        <a:bodyPr/>
        <a:lstStyle/>
        <a:p>
          <a:endParaRPr lang="ru-RU"/>
        </a:p>
      </dgm:t>
    </dgm:pt>
    <dgm:pt modelId="{F443761F-A41E-449E-98CA-A018AAA86895}" type="sibTrans" cxnId="{16FAB0B7-802C-42F4-988C-68D51260EEF7}">
      <dgm:prSet/>
      <dgm:spPr/>
      <dgm:t>
        <a:bodyPr/>
        <a:lstStyle/>
        <a:p>
          <a:endParaRPr lang="ru-RU"/>
        </a:p>
      </dgm:t>
    </dgm:pt>
    <dgm:pt modelId="{182CB557-0E3E-4BC4-88B7-11D74482E640}" type="pres">
      <dgm:prSet presAssocID="{0016D330-D7EF-4E3B-ADAC-470761B9536F}" presName="linear" presStyleCnt="0">
        <dgm:presLayoutVars>
          <dgm:animLvl val="lvl"/>
          <dgm:resizeHandles val="exact"/>
        </dgm:presLayoutVars>
      </dgm:prSet>
      <dgm:spPr/>
      <dgm:t>
        <a:bodyPr/>
        <a:lstStyle/>
        <a:p>
          <a:endParaRPr lang="ru-RU"/>
        </a:p>
      </dgm:t>
    </dgm:pt>
    <dgm:pt modelId="{803B5B45-D976-40BE-923D-B03FAF4245BA}" type="pres">
      <dgm:prSet presAssocID="{BE42341A-8FA0-4D96-A36A-6E524BED499E}" presName="parentText" presStyleLbl="node1" presStyleIdx="0" presStyleCnt="1">
        <dgm:presLayoutVars>
          <dgm:chMax val="0"/>
          <dgm:bulletEnabled val="1"/>
        </dgm:presLayoutVars>
      </dgm:prSet>
      <dgm:spPr/>
      <dgm:t>
        <a:bodyPr/>
        <a:lstStyle/>
        <a:p>
          <a:endParaRPr lang="ru-RU"/>
        </a:p>
      </dgm:t>
    </dgm:pt>
  </dgm:ptLst>
  <dgm:cxnLst>
    <dgm:cxn modelId="{16FAB0B7-802C-42F4-988C-68D51260EEF7}" srcId="{0016D330-D7EF-4E3B-ADAC-470761B9536F}" destId="{BE42341A-8FA0-4D96-A36A-6E524BED499E}" srcOrd="0" destOrd="0" parTransId="{FDCEAF4B-15CD-4568-9745-54AE766E441E}" sibTransId="{F443761F-A41E-449E-98CA-A018AAA86895}"/>
    <dgm:cxn modelId="{188D94DB-0F20-443C-8BB6-1B4E6E057AB4}" type="presOf" srcId="{BE42341A-8FA0-4D96-A36A-6E524BED499E}" destId="{803B5B45-D976-40BE-923D-B03FAF4245BA}" srcOrd="0" destOrd="0" presId="urn:microsoft.com/office/officeart/2005/8/layout/vList2"/>
    <dgm:cxn modelId="{F19A81DD-A9EA-4799-84FA-3826E4120D31}" type="presOf" srcId="{0016D330-D7EF-4E3B-ADAC-470761B9536F}" destId="{182CB557-0E3E-4BC4-88B7-11D74482E640}" srcOrd="0" destOrd="0" presId="urn:microsoft.com/office/officeart/2005/8/layout/vList2"/>
    <dgm:cxn modelId="{F0342747-DDFE-4A70-8B83-9B677AEB44B0}" type="presParOf" srcId="{182CB557-0E3E-4BC4-88B7-11D74482E640}" destId="{803B5B45-D976-40BE-923D-B03FAF4245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DD1BF9-D587-4C64-B682-3ACF3AA87BBE}"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ru-RU"/>
        </a:p>
      </dgm:t>
    </dgm:pt>
    <dgm:pt modelId="{2FAB4926-9927-4E0B-AB63-316A10031558}">
      <dgm:prSet/>
      <dgm:spPr/>
      <dgm:t>
        <a:bodyPr/>
        <a:lstStyle/>
        <a:p>
          <a:pPr rtl="0"/>
          <a:r>
            <a:rPr lang="uk-UA" dirty="0" smtClean="0"/>
            <a:t>Закон України «Про лікарські засоби» від 04.04.1996 (зі змінами) визначає, що:</a:t>
          </a:r>
          <a:endParaRPr lang="uk-UA" dirty="0"/>
        </a:p>
      </dgm:t>
    </dgm:pt>
    <dgm:pt modelId="{774DA040-A16B-43FD-AA69-795D2EE45135}" type="parTrans" cxnId="{09F74D8B-F22F-4ECE-AB6D-0186EA1B4641}">
      <dgm:prSet/>
      <dgm:spPr/>
      <dgm:t>
        <a:bodyPr/>
        <a:lstStyle/>
        <a:p>
          <a:endParaRPr lang="ru-RU"/>
        </a:p>
      </dgm:t>
    </dgm:pt>
    <dgm:pt modelId="{C89E5092-E937-415A-9B26-DDCB9A18A5BF}" type="sibTrans" cxnId="{09F74D8B-F22F-4ECE-AB6D-0186EA1B4641}">
      <dgm:prSet/>
      <dgm:spPr/>
      <dgm:t>
        <a:bodyPr/>
        <a:lstStyle/>
        <a:p>
          <a:endParaRPr lang="ru-RU"/>
        </a:p>
      </dgm:t>
    </dgm:pt>
    <dgm:pt modelId="{0D159753-B106-41E2-BF95-7C602F621C95}">
      <dgm:prSet/>
      <dgm:spPr/>
      <dgm:t>
        <a:bodyPr/>
        <a:lstStyle/>
        <a:p>
          <a:pPr rtl="0"/>
          <a:r>
            <a:rPr lang="uk-UA" dirty="0" smtClean="0"/>
            <a:t>Фальсифікований лікарський засіб - лікарський засіб, який умисно промаркований неідентично (невідповідно) відомостям (одній або декільком з них) про лікарський засіб з відповідною назвою, що внесені до Державного реєстру лікарських засобів України, а так само лікарський засіб, умисно підроблений у інший спосіб, і не відповідає відомостям (одній або декільком з них), у тому числі складу, про лікарський засіб з відповідною назвою, що внесені до Державного реєстру лікарських засобів України.</a:t>
          </a:r>
          <a:endParaRPr lang="uk-UA" dirty="0"/>
        </a:p>
      </dgm:t>
    </dgm:pt>
    <dgm:pt modelId="{41AA5CB9-34B5-4148-A55F-11C023413BE8}" type="parTrans" cxnId="{F7476CF8-0579-4C3F-91E2-FC7E8B6E2B97}">
      <dgm:prSet/>
      <dgm:spPr/>
      <dgm:t>
        <a:bodyPr/>
        <a:lstStyle/>
        <a:p>
          <a:endParaRPr lang="ru-RU"/>
        </a:p>
      </dgm:t>
    </dgm:pt>
    <dgm:pt modelId="{3F39BD75-43FC-41C9-8F13-A5AC84C42511}" type="sibTrans" cxnId="{F7476CF8-0579-4C3F-91E2-FC7E8B6E2B97}">
      <dgm:prSet/>
      <dgm:spPr/>
      <dgm:t>
        <a:bodyPr/>
        <a:lstStyle/>
        <a:p>
          <a:endParaRPr lang="ru-RU"/>
        </a:p>
      </dgm:t>
    </dgm:pt>
    <dgm:pt modelId="{329B6D79-1B39-4DD7-8D0D-59AE3F08EF2B}" type="pres">
      <dgm:prSet presAssocID="{83DD1BF9-D587-4C64-B682-3ACF3AA87BBE}" presName="linear" presStyleCnt="0">
        <dgm:presLayoutVars>
          <dgm:animLvl val="lvl"/>
          <dgm:resizeHandles val="exact"/>
        </dgm:presLayoutVars>
      </dgm:prSet>
      <dgm:spPr/>
      <dgm:t>
        <a:bodyPr/>
        <a:lstStyle/>
        <a:p>
          <a:endParaRPr lang="ru-RU"/>
        </a:p>
      </dgm:t>
    </dgm:pt>
    <dgm:pt modelId="{A429917C-E51E-46D7-98A0-0F940BCAE923}" type="pres">
      <dgm:prSet presAssocID="{2FAB4926-9927-4E0B-AB63-316A10031558}" presName="parentText" presStyleLbl="node1" presStyleIdx="0" presStyleCnt="2" custScaleY="27664">
        <dgm:presLayoutVars>
          <dgm:chMax val="0"/>
          <dgm:bulletEnabled val="1"/>
        </dgm:presLayoutVars>
      </dgm:prSet>
      <dgm:spPr/>
      <dgm:t>
        <a:bodyPr/>
        <a:lstStyle/>
        <a:p>
          <a:endParaRPr lang="ru-RU"/>
        </a:p>
      </dgm:t>
    </dgm:pt>
    <dgm:pt modelId="{88ED3D32-2E0A-49A2-BACC-7262E3A6FC39}" type="pres">
      <dgm:prSet presAssocID="{C89E5092-E937-415A-9B26-DDCB9A18A5BF}" presName="spacer" presStyleCnt="0"/>
      <dgm:spPr/>
    </dgm:pt>
    <dgm:pt modelId="{C435E9FE-B7D1-41DC-A09C-96452176B581}" type="pres">
      <dgm:prSet presAssocID="{0D159753-B106-41E2-BF95-7C602F621C95}" presName="parentText" presStyleLbl="node1" presStyleIdx="1" presStyleCnt="2">
        <dgm:presLayoutVars>
          <dgm:chMax val="0"/>
          <dgm:bulletEnabled val="1"/>
        </dgm:presLayoutVars>
      </dgm:prSet>
      <dgm:spPr/>
      <dgm:t>
        <a:bodyPr/>
        <a:lstStyle/>
        <a:p>
          <a:endParaRPr lang="ru-RU"/>
        </a:p>
      </dgm:t>
    </dgm:pt>
  </dgm:ptLst>
  <dgm:cxnLst>
    <dgm:cxn modelId="{23A288F5-221B-4F28-A2B2-A24CB04D20B2}" type="presOf" srcId="{2FAB4926-9927-4E0B-AB63-316A10031558}" destId="{A429917C-E51E-46D7-98A0-0F940BCAE923}" srcOrd="0" destOrd="0" presId="urn:microsoft.com/office/officeart/2005/8/layout/vList2"/>
    <dgm:cxn modelId="{09F74D8B-F22F-4ECE-AB6D-0186EA1B4641}" srcId="{83DD1BF9-D587-4C64-B682-3ACF3AA87BBE}" destId="{2FAB4926-9927-4E0B-AB63-316A10031558}" srcOrd="0" destOrd="0" parTransId="{774DA040-A16B-43FD-AA69-795D2EE45135}" sibTransId="{C89E5092-E937-415A-9B26-DDCB9A18A5BF}"/>
    <dgm:cxn modelId="{F7476CF8-0579-4C3F-91E2-FC7E8B6E2B97}" srcId="{83DD1BF9-D587-4C64-B682-3ACF3AA87BBE}" destId="{0D159753-B106-41E2-BF95-7C602F621C95}" srcOrd="1" destOrd="0" parTransId="{41AA5CB9-34B5-4148-A55F-11C023413BE8}" sibTransId="{3F39BD75-43FC-41C9-8F13-A5AC84C42511}"/>
    <dgm:cxn modelId="{2D76F8F4-CC98-49D6-A5B0-FCA80CEC4DD4}" type="presOf" srcId="{0D159753-B106-41E2-BF95-7C602F621C95}" destId="{C435E9FE-B7D1-41DC-A09C-96452176B581}" srcOrd="0" destOrd="0" presId="urn:microsoft.com/office/officeart/2005/8/layout/vList2"/>
    <dgm:cxn modelId="{E54CA49E-5966-4CD0-8760-E092071988C4}" type="presOf" srcId="{83DD1BF9-D587-4C64-B682-3ACF3AA87BBE}" destId="{329B6D79-1B39-4DD7-8D0D-59AE3F08EF2B}" srcOrd="0" destOrd="0" presId="urn:microsoft.com/office/officeart/2005/8/layout/vList2"/>
    <dgm:cxn modelId="{80F98200-42EF-4C43-82F9-38CC47E1D403}" type="presParOf" srcId="{329B6D79-1B39-4DD7-8D0D-59AE3F08EF2B}" destId="{A429917C-E51E-46D7-98A0-0F940BCAE923}" srcOrd="0" destOrd="0" presId="urn:microsoft.com/office/officeart/2005/8/layout/vList2"/>
    <dgm:cxn modelId="{0243D321-C634-40BE-9AE1-26BD71CBC3E8}" type="presParOf" srcId="{329B6D79-1B39-4DD7-8D0D-59AE3F08EF2B}" destId="{88ED3D32-2E0A-49A2-BACC-7262E3A6FC39}" srcOrd="1" destOrd="0" presId="urn:microsoft.com/office/officeart/2005/8/layout/vList2"/>
    <dgm:cxn modelId="{D200134A-DD0E-4A4B-BBB7-CB0B322B95E8}" type="presParOf" srcId="{329B6D79-1B39-4DD7-8D0D-59AE3F08EF2B}" destId="{C435E9FE-B7D1-41DC-A09C-96452176B58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9B0E95-6265-4BFA-A5BB-AABC221633A0}" type="doc">
      <dgm:prSet loTypeId="urn:microsoft.com/office/officeart/2005/8/layout/vList2" loCatId="list" qsTypeId="urn:microsoft.com/office/officeart/2005/8/quickstyle/simple3" qsCatId="simple" csTypeId="urn:microsoft.com/office/officeart/2005/8/colors/accent0_3" csCatId="mainScheme"/>
      <dgm:spPr/>
      <dgm:t>
        <a:bodyPr/>
        <a:lstStyle/>
        <a:p>
          <a:endParaRPr lang="ru-RU"/>
        </a:p>
      </dgm:t>
    </dgm:pt>
    <dgm:pt modelId="{830014BD-2D23-4017-9427-BAA1FA54A75B}">
      <dgm:prSet/>
      <dgm:spPr/>
      <dgm:t>
        <a:bodyPr/>
        <a:lstStyle/>
        <a:p>
          <a:pPr rtl="0"/>
          <a:r>
            <a:rPr lang="uk-UA" dirty="0" smtClean="0"/>
            <a:t>За даними ВООЗ, неякісні продукти, які також називають "такими, що не відповідають вимогам", - це дозволені медичні продукти, що не відповідають ні стандартам якості, ні специфікаціям, або і тому, і іншому.</a:t>
          </a:r>
          <a:endParaRPr lang="uk-UA" dirty="0"/>
        </a:p>
      </dgm:t>
    </dgm:pt>
    <dgm:pt modelId="{33855A5C-C9E7-4465-9ECD-5465AF7B7B3E}" type="parTrans" cxnId="{2861450C-3BA0-4F03-A4D5-DB0D88088AAA}">
      <dgm:prSet/>
      <dgm:spPr/>
      <dgm:t>
        <a:bodyPr/>
        <a:lstStyle/>
        <a:p>
          <a:endParaRPr lang="ru-RU"/>
        </a:p>
      </dgm:t>
    </dgm:pt>
    <dgm:pt modelId="{1AE1C2F9-CDD1-45EC-BEF5-9539DF00D6B7}" type="sibTrans" cxnId="{2861450C-3BA0-4F03-A4D5-DB0D88088AAA}">
      <dgm:prSet/>
      <dgm:spPr/>
      <dgm:t>
        <a:bodyPr/>
        <a:lstStyle/>
        <a:p>
          <a:endParaRPr lang="ru-RU"/>
        </a:p>
      </dgm:t>
    </dgm:pt>
    <dgm:pt modelId="{B4A67053-02A1-4C4B-A235-EEC3B44ED6A6}">
      <dgm:prSet/>
      <dgm:spPr/>
      <dgm:t>
        <a:bodyPr/>
        <a:lstStyle/>
        <a:p>
          <a:pPr rtl="0"/>
          <a:r>
            <a:rPr lang="uk-UA" dirty="0" smtClean="0"/>
            <a:t>Незареєстровані/неліцензовані медичні вироби, які не пройшли оцінку та/або схвалення Національним або Регіональним регулювальним органом для ринку, на якому їх продають/поширюють або використовують, відповідно до дозволених умов згідно з національними або регіональними нормами та законодавством.</a:t>
          </a:r>
          <a:endParaRPr lang="uk-UA" dirty="0"/>
        </a:p>
      </dgm:t>
    </dgm:pt>
    <dgm:pt modelId="{B1E6D01E-1FEA-47F0-953D-2520895A93F9}" type="parTrans" cxnId="{B0FE6C3A-557C-42F3-9C37-D74329958C84}">
      <dgm:prSet/>
      <dgm:spPr/>
      <dgm:t>
        <a:bodyPr/>
        <a:lstStyle/>
        <a:p>
          <a:endParaRPr lang="ru-RU"/>
        </a:p>
      </dgm:t>
    </dgm:pt>
    <dgm:pt modelId="{AE2D2F42-6F24-4A1A-81D1-40AA3B936815}" type="sibTrans" cxnId="{B0FE6C3A-557C-42F3-9C37-D74329958C84}">
      <dgm:prSet/>
      <dgm:spPr/>
      <dgm:t>
        <a:bodyPr/>
        <a:lstStyle/>
        <a:p>
          <a:endParaRPr lang="ru-RU"/>
        </a:p>
      </dgm:t>
    </dgm:pt>
    <dgm:pt modelId="{E3D68BCC-385E-4826-A1E8-BA81AB1566FE}">
      <dgm:prSet/>
      <dgm:spPr/>
      <dgm:t>
        <a:bodyPr/>
        <a:lstStyle/>
        <a:p>
          <a:pPr rtl="0"/>
          <a:r>
            <a:rPr lang="uk-UA" dirty="0" smtClean="0"/>
            <a:t>Фальсифіковані медичні продукти, які навмисно/шахрайськи спотворюють їхню справжність, склад або джерело.</a:t>
          </a:r>
          <a:endParaRPr lang="uk-UA" dirty="0"/>
        </a:p>
      </dgm:t>
    </dgm:pt>
    <dgm:pt modelId="{63C160FB-937A-42EF-A185-0EF78EE5C1EF}" type="parTrans" cxnId="{DD078A72-B45F-40B1-81B4-533D20896E2E}">
      <dgm:prSet/>
      <dgm:spPr/>
      <dgm:t>
        <a:bodyPr/>
        <a:lstStyle/>
        <a:p>
          <a:endParaRPr lang="ru-RU"/>
        </a:p>
      </dgm:t>
    </dgm:pt>
    <dgm:pt modelId="{E3D6DEDE-B6B9-4FE9-9693-1E1ECF4FE98C}" type="sibTrans" cxnId="{DD078A72-B45F-40B1-81B4-533D20896E2E}">
      <dgm:prSet/>
      <dgm:spPr/>
      <dgm:t>
        <a:bodyPr/>
        <a:lstStyle/>
        <a:p>
          <a:endParaRPr lang="ru-RU"/>
        </a:p>
      </dgm:t>
    </dgm:pt>
    <dgm:pt modelId="{D0BC71A8-2720-4B2C-A163-01A270855E2C}" type="pres">
      <dgm:prSet presAssocID="{749B0E95-6265-4BFA-A5BB-AABC221633A0}" presName="linear" presStyleCnt="0">
        <dgm:presLayoutVars>
          <dgm:animLvl val="lvl"/>
          <dgm:resizeHandles val="exact"/>
        </dgm:presLayoutVars>
      </dgm:prSet>
      <dgm:spPr/>
      <dgm:t>
        <a:bodyPr/>
        <a:lstStyle/>
        <a:p>
          <a:endParaRPr lang="ru-RU"/>
        </a:p>
      </dgm:t>
    </dgm:pt>
    <dgm:pt modelId="{59CA3453-7BD3-40F6-94F3-136281163744}" type="pres">
      <dgm:prSet presAssocID="{830014BD-2D23-4017-9427-BAA1FA54A75B}" presName="parentText" presStyleLbl="node1" presStyleIdx="0" presStyleCnt="3">
        <dgm:presLayoutVars>
          <dgm:chMax val="0"/>
          <dgm:bulletEnabled val="1"/>
        </dgm:presLayoutVars>
      </dgm:prSet>
      <dgm:spPr/>
      <dgm:t>
        <a:bodyPr/>
        <a:lstStyle/>
        <a:p>
          <a:endParaRPr lang="ru-RU"/>
        </a:p>
      </dgm:t>
    </dgm:pt>
    <dgm:pt modelId="{856F8A96-7955-4607-A243-B1F9C9366AC6}" type="pres">
      <dgm:prSet presAssocID="{1AE1C2F9-CDD1-45EC-BEF5-9539DF00D6B7}" presName="spacer" presStyleCnt="0"/>
      <dgm:spPr/>
    </dgm:pt>
    <dgm:pt modelId="{BC963051-8CC6-45BE-8C9F-A822C38C8A2A}" type="pres">
      <dgm:prSet presAssocID="{B4A67053-02A1-4C4B-A235-EEC3B44ED6A6}" presName="parentText" presStyleLbl="node1" presStyleIdx="1" presStyleCnt="3">
        <dgm:presLayoutVars>
          <dgm:chMax val="0"/>
          <dgm:bulletEnabled val="1"/>
        </dgm:presLayoutVars>
      </dgm:prSet>
      <dgm:spPr/>
      <dgm:t>
        <a:bodyPr/>
        <a:lstStyle/>
        <a:p>
          <a:endParaRPr lang="ru-RU"/>
        </a:p>
      </dgm:t>
    </dgm:pt>
    <dgm:pt modelId="{01E875DE-9159-4C3E-9075-526FDF2A32E4}" type="pres">
      <dgm:prSet presAssocID="{AE2D2F42-6F24-4A1A-81D1-40AA3B936815}" presName="spacer" presStyleCnt="0"/>
      <dgm:spPr/>
    </dgm:pt>
    <dgm:pt modelId="{47B82E76-C5C4-4509-AADC-CAE4D79FD4D8}" type="pres">
      <dgm:prSet presAssocID="{E3D68BCC-385E-4826-A1E8-BA81AB1566FE}" presName="parentText" presStyleLbl="node1" presStyleIdx="2" presStyleCnt="3">
        <dgm:presLayoutVars>
          <dgm:chMax val="0"/>
          <dgm:bulletEnabled val="1"/>
        </dgm:presLayoutVars>
      </dgm:prSet>
      <dgm:spPr/>
      <dgm:t>
        <a:bodyPr/>
        <a:lstStyle/>
        <a:p>
          <a:endParaRPr lang="ru-RU"/>
        </a:p>
      </dgm:t>
    </dgm:pt>
  </dgm:ptLst>
  <dgm:cxnLst>
    <dgm:cxn modelId="{9704B482-F072-407F-87CB-3194A291A418}" type="presOf" srcId="{E3D68BCC-385E-4826-A1E8-BA81AB1566FE}" destId="{47B82E76-C5C4-4509-AADC-CAE4D79FD4D8}" srcOrd="0" destOrd="0" presId="urn:microsoft.com/office/officeart/2005/8/layout/vList2"/>
    <dgm:cxn modelId="{4F7D0176-37A3-431C-BC69-63CD860B08B6}" type="presOf" srcId="{830014BD-2D23-4017-9427-BAA1FA54A75B}" destId="{59CA3453-7BD3-40F6-94F3-136281163744}" srcOrd="0" destOrd="0" presId="urn:microsoft.com/office/officeart/2005/8/layout/vList2"/>
    <dgm:cxn modelId="{EED2D178-343B-482D-B858-9E6CE24162B7}" type="presOf" srcId="{B4A67053-02A1-4C4B-A235-EEC3B44ED6A6}" destId="{BC963051-8CC6-45BE-8C9F-A822C38C8A2A}" srcOrd="0" destOrd="0" presId="urn:microsoft.com/office/officeart/2005/8/layout/vList2"/>
    <dgm:cxn modelId="{DD078A72-B45F-40B1-81B4-533D20896E2E}" srcId="{749B0E95-6265-4BFA-A5BB-AABC221633A0}" destId="{E3D68BCC-385E-4826-A1E8-BA81AB1566FE}" srcOrd="2" destOrd="0" parTransId="{63C160FB-937A-42EF-A185-0EF78EE5C1EF}" sibTransId="{E3D6DEDE-B6B9-4FE9-9693-1E1ECF4FE98C}"/>
    <dgm:cxn modelId="{9CE1CC61-89FD-466C-99E1-4D421225A583}" type="presOf" srcId="{749B0E95-6265-4BFA-A5BB-AABC221633A0}" destId="{D0BC71A8-2720-4B2C-A163-01A270855E2C}" srcOrd="0" destOrd="0" presId="urn:microsoft.com/office/officeart/2005/8/layout/vList2"/>
    <dgm:cxn modelId="{B0FE6C3A-557C-42F3-9C37-D74329958C84}" srcId="{749B0E95-6265-4BFA-A5BB-AABC221633A0}" destId="{B4A67053-02A1-4C4B-A235-EEC3B44ED6A6}" srcOrd="1" destOrd="0" parTransId="{B1E6D01E-1FEA-47F0-953D-2520895A93F9}" sibTransId="{AE2D2F42-6F24-4A1A-81D1-40AA3B936815}"/>
    <dgm:cxn modelId="{2861450C-3BA0-4F03-A4D5-DB0D88088AAA}" srcId="{749B0E95-6265-4BFA-A5BB-AABC221633A0}" destId="{830014BD-2D23-4017-9427-BAA1FA54A75B}" srcOrd="0" destOrd="0" parTransId="{33855A5C-C9E7-4465-9ECD-5465AF7B7B3E}" sibTransId="{1AE1C2F9-CDD1-45EC-BEF5-9539DF00D6B7}"/>
    <dgm:cxn modelId="{D5E6E85A-6308-457C-91EC-BFC79D72D4B6}" type="presParOf" srcId="{D0BC71A8-2720-4B2C-A163-01A270855E2C}" destId="{59CA3453-7BD3-40F6-94F3-136281163744}" srcOrd="0" destOrd="0" presId="urn:microsoft.com/office/officeart/2005/8/layout/vList2"/>
    <dgm:cxn modelId="{E081439A-EE07-4C1C-AD80-8AF6590EC7D6}" type="presParOf" srcId="{D0BC71A8-2720-4B2C-A163-01A270855E2C}" destId="{856F8A96-7955-4607-A243-B1F9C9366AC6}" srcOrd="1" destOrd="0" presId="urn:microsoft.com/office/officeart/2005/8/layout/vList2"/>
    <dgm:cxn modelId="{B484F4EE-2A03-4440-9406-3596AA27BCBA}" type="presParOf" srcId="{D0BC71A8-2720-4B2C-A163-01A270855E2C}" destId="{BC963051-8CC6-45BE-8C9F-A822C38C8A2A}" srcOrd="2" destOrd="0" presId="urn:microsoft.com/office/officeart/2005/8/layout/vList2"/>
    <dgm:cxn modelId="{4BDFBDC6-ACF7-40BA-992F-11567D9BF4B9}" type="presParOf" srcId="{D0BC71A8-2720-4B2C-A163-01A270855E2C}" destId="{01E875DE-9159-4C3E-9075-526FDF2A32E4}" srcOrd="3" destOrd="0" presId="urn:microsoft.com/office/officeart/2005/8/layout/vList2"/>
    <dgm:cxn modelId="{03981DBE-8B36-4105-A744-3651F79616C8}" type="presParOf" srcId="{D0BC71A8-2720-4B2C-A163-01A270855E2C}" destId="{47B82E76-C5C4-4509-AADC-CAE4D79FD4D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D8645B-914C-445D-B256-F70E33750BA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5F918C5C-CC0C-4643-9176-9B65BC80E94F}">
      <dgm:prSet/>
      <dgm:spPr/>
      <dgm:t>
        <a:bodyPr/>
        <a:lstStyle/>
        <a:p>
          <a:pPr algn="ctr" rtl="0"/>
          <a:r>
            <a:rPr lang="uk-UA" dirty="0" smtClean="0"/>
            <a:t>Світова проблема фальсифікації лікарських засобів </a:t>
          </a:r>
          <a:endParaRPr lang="uk-UA" dirty="0"/>
        </a:p>
      </dgm:t>
    </dgm:pt>
    <dgm:pt modelId="{EAA37477-E910-44C8-8D61-7DD7043E006E}" type="parTrans" cxnId="{C9F71A08-17BA-403E-A8B8-3331B00909F1}">
      <dgm:prSet/>
      <dgm:spPr/>
      <dgm:t>
        <a:bodyPr/>
        <a:lstStyle/>
        <a:p>
          <a:endParaRPr lang="ru-RU"/>
        </a:p>
      </dgm:t>
    </dgm:pt>
    <dgm:pt modelId="{F83E41D5-3010-46AB-91FC-7EB84EB47C7E}" type="sibTrans" cxnId="{C9F71A08-17BA-403E-A8B8-3331B00909F1}">
      <dgm:prSet/>
      <dgm:spPr/>
      <dgm:t>
        <a:bodyPr/>
        <a:lstStyle/>
        <a:p>
          <a:endParaRPr lang="ru-RU"/>
        </a:p>
      </dgm:t>
    </dgm:pt>
    <dgm:pt modelId="{C73C5DA6-3BEA-44BB-AA8D-5E28569155D1}">
      <dgm:prSet/>
      <dgm:spPr/>
      <dgm:t>
        <a:bodyPr/>
        <a:lstStyle/>
        <a:p>
          <a:pPr rtl="0"/>
          <a:r>
            <a:rPr lang="uk-UA" dirty="0" smtClean="0"/>
            <a:t>Зазвичай фальсифікації підлягають широко використовувані ліки, недорогі за вартістю, затребувані, а протягом останніх п’яти років наявні випадки фальсифікації життєво важливих і особливо дорогих препаратів (засобів проти ВІЛ/СНІДу, онкологічних препаратів, антибіотиків тощо), ліків стилю життя (віагра, стероїдні гормони для нарощування обсягу мускулатури, психотропні препарати, що сприяють поліпшенню настрою та загального самопочуття, тощо). Даний вид фальсифікованої продукції поширюється як нелегальними каналами збуту (наприклад, контрабанда), так і законними шляхами (реалізовується через мережі аптек, аптечних пунктів, лікарень, інших місць реалізації медичної продукції).</a:t>
          </a:r>
          <a:endParaRPr lang="uk-UA" dirty="0"/>
        </a:p>
      </dgm:t>
    </dgm:pt>
    <dgm:pt modelId="{82D854EF-122B-4E5A-BD31-B71BD70FDC7B}" type="parTrans" cxnId="{5F50BDEA-D3BA-483F-BD9A-9256065BA88B}">
      <dgm:prSet/>
      <dgm:spPr/>
      <dgm:t>
        <a:bodyPr/>
        <a:lstStyle/>
        <a:p>
          <a:endParaRPr lang="ru-RU"/>
        </a:p>
      </dgm:t>
    </dgm:pt>
    <dgm:pt modelId="{5EF41A56-6743-4A13-8BBA-CBC9DA953ED7}" type="sibTrans" cxnId="{5F50BDEA-D3BA-483F-BD9A-9256065BA88B}">
      <dgm:prSet/>
      <dgm:spPr/>
      <dgm:t>
        <a:bodyPr/>
        <a:lstStyle/>
        <a:p>
          <a:endParaRPr lang="ru-RU"/>
        </a:p>
      </dgm:t>
    </dgm:pt>
    <dgm:pt modelId="{50926850-A45E-4C87-A7AB-57B67CC00F02}" type="pres">
      <dgm:prSet presAssocID="{D3D8645B-914C-445D-B256-F70E33750BAE}" presName="linear" presStyleCnt="0">
        <dgm:presLayoutVars>
          <dgm:animLvl val="lvl"/>
          <dgm:resizeHandles val="exact"/>
        </dgm:presLayoutVars>
      </dgm:prSet>
      <dgm:spPr/>
      <dgm:t>
        <a:bodyPr/>
        <a:lstStyle/>
        <a:p>
          <a:endParaRPr lang="ru-RU"/>
        </a:p>
      </dgm:t>
    </dgm:pt>
    <dgm:pt modelId="{97DC0EE6-FB6C-4206-88B5-76B0D2618920}" type="pres">
      <dgm:prSet presAssocID="{5F918C5C-CC0C-4643-9176-9B65BC80E94F}" presName="parentText" presStyleLbl="node1" presStyleIdx="0" presStyleCnt="2" custScaleY="25947">
        <dgm:presLayoutVars>
          <dgm:chMax val="0"/>
          <dgm:bulletEnabled val="1"/>
        </dgm:presLayoutVars>
      </dgm:prSet>
      <dgm:spPr/>
      <dgm:t>
        <a:bodyPr/>
        <a:lstStyle/>
        <a:p>
          <a:endParaRPr lang="ru-RU"/>
        </a:p>
      </dgm:t>
    </dgm:pt>
    <dgm:pt modelId="{9C00F250-3E3D-414C-89C9-9DB2D7DFBA54}" type="pres">
      <dgm:prSet presAssocID="{F83E41D5-3010-46AB-91FC-7EB84EB47C7E}" presName="spacer" presStyleCnt="0"/>
      <dgm:spPr/>
    </dgm:pt>
    <dgm:pt modelId="{8868B376-4CA0-48F6-A5A6-4276C4364120}" type="pres">
      <dgm:prSet presAssocID="{C73C5DA6-3BEA-44BB-AA8D-5E28569155D1}" presName="parentText" presStyleLbl="node1" presStyleIdx="1" presStyleCnt="2">
        <dgm:presLayoutVars>
          <dgm:chMax val="0"/>
          <dgm:bulletEnabled val="1"/>
        </dgm:presLayoutVars>
      </dgm:prSet>
      <dgm:spPr/>
      <dgm:t>
        <a:bodyPr/>
        <a:lstStyle/>
        <a:p>
          <a:endParaRPr lang="ru-RU"/>
        </a:p>
      </dgm:t>
    </dgm:pt>
  </dgm:ptLst>
  <dgm:cxnLst>
    <dgm:cxn modelId="{C9F71A08-17BA-403E-A8B8-3331B00909F1}" srcId="{D3D8645B-914C-445D-B256-F70E33750BAE}" destId="{5F918C5C-CC0C-4643-9176-9B65BC80E94F}" srcOrd="0" destOrd="0" parTransId="{EAA37477-E910-44C8-8D61-7DD7043E006E}" sibTransId="{F83E41D5-3010-46AB-91FC-7EB84EB47C7E}"/>
    <dgm:cxn modelId="{1CE97E14-03E5-45FC-B34D-B82BDEE13619}" type="presOf" srcId="{5F918C5C-CC0C-4643-9176-9B65BC80E94F}" destId="{97DC0EE6-FB6C-4206-88B5-76B0D2618920}" srcOrd="0" destOrd="0" presId="urn:microsoft.com/office/officeart/2005/8/layout/vList2"/>
    <dgm:cxn modelId="{3E115993-D128-4968-AB7D-5A4C48223A17}" type="presOf" srcId="{D3D8645B-914C-445D-B256-F70E33750BAE}" destId="{50926850-A45E-4C87-A7AB-57B67CC00F02}" srcOrd="0" destOrd="0" presId="urn:microsoft.com/office/officeart/2005/8/layout/vList2"/>
    <dgm:cxn modelId="{5F50BDEA-D3BA-483F-BD9A-9256065BA88B}" srcId="{D3D8645B-914C-445D-B256-F70E33750BAE}" destId="{C73C5DA6-3BEA-44BB-AA8D-5E28569155D1}" srcOrd="1" destOrd="0" parTransId="{82D854EF-122B-4E5A-BD31-B71BD70FDC7B}" sibTransId="{5EF41A56-6743-4A13-8BBA-CBC9DA953ED7}"/>
    <dgm:cxn modelId="{7D6D4629-DBF4-4A99-96B4-4FE75DADDD72}" type="presOf" srcId="{C73C5DA6-3BEA-44BB-AA8D-5E28569155D1}" destId="{8868B376-4CA0-48F6-A5A6-4276C4364120}" srcOrd="0" destOrd="0" presId="urn:microsoft.com/office/officeart/2005/8/layout/vList2"/>
    <dgm:cxn modelId="{106DFAE8-55F3-4881-AA53-86DA379BC2DC}" type="presParOf" srcId="{50926850-A45E-4C87-A7AB-57B67CC00F02}" destId="{97DC0EE6-FB6C-4206-88B5-76B0D2618920}" srcOrd="0" destOrd="0" presId="urn:microsoft.com/office/officeart/2005/8/layout/vList2"/>
    <dgm:cxn modelId="{62BBECE8-90EC-4DF4-A450-46F8370FBB64}" type="presParOf" srcId="{50926850-A45E-4C87-A7AB-57B67CC00F02}" destId="{9C00F250-3E3D-414C-89C9-9DB2D7DFBA54}" srcOrd="1" destOrd="0" presId="urn:microsoft.com/office/officeart/2005/8/layout/vList2"/>
    <dgm:cxn modelId="{79475073-50D1-48FC-8F08-5FA7AE7815B2}" type="presParOf" srcId="{50926850-A45E-4C87-A7AB-57B67CC00F02}" destId="{8868B376-4CA0-48F6-A5A6-4276C436412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D18EBE-9EB3-4C02-A933-00559A5BCA7E}"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ru-RU"/>
        </a:p>
      </dgm:t>
    </dgm:pt>
    <dgm:pt modelId="{D3763815-79F0-423B-B758-B07ED00A5572}">
      <dgm:prSet/>
      <dgm:spPr/>
      <dgm:t>
        <a:bodyPr/>
        <a:lstStyle/>
        <a:p>
          <a:pPr rtl="0"/>
          <a:r>
            <a:rPr lang="uk-UA" dirty="0" smtClean="0"/>
            <a:t>Джерелами надходження на фармацевтичний ринок фальсифікованих препаратів є:</a:t>
          </a:r>
          <a:endParaRPr lang="uk-UA" dirty="0"/>
        </a:p>
      </dgm:t>
    </dgm:pt>
    <dgm:pt modelId="{CD7BB459-1306-4068-866E-CB418106E90B}" type="parTrans" cxnId="{DD9AD3CF-DC36-4E0B-9CB7-C63DE34C90F7}">
      <dgm:prSet/>
      <dgm:spPr/>
      <dgm:t>
        <a:bodyPr/>
        <a:lstStyle/>
        <a:p>
          <a:endParaRPr lang="ru-RU"/>
        </a:p>
      </dgm:t>
    </dgm:pt>
    <dgm:pt modelId="{7C20341E-6DEE-4398-B110-640A2273D56B}" type="sibTrans" cxnId="{DD9AD3CF-DC36-4E0B-9CB7-C63DE34C90F7}">
      <dgm:prSet/>
      <dgm:spPr/>
      <dgm:t>
        <a:bodyPr/>
        <a:lstStyle/>
        <a:p>
          <a:endParaRPr lang="ru-RU"/>
        </a:p>
      </dgm:t>
    </dgm:pt>
    <dgm:pt modelId="{7B4176BC-97FF-45F7-A6F1-C462D28DE81C}">
      <dgm:prSet/>
      <dgm:spPr/>
      <dgm:t>
        <a:bodyPr/>
        <a:lstStyle/>
        <a:p>
          <a:pPr rtl="0"/>
          <a:r>
            <a:rPr lang="uk-UA" dirty="0" smtClean="0"/>
            <a:t>контрабандне постачання виробниками,</a:t>
          </a:r>
          <a:endParaRPr lang="uk-UA" dirty="0"/>
        </a:p>
      </dgm:t>
    </dgm:pt>
    <dgm:pt modelId="{B7A01770-1A8B-4500-9A0F-39F15D50B908}" type="parTrans" cxnId="{3FFAF71A-F884-4EC3-A21F-3F5833F7BE22}">
      <dgm:prSet/>
      <dgm:spPr/>
      <dgm:t>
        <a:bodyPr/>
        <a:lstStyle/>
        <a:p>
          <a:endParaRPr lang="ru-RU"/>
        </a:p>
      </dgm:t>
    </dgm:pt>
    <dgm:pt modelId="{17ECD968-60DC-4002-A387-2512DFE3F5DB}" type="sibTrans" cxnId="{3FFAF71A-F884-4EC3-A21F-3F5833F7BE22}">
      <dgm:prSet/>
      <dgm:spPr/>
      <dgm:t>
        <a:bodyPr/>
        <a:lstStyle/>
        <a:p>
          <a:endParaRPr lang="ru-RU"/>
        </a:p>
      </dgm:t>
    </dgm:pt>
    <dgm:pt modelId="{683775A6-769C-4920-BBD2-35F0FEA86712}">
      <dgm:prSet/>
      <dgm:spPr/>
      <dgm:t>
        <a:bodyPr/>
        <a:lstStyle/>
        <a:p>
          <a:pPr rtl="0"/>
          <a:r>
            <a:rPr lang="uk-UA" dirty="0" smtClean="0"/>
            <a:t>реалізація лікарських засобів під виглядом інших товарів; </a:t>
          </a:r>
          <a:endParaRPr lang="uk-UA" dirty="0"/>
        </a:p>
      </dgm:t>
    </dgm:pt>
    <dgm:pt modelId="{C92C6F34-C600-4972-9101-82301A28C312}" type="parTrans" cxnId="{AD084C37-59D5-4E55-B720-7B49AA416B70}">
      <dgm:prSet/>
      <dgm:spPr/>
      <dgm:t>
        <a:bodyPr/>
        <a:lstStyle/>
        <a:p>
          <a:endParaRPr lang="ru-RU"/>
        </a:p>
      </dgm:t>
    </dgm:pt>
    <dgm:pt modelId="{0071332B-EC0C-406D-9690-0E26367AE2AA}" type="sibTrans" cxnId="{AD084C37-59D5-4E55-B720-7B49AA416B70}">
      <dgm:prSet/>
      <dgm:spPr/>
      <dgm:t>
        <a:bodyPr/>
        <a:lstStyle/>
        <a:p>
          <a:endParaRPr lang="ru-RU"/>
        </a:p>
      </dgm:t>
    </dgm:pt>
    <dgm:pt modelId="{BDFEB4FA-25F7-4D7C-BD89-F6D531234963}">
      <dgm:prSet/>
      <dgm:spPr/>
      <dgm:t>
        <a:bodyPr/>
        <a:lstStyle/>
        <a:p>
          <a:pPr rtl="0"/>
          <a:r>
            <a:rPr lang="uk-UA" dirty="0" smtClean="0"/>
            <a:t>перепакування протермінованих лікарських засобів для подальшої реалізації;</a:t>
          </a:r>
          <a:endParaRPr lang="uk-UA" dirty="0"/>
        </a:p>
      </dgm:t>
    </dgm:pt>
    <dgm:pt modelId="{F2282C63-292F-4B1C-8296-145F5695463C}" type="parTrans" cxnId="{9D4BDC68-AE37-455E-A4DA-1639AE13DD3E}">
      <dgm:prSet/>
      <dgm:spPr/>
      <dgm:t>
        <a:bodyPr/>
        <a:lstStyle/>
        <a:p>
          <a:endParaRPr lang="ru-RU"/>
        </a:p>
      </dgm:t>
    </dgm:pt>
    <dgm:pt modelId="{9E905089-2581-48A4-8603-854BE65DCCBF}" type="sibTrans" cxnId="{9D4BDC68-AE37-455E-A4DA-1639AE13DD3E}">
      <dgm:prSet/>
      <dgm:spPr/>
      <dgm:t>
        <a:bodyPr/>
        <a:lstStyle/>
        <a:p>
          <a:endParaRPr lang="ru-RU"/>
        </a:p>
      </dgm:t>
    </dgm:pt>
    <dgm:pt modelId="{B49E6C03-51B1-420F-87A2-9355631C6CF6}">
      <dgm:prSet/>
      <dgm:spPr/>
      <dgm:t>
        <a:bodyPr/>
        <a:lstStyle/>
        <a:p>
          <a:pPr rtl="0"/>
          <a:r>
            <a:rPr lang="uk-UA" dirty="0" smtClean="0"/>
            <a:t>випуск на невстановлених підприємствах ФЛЗ із використанням високотехнологічного обладнання із залученням кваліфікованих фахівців.</a:t>
          </a:r>
          <a:endParaRPr lang="uk-UA" dirty="0"/>
        </a:p>
      </dgm:t>
    </dgm:pt>
    <dgm:pt modelId="{A0FADFFE-7958-45B2-A529-90397FDD7F26}" type="parTrans" cxnId="{1BD7BA70-C047-424E-AA6C-E73D884691B2}">
      <dgm:prSet/>
      <dgm:spPr/>
      <dgm:t>
        <a:bodyPr/>
        <a:lstStyle/>
        <a:p>
          <a:endParaRPr lang="ru-RU"/>
        </a:p>
      </dgm:t>
    </dgm:pt>
    <dgm:pt modelId="{8026E145-FA9B-4EA6-A548-0FAF2101E226}" type="sibTrans" cxnId="{1BD7BA70-C047-424E-AA6C-E73D884691B2}">
      <dgm:prSet/>
      <dgm:spPr/>
      <dgm:t>
        <a:bodyPr/>
        <a:lstStyle/>
        <a:p>
          <a:endParaRPr lang="ru-RU"/>
        </a:p>
      </dgm:t>
    </dgm:pt>
    <dgm:pt modelId="{638BB2B4-340C-4715-8B13-10AD2638F92F}" type="pres">
      <dgm:prSet presAssocID="{67D18EBE-9EB3-4C02-A933-00559A5BCA7E}" presName="Name0" presStyleCnt="0">
        <dgm:presLayoutVars>
          <dgm:dir/>
          <dgm:animLvl val="lvl"/>
          <dgm:resizeHandles val="exact"/>
        </dgm:presLayoutVars>
      </dgm:prSet>
      <dgm:spPr/>
      <dgm:t>
        <a:bodyPr/>
        <a:lstStyle/>
        <a:p>
          <a:endParaRPr lang="ru-RU"/>
        </a:p>
      </dgm:t>
    </dgm:pt>
    <dgm:pt modelId="{C70A3446-7235-4005-92EB-64FA1078C474}" type="pres">
      <dgm:prSet presAssocID="{D3763815-79F0-423B-B758-B07ED00A5572}" presName="linNode" presStyleCnt="0"/>
      <dgm:spPr/>
    </dgm:pt>
    <dgm:pt modelId="{5FE5FC48-5FF8-47D7-ABD4-8357B7F64DD6}" type="pres">
      <dgm:prSet presAssocID="{D3763815-79F0-423B-B758-B07ED00A5572}" presName="parentText" presStyleLbl="node1" presStyleIdx="0" presStyleCnt="1">
        <dgm:presLayoutVars>
          <dgm:chMax val="1"/>
          <dgm:bulletEnabled val="1"/>
        </dgm:presLayoutVars>
      </dgm:prSet>
      <dgm:spPr/>
      <dgm:t>
        <a:bodyPr/>
        <a:lstStyle/>
        <a:p>
          <a:endParaRPr lang="ru-RU"/>
        </a:p>
      </dgm:t>
    </dgm:pt>
    <dgm:pt modelId="{38E47C20-CB70-48BD-8097-06AED43F13CA}" type="pres">
      <dgm:prSet presAssocID="{D3763815-79F0-423B-B758-B07ED00A5572}" presName="descendantText" presStyleLbl="alignAccFollowNode1" presStyleIdx="0" presStyleCnt="1">
        <dgm:presLayoutVars>
          <dgm:bulletEnabled val="1"/>
        </dgm:presLayoutVars>
      </dgm:prSet>
      <dgm:spPr/>
      <dgm:t>
        <a:bodyPr/>
        <a:lstStyle/>
        <a:p>
          <a:endParaRPr lang="ru-RU"/>
        </a:p>
      </dgm:t>
    </dgm:pt>
  </dgm:ptLst>
  <dgm:cxnLst>
    <dgm:cxn modelId="{AD084C37-59D5-4E55-B720-7B49AA416B70}" srcId="{D3763815-79F0-423B-B758-B07ED00A5572}" destId="{683775A6-769C-4920-BBD2-35F0FEA86712}" srcOrd="1" destOrd="0" parTransId="{C92C6F34-C600-4972-9101-82301A28C312}" sibTransId="{0071332B-EC0C-406D-9690-0E26367AE2AA}"/>
    <dgm:cxn modelId="{46ACD1F6-479D-4683-A583-5E1F0281C740}" type="presOf" srcId="{7B4176BC-97FF-45F7-A6F1-C462D28DE81C}" destId="{38E47C20-CB70-48BD-8097-06AED43F13CA}" srcOrd="0" destOrd="0" presId="urn:microsoft.com/office/officeart/2005/8/layout/vList5"/>
    <dgm:cxn modelId="{1326ED21-9BB8-4E15-99A4-6BE5AD3FFBD5}" type="presOf" srcId="{B49E6C03-51B1-420F-87A2-9355631C6CF6}" destId="{38E47C20-CB70-48BD-8097-06AED43F13CA}" srcOrd="0" destOrd="3" presId="urn:microsoft.com/office/officeart/2005/8/layout/vList5"/>
    <dgm:cxn modelId="{3FFAF71A-F884-4EC3-A21F-3F5833F7BE22}" srcId="{D3763815-79F0-423B-B758-B07ED00A5572}" destId="{7B4176BC-97FF-45F7-A6F1-C462D28DE81C}" srcOrd="0" destOrd="0" parTransId="{B7A01770-1A8B-4500-9A0F-39F15D50B908}" sibTransId="{17ECD968-60DC-4002-A387-2512DFE3F5DB}"/>
    <dgm:cxn modelId="{79E9DFBD-3B27-4AA4-8A81-EB532F7D2942}" type="presOf" srcId="{D3763815-79F0-423B-B758-B07ED00A5572}" destId="{5FE5FC48-5FF8-47D7-ABD4-8357B7F64DD6}" srcOrd="0" destOrd="0" presId="urn:microsoft.com/office/officeart/2005/8/layout/vList5"/>
    <dgm:cxn modelId="{9D4BDC68-AE37-455E-A4DA-1639AE13DD3E}" srcId="{D3763815-79F0-423B-B758-B07ED00A5572}" destId="{BDFEB4FA-25F7-4D7C-BD89-F6D531234963}" srcOrd="2" destOrd="0" parTransId="{F2282C63-292F-4B1C-8296-145F5695463C}" sibTransId="{9E905089-2581-48A4-8603-854BE65DCCBF}"/>
    <dgm:cxn modelId="{A877F304-9909-458A-84E5-ED19A7C3EF45}" type="presOf" srcId="{67D18EBE-9EB3-4C02-A933-00559A5BCA7E}" destId="{638BB2B4-340C-4715-8B13-10AD2638F92F}" srcOrd="0" destOrd="0" presId="urn:microsoft.com/office/officeart/2005/8/layout/vList5"/>
    <dgm:cxn modelId="{1BD7BA70-C047-424E-AA6C-E73D884691B2}" srcId="{D3763815-79F0-423B-B758-B07ED00A5572}" destId="{B49E6C03-51B1-420F-87A2-9355631C6CF6}" srcOrd="3" destOrd="0" parTransId="{A0FADFFE-7958-45B2-A529-90397FDD7F26}" sibTransId="{8026E145-FA9B-4EA6-A548-0FAF2101E226}"/>
    <dgm:cxn modelId="{DD9AD3CF-DC36-4E0B-9CB7-C63DE34C90F7}" srcId="{67D18EBE-9EB3-4C02-A933-00559A5BCA7E}" destId="{D3763815-79F0-423B-B758-B07ED00A5572}" srcOrd="0" destOrd="0" parTransId="{CD7BB459-1306-4068-866E-CB418106E90B}" sibTransId="{7C20341E-6DEE-4398-B110-640A2273D56B}"/>
    <dgm:cxn modelId="{1560CD1E-5687-41A6-A768-93F506D31646}" type="presOf" srcId="{683775A6-769C-4920-BBD2-35F0FEA86712}" destId="{38E47C20-CB70-48BD-8097-06AED43F13CA}" srcOrd="0" destOrd="1" presId="urn:microsoft.com/office/officeart/2005/8/layout/vList5"/>
    <dgm:cxn modelId="{85DE16A4-5713-4330-AC53-5282A63A1C8C}" type="presOf" srcId="{BDFEB4FA-25F7-4D7C-BD89-F6D531234963}" destId="{38E47C20-CB70-48BD-8097-06AED43F13CA}" srcOrd="0" destOrd="2" presId="urn:microsoft.com/office/officeart/2005/8/layout/vList5"/>
    <dgm:cxn modelId="{F006CC84-DF01-4817-84F5-651563F3F3A8}" type="presParOf" srcId="{638BB2B4-340C-4715-8B13-10AD2638F92F}" destId="{C70A3446-7235-4005-92EB-64FA1078C474}" srcOrd="0" destOrd="0" presId="urn:microsoft.com/office/officeart/2005/8/layout/vList5"/>
    <dgm:cxn modelId="{1289CB7F-CDA1-435C-A057-DFF1843194E8}" type="presParOf" srcId="{C70A3446-7235-4005-92EB-64FA1078C474}" destId="{5FE5FC48-5FF8-47D7-ABD4-8357B7F64DD6}" srcOrd="0" destOrd="0" presId="urn:microsoft.com/office/officeart/2005/8/layout/vList5"/>
    <dgm:cxn modelId="{B6705185-3E58-4193-AB95-09C75E4C9E5E}" type="presParOf" srcId="{C70A3446-7235-4005-92EB-64FA1078C474}" destId="{38E47C20-CB70-48BD-8097-06AED43F13C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FEC437-7D69-4A14-B7C5-DD20D09EEFB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950C5672-29EA-4DEB-A1F0-AC8DE857F2F5}">
      <dgm:prSet/>
      <dgm:spPr/>
      <dgm:t>
        <a:bodyPr/>
        <a:lstStyle/>
        <a:p>
          <a:pPr rtl="0"/>
          <a:r>
            <a:rPr lang="ru-RU" smtClean="0"/>
            <a:t>Ґрунтовні дослідження стану фальсифікації лікарських засобів в Україні проведених у 2018 р. свідчать про те, що рівень виявлених ФЛЗ  не перевищує як такий у європейських країнах. </a:t>
          </a:r>
          <a:endParaRPr lang="uk-UA"/>
        </a:p>
      </dgm:t>
    </dgm:pt>
    <dgm:pt modelId="{DEDF5A56-0A26-4417-A6B7-C7ADE2CCA996}" type="parTrans" cxnId="{2F69E930-76A1-49B9-BEB1-246B94C552AA}">
      <dgm:prSet/>
      <dgm:spPr/>
      <dgm:t>
        <a:bodyPr/>
        <a:lstStyle/>
        <a:p>
          <a:endParaRPr lang="ru-RU"/>
        </a:p>
      </dgm:t>
    </dgm:pt>
    <dgm:pt modelId="{1842296E-06EC-4E91-B6EF-7702DCDE056A}" type="sibTrans" cxnId="{2F69E930-76A1-49B9-BEB1-246B94C552AA}">
      <dgm:prSet/>
      <dgm:spPr/>
      <dgm:t>
        <a:bodyPr/>
        <a:lstStyle/>
        <a:p>
          <a:endParaRPr lang="ru-RU"/>
        </a:p>
      </dgm:t>
    </dgm:pt>
    <dgm:pt modelId="{65503B18-3C8D-4215-AB61-1B04F52F56AF}" type="pres">
      <dgm:prSet presAssocID="{EEFEC437-7D69-4A14-B7C5-DD20D09EEFB1}" presName="linear" presStyleCnt="0">
        <dgm:presLayoutVars>
          <dgm:animLvl val="lvl"/>
          <dgm:resizeHandles val="exact"/>
        </dgm:presLayoutVars>
      </dgm:prSet>
      <dgm:spPr/>
      <dgm:t>
        <a:bodyPr/>
        <a:lstStyle/>
        <a:p>
          <a:endParaRPr lang="ru-RU"/>
        </a:p>
      </dgm:t>
    </dgm:pt>
    <dgm:pt modelId="{58DDC3B1-BA0F-4751-9E4D-FE1DAF20FB05}" type="pres">
      <dgm:prSet presAssocID="{950C5672-29EA-4DEB-A1F0-AC8DE857F2F5}" presName="parentText" presStyleLbl="node1" presStyleIdx="0" presStyleCnt="1">
        <dgm:presLayoutVars>
          <dgm:chMax val="0"/>
          <dgm:bulletEnabled val="1"/>
        </dgm:presLayoutVars>
      </dgm:prSet>
      <dgm:spPr/>
      <dgm:t>
        <a:bodyPr/>
        <a:lstStyle/>
        <a:p>
          <a:endParaRPr lang="ru-RU"/>
        </a:p>
      </dgm:t>
    </dgm:pt>
  </dgm:ptLst>
  <dgm:cxnLst>
    <dgm:cxn modelId="{937629CB-56E7-45EB-991A-C24EE2E09E83}" type="presOf" srcId="{950C5672-29EA-4DEB-A1F0-AC8DE857F2F5}" destId="{58DDC3B1-BA0F-4751-9E4D-FE1DAF20FB05}" srcOrd="0" destOrd="0" presId="urn:microsoft.com/office/officeart/2005/8/layout/vList2"/>
    <dgm:cxn modelId="{EE5A107C-C45F-4C28-8A78-C6FE9ACF3B73}" type="presOf" srcId="{EEFEC437-7D69-4A14-B7C5-DD20D09EEFB1}" destId="{65503B18-3C8D-4215-AB61-1B04F52F56AF}" srcOrd="0" destOrd="0" presId="urn:microsoft.com/office/officeart/2005/8/layout/vList2"/>
    <dgm:cxn modelId="{2F69E930-76A1-49B9-BEB1-246B94C552AA}" srcId="{EEFEC437-7D69-4A14-B7C5-DD20D09EEFB1}" destId="{950C5672-29EA-4DEB-A1F0-AC8DE857F2F5}" srcOrd="0" destOrd="0" parTransId="{DEDF5A56-0A26-4417-A6B7-C7ADE2CCA996}" sibTransId="{1842296E-06EC-4E91-B6EF-7702DCDE056A}"/>
    <dgm:cxn modelId="{5172F389-4117-4C5A-A0A7-59028A5A2C38}" type="presParOf" srcId="{65503B18-3C8D-4215-AB61-1B04F52F56AF}" destId="{58DDC3B1-BA0F-4751-9E4D-FE1DAF20FB05}"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132435D-D522-4B74-8449-929E8D9410C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A933E97B-6DD9-403E-B77A-B77B361B5F9E}">
      <dgm:prSet/>
      <dgm:spPr/>
      <dgm:t>
        <a:bodyPr/>
        <a:lstStyle/>
        <a:p>
          <a:pPr rtl="0"/>
          <a:r>
            <a:rPr lang="uk-UA" smtClean="0"/>
            <a:t>під час перевірок виявляються не усі фальсифіковані ліки, наявні на ринку, а тільки ті, які з якоїсь причини не «приховані» від перевіряльників; </a:t>
          </a:r>
          <a:endParaRPr lang="uk-UA"/>
        </a:p>
      </dgm:t>
    </dgm:pt>
    <dgm:pt modelId="{B779872D-2555-4ECE-B88B-CF016C18DE37}" type="parTrans" cxnId="{0D1D2FE5-835A-4941-91AE-77753F1FB133}">
      <dgm:prSet/>
      <dgm:spPr/>
      <dgm:t>
        <a:bodyPr/>
        <a:lstStyle/>
        <a:p>
          <a:endParaRPr lang="ru-RU"/>
        </a:p>
      </dgm:t>
    </dgm:pt>
    <dgm:pt modelId="{1403AC5F-3D23-4324-9FB1-D6CC5ADC180C}" type="sibTrans" cxnId="{0D1D2FE5-835A-4941-91AE-77753F1FB133}">
      <dgm:prSet/>
      <dgm:spPr/>
      <dgm:t>
        <a:bodyPr/>
        <a:lstStyle/>
        <a:p>
          <a:endParaRPr lang="ru-RU"/>
        </a:p>
      </dgm:t>
    </dgm:pt>
    <dgm:pt modelId="{4B8D6922-2433-4844-B4B8-DFF66CBE3B29}">
      <dgm:prSet/>
      <dgm:spPr/>
      <dgm:t>
        <a:bodyPr/>
        <a:lstStyle/>
        <a:p>
          <a:pPr rtl="0"/>
          <a:r>
            <a:rPr lang="uk-UA" smtClean="0"/>
            <a:t>інспектори Держлікслужби під час обмеженого терміну перевірки встигають візуально відстежити не весь асортимент аптечних закладів, що перевіряються, а тільки його частину;</a:t>
          </a:r>
          <a:endParaRPr lang="uk-UA"/>
        </a:p>
      </dgm:t>
    </dgm:pt>
    <dgm:pt modelId="{575A61E3-B3A0-4307-A26C-B1C162C91B56}" type="parTrans" cxnId="{9C2C57E9-09BA-4A3E-9772-95358EF035BD}">
      <dgm:prSet/>
      <dgm:spPr/>
      <dgm:t>
        <a:bodyPr/>
        <a:lstStyle/>
        <a:p>
          <a:endParaRPr lang="ru-RU"/>
        </a:p>
      </dgm:t>
    </dgm:pt>
    <dgm:pt modelId="{894A69A6-8074-4267-BAF6-5D02437C4D77}" type="sibTrans" cxnId="{9C2C57E9-09BA-4A3E-9772-95358EF035BD}">
      <dgm:prSet/>
      <dgm:spPr/>
      <dgm:t>
        <a:bodyPr/>
        <a:lstStyle/>
        <a:p>
          <a:endParaRPr lang="ru-RU"/>
        </a:p>
      </dgm:t>
    </dgm:pt>
    <dgm:pt modelId="{0B5642A6-8776-44BD-B493-AE2112B1219B}">
      <dgm:prSet/>
      <dgm:spPr/>
      <dgm:t>
        <a:bodyPr/>
        <a:lstStyle/>
        <a:p>
          <a:pPr rtl="0"/>
          <a:r>
            <a:rPr lang="uk-UA" dirty="0" smtClean="0"/>
            <a:t>суб’єкти господарювання між перевірками за інформацією, що  надіслали територіальні органи Держлікслужби, не вилучають з обігу всі залишки лікарських засобів із ознаками фальсифікації, а тому частина фальсифікованих лікарських засобів йде у реалізацію; </a:t>
          </a:r>
          <a:endParaRPr lang="uk-UA" dirty="0"/>
        </a:p>
      </dgm:t>
    </dgm:pt>
    <dgm:pt modelId="{31E80DEE-9A84-4EC6-9583-8F75AF2D4241}" type="parTrans" cxnId="{F72DE718-BFD9-4DA7-988E-59FDDEC7973E}">
      <dgm:prSet/>
      <dgm:spPr/>
      <dgm:t>
        <a:bodyPr/>
        <a:lstStyle/>
        <a:p>
          <a:endParaRPr lang="ru-RU"/>
        </a:p>
      </dgm:t>
    </dgm:pt>
    <dgm:pt modelId="{E6AB5DA9-7F86-4B28-8CCC-DC0A77988D82}" type="sibTrans" cxnId="{F72DE718-BFD9-4DA7-988E-59FDDEC7973E}">
      <dgm:prSet/>
      <dgm:spPr/>
      <dgm:t>
        <a:bodyPr/>
        <a:lstStyle/>
        <a:p>
          <a:endParaRPr lang="ru-RU"/>
        </a:p>
      </dgm:t>
    </dgm:pt>
    <dgm:pt modelId="{38580489-6CF0-417F-BE57-6F13264C107A}">
      <dgm:prSet/>
      <dgm:spPr/>
      <dgm:t>
        <a:bodyPr/>
        <a:lstStyle/>
        <a:p>
          <a:pPr rtl="0"/>
          <a:r>
            <a:rPr lang="uk-UA" smtClean="0"/>
            <a:t>уповноважені особи суб’єктів господарювання, які працюють на фармацевтичному ринку, повідомляють Держлікслужбі не про усі випадки надходження до них фальсифікованих лікарських засобів та в окремих випадках повертають постачальникам ці ліки, не інформуючи при цьому Держлікслужбу.</a:t>
          </a:r>
          <a:endParaRPr lang="uk-UA"/>
        </a:p>
      </dgm:t>
    </dgm:pt>
    <dgm:pt modelId="{7A2F3B2D-7FFD-4296-A062-882F7669B6F0}" type="parTrans" cxnId="{5AAE2875-EA7B-4525-BEB9-8875A285EB97}">
      <dgm:prSet/>
      <dgm:spPr/>
      <dgm:t>
        <a:bodyPr/>
        <a:lstStyle/>
        <a:p>
          <a:endParaRPr lang="ru-RU"/>
        </a:p>
      </dgm:t>
    </dgm:pt>
    <dgm:pt modelId="{86BEFE7C-F226-4BA5-96D0-48ADE5E9105D}" type="sibTrans" cxnId="{5AAE2875-EA7B-4525-BEB9-8875A285EB97}">
      <dgm:prSet/>
      <dgm:spPr/>
      <dgm:t>
        <a:bodyPr/>
        <a:lstStyle/>
        <a:p>
          <a:endParaRPr lang="ru-RU"/>
        </a:p>
      </dgm:t>
    </dgm:pt>
    <dgm:pt modelId="{CEB0956D-82BC-4780-A914-C0621E75CE0A}" type="pres">
      <dgm:prSet presAssocID="{5132435D-D522-4B74-8449-929E8D9410C9}" presName="linear" presStyleCnt="0">
        <dgm:presLayoutVars>
          <dgm:animLvl val="lvl"/>
          <dgm:resizeHandles val="exact"/>
        </dgm:presLayoutVars>
      </dgm:prSet>
      <dgm:spPr/>
      <dgm:t>
        <a:bodyPr/>
        <a:lstStyle/>
        <a:p>
          <a:endParaRPr lang="ru-RU"/>
        </a:p>
      </dgm:t>
    </dgm:pt>
    <dgm:pt modelId="{124A6975-98EB-40C4-BD08-3B4F1536E32E}" type="pres">
      <dgm:prSet presAssocID="{A933E97B-6DD9-403E-B77A-B77B361B5F9E}" presName="parentText" presStyleLbl="node1" presStyleIdx="0" presStyleCnt="4">
        <dgm:presLayoutVars>
          <dgm:chMax val="0"/>
          <dgm:bulletEnabled val="1"/>
        </dgm:presLayoutVars>
      </dgm:prSet>
      <dgm:spPr/>
      <dgm:t>
        <a:bodyPr/>
        <a:lstStyle/>
        <a:p>
          <a:endParaRPr lang="ru-RU"/>
        </a:p>
      </dgm:t>
    </dgm:pt>
    <dgm:pt modelId="{3F4A6A55-50F0-4EA9-84F5-AF646F8C1D18}" type="pres">
      <dgm:prSet presAssocID="{1403AC5F-3D23-4324-9FB1-D6CC5ADC180C}" presName="spacer" presStyleCnt="0"/>
      <dgm:spPr/>
    </dgm:pt>
    <dgm:pt modelId="{883A73CF-0A88-41F0-9C9B-2BE2C962391D}" type="pres">
      <dgm:prSet presAssocID="{4B8D6922-2433-4844-B4B8-DFF66CBE3B29}" presName="parentText" presStyleLbl="node1" presStyleIdx="1" presStyleCnt="4">
        <dgm:presLayoutVars>
          <dgm:chMax val="0"/>
          <dgm:bulletEnabled val="1"/>
        </dgm:presLayoutVars>
      </dgm:prSet>
      <dgm:spPr/>
      <dgm:t>
        <a:bodyPr/>
        <a:lstStyle/>
        <a:p>
          <a:endParaRPr lang="ru-RU"/>
        </a:p>
      </dgm:t>
    </dgm:pt>
    <dgm:pt modelId="{E26C4B5B-3601-4E6E-916B-24703D45E9F9}" type="pres">
      <dgm:prSet presAssocID="{894A69A6-8074-4267-BAF6-5D02437C4D77}" presName="spacer" presStyleCnt="0"/>
      <dgm:spPr/>
    </dgm:pt>
    <dgm:pt modelId="{7D8BF12E-2EA7-41DC-8158-A8E4677F16FD}" type="pres">
      <dgm:prSet presAssocID="{0B5642A6-8776-44BD-B493-AE2112B1219B}" presName="parentText" presStyleLbl="node1" presStyleIdx="2" presStyleCnt="4">
        <dgm:presLayoutVars>
          <dgm:chMax val="0"/>
          <dgm:bulletEnabled val="1"/>
        </dgm:presLayoutVars>
      </dgm:prSet>
      <dgm:spPr/>
      <dgm:t>
        <a:bodyPr/>
        <a:lstStyle/>
        <a:p>
          <a:endParaRPr lang="ru-RU"/>
        </a:p>
      </dgm:t>
    </dgm:pt>
    <dgm:pt modelId="{C4389DE1-87CB-4435-AC64-ABB582BCC60B}" type="pres">
      <dgm:prSet presAssocID="{E6AB5DA9-7F86-4B28-8CCC-DC0A77988D82}" presName="spacer" presStyleCnt="0"/>
      <dgm:spPr/>
    </dgm:pt>
    <dgm:pt modelId="{60C9096F-E94A-4BCF-ABB0-8E14CC007C65}" type="pres">
      <dgm:prSet presAssocID="{38580489-6CF0-417F-BE57-6F13264C107A}" presName="parentText" presStyleLbl="node1" presStyleIdx="3" presStyleCnt="4">
        <dgm:presLayoutVars>
          <dgm:chMax val="0"/>
          <dgm:bulletEnabled val="1"/>
        </dgm:presLayoutVars>
      </dgm:prSet>
      <dgm:spPr/>
      <dgm:t>
        <a:bodyPr/>
        <a:lstStyle/>
        <a:p>
          <a:endParaRPr lang="ru-RU"/>
        </a:p>
      </dgm:t>
    </dgm:pt>
  </dgm:ptLst>
  <dgm:cxnLst>
    <dgm:cxn modelId="{F72DE718-BFD9-4DA7-988E-59FDDEC7973E}" srcId="{5132435D-D522-4B74-8449-929E8D9410C9}" destId="{0B5642A6-8776-44BD-B493-AE2112B1219B}" srcOrd="2" destOrd="0" parTransId="{31E80DEE-9A84-4EC6-9583-8F75AF2D4241}" sibTransId="{E6AB5DA9-7F86-4B28-8CCC-DC0A77988D82}"/>
    <dgm:cxn modelId="{5AAE2875-EA7B-4525-BEB9-8875A285EB97}" srcId="{5132435D-D522-4B74-8449-929E8D9410C9}" destId="{38580489-6CF0-417F-BE57-6F13264C107A}" srcOrd="3" destOrd="0" parTransId="{7A2F3B2D-7FFD-4296-A062-882F7669B6F0}" sibTransId="{86BEFE7C-F226-4BA5-96D0-48ADE5E9105D}"/>
    <dgm:cxn modelId="{1DD89345-BD8F-4849-BAAA-311AD0227837}" type="presOf" srcId="{0B5642A6-8776-44BD-B493-AE2112B1219B}" destId="{7D8BF12E-2EA7-41DC-8158-A8E4677F16FD}" srcOrd="0" destOrd="0" presId="urn:microsoft.com/office/officeart/2005/8/layout/vList2"/>
    <dgm:cxn modelId="{ABEA77D6-4A80-40EA-B78E-B2C9C8265D6D}" type="presOf" srcId="{5132435D-D522-4B74-8449-929E8D9410C9}" destId="{CEB0956D-82BC-4780-A914-C0621E75CE0A}" srcOrd="0" destOrd="0" presId="urn:microsoft.com/office/officeart/2005/8/layout/vList2"/>
    <dgm:cxn modelId="{4F319E1E-9A7B-4035-A105-F782EEAAE2E2}" type="presOf" srcId="{38580489-6CF0-417F-BE57-6F13264C107A}" destId="{60C9096F-E94A-4BCF-ABB0-8E14CC007C65}" srcOrd="0" destOrd="0" presId="urn:microsoft.com/office/officeart/2005/8/layout/vList2"/>
    <dgm:cxn modelId="{9C2C57E9-09BA-4A3E-9772-95358EF035BD}" srcId="{5132435D-D522-4B74-8449-929E8D9410C9}" destId="{4B8D6922-2433-4844-B4B8-DFF66CBE3B29}" srcOrd="1" destOrd="0" parTransId="{575A61E3-B3A0-4307-A26C-B1C162C91B56}" sibTransId="{894A69A6-8074-4267-BAF6-5D02437C4D77}"/>
    <dgm:cxn modelId="{0D1D2FE5-835A-4941-91AE-77753F1FB133}" srcId="{5132435D-D522-4B74-8449-929E8D9410C9}" destId="{A933E97B-6DD9-403E-B77A-B77B361B5F9E}" srcOrd="0" destOrd="0" parTransId="{B779872D-2555-4ECE-B88B-CF016C18DE37}" sibTransId="{1403AC5F-3D23-4324-9FB1-D6CC5ADC180C}"/>
    <dgm:cxn modelId="{0D1C909F-8205-4376-A3D6-C18214A11BFB}" type="presOf" srcId="{4B8D6922-2433-4844-B4B8-DFF66CBE3B29}" destId="{883A73CF-0A88-41F0-9C9B-2BE2C962391D}" srcOrd="0" destOrd="0" presId="urn:microsoft.com/office/officeart/2005/8/layout/vList2"/>
    <dgm:cxn modelId="{24BECC60-7EBE-4A67-B62A-F4460FE31A3B}" type="presOf" srcId="{A933E97B-6DD9-403E-B77A-B77B361B5F9E}" destId="{124A6975-98EB-40C4-BD08-3B4F1536E32E}" srcOrd="0" destOrd="0" presId="urn:microsoft.com/office/officeart/2005/8/layout/vList2"/>
    <dgm:cxn modelId="{EFE137D1-2A40-49F9-92C2-AA7D5FD4BAE5}" type="presParOf" srcId="{CEB0956D-82BC-4780-A914-C0621E75CE0A}" destId="{124A6975-98EB-40C4-BD08-3B4F1536E32E}" srcOrd="0" destOrd="0" presId="urn:microsoft.com/office/officeart/2005/8/layout/vList2"/>
    <dgm:cxn modelId="{E9DCFA34-39D0-4D72-B1A1-4C88872C6DB0}" type="presParOf" srcId="{CEB0956D-82BC-4780-A914-C0621E75CE0A}" destId="{3F4A6A55-50F0-4EA9-84F5-AF646F8C1D18}" srcOrd="1" destOrd="0" presId="urn:microsoft.com/office/officeart/2005/8/layout/vList2"/>
    <dgm:cxn modelId="{201BF1D9-8793-4B26-BD56-2E760355E55E}" type="presParOf" srcId="{CEB0956D-82BC-4780-A914-C0621E75CE0A}" destId="{883A73CF-0A88-41F0-9C9B-2BE2C962391D}" srcOrd="2" destOrd="0" presId="urn:microsoft.com/office/officeart/2005/8/layout/vList2"/>
    <dgm:cxn modelId="{39C33FCD-F25C-4E08-835B-D83FDBF8853F}" type="presParOf" srcId="{CEB0956D-82BC-4780-A914-C0621E75CE0A}" destId="{E26C4B5B-3601-4E6E-916B-24703D45E9F9}" srcOrd="3" destOrd="0" presId="urn:microsoft.com/office/officeart/2005/8/layout/vList2"/>
    <dgm:cxn modelId="{6F1974D5-C698-498B-8109-34EDA8AC3DB3}" type="presParOf" srcId="{CEB0956D-82BC-4780-A914-C0621E75CE0A}" destId="{7D8BF12E-2EA7-41DC-8158-A8E4677F16FD}" srcOrd="4" destOrd="0" presId="urn:microsoft.com/office/officeart/2005/8/layout/vList2"/>
    <dgm:cxn modelId="{C02D370E-1D91-4C32-B140-AF5918D7B1B5}" type="presParOf" srcId="{CEB0956D-82BC-4780-A914-C0621E75CE0A}" destId="{C4389DE1-87CB-4435-AC64-ABB582BCC60B}" srcOrd="5" destOrd="0" presId="urn:microsoft.com/office/officeart/2005/8/layout/vList2"/>
    <dgm:cxn modelId="{C8ACBD2A-0EB2-4FEF-BDEB-BACEA4C2BE8D}" type="presParOf" srcId="{CEB0956D-82BC-4780-A914-C0621E75CE0A}" destId="{60C9096F-E94A-4BCF-ABB0-8E14CC007C6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4961588-328F-4D2B-9506-79A3CF5A191A}"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60C92042-BC99-464B-8597-61E58EFEFC6A}">
      <dgm:prSet/>
      <dgm:spPr/>
      <dgm:t>
        <a:bodyPr/>
        <a:lstStyle/>
        <a:p>
          <a:pPr rtl="0"/>
          <a:r>
            <a:rPr lang="uk-UA" dirty="0" smtClean="0"/>
            <a:t>незаконна копія оригінального лікарського засобу (так звані невраховані  лікарські засоби.) У таких фальсифікатах міститься та ж сама діюча речовина і в тих же кількостях, що й заявлено. А на відміну від попередніх груп фальсифікату зазначений має характер легального виробництва, оскільки створюється на належних підприємствах, однак метою яких є ухилення від податкових платежів та(або) законних винагород власників інтелектуальних прав на вироблений лікарський засіб</a:t>
          </a:r>
          <a:endParaRPr lang="uk-UA" dirty="0"/>
        </a:p>
      </dgm:t>
    </dgm:pt>
    <dgm:pt modelId="{0BB0B543-FADE-4FB3-9AED-CA10CE785127}" type="parTrans" cxnId="{2A7CE332-2CB0-43E8-BA59-D092CE2DB100}">
      <dgm:prSet/>
      <dgm:spPr/>
      <dgm:t>
        <a:bodyPr/>
        <a:lstStyle/>
        <a:p>
          <a:endParaRPr lang="ru-RU"/>
        </a:p>
      </dgm:t>
    </dgm:pt>
    <dgm:pt modelId="{B819CC08-098D-4BC2-AB69-1C32E881F4D5}" type="sibTrans" cxnId="{2A7CE332-2CB0-43E8-BA59-D092CE2DB100}">
      <dgm:prSet/>
      <dgm:spPr/>
      <dgm:t>
        <a:bodyPr/>
        <a:lstStyle/>
        <a:p>
          <a:endParaRPr lang="ru-RU"/>
        </a:p>
      </dgm:t>
    </dgm:pt>
    <dgm:pt modelId="{5CAB1370-4984-4F91-BECA-D8C10193B82D}" type="pres">
      <dgm:prSet presAssocID="{04961588-328F-4D2B-9506-79A3CF5A191A}" presName="linear" presStyleCnt="0">
        <dgm:presLayoutVars>
          <dgm:animLvl val="lvl"/>
          <dgm:resizeHandles val="exact"/>
        </dgm:presLayoutVars>
      </dgm:prSet>
      <dgm:spPr/>
      <dgm:t>
        <a:bodyPr/>
        <a:lstStyle/>
        <a:p>
          <a:endParaRPr lang="ru-RU"/>
        </a:p>
      </dgm:t>
    </dgm:pt>
    <dgm:pt modelId="{7B992E48-1CBB-405E-B6E8-1AD530341A40}" type="pres">
      <dgm:prSet presAssocID="{60C92042-BC99-464B-8597-61E58EFEFC6A}" presName="parentText" presStyleLbl="node1" presStyleIdx="0" presStyleCnt="1">
        <dgm:presLayoutVars>
          <dgm:chMax val="0"/>
          <dgm:bulletEnabled val="1"/>
        </dgm:presLayoutVars>
      </dgm:prSet>
      <dgm:spPr/>
      <dgm:t>
        <a:bodyPr/>
        <a:lstStyle/>
        <a:p>
          <a:endParaRPr lang="ru-RU"/>
        </a:p>
      </dgm:t>
    </dgm:pt>
  </dgm:ptLst>
  <dgm:cxnLst>
    <dgm:cxn modelId="{2A7CE332-2CB0-43E8-BA59-D092CE2DB100}" srcId="{04961588-328F-4D2B-9506-79A3CF5A191A}" destId="{60C92042-BC99-464B-8597-61E58EFEFC6A}" srcOrd="0" destOrd="0" parTransId="{0BB0B543-FADE-4FB3-9AED-CA10CE785127}" sibTransId="{B819CC08-098D-4BC2-AB69-1C32E881F4D5}"/>
    <dgm:cxn modelId="{CEEB5D14-4A88-4358-B1EC-3B049FDF8EE9}" type="presOf" srcId="{04961588-328F-4D2B-9506-79A3CF5A191A}" destId="{5CAB1370-4984-4F91-BECA-D8C10193B82D}" srcOrd="0" destOrd="0" presId="urn:microsoft.com/office/officeart/2005/8/layout/vList2"/>
    <dgm:cxn modelId="{0184FC31-F275-410C-947F-B2F5851C1FFD}" type="presOf" srcId="{60C92042-BC99-464B-8597-61E58EFEFC6A}" destId="{7B992E48-1CBB-405E-B6E8-1AD530341A40}" srcOrd="0" destOrd="0" presId="urn:microsoft.com/office/officeart/2005/8/layout/vList2"/>
    <dgm:cxn modelId="{D334E69E-28C8-493C-9F39-30A4F5866E9E}" type="presParOf" srcId="{5CAB1370-4984-4F91-BECA-D8C10193B82D}" destId="{7B992E48-1CBB-405E-B6E8-1AD530341A4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3B75363-0214-474E-8AB9-6F8795BE63B4}"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B281189A-EF6C-4B9F-8F86-ACABC6068A69}">
      <dgm:prSet/>
      <dgm:spPr/>
      <dgm:t>
        <a:bodyPr/>
        <a:lstStyle/>
        <a:p>
          <a:pPr rtl="0"/>
          <a:r>
            <a:rPr lang="uk-UA" dirty="0" smtClean="0"/>
            <a:t>незаконна копія генеричного лікарського засобу з недостатньою кількістю активних речовин - підробка препарату легального вироб­ника, яка виготовлена з недостатньою кількістю активних інгредієнтів і не забезпечує потрібного лікувального ефекту;</a:t>
          </a:r>
          <a:endParaRPr lang="uk-UA" dirty="0"/>
        </a:p>
      </dgm:t>
    </dgm:pt>
    <dgm:pt modelId="{E40C7E62-511A-45DD-B781-BA8073473B00}" type="parTrans" cxnId="{952A869E-FCFA-48E9-89D8-B3D3DAD07EF4}">
      <dgm:prSet/>
      <dgm:spPr/>
      <dgm:t>
        <a:bodyPr/>
        <a:lstStyle/>
        <a:p>
          <a:endParaRPr lang="ru-RU"/>
        </a:p>
      </dgm:t>
    </dgm:pt>
    <dgm:pt modelId="{158E790F-9D3C-4260-BDD3-3CC3574490EA}" type="sibTrans" cxnId="{952A869E-FCFA-48E9-89D8-B3D3DAD07EF4}">
      <dgm:prSet/>
      <dgm:spPr/>
      <dgm:t>
        <a:bodyPr/>
        <a:lstStyle/>
        <a:p>
          <a:endParaRPr lang="ru-RU"/>
        </a:p>
      </dgm:t>
    </dgm:pt>
    <dgm:pt modelId="{68811983-FAF1-4DBB-B6AD-527D9E5AE92F}" type="pres">
      <dgm:prSet presAssocID="{83B75363-0214-474E-8AB9-6F8795BE63B4}" presName="linear" presStyleCnt="0">
        <dgm:presLayoutVars>
          <dgm:animLvl val="lvl"/>
          <dgm:resizeHandles val="exact"/>
        </dgm:presLayoutVars>
      </dgm:prSet>
      <dgm:spPr/>
      <dgm:t>
        <a:bodyPr/>
        <a:lstStyle/>
        <a:p>
          <a:endParaRPr lang="ru-RU"/>
        </a:p>
      </dgm:t>
    </dgm:pt>
    <dgm:pt modelId="{C0C17D19-D6EC-4F11-A9D6-64C95BBF76AF}" type="pres">
      <dgm:prSet presAssocID="{B281189A-EF6C-4B9F-8F86-ACABC6068A69}" presName="parentText" presStyleLbl="node1" presStyleIdx="0" presStyleCnt="1">
        <dgm:presLayoutVars>
          <dgm:chMax val="0"/>
          <dgm:bulletEnabled val="1"/>
        </dgm:presLayoutVars>
      </dgm:prSet>
      <dgm:spPr/>
      <dgm:t>
        <a:bodyPr/>
        <a:lstStyle/>
        <a:p>
          <a:endParaRPr lang="ru-RU"/>
        </a:p>
      </dgm:t>
    </dgm:pt>
  </dgm:ptLst>
  <dgm:cxnLst>
    <dgm:cxn modelId="{C24C1170-377B-4EAC-B27F-45140A13236A}" type="presOf" srcId="{B281189A-EF6C-4B9F-8F86-ACABC6068A69}" destId="{C0C17D19-D6EC-4F11-A9D6-64C95BBF76AF}" srcOrd="0" destOrd="0" presId="urn:microsoft.com/office/officeart/2005/8/layout/vList2"/>
    <dgm:cxn modelId="{952A869E-FCFA-48E9-89D8-B3D3DAD07EF4}" srcId="{83B75363-0214-474E-8AB9-6F8795BE63B4}" destId="{B281189A-EF6C-4B9F-8F86-ACABC6068A69}" srcOrd="0" destOrd="0" parTransId="{E40C7E62-511A-45DD-B781-BA8073473B00}" sibTransId="{158E790F-9D3C-4260-BDD3-3CC3574490EA}"/>
    <dgm:cxn modelId="{555A6D5F-8AE3-440A-A918-38EF119CE03E}" type="presOf" srcId="{83B75363-0214-474E-8AB9-6F8795BE63B4}" destId="{68811983-FAF1-4DBB-B6AD-527D9E5AE92F}" srcOrd="0" destOrd="0" presId="urn:microsoft.com/office/officeart/2005/8/layout/vList2"/>
    <dgm:cxn modelId="{FD52262E-5E9D-4AC0-A194-CE376AA56742}" type="presParOf" srcId="{68811983-FAF1-4DBB-B6AD-527D9E5AE92F}" destId="{C0C17D19-D6EC-4F11-A9D6-64C95BBF76A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34C76D-02A7-446A-9FBC-93E479477641}" type="doc">
      <dgm:prSet loTypeId="urn:microsoft.com/office/officeart/2005/8/layout/vList2" loCatId="list" qsTypeId="urn:microsoft.com/office/officeart/2005/8/quickstyle/3d4" qsCatId="3D" csTypeId="urn:microsoft.com/office/officeart/2005/8/colors/accent0_3" csCatId="mainScheme" phldr="1"/>
      <dgm:spPr/>
      <dgm:t>
        <a:bodyPr/>
        <a:lstStyle/>
        <a:p>
          <a:endParaRPr lang="ru-RU"/>
        </a:p>
      </dgm:t>
    </dgm:pt>
    <dgm:pt modelId="{226AF839-CA8F-4F98-9D3A-43021565141B}">
      <dgm:prSet/>
      <dgm:spPr/>
      <dgm:t>
        <a:bodyPr/>
        <a:lstStyle/>
        <a:p>
          <a:pPr rtl="0"/>
          <a:r>
            <a:rPr lang="uk-UA" dirty="0" smtClean="0"/>
            <a:t>фальсифікований препарат-замінник - підміна препарату легального виробника, яка вміщує активні інгредієнти іншого характеру фармако­логічної дії і не забезпечує лікувального ефекту, зазначеного в інструк­ції з застосування цього препарату. Це препарати-імітатори. Найчастіше упаковку дешевого препарату заміняють на упаковку дорогого. Напри­клад, на флакон з ізотонічним розчином натрію хлориду наклеюється етикетка від дорогого знеболюючого або онкологічного препарату. Ця група підробок найнебезпечніша внаслідок відмінного від очікуваного терапевтичного ефекту;</a:t>
          </a:r>
          <a:endParaRPr lang="uk-UA" dirty="0"/>
        </a:p>
      </dgm:t>
    </dgm:pt>
    <dgm:pt modelId="{4EAE556C-6E5C-4062-B296-09363348712B}" type="parTrans" cxnId="{7291BAFF-3774-4D39-B157-2ACE0E4C72B8}">
      <dgm:prSet/>
      <dgm:spPr/>
      <dgm:t>
        <a:bodyPr/>
        <a:lstStyle/>
        <a:p>
          <a:endParaRPr lang="ru-RU"/>
        </a:p>
      </dgm:t>
    </dgm:pt>
    <dgm:pt modelId="{C075AABF-D4E7-4390-A1B1-1FCCBC472E6D}" type="sibTrans" cxnId="{7291BAFF-3774-4D39-B157-2ACE0E4C72B8}">
      <dgm:prSet/>
      <dgm:spPr/>
      <dgm:t>
        <a:bodyPr/>
        <a:lstStyle/>
        <a:p>
          <a:endParaRPr lang="ru-RU"/>
        </a:p>
      </dgm:t>
    </dgm:pt>
    <dgm:pt modelId="{DF3A9070-45DE-4725-B777-D52D3EBC2654}" type="pres">
      <dgm:prSet presAssocID="{7134C76D-02A7-446A-9FBC-93E479477641}" presName="linear" presStyleCnt="0">
        <dgm:presLayoutVars>
          <dgm:animLvl val="lvl"/>
          <dgm:resizeHandles val="exact"/>
        </dgm:presLayoutVars>
      </dgm:prSet>
      <dgm:spPr/>
      <dgm:t>
        <a:bodyPr/>
        <a:lstStyle/>
        <a:p>
          <a:endParaRPr lang="ru-RU"/>
        </a:p>
      </dgm:t>
    </dgm:pt>
    <dgm:pt modelId="{AA758FF8-7D6D-4650-BA86-7FE8376D47A7}" type="pres">
      <dgm:prSet presAssocID="{226AF839-CA8F-4F98-9D3A-43021565141B}" presName="parentText" presStyleLbl="node1" presStyleIdx="0" presStyleCnt="1" custScaleX="94013">
        <dgm:presLayoutVars>
          <dgm:chMax val="0"/>
          <dgm:bulletEnabled val="1"/>
        </dgm:presLayoutVars>
      </dgm:prSet>
      <dgm:spPr/>
      <dgm:t>
        <a:bodyPr/>
        <a:lstStyle/>
        <a:p>
          <a:endParaRPr lang="ru-RU"/>
        </a:p>
      </dgm:t>
    </dgm:pt>
  </dgm:ptLst>
  <dgm:cxnLst>
    <dgm:cxn modelId="{7291BAFF-3774-4D39-B157-2ACE0E4C72B8}" srcId="{7134C76D-02A7-446A-9FBC-93E479477641}" destId="{226AF839-CA8F-4F98-9D3A-43021565141B}" srcOrd="0" destOrd="0" parTransId="{4EAE556C-6E5C-4062-B296-09363348712B}" sibTransId="{C075AABF-D4E7-4390-A1B1-1FCCBC472E6D}"/>
    <dgm:cxn modelId="{A86D1923-E1CA-4512-A487-5BE18BD14B42}" type="presOf" srcId="{7134C76D-02A7-446A-9FBC-93E479477641}" destId="{DF3A9070-45DE-4725-B777-D52D3EBC2654}" srcOrd="0" destOrd="0" presId="urn:microsoft.com/office/officeart/2005/8/layout/vList2"/>
    <dgm:cxn modelId="{08EE50D9-93D9-4557-B4C5-8542FB9A204A}" type="presOf" srcId="{226AF839-CA8F-4F98-9D3A-43021565141B}" destId="{AA758FF8-7D6D-4650-BA86-7FE8376D47A7}" srcOrd="0" destOrd="0" presId="urn:microsoft.com/office/officeart/2005/8/layout/vList2"/>
    <dgm:cxn modelId="{80D272D4-660F-4472-AFBA-06A6FF14C99B}" type="presParOf" srcId="{DF3A9070-45DE-4725-B777-D52D3EBC2654}" destId="{AA758FF8-7D6D-4650-BA86-7FE8376D47A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C9C7D0-AD7D-4B37-A97D-3042E0F35A40}" type="doc">
      <dgm:prSet loTypeId="urn:microsoft.com/office/officeart/2005/8/layout/vList2" loCatId="list" qsTypeId="urn:microsoft.com/office/officeart/2005/8/quickstyle/3d4" qsCatId="3D" csTypeId="urn:microsoft.com/office/officeart/2005/8/colors/accent0_3" csCatId="mainScheme" phldr="1"/>
      <dgm:spPr/>
      <dgm:t>
        <a:bodyPr/>
        <a:lstStyle/>
        <a:p>
          <a:endParaRPr lang="ru-RU"/>
        </a:p>
      </dgm:t>
    </dgm:pt>
    <dgm:pt modelId="{B95371C7-8710-40EB-899D-2A3AAAB73AA3}">
      <dgm:prSet/>
      <dgm:spPr/>
      <dgm:t>
        <a:bodyPr/>
        <a:lstStyle/>
        <a:p>
          <a:pPr rtl="0"/>
          <a:r>
            <a:rPr lang="uk-UA" dirty="0" smtClean="0"/>
            <a:t>препарат-плацебо (муляж) - підробка препарату легального виробника, яка не вміщує активних інгредієнтів. Замість активної діючої речовини береться нейтральний компонент - тальк, вапно, сода, крейда, а також натуральні барвники (буряк, морква тощо). Компоненти змішують до досягнення подібності з колірною га­мою оригінального препарату. Цим способом підробляються таблетки, а також мазі й гелі; </a:t>
          </a:r>
          <a:endParaRPr lang="uk-UA" dirty="0"/>
        </a:p>
      </dgm:t>
    </dgm:pt>
    <dgm:pt modelId="{3F075FA6-0A84-4CF2-8F83-B6B1CDA80252}" type="parTrans" cxnId="{8B40C59A-7E6D-4AC8-85F3-E8BD05CB1E27}">
      <dgm:prSet/>
      <dgm:spPr/>
      <dgm:t>
        <a:bodyPr/>
        <a:lstStyle/>
        <a:p>
          <a:endParaRPr lang="ru-RU"/>
        </a:p>
      </dgm:t>
    </dgm:pt>
    <dgm:pt modelId="{BD252860-0405-4872-84B8-CBFADC61CB85}" type="sibTrans" cxnId="{8B40C59A-7E6D-4AC8-85F3-E8BD05CB1E27}">
      <dgm:prSet/>
      <dgm:spPr/>
      <dgm:t>
        <a:bodyPr/>
        <a:lstStyle/>
        <a:p>
          <a:endParaRPr lang="ru-RU"/>
        </a:p>
      </dgm:t>
    </dgm:pt>
    <dgm:pt modelId="{F7E4EC6C-F208-40B2-AA1A-D39D4CEBEA3A}" type="pres">
      <dgm:prSet presAssocID="{71C9C7D0-AD7D-4B37-A97D-3042E0F35A40}" presName="linear" presStyleCnt="0">
        <dgm:presLayoutVars>
          <dgm:animLvl val="lvl"/>
          <dgm:resizeHandles val="exact"/>
        </dgm:presLayoutVars>
      </dgm:prSet>
      <dgm:spPr/>
      <dgm:t>
        <a:bodyPr/>
        <a:lstStyle/>
        <a:p>
          <a:endParaRPr lang="ru-RU"/>
        </a:p>
      </dgm:t>
    </dgm:pt>
    <dgm:pt modelId="{5CDCC5D6-DFF4-499A-8871-A2095FEB5061}" type="pres">
      <dgm:prSet presAssocID="{B95371C7-8710-40EB-899D-2A3AAAB73AA3}" presName="parentText" presStyleLbl="node1" presStyleIdx="0" presStyleCnt="1">
        <dgm:presLayoutVars>
          <dgm:chMax val="0"/>
          <dgm:bulletEnabled val="1"/>
        </dgm:presLayoutVars>
      </dgm:prSet>
      <dgm:spPr/>
      <dgm:t>
        <a:bodyPr/>
        <a:lstStyle/>
        <a:p>
          <a:endParaRPr lang="ru-RU"/>
        </a:p>
      </dgm:t>
    </dgm:pt>
  </dgm:ptLst>
  <dgm:cxnLst>
    <dgm:cxn modelId="{E474D118-1C67-440A-B994-8AA940B7D88A}" type="presOf" srcId="{B95371C7-8710-40EB-899D-2A3AAAB73AA3}" destId="{5CDCC5D6-DFF4-499A-8871-A2095FEB5061}" srcOrd="0" destOrd="0" presId="urn:microsoft.com/office/officeart/2005/8/layout/vList2"/>
    <dgm:cxn modelId="{8B40C59A-7E6D-4AC8-85F3-E8BD05CB1E27}" srcId="{71C9C7D0-AD7D-4B37-A97D-3042E0F35A40}" destId="{B95371C7-8710-40EB-899D-2A3AAAB73AA3}" srcOrd="0" destOrd="0" parTransId="{3F075FA6-0A84-4CF2-8F83-B6B1CDA80252}" sibTransId="{BD252860-0405-4872-84B8-CBFADC61CB85}"/>
    <dgm:cxn modelId="{C20DD4A2-FF91-4269-802B-49FA3F759F27}" type="presOf" srcId="{71C9C7D0-AD7D-4B37-A97D-3042E0F35A40}" destId="{F7E4EC6C-F208-40B2-AA1A-D39D4CEBEA3A}" srcOrd="0" destOrd="0" presId="urn:microsoft.com/office/officeart/2005/8/layout/vList2"/>
    <dgm:cxn modelId="{5BF64A3E-49AE-4AB7-AC7D-02BF1C234523}" type="presParOf" srcId="{F7E4EC6C-F208-40B2-AA1A-D39D4CEBEA3A}" destId="{5CDCC5D6-DFF4-499A-8871-A2095FEB506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F9974A9-4DC3-458D-8B18-C755B41E6C75}"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98283F61-70C2-4CE3-ACB5-15DC761D5A05}">
      <dgm:prSet/>
      <dgm:spPr/>
      <dgm:t>
        <a:bodyPr/>
        <a:lstStyle/>
        <a:p>
          <a:pPr rtl="0"/>
          <a:r>
            <a:rPr lang="uk-UA" dirty="0" smtClean="0"/>
            <a:t>повна підробка лікарського засобу - навмисна й обманна невідповід­ність стосовно маркування, складу, інгредієнтів, їх кількості, виробни­ка, а також упаковки лікарського засобу. </a:t>
          </a:r>
          <a:endParaRPr lang="uk-UA" dirty="0"/>
        </a:p>
      </dgm:t>
    </dgm:pt>
    <dgm:pt modelId="{4E88E3E4-9E26-47F7-90F6-7D7861C4BA15}" type="parTrans" cxnId="{6447AFEB-2A03-4FB8-BB7F-56FB25E1E7FE}">
      <dgm:prSet/>
      <dgm:spPr/>
      <dgm:t>
        <a:bodyPr/>
        <a:lstStyle/>
        <a:p>
          <a:endParaRPr lang="ru-RU"/>
        </a:p>
      </dgm:t>
    </dgm:pt>
    <dgm:pt modelId="{411574E8-C257-4911-B7A7-E9EC97B11D86}" type="sibTrans" cxnId="{6447AFEB-2A03-4FB8-BB7F-56FB25E1E7FE}">
      <dgm:prSet/>
      <dgm:spPr/>
      <dgm:t>
        <a:bodyPr/>
        <a:lstStyle/>
        <a:p>
          <a:endParaRPr lang="ru-RU"/>
        </a:p>
      </dgm:t>
    </dgm:pt>
    <dgm:pt modelId="{83B09B84-3988-42FD-9A29-51A9EC85FFFE}" type="pres">
      <dgm:prSet presAssocID="{EF9974A9-4DC3-458D-8B18-C755B41E6C75}" presName="linear" presStyleCnt="0">
        <dgm:presLayoutVars>
          <dgm:animLvl val="lvl"/>
          <dgm:resizeHandles val="exact"/>
        </dgm:presLayoutVars>
      </dgm:prSet>
      <dgm:spPr/>
      <dgm:t>
        <a:bodyPr/>
        <a:lstStyle/>
        <a:p>
          <a:endParaRPr lang="ru-RU"/>
        </a:p>
      </dgm:t>
    </dgm:pt>
    <dgm:pt modelId="{29C43435-DA68-4E93-8537-491EF1DF4D1A}" type="pres">
      <dgm:prSet presAssocID="{98283F61-70C2-4CE3-ACB5-15DC761D5A05}" presName="parentText" presStyleLbl="node1" presStyleIdx="0" presStyleCnt="1">
        <dgm:presLayoutVars>
          <dgm:chMax val="0"/>
          <dgm:bulletEnabled val="1"/>
        </dgm:presLayoutVars>
      </dgm:prSet>
      <dgm:spPr/>
      <dgm:t>
        <a:bodyPr/>
        <a:lstStyle/>
        <a:p>
          <a:endParaRPr lang="ru-RU"/>
        </a:p>
      </dgm:t>
    </dgm:pt>
  </dgm:ptLst>
  <dgm:cxnLst>
    <dgm:cxn modelId="{6447AFEB-2A03-4FB8-BB7F-56FB25E1E7FE}" srcId="{EF9974A9-4DC3-458D-8B18-C755B41E6C75}" destId="{98283F61-70C2-4CE3-ACB5-15DC761D5A05}" srcOrd="0" destOrd="0" parTransId="{4E88E3E4-9E26-47F7-90F6-7D7861C4BA15}" sibTransId="{411574E8-C257-4911-B7A7-E9EC97B11D86}"/>
    <dgm:cxn modelId="{728E7A13-9B10-497C-B125-02C45598BD1A}" type="presOf" srcId="{98283F61-70C2-4CE3-ACB5-15DC761D5A05}" destId="{29C43435-DA68-4E93-8537-491EF1DF4D1A}" srcOrd="0" destOrd="0" presId="urn:microsoft.com/office/officeart/2005/8/layout/vList2"/>
    <dgm:cxn modelId="{93CC320A-60B2-4F3B-B6E2-680596D8444C}" type="presOf" srcId="{EF9974A9-4DC3-458D-8B18-C755B41E6C75}" destId="{83B09B84-3988-42FD-9A29-51A9EC85FFFE}" srcOrd="0" destOrd="0" presId="urn:microsoft.com/office/officeart/2005/8/layout/vList2"/>
    <dgm:cxn modelId="{2A56B068-7BF4-4EDC-858A-E70CA0EA8845}" type="presParOf" srcId="{83B09B84-3988-42FD-9A29-51A9EC85FFFE}" destId="{29C43435-DA68-4E93-8537-491EF1DF4D1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7EECEFB-FBBE-4FB2-A3F0-69FE046724D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60829529-0569-4B17-BD4D-E27A6F4F15AB}">
      <dgm:prSet/>
      <dgm:spPr/>
      <dgm:t>
        <a:bodyPr/>
        <a:lstStyle/>
        <a:p>
          <a:pPr rtl="0"/>
          <a:r>
            <a:rPr lang="uk-UA" smtClean="0"/>
            <a:t>Перші два варіанти підробок характерні для легальних фармацевтич­них виробництв, від невеликих до великих. У світовій практиці, за різними оцінками, цим займається 6-8 % фармацевтичних компаній. І найчастіше так роблять дочірні підприємства відомих фірм у тому чи іншому регіоні. Це групи підробок, які найважче ідентифікуються. Найчастіше відрізнити таку підробку від оригіналу можна лише у спеціалізованій хімічній лабо­раторії. За оцінками експертів, потенційно небезпечні для здоров'я абсолютно всі фальсифікати, оскільки вони не піддаються передбаченому для легаль­ної продукції контролю якості.</a:t>
          </a:r>
          <a:endParaRPr lang="uk-UA"/>
        </a:p>
      </dgm:t>
    </dgm:pt>
    <dgm:pt modelId="{3591F948-CF70-4B6B-8757-DEEE626FA13D}" type="parTrans" cxnId="{A3241A39-7723-43C2-A9B2-729D74A6CE23}">
      <dgm:prSet/>
      <dgm:spPr/>
      <dgm:t>
        <a:bodyPr/>
        <a:lstStyle/>
        <a:p>
          <a:endParaRPr lang="ru-RU"/>
        </a:p>
      </dgm:t>
    </dgm:pt>
    <dgm:pt modelId="{AED20FAE-DB08-4F21-B810-DEC6054E37EC}" type="sibTrans" cxnId="{A3241A39-7723-43C2-A9B2-729D74A6CE23}">
      <dgm:prSet/>
      <dgm:spPr/>
      <dgm:t>
        <a:bodyPr/>
        <a:lstStyle/>
        <a:p>
          <a:endParaRPr lang="ru-RU"/>
        </a:p>
      </dgm:t>
    </dgm:pt>
    <dgm:pt modelId="{2FC66FE6-DBCE-40E4-A6B1-B729D093E2A4}" type="pres">
      <dgm:prSet presAssocID="{57EECEFB-FBBE-4FB2-A3F0-69FE046724DD}" presName="linear" presStyleCnt="0">
        <dgm:presLayoutVars>
          <dgm:animLvl val="lvl"/>
          <dgm:resizeHandles val="exact"/>
        </dgm:presLayoutVars>
      </dgm:prSet>
      <dgm:spPr/>
      <dgm:t>
        <a:bodyPr/>
        <a:lstStyle/>
        <a:p>
          <a:endParaRPr lang="ru-RU"/>
        </a:p>
      </dgm:t>
    </dgm:pt>
    <dgm:pt modelId="{4927AA05-C49A-42AD-AD01-8B1627568940}" type="pres">
      <dgm:prSet presAssocID="{60829529-0569-4B17-BD4D-E27A6F4F15AB}" presName="parentText" presStyleLbl="node1" presStyleIdx="0" presStyleCnt="1">
        <dgm:presLayoutVars>
          <dgm:chMax val="0"/>
          <dgm:bulletEnabled val="1"/>
        </dgm:presLayoutVars>
      </dgm:prSet>
      <dgm:spPr/>
      <dgm:t>
        <a:bodyPr/>
        <a:lstStyle/>
        <a:p>
          <a:endParaRPr lang="ru-RU"/>
        </a:p>
      </dgm:t>
    </dgm:pt>
  </dgm:ptLst>
  <dgm:cxnLst>
    <dgm:cxn modelId="{F779ABFB-43D3-445A-8249-E60C3021EEDE}" type="presOf" srcId="{57EECEFB-FBBE-4FB2-A3F0-69FE046724DD}" destId="{2FC66FE6-DBCE-40E4-A6B1-B729D093E2A4}" srcOrd="0" destOrd="0" presId="urn:microsoft.com/office/officeart/2005/8/layout/vList2"/>
    <dgm:cxn modelId="{A3241A39-7723-43C2-A9B2-729D74A6CE23}" srcId="{57EECEFB-FBBE-4FB2-A3F0-69FE046724DD}" destId="{60829529-0569-4B17-BD4D-E27A6F4F15AB}" srcOrd="0" destOrd="0" parTransId="{3591F948-CF70-4B6B-8757-DEEE626FA13D}" sibTransId="{AED20FAE-DB08-4F21-B810-DEC6054E37EC}"/>
    <dgm:cxn modelId="{ECBCC38C-0D04-4F1E-BE93-100760A89CEC}" type="presOf" srcId="{60829529-0569-4B17-BD4D-E27A6F4F15AB}" destId="{4927AA05-C49A-42AD-AD01-8B1627568940}" srcOrd="0" destOrd="0" presId="urn:microsoft.com/office/officeart/2005/8/layout/vList2"/>
    <dgm:cxn modelId="{AD7BCC72-B6AA-41E1-A292-BDBF356E0633}" type="presParOf" srcId="{2FC66FE6-DBCE-40E4-A6B1-B729D093E2A4}" destId="{4927AA05-C49A-42AD-AD01-8B162756894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6CF498-8DC7-477C-B972-1B5AFEB7D6D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51F887BC-0D1E-4D13-BAF2-84AA9B0555C4}">
      <dgm:prSet/>
      <dgm:spPr/>
      <dgm:t>
        <a:bodyPr/>
        <a:lstStyle/>
        <a:p>
          <a:pPr rtl="0"/>
          <a:r>
            <a:rPr lang="uk-UA" smtClean="0"/>
            <a:t>асортиментна</a:t>
          </a:r>
          <a:endParaRPr lang="uk-UA"/>
        </a:p>
      </dgm:t>
    </dgm:pt>
    <dgm:pt modelId="{D3998636-4E67-4FBC-9F38-CDCA8B5D10B3}" type="parTrans" cxnId="{E1E9B98E-CE96-4CD4-ABE5-8CA0F50A27AA}">
      <dgm:prSet/>
      <dgm:spPr/>
      <dgm:t>
        <a:bodyPr/>
        <a:lstStyle/>
        <a:p>
          <a:endParaRPr lang="ru-RU"/>
        </a:p>
      </dgm:t>
    </dgm:pt>
    <dgm:pt modelId="{ADDCCD54-EAD3-4B75-8E3F-A01B6CA54EB4}" type="sibTrans" cxnId="{E1E9B98E-CE96-4CD4-ABE5-8CA0F50A27AA}">
      <dgm:prSet/>
      <dgm:spPr/>
      <dgm:t>
        <a:bodyPr/>
        <a:lstStyle/>
        <a:p>
          <a:endParaRPr lang="ru-RU"/>
        </a:p>
      </dgm:t>
    </dgm:pt>
    <dgm:pt modelId="{F928D7D5-5B8D-4E4D-915A-22DA3CD9B100}">
      <dgm:prSet/>
      <dgm:spPr/>
      <dgm:t>
        <a:bodyPr/>
        <a:lstStyle/>
        <a:p>
          <a:pPr rtl="0"/>
          <a:r>
            <a:rPr lang="uk-UA" smtClean="0"/>
            <a:t>якісна, </a:t>
          </a:r>
          <a:endParaRPr lang="uk-UA"/>
        </a:p>
      </dgm:t>
    </dgm:pt>
    <dgm:pt modelId="{6EF76A89-B1C8-48FD-8F7B-393A429173E0}" type="parTrans" cxnId="{2D889D16-09A7-4580-923C-B48402A9AAC8}">
      <dgm:prSet/>
      <dgm:spPr/>
      <dgm:t>
        <a:bodyPr/>
        <a:lstStyle/>
        <a:p>
          <a:endParaRPr lang="ru-RU"/>
        </a:p>
      </dgm:t>
    </dgm:pt>
    <dgm:pt modelId="{39200098-7D84-43FD-BD83-6995107B4280}" type="sibTrans" cxnId="{2D889D16-09A7-4580-923C-B48402A9AAC8}">
      <dgm:prSet/>
      <dgm:spPr/>
      <dgm:t>
        <a:bodyPr/>
        <a:lstStyle/>
        <a:p>
          <a:endParaRPr lang="ru-RU"/>
        </a:p>
      </dgm:t>
    </dgm:pt>
    <dgm:pt modelId="{4FE147D1-4219-4050-92D9-56AD27220FCF}">
      <dgm:prSet/>
      <dgm:spPr/>
      <dgm:t>
        <a:bodyPr/>
        <a:lstStyle/>
        <a:p>
          <a:pPr rtl="0"/>
          <a:r>
            <a:rPr lang="uk-UA" smtClean="0"/>
            <a:t>кількісна</a:t>
          </a:r>
          <a:endParaRPr lang="uk-UA"/>
        </a:p>
      </dgm:t>
    </dgm:pt>
    <dgm:pt modelId="{928AEA81-F2A2-485C-840D-1E1CC0801A36}" type="parTrans" cxnId="{C433EA83-E0B6-4744-8C5C-18126CC279C4}">
      <dgm:prSet/>
      <dgm:spPr/>
      <dgm:t>
        <a:bodyPr/>
        <a:lstStyle/>
        <a:p>
          <a:endParaRPr lang="ru-RU"/>
        </a:p>
      </dgm:t>
    </dgm:pt>
    <dgm:pt modelId="{55FC911C-8FCA-438A-8307-41AB074F73A2}" type="sibTrans" cxnId="{C433EA83-E0B6-4744-8C5C-18126CC279C4}">
      <dgm:prSet/>
      <dgm:spPr/>
      <dgm:t>
        <a:bodyPr/>
        <a:lstStyle/>
        <a:p>
          <a:endParaRPr lang="ru-RU"/>
        </a:p>
      </dgm:t>
    </dgm:pt>
    <dgm:pt modelId="{B329879C-31B1-4C8F-B0C1-B594FE27BB39}">
      <dgm:prSet/>
      <dgm:spPr/>
      <dgm:t>
        <a:bodyPr/>
        <a:lstStyle/>
        <a:p>
          <a:pPr rtl="0"/>
          <a:r>
            <a:rPr lang="uk-UA" smtClean="0"/>
            <a:t>інформаційна </a:t>
          </a:r>
          <a:endParaRPr lang="uk-UA"/>
        </a:p>
      </dgm:t>
    </dgm:pt>
    <dgm:pt modelId="{2350601F-F51E-4128-A6BB-73D656157154}" type="parTrans" cxnId="{77700681-0929-4B4C-9BD2-42B263F1F70D}">
      <dgm:prSet/>
      <dgm:spPr/>
      <dgm:t>
        <a:bodyPr/>
        <a:lstStyle/>
        <a:p>
          <a:endParaRPr lang="ru-RU"/>
        </a:p>
      </dgm:t>
    </dgm:pt>
    <dgm:pt modelId="{16DB01BE-D1BD-4C49-AF66-FBC1EFBF28D9}" type="sibTrans" cxnId="{77700681-0929-4B4C-9BD2-42B263F1F70D}">
      <dgm:prSet/>
      <dgm:spPr/>
      <dgm:t>
        <a:bodyPr/>
        <a:lstStyle/>
        <a:p>
          <a:endParaRPr lang="ru-RU"/>
        </a:p>
      </dgm:t>
    </dgm:pt>
    <dgm:pt modelId="{A6BDACF4-9070-4D4C-8D73-77E66F32E415}">
      <dgm:prSet/>
      <dgm:spPr/>
      <dgm:t>
        <a:bodyPr/>
        <a:lstStyle/>
        <a:p>
          <a:pPr rtl="0"/>
          <a:r>
            <a:rPr lang="uk-UA" smtClean="0"/>
            <a:t>вартісна.</a:t>
          </a:r>
          <a:endParaRPr lang="uk-UA"/>
        </a:p>
      </dgm:t>
    </dgm:pt>
    <dgm:pt modelId="{0BE34113-0DE4-4620-8B9F-8D48D92B5B2F}" type="parTrans" cxnId="{1B6B708C-110E-4654-8F48-821E0805AD93}">
      <dgm:prSet/>
      <dgm:spPr/>
      <dgm:t>
        <a:bodyPr/>
        <a:lstStyle/>
        <a:p>
          <a:endParaRPr lang="ru-RU"/>
        </a:p>
      </dgm:t>
    </dgm:pt>
    <dgm:pt modelId="{FE173B1C-170B-45D5-8DFD-3700FF3D2C93}" type="sibTrans" cxnId="{1B6B708C-110E-4654-8F48-821E0805AD93}">
      <dgm:prSet/>
      <dgm:spPr/>
      <dgm:t>
        <a:bodyPr/>
        <a:lstStyle/>
        <a:p>
          <a:endParaRPr lang="ru-RU"/>
        </a:p>
      </dgm:t>
    </dgm:pt>
    <dgm:pt modelId="{C6B62F5C-4595-421A-A82D-CFF9D338B49C}" type="pres">
      <dgm:prSet presAssocID="{AF6CF498-8DC7-477C-B972-1B5AFEB7D6D9}" presName="linear" presStyleCnt="0">
        <dgm:presLayoutVars>
          <dgm:animLvl val="lvl"/>
          <dgm:resizeHandles val="exact"/>
        </dgm:presLayoutVars>
      </dgm:prSet>
      <dgm:spPr/>
      <dgm:t>
        <a:bodyPr/>
        <a:lstStyle/>
        <a:p>
          <a:endParaRPr lang="ru-RU"/>
        </a:p>
      </dgm:t>
    </dgm:pt>
    <dgm:pt modelId="{341EFEDA-87C1-470C-8215-5A4EE30E5ADB}" type="pres">
      <dgm:prSet presAssocID="{51F887BC-0D1E-4D13-BAF2-84AA9B0555C4}" presName="parentText" presStyleLbl="node1" presStyleIdx="0" presStyleCnt="5">
        <dgm:presLayoutVars>
          <dgm:chMax val="0"/>
          <dgm:bulletEnabled val="1"/>
        </dgm:presLayoutVars>
      </dgm:prSet>
      <dgm:spPr/>
      <dgm:t>
        <a:bodyPr/>
        <a:lstStyle/>
        <a:p>
          <a:endParaRPr lang="ru-RU"/>
        </a:p>
      </dgm:t>
    </dgm:pt>
    <dgm:pt modelId="{82D343A6-CBAF-4EA2-8FD1-D00055615443}" type="pres">
      <dgm:prSet presAssocID="{ADDCCD54-EAD3-4B75-8E3F-A01B6CA54EB4}" presName="spacer" presStyleCnt="0"/>
      <dgm:spPr/>
    </dgm:pt>
    <dgm:pt modelId="{3C8A43CB-8DD3-4718-902B-830D2AF06D9F}" type="pres">
      <dgm:prSet presAssocID="{F928D7D5-5B8D-4E4D-915A-22DA3CD9B100}" presName="parentText" presStyleLbl="node1" presStyleIdx="1" presStyleCnt="5">
        <dgm:presLayoutVars>
          <dgm:chMax val="0"/>
          <dgm:bulletEnabled val="1"/>
        </dgm:presLayoutVars>
      </dgm:prSet>
      <dgm:spPr/>
      <dgm:t>
        <a:bodyPr/>
        <a:lstStyle/>
        <a:p>
          <a:endParaRPr lang="ru-RU"/>
        </a:p>
      </dgm:t>
    </dgm:pt>
    <dgm:pt modelId="{A3CD26C5-3AF5-45FF-83D3-BBF2AE3A2480}" type="pres">
      <dgm:prSet presAssocID="{39200098-7D84-43FD-BD83-6995107B4280}" presName="spacer" presStyleCnt="0"/>
      <dgm:spPr/>
    </dgm:pt>
    <dgm:pt modelId="{F866ACBD-F8AA-4E1E-B41A-3FC4FBFA7E57}" type="pres">
      <dgm:prSet presAssocID="{4FE147D1-4219-4050-92D9-56AD27220FCF}" presName="parentText" presStyleLbl="node1" presStyleIdx="2" presStyleCnt="5">
        <dgm:presLayoutVars>
          <dgm:chMax val="0"/>
          <dgm:bulletEnabled val="1"/>
        </dgm:presLayoutVars>
      </dgm:prSet>
      <dgm:spPr/>
      <dgm:t>
        <a:bodyPr/>
        <a:lstStyle/>
        <a:p>
          <a:endParaRPr lang="ru-RU"/>
        </a:p>
      </dgm:t>
    </dgm:pt>
    <dgm:pt modelId="{710BE606-1094-47D3-9FC9-AF25DE9E537C}" type="pres">
      <dgm:prSet presAssocID="{55FC911C-8FCA-438A-8307-41AB074F73A2}" presName="spacer" presStyleCnt="0"/>
      <dgm:spPr/>
    </dgm:pt>
    <dgm:pt modelId="{CACA3544-5212-40A9-ADA6-1567F7BCD464}" type="pres">
      <dgm:prSet presAssocID="{B329879C-31B1-4C8F-B0C1-B594FE27BB39}" presName="parentText" presStyleLbl="node1" presStyleIdx="3" presStyleCnt="5">
        <dgm:presLayoutVars>
          <dgm:chMax val="0"/>
          <dgm:bulletEnabled val="1"/>
        </dgm:presLayoutVars>
      </dgm:prSet>
      <dgm:spPr/>
      <dgm:t>
        <a:bodyPr/>
        <a:lstStyle/>
        <a:p>
          <a:endParaRPr lang="ru-RU"/>
        </a:p>
      </dgm:t>
    </dgm:pt>
    <dgm:pt modelId="{21154DFC-95A3-4424-B922-AAC6857F5F99}" type="pres">
      <dgm:prSet presAssocID="{16DB01BE-D1BD-4C49-AF66-FBC1EFBF28D9}" presName="spacer" presStyleCnt="0"/>
      <dgm:spPr/>
    </dgm:pt>
    <dgm:pt modelId="{9343B189-F905-4252-9585-ABC75D60C9B5}" type="pres">
      <dgm:prSet presAssocID="{A6BDACF4-9070-4D4C-8D73-77E66F32E415}" presName="parentText" presStyleLbl="node1" presStyleIdx="4" presStyleCnt="5">
        <dgm:presLayoutVars>
          <dgm:chMax val="0"/>
          <dgm:bulletEnabled val="1"/>
        </dgm:presLayoutVars>
      </dgm:prSet>
      <dgm:spPr/>
      <dgm:t>
        <a:bodyPr/>
        <a:lstStyle/>
        <a:p>
          <a:endParaRPr lang="ru-RU"/>
        </a:p>
      </dgm:t>
    </dgm:pt>
  </dgm:ptLst>
  <dgm:cxnLst>
    <dgm:cxn modelId="{C5814E7F-834A-4873-9E6D-434F69F7B1D4}" type="presOf" srcId="{F928D7D5-5B8D-4E4D-915A-22DA3CD9B100}" destId="{3C8A43CB-8DD3-4718-902B-830D2AF06D9F}" srcOrd="0" destOrd="0" presId="urn:microsoft.com/office/officeart/2005/8/layout/vList2"/>
    <dgm:cxn modelId="{E1E9B98E-CE96-4CD4-ABE5-8CA0F50A27AA}" srcId="{AF6CF498-8DC7-477C-B972-1B5AFEB7D6D9}" destId="{51F887BC-0D1E-4D13-BAF2-84AA9B0555C4}" srcOrd="0" destOrd="0" parTransId="{D3998636-4E67-4FBC-9F38-CDCA8B5D10B3}" sibTransId="{ADDCCD54-EAD3-4B75-8E3F-A01B6CA54EB4}"/>
    <dgm:cxn modelId="{77700681-0929-4B4C-9BD2-42B263F1F70D}" srcId="{AF6CF498-8DC7-477C-B972-1B5AFEB7D6D9}" destId="{B329879C-31B1-4C8F-B0C1-B594FE27BB39}" srcOrd="3" destOrd="0" parTransId="{2350601F-F51E-4128-A6BB-73D656157154}" sibTransId="{16DB01BE-D1BD-4C49-AF66-FBC1EFBF28D9}"/>
    <dgm:cxn modelId="{C433EA83-E0B6-4744-8C5C-18126CC279C4}" srcId="{AF6CF498-8DC7-477C-B972-1B5AFEB7D6D9}" destId="{4FE147D1-4219-4050-92D9-56AD27220FCF}" srcOrd="2" destOrd="0" parTransId="{928AEA81-F2A2-485C-840D-1E1CC0801A36}" sibTransId="{55FC911C-8FCA-438A-8307-41AB074F73A2}"/>
    <dgm:cxn modelId="{1B6B708C-110E-4654-8F48-821E0805AD93}" srcId="{AF6CF498-8DC7-477C-B972-1B5AFEB7D6D9}" destId="{A6BDACF4-9070-4D4C-8D73-77E66F32E415}" srcOrd="4" destOrd="0" parTransId="{0BE34113-0DE4-4620-8B9F-8D48D92B5B2F}" sibTransId="{FE173B1C-170B-45D5-8DFD-3700FF3D2C93}"/>
    <dgm:cxn modelId="{809A87C2-1562-4844-A31A-83BB40522DBF}" type="presOf" srcId="{A6BDACF4-9070-4D4C-8D73-77E66F32E415}" destId="{9343B189-F905-4252-9585-ABC75D60C9B5}" srcOrd="0" destOrd="0" presId="urn:microsoft.com/office/officeart/2005/8/layout/vList2"/>
    <dgm:cxn modelId="{758489DD-7404-4940-8918-12F6CD53BF1A}" type="presOf" srcId="{4FE147D1-4219-4050-92D9-56AD27220FCF}" destId="{F866ACBD-F8AA-4E1E-B41A-3FC4FBFA7E57}" srcOrd="0" destOrd="0" presId="urn:microsoft.com/office/officeart/2005/8/layout/vList2"/>
    <dgm:cxn modelId="{DC318D01-1BC1-46DD-84B9-9C0AF23ED9B6}" type="presOf" srcId="{AF6CF498-8DC7-477C-B972-1B5AFEB7D6D9}" destId="{C6B62F5C-4595-421A-A82D-CFF9D338B49C}" srcOrd="0" destOrd="0" presId="urn:microsoft.com/office/officeart/2005/8/layout/vList2"/>
    <dgm:cxn modelId="{F8819351-77FA-4FBF-AEA9-5F6528F13CE2}" type="presOf" srcId="{51F887BC-0D1E-4D13-BAF2-84AA9B0555C4}" destId="{341EFEDA-87C1-470C-8215-5A4EE30E5ADB}" srcOrd="0" destOrd="0" presId="urn:microsoft.com/office/officeart/2005/8/layout/vList2"/>
    <dgm:cxn modelId="{2D889D16-09A7-4580-923C-B48402A9AAC8}" srcId="{AF6CF498-8DC7-477C-B972-1B5AFEB7D6D9}" destId="{F928D7D5-5B8D-4E4D-915A-22DA3CD9B100}" srcOrd="1" destOrd="0" parTransId="{6EF76A89-B1C8-48FD-8F7B-393A429173E0}" sibTransId="{39200098-7D84-43FD-BD83-6995107B4280}"/>
    <dgm:cxn modelId="{E8FD73FC-3016-4244-9BC6-8DE016FA06E1}" type="presOf" srcId="{B329879C-31B1-4C8F-B0C1-B594FE27BB39}" destId="{CACA3544-5212-40A9-ADA6-1567F7BCD464}" srcOrd="0" destOrd="0" presId="urn:microsoft.com/office/officeart/2005/8/layout/vList2"/>
    <dgm:cxn modelId="{746670F5-9E08-4BE6-9B67-764B5057D81A}" type="presParOf" srcId="{C6B62F5C-4595-421A-A82D-CFF9D338B49C}" destId="{341EFEDA-87C1-470C-8215-5A4EE30E5ADB}" srcOrd="0" destOrd="0" presId="urn:microsoft.com/office/officeart/2005/8/layout/vList2"/>
    <dgm:cxn modelId="{8CE0CE45-FEDB-4942-960E-4DA73E945FAC}" type="presParOf" srcId="{C6B62F5C-4595-421A-A82D-CFF9D338B49C}" destId="{82D343A6-CBAF-4EA2-8FD1-D00055615443}" srcOrd="1" destOrd="0" presId="urn:microsoft.com/office/officeart/2005/8/layout/vList2"/>
    <dgm:cxn modelId="{4BE10E3D-A6A0-4768-A2D2-E6F39D1942B4}" type="presParOf" srcId="{C6B62F5C-4595-421A-A82D-CFF9D338B49C}" destId="{3C8A43CB-8DD3-4718-902B-830D2AF06D9F}" srcOrd="2" destOrd="0" presId="urn:microsoft.com/office/officeart/2005/8/layout/vList2"/>
    <dgm:cxn modelId="{2A257071-2F78-4344-B7C4-E844514198AD}" type="presParOf" srcId="{C6B62F5C-4595-421A-A82D-CFF9D338B49C}" destId="{A3CD26C5-3AF5-45FF-83D3-BBF2AE3A2480}" srcOrd="3" destOrd="0" presId="urn:microsoft.com/office/officeart/2005/8/layout/vList2"/>
    <dgm:cxn modelId="{816A18F8-A4DE-4B09-AC66-BEEF6BD0063D}" type="presParOf" srcId="{C6B62F5C-4595-421A-A82D-CFF9D338B49C}" destId="{F866ACBD-F8AA-4E1E-B41A-3FC4FBFA7E57}" srcOrd="4" destOrd="0" presId="urn:microsoft.com/office/officeart/2005/8/layout/vList2"/>
    <dgm:cxn modelId="{77CF3BEA-9467-41B8-8615-8EB61EB1585C}" type="presParOf" srcId="{C6B62F5C-4595-421A-A82D-CFF9D338B49C}" destId="{710BE606-1094-47D3-9FC9-AF25DE9E537C}" srcOrd="5" destOrd="0" presId="urn:microsoft.com/office/officeart/2005/8/layout/vList2"/>
    <dgm:cxn modelId="{46B98EAC-75DF-49D7-8CBB-8814117647C7}" type="presParOf" srcId="{C6B62F5C-4595-421A-A82D-CFF9D338B49C}" destId="{CACA3544-5212-40A9-ADA6-1567F7BCD464}" srcOrd="6" destOrd="0" presId="urn:microsoft.com/office/officeart/2005/8/layout/vList2"/>
    <dgm:cxn modelId="{AFCC4AC3-E539-4759-9628-9B4D52839C6D}" type="presParOf" srcId="{C6B62F5C-4595-421A-A82D-CFF9D338B49C}" destId="{21154DFC-95A3-4424-B922-AAC6857F5F99}" srcOrd="7" destOrd="0" presId="urn:microsoft.com/office/officeart/2005/8/layout/vList2"/>
    <dgm:cxn modelId="{E17F490E-F90E-4707-8FA6-F81F71D1B61F}" type="presParOf" srcId="{C6B62F5C-4595-421A-A82D-CFF9D338B49C}" destId="{9343B189-F905-4252-9585-ABC75D60C9B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C2B744C-5A2E-4BDB-9A01-58FD575301A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E4E5F0EF-210E-4F13-A5C0-D7D6C5D8BB8E}">
      <dgm:prSet custT="1"/>
      <dgm:spPr/>
      <dgm:t>
        <a:bodyPr/>
        <a:lstStyle/>
        <a:p>
          <a:pPr rtl="0"/>
          <a:r>
            <a:rPr lang="uk-UA" sz="1600" dirty="0" smtClean="0"/>
            <a:t>Асортиментна фальсифікацією товарів називають підроблення, яке здійснюється шляхом повної або часткової заміни товару одного виду або найменування товаром іншого виду або найменування із збереженням подібності одного або декількох ознак.</a:t>
          </a:r>
          <a:endParaRPr lang="uk-UA" sz="1600" dirty="0"/>
        </a:p>
      </dgm:t>
    </dgm:pt>
    <dgm:pt modelId="{5153FC5E-58AD-4B87-9A1B-27719AB79992}" type="parTrans" cxnId="{6A6633B8-6670-4ACD-8AAE-39D84D586664}">
      <dgm:prSet/>
      <dgm:spPr/>
      <dgm:t>
        <a:bodyPr/>
        <a:lstStyle/>
        <a:p>
          <a:endParaRPr lang="ru-RU"/>
        </a:p>
      </dgm:t>
    </dgm:pt>
    <dgm:pt modelId="{5587164F-D91A-49E6-B84E-CED926D3FC42}" type="sibTrans" cxnId="{6A6633B8-6670-4ACD-8AAE-39D84D586664}">
      <dgm:prSet/>
      <dgm:spPr/>
      <dgm:t>
        <a:bodyPr/>
        <a:lstStyle/>
        <a:p>
          <a:endParaRPr lang="ru-RU"/>
        </a:p>
      </dgm:t>
    </dgm:pt>
    <dgm:pt modelId="{D26FB0D2-5AA5-4858-B904-B3B9E79EF54D}">
      <dgm:prSet custT="1"/>
      <dgm:spPr/>
      <dgm:t>
        <a:bodyPr/>
        <a:lstStyle/>
        <a:p>
          <a:pPr rtl="0"/>
          <a:r>
            <a:rPr lang="uk-UA" sz="1600" dirty="0" smtClean="0"/>
            <a:t>Якісна фальсифікація - це заміна товару вищого рівня якості товаром більш низького рівня.</a:t>
          </a:r>
          <a:endParaRPr lang="uk-UA" sz="1600" dirty="0"/>
        </a:p>
      </dgm:t>
    </dgm:pt>
    <dgm:pt modelId="{FF2B4E75-E266-40BC-8537-495B6FF767E5}" type="parTrans" cxnId="{582B6293-36BB-4E63-8C19-F7EBF8D427DF}">
      <dgm:prSet/>
      <dgm:spPr/>
      <dgm:t>
        <a:bodyPr/>
        <a:lstStyle/>
        <a:p>
          <a:endParaRPr lang="ru-RU"/>
        </a:p>
      </dgm:t>
    </dgm:pt>
    <dgm:pt modelId="{7016BD34-9B7A-40C3-AC11-D00AAFFE6CD5}" type="sibTrans" cxnId="{582B6293-36BB-4E63-8C19-F7EBF8D427DF}">
      <dgm:prSet/>
      <dgm:spPr/>
      <dgm:t>
        <a:bodyPr/>
        <a:lstStyle/>
        <a:p>
          <a:endParaRPr lang="ru-RU"/>
        </a:p>
      </dgm:t>
    </dgm:pt>
    <dgm:pt modelId="{EB74234A-A6F4-44CA-BE11-F7FD02A63FF3}" type="pres">
      <dgm:prSet presAssocID="{CC2B744C-5A2E-4BDB-9A01-58FD575301AA}" presName="linear" presStyleCnt="0">
        <dgm:presLayoutVars>
          <dgm:animLvl val="lvl"/>
          <dgm:resizeHandles val="exact"/>
        </dgm:presLayoutVars>
      </dgm:prSet>
      <dgm:spPr/>
      <dgm:t>
        <a:bodyPr/>
        <a:lstStyle/>
        <a:p>
          <a:endParaRPr lang="ru-RU"/>
        </a:p>
      </dgm:t>
    </dgm:pt>
    <dgm:pt modelId="{61373A29-FA84-41E3-A069-2E4A7A700AEA}" type="pres">
      <dgm:prSet presAssocID="{E4E5F0EF-210E-4F13-A5C0-D7D6C5D8BB8E}" presName="parentText" presStyleLbl="node1" presStyleIdx="0" presStyleCnt="2" custScaleY="200888">
        <dgm:presLayoutVars>
          <dgm:chMax val="0"/>
          <dgm:bulletEnabled val="1"/>
        </dgm:presLayoutVars>
      </dgm:prSet>
      <dgm:spPr/>
      <dgm:t>
        <a:bodyPr/>
        <a:lstStyle/>
        <a:p>
          <a:endParaRPr lang="ru-RU"/>
        </a:p>
      </dgm:t>
    </dgm:pt>
    <dgm:pt modelId="{EA4A34A9-8F92-41EC-95F8-789599B5DC3B}" type="pres">
      <dgm:prSet presAssocID="{5587164F-D91A-49E6-B84E-CED926D3FC42}" presName="spacer" presStyleCnt="0"/>
      <dgm:spPr/>
    </dgm:pt>
    <dgm:pt modelId="{3E63281C-386C-4012-8A46-D4754F7B7CB9}" type="pres">
      <dgm:prSet presAssocID="{D26FB0D2-5AA5-4858-B904-B3B9E79EF54D}" presName="parentText" presStyleLbl="node1" presStyleIdx="1" presStyleCnt="2" custLinFactY="35825" custLinFactNeighborX="268" custLinFactNeighborY="100000">
        <dgm:presLayoutVars>
          <dgm:chMax val="0"/>
          <dgm:bulletEnabled val="1"/>
        </dgm:presLayoutVars>
      </dgm:prSet>
      <dgm:spPr/>
      <dgm:t>
        <a:bodyPr/>
        <a:lstStyle/>
        <a:p>
          <a:endParaRPr lang="ru-RU"/>
        </a:p>
      </dgm:t>
    </dgm:pt>
  </dgm:ptLst>
  <dgm:cxnLst>
    <dgm:cxn modelId="{519AEB94-929D-4F61-BB89-C0E56E7CFC8F}" type="presOf" srcId="{D26FB0D2-5AA5-4858-B904-B3B9E79EF54D}" destId="{3E63281C-386C-4012-8A46-D4754F7B7CB9}" srcOrd="0" destOrd="0" presId="urn:microsoft.com/office/officeart/2005/8/layout/vList2"/>
    <dgm:cxn modelId="{FD808FB6-456E-462B-ABC8-5ADCE6E69643}" type="presOf" srcId="{CC2B744C-5A2E-4BDB-9A01-58FD575301AA}" destId="{EB74234A-A6F4-44CA-BE11-F7FD02A63FF3}" srcOrd="0" destOrd="0" presId="urn:microsoft.com/office/officeart/2005/8/layout/vList2"/>
    <dgm:cxn modelId="{64DAFC62-0EDD-43FE-90A6-197913B63C20}" type="presOf" srcId="{E4E5F0EF-210E-4F13-A5C0-D7D6C5D8BB8E}" destId="{61373A29-FA84-41E3-A069-2E4A7A700AEA}" srcOrd="0" destOrd="0" presId="urn:microsoft.com/office/officeart/2005/8/layout/vList2"/>
    <dgm:cxn modelId="{6A6633B8-6670-4ACD-8AAE-39D84D586664}" srcId="{CC2B744C-5A2E-4BDB-9A01-58FD575301AA}" destId="{E4E5F0EF-210E-4F13-A5C0-D7D6C5D8BB8E}" srcOrd="0" destOrd="0" parTransId="{5153FC5E-58AD-4B87-9A1B-27719AB79992}" sibTransId="{5587164F-D91A-49E6-B84E-CED926D3FC42}"/>
    <dgm:cxn modelId="{582B6293-36BB-4E63-8C19-F7EBF8D427DF}" srcId="{CC2B744C-5A2E-4BDB-9A01-58FD575301AA}" destId="{D26FB0D2-5AA5-4858-B904-B3B9E79EF54D}" srcOrd="1" destOrd="0" parTransId="{FF2B4E75-E266-40BC-8537-495B6FF767E5}" sibTransId="{7016BD34-9B7A-40C3-AC11-D00AAFFE6CD5}"/>
    <dgm:cxn modelId="{54DAFEAE-9DB3-432F-AECF-EF66456DEF3A}" type="presParOf" srcId="{EB74234A-A6F4-44CA-BE11-F7FD02A63FF3}" destId="{61373A29-FA84-41E3-A069-2E4A7A700AEA}" srcOrd="0" destOrd="0" presId="urn:microsoft.com/office/officeart/2005/8/layout/vList2"/>
    <dgm:cxn modelId="{6C8024A1-99BD-4FAC-AC4D-1D0C2C4408C9}" type="presParOf" srcId="{EB74234A-A6F4-44CA-BE11-F7FD02A63FF3}" destId="{EA4A34A9-8F92-41EC-95F8-789599B5DC3B}" srcOrd="1" destOrd="0" presId="urn:microsoft.com/office/officeart/2005/8/layout/vList2"/>
    <dgm:cxn modelId="{439DD39E-DB93-40CA-9261-72659CF10D6B}" type="presParOf" srcId="{EB74234A-A6F4-44CA-BE11-F7FD02A63FF3}" destId="{3E63281C-386C-4012-8A46-D4754F7B7C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693A6C9-9C77-4E5F-89C8-C38C2E6C31D2}"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C45DD410-3F76-4D52-B76F-7870DF3AE817}">
      <dgm:prSet custT="1"/>
      <dgm:spPr/>
      <dgm:t>
        <a:bodyPr/>
        <a:lstStyle/>
        <a:p>
          <a:pPr rtl="0"/>
          <a:r>
            <a:rPr lang="uk-UA" sz="1600" dirty="0" smtClean="0"/>
            <a:t>Вартісна фальсифікація - це введення  споживача в оману шляхом реалізації  низькоякісних товарів за цінами високоякісних або товарів менших розмірних характеристик за цінами  товарів з великими розмірними характеристиками .</a:t>
          </a:r>
          <a:endParaRPr lang="uk-UA" sz="1600" dirty="0"/>
        </a:p>
      </dgm:t>
    </dgm:pt>
    <dgm:pt modelId="{5B78B098-A1CE-439B-B1E3-096A54BC98E1}" type="parTrans" cxnId="{C253D132-9838-4976-B71D-DD917D90146E}">
      <dgm:prSet/>
      <dgm:spPr/>
      <dgm:t>
        <a:bodyPr/>
        <a:lstStyle/>
        <a:p>
          <a:endParaRPr lang="ru-RU"/>
        </a:p>
      </dgm:t>
    </dgm:pt>
    <dgm:pt modelId="{F771BD84-C8D2-4928-8EF7-5DC73FE8DAED}" type="sibTrans" cxnId="{C253D132-9838-4976-B71D-DD917D90146E}">
      <dgm:prSet/>
      <dgm:spPr/>
      <dgm:t>
        <a:bodyPr/>
        <a:lstStyle/>
        <a:p>
          <a:endParaRPr lang="ru-RU"/>
        </a:p>
      </dgm:t>
    </dgm:pt>
    <dgm:pt modelId="{18D29F08-1656-40D3-B22D-BA24668432BB}" type="pres">
      <dgm:prSet presAssocID="{F693A6C9-9C77-4E5F-89C8-C38C2E6C31D2}" presName="linear" presStyleCnt="0">
        <dgm:presLayoutVars>
          <dgm:animLvl val="lvl"/>
          <dgm:resizeHandles val="exact"/>
        </dgm:presLayoutVars>
      </dgm:prSet>
      <dgm:spPr/>
      <dgm:t>
        <a:bodyPr/>
        <a:lstStyle/>
        <a:p>
          <a:endParaRPr lang="ru-RU"/>
        </a:p>
      </dgm:t>
    </dgm:pt>
    <dgm:pt modelId="{84CC1212-35C3-4DD1-9DAC-2BBEA702EB3A}" type="pres">
      <dgm:prSet presAssocID="{C45DD410-3F76-4D52-B76F-7870DF3AE817}" presName="parentText" presStyleLbl="node1" presStyleIdx="0" presStyleCnt="1">
        <dgm:presLayoutVars>
          <dgm:chMax val="0"/>
          <dgm:bulletEnabled val="1"/>
        </dgm:presLayoutVars>
      </dgm:prSet>
      <dgm:spPr/>
      <dgm:t>
        <a:bodyPr/>
        <a:lstStyle/>
        <a:p>
          <a:endParaRPr lang="ru-RU"/>
        </a:p>
      </dgm:t>
    </dgm:pt>
  </dgm:ptLst>
  <dgm:cxnLst>
    <dgm:cxn modelId="{C253D132-9838-4976-B71D-DD917D90146E}" srcId="{F693A6C9-9C77-4E5F-89C8-C38C2E6C31D2}" destId="{C45DD410-3F76-4D52-B76F-7870DF3AE817}" srcOrd="0" destOrd="0" parTransId="{5B78B098-A1CE-439B-B1E3-096A54BC98E1}" sibTransId="{F771BD84-C8D2-4928-8EF7-5DC73FE8DAED}"/>
    <dgm:cxn modelId="{11899140-6EEF-4D46-95CA-EDA878D5D086}" type="presOf" srcId="{F693A6C9-9C77-4E5F-89C8-C38C2E6C31D2}" destId="{18D29F08-1656-40D3-B22D-BA24668432BB}" srcOrd="0" destOrd="0" presId="urn:microsoft.com/office/officeart/2005/8/layout/vList2"/>
    <dgm:cxn modelId="{8C8888A9-8FDD-4A73-A8BC-C4B97BF850CB}" type="presOf" srcId="{C45DD410-3F76-4D52-B76F-7870DF3AE817}" destId="{84CC1212-35C3-4DD1-9DAC-2BBEA702EB3A}" srcOrd="0" destOrd="0" presId="urn:microsoft.com/office/officeart/2005/8/layout/vList2"/>
    <dgm:cxn modelId="{E4D3996A-FFB1-4512-99AF-BA6984F9C213}" type="presParOf" srcId="{18D29F08-1656-40D3-B22D-BA24668432BB}" destId="{84CC1212-35C3-4DD1-9DAC-2BBEA702EB3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4C59DF1-58E8-419F-84F4-CBAC7951B29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18DCEF45-7116-4552-9FEE-B767D8258701}">
      <dgm:prSet/>
      <dgm:spPr/>
      <dgm:t>
        <a:bodyPr/>
        <a:lstStyle/>
        <a:p>
          <a:pPr rtl="0"/>
          <a:r>
            <a:rPr lang="uk-UA" dirty="0" smtClean="0"/>
            <a:t>Кількісна фальсифікація - це введення споживача  в оману шляхом значних відхилень параметрів товару (наприклад, маси таблеток, обсягу настоянки),  перевищують допустимі норми нормативної документації. </a:t>
          </a:r>
          <a:endParaRPr lang="uk-UA" dirty="0"/>
        </a:p>
      </dgm:t>
    </dgm:pt>
    <dgm:pt modelId="{E1C32E66-5EB6-4C58-A11B-577FF18DF3F1}" type="parTrans" cxnId="{DEFBFFE7-27A9-4802-A310-A61D6843C6A3}">
      <dgm:prSet/>
      <dgm:spPr/>
      <dgm:t>
        <a:bodyPr/>
        <a:lstStyle/>
        <a:p>
          <a:endParaRPr lang="ru-RU"/>
        </a:p>
      </dgm:t>
    </dgm:pt>
    <dgm:pt modelId="{2E20F610-8288-4763-86F8-2D01D163E770}" type="sibTrans" cxnId="{DEFBFFE7-27A9-4802-A310-A61D6843C6A3}">
      <dgm:prSet/>
      <dgm:spPr/>
      <dgm:t>
        <a:bodyPr/>
        <a:lstStyle/>
        <a:p>
          <a:endParaRPr lang="ru-RU"/>
        </a:p>
      </dgm:t>
    </dgm:pt>
    <dgm:pt modelId="{2D22CE62-8CA0-4EE3-8EA1-BD91973CF681}" type="pres">
      <dgm:prSet presAssocID="{E4C59DF1-58E8-419F-84F4-CBAC7951B29C}" presName="linear" presStyleCnt="0">
        <dgm:presLayoutVars>
          <dgm:animLvl val="lvl"/>
          <dgm:resizeHandles val="exact"/>
        </dgm:presLayoutVars>
      </dgm:prSet>
      <dgm:spPr/>
      <dgm:t>
        <a:bodyPr/>
        <a:lstStyle/>
        <a:p>
          <a:endParaRPr lang="ru-RU"/>
        </a:p>
      </dgm:t>
    </dgm:pt>
    <dgm:pt modelId="{8040B42D-BEE4-4A07-80CF-3159D29C8229}" type="pres">
      <dgm:prSet presAssocID="{18DCEF45-7116-4552-9FEE-B767D8258701}" presName="parentText" presStyleLbl="node1" presStyleIdx="0" presStyleCnt="1" custLinFactNeighborY="41436">
        <dgm:presLayoutVars>
          <dgm:chMax val="0"/>
          <dgm:bulletEnabled val="1"/>
        </dgm:presLayoutVars>
      </dgm:prSet>
      <dgm:spPr/>
      <dgm:t>
        <a:bodyPr/>
        <a:lstStyle/>
        <a:p>
          <a:endParaRPr lang="ru-RU"/>
        </a:p>
      </dgm:t>
    </dgm:pt>
  </dgm:ptLst>
  <dgm:cxnLst>
    <dgm:cxn modelId="{DEFBFFE7-27A9-4802-A310-A61D6843C6A3}" srcId="{E4C59DF1-58E8-419F-84F4-CBAC7951B29C}" destId="{18DCEF45-7116-4552-9FEE-B767D8258701}" srcOrd="0" destOrd="0" parTransId="{E1C32E66-5EB6-4C58-A11B-577FF18DF3F1}" sibTransId="{2E20F610-8288-4763-86F8-2D01D163E770}"/>
    <dgm:cxn modelId="{982E746A-E347-4C05-9D28-191F1247FC82}" type="presOf" srcId="{18DCEF45-7116-4552-9FEE-B767D8258701}" destId="{8040B42D-BEE4-4A07-80CF-3159D29C8229}" srcOrd="0" destOrd="0" presId="urn:microsoft.com/office/officeart/2005/8/layout/vList2"/>
    <dgm:cxn modelId="{28EDD82A-11A9-4FB2-BE4F-A40CD7AA782B}" type="presOf" srcId="{E4C59DF1-58E8-419F-84F4-CBAC7951B29C}" destId="{2D22CE62-8CA0-4EE3-8EA1-BD91973CF681}" srcOrd="0" destOrd="0" presId="urn:microsoft.com/office/officeart/2005/8/layout/vList2"/>
    <dgm:cxn modelId="{419C1DCA-C40C-4082-984E-77B4A9207804}" type="presParOf" srcId="{2D22CE62-8CA0-4EE3-8EA1-BD91973CF681}" destId="{8040B42D-BEE4-4A07-80CF-3159D29C8229}"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CD19B89-86AB-4ADA-BE4E-30AA81617D4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DDE7098-FCA7-42E9-B850-39B65BF00B14}">
      <dgm:prSet/>
      <dgm:spPr/>
      <dgm:t>
        <a:bodyPr/>
        <a:lstStyle/>
        <a:p>
          <a:pPr rtl="0"/>
          <a:r>
            <a:rPr lang="uk-UA" smtClean="0"/>
            <a:t>Проведення при прийомки товару товарознавчого аналізу є простим та ефективним методом, що складається з перевірки первинного пакування, зовнішнього вигляду та вмісту лікарського засобу з метою вилучення з обігу фальсифікованих або субстандартних засобів.</a:t>
          </a:r>
          <a:endParaRPr lang="uk-UA"/>
        </a:p>
      </dgm:t>
    </dgm:pt>
    <dgm:pt modelId="{ACFC44DE-586B-4D8B-B48A-C78DFBEC2F97}" type="parTrans" cxnId="{9FA9198B-D247-4F71-AF0C-325A3C14B814}">
      <dgm:prSet/>
      <dgm:spPr/>
      <dgm:t>
        <a:bodyPr/>
        <a:lstStyle/>
        <a:p>
          <a:endParaRPr lang="ru-RU"/>
        </a:p>
      </dgm:t>
    </dgm:pt>
    <dgm:pt modelId="{13331B51-41B5-45A7-97E3-79D4868D7F1D}" type="sibTrans" cxnId="{9FA9198B-D247-4F71-AF0C-325A3C14B814}">
      <dgm:prSet/>
      <dgm:spPr/>
      <dgm:t>
        <a:bodyPr/>
        <a:lstStyle/>
        <a:p>
          <a:endParaRPr lang="ru-RU"/>
        </a:p>
      </dgm:t>
    </dgm:pt>
    <dgm:pt modelId="{DF35FFBD-07BC-44FA-8002-04074B3440D3}">
      <dgm:prSet/>
      <dgm:spPr/>
      <dgm:t>
        <a:bodyPr/>
        <a:lstStyle/>
        <a:p>
          <a:pPr rtl="0"/>
          <a:r>
            <a:rPr lang="uk-UA" dirty="0" smtClean="0"/>
            <a:t>Перевірку зразку проводять за допомогою органів чуття – тобто методом органолептичного аналізу. Необхідно звернути увагу на те, що органолептичний аналіз потрібно проводити дуже обережно, особливо з отруйними, сильнодіючими лікарськими засобами.</a:t>
          </a:r>
          <a:endParaRPr lang="uk-UA" dirty="0"/>
        </a:p>
      </dgm:t>
    </dgm:pt>
    <dgm:pt modelId="{55715D92-CF89-4A50-9DA3-D120273B41A8}" type="parTrans" cxnId="{543BEB67-2936-4A70-B9EB-D7A411F3FDA5}">
      <dgm:prSet/>
      <dgm:spPr/>
      <dgm:t>
        <a:bodyPr/>
        <a:lstStyle/>
        <a:p>
          <a:endParaRPr lang="ru-RU"/>
        </a:p>
      </dgm:t>
    </dgm:pt>
    <dgm:pt modelId="{ED50C99A-BF95-48F3-A465-2057BBC47D72}" type="sibTrans" cxnId="{543BEB67-2936-4A70-B9EB-D7A411F3FDA5}">
      <dgm:prSet/>
      <dgm:spPr/>
      <dgm:t>
        <a:bodyPr/>
        <a:lstStyle/>
        <a:p>
          <a:endParaRPr lang="ru-RU"/>
        </a:p>
      </dgm:t>
    </dgm:pt>
    <dgm:pt modelId="{2DE2D70D-4C3E-4116-BC9C-46B72B00905A}" type="pres">
      <dgm:prSet presAssocID="{2CD19B89-86AB-4ADA-BE4E-30AA81617D4F}" presName="linear" presStyleCnt="0">
        <dgm:presLayoutVars>
          <dgm:animLvl val="lvl"/>
          <dgm:resizeHandles val="exact"/>
        </dgm:presLayoutVars>
      </dgm:prSet>
      <dgm:spPr/>
      <dgm:t>
        <a:bodyPr/>
        <a:lstStyle/>
        <a:p>
          <a:endParaRPr lang="ru-RU"/>
        </a:p>
      </dgm:t>
    </dgm:pt>
    <dgm:pt modelId="{0D7255E1-6947-4E31-813D-E9E35C24775A}" type="pres">
      <dgm:prSet presAssocID="{FDDE7098-FCA7-42E9-B850-39B65BF00B14}" presName="parentText" presStyleLbl="node1" presStyleIdx="0" presStyleCnt="2">
        <dgm:presLayoutVars>
          <dgm:chMax val="0"/>
          <dgm:bulletEnabled val="1"/>
        </dgm:presLayoutVars>
      </dgm:prSet>
      <dgm:spPr/>
      <dgm:t>
        <a:bodyPr/>
        <a:lstStyle/>
        <a:p>
          <a:endParaRPr lang="ru-RU"/>
        </a:p>
      </dgm:t>
    </dgm:pt>
    <dgm:pt modelId="{1B8B1387-4A20-4972-8908-B7AB06EA8EE9}" type="pres">
      <dgm:prSet presAssocID="{13331B51-41B5-45A7-97E3-79D4868D7F1D}" presName="spacer" presStyleCnt="0"/>
      <dgm:spPr/>
    </dgm:pt>
    <dgm:pt modelId="{7BA8E755-4AC9-4464-A7F0-CB417A69BEB9}" type="pres">
      <dgm:prSet presAssocID="{DF35FFBD-07BC-44FA-8002-04074B3440D3}" presName="parentText" presStyleLbl="node1" presStyleIdx="1" presStyleCnt="2">
        <dgm:presLayoutVars>
          <dgm:chMax val="0"/>
          <dgm:bulletEnabled val="1"/>
        </dgm:presLayoutVars>
      </dgm:prSet>
      <dgm:spPr/>
      <dgm:t>
        <a:bodyPr/>
        <a:lstStyle/>
        <a:p>
          <a:endParaRPr lang="ru-RU"/>
        </a:p>
      </dgm:t>
    </dgm:pt>
  </dgm:ptLst>
  <dgm:cxnLst>
    <dgm:cxn modelId="{9FA9198B-D247-4F71-AF0C-325A3C14B814}" srcId="{2CD19B89-86AB-4ADA-BE4E-30AA81617D4F}" destId="{FDDE7098-FCA7-42E9-B850-39B65BF00B14}" srcOrd="0" destOrd="0" parTransId="{ACFC44DE-586B-4D8B-B48A-C78DFBEC2F97}" sibTransId="{13331B51-41B5-45A7-97E3-79D4868D7F1D}"/>
    <dgm:cxn modelId="{FC9D9B54-D5B3-408B-AD12-E774F21CC785}" type="presOf" srcId="{2CD19B89-86AB-4ADA-BE4E-30AA81617D4F}" destId="{2DE2D70D-4C3E-4116-BC9C-46B72B00905A}" srcOrd="0" destOrd="0" presId="urn:microsoft.com/office/officeart/2005/8/layout/vList2"/>
    <dgm:cxn modelId="{3EDF7498-0D23-47D8-87D8-EF0C766066EF}" type="presOf" srcId="{FDDE7098-FCA7-42E9-B850-39B65BF00B14}" destId="{0D7255E1-6947-4E31-813D-E9E35C24775A}" srcOrd="0" destOrd="0" presId="urn:microsoft.com/office/officeart/2005/8/layout/vList2"/>
    <dgm:cxn modelId="{543BEB67-2936-4A70-B9EB-D7A411F3FDA5}" srcId="{2CD19B89-86AB-4ADA-BE4E-30AA81617D4F}" destId="{DF35FFBD-07BC-44FA-8002-04074B3440D3}" srcOrd="1" destOrd="0" parTransId="{55715D92-CF89-4A50-9DA3-D120273B41A8}" sibTransId="{ED50C99A-BF95-48F3-A465-2057BBC47D72}"/>
    <dgm:cxn modelId="{B02F0144-3F65-4401-97CF-6B93E0AB78BE}" type="presOf" srcId="{DF35FFBD-07BC-44FA-8002-04074B3440D3}" destId="{7BA8E755-4AC9-4464-A7F0-CB417A69BEB9}" srcOrd="0" destOrd="0" presId="urn:microsoft.com/office/officeart/2005/8/layout/vList2"/>
    <dgm:cxn modelId="{573B84F2-FB70-4EBA-AB91-B47CB234D10F}" type="presParOf" srcId="{2DE2D70D-4C3E-4116-BC9C-46B72B00905A}" destId="{0D7255E1-6947-4E31-813D-E9E35C24775A}" srcOrd="0" destOrd="0" presId="urn:microsoft.com/office/officeart/2005/8/layout/vList2"/>
    <dgm:cxn modelId="{109F7458-B711-4B94-A606-D07C3F2D43C6}" type="presParOf" srcId="{2DE2D70D-4C3E-4116-BC9C-46B72B00905A}" destId="{1B8B1387-4A20-4972-8908-B7AB06EA8EE9}" srcOrd="1" destOrd="0" presId="urn:microsoft.com/office/officeart/2005/8/layout/vList2"/>
    <dgm:cxn modelId="{9884CC25-2772-414E-A5D7-AD64AB15C48F}" type="presParOf" srcId="{2DE2D70D-4C3E-4116-BC9C-46B72B00905A}" destId="{7BA8E755-4AC9-4464-A7F0-CB417A69BE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F672B02-8BF0-4183-8EAB-C6D79A236F7E}"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9624B3FD-05B2-47CF-BBE4-A777D89E1626}" type="pres">
      <dgm:prSet presAssocID="{6F672B02-8BF0-4183-8EAB-C6D79A236F7E}" presName="linear" presStyleCnt="0">
        <dgm:presLayoutVars>
          <dgm:animLvl val="lvl"/>
          <dgm:resizeHandles val="exact"/>
        </dgm:presLayoutVars>
      </dgm:prSet>
      <dgm:spPr/>
      <dgm:t>
        <a:bodyPr/>
        <a:lstStyle/>
        <a:p>
          <a:endParaRPr lang="ru-RU"/>
        </a:p>
      </dgm:t>
    </dgm:pt>
  </dgm:ptLst>
  <dgm:cxnLst>
    <dgm:cxn modelId="{0713E483-742A-44AC-A898-321BCB825C10}" type="presOf" srcId="{6F672B02-8BF0-4183-8EAB-C6D79A236F7E}" destId="{9624B3FD-05B2-47CF-BBE4-A777D89E162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88D375C-2D34-40E0-A4B8-435B7ED5AD2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0AFA2AFD-EF4A-4825-AA1E-E29B7F1348F5}">
      <dgm:prSet/>
      <dgm:spPr/>
      <dgm:t>
        <a:bodyPr/>
        <a:lstStyle/>
        <a:p>
          <a:pPr rtl="0"/>
          <a:r>
            <a:rPr lang="uk-UA" dirty="0" smtClean="0"/>
            <a:t>Для запобігання фальсифікації лікарських засобів застосовуються різні засоби захисту пакування та етикеток лікарського засобу чи медичних виробів призначен­ня, а саме: дизайн, матеріал для виготовлення, фарби та способи марку­вання.</a:t>
          </a:r>
          <a:endParaRPr lang="uk-UA" dirty="0"/>
        </a:p>
      </dgm:t>
    </dgm:pt>
    <dgm:pt modelId="{D313309D-1D2F-480C-8E3B-68F340348F3C}" type="parTrans" cxnId="{796E76E9-510B-40FC-A28C-B5AD8345A7A0}">
      <dgm:prSet/>
      <dgm:spPr/>
      <dgm:t>
        <a:bodyPr/>
        <a:lstStyle/>
        <a:p>
          <a:endParaRPr lang="ru-RU"/>
        </a:p>
      </dgm:t>
    </dgm:pt>
    <dgm:pt modelId="{4D949560-8300-47CA-9543-CE688CC6A18E}" type="sibTrans" cxnId="{796E76E9-510B-40FC-A28C-B5AD8345A7A0}">
      <dgm:prSet/>
      <dgm:spPr/>
      <dgm:t>
        <a:bodyPr/>
        <a:lstStyle/>
        <a:p>
          <a:endParaRPr lang="ru-RU"/>
        </a:p>
      </dgm:t>
    </dgm:pt>
    <dgm:pt modelId="{F95477B3-DCC3-46AD-B365-6D9E53991AF1}" type="pres">
      <dgm:prSet presAssocID="{788D375C-2D34-40E0-A4B8-435B7ED5AD23}" presName="linear" presStyleCnt="0">
        <dgm:presLayoutVars>
          <dgm:animLvl val="lvl"/>
          <dgm:resizeHandles val="exact"/>
        </dgm:presLayoutVars>
      </dgm:prSet>
      <dgm:spPr/>
      <dgm:t>
        <a:bodyPr/>
        <a:lstStyle/>
        <a:p>
          <a:endParaRPr lang="ru-RU"/>
        </a:p>
      </dgm:t>
    </dgm:pt>
    <dgm:pt modelId="{C43CC338-C1A2-4FED-B4A7-7CA93D1F5D24}" type="pres">
      <dgm:prSet presAssocID="{0AFA2AFD-EF4A-4825-AA1E-E29B7F1348F5}" presName="parentText" presStyleLbl="node1" presStyleIdx="0" presStyleCnt="1">
        <dgm:presLayoutVars>
          <dgm:chMax val="0"/>
          <dgm:bulletEnabled val="1"/>
        </dgm:presLayoutVars>
      </dgm:prSet>
      <dgm:spPr/>
      <dgm:t>
        <a:bodyPr/>
        <a:lstStyle/>
        <a:p>
          <a:endParaRPr lang="ru-RU"/>
        </a:p>
      </dgm:t>
    </dgm:pt>
  </dgm:ptLst>
  <dgm:cxnLst>
    <dgm:cxn modelId="{ADAB65AD-C8FE-4476-8F1C-9A47DC3E0066}" type="presOf" srcId="{788D375C-2D34-40E0-A4B8-435B7ED5AD23}" destId="{F95477B3-DCC3-46AD-B365-6D9E53991AF1}" srcOrd="0" destOrd="0" presId="urn:microsoft.com/office/officeart/2005/8/layout/vList2"/>
    <dgm:cxn modelId="{796E76E9-510B-40FC-A28C-B5AD8345A7A0}" srcId="{788D375C-2D34-40E0-A4B8-435B7ED5AD23}" destId="{0AFA2AFD-EF4A-4825-AA1E-E29B7F1348F5}" srcOrd="0" destOrd="0" parTransId="{D313309D-1D2F-480C-8E3B-68F340348F3C}" sibTransId="{4D949560-8300-47CA-9543-CE688CC6A18E}"/>
    <dgm:cxn modelId="{0DF715EE-5F99-4E91-A930-7E6F51921D39}" type="presOf" srcId="{0AFA2AFD-EF4A-4825-AA1E-E29B7F1348F5}" destId="{C43CC338-C1A2-4FED-B4A7-7CA93D1F5D24}" srcOrd="0" destOrd="0" presId="urn:microsoft.com/office/officeart/2005/8/layout/vList2"/>
    <dgm:cxn modelId="{3051F6F1-48CA-4D10-B385-B84CAD470899}" type="presParOf" srcId="{F95477B3-DCC3-46AD-B365-6D9E53991AF1}" destId="{C43CC338-C1A2-4FED-B4A7-7CA93D1F5D2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E57A700-E5CF-4846-86E6-BC0BAEAF1D2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75343799-CE84-4854-8BFA-5C1212341780}">
      <dgm:prSet/>
      <dgm:spPr/>
      <dgm:t>
        <a:bodyPr/>
        <a:lstStyle/>
        <a:p>
          <a:pPr rtl="0"/>
          <a:r>
            <a:rPr lang="uk-UA" smtClean="0"/>
            <a:t>Для виробництва пакування та етикеток використовуються різні техно­логічні процеси і способи друку.</a:t>
          </a:r>
          <a:endParaRPr lang="uk-UA"/>
        </a:p>
      </dgm:t>
    </dgm:pt>
    <dgm:pt modelId="{4B1F9463-EA8B-4F08-A0AC-88DFEFFF9F55}" type="parTrans" cxnId="{BA818A3B-7127-4BD0-B978-FB70DE3099C1}">
      <dgm:prSet/>
      <dgm:spPr/>
      <dgm:t>
        <a:bodyPr/>
        <a:lstStyle/>
        <a:p>
          <a:endParaRPr lang="ru-RU"/>
        </a:p>
      </dgm:t>
    </dgm:pt>
    <dgm:pt modelId="{8A096491-C678-4448-9BE4-E2A1EB8803DA}" type="sibTrans" cxnId="{BA818A3B-7127-4BD0-B978-FB70DE3099C1}">
      <dgm:prSet/>
      <dgm:spPr/>
      <dgm:t>
        <a:bodyPr/>
        <a:lstStyle/>
        <a:p>
          <a:endParaRPr lang="ru-RU"/>
        </a:p>
      </dgm:t>
    </dgm:pt>
    <dgm:pt modelId="{7C9ACBE0-8D7C-45C4-B11C-3B3D854FAAAA}">
      <dgm:prSet/>
      <dgm:spPr/>
      <dgm:t>
        <a:bodyPr/>
        <a:lstStyle/>
        <a:p>
          <a:pPr rtl="0"/>
          <a:r>
            <a:rPr lang="uk-UA" dirty="0" smtClean="0"/>
            <a:t>Найбільш поширеними способами друку є офсетний (непрямий плоский друк, при якому фарба з друкарської фор­ми передається на папір через проміжний, офсетний циліндр) та </a:t>
          </a:r>
          <a:r>
            <a:rPr lang="uk-UA" dirty="0" err="1" smtClean="0"/>
            <a:t>флексо</a:t>
          </a:r>
          <a:r>
            <a:rPr lang="uk-UA" dirty="0" smtClean="0"/>
            <a:t>-графічний (високий друк з використанням гнучких гумових форм і швидкосохнучих рідких фарб). </a:t>
          </a:r>
          <a:endParaRPr lang="uk-UA" dirty="0"/>
        </a:p>
      </dgm:t>
    </dgm:pt>
    <dgm:pt modelId="{B768010F-A78C-48F0-A9B2-6294B26ADE9F}" type="parTrans" cxnId="{272ADBF4-461A-4085-B20D-FFC50076310A}">
      <dgm:prSet/>
      <dgm:spPr/>
      <dgm:t>
        <a:bodyPr/>
        <a:lstStyle/>
        <a:p>
          <a:endParaRPr lang="ru-RU"/>
        </a:p>
      </dgm:t>
    </dgm:pt>
    <dgm:pt modelId="{69815C18-9D92-4264-ABAA-3A8F4C4A9122}" type="sibTrans" cxnId="{272ADBF4-461A-4085-B20D-FFC50076310A}">
      <dgm:prSet/>
      <dgm:spPr/>
      <dgm:t>
        <a:bodyPr/>
        <a:lstStyle/>
        <a:p>
          <a:endParaRPr lang="ru-RU"/>
        </a:p>
      </dgm:t>
    </dgm:pt>
    <dgm:pt modelId="{EA09765E-0870-4C90-A44B-6AAB548BA12D}" type="pres">
      <dgm:prSet presAssocID="{4E57A700-E5CF-4846-86E6-BC0BAEAF1D25}" presName="linear" presStyleCnt="0">
        <dgm:presLayoutVars>
          <dgm:animLvl val="lvl"/>
          <dgm:resizeHandles val="exact"/>
        </dgm:presLayoutVars>
      </dgm:prSet>
      <dgm:spPr/>
      <dgm:t>
        <a:bodyPr/>
        <a:lstStyle/>
        <a:p>
          <a:endParaRPr lang="ru-RU"/>
        </a:p>
      </dgm:t>
    </dgm:pt>
    <dgm:pt modelId="{17461D47-5DA5-416D-A0EA-555C92CED373}" type="pres">
      <dgm:prSet presAssocID="{75343799-CE84-4854-8BFA-5C1212341780}" presName="parentText" presStyleLbl="node1" presStyleIdx="0" presStyleCnt="2">
        <dgm:presLayoutVars>
          <dgm:chMax val="0"/>
          <dgm:bulletEnabled val="1"/>
        </dgm:presLayoutVars>
      </dgm:prSet>
      <dgm:spPr/>
      <dgm:t>
        <a:bodyPr/>
        <a:lstStyle/>
        <a:p>
          <a:endParaRPr lang="ru-RU"/>
        </a:p>
      </dgm:t>
    </dgm:pt>
    <dgm:pt modelId="{6C71D456-BEED-4640-8216-3915D7220899}" type="pres">
      <dgm:prSet presAssocID="{8A096491-C678-4448-9BE4-E2A1EB8803DA}" presName="spacer" presStyleCnt="0"/>
      <dgm:spPr/>
    </dgm:pt>
    <dgm:pt modelId="{96E4380E-DF7B-4D74-A163-B41BC66A9C44}" type="pres">
      <dgm:prSet presAssocID="{7C9ACBE0-8D7C-45C4-B11C-3B3D854FAAAA}" presName="parentText" presStyleLbl="node1" presStyleIdx="1" presStyleCnt="2">
        <dgm:presLayoutVars>
          <dgm:chMax val="0"/>
          <dgm:bulletEnabled val="1"/>
        </dgm:presLayoutVars>
      </dgm:prSet>
      <dgm:spPr/>
      <dgm:t>
        <a:bodyPr/>
        <a:lstStyle/>
        <a:p>
          <a:endParaRPr lang="ru-RU"/>
        </a:p>
      </dgm:t>
    </dgm:pt>
  </dgm:ptLst>
  <dgm:cxnLst>
    <dgm:cxn modelId="{9F88D037-D6E5-41CC-83B9-BA94B8C950B5}" type="presOf" srcId="{7C9ACBE0-8D7C-45C4-B11C-3B3D854FAAAA}" destId="{96E4380E-DF7B-4D74-A163-B41BC66A9C44}" srcOrd="0" destOrd="0" presId="urn:microsoft.com/office/officeart/2005/8/layout/vList2"/>
    <dgm:cxn modelId="{272ADBF4-461A-4085-B20D-FFC50076310A}" srcId="{4E57A700-E5CF-4846-86E6-BC0BAEAF1D25}" destId="{7C9ACBE0-8D7C-45C4-B11C-3B3D854FAAAA}" srcOrd="1" destOrd="0" parTransId="{B768010F-A78C-48F0-A9B2-6294B26ADE9F}" sibTransId="{69815C18-9D92-4264-ABAA-3A8F4C4A9122}"/>
    <dgm:cxn modelId="{FA920D59-6524-470B-A233-BE9F82937018}" type="presOf" srcId="{4E57A700-E5CF-4846-86E6-BC0BAEAF1D25}" destId="{EA09765E-0870-4C90-A44B-6AAB548BA12D}" srcOrd="0" destOrd="0" presId="urn:microsoft.com/office/officeart/2005/8/layout/vList2"/>
    <dgm:cxn modelId="{BA818A3B-7127-4BD0-B978-FB70DE3099C1}" srcId="{4E57A700-E5CF-4846-86E6-BC0BAEAF1D25}" destId="{75343799-CE84-4854-8BFA-5C1212341780}" srcOrd="0" destOrd="0" parTransId="{4B1F9463-EA8B-4F08-A0AC-88DFEFFF9F55}" sibTransId="{8A096491-C678-4448-9BE4-E2A1EB8803DA}"/>
    <dgm:cxn modelId="{46FF89F3-782B-45A7-98EC-061B2FAFE310}" type="presOf" srcId="{75343799-CE84-4854-8BFA-5C1212341780}" destId="{17461D47-5DA5-416D-A0EA-555C92CED373}" srcOrd="0" destOrd="0" presId="urn:microsoft.com/office/officeart/2005/8/layout/vList2"/>
    <dgm:cxn modelId="{13AB7B4D-EC07-4712-A73E-0F65C760B564}" type="presParOf" srcId="{EA09765E-0870-4C90-A44B-6AAB548BA12D}" destId="{17461D47-5DA5-416D-A0EA-555C92CED373}" srcOrd="0" destOrd="0" presId="urn:microsoft.com/office/officeart/2005/8/layout/vList2"/>
    <dgm:cxn modelId="{B7E849C1-DC28-410D-9CA4-7C9B35A062D6}" type="presParOf" srcId="{EA09765E-0870-4C90-A44B-6AAB548BA12D}" destId="{6C71D456-BEED-4640-8216-3915D7220899}" srcOrd="1" destOrd="0" presId="urn:microsoft.com/office/officeart/2005/8/layout/vList2"/>
    <dgm:cxn modelId="{8B7B30A4-9EF3-4007-B94C-C940261DA984}" type="presParOf" srcId="{EA09765E-0870-4C90-A44B-6AAB548BA12D}" destId="{96E4380E-DF7B-4D74-A163-B41BC66A9C44}"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A3F24CA-8CF9-40CD-A04C-24EF55E6AD67}"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0B264121-92BC-4C71-8DDD-FB4204B83A83}">
      <dgm:prSet/>
      <dgm:spPr/>
      <dgm:t>
        <a:bodyPr/>
        <a:lstStyle/>
        <a:p>
          <a:pPr rtl="0"/>
          <a:r>
            <a:rPr lang="uk-UA" dirty="0" smtClean="0"/>
            <a:t>Елементами, що захищають пакування (етикетку) від сканування й під­вищують складність відтворення на традиційному поліграфічному устат­куванні, є мікротекст та елементи з об'ємним ефектом. </a:t>
          </a:r>
        </a:p>
        <a:p>
          <a:pPr rtl="0"/>
          <a:r>
            <a:rPr lang="uk-UA" noProof="0" dirty="0" smtClean="0"/>
            <a:t>Під мікротекстом розуміють рядок символів, які сприймаються людським оком у вигляді суцільної лінії, але читаються з допомогою збільшувальних приладів. </a:t>
          </a:r>
          <a:endParaRPr lang="uk-UA" noProof="0" dirty="0"/>
        </a:p>
      </dgm:t>
    </dgm:pt>
    <dgm:pt modelId="{9C91E49E-1018-46C7-B3EE-51C872E95115}" type="parTrans" cxnId="{6BD51473-EE10-470C-A4BA-636D4F5A5267}">
      <dgm:prSet/>
      <dgm:spPr/>
      <dgm:t>
        <a:bodyPr/>
        <a:lstStyle/>
        <a:p>
          <a:endParaRPr lang="ru-RU"/>
        </a:p>
      </dgm:t>
    </dgm:pt>
    <dgm:pt modelId="{CB545060-616B-470A-A5CA-A735EC734ED9}" type="sibTrans" cxnId="{6BD51473-EE10-470C-A4BA-636D4F5A5267}">
      <dgm:prSet/>
      <dgm:spPr/>
      <dgm:t>
        <a:bodyPr/>
        <a:lstStyle/>
        <a:p>
          <a:endParaRPr lang="ru-RU"/>
        </a:p>
      </dgm:t>
    </dgm:pt>
    <dgm:pt modelId="{698463DC-DC2E-466D-98A4-A64588EFA9DA}" type="pres">
      <dgm:prSet presAssocID="{CA3F24CA-8CF9-40CD-A04C-24EF55E6AD67}" presName="linear" presStyleCnt="0">
        <dgm:presLayoutVars>
          <dgm:animLvl val="lvl"/>
          <dgm:resizeHandles val="exact"/>
        </dgm:presLayoutVars>
      </dgm:prSet>
      <dgm:spPr/>
      <dgm:t>
        <a:bodyPr/>
        <a:lstStyle/>
        <a:p>
          <a:endParaRPr lang="ru-RU"/>
        </a:p>
      </dgm:t>
    </dgm:pt>
    <dgm:pt modelId="{B2D19CF9-C4F3-49B6-BA35-C926E9909715}" type="pres">
      <dgm:prSet presAssocID="{0B264121-92BC-4C71-8DDD-FB4204B83A83}" presName="parentText" presStyleLbl="node1" presStyleIdx="0" presStyleCnt="1" custLinFactNeighborY="-4684">
        <dgm:presLayoutVars>
          <dgm:chMax val="0"/>
          <dgm:bulletEnabled val="1"/>
        </dgm:presLayoutVars>
      </dgm:prSet>
      <dgm:spPr/>
      <dgm:t>
        <a:bodyPr/>
        <a:lstStyle/>
        <a:p>
          <a:endParaRPr lang="ru-RU"/>
        </a:p>
      </dgm:t>
    </dgm:pt>
  </dgm:ptLst>
  <dgm:cxnLst>
    <dgm:cxn modelId="{6BD51473-EE10-470C-A4BA-636D4F5A5267}" srcId="{CA3F24CA-8CF9-40CD-A04C-24EF55E6AD67}" destId="{0B264121-92BC-4C71-8DDD-FB4204B83A83}" srcOrd="0" destOrd="0" parTransId="{9C91E49E-1018-46C7-B3EE-51C872E95115}" sibTransId="{CB545060-616B-470A-A5CA-A735EC734ED9}"/>
    <dgm:cxn modelId="{67EA1960-5EE5-4FE8-A478-9D9FCB6E94DB}" type="presOf" srcId="{CA3F24CA-8CF9-40CD-A04C-24EF55E6AD67}" destId="{698463DC-DC2E-466D-98A4-A64588EFA9DA}" srcOrd="0" destOrd="0" presId="urn:microsoft.com/office/officeart/2005/8/layout/vList2"/>
    <dgm:cxn modelId="{902E8700-15B8-4FBC-BA1C-FABB19436698}" type="presOf" srcId="{0B264121-92BC-4C71-8DDD-FB4204B83A83}" destId="{B2D19CF9-C4F3-49B6-BA35-C926E9909715}" srcOrd="0" destOrd="0" presId="urn:microsoft.com/office/officeart/2005/8/layout/vList2"/>
    <dgm:cxn modelId="{2CF5E17F-E8E2-47D3-BFCD-9B3373E13C4A}" type="presParOf" srcId="{698463DC-DC2E-466D-98A4-A64588EFA9DA}" destId="{B2D19CF9-C4F3-49B6-BA35-C926E990971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4CCF016-F501-486C-9C79-BB57418D8E60}"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A9D4FF1A-33B6-4EEC-AC4E-80CA2DFB2C66}">
      <dgm:prSet/>
      <dgm:spPr/>
      <dgm:t>
        <a:bodyPr/>
        <a:lstStyle/>
        <a:p>
          <a:pPr rtl="0"/>
          <a:r>
            <a:rPr lang="uk-UA" dirty="0" smtClean="0"/>
            <a:t>Для одержання рельєфних зображень використовують спеціальні спо­соби друку - трафаретний (метод відтворення тексту й графічних зобра­жень за допомогою друкованої форми (трафарету), через яку фарба прони­кає на друкований матеріал), металографію (спосіб глибокого друку, коли фарба, що заповнює заглиблення в друкованій формі, під великим тиском переноситься на папір), а також </a:t>
          </a:r>
          <a:r>
            <a:rPr lang="uk-UA" dirty="0" err="1" smtClean="0"/>
            <a:t>блінтове</a:t>
          </a:r>
          <a:r>
            <a:rPr lang="uk-UA" dirty="0" smtClean="0"/>
            <a:t> тиснення (спосіб маркування під тиском з використанням розігрітого металевого (як правило, застосову­ються магній, латунь, мідь і цинк) або полімерного кліше).</a:t>
          </a:r>
          <a:endParaRPr lang="uk-UA" dirty="0"/>
        </a:p>
      </dgm:t>
    </dgm:pt>
    <dgm:pt modelId="{33055858-3890-4E35-B5AB-924E34128434}" type="parTrans" cxnId="{60FC12D8-7CBA-4CA6-AB7C-D962A0DEF983}">
      <dgm:prSet/>
      <dgm:spPr/>
      <dgm:t>
        <a:bodyPr/>
        <a:lstStyle/>
        <a:p>
          <a:endParaRPr lang="ru-RU"/>
        </a:p>
      </dgm:t>
    </dgm:pt>
    <dgm:pt modelId="{8A99B454-4A57-44D7-81E4-0884503C252D}" type="sibTrans" cxnId="{60FC12D8-7CBA-4CA6-AB7C-D962A0DEF983}">
      <dgm:prSet/>
      <dgm:spPr/>
      <dgm:t>
        <a:bodyPr/>
        <a:lstStyle/>
        <a:p>
          <a:endParaRPr lang="ru-RU"/>
        </a:p>
      </dgm:t>
    </dgm:pt>
    <dgm:pt modelId="{15BB9101-2AC6-49F5-934B-5CD923F35C73}" type="pres">
      <dgm:prSet presAssocID="{A4CCF016-F501-486C-9C79-BB57418D8E60}" presName="linear" presStyleCnt="0">
        <dgm:presLayoutVars>
          <dgm:animLvl val="lvl"/>
          <dgm:resizeHandles val="exact"/>
        </dgm:presLayoutVars>
      </dgm:prSet>
      <dgm:spPr/>
      <dgm:t>
        <a:bodyPr/>
        <a:lstStyle/>
        <a:p>
          <a:endParaRPr lang="ru-RU"/>
        </a:p>
      </dgm:t>
    </dgm:pt>
    <dgm:pt modelId="{2EFC6C40-2D6F-4437-B6DB-BB499876DAD7}" type="pres">
      <dgm:prSet presAssocID="{A9D4FF1A-33B6-4EEC-AC4E-80CA2DFB2C66}" presName="parentText" presStyleLbl="node1" presStyleIdx="0" presStyleCnt="1">
        <dgm:presLayoutVars>
          <dgm:chMax val="0"/>
          <dgm:bulletEnabled val="1"/>
        </dgm:presLayoutVars>
      </dgm:prSet>
      <dgm:spPr/>
      <dgm:t>
        <a:bodyPr/>
        <a:lstStyle/>
        <a:p>
          <a:endParaRPr lang="ru-RU"/>
        </a:p>
      </dgm:t>
    </dgm:pt>
  </dgm:ptLst>
  <dgm:cxnLst>
    <dgm:cxn modelId="{D7E21A34-B5D9-42B6-BCDF-7DAC5B6801E4}" type="presOf" srcId="{A9D4FF1A-33B6-4EEC-AC4E-80CA2DFB2C66}" destId="{2EFC6C40-2D6F-4437-B6DB-BB499876DAD7}" srcOrd="0" destOrd="0" presId="urn:microsoft.com/office/officeart/2005/8/layout/vList2"/>
    <dgm:cxn modelId="{60FC12D8-7CBA-4CA6-AB7C-D962A0DEF983}" srcId="{A4CCF016-F501-486C-9C79-BB57418D8E60}" destId="{A9D4FF1A-33B6-4EEC-AC4E-80CA2DFB2C66}" srcOrd="0" destOrd="0" parTransId="{33055858-3890-4E35-B5AB-924E34128434}" sibTransId="{8A99B454-4A57-44D7-81E4-0884503C252D}"/>
    <dgm:cxn modelId="{0AD05CAB-E435-41D8-8FA4-72D6859A8AF8}" type="presOf" srcId="{A4CCF016-F501-486C-9C79-BB57418D8E60}" destId="{15BB9101-2AC6-49F5-934B-5CD923F35C73}" srcOrd="0" destOrd="0" presId="urn:microsoft.com/office/officeart/2005/8/layout/vList2"/>
    <dgm:cxn modelId="{CCC14502-F582-4481-8435-7F71C26A6308}" type="presParOf" srcId="{15BB9101-2AC6-49F5-934B-5CD923F35C73}" destId="{2EFC6C40-2D6F-4437-B6DB-BB499876DAD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A318955-3A6F-4C6E-BF43-AC0E8B6EDA3C}" type="doc">
      <dgm:prSet loTypeId="urn:microsoft.com/office/officeart/2005/8/layout/vList3" loCatId="list" qsTypeId="urn:microsoft.com/office/officeart/2005/8/quickstyle/simple1" qsCatId="simple" csTypeId="urn:microsoft.com/office/officeart/2005/8/colors/accent2_2" csCatId="accent2"/>
      <dgm:spPr/>
      <dgm:t>
        <a:bodyPr/>
        <a:lstStyle/>
        <a:p>
          <a:endParaRPr lang="ru-RU"/>
        </a:p>
      </dgm:t>
    </dgm:pt>
    <dgm:pt modelId="{38AE37CA-9739-403B-8989-4E2B5D80CBC6}">
      <dgm:prSet/>
      <dgm:spPr/>
      <dgm:t>
        <a:bodyPr/>
        <a:lstStyle/>
        <a:p>
          <a:pPr rtl="0"/>
          <a:r>
            <a:rPr lang="uk-UA" smtClean="0"/>
            <a:t>захисні волоконні смужки. Волокна й смужки різної довжини й кольо­ру можуть бути видимими при звичайному або спеціальному освіт­ленні (наприклад в УФ-променях). Ці включення не відтворюються копіювальної технікою;</a:t>
          </a:r>
          <a:endParaRPr lang="uk-UA"/>
        </a:p>
      </dgm:t>
    </dgm:pt>
    <dgm:pt modelId="{A525E33F-7303-432F-8361-F8107938BFCC}" type="parTrans" cxnId="{F045CD13-B3BB-4032-A776-DB6568F8A65A}">
      <dgm:prSet/>
      <dgm:spPr/>
      <dgm:t>
        <a:bodyPr/>
        <a:lstStyle/>
        <a:p>
          <a:endParaRPr lang="ru-RU"/>
        </a:p>
      </dgm:t>
    </dgm:pt>
    <dgm:pt modelId="{7533C529-304E-476A-A8E4-90970117668E}" type="sibTrans" cxnId="{F045CD13-B3BB-4032-A776-DB6568F8A65A}">
      <dgm:prSet/>
      <dgm:spPr/>
      <dgm:t>
        <a:bodyPr/>
        <a:lstStyle/>
        <a:p>
          <a:endParaRPr lang="ru-RU"/>
        </a:p>
      </dgm:t>
    </dgm:pt>
    <dgm:pt modelId="{020B9C1E-8AA4-4734-964F-9DBF9BF727A2}">
      <dgm:prSet/>
      <dgm:spPr/>
      <dgm:t>
        <a:bodyPr/>
        <a:lstStyle/>
        <a:p>
          <a:pPr rtl="0"/>
          <a:r>
            <a:rPr lang="uk-UA" smtClean="0"/>
            <a:t>металізовані нитки й смужки. Нитки й смужки різної довжини й кольору бути видимими при звичайному або спеціальному, іноді на них наноситься зображення або текст;</a:t>
          </a:r>
          <a:endParaRPr lang="uk-UA"/>
        </a:p>
      </dgm:t>
    </dgm:pt>
    <dgm:pt modelId="{734B5682-5143-4250-A223-97D6DBEBF7E0}" type="parTrans" cxnId="{2EB27142-1115-4D9A-939B-1822554E76F8}">
      <dgm:prSet/>
      <dgm:spPr/>
      <dgm:t>
        <a:bodyPr/>
        <a:lstStyle/>
        <a:p>
          <a:endParaRPr lang="ru-RU"/>
        </a:p>
      </dgm:t>
    </dgm:pt>
    <dgm:pt modelId="{0BA12213-F55E-421E-9D30-7A9BA391C85F}" type="sibTrans" cxnId="{2EB27142-1115-4D9A-939B-1822554E76F8}">
      <dgm:prSet/>
      <dgm:spPr/>
      <dgm:t>
        <a:bodyPr/>
        <a:lstStyle/>
        <a:p>
          <a:endParaRPr lang="ru-RU"/>
        </a:p>
      </dgm:t>
    </dgm:pt>
    <dgm:pt modelId="{AD5AB4D2-7B29-49B9-A923-8C8879F58CA2}">
      <dgm:prSet/>
      <dgm:spPr/>
      <dgm:t>
        <a:bodyPr/>
        <a:lstStyle/>
        <a:p>
          <a:pPr rtl="0"/>
          <a:r>
            <a:rPr lang="uk-UA" smtClean="0"/>
            <a:t>•	мікрочастинки - багатобарвні частки різних розмірів можуть мати різні властивості проявлятися за певних умов (наприклад, при освітленні ІЧ-лазером після спеціальної обробки, утворювати приховане або видиме маркування;</a:t>
          </a:r>
          <a:endParaRPr lang="uk-UA"/>
        </a:p>
      </dgm:t>
    </dgm:pt>
    <dgm:pt modelId="{1E306BE6-258B-43C6-871B-6F96CFEF1414}" type="parTrans" cxnId="{69883BCB-9039-4047-8699-C976817B0D33}">
      <dgm:prSet/>
      <dgm:spPr/>
      <dgm:t>
        <a:bodyPr/>
        <a:lstStyle/>
        <a:p>
          <a:endParaRPr lang="ru-RU"/>
        </a:p>
      </dgm:t>
    </dgm:pt>
    <dgm:pt modelId="{0471A0BF-90F4-4A3E-B672-AC292984FCE6}" type="sibTrans" cxnId="{69883BCB-9039-4047-8699-C976817B0D33}">
      <dgm:prSet/>
      <dgm:spPr/>
      <dgm:t>
        <a:bodyPr/>
        <a:lstStyle/>
        <a:p>
          <a:endParaRPr lang="ru-RU"/>
        </a:p>
      </dgm:t>
    </dgm:pt>
    <dgm:pt modelId="{1D922227-4DAD-47A9-9750-558F53AE6A3D}" type="pres">
      <dgm:prSet presAssocID="{7A318955-3A6F-4C6E-BF43-AC0E8B6EDA3C}" presName="linearFlow" presStyleCnt="0">
        <dgm:presLayoutVars>
          <dgm:dir/>
          <dgm:resizeHandles val="exact"/>
        </dgm:presLayoutVars>
      </dgm:prSet>
      <dgm:spPr/>
      <dgm:t>
        <a:bodyPr/>
        <a:lstStyle/>
        <a:p>
          <a:endParaRPr lang="ru-RU"/>
        </a:p>
      </dgm:t>
    </dgm:pt>
    <dgm:pt modelId="{7F4C8EDA-5534-4F98-ACB0-4C87C7AFA75C}" type="pres">
      <dgm:prSet presAssocID="{38AE37CA-9739-403B-8989-4E2B5D80CBC6}" presName="composite" presStyleCnt="0"/>
      <dgm:spPr/>
    </dgm:pt>
    <dgm:pt modelId="{845BD038-30A5-47C6-A318-D1CA2F061D65}" type="pres">
      <dgm:prSet presAssocID="{38AE37CA-9739-403B-8989-4E2B5D80CBC6}" presName="imgShp" presStyleLbl="fgImgPlace1" presStyleIdx="0" presStyleCnt="3"/>
      <dgm:spPr/>
    </dgm:pt>
    <dgm:pt modelId="{77EF6FD9-5564-417A-89D9-59BD8246F3E8}" type="pres">
      <dgm:prSet presAssocID="{38AE37CA-9739-403B-8989-4E2B5D80CBC6}" presName="txShp" presStyleLbl="node1" presStyleIdx="0" presStyleCnt="3">
        <dgm:presLayoutVars>
          <dgm:bulletEnabled val="1"/>
        </dgm:presLayoutVars>
      </dgm:prSet>
      <dgm:spPr/>
      <dgm:t>
        <a:bodyPr/>
        <a:lstStyle/>
        <a:p>
          <a:endParaRPr lang="ru-RU"/>
        </a:p>
      </dgm:t>
    </dgm:pt>
    <dgm:pt modelId="{1A1FB6B0-934E-499B-B2BC-4A1E7A2FE3A9}" type="pres">
      <dgm:prSet presAssocID="{7533C529-304E-476A-A8E4-90970117668E}" presName="spacing" presStyleCnt="0"/>
      <dgm:spPr/>
    </dgm:pt>
    <dgm:pt modelId="{4C5AED76-6733-415C-8822-866B5859C021}" type="pres">
      <dgm:prSet presAssocID="{020B9C1E-8AA4-4734-964F-9DBF9BF727A2}" presName="composite" presStyleCnt="0"/>
      <dgm:spPr/>
    </dgm:pt>
    <dgm:pt modelId="{D5F96528-5D09-4DC2-98BD-4945CD4CACA2}" type="pres">
      <dgm:prSet presAssocID="{020B9C1E-8AA4-4734-964F-9DBF9BF727A2}" presName="imgShp" presStyleLbl="fgImgPlace1" presStyleIdx="1" presStyleCnt="3"/>
      <dgm:spPr/>
    </dgm:pt>
    <dgm:pt modelId="{92F36856-229D-4AE3-8E73-578D885A36F6}" type="pres">
      <dgm:prSet presAssocID="{020B9C1E-8AA4-4734-964F-9DBF9BF727A2}" presName="txShp" presStyleLbl="node1" presStyleIdx="1" presStyleCnt="3">
        <dgm:presLayoutVars>
          <dgm:bulletEnabled val="1"/>
        </dgm:presLayoutVars>
      </dgm:prSet>
      <dgm:spPr/>
      <dgm:t>
        <a:bodyPr/>
        <a:lstStyle/>
        <a:p>
          <a:endParaRPr lang="ru-RU"/>
        </a:p>
      </dgm:t>
    </dgm:pt>
    <dgm:pt modelId="{1CF62012-7061-45A8-990D-EAC7D79BC2CB}" type="pres">
      <dgm:prSet presAssocID="{0BA12213-F55E-421E-9D30-7A9BA391C85F}" presName="spacing" presStyleCnt="0"/>
      <dgm:spPr/>
    </dgm:pt>
    <dgm:pt modelId="{B8A3970A-143A-452E-B283-C6FFF2FDDC03}" type="pres">
      <dgm:prSet presAssocID="{AD5AB4D2-7B29-49B9-A923-8C8879F58CA2}" presName="composite" presStyleCnt="0"/>
      <dgm:spPr/>
    </dgm:pt>
    <dgm:pt modelId="{98FF4914-7C87-4A53-9CA3-62C89FC072EE}" type="pres">
      <dgm:prSet presAssocID="{AD5AB4D2-7B29-49B9-A923-8C8879F58CA2}" presName="imgShp" presStyleLbl="fgImgPlace1" presStyleIdx="2" presStyleCnt="3"/>
      <dgm:spPr/>
    </dgm:pt>
    <dgm:pt modelId="{78D1C7FF-DED6-44A1-BBF4-B12DFC2B3771}" type="pres">
      <dgm:prSet presAssocID="{AD5AB4D2-7B29-49B9-A923-8C8879F58CA2}" presName="txShp" presStyleLbl="node1" presStyleIdx="2" presStyleCnt="3">
        <dgm:presLayoutVars>
          <dgm:bulletEnabled val="1"/>
        </dgm:presLayoutVars>
      </dgm:prSet>
      <dgm:spPr/>
      <dgm:t>
        <a:bodyPr/>
        <a:lstStyle/>
        <a:p>
          <a:endParaRPr lang="ru-RU"/>
        </a:p>
      </dgm:t>
    </dgm:pt>
  </dgm:ptLst>
  <dgm:cxnLst>
    <dgm:cxn modelId="{80C35F07-ED19-407F-9292-8C9168794B26}" type="presOf" srcId="{38AE37CA-9739-403B-8989-4E2B5D80CBC6}" destId="{77EF6FD9-5564-417A-89D9-59BD8246F3E8}" srcOrd="0" destOrd="0" presId="urn:microsoft.com/office/officeart/2005/8/layout/vList3"/>
    <dgm:cxn modelId="{4497E37D-884F-49E4-8CF0-4B2A83CA32AA}" type="presOf" srcId="{7A318955-3A6F-4C6E-BF43-AC0E8B6EDA3C}" destId="{1D922227-4DAD-47A9-9750-558F53AE6A3D}" srcOrd="0" destOrd="0" presId="urn:microsoft.com/office/officeart/2005/8/layout/vList3"/>
    <dgm:cxn modelId="{F045CD13-B3BB-4032-A776-DB6568F8A65A}" srcId="{7A318955-3A6F-4C6E-BF43-AC0E8B6EDA3C}" destId="{38AE37CA-9739-403B-8989-4E2B5D80CBC6}" srcOrd="0" destOrd="0" parTransId="{A525E33F-7303-432F-8361-F8107938BFCC}" sibTransId="{7533C529-304E-476A-A8E4-90970117668E}"/>
    <dgm:cxn modelId="{69883BCB-9039-4047-8699-C976817B0D33}" srcId="{7A318955-3A6F-4C6E-BF43-AC0E8B6EDA3C}" destId="{AD5AB4D2-7B29-49B9-A923-8C8879F58CA2}" srcOrd="2" destOrd="0" parTransId="{1E306BE6-258B-43C6-871B-6F96CFEF1414}" sibTransId="{0471A0BF-90F4-4A3E-B672-AC292984FCE6}"/>
    <dgm:cxn modelId="{85B91FFC-7566-422C-99FF-D0327B252153}" type="presOf" srcId="{AD5AB4D2-7B29-49B9-A923-8C8879F58CA2}" destId="{78D1C7FF-DED6-44A1-BBF4-B12DFC2B3771}" srcOrd="0" destOrd="0" presId="urn:microsoft.com/office/officeart/2005/8/layout/vList3"/>
    <dgm:cxn modelId="{75334704-C3A9-40B7-B8E6-FA4D1DC5772C}" type="presOf" srcId="{020B9C1E-8AA4-4734-964F-9DBF9BF727A2}" destId="{92F36856-229D-4AE3-8E73-578D885A36F6}" srcOrd="0" destOrd="0" presId="urn:microsoft.com/office/officeart/2005/8/layout/vList3"/>
    <dgm:cxn modelId="{2EB27142-1115-4D9A-939B-1822554E76F8}" srcId="{7A318955-3A6F-4C6E-BF43-AC0E8B6EDA3C}" destId="{020B9C1E-8AA4-4734-964F-9DBF9BF727A2}" srcOrd="1" destOrd="0" parTransId="{734B5682-5143-4250-A223-97D6DBEBF7E0}" sibTransId="{0BA12213-F55E-421E-9D30-7A9BA391C85F}"/>
    <dgm:cxn modelId="{BFB9DE36-7081-46C2-92CF-EA85EA095CF6}" type="presParOf" srcId="{1D922227-4DAD-47A9-9750-558F53AE6A3D}" destId="{7F4C8EDA-5534-4F98-ACB0-4C87C7AFA75C}" srcOrd="0" destOrd="0" presId="urn:microsoft.com/office/officeart/2005/8/layout/vList3"/>
    <dgm:cxn modelId="{3A38C989-2EC0-4D6A-96D4-0AECECDC0E31}" type="presParOf" srcId="{7F4C8EDA-5534-4F98-ACB0-4C87C7AFA75C}" destId="{845BD038-30A5-47C6-A318-D1CA2F061D65}" srcOrd="0" destOrd="0" presId="urn:microsoft.com/office/officeart/2005/8/layout/vList3"/>
    <dgm:cxn modelId="{B221AE91-6DAF-4A76-90B3-2963872927C8}" type="presParOf" srcId="{7F4C8EDA-5534-4F98-ACB0-4C87C7AFA75C}" destId="{77EF6FD9-5564-417A-89D9-59BD8246F3E8}" srcOrd="1" destOrd="0" presId="urn:microsoft.com/office/officeart/2005/8/layout/vList3"/>
    <dgm:cxn modelId="{E8B8E920-197A-438D-B46E-842FF6F7ADC6}" type="presParOf" srcId="{1D922227-4DAD-47A9-9750-558F53AE6A3D}" destId="{1A1FB6B0-934E-499B-B2BC-4A1E7A2FE3A9}" srcOrd="1" destOrd="0" presId="urn:microsoft.com/office/officeart/2005/8/layout/vList3"/>
    <dgm:cxn modelId="{A253295B-CA26-40C6-85DA-0215142E3CEC}" type="presParOf" srcId="{1D922227-4DAD-47A9-9750-558F53AE6A3D}" destId="{4C5AED76-6733-415C-8822-866B5859C021}" srcOrd="2" destOrd="0" presId="urn:microsoft.com/office/officeart/2005/8/layout/vList3"/>
    <dgm:cxn modelId="{C3EC787B-DC0E-4D8B-9D8E-8056F14A5594}" type="presParOf" srcId="{4C5AED76-6733-415C-8822-866B5859C021}" destId="{D5F96528-5D09-4DC2-98BD-4945CD4CACA2}" srcOrd="0" destOrd="0" presId="urn:microsoft.com/office/officeart/2005/8/layout/vList3"/>
    <dgm:cxn modelId="{AACC6798-4CB3-443E-9ED3-586C2C1B96B3}" type="presParOf" srcId="{4C5AED76-6733-415C-8822-866B5859C021}" destId="{92F36856-229D-4AE3-8E73-578D885A36F6}" srcOrd="1" destOrd="0" presId="urn:microsoft.com/office/officeart/2005/8/layout/vList3"/>
    <dgm:cxn modelId="{46792912-724E-4488-843D-9B3FE20C9995}" type="presParOf" srcId="{1D922227-4DAD-47A9-9750-558F53AE6A3D}" destId="{1CF62012-7061-45A8-990D-EAC7D79BC2CB}" srcOrd="3" destOrd="0" presId="urn:microsoft.com/office/officeart/2005/8/layout/vList3"/>
    <dgm:cxn modelId="{823BA3DD-4F93-4E51-8038-D42D17FDFE23}" type="presParOf" srcId="{1D922227-4DAD-47A9-9750-558F53AE6A3D}" destId="{B8A3970A-143A-452E-B283-C6FFF2FDDC03}" srcOrd="4" destOrd="0" presId="urn:microsoft.com/office/officeart/2005/8/layout/vList3"/>
    <dgm:cxn modelId="{6341C832-FC1A-4D32-8965-7CD742816ACF}" type="presParOf" srcId="{B8A3970A-143A-452E-B283-C6FFF2FDDC03}" destId="{98FF4914-7C87-4A53-9CA3-62C89FC072EE}" srcOrd="0" destOrd="0" presId="urn:microsoft.com/office/officeart/2005/8/layout/vList3"/>
    <dgm:cxn modelId="{CDD1E1E8-1C93-41FB-AFA0-A8F15B5C9C67}" type="presParOf" srcId="{B8A3970A-143A-452E-B283-C6FFF2FDDC03}" destId="{78D1C7FF-DED6-44A1-BBF4-B12DFC2B377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DE30A00-5311-4DD6-8E64-D60465D2EEF0}"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ru-RU"/>
        </a:p>
      </dgm:t>
    </dgm:pt>
    <dgm:pt modelId="{049BDF83-0DCC-41A7-B92D-AE13D264E6FF}">
      <dgm:prSet/>
      <dgm:spPr>
        <a:xfrm rot="10800000">
          <a:off x="1403488" y="0"/>
          <a:ext cx="3830825" cy="1754326"/>
        </a:xfrm>
        <a:prstGeom prst="homePlate">
          <a:avLst/>
        </a:prstGeom>
        <a:solidFill>
          <a:srgbClr val="EA6312">
            <a:hueOff val="0"/>
            <a:satOff val="0"/>
            <a:lumOff val="0"/>
            <a:alphaOff val="0"/>
          </a:srgbClr>
        </a:solidFill>
        <a:ln w="19050" cap="rnd" cmpd="sng" algn="ctr">
          <a:solidFill>
            <a:sysClr val="window" lastClr="FFFFFF">
              <a:hueOff val="0"/>
              <a:satOff val="0"/>
              <a:lumOff val="0"/>
              <a:alphaOff val="0"/>
            </a:sysClr>
          </a:solidFill>
          <a:prstDash val="solid"/>
        </a:ln>
        <a:effectLst/>
      </dgm:spPr>
      <dgm:t>
        <a:bodyPr/>
        <a:lstStyle/>
        <a:p>
          <a:pPr rtl="0"/>
          <a:r>
            <a:rPr lang="uk-UA" smtClean="0">
              <a:solidFill>
                <a:sysClr val="window" lastClr="FFFFFF"/>
              </a:solidFill>
              <a:latin typeface="Century Gothic" panose="020B0502020202020204"/>
              <a:ea typeface="+mn-ea"/>
              <a:cs typeface="+mn-cs"/>
            </a:rPr>
            <a:t>радіаційні частки. У матеріал уводяться мікроскопічні дози рідкісноземельних елементів, що володіють слабким радіаційним випромінюванням - нешкідливо для людини, але дуже легко діагностується спеціальними детекторами.</a:t>
          </a:r>
          <a:endParaRPr lang="uk-UA">
            <a:solidFill>
              <a:sysClr val="window" lastClr="FFFFFF"/>
            </a:solidFill>
            <a:latin typeface="Century Gothic" panose="020B0502020202020204"/>
            <a:ea typeface="+mn-ea"/>
            <a:cs typeface="+mn-cs"/>
          </a:endParaRPr>
        </a:p>
      </dgm:t>
    </dgm:pt>
    <dgm:pt modelId="{D8E90A41-3DC5-4535-A102-7F46D255BF1E}" type="parTrans" cxnId="{73A39D86-CF3E-43D7-A24C-7FA35CBA97AA}">
      <dgm:prSet/>
      <dgm:spPr/>
      <dgm:t>
        <a:bodyPr/>
        <a:lstStyle/>
        <a:p>
          <a:endParaRPr lang="ru-RU"/>
        </a:p>
      </dgm:t>
    </dgm:pt>
    <dgm:pt modelId="{E817DAF4-4060-4CF6-8641-48DAAE2F8EED}" type="sibTrans" cxnId="{73A39D86-CF3E-43D7-A24C-7FA35CBA97AA}">
      <dgm:prSet/>
      <dgm:spPr/>
      <dgm:t>
        <a:bodyPr/>
        <a:lstStyle/>
        <a:p>
          <a:endParaRPr lang="ru-RU"/>
        </a:p>
      </dgm:t>
    </dgm:pt>
    <dgm:pt modelId="{7DC66C29-80EA-4BE9-8F36-F034E00895E6}" type="pres">
      <dgm:prSet presAssocID="{9DE30A00-5311-4DD6-8E64-D60465D2EEF0}" presName="linearFlow" presStyleCnt="0">
        <dgm:presLayoutVars>
          <dgm:dir/>
          <dgm:resizeHandles val="exact"/>
        </dgm:presLayoutVars>
      </dgm:prSet>
      <dgm:spPr/>
      <dgm:t>
        <a:bodyPr/>
        <a:lstStyle/>
        <a:p>
          <a:endParaRPr lang="ru-RU"/>
        </a:p>
      </dgm:t>
    </dgm:pt>
    <dgm:pt modelId="{BF407914-F223-4484-8F2B-497295627D18}" type="pres">
      <dgm:prSet presAssocID="{049BDF83-0DCC-41A7-B92D-AE13D264E6FF}" presName="composite" presStyleCnt="0"/>
      <dgm:spPr/>
    </dgm:pt>
    <dgm:pt modelId="{131BAEC1-2D96-4E66-8922-52690ABCB692}" type="pres">
      <dgm:prSet presAssocID="{049BDF83-0DCC-41A7-B92D-AE13D264E6FF}" presName="imgShp" presStyleLbl="fgImgPlace1" presStyleIdx="0" presStyleCnt="1"/>
      <dgm:spPr>
        <a:xfrm>
          <a:off x="526325" y="0"/>
          <a:ext cx="1754326" cy="1754326"/>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gm:spPr>
    </dgm:pt>
    <dgm:pt modelId="{68F242F3-C6A9-404C-9FBD-A09D9EFC22F7}" type="pres">
      <dgm:prSet presAssocID="{049BDF83-0DCC-41A7-B92D-AE13D264E6FF}" presName="txShp" presStyleLbl="node1" presStyleIdx="0" presStyleCnt="1">
        <dgm:presLayoutVars>
          <dgm:bulletEnabled val="1"/>
        </dgm:presLayoutVars>
      </dgm:prSet>
      <dgm:spPr/>
      <dgm:t>
        <a:bodyPr/>
        <a:lstStyle/>
        <a:p>
          <a:endParaRPr lang="ru-RU"/>
        </a:p>
      </dgm:t>
    </dgm:pt>
  </dgm:ptLst>
  <dgm:cxnLst>
    <dgm:cxn modelId="{2A6E6DBD-BE74-4492-A2EA-9CB36715C50D}" type="presOf" srcId="{049BDF83-0DCC-41A7-B92D-AE13D264E6FF}" destId="{68F242F3-C6A9-404C-9FBD-A09D9EFC22F7}" srcOrd="0" destOrd="0" presId="urn:microsoft.com/office/officeart/2005/8/layout/vList3"/>
    <dgm:cxn modelId="{73A39D86-CF3E-43D7-A24C-7FA35CBA97AA}" srcId="{9DE30A00-5311-4DD6-8E64-D60465D2EEF0}" destId="{049BDF83-0DCC-41A7-B92D-AE13D264E6FF}" srcOrd="0" destOrd="0" parTransId="{D8E90A41-3DC5-4535-A102-7F46D255BF1E}" sibTransId="{E817DAF4-4060-4CF6-8641-48DAAE2F8EED}"/>
    <dgm:cxn modelId="{DE4CB3A2-44C6-4973-94A0-0C1AE664B359}" type="presOf" srcId="{9DE30A00-5311-4DD6-8E64-D60465D2EEF0}" destId="{7DC66C29-80EA-4BE9-8F36-F034E00895E6}" srcOrd="0" destOrd="0" presId="urn:microsoft.com/office/officeart/2005/8/layout/vList3"/>
    <dgm:cxn modelId="{8649696D-AD70-4995-9FCD-2F83CE440499}" type="presParOf" srcId="{7DC66C29-80EA-4BE9-8F36-F034E00895E6}" destId="{BF407914-F223-4484-8F2B-497295627D18}" srcOrd="0" destOrd="0" presId="urn:microsoft.com/office/officeart/2005/8/layout/vList3"/>
    <dgm:cxn modelId="{CF130B49-FEB2-4AD7-A6E0-ABCB15A07067}" type="presParOf" srcId="{BF407914-F223-4484-8F2B-497295627D18}" destId="{131BAEC1-2D96-4E66-8922-52690ABCB692}" srcOrd="0" destOrd="0" presId="urn:microsoft.com/office/officeart/2005/8/layout/vList3"/>
    <dgm:cxn modelId="{4D8D0A00-4C12-44F5-9DE2-6302F50B44BB}" type="presParOf" srcId="{BF407914-F223-4484-8F2B-497295627D18}" destId="{68F242F3-C6A9-404C-9FBD-A09D9EFC22F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B18C1A4-68AF-4DDF-A7DA-A4E31AD6593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89AC20F4-5009-4158-B665-2177F0339A6C}">
      <dgm:prSet/>
      <dgm:spPr>
        <a:xfrm rot="10800000">
          <a:off x="1148714" y="111352"/>
          <a:ext cx="3040380" cy="1531620"/>
        </a:xfrm>
        <a:prstGeom prst="homePlate">
          <a:avLst/>
        </a:prstGeom>
        <a:solidFill>
          <a:srgbClr val="B01513">
            <a:hueOff val="0"/>
            <a:satOff val="0"/>
            <a:lumOff val="0"/>
            <a:alphaOff val="0"/>
          </a:srgbClr>
        </a:solidFill>
        <a:ln w="19050" cap="rnd" cmpd="sng" algn="ctr">
          <a:solidFill>
            <a:sysClr val="window" lastClr="FFFFFF">
              <a:hueOff val="0"/>
              <a:satOff val="0"/>
              <a:lumOff val="0"/>
              <a:alphaOff val="0"/>
            </a:sysClr>
          </a:solidFill>
          <a:prstDash val="solid"/>
        </a:ln>
        <a:effectLst/>
      </dgm:spPr>
      <dgm:t>
        <a:bodyPr/>
        <a:lstStyle/>
        <a:p>
          <a:pPr rtl="0"/>
          <a:r>
            <a:rPr lang="uk-UA" dirty="0" smtClean="0">
              <a:solidFill>
                <a:sysClr val="window" lastClr="FFFFFF"/>
              </a:solidFill>
              <a:latin typeface="Century Gothic" panose="020B0502020202020204"/>
              <a:ea typeface="+mn-ea"/>
              <a:cs typeface="+mn-cs"/>
            </a:rPr>
            <a:t>З метою підвищення захисних властивостей матеріалів у процесі вироблення можуть надаватися особливі фізичні або хімічні властивостей. Конкретні властивості вибираються виходячи із призначення упаковки (етикетки). </a:t>
          </a:r>
          <a:endParaRPr lang="uk-UA" dirty="0">
            <a:solidFill>
              <a:sysClr val="window" lastClr="FFFFFF"/>
            </a:solidFill>
            <a:latin typeface="Century Gothic" panose="020B0502020202020204"/>
            <a:ea typeface="+mn-ea"/>
            <a:cs typeface="+mn-cs"/>
          </a:endParaRPr>
        </a:p>
      </dgm:t>
    </dgm:pt>
    <dgm:pt modelId="{85BAA925-D893-4409-A27F-547750BEDEB4}" type="parTrans" cxnId="{F21AEE1E-8854-46C8-95C7-33C8BD93B23B}">
      <dgm:prSet/>
      <dgm:spPr/>
      <dgm:t>
        <a:bodyPr/>
        <a:lstStyle/>
        <a:p>
          <a:endParaRPr lang="ru-RU"/>
        </a:p>
      </dgm:t>
    </dgm:pt>
    <dgm:pt modelId="{425AC80F-3255-4BD8-B795-7A718852E990}" type="sibTrans" cxnId="{F21AEE1E-8854-46C8-95C7-33C8BD93B23B}">
      <dgm:prSet/>
      <dgm:spPr/>
      <dgm:t>
        <a:bodyPr/>
        <a:lstStyle/>
        <a:p>
          <a:endParaRPr lang="ru-RU"/>
        </a:p>
      </dgm:t>
    </dgm:pt>
    <dgm:pt modelId="{CB7DA7F6-7F19-4133-B69E-8C6E7258FA63}" type="pres">
      <dgm:prSet presAssocID="{0B18C1A4-68AF-4DDF-A7DA-A4E31AD6593F}" presName="linearFlow" presStyleCnt="0">
        <dgm:presLayoutVars>
          <dgm:dir/>
          <dgm:resizeHandles val="exact"/>
        </dgm:presLayoutVars>
      </dgm:prSet>
      <dgm:spPr/>
      <dgm:t>
        <a:bodyPr/>
        <a:lstStyle/>
        <a:p>
          <a:endParaRPr lang="ru-RU"/>
        </a:p>
      </dgm:t>
    </dgm:pt>
    <dgm:pt modelId="{3A8CC873-63B2-4B04-A70A-2761F2CBD24D}" type="pres">
      <dgm:prSet presAssocID="{89AC20F4-5009-4158-B665-2177F0339A6C}" presName="composite" presStyleCnt="0"/>
      <dgm:spPr/>
    </dgm:pt>
    <dgm:pt modelId="{932A2292-46C5-48A5-A5D9-3D6197F30FEA}" type="pres">
      <dgm:prSet presAssocID="{89AC20F4-5009-4158-B665-2177F0339A6C}" presName="imgShp" presStyleLbl="fgImgPlace1" presStyleIdx="0" presStyleCnt="1"/>
      <dgm:spPr>
        <a:xfrm>
          <a:off x="382904" y="111352"/>
          <a:ext cx="1531620" cy="1531620"/>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gm:spPr>
    </dgm:pt>
    <dgm:pt modelId="{8881634D-88B7-4AF6-926A-5E42E891772C}" type="pres">
      <dgm:prSet presAssocID="{89AC20F4-5009-4158-B665-2177F0339A6C}" presName="txShp" presStyleLbl="node1" presStyleIdx="0" presStyleCnt="1">
        <dgm:presLayoutVars>
          <dgm:bulletEnabled val="1"/>
        </dgm:presLayoutVars>
      </dgm:prSet>
      <dgm:spPr/>
      <dgm:t>
        <a:bodyPr/>
        <a:lstStyle/>
        <a:p>
          <a:endParaRPr lang="ru-RU"/>
        </a:p>
      </dgm:t>
    </dgm:pt>
  </dgm:ptLst>
  <dgm:cxnLst>
    <dgm:cxn modelId="{0400FBEF-E563-4600-A707-0C9AD6EA6341}" type="presOf" srcId="{89AC20F4-5009-4158-B665-2177F0339A6C}" destId="{8881634D-88B7-4AF6-926A-5E42E891772C}" srcOrd="0" destOrd="0" presId="urn:microsoft.com/office/officeart/2005/8/layout/vList3"/>
    <dgm:cxn modelId="{F21AEE1E-8854-46C8-95C7-33C8BD93B23B}" srcId="{0B18C1A4-68AF-4DDF-A7DA-A4E31AD6593F}" destId="{89AC20F4-5009-4158-B665-2177F0339A6C}" srcOrd="0" destOrd="0" parTransId="{85BAA925-D893-4409-A27F-547750BEDEB4}" sibTransId="{425AC80F-3255-4BD8-B795-7A718852E990}"/>
    <dgm:cxn modelId="{AD7F11C2-85C3-434B-B935-7377E74AB827}" type="presOf" srcId="{0B18C1A4-68AF-4DDF-A7DA-A4E31AD6593F}" destId="{CB7DA7F6-7F19-4133-B69E-8C6E7258FA63}" srcOrd="0" destOrd="0" presId="urn:microsoft.com/office/officeart/2005/8/layout/vList3"/>
    <dgm:cxn modelId="{F1681B2B-C136-4C0C-95BD-927D54EA9B5B}" type="presParOf" srcId="{CB7DA7F6-7F19-4133-B69E-8C6E7258FA63}" destId="{3A8CC873-63B2-4B04-A70A-2761F2CBD24D}" srcOrd="0" destOrd="0" presId="urn:microsoft.com/office/officeart/2005/8/layout/vList3"/>
    <dgm:cxn modelId="{03649FAB-13CA-4172-9397-E10FBD5404C0}" type="presParOf" srcId="{3A8CC873-63B2-4B04-A70A-2761F2CBD24D}" destId="{932A2292-46C5-48A5-A5D9-3D6197F30FEA}" srcOrd="0" destOrd="0" presId="urn:microsoft.com/office/officeart/2005/8/layout/vList3"/>
    <dgm:cxn modelId="{BF6865A2-62EA-48B5-B75D-556D544C6E16}" type="presParOf" srcId="{3A8CC873-63B2-4B04-A70A-2761F2CBD24D}" destId="{8881634D-88B7-4AF6-926A-5E42E891772C}"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D48B388-DF44-4523-807B-00759EAB2775}" type="doc">
      <dgm:prSet loTypeId="urn:microsoft.com/office/officeart/2005/8/layout/vList2" loCatId="list" qsTypeId="urn:microsoft.com/office/officeart/2005/8/quickstyle/simple1" qsCatId="simple" csTypeId="urn:microsoft.com/office/officeart/2005/8/colors/accent2_4" csCatId="accent2"/>
      <dgm:spPr/>
      <dgm:t>
        <a:bodyPr/>
        <a:lstStyle/>
        <a:p>
          <a:endParaRPr lang="ru-RU"/>
        </a:p>
      </dgm:t>
    </dgm:pt>
    <dgm:pt modelId="{8DD52D89-516F-404E-A558-0C2FEB491AF9}">
      <dgm:prSet/>
      <dgm:spPr/>
      <dgm:t>
        <a:bodyPr/>
        <a:lstStyle/>
        <a:p>
          <a:pPr rtl="0"/>
          <a:r>
            <a:rPr lang="uk-UA" smtClean="0"/>
            <a:t>Як приклади можна привести такі розповсюджені варіанти:</a:t>
          </a:r>
          <a:endParaRPr lang="uk-UA"/>
        </a:p>
      </dgm:t>
    </dgm:pt>
    <dgm:pt modelId="{8708B349-6FCF-4BAC-A831-51EBACCF6164}" type="parTrans" cxnId="{987DDD4C-C528-49E2-9D74-F9A26CC020CB}">
      <dgm:prSet/>
      <dgm:spPr/>
      <dgm:t>
        <a:bodyPr/>
        <a:lstStyle/>
        <a:p>
          <a:endParaRPr lang="ru-RU"/>
        </a:p>
      </dgm:t>
    </dgm:pt>
    <dgm:pt modelId="{376FB04C-95A1-46A2-8593-A86FB364AB5D}" type="sibTrans" cxnId="{987DDD4C-C528-49E2-9D74-F9A26CC020CB}">
      <dgm:prSet/>
      <dgm:spPr/>
      <dgm:t>
        <a:bodyPr/>
        <a:lstStyle/>
        <a:p>
          <a:endParaRPr lang="ru-RU"/>
        </a:p>
      </dgm:t>
    </dgm:pt>
    <dgm:pt modelId="{54CC28D3-E7C0-446D-A1E3-A7C7ACB07CAE}">
      <dgm:prSet/>
      <dgm:spPr/>
      <dgm:t>
        <a:bodyPr/>
        <a:lstStyle/>
        <a:p>
          <a:pPr rtl="0"/>
          <a:r>
            <a:rPr lang="uk-UA" dirty="0" smtClean="0"/>
            <a:t>зміна властивості паперу шляхом запровадження технологій щодо по­кращені стійкості паперу (наприклад, введення основ з поліуретану досто­вірності пакування (етикетки) вступає з відповідним проявником у ре­акцію, яка характеризується незворотністю зміни кольору;</a:t>
          </a:r>
          <a:endParaRPr lang="uk-UA" dirty="0"/>
        </a:p>
      </dgm:t>
    </dgm:pt>
    <dgm:pt modelId="{63F4D824-5684-4D0D-9670-31A3C2E3497E}" type="parTrans" cxnId="{565B5EDA-B06A-4F76-B9FE-7E614661B097}">
      <dgm:prSet/>
      <dgm:spPr/>
      <dgm:t>
        <a:bodyPr/>
        <a:lstStyle/>
        <a:p>
          <a:endParaRPr lang="ru-RU"/>
        </a:p>
      </dgm:t>
    </dgm:pt>
    <dgm:pt modelId="{8B8D95FF-4B93-489C-8D31-302233DCF126}" type="sibTrans" cxnId="{565B5EDA-B06A-4F76-B9FE-7E614661B097}">
      <dgm:prSet/>
      <dgm:spPr/>
      <dgm:t>
        <a:bodyPr/>
        <a:lstStyle/>
        <a:p>
          <a:endParaRPr lang="ru-RU"/>
        </a:p>
      </dgm:t>
    </dgm:pt>
    <dgm:pt modelId="{D1D5E2B4-5525-4CC3-93B6-2A0D522DA9E9}">
      <dgm:prSet/>
      <dgm:spPr/>
      <dgm:t>
        <a:bodyPr/>
        <a:lstStyle/>
        <a:p>
          <a:pPr rtl="0"/>
          <a:r>
            <a:rPr lang="uk-UA" dirty="0" smtClean="0"/>
            <a:t>хімічні мітки. Після нанесення на матеріал ці мітки можуть бути ви­явлені спеціальними детекторами.</a:t>
          </a:r>
          <a:endParaRPr lang="uk-UA" dirty="0"/>
        </a:p>
      </dgm:t>
    </dgm:pt>
    <dgm:pt modelId="{2BE33A46-9C9D-4398-A67A-DF250DCEE16D}" type="parTrans" cxnId="{D264E4BA-AD38-46B2-8FDC-2F2BBAB6A188}">
      <dgm:prSet/>
      <dgm:spPr/>
      <dgm:t>
        <a:bodyPr/>
        <a:lstStyle/>
        <a:p>
          <a:endParaRPr lang="ru-RU"/>
        </a:p>
      </dgm:t>
    </dgm:pt>
    <dgm:pt modelId="{8F769FC3-6133-48D8-8344-1069EDD959CE}" type="sibTrans" cxnId="{D264E4BA-AD38-46B2-8FDC-2F2BBAB6A188}">
      <dgm:prSet/>
      <dgm:spPr/>
      <dgm:t>
        <a:bodyPr/>
        <a:lstStyle/>
        <a:p>
          <a:endParaRPr lang="ru-RU"/>
        </a:p>
      </dgm:t>
    </dgm:pt>
    <dgm:pt modelId="{94B16394-9E49-4E5A-89FD-98C7AC9B4B12}" type="pres">
      <dgm:prSet presAssocID="{3D48B388-DF44-4523-807B-00759EAB2775}" presName="linear" presStyleCnt="0">
        <dgm:presLayoutVars>
          <dgm:animLvl val="lvl"/>
          <dgm:resizeHandles val="exact"/>
        </dgm:presLayoutVars>
      </dgm:prSet>
      <dgm:spPr/>
      <dgm:t>
        <a:bodyPr/>
        <a:lstStyle/>
        <a:p>
          <a:endParaRPr lang="ru-RU"/>
        </a:p>
      </dgm:t>
    </dgm:pt>
    <dgm:pt modelId="{14592C6D-B1FA-450D-AA77-7313ED4983DB}" type="pres">
      <dgm:prSet presAssocID="{8DD52D89-516F-404E-A558-0C2FEB491AF9}" presName="parentText" presStyleLbl="node1" presStyleIdx="0" presStyleCnt="3">
        <dgm:presLayoutVars>
          <dgm:chMax val="0"/>
          <dgm:bulletEnabled val="1"/>
        </dgm:presLayoutVars>
      </dgm:prSet>
      <dgm:spPr/>
      <dgm:t>
        <a:bodyPr/>
        <a:lstStyle/>
        <a:p>
          <a:endParaRPr lang="ru-RU"/>
        </a:p>
      </dgm:t>
    </dgm:pt>
    <dgm:pt modelId="{E100717E-D42C-4112-AD51-C40EE0A6A9B1}" type="pres">
      <dgm:prSet presAssocID="{376FB04C-95A1-46A2-8593-A86FB364AB5D}" presName="spacer" presStyleCnt="0"/>
      <dgm:spPr/>
    </dgm:pt>
    <dgm:pt modelId="{9000EB32-3128-4DC8-8161-492F44670088}" type="pres">
      <dgm:prSet presAssocID="{54CC28D3-E7C0-446D-A1E3-A7C7ACB07CAE}" presName="parentText" presStyleLbl="node1" presStyleIdx="1" presStyleCnt="3">
        <dgm:presLayoutVars>
          <dgm:chMax val="0"/>
          <dgm:bulletEnabled val="1"/>
        </dgm:presLayoutVars>
      </dgm:prSet>
      <dgm:spPr/>
      <dgm:t>
        <a:bodyPr/>
        <a:lstStyle/>
        <a:p>
          <a:endParaRPr lang="ru-RU"/>
        </a:p>
      </dgm:t>
    </dgm:pt>
    <dgm:pt modelId="{F79F1F40-749E-47D5-A6F4-44A957D71DCD}" type="pres">
      <dgm:prSet presAssocID="{8B8D95FF-4B93-489C-8D31-302233DCF126}" presName="spacer" presStyleCnt="0"/>
      <dgm:spPr/>
    </dgm:pt>
    <dgm:pt modelId="{383D9B2E-0821-4578-9E92-449C83F869D7}" type="pres">
      <dgm:prSet presAssocID="{D1D5E2B4-5525-4CC3-93B6-2A0D522DA9E9}" presName="parentText" presStyleLbl="node1" presStyleIdx="2" presStyleCnt="3">
        <dgm:presLayoutVars>
          <dgm:chMax val="0"/>
          <dgm:bulletEnabled val="1"/>
        </dgm:presLayoutVars>
      </dgm:prSet>
      <dgm:spPr/>
      <dgm:t>
        <a:bodyPr/>
        <a:lstStyle/>
        <a:p>
          <a:endParaRPr lang="ru-RU"/>
        </a:p>
      </dgm:t>
    </dgm:pt>
  </dgm:ptLst>
  <dgm:cxnLst>
    <dgm:cxn modelId="{565B5EDA-B06A-4F76-B9FE-7E614661B097}" srcId="{3D48B388-DF44-4523-807B-00759EAB2775}" destId="{54CC28D3-E7C0-446D-A1E3-A7C7ACB07CAE}" srcOrd="1" destOrd="0" parTransId="{63F4D824-5684-4D0D-9670-31A3C2E3497E}" sibTransId="{8B8D95FF-4B93-489C-8D31-302233DCF126}"/>
    <dgm:cxn modelId="{987DDD4C-C528-49E2-9D74-F9A26CC020CB}" srcId="{3D48B388-DF44-4523-807B-00759EAB2775}" destId="{8DD52D89-516F-404E-A558-0C2FEB491AF9}" srcOrd="0" destOrd="0" parTransId="{8708B349-6FCF-4BAC-A831-51EBACCF6164}" sibTransId="{376FB04C-95A1-46A2-8593-A86FB364AB5D}"/>
    <dgm:cxn modelId="{D264E4BA-AD38-46B2-8FDC-2F2BBAB6A188}" srcId="{3D48B388-DF44-4523-807B-00759EAB2775}" destId="{D1D5E2B4-5525-4CC3-93B6-2A0D522DA9E9}" srcOrd="2" destOrd="0" parTransId="{2BE33A46-9C9D-4398-A67A-DF250DCEE16D}" sibTransId="{8F769FC3-6133-48D8-8344-1069EDD959CE}"/>
    <dgm:cxn modelId="{ED54E106-96C7-44AC-8872-45CCB0D51983}" type="presOf" srcId="{3D48B388-DF44-4523-807B-00759EAB2775}" destId="{94B16394-9E49-4E5A-89FD-98C7AC9B4B12}" srcOrd="0" destOrd="0" presId="urn:microsoft.com/office/officeart/2005/8/layout/vList2"/>
    <dgm:cxn modelId="{E1BEB257-0CDF-4C5F-8D80-A7F8E8D040C1}" type="presOf" srcId="{8DD52D89-516F-404E-A558-0C2FEB491AF9}" destId="{14592C6D-B1FA-450D-AA77-7313ED4983DB}" srcOrd="0" destOrd="0" presId="urn:microsoft.com/office/officeart/2005/8/layout/vList2"/>
    <dgm:cxn modelId="{377B9578-60F0-4BB4-95A3-9539592BA517}" type="presOf" srcId="{54CC28D3-E7C0-446D-A1E3-A7C7ACB07CAE}" destId="{9000EB32-3128-4DC8-8161-492F44670088}" srcOrd="0" destOrd="0" presId="urn:microsoft.com/office/officeart/2005/8/layout/vList2"/>
    <dgm:cxn modelId="{B68D3096-F3B3-4C6A-8D1A-08EC3CE6249D}" type="presOf" srcId="{D1D5E2B4-5525-4CC3-93B6-2A0D522DA9E9}" destId="{383D9B2E-0821-4578-9E92-449C83F869D7}" srcOrd="0" destOrd="0" presId="urn:microsoft.com/office/officeart/2005/8/layout/vList2"/>
    <dgm:cxn modelId="{1884148C-9D2E-4580-BF92-E1B58C844DBF}" type="presParOf" srcId="{94B16394-9E49-4E5A-89FD-98C7AC9B4B12}" destId="{14592C6D-B1FA-450D-AA77-7313ED4983DB}" srcOrd="0" destOrd="0" presId="urn:microsoft.com/office/officeart/2005/8/layout/vList2"/>
    <dgm:cxn modelId="{3DB2663A-7584-432A-A2D5-176AE00FBB2B}" type="presParOf" srcId="{94B16394-9E49-4E5A-89FD-98C7AC9B4B12}" destId="{E100717E-D42C-4112-AD51-C40EE0A6A9B1}" srcOrd="1" destOrd="0" presId="urn:microsoft.com/office/officeart/2005/8/layout/vList2"/>
    <dgm:cxn modelId="{E31A0A9F-D45F-4755-B34C-62CE13CF7D2F}" type="presParOf" srcId="{94B16394-9E49-4E5A-89FD-98C7AC9B4B12}" destId="{9000EB32-3128-4DC8-8161-492F44670088}" srcOrd="2" destOrd="0" presId="urn:microsoft.com/office/officeart/2005/8/layout/vList2"/>
    <dgm:cxn modelId="{AA994E34-EA96-465E-B69E-10EC168F0182}" type="presParOf" srcId="{94B16394-9E49-4E5A-89FD-98C7AC9B4B12}" destId="{F79F1F40-749E-47D5-A6F4-44A957D71DCD}" srcOrd="3" destOrd="0" presId="urn:microsoft.com/office/officeart/2005/8/layout/vList2"/>
    <dgm:cxn modelId="{4CAB10E2-9319-4A13-89E2-541ACCA4863B}" type="presParOf" srcId="{94B16394-9E49-4E5A-89FD-98C7AC9B4B12}" destId="{383D9B2E-0821-4578-9E92-449C83F869D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07A800BF-65AD-4833-B7C5-464A74D3F89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550F6801-241B-4143-A20F-FEDD1AACFA46}">
      <dgm:prSet/>
      <dgm:spPr/>
      <dgm:t>
        <a:bodyPr/>
        <a:lstStyle/>
        <a:p>
          <a:pPr rtl="0"/>
          <a:r>
            <a:rPr lang="uk-UA" smtClean="0"/>
            <a:t>Як захисні елементи зазвичай використовуються спеціальні наклейки або мікропломби. Головною властивістю подібних захисних елементів є їх легке руйнування при спробі видалення. Після руйнування наклейка або пломба залишає на поверхні, що захищається, слід, який свідчить про ви­користання упаковки. Матеріали, застосовувані для виготовлення наклейок, поділяються на одношарові й багатошарові. </a:t>
          </a:r>
          <a:endParaRPr lang="uk-UA"/>
        </a:p>
      </dgm:t>
    </dgm:pt>
    <dgm:pt modelId="{8839264D-4B58-46DA-9CE6-D6C452631347}" type="parTrans" cxnId="{A715588B-80E5-4AE7-A540-B76C6AD94CBD}">
      <dgm:prSet/>
      <dgm:spPr/>
      <dgm:t>
        <a:bodyPr/>
        <a:lstStyle/>
        <a:p>
          <a:endParaRPr lang="ru-RU"/>
        </a:p>
      </dgm:t>
    </dgm:pt>
    <dgm:pt modelId="{90D60781-A5BD-43F4-8AF6-8E7501F3F1F5}" type="sibTrans" cxnId="{A715588B-80E5-4AE7-A540-B76C6AD94CBD}">
      <dgm:prSet/>
      <dgm:spPr/>
      <dgm:t>
        <a:bodyPr/>
        <a:lstStyle/>
        <a:p>
          <a:endParaRPr lang="ru-RU"/>
        </a:p>
      </dgm:t>
    </dgm:pt>
    <dgm:pt modelId="{FEB3E635-BB17-4E55-8E88-5B6FEEDF93C2}" type="pres">
      <dgm:prSet presAssocID="{07A800BF-65AD-4833-B7C5-464A74D3F89D}" presName="linear" presStyleCnt="0">
        <dgm:presLayoutVars>
          <dgm:animLvl val="lvl"/>
          <dgm:resizeHandles val="exact"/>
        </dgm:presLayoutVars>
      </dgm:prSet>
      <dgm:spPr/>
      <dgm:t>
        <a:bodyPr/>
        <a:lstStyle/>
        <a:p>
          <a:endParaRPr lang="ru-RU"/>
        </a:p>
      </dgm:t>
    </dgm:pt>
    <dgm:pt modelId="{C2FF886B-10C0-41AE-AB87-665992C5A19D}" type="pres">
      <dgm:prSet presAssocID="{550F6801-241B-4143-A20F-FEDD1AACFA46}" presName="parentText" presStyleLbl="node1" presStyleIdx="0" presStyleCnt="1">
        <dgm:presLayoutVars>
          <dgm:chMax val="0"/>
          <dgm:bulletEnabled val="1"/>
        </dgm:presLayoutVars>
      </dgm:prSet>
      <dgm:spPr/>
      <dgm:t>
        <a:bodyPr/>
        <a:lstStyle/>
        <a:p>
          <a:endParaRPr lang="ru-RU"/>
        </a:p>
      </dgm:t>
    </dgm:pt>
  </dgm:ptLst>
  <dgm:cxnLst>
    <dgm:cxn modelId="{A715588B-80E5-4AE7-A540-B76C6AD94CBD}" srcId="{07A800BF-65AD-4833-B7C5-464A74D3F89D}" destId="{550F6801-241B-4143-A20F-FEDD1AACFA46}" srcOrd="0" destOrd="0" parTransId="{8839264D-4B58-46DA-9CE6-D6C452631347}" sibTransId="{90D60781-A5BD-43F4-8AF6-8E7501F3F1F5}"/>
    <dgm:cxn modelId="{49FAB409-DB0A-4BFA-90F3-502D7F4C041B}" type="presOf" srcId="{550F6801-241B-4143-A20F-FEDD1AACFA46}" destId="{C2FF886B-10C0-41AE-AB87-665992C5A19D}" srcOrd="0" destOrd="0" presId="urn:microsoft.com/office/officeart/2005/8/layout/vList2"/>
    <dgm:cxn modelId="{F807270D-AB9A-45C4-8169-8C755F2B6526}" type="presOf" srcId="{07A800BF-65AD-4833-B7C5-464A74D3F89D}" destId="{FEB3E635-BB17-4E55-8E88-5B6FEEDF93C2}" srcOrd="0" destOrd="0" presId="urn:microsoft.com/office/officeart/2005/8/layout/vList2"/>
    <dgm:cxn modelId="{143B7652-9DB5-4517-8D12-280C8D8AEFE2}" type="presParOf" srcId="{FEB3E635-BB17-4E55-8E88-5B6FEEDF93C2}" destId="{C2FF886B-10C0-41AE-AB87-665992C5A19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0C2E3A5-9DB5-4BAB-94A3-FB5A4982F9B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E73CF0CC-8607-43B0-AB50-62C5E67B005A}">
      <dgm:prSet/>
      <dgm:spPr/>
      <dgm:t>
        <a:bodyPr/>
        <a:lstStyle/>
        <a:p>
          <a:pPr rtl="0"/>
          <a:r>
            <a:rPr lang="uk-UA" dirty="0" smtClean="0"/>
            <a:t>Постановою Кабінету міністрів України № 653 від 24 липня 2019 року було визначено запровадити Пілотний проект щодо маркування контрольними (ідентифікаційними) знаками та проведення моніторингу обігу лікарських засобів з 1 вересня 2019 року. </a:t>
          </a:r>
          <a:endParaRPr lang="uk-UA" dirty="0"/>
        </a:p>
      </dgm:t>
    </dgm:pt>
    <dgm:pt modelId="{5EBCF1DA-D321-41AC-9B3A-76C8997F40EA}" type="parTrans" cxnId="{09E9409F-DFD1-45B4-B16B-F995BB3C5141}">
      <dgm:prSet/>
      <dgm:spPr/>
      <dgm:t>
        <a:bodyPr/>
        <a:lstStyle/>
        <a:p>
          <a:endParaRPr lang="ru-RU"/>
        </a:p>
      </dgm:t>
    </dgm:pt>
    <dgm:pt modelId="{7A1906D6-86DC-4DAE-AE9E-7F2B2507BF3F}" type="sibTrans" cxnId="{09E9409F-DFD1-45B4-B16B-F995BB3C5141}">
      <dgm:prSet/>
      <dgm:spPr/>
      <dgm:t>
        <a:bodyPr/>
        <a:lstStyle/>
        <a:p>
          <a:endParaRPr lang="ru-RU"/>
        </a:p>
      </dgm:t>
    </dgm:pt>
    <dgm:pt modelId="{7C8224FE-34C7-4906-883D-C9B56BE1990A}">
      <dgm:prSet/>
      <dgm:spPr/>
      <dgm:t>
        <a:bodyPr/>
        <a:lstStyle/>
        <a:p>
          <a:pPr rtl="0"/>
          <a:r>
            <a:rPr lang="uk-UA" smtClean="0"/>
            <a:t>Запровадження такої системи кодування дозволило би державі відстежувати весь "шлях" ліків (від виробництва або імпорту до продажу в аптеці). Наразі цей законопроект не може вступити в силу, бо потребує суттєвих опрацювань.</a:t>
          </a:r>
          <a:endParaRPr lang="uk-UA"/>
        </a:p>
      </dgm:t>
    </dgm:pt>
    <dgm:pt modelId="{1C8D2809-8BA9-4DA2-AB79-A4EF0497F0F9}" type="parTrans" cxnId="{E90B4727-7416-4B50-963E-208AD3207B81}">
      <dgm:prSet/>
      <dgm:spPr/>
      <dgm:t>
        <a:bodyPr/>
        <a:lstStyle/>
        <a:p>
          <a:endParaRPr lang="ru-RU"/>
        </a:p>
      </dgm:t>
    </dgm:pt>
    <dgm:pt modelId="{CA036DEE-C1CC-4E91-9FF1-9FCCCAB75707}" type="sibTrans" cxnId="{E90B4727-7416-4B50-963E-208AD3207B81}">
      <dgm:prSet/>
      <dgm:spPr/>
      <dgm:t>
        <a:bodyPr/>
        <a:lstStyle/>
        <a:p>
          <a:endParaRPr lang="ru-RU"/>
        </a:p>
      </dgm:t>
    </dgm:pt>
    <dgm:pt modelId="{DC35620E-6F89-453B-BEA5-6F03CD7459DA}" type="pres">
      <dgm:prSet presAssocID="{90C2E3A5-9DB5-4BAB-94A3-FB5A4982F9B1}" presName="linear" presStyleCnt="0">
        <dgm:presLayoutVars>
          <dgm:animLvl val="lvl"/>
          <dgm:resizeHandles val="exact"/>
        </dgm:presLayoutVars>
      </dgm:prSet>
      <dgm:spPr/>
      <dgm:t>
        <a:bodyPr/>
        <a:lstStyle/>
        <a:p>
          <a:endParaRPr lang="ru-RU"/>
        </a:p>
      </dgm:t>
    </dgm:pt>
    <dgm:pt modelId="{AACDD38C-BAEB-40D4-AB8E-2FBFC028EF9E}" type="pres">
      <dgm:prSet presAssocID="{E73CF0CC-8607-43B0-AB50-62C5E67B005A}" presName="parentText" presStyleLbl="node1" presStyleIdx="0" presStyleCnt="2">
        <dgm:presLayoutVars>
          <dgm:chMax val="0"/>
          <dgm:bulletEnabled val="1"/>
        </dgm:presLayoutVars>
      </dgm:prSet>
      <dgm:spPr/>
      <dgm:t>
        <a:bodyPr/>
        <a:lstStyle/>
        <a:p>
          <a:endParaRPr lang="ru-RU"/>
        </a:p>
      </dgm:t>
    </dgm:pt>
    <dgm:pt modelId="{6DC21878-70C5-4108-88F2-E745C7F97946}" type="pres">
      <dgm:prSet presAssocID="{7A1906D6-86DC-4DAE-AE9E-7F2B2507BF3F}" presName="spacer" presStyleCnt="0"/>
      <dgm:spPr/>
    </dgm:pt>
    <dgm:pt modelId="{D06CEF1E-9BD4-44F1-BACB-5682D16911FC}" type="pres">
      <dgm:prSet presAssocID="{7C8224FE-34C7-4906-883D-C9B56BE1990A}" presName="parentText" presStyleLbl="node1" presStyleIdx="1" presStyleCnt="2">
        <dgm:presLayoutVars>
          <dgm:chMax val="0"/>
          <dgm:bulletEnabled val="1"/>
        </dgm:presLayoutVars>
      </dgm:prSet>
      <dgm:spPr/>
      <dgm:t>
        <a:bodyPr/>
        <a:lstStyle/>
        <a:p>
          <a:endParaRPr lang="ru-RU"/>
        </a:p>
      </dgm:t>
    </dgm:pt>
  </dgm:ptLst>
  <dgm:cxnLst>
    <dgm:cxn modelId="{09E9409F-DFD1-45B4-B16B-F995BB3C5141}" srcId="{90C2E3A5-9DB5-4BAB-94A3-FB5A4982F9B1}" destId="{E73CF0CC-8607-43B0-AB50-62C5E67B005A}" srcOrd="0" destOrd="0" parTransId="{5EBCF1DA-D321-41AC-9B3A-76C8997F40EA}" sibTransId="{7A1906D6-86DC-4DAE-AE9E-7F2B2507BF3F}"/>
    <dgm:cxn modelId="{DD299448-9E10-404E-A138-5784B9574108}" type="presOf" srcId="{90C2E3A5-9DB5-4BAB-94A3-FB5A4982F9B1}" destId="{DC35620E-6F89-453B-BEA5-6F03CD7459DA}" srcOrd="0" destOrd="0" presId="urn:microsoft.com/office/officeart/2005/8/layout/vList2"/>
    <dgm:cxn modelId="{AB8F1213-5264-48B1-82F5-B4AD7EB3CA3B}" type="presOf" srcId="{7C8224FE-34C7-4906-883D-C9B56BE1990A}" destId="{D06CEF1E-9BD4-44F1-BACB-5682D16911FC}" srcOrd="0" destOrd="0" presId="urn:microsoft.com/office/officeart/2005/8/layout/vList2"/>
    <dgm:cxn modelId="{E90B4727-7416-4B50-963E-208AD3207B81}" srcId="{90C2E3A5-9DB5-4BAB-94A3-FB5A4982F9B1}" destId="{7C8224FE-34C7-4906-883D-C9B56BE1990A}" srcOrd="1" destOrd="0" parTransId="{1C8D2809-8BA9-4DA2-AB79-A4EF0497F0F9}" sibTransId="{CA036DEE-C1CC-4E91-9FF1-9FCCCAB75707}"/>
    <dgm:cxn modelId="{109D77CF-ECAB-4CDC-864D-146948588322}" type="presOf" srcId="{E73CF0CC-8607-43B0-AB50-62C5E67B005A}" destId="{AACDD38C-BAEB-40D4-AB8E-2FBFC028EF9E}" srcOrd="0" destOrd="0" presId="urn:microsoft.com/office/officeart/2005/8/layout/vList2"/>
    <dgm:cxn modelId="{66D3D05B-6500-4911-81A5-E7B0AF01B557}" type="presParOf" srcId="{DC35620E-6F89-453B-BEA5-6F03CD7459DA}" destId="{AACDD38C-BAEB-40D4-AB8E-2FBFC028EF9E}" srcOrd="0" destOrd="0" presId="urn:microsoft.com/office/officeart/2005/8/layout/vList2"/>
    <dgm:cxn modelId="{C5E51BC9-BC97-47F9-A609-2181DBDB9880}" type="presParOf" srcId="{DC35620E-6F89-453B-BEA5-6F03CD7459DA}" destId="{6DC21878-70C5-4108-88F2-E745C7F97946}" srcOrd="1" destOrd="0" presId="urn:microsoft.com/office/officeart/2005/8/layout/vList2"/>
    <dgm:cxn modelId="{A01580EC-AC99-4377-9197-7CB7BBE0A1E3}" type="presParOf" srcId="{DC35620E-6F89-453B-BEA5-6F03CD7459DA}" destId="{D06CEF1E-9BD4-44F1-BACB-5682D16911F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2007AE0-A690-4C08-BD9C-CC4FD0D372E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05E68CF0-B17D-4AE3-A63F-141E753A6C83}" type="pres">
      <dgm:prSet presAssocID="{12007AE0-A690-4C08-BD9C-CC4FD0D372E7}" presName="linear" presStyleCnt="0">
        <dgm:presLayoutVars>
          <dgm:animLvl val="lvl"/>
          <dgm:resizeHandles val="exact"/>
        </dgm:presLayoutVars>
      </dgm:prSet>
      <dgm:spPr/>
      <dgm:t>
        <a:bodyPr/>
        <a:lstStyle/>
        <a:p>
          <a:endParaRPr lang="ru-RU"/>
        </a:p>
      </dgm:t>
    </dgm:pt>
  </dgm:ptLst>
  <dgm:cxnLst>
    <dgm:cxn modelId="{B351FFE5-2725-47F0-9082-B92C4EC6A983}" type="presOf" srcId="{12007AE0-A690-4C08-BD9C-CC4FD0D372E7}" destId="{05E68CF0-B17D-4AE3-A63F-141E753A6C83}"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C5B3186-3901-435D-B015-97044554FE4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CC147203-E26B-4ADA-A299-6FB4F8F9CAF6}">
      <dgm:prSet/>
      <dgm:spPr/>
      <dgm:t>
        <a:bodyPr/>
        <a:lstStyle/>
        <a:p>
          <a:pPr rtl="0"/>
          <a:r>
            <a:rPr lang="uk-UA" dirty="0" smtClean="0"/>
            <a:t>Ефективними заходами по боротьбі з виробництвом та розповсюдженням ФЛС є кримінальні та адміністративні розслідування з метою виявлення джерел виробництва і каналів легалізації. Правоохоронні органи повинні негайно реагувати на всі повідомлення учасників фармацевтичного ринку і рядових споживачів, що стосуються ФЛЗ або недоброякісних лікарських засобів, так як створюється безпосередня загроза здоров'ю та життю громадян, а їх захист і охорона є першочерговим завданням держави.</a:t>
          </a:r>
          <a:endParaRPr lang="uk-UA" dirty="0"/>
        </a:p>
      </dgm:t>
    </dgm:pt>
    <dgm:pt modelId="{B6265C3F-0306-4E66-A31D-20DA8B08054D}" type="parTrans" cxnId="{5821B6E5-FCCF-4123-BDF7-4D77C6D1DB80}">
      <dgm:prSet/>
      <dgm:spPr/>
      <dgm:t>
        <a:bodyPr/>
        <a:lstStyle/>
        <a:p>
          <a:endParaRPr lang="ru-RU"/>
        </a:p>
      </dgm:t>
    </dgm:pt>
    <dgm:pt modelId="{F64BE6FB-2E57-4935-BFD1-C4EBAFCB2DE1}" type="sibTrans" cxnId="{5821B6E5-FCCF-4123-BDF7-4D77C6D1DB80}">
      <dgm:prSet/>
      <dgm:spPr/>
      <dgm:t>
        <a:bodyPr/>
        <a:lstStyle/>
        <a:p>
          <a:endParaRPr lang="ru-RU"/>
        </a:p>
      </dgm:t>
    </dgm:pt>
    <dgm:pt modelId="{2BD816AA-7DD7-40F0-9800-78EA74C88052}" type="pres">
      <dgm:prSet presAssocID="{1C5B3186-3901-435D-B015-97044554FE4D}" presName="linear" presStyleCnt="0">
        <dgm:presLayoutVars>
          <dgm:animLvl val="lvl"/>
          <dgm:resizeHandles val="exact"/>
        </dgm:presLayoutVars>
      </dgm:prSet>
      <dgm:spPr/>
      <dgm:t>
        <a:bodyPr/>
        <a:lstStyle/>
        <a:p>
          <a:endParaRPr lang="ru-RU"/>
        </a:p>
      </dgm:t>
    </dgm:pt>
    <dgm:pt modelId="{5445B81B-758A-45DA-9AAD-7F2FECA0FF7B}" type="pres">
      <dgm:prSet presAssocID="{CC147203-E26B-4ADA-A299-6FB4F8F9CAF6}" presName="parentText" presStyleLbl="node1" presStyleIdx="0" presStyleCnt="1">
        <dgm:presLayoutVars>
          <dgm:chMax val="0"/>
          <dgm:bulletEnabled val="1"/>
        </dgm:presLayoutVars>
      </dgm:prSet>
      <dgm:spPr/>
      <dgm:t>
        <a:bodyPr/>
        <a:lstStyle/>
        <a:p>
          <a:endParaRPr lang="ru-RU"/>
        </a:p>
      </dgm:t>
    </dgm:pt>
  </dgm:ptLst>
  <dgm:cxnLst>
    <dgm:cxn modelId="{6AFEFDB6-2469-4625-AEA9-A63578D65D79}" type="presOf" srcId="{CC147203-E26B-4ADA-A299-6FB4F8F9CAF6}" destId="{5445B81B-758A-45DA-9AAD-7F2FECA0FF7B}" srcOrd="0" destOrd="0" presId="urn:microsoft.com/office/officeart/2005/8/layout/vList2"/>
    <dgm:cxn modelId="{564C3046-6744-4D66-A57E-C69E7276DD9A}" type="presOf" srcId="{1C5B3186-3901-435D-B015-97044554FE4D}" destId="{2BD816AA-7DD7-40F0-9800-78EA74C88052}" srcOrd="0" destOrd="0" presId="urn:microsoft.com/office/officeart/2005/8/layout/vList2"/>
    <dgm:cxn modelId="{5821B6E5-FCCF-4123-BDF7-4D77C6D1DB80}" srcId="{1C5B3186-3901-435D-B015-97044554FE4D}" destId="{CC147203-E26B-4ADA-A299-6FB4F8F9CAF6}" srcOrd="0" destOrd="0" parTransId="{B6265C3F-0306-4E66-A31D-20DA8B08054D}" sibTransId="{F64BE6FB-2E57-4935-BFD1-C4EBAFCB2DE1}"/>
    <dgm:cxn modelId="{9877FF94-02E3-4D87-A059-6099D2190C2D}" type="presParOf" srcId="{2BD816AA-7DD7-40F0-9800-78EA74C88052}" destId="{5445B81B-758A-45DA-9AAD-7F2FECA0FF7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446D82D2-6957-4A69-9F35-146F5DD862B6}" type="doc">
      <dgm:prSet loTypeId="urn:microsoft.com/office/officeart/2005/8/layout/vList2" loCatId="list" qsTypeId="urn:microsoft.com/office/officeart/2005/8/quickstyle/simple3" qsCatId="simple" csTypeId="urn:microsoft.com/office/officeart/2005/8/colors/accent0_3" csCatId="mainScheme" phldr="1"/>
      <dgm:spPr/>
      <dgm:t>
        <a:bodyPr/>
        <a:lstStyle/>
        <a:p>
          <a:endParaRPr lang="ru-RU"/>
        </a:p>
      </dgm:t>
    </dgm:pt>
    <dgm:pt modelId="{7C30C976-4769-4BD4-89FC-3DB7A3BB9458}">
      <dgm:prSet/>
      <dgm:spPr/>
      <dgm:t>
        <a:bodyPr/>
        <a:lstStyle/>
        <a:p>
          <a:pPr rtl="0"/>
          <a:r>
            <a:rPr lang="uk-UA" smtClean="0"/>
            <a:t>З 28.11.2019 набрав чинність  Закон України №284-</a:t>
          </a:r>
          <a:r>
            <a:rPr lang="pl-PL" smtClean="0"/>
            <a:t>IX«</a:t>
          </a:r>
          <a:r>
            <a:rPr lang="uk-UA" smtClean="0"/>
            <a:t>Про внесення змін до статті 321-1 Кримінального кодексу України щодо посилення відповідальності за фальсифікацію лікарських засобів або обіг фальсифікованих лікарських засобів».</a:t>
          </a:r>
          <a:endParaRPr lang="uk-UA"/>
        </a:p>
      </dgm:t>
    </dgm:pt>
    <dgm:pt modelId="{376B44C1-4B16-4AD1-A733-935AD6777594}" type="parTrans" cxnId="{21C72733-894D-4FE0-876B-661A8B5CC191}">
      <dgm:prSet/>
      <dgm:spPr/>
      <dgm:t>
        <a:bodyPr/>
        <a:lstStyle/>
        <a:p>
          <a:endParaRPr lang="ru-RU"/>
        </a:p>
      </dgm:t>
    </dgm:pt>
    <dgm:pt modelId="{543D98D0-E3DE-45DF-8550-2D4EFF9A859D}" type="sibTrans" cxnId="{21C72733-894D-4FE0-876B-661A8B5CC191}">
      <dgm:prSet/>
      <dgm:spPr/>
      <dgm:t>
        <a:bodyPr/>
        <a:lstStyle/>
        <a:p>
          <a:endParaRPr lang="ru-RU"/>
        </a:p>
      </dgm:t>
    </dgm:pt>
    <dgm:pt modelId="{9AE1F6BE-9F0F-40F0-B72C-C6236721F7B8}">
      <dgm:prSet/>
      <dgm:spPr/>
      <dgm:t>
        <a:bodyPr/>
        <a:lstStyle/>
        <a:p>
          <a:pPr rtl="0"/>
          <a:r>
            <a:rPr lang="uk-UA" smtClean="0"/>
            <a:t>Законом  передбачено, що придбання, перевезення, пересилання, зберігання з метою збуту або збут завідомо ФЛЗ карається позбавленням волі на строк від п'яти до восьми років (до цього санкція за такі дії передбачала позбавлення волі на строк від трьох до п'яти років). Якщо ті самі дії, вчинені повторно або за попередньою змовою групою осіб, або у великих розмірах, або якщо вони спричинили тривалий розлад здоров'я людини, а також виробництво фальсифікованих ліків караються позбавленням волі на строк від восьми до 10 років (раніше - від п'яти до восьми років) з позбавленням права обіймати певні посади чи займатися певною діяльністю на строк до трьох років з конфіскацією майна.</a:t>
          </a:r>
          <a:endParaRPr lang="uk-UA"/>
        </a:p>
      </dgm:t>
    </dgm:pt>
    <dgm:pt modelId="{0B86C4F5-CA10-4C67-A5DB-0FED668736AC}" type="parTrans" cxnId="{8411DE66-F19F-42A7-A531-0E51102519E7}">
      <dgm:prSet/>
      <dgm:spPr/>
      <dgm:t>
        <a:bodyPr/>
        <a:lstStyle/>
        <a:p>
          <a:endParaRPr lang="ru-RU"/>
        </a:p>
      </dgm:t>
    </dgm:pt>
    <dgm:pt modelId="{A72B5150-B0F8-458A-BCD3-A34D67CE2DEA}" type="sibTrans" cxnId="{8411DE66-F19F-42A7-A531-0E51102519E7}">
      <dgm:prSet/>
      <dgm:spPr/>
      <dgm:t>
        <a:bodyPr/>
        <a:lstStyle/>
        <a:p>
          <a:endParaRPr lang="ru-RU"/>
        </a:p>
      </dgm:t>
    </dgm:pt>
    <dgm:pt modelId="{280660EC-00FA-4CA2-8F04-F9FEDE0D3F8D}" type="pres">
      <dgm:prSet presAssocID="{446D82D2-6957-4A69-9F35-146F5DD862B6}" presName="linear" presStyleCnt="0">
        <dgm:presLayoutVars>
          <dgm:animLvl val="lvl"/>
          <dgm:resizeHandles val="exact"/>
        </dgm:presLayoutVars>
      </dgm:prSet>
      <dgm:spPr/>
      <dgm:t>
        <a:bodyPr/>
        <a:lstStyle/>
        <a:p>
          <a:endParaRPr lang="ru-RU"/>
        </a:p>
      </dgm:t>
    </dgm:pt>
    <dgm:pt modelId="{3F0A3212-23F6-44BB-AE5E-C5E4F228A2F1}" type="pres">
      <dgm:prSet presAssocID="{7C30C976-4769-4BD4-89FC-3DB7A3BB9458}" presName="parentText" presStyleLbl="node1" presStyleIdx="0" presStyleCnt="2" custScaleY="50572">
        <dgm:presLayoutVars>
          <dgm:chMax val="0"/>
          <dgm:bulletEnabled val="1"/>
        </dgm:presLayoutVars>
      </dgm:prSet>
      <dgm:spPr/>
      <dgm:t>
        <a:bodyPr/>
        <a:lstStyle/>
        <a:p>
          <a:endParaRPr lang="ru-RU"/>
        </a:p>
      </dgm:t>
    </dgm:pt>
    <dgm:pt modelId="{3FF9F447-0674-43F3-8AC9-3F6539746DDE}" type="pres">
      <dgm:prSet presAssocID="{543D98D0-E3DE-45DF-8550-2D4EFF9A859D}" presName="spacer" presStyleCnt="0"/>
      <dgm:spPr/>
    </dgm:pt>
    <dgm:pt modelId="{B0FD1005-2457-4088-95DB-FECC95493BFB}" type="pres">
      <dgm:prSet presAssocID="{9AE1F6BE-9F0F-40F0-B72C-C6236721F7B8}" presName="parentText" presStyleLbl="node1" presStyleIdx="1" presStyleCnt="2">
        <dgm:presLayoutVars>
          <dgm:chMax val="0"/>
          <dgm:bulletEnabled val="1"/>
        </dgm:presLayoutVars>
      </dgm:prSet>
      <dgm:spPr/>
      <dgm:t>
        <a:bodyPr/>
        <a:lstStyle/>
        <a:p>
          <a:endParaRPr lang="ru-RU"/>
        </a:p>
      </dgm:t>
    </dgm:pt>
  </dgm:ptLst>
  <dgm:cxnLst>
    <dgm:cxn modelId="{21C72733-894D-4FE0-876B-661A8B5CC191}" srcId="{446D82D2-6957-4A69-9F35-146F5DD862B6}" destId="{7C30C976-4769-4BD4-89FC-3DB7A3BB9458}" srcOrd="0" destOrd="0" parTransId="{376B44C1-4B16-4AD1-A733-935AD6777594}" sibTransId="{543D98D0-E3DE-45DF-8550-2D4EFF9A859D}"/>
    <dgm:cxn modelId="{8411DE66-F19F-42A7-A531-0E51102519E7}" srcId="{446D82D2-6957-4A69-9F35-146F5DD862B6}" destId="{9AE1F6BE-9F0F-40F0-B72C-C6236721F7B8}" srcOrd="1" destOrd="0" parTransId="{0B86C4F5-CA10-4C67-A5DB-0FED668736AC}" sibTransId="{A72B5150-B0F8-458A-BCD3-A34D67CE2DEA}"/>
    <dgm:cxn modelId="{ACE7A7C0-BA6F-4CD1-B4E3-63C1FF2699BD}" type="presOf" srcId="{7C30C976-4769-4BD4-89FC-3DB7A3BB9458}" destId="{3F0A3212-23F6-44BB-AE5E-C5E4F228A2F1}" srcOrd="0" destOrd="0" presId="urn:microsoft.com/office/officeart/2005/8/layout/vList2"/>
    <dgm:cxn modelId="{646EC2D1-28C0-4686-9DF8-BD1D45A3E681}" type="presOf" srcId="{446D82D2-6957-4A69-9F35-146F5DD862B6}" destId="{280660EC-00FA-4CA2-8F04-F9FEDE0D3F8D}" srcOrd="0" destOrd="0" presId="urn:microsoft.com/office/officeart/2005/8/layout/vList2"/>
    <dgm:cxn modelId="{832645AC-C5E7-4D0F-8321-C749EBCEC557}" type="presOf" srcId="{9AE1F6BE-9F0F-40F0-B72C-C6236721F7B8}" destId="{B0FD1005-2457-4088-95DB-FECC95493BFB}" srcOrd="0" destOrd="0" presId="urn:microsoft.com/office/officeart/2005/8/layout/vList2"/>
    <dgm:cxn modelId="{9BCFAF2C-25E1-40DD-9410-DF4A3E6306CA}" type="presParOf" srcId="{280660EC-00FA-4CA2-8F04-F9FEDE0D3F8D}" destId="{3F0A3212-23F6-44BB-AE5E-C5E4F228A2F1}" srcOrd="0" destOrd="0" presId="urn:microsoft.com/office/officeart/2005/8/layout/vList2"/>
    <dgm:cxn modelId="{2C9DD5F3-6CA5-499F-9077-5FF002A3A50F}" type="presParOf" srcId="{280660EC-00FA-4CA2-8F04-F9FEDE0D3F8D}" destId="{3FF9F447-0674-43F3-8AC9-3F6539746DDE}" srcOrd="1" destOrd="0" presId="urn:microsoft.com/office/officeart/2005/8/layout/vList2"/>
    <dgm:cxn modelId="{1773B4C2-9E1B-498C-9F4B-9BFD2E5059A9}" type="presParOf" srcId="{280660EC-00FA-4CA2-8F04-F9FEDE0D3F8D}" destId="{B0FD1005-2457-4088-95DB-FECC95493BF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94EB2F2-90C0-40C9-8E09-327DD28BC9DD}" type="doc">
      <dgm:prSet loTypeId="urn:microsoft.com/office/officeart/2005/8/layout/vList2" loCatId="list" qsTypeId="urn:microsoft.com/office/officeart/2005/8/quickstyle/simple3" qsCatId="simple" csTypeId="urn:microsoft.com/office/officeart/2005/8/colors/accent0_3" csCatId="mainScheme" phldr="1"/>
      <dgm:spPr/>
      <dgm:t>
        <a:bodyPr/>
        <a:lstStyle/>
        <a:p>
          <a:endParaRPr lang="ru-RU"/>
        </a:p>
      </dgm:t>
    </dgm:pt>
    <dgm:pt modelId="{19DE9B0E-744F-4B60-B682-66E63118D2BE}">
      <dgm:prSet/>
      <dgm:spPr/>
      <dgm:t>
        <a:bodyPr/>
        <a:lstStyle/>
        <a:p>
          <a:pPr rtl="0"/>
          <a:r>
            <a:rPr lang="uk-UA" smtClean="0"/>
            <a:t>Крім того, закон посилює відповідальність посадових осіб, діяльність яких безпосередньо пов'язана з обігом ліків. Так, поширення завідомо фальсифікованих ліків посадовою особою шляхом зловживання службовим становищем; медичним або фармацевтичним працівником, або за допомогою інформаційних систем, зокрема інтернету, карається позбавленням волі на строк від 8 до 10 років з позбавленням права обіймати певні посади та з конфіскацією майна.</a:t>
          </a:r>
          <a:endParaRPr lang="uk-UA"/>
        </a:p>
      </dgm:t>
    </dgm:pt>
    <dgm:pt modelId="{971938E9-E3CB-4287-ACE9-6CF26A41A9CA}" type="parTrans" cxnId="{9A0B8B24-9F8A-4968-A9F9-E68F2B65E7C5}">
      <dgm:prSet/>
      <dgm:spPr/>
      <dgm:t>
        <a:bodyPr/>
        <a:lstStyle/>
        <a:p>
          <a:endParaRPr lang="ru-RU"/>
        </a:p>
      </dgm:t>
    </dgm:pt>
    <dgm:pt modelId="{8D5C5345-A5EA-4862-87F4-0CC935A5FA3A}" type="sibTrans" cxnId="{9A0B8B24-9F8A-4968-A9F9-E68F2B65E7C5}">
      <dgm:prSet/>
      <dgm:spPr/>
      <dgm:t>
        <a:bodyPr/>
        <a:lstStyle/>
        <a:p>
          <a:endParaRPr lang="ru-RU"/>
        </a:p>
      </dgm:t>
    </dgm:pt>
    <dgm:pt modelId="{78EBF57D-8C50-47BA-9C04-448E00C2FA19}">
      <dgm:prSet/>
      <dgm:spPr/>
      <dgm:t>
        <a:bodyPr/>
        <a:lstStyle/>
        <a:p>
          <a:pPr rtl="0"/>
          <a:r>
            <a:rPr lang="uk-UA" smtClean="0"/>
            <a:t>У разі, якщо такі дії спричинили смерть людини або інші тяжкі наслідки, вони караються позбавленням волі на строк від 10 до 15 років або довічним позбавленням волі з конфіскацією майна (до цього санкція за такі дії передбачала позбавлення волі на строк від 8 до 10 років або довічне позбавлення волі з конфіскацією майна).</a:t>
          </a:r>
          <a:endParaRPr lang="uk-UA"/>
        </a:p>
      </dgm:t>
    </dgm:pt>
    <dgm:pt modelId="{140A398A-0DD3-4396-9D51-CC0810A70AA4}" type="parTrans" cxnId="{BA61E348-40B5-41BB-A3CE-8B36926CC55C}">
      <dgm:prSet/>
      <dgm:spPr/>
      <dgm:t>
        <a:bodyPr/>
        <a:lstStyle/>
        <a:p>
          <a:endParaRPr lang="ru-RU"/>
        </a:p>
      </dgm:t>
    </dgm:pt>
    <dgm:pt modelId="{971116DD-4CAC-4AA3-8F74-12145528FD8C}" type="sibTrans" cxnId="{BA61E348-40B5-41BB-A3CE-8B36926CC55C}">
      <dgm:prSet/>
      <dgm:spPr/>
      <dgm:t>
        <a:bodyPr/>
        <a:lstStyle/>
        <a:p>
          <a:endParaRPr lang="ru-RU"/>
        </a:p>
      </dgm:t>
    </dgm:pt>
    <dgm:pt modelId="{D9BC4C95-7381-4CB0-A174-706707A877A8}" type="pres">
      <dgm:prSet presAssocID="{D94EB2F2-90C0-40C9-8E09-327DD28BC9DD}" presName="linear" presStyleCnt="0">
        <dgm:presLayoutVars>
          <dgm:animLvl val="lvl"/>
          <dgm:resizeHandles val="exact"/>
        </dgm:presLayoutVars>
      </dgm:prSet>
      <dgm:spPr/>
      <dgm:t>
        <a:bodyPr/>
        <a:lstStyle/>
        <a:p>
          <a:endParaRPr lang="ru-RU"/>
        </a:p>
      </dgm:t>
    </dgm:pt>
    <dgm:pt modelId="{FF922A82-0BB5-4560-B885-F837A76EBAFB}" type="pres">
      <dgm:prSet presAssocID="{19DE9B0E-744F-4B60-B682-66E63118D2BE}" presName="parentText" presStyleLbl="node1" presStyleIdx="0" presStyleCnt="2" custScaleY="99123">
        <dgm:presLayoutVars>
          <dgm:chMax val="0"/>
          <dgm:bulletEnabled val="1"/>
        </dgm:presLayoutVars>
      </dgm:prSet>
      <dgm:spPr/>
      <dgm:t>
        <a:bodyPr/>
        <a:lstStyle/>
        <a:p>
          <a:endParaRPr lang="ru-RU"/>
        </a:p>
      </dgm:t>
    </dgm:pt>
    <dgm:pt modelId="{3C753CD1-88E5-4B43-8710-F984E5F35D4B}" type="pres">
      <dgm:prSet presAssocID="{8D5C5345-A5EA-4862-87F4-0CC935A5FA3A}" presName="spacer" presStyleCnt="0"/>
      <dgm:spPr/>
    </dgm:pt>
    <dgm:pt modelId="{29FBBA97-0727-487F-820E-38749BE53570}" type="pres">
      <dgm:prSet presAssocID="{78EBF57D-8C50-47BA-9C04-448E00C2FA19}" presName="parentText" presStyleLbl="node1" presStyleIdx="1" presStyleCnt="2">
        <dgm:presLayoutVars>
          <dgm:chMax val="0"/>
          <dgm:bulletEnabled val="1"/>
        </dgm:presLayoutVars>
      </dgm:prSet>
      <dgm:spPr/>
      <dgm:t>
        <a:bodyPr/>
        <a:lstStyle/>
        <a:p>
          <a:endParaRPr lang="ru-RU"/>
        </a:p>
      </dgm:t>
    </dgm:pt>
  </dgm:ptLst>
  <dgm:cxnLst>
    <dgm:cxn modelId="{DE4D5AF4-1463-4795-A709-A08EEA491415}" type="presOf" srcId="{19DE9B0E-744F-4B60-B682-66E63118D2BE}" destId="{FF922A82-0BB5-4560-B885-F837A76EBAFB}" srcOrd="0" destOrd="0" presId="urn:microsoft.com/office/officeart/2005/8/layout/vList2"/>
    <dgm:cxn modelId="{730F1D67-20AC-455B-A37E-AE2B067D5409}" type="presOf" srcId="{78EBF57D-8C50-47BA-9C04-448E00C2FA19}" destId="{29FBBA97-0727-487F-820E-38749BE53570}" srcOrd="0" destOrd="0" presId="urn:microsoft.com/office/officeart/2005/8/layout/vList2"/>
    <dgm:cxn modelId="{27FE83C5-08D0-403D-BCE6-488A8718E05E}" type="presOf" srcId="{D94EB2F2-90C0-40C9-8E09-327DD28BC9DD}" destId="{D9BC4C95-7381-4CB0-A174-706707A877A8}" srcOrd="0" destOrd="0" presId="urn:microsoft.com/office/officeart/2005/8/layout/vList2"/>
    <dgm:cxn modelId="{BA61E348-40B5-41BB-A3CE-8B36926CC55C}" srcId="{D94EB2F2-90C0-40C9-8E09-327DD28BC9DD}" destId="{78EBF57D-8C50-47BA-9C04-448E00C2FA19}" srcOrd="1" destOrd="0" parTransId="{140A398A-0DD3-4396-9D51-CC0810A70AA4}" sibTransId="{971116DD-4CAC-4AA3-8F74-12145528FD8C}"/>
    <dgm:cxn modelId="{9A0B8B24-9F8A-4968-A9F9-E68F2B65E7C5}" srcId="{D94EB2F2-90C0-40C9-8E09-327DD28BC9DD}" destId="{19DE9B0E-744F-4B60-B682-66E63118D2BE}" srcOrd="0" destOrd="0" parTransId="{971938E9-E3CB-4287-ACE9-6CF26A41A9CA}" sibTransId="{8D5C5345-A5EA-4862-87F4-0CC935A5FA3A}"/>
    <dgm:cxn modelId="{27DE43BE-14D3-44DA-B2A4-346605DCE055}" type="presParOf" srcId="{D9BC4C95-7381-4CB0-A174-706707A877A8}" destId="{FF922A82-0BB5-4560-B885-F837A76EBAFB}" srcOrd="0" destOrd="0" presId="urn:microsoft.com/office/officeart/2005/8/layout/vList2"/>
    <dgm:cxn modelId="{85879B51-19BC-42AD-A0EB-B6A2C1879FE9}" type="presParOf" srcId="{D9BC4C95-7381-4CB0-A174-706707A877A8}" destId="{3C753CD1-88E5-4B43-8710-F984E5F35D4B}" srcOrd="1" destOrd="0" presId="urn:microsoft.com/office/officeart/2005/8/layout/vList2"/>
    <dgm:cxn modelId="{D409D2DF-E10E-4EFF-8D5E-9A2EC0F496CE}" type="presParOf" srcId="{D9BC4C95-7381-4CB0-A174-706707A877A8}" destId="{29FBBA97-0727-487F-820E-38749BE5357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7EC61-D0FA-4EC5-8B13-B2B8B1A5DE01}">
      <dsp:nvSpPr>
        <dsp:cNvPr id="0" name=""/>
        <dsp:cNvSpPr/>
      </dsp:nvSpPr>
      <dsp:spPr>
        <a:xfrm>
          <a:off x="0" y="0"/>
          <a:ext cx="7254552" cy="873441"/>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Наказ  МОЗ № 677 від 29.09.2014 </a:t>
          </a:r>
        </a:p>
        <a:p>
          <a:pPr lvl="0" algn="ctr" defTabSz="666750" rtl="0">
            <a:lnSpc>
              <a:spcPct val="90000"/>
            </a:lnSpc>
            <a:spcBef>
              <a:spcPct val="0"/>
            </a:spcBef>
            <a:spcAft>
              <a:spcPct val="35000"/>
            </a:spcAft>
          </a:pPr>
          <a:r>
            <a:rPr lang="uk-UA" sz="1500" kern="1200" dirty="0" smtClean="0"/>
            <a:t>« Про затвердження Порядку контролю якості лікарських засобів під час оптової та роздрібної торгівлі», визначає, що:</a:t>
          </a:r>
          <a:endParaRPr lang="uk-UA" sz="1500" kern="1200" dirty="0"/>
        </a:p>
      </dsp:txBody>
      <dsp:txXfrm>
        <a:off x="42638" y="42638"/>
        <a:ext cx="7169276" cy="788165"/>
      </dsp:txXfrm>
    </dsp:sp>
    <dsp:sp modelId="{AEAFB8FB-8DE5-40DD-8C29-891B608C2ACD}">
      <dsp:nvSpPr>
        <dsp:cNvPr id="0" name=""/>
        <dsp:cNvSpPr/>
      </dsp:nvSpPr>
      <dsp:spPr>
        <a:xfrm>
          <a:off x="0" y="1053652"/>
          <a:ext cx="7254552" cy="3397680"/>
        </a:xfrm>
        <a:prstGeom prst="roundRect">
          <a:avLst/>
        </a:prstGeom>
        <a:gradFill rotWithShape="0">
          <a:gsLst>
            <a:gs pos="0">
              <a:schemeClr val="accent2">
                <a:hueOff val="-1774669"/>
                <a:satOff val="1727"/>
                <a:lumOff val="-2157"/>
                <a:alphaOff val="0"/>
                <a:shade val="51000"/>
                <a:satMod val="130000"/>
              </a:schemeClr>
            </a:gs>
            <a:gs pos="80000">
              <a:schemeClr val="accent2">
                <a:hueOff val="-1774669"/>
                <a:satOff val="1727"/>
                <a:lumOff val="-2157"/>
                <a:alphaOff val="0"/>
                <a:shade val="93000"/>
                <a:satMod val="130000"/>
              </a:schemeClr>
            </a:gs>
            <a:gs pos="100000">
              <a:schemeClr val="accent2">
                <a:hueOff val="-1774669"/>
                <a:satOff val="1727"/>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Лікарські засоби сумнівної якості – це  лікарські засоби, що зберігаються, транспортуються та реалізуються з порушенням чинних норм і правил, втратили товарний вигляд, не відповідають вимогам АНД/МКЯ за візуальними показниками, стосовно яких наявна інформація про невідповідність вимогам законодавства інших серій цього препарату та встановлення факту заборони на території інших країн, лікарські засоби, що супроводжуються невідповідно оформленими сертифікатами якості серії лікарського засобу, у яких виявлено розбіжності у супровідних документах та порушення встановлених умов виготовлення лікарських засобів в аптеці за рецептом лікаря, тощо;</a:t>
          </a:r>
          <a:endParaRPr lang="uk-UA" sz="1800" kern="1200" dirty="0"/>
        </a:p>
      </dsp:txBody>
      <dsp:txXfrm>
        <a:off x="165861" y="1219513"/>
        <a:ext cx="6922830" cy="30659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B5B45-D976-40BE-923D-B03FAF4245BA}">
      <dsp:nvSpPr>
        <dsp:cNvPr id="0" name=""/>
        <dsp:cNvSpPr/>
      </dsp:nvSpPr>
      <dsp:spPr>
        <a:xfrm>
          <a:off x="0" y="44776"/>
          <a:ext cx="6336703" cy="2358720"/>
        </a:xfrm>
        <a:prstGeom prst="round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Неякісні лікарські засоби - лікарські засоби, якість яких не відповідає вимогам нормативних документів, лікарські засоби, які зазнали механічного, хімічного, фізичного, біологічного або іншого впливу, що унеможливлює їх подальше використання, а також лікарські засоби з терміном придатності, що минув;</a:t>
          </a:r>
          <a:endParaRPr lang="uk-UA" sz="2100" kern="1200" dirty="0"/>
        </a:p>
      </dsp:txBody>
      <dsp:txXfrm>
        <a:off x="115143" y="159919"/>
        <a:ext cx="6106417" cy="21284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9917C-E51E-46D7-98A0-0F940BCAE923}">
      <dsp:nvSpPr>
        <dsp:cNvPr id="0" name=""/>
        <dsp:cNvSpPr/>
      </dsp:nvSpPr>
      <dsp:spPr>
        <a:xfrm>
          <a:off x="0" y="29924"/>
          <a:ext cx="6534472" cy="887863"/>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Закон України «Про лікарські засоби» від 04.04.1996 (зі змінами) визначає, що:</a:t>
          </a:r>
          <a:endParaRPr lang="uk-UA" sz="1900" kern="1200" dirty="0"/>
        </a:p>
      </dsp:txBody>
      <dsp:txXfrm>
        <a:off x="43342" y="73266"/>
        <a:ext cx="6447788" cy="801179"/>
      </dsp:txXfrm>
    </dsp:sp>
    <dsp:sp modelId="{C435E9FE-B7D1-41DC-A09C-96452176B581}">
      <dsp:nvSpPr>
        <dsp:cNvPr id="0" name=""/>
        <dsp:cNvSpPr/>
      </dsp:nvSpPr>
      <dsp:spPr>
        <a:xfrm>
          <a:off x="0" y="972508"/>
          <a:ext cx="6534472" cy="3209456"/>
        </a:xfrm>
        <a:prstGeom prst="roundRect">
          <a:avLst/>
        </a:prstGeom>
        <a:gradFill rotWithShape="0">
          <a:gsLst>
            <a:gs pos="0">
              <a:schemeClr val="accent2">
                <a:hueOff val="-1774669"/>
                <a:satOff val="1727"/>
                <a:lumOff val="-2157"/>
                <a:alphaOff val="0"/>
                <a:shade val="51000"/>
                <a:satMod val="130000"/>
              </a:schemeClr>
            </a:gs>
            <a:gs pos="80000">
              <a:schemeClr val="accent2">
                <a:hueOff val="-1774669"/>
                <a:satOff val="1727"/>
                <a:lumOff val="-2157"/>
                <a:alphaOff val="0"/>
                <a:shade val="93000"/>
                <a:satMod val="130000"/>
              </a:schemeClr>
            </a:gs>
            <a:gs pos="100000">
              <a:schemeClr val="accent2">
                <a:hueOff val="-1774669"/>
                <a:satOff val="1727"/>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Фальсифікований лікарський засіб - лікарський засіб, який умисно промаркований неідентично (невідповідно) відомостям (одній або декільком з них) про лікарський засіб з відповідною назвою, що внесені до Державного реєстру лікарських засобів України, а так само лікарський засіб, умисно підроблений у інший спосіб, і не відповідає відомостям (одній або декільком з них), у тому числі складу, про лікарський засіб з відповідною назвою, що внесені до Державного реєстру лікарських засобів України.</a:t>
          </a:r>
          <a:endParaRPr lang="uk-UA" sz="1900" kern="1200" dirty="0"/>
        </a:p>
      </dsp:txBody>
      <dsp:txXfrm>
        <a:off x="156673" y="1129181"/>
        <a:ext cx="6221126" cy="28961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A3453-7BD3-40F6-94F3-136281163744}">
      <dsp:nvSpPr>
        <dsp:cNvPr id="0" name=""/>
        <dsp:cNvSpPr/>
      </dsp:nvSpPr>
      <dsp:spPr>
        <a:xfrm>
          <a:off x="0" y="219610"/>
          <a:ext cx="6462464" cy="1240565"/>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За даними ВООЗ, неякісні продукти, які також називають "такими, що не відповідають вимогам", - це дозволені медичні продукти, що не відповідають ні стандартам якості, ні специфікаціям, або і тому, і іншому.</a:t>
          </a:r>
          <a:endParaRPr lang="uk-UA" sz="1500" kern="1200" dirty="0"/>
        </a:p>
      </dsp:txBody>
      <dsp:txXfrm>
        <a:off x="60559" y="280169"/>
        <a:ext cx="6341346" cy="1119447"/>
      </dsp:txXfrm>
    </dsp:sp>
    <dsp:sp modelId="{BC963051-8CC6-45BE-8C9F-A822C38C8A2A}">
      <dsp:nvSpPr>
        <dsp:cNvPr id="0" name=""/>
        <dsp:cNvSpPr/>
      </dsp:nvSpPr>
      <dsp:spPr>
        <a:xfrm>
          <a:off x="0" y="1503375"/>
          <a:ext cx="6462464" cy="1240565"/>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Незареєстровані/неліцензовані медичні вироби, які не пройшли оцінку та/або схвалення Національним або Регіональним регулювальним органом для ринку, на якому їх продають/поширюють або використовують, відповідно до дозволених умов згідно з національними або регіональними нормами та законодавством.</a:t>
          </a:r>
          <a:endParaRPr lang="uk-UA" sz="1500" kern="1200" dirty="0"/>
        </a:p>
      </dsp:txBody>
      <dsp:txXfrm>
        <a:off x="60559" y="1563934"/>
        <a:ext cx="6341346" cy="1119447"/>
      </dsp:txXfrm>
    </dsp:sp>
    <dsp:sp modelId="{47B82E76-C5C4-4509-AADC-CAE4D79FD4D8}">
      <dsp:nvSpPr>
        <dsp:cNvPr id="0" name=""/>
        <dsp:cNvSpPr/>
      </dsp:nvSpPr>
      <dsp:spPr>
        <a:xfrm>
          <a:off x="0" y="2787141"/>
          <a:ext cx="6462464" cy="1240565"/>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Фальсифіковані медичні продукти, які навмисно/шахрайськи спотворюють їхню справжність, склад або джерело.</a:t>
          </a:r>
          <a:endParaRPr lang="uk-UA" sz="1500" kern="1200" dirty="0"/>
        </a:p>
      </dsp:txBody>
      <dsp:txXfrm>
        <a:off x="60559" y="2847700"/>
        <a:ext cx="6341346" cy="11194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C0EE6-FB6C-4206-88B5-76B0D2618920}">
      <dsp:nvSpPr>
        <dsp:cNvPr id="0" name=""/>
        <dsp:cNvSpPr/>
      </dsp:nvSpPr>
      <dsp:spPr>
        <a:xfrm>
          <a:off x="0" y="114266"/>
          <a:ext cx="6894512" cy="70430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uk-UA" sz="1600" kern="1200" dirty="0" smtClean="0"/>
            <a:t>Світова проблема фальсифікації лікарських засобів </a:t>
          </a:r>
          <a:endParaRPr lang="uk-UA" sz="1600" kern="1200" dirty="0"/>
        </a:p>
      </dsp:txBody>
      <dsp:txXfrm>
        <a:off x="34381" y="148647"/>
        <a:ext cx="6825750" cy="635543"/>
      </dsp:txXfrm>
    </dsp:sp>
    <dsp:sp modelId="{8868B376-4CA0-48F6-A5A6-4276C4364120}">
      <dsp:nvSpPr>
        <dsp:cNvPr id="0" name=""/>
        <dsp:cNvSpPr/>
      </dsp:nvSpPr>
      <dsp:spPr>
        <a:xfrm>
          <a:off x="0" y="864652"/>
          <a:ext cx="6894512" cy="2714400"/>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Зазвичай фальсифікації підлягають широко використовувані ліки, недорогі за вартістю, затребувані, а протягом останніх п’яти років наявні випадки фальсифікації життєво важливих і особливо дорогих препаратів (засобів проти ВІЛ/СНІДу, онкологічних препаратів, антибіотиків тощо), ліків стилю життя (віагра, стероїдні гормони для нарощування обсягу мускулатури, психотропні препарати, що сприяють поліпшенню настрою та загального самопочуття, тощо). Даний вид фальсифікованої продукції поширюється як нелегальними каналами збуту (наприклад, контрабанда), так і законними шляхами (реалізовується через мережі аптек, аптечних пунктів, лікарень, інших місць реалізації медичної продукції).</a:t>
          </a:r>
          <a:endParaRPr lang="uk-UA" sz="1600" kern="1200" dirty="0"/>
        </a:p>
      </dsp:txBody>
      <dsp:txXfrm>
        <a:off x="132506" y="997158"/>
        <a:ext cx="6629500" cy="244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47C20-CB70-48BD-8097-06AED43F13CA}">
      <dsp:nvSpPr>
        <dsp:cNvPr id="0" name=""/>
        <dsp:cNvSpPr/>
      </dsp:nvSpPr>
      <dsp:spPr>
        <a:xfrm rot="5400000">
          <a:off x="2612541" y="-250701"/>
          <a:ext cx="2511456" cy="3640724"/>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uk-UA" sz="1400" kern="1200" dirty="0" smtClean="0"/>
            <a:t>контрабандне постачання виробниками,</a:t>
          </a:r>
          <a:endParaRPr lang="uk-UA" sz="1400" kern="1200" dirty="0"/>
        </a:p>
        <a:p>
          <a:pPr marL="114300" lvl="1" indent="-114300" algn="l" defTabSz="622300" rtl="0">
            <a:lnSpc>
              <a:spcPct val="90000"/>
            </a:lnSpc>
            <a:spcBef>
              <a:spcPct val="0"/>
            </a:spcBef>
            <a:spcAft>
              <a:spcPct val="15000"/>
            </a:spcAft>
            <a:buChar char="••"/>
          </a:pPr>
          <a:r>
            <a:rPr lang="uk-UA" sz="1400" kern="1200" dirty="0" smtClean="0"/>
            <a:t>реалізація лікарських засобів під виглядом інших товарів; </a:t>
          </a:r>
          <a:endParaRPr lang="uk-UA" sz="1400" kern="1200" dirty="0"/>
        </a:p>
        <a:p>
          <a:pPr marL="114300" lvl="1" indent="-114300" algn="l" defTabSz="622300" rtl="0">
            <a:lnSpc>
              <a:spcPct val="90000"/>
            </a:lnSpc>
            <a:spcBef>
              <a:spcPct val="0"/>
            </a:spcBef>
            <a:spcAft>
              <a:spcPct val="15000"/>
            </a:spcAft>
            <a:buChar char="••"/>
          </a:pPr>
          <a:r>
            <a:rPr lang="uk-UA" sz="1400" kern="1200" dirty="0" smtClean="0"/>
            <a:t>перепакування протермінованих лікарських засобів для подальшої реалізації;</a:t>
          </a:r>
          <a:endParaRPr lang="uk-UA" sz="1400" kern="1200" dirty="0"/>
        </a:p>
        <a:p>
          <a:pPr marL="114300" lvl="1" indent="-114300" algn="l" defTabSz="622300" rtl="0">
            <a:lnSpc>
              <a:spcPct val="90000"/>
            </a:lnSpc>
            <a:spcBef>
              <a:spcPct val="0"/>
            </a:spcBef>
            <a:spcAft>
              <a:spcPct val="15000"/>
            </a:spcAft>
            <a:buChar char="••"/>
          </a:pPr>
          <a:r>
            <a:rPr lang="uk-UA" sz="1400" kern="1200" dirty="0" smtClean="0"/>
            <a:t>випуск на невстановлених підприємствах ФЛЗ із використанням високотехнологічного обладнання із залученням кваліфікованих фахівців.</a:t>
          </a:r>
          <a:endParaRPr lang="uk-UA" sz="1400" kern="1200" dirty="0"/>
        </a:p>
      </dsp:txBody>
      <dsp:txXfrm rot="-5400000">
        <a:off x="2047908" y="436531"/>
        <a:ext cx="3518125" cy="2266258"/>
      </dsp:txXfrm>
    </dsp:sp>
    <dsp:sp modelId="{5FE5FC48-5FF8-47D7-ABD4-8357B7F64DD6}">
      <dsp:nvSpPr>
        <dsp:cNvPr id="0" name=""/>
        <dsp:cNvSpPr/>
      </dsp:nvSpPr>
      <dsp:spPr>
        <a:xfrm>
          <a:off x="0" y="0"/>
          <a:ext cx="2047907" cy="313932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uk-UA" sz="1600" kern="1200" dirty="0" smtClean="0"/>
            <a:t>Джерелами надходження на фармацевтичний ринок фальсифікованих препаратів є:</a:t>
          </a:r>
          <a:endParaRPr lang="uk-UA" sz="1600" kern="1200" dirty="0"/>
        </a:p>
      </dsp:txBody>
      <dsp:txXfrm>
        <a:off x="99971" y="99971"/>
        <a:ext cx="1847965" cy="29393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DC3B1-BA0F-4751-9E4D-FE1DAF20FB05}">
      <dsp:nvSpPr>
        <dsp:cNvPr id="0" name=""/>
        <dsp:cNvSpPr/>
      </dsp:nvSpPr>
      <dsp:spPr>
        <a:xfrm>
          <a:off x="0" y="23354"/>
          <a:ext cx="5688632" cy="11536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smtClean="0"/>
            <a:t>Ґрунтовні дослідження стану фальсифікації лікарських засобів в Україні проведених у 2018 р. свідчать про те, що рівень виявлених ФЛЗ  не перевищує як такий у європейських країнах. </a:t>
          </a:r>
          <a:endParaRPr lang="uk-UA" sz="1700" kern="1200"/>
        </a:p>
      </dsp:txBody>
      <dsp:txXfrm>
        <a:off x="56315" y="79669"/>
        <a:ext cx="5576002" cy="10409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A6975-98EB-40C4-BD08-3B4F1536E32E}">
      <dsp:nvSpPr>
        <dsp:cNvPr id="0" name=""/>
        <dsp:cNvSpPr/>
      </dsp:nvSpPr>
      <dsp:spPr>
        <a:xfrm>
          <a:off x="0" y="125924"/>
          <a:ext cx="7416824" cy="88425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під час перевірок виявляються не усі фальсифіковані ліки, наявні на ринку, а тільки ті, які з якоїсь причини не «приховані» від перевіряльників; </a:t>
          </a:r>
          <a:endParaRPr lang="uk-UA" sz="1300" kern="1200"/>
        </a:p>
      </dsp:txBody>
      <dsp:txXfrm>
        <a:off x="43166" y="169090"/>
        <a:ext cx="7330492" cy="797927"/>
      </dsp:txXfrm>
    </dsp:sp>
    <dsp:sp modelId="{883A73CF-0A88-41F0-9C9B-2BE2C962391D}">
      <dsp:nvSpPr>
        <dsp:cNvPr id="0" name=""/>
        <dsp:cNvSpPr/>
      </dsp:nvSpPr>
      <dsp:spPr>
        <a:xfrm>
          <a:off x="0" y="1047623"/>
          <a:ext cx="7416824" cy="884259"/>
        </a:xfrm>
        <a:prstGeom prst="roundRect">
          <a:avLst/>
        </a:prstGeom>
        <a:solidFill>
          <a:schemeClr val="accent2">
            <a:hueOff val="-591556"/>
            <a:satOff val="57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інспектори Держлікслужби під час обмеженого терміну перевірки встигають візуально відстежити не весь асортимент аптечних закладів, що перевіряються, а тільки його частину;</a:t>
          </a:r>
          <a:endParaRPr lang="uk-UA" sz="1300" kern="1200"/>
        </a:p>
      </dsp:txBody>
      <dsp:txXfrm>
        <a:off x="43166" y="1090789"/>
        <a:ext cx="7330492" cy="797927"/>
      </dsp:txXfrm>
    </dsp:sp>
    <dsp:sp modelId="{7D8BF12E-2EA7-41DC-8158-A8E4677F16FD}">
      <dsp:nvSpPr>
        <dsp:cNvPr id="0" name=""/>
        <dsp:cNvSpPr/>
      </dsp:nvSpPr>
      <dsp:spPr>
        <a:xfrm>
          <a:off x="0" y="1969323"/>
          <a:ext cx="7416824" cy="884259"/>
        </a:xfrm>
        <a:prstGeom prst="roundRect">
          <a:avLst/>
        </a:prstGeom>
        <a:solidFill>
          <a:schemeClr val="accent2">
            <a:hueOff val="-1183113"/>
            <a:satOff val="1151"/>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dirty="0" smtClean="0"/>
            <a:t>суб’єкти господарювання між перевірками за інформацією, що  надіслали територіальні органи Держлікслужби, не вилучають з обігу всі залишки лікарських засобів із ознаками фальсифікації, а тому частина фальсифікованих лікарських засобів йде у реалізацію; </a:t>
          </a:r>
          <a:endParaRPr lang="uk-UA" sz="1300" kern="1200" dirty="0"/>
        </a:p>
      </dsp:txBody>
      <dsp:txXfrm>
        <a:off x="43166" y="2012489"/>
        <a:ext cx="7330492" cy="797927"/>
      </dsp:txXfrm>
    </dsp:sp>
    <dsp:sp modelId="{60C9096F-E94A-4BCF-ABB0-8E14CC007C65}">
      <dsp:nvSpPr>
        <dsp:cNvPr id="0" name=""/>
        <dsp:cNvSpPr/>
      </dsp:nvSpPr>
      <dsp:spPr>
        <a:xfrm>
          <a:off x="0" y="2891022"/>
          <a:ext cx="7416824" cy="884259"/>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уповноважені особи суб’єктів господарювання, які працюють на фармацевтичному ринку, повідомляють Держлікслужбі не про усі випадки надходження до них фальсифікованих лікарських засобів та в окремих випадках повертають постачальникам ці ліки, не інформуючи при цьому Держлікслужбу.</a:t>
          </a:r>
          <a:endParaRPr lang="uk-UA" sz="1300" kern="1200"/>
        </a:p>
      </dsp:txBody>
      <dsp:txXfrm>
        <a:off x="43166" y="2934188"/>
        <a:ext cx="7330492" cy="79792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92E48-1CBB-405E-B6E8-1AD530341A40}">
      <dsp:nvSpPr>
        <dsp:cNvPr id="0" name=""/>
        <dsp:cNvSpPr/>
      </dsp:nvSpPr>
      <dsp:spPr>
        <a:xfrm>
          <a:off x="0" y="99261"/>
          <a:ext cx="6318448" cy="238680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незаконна копія оригінального лікарського засобу (так звані невраховані  лікарські засоби.) У таких фальсифікатах міститься та ж сама діюча речовина і в тих же кількостях, що й заявлено. А на відміну від попередніх груп фальсифікату зазначений має характер легального виробництва, оскільки створюється на належних підприємствах, однак метою яких є ухилення від податкових платежів та(або) законних винагород власників інтелектуальних прав на вироблений лікарський засіб</a:t>
          </a:r>
          <a:endParaRPr lang="uk-UA" sz="1700" kern="1200" dirty="0"/>
        </a:p>
      </dsp:txBody>
      <dsp:txXfrm>
        <a:off x="116514" y="215775"/>
        <a:ext cx="6085420" cy="21537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17D19-D6EC-4F11-A9D6-64C95BBF76AF}">
      <dsp:nvSpPr>
        <dsp:cNvPr id="0" name=""/>
        <dsp:cNvSpPr/>
      </dsp:nvSpPr>
      <dsp:spPr>
        <a:xfrm>
          <a:off x="0" y="50042"/>
          <a:ext cx="6408712" cy="155610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незаконна копія генеричного лікарського засобу з недостатньою кількістю активних речовин - підробка препарату легального вироб­ника, яка виготовлена з недостатньою кількістю активних інгредієнтів і не забезпечує потрібного лікувального ефекту;</a:t>
          </a:r>
          <a:endParaRPr lang="uk-UA" sz="1900" kern="1200" dirty="0"/>
        </a:p>
      </dsp:txBody>
      <dsp:txXfrm>
        <a:off x="75963" y="126005"/>
        <a:ext cx="6256786" cy="140417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58FF8-7D6D-4650-BA86-7FE8376D47A7}">
      <dsp:nvSpPr>
        <dsp:cNvPr id="0" name=""/>
        <dsp:cNvSpPr/>
      </dsp:nvSpPr>
      <dsp:spPr>
        <a:xfrm>
          <a:off x="197764" y="91415"/>
          <a:ext cx="6210950" cy="262548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фальсифікований препарат-замінник - підміна препарату легального виробника, яка вміщує активні інгредієнти іншого характеру фармако­логічної дії і не забезпечує лікувального ефекту, зазначеного в інструк­ції з застосування цього препарату. Це препарати-імітатори. Найчастіше упаковку дешевого препарату заміняють на упаковку дорогого. Напри­клад, на флакон з ізотонічним розчином натрію хлориду наклеюється етикетка від дорогого знеболюючого або онкологічного препарату. Ця група підробок найнебезпечніша внаслідок відмінного від очікуваного терапевтичного ефекту;</a:t>
          </a:r>
          <a:endParaRPr lang="uk-UA" sz="1600" kern="1200" dirty="0"/>
        </a:p>
      </dsp:txBody>
      <dsp:txXfrm>
        <a:off x="325929" y="219580"/>
        <a:ext cx="5954620" cy="23691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CC5D6-DFF4-499A-8871-A2095FEB5061}">
      <dsp:nvSpPr>
        <dsp:cNvPr id="0" name=""/>
        <dsp:cNvSpPr/>
      </dsp:nvSpPr>
      <dsp:spPr>
        <a:xfrm>
          <a:off x="0" y="16922"/>
          <a:ext cx="6318448" cy="2274479"/>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препарат-плацебо (муляж) - підробка препарату легального виробника, яка не вміщує активних інгредієнтів. Замість активної діючої речовини береться нейтральний компонент - тальк, вапно, сода, крейда, а також натуральні барвники (буряк, морква тощо). Компоненти змішують до досягнення подібності з колірною га­мою оригінального препарату. Цим способом підробляються таблетки, а також мазі й гелі; </a:t>
          </a:r>
          <a:endParaRPr lang="uk-UA" sz="1800" kern="1200" dirty="0"/>
        </a:p>
      </dsp:txBody>
      <dsp:txXfrm>
        <a:off x="111031" y="127953"/>
        <a:ext cx="6096386" cy="205241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3435-DA68-4E93-8537-491EF1DF4D1A}">
      <dsp:nvSpPr>
        <dsp:cNvPr id="0" name=""/>
        <dsp:cNvSpPr/>
      </dsp:nvSpPr>
      <dsp:spPr>
        <a:xfrm>
          <a:off x="0" y="23354"/>
          <a:ext cx="6246440" cy="115362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повна підробка лікарського засобу - навмисна й обманна невідповід­ність стосовно маркування, складу, інгредієнтів, їх кількості, виробни­ка, а також упаковки лікарського засобу. </a:t>
          </a:r>
          <a:endParaRPr lang="uk-UA" sz="1700" kern="1200" dirty="0"/>
        </a:p>
      </dsp:txBody>
      <dsp:txXfrm>
        <a:off x="56315" y="79669"/>
        <a:ext cx="6133810" cy="104099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7AA05-C49A-42AD-AD01-8B1627568940}">
      <dsp:nvSpPr>
        <dsp:cNvPr id="0" name=""/>
        <dsp:cNvSpPr/>
      </dsp:nvSpPr>
      <dsp:spPr>
        <a:xfrm>
          <a:off x="0" y="97800"/>
          <a:ext cx="6462464" cy="29437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smtClean="0"/>
            <a:t>Перші два варіанти підробок характерні для легальних фармацевтич­них виробництв, від невеликих до великих. У світовій практиці, за різними оцінками, цим займається 6-8 % фармацевтичних компаній. І найчастіше так роблять дочірні підприємства відомих фірм у тому чи іншому регіоні. Це групи підробок, які найважче ідентифікуються. Найчастіше відрізнити таку підробку від оригіналу можна лише у спеціалізованій хімічній лабо­раторії. За оцінками експертів, потенційно небезпечні для здоров'я абсолютно всі фальсифікати, оскільки вони не піддаються передбаченому для легаль­ної продукції контролю якості.</a:t>
          </a:r>
          <a:endParaRPr lang="uk-UA" sz="1700" kern="1200"/>
        </a:p>
      </dsp:txBody>
      <dsp:txXfrm>
        <a:off x="143701" y="241501"/>
        <a:ext cx="6175062" cy="265631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EFEDA-87C1-470C-8215-5A4EE30E5ADB}">
      <dsp:nvSpPr>
        <dsp:cNvPr id="0" name=""/>
        <dsp:cNvSpPr/>
      </dsp:nvSpPr>
      <dsp:spPr>
        <a:xfrm>
          <a:off x="0" y="55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асортиментна</a:t>
          </a:r>
          <a:endParaRPr lang="uk-UA" sz="2500" kern="1200"/>
        </a:p>
      </dsp:txBody>
      <dsp:txXfrm>
        <a:off x="28557" y="84050"/>
        <a:ext cx="6209541" cy="527886"/>
      </dsp:txXfrm>
    </dsp:sp>
    <dsp:sp modelId="{3C8A43CB-8DD3-4718-902B-830D2AF06D9F}">
      <dsp:nvSpPr>
        <dsp:cNvPr id="0" name=""/>
        <dsp:cNvSpPr/>
      </dsp:nvSpPr>
      <dsp:spPr>
        <a:xfrm>
          <a:off x="0" y="712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якісна, </a:t>
          </a:r>
          <a:endParaRPr lang="uk-UA" sz="2500" kern="1200"/>
        </a:p>
      </dsp:txBody>
      <dsp:txXfrm>
        <a:off x="28557" y="741050"/>
        <a:ext cx="6209541" cy="527886"/>
      </dsp:txXfrm>
    </dsp:sp>
    <dsp:sp modelId="{F866ACBD-F8AA-4E1E-B41A-3FC4FBFA7E57}">
      <dsp:nvSpPr>
        <dsp:cNvPr id="0" name=""/>
        <dsp:cNvSpPr/>
      </dsp:nvSpPr>
      <dsp:spPr>
        <a:xfrm>
          <a:off x="0" y="1369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кількісна</a:t>
          </a:r>
          <a:endParaRPr lang="uk-UA" sz="2500" kern="1200"/>
        </a:p>
      </dsp:txBody>
      <dsp:txXfrm>
        <a:off x="28557" y="1398050"/>
        <a:ext cx="6209541" cy="527886"/>
      </dsp:txXfrm>
    </dsp:sp>
    <dsp:sp modelId="{CACA3544-5212-40A9-ADA6-1567F7BCD464}">
      <dsp:nvSpPr>
        <dsp:cNvPr id="0" name=""/>
        <dsp:cNvSpPr/>
      </dsp:nvSpPr>
      <dsp:spPr>
        <a:xfrm>
          <a:off x="0" y="2026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інформаційна </a:t>
          </a:r>
          <a:endParaRPr lang="uk-UA" sz="2500" kern="1200"/>
        </a:p>
      </dsp:txBody>
      <dsp:txXfrm>
        <a:off x="28557" y="2055050"/>
        <a:ext cx="6209541" cy="527886"/>
      </dsp:txXfrm>
    </dsp:sp>
    <dsp:sp modelId="{9343B189-F905-4252-9585-ABC75D60C9B5}">
      <dsp:nvSpPr>
        <dsp:cNvPr id="0" name=""/>
        <dsp:cNvSpPr/>
      </dsp:nvSpPr>
      <dsp:spPr>
        <a:xfrm>
          <a:off x="0" y="2683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вартісна.</a:t>
          </a:r>
          <a:endParaRPr lang="uk-UA" sz="2500" kern="1200"/>
        </a:p>
      </dsp:txBody>
      <dsp:txXfrm>
        <a:off x="28557" y="2712050"/>
        <a:ext cx="6209541" cy="5278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373A29-FA84-41E3-A069-2E4A7A700AEA}">
      <dsp:nvSpPr>
        <dsp:cNvPr id="0" name=""/>
        <dsp:cNvSpPr/>
      </dsp:nvSpPr>
      <dsp:spPr>
        <a:xfrm>
          <a:off x="0" y="716"/>
          <a:ext cx="6102424" cy="15772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Асортиментна фальсифікацією товарів називають підроблення, яке здійснюється шляхом повної або часткової заміни товару одного виду або найменування товаром іншого виду або найменування із збереженням подібності одного або декількох ознак.</a:t>
          </a:r>
          <a:endParaRPr lang="uk-UA" sz="1600" kern="1200" dirty="0"/>
        </a:p>
      </dsp:txBody>
      <dsp:txXfrm>
        <a:off x="76997" y="77713"/>
        <a:ext cx="5948430" cy="1423291"/>
      </dsp:txXfrm>
    </dsp:sp>
    <dsp:sp modelId="{3E63281C-386C-4012-8A46-D4754F7B7CB9}">
      <dsp:nvSpPr>
        <dsp:cNvPr id="0" name=""/>
        <dsp:cNvSpPr/>
      </dsp:nvSpPr>
      <dsp:spPr>
        <a:xfrm>
          <a:off x="0" y="1591107"/>
          <a:ext cx="6102424" cy="785156"/>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Якісна фальсифікація - це заміна товару вищого рівня якості товаром більш низького рівня.</a:t>
          </a:r>
          <a:endParaRPr lang="uk-UA" sz="1600" kern="1200" dirty="0"/>
        </a:p>
      </dsp:txBody>
      <dsp:txXfrm>
        <a:off x="38328" y="1629435"/>
        <a:ext cx="6025768" cy="7085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C1212-35C3-4DD1-9DAC-2BBEA702EB3A}">
      <dsp:nvSpPr>
        <dsp:cNvPr id="0" name=""/>
        <dsp:cNvSpPr/>
      </dsp:nvSpPr>
      <dsp:spPr>
        <a:xfrm>
          <a:off x="0" y="130263"/>
          <a:ext cx="6102424" cy="1216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Вартісна фальсифікація - це введення  споживача в оману шляхом реалізації  низькоякісних товарів за цінами високоякісних або товарів менших розмірних характеристик за цінами  товарів з великими розмірними характеристиками .</a:t>
          </a:r>
          <a:endParaRPr lang="uk-UA" sz="1600" kern="1200" dirty="0"/>
        </a:p>
      </dsp:txBody>
      <dsp:txXfrm>
        <a:off x="59399" y="189662"/>
        <a:ext cx="5983626" cy="109800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0B42D-BEE4-4A07-80CF-3159D29C8229}">
      <dsp:nvSpPr>
        <dsp:cNvPr id="0" name=""/>
        <dsp:cNvSpPr/>
      </dsp:nvSpPr>
      <dsp:spPr>
        <a:xfrm>
          <a:off x="0" y="42560"/>
          <a:ext cx="6082724" cy="1085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Кількісна фальсифікація - це введення споживача  в оману шляхом значних відхилень параметрів товару (наприклад, маси таблеток, обсягу настоянки),  перевищують допустимі норми нормативної документації. </a:t>
          </a:r>
          <a:endParaRPr lang="uk-UA" sz="1600" kern="1200" dirty="0"/>
        </a:p>
      </dsp:txBody>
      <dsp:txXfrm>
        <a:off x="53002" y="95562"/>
        <a:ext cx="5976720" cy="97975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255E1-6947-4E31-813D-E9E35C24775A}">
      <dsp:nvSpPr>
        <dsp:cNvPr id="0" name=""/>
        <dsp:cNvSpPr/>
      </dsp:nvSpPr>
      <dsp:spPr>
        <a:xfrm>
          <a:off x="0" y="208039"/>
          <a:ext cx="6606479" cy="1474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Проведення при прийомки товару товарознавчого аналізу є простим та ефективним методом, що складається з перевірки первинного пакування, зовнішнього вигляду та вмісту лікарського засобу з метою вилучення з обігу фальсифікованих або субстандартних засобів.</a:t>
          </a:r>
          <a:endParaRPr lang="uk-UA" sz="1800" kern="1200"/>
        </a:p>
      </dsp:txBody>
      <dsp:txXfrm>
        <a:off x="71965" y="280004"/>
        <a:ext cx="6462549" cy="1330270"/>
      </dsp:txXfrm>
    </dsp:sp>
    <dsp:sp modelId="{7BA8E755-4AC9-4464-A7F0-CB417A69BEB9}">
      <dsp:nvSpPr>
        <dsp:cNvPr id="0" name=""/>
        <dsp:cNvSpPr/>
      </dsp:nvSpPr>
      <dsp:spPr>
        <a:xfrm>
          <a:off x="0" y="1734080"/>
          <a:ext cx="6606479" cy="1474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Перевірку зразку проводять за допомогою органів чуття – тобто методом органолептичного аналізу. Необхідно звернути увагу на те, що органолептичний аналіз потрібно проводити дуже обережно, особливо з отруйними, сильнодіючими лікарськими засобами.</a:t>
          </a:r>
          <a:endParaRPr lang="uk-UA" sz="1800" kern="1200" dirty="0"/>
        </a:p>
      </dsp:txBody>
      <dsp:txXfrm>
        <a:off x="71965" y="1806045"/>
        <a:ext cx="6462549" cy="133027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CC338-C1A2-4FED-B4A7-7CA93D1F5D24}">
      <dsp:nvSpPr>
        <dsp:cNvPr id="0" name=""/>
        <dsp:cNvSpPr/>
      </dsp:nvSpPr>
      <dsp:spPr>
        <a:xfrm>
          <a:off x="0" y="129292"/>
          <a:ext cx="6678488" cy="1085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Для запобігання фальсифікації лікарських засобів застосовуються різні засоби захисту пакування та етикеток лікарського засобу чи медичних виробів призначен­ня, а саме: дизайн, матеріал для виготовлення, фарби та способи марку­вання.</a:t>
          </a:r>
          <a:endParaRPr lang="uk-UA" sz="1600" kern="1200" dirty="0"/>
        </a:p>
      </dsp:txBody>
      <dsp:txXfrm>
        <a:off x="53002" y="182294"/>
        <a:ext cx="6572484" cy="97975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61D47-5DA5-416D-A0EA-555C92CED373}">
      <dsp:nvSpPr>
        <dsp:cNvPr id="0" name=""/>
        <dsp:cNvSpPr/>
      </dsp:nvSpPr>
      <dsp:spPr>
        <a:xfrm>
          <a:off x="0" y="7846"/>
          <a:ext cx="6552728" cy="123069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Для виробництва пакування та етикеток використовуються різні техно­логічні процеси і способи друку.</a:t>
          </a:r>
          <a:endParaRPr lang="uk-UA" sz="1500" kern="1200"/>
        </a:p>
      </dsp:txBody>
      <dsp:txXfrm>
        <a:off x="60077" y="67923"/>
        <a:ext cx="6432574" cy="1110539"/>
      </dsp:txXfrm>
    </dsp:sp>
    <dsp:sp modelId="{96E4380E-DF7B-4D74-A163-B41BC66A9C44}">
      <dsp:nvSpPr>
        <dsp:cNvPr id="0" name=""/>
        <dsp:cNvSpPr/>
      </dsp:nvSpPr>
      <dsp:spPr>
        <a:xfrm>
          <a:off x="0" y="1281740"/>
          <a:ext cx="6552728" cy="1230693"/>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Найбільш поширеними способами друку є офсетний (непрямий плоский друк, при якому фарба з друкарської фор­ми передається на папір через проміжний, офсетний циліндр) та </a:t>
          </a:r>
          <a:r>
            <a:rPr lang="uk-UA" sz="1500" kern="1200" dirty="0" err="1" smtClean="0"/>
            <a:t>флексо</a:t>
          </a:r>
          <a:r>
            <a:rPr lang="uk-UA" sz="1500" kern="1200" dirty="0" smtClean="0"/>
            <a:t>-графічний (високий друк з використанням гнучких гумових форм і швидкосохнучих рідких фарб). </a:t>
          </a:r>
          <a:endParaRPr lang="uk-UA" sz="1500" kern="1200" dirty="0"/>
        </a:p>
      </dsp:txBody>
      <dsp:txXfrm>
        <a:off x="60077" y="1341817"/>
        <a:ext cx="6432574" cy="111053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19CF9-C4F3-49B6-BA35-C926E9909715}">
      <dsp:nvSpPr>
        <dsp:cNvPr id="0" name=""/>
        <dsp:cNvSpPr/>
      </dsp:nvSpPr>
      <dsp:spPr>
        <a:xfrm>
          <a:off x="0" y="0"/>
          <a:ext cx="6408712" cy="198899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Елементами, що захищають пакування (етикетку) від сканування й під­вищують складність відтворення на традиційному поліграфічному устат­куванні, є мікротекст та елементи з об'ємним ефектом. </a:t>
          </a:r>
        </a:p>
        <a:p>
          <a:pPr lvl="0" algn="l" defTabSz="755650" rtl="0">
            <a:lnSpc>
              <a:spcPct val="90000"/>
            </a:lnSpc>
            <a:spcBef>
              <a:spcPct val="0"/>
            </a:spcBef>
            <a:spcAft>
              <a:spcPct val="35000"/>
            </a:spcAft>
          </a:pPr>
          <a:r>
            <a:rPr lang="uk-UA" sz="1700" kern="1200" noProof="0" dirty="0" smtClean="0"/>
            <a:t>Під мікротекстом розуміють рядок символів, які сприймаються людським оком у вигляді суцільної лінії, але читаються з допомогою збільшувальних приладів. </a:t>
          </a:r>
          <a:endParaRPr lang="uk-UA" sz="1700" kern="1200" noProof="0" dirty="0"/>
        </a:p>
      </dsp:txBody>
      <dsp:txXfrm>
        <a:off x="97095" y="97095"/>
        <a:ext cx="6214522" cy="179480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C6C40-2D6F-4437-B6DB-BB499876DAD7}">
      <dsp:nvSpPr>
        <dsp:cNvPr id="0" name=""/>
        <dsp:cNvSpPr/>
      </dsp:nvSpPr>
      <dsp:spPr>
        <a:xfrm>
          <a:off x="0" y="41200"/>
          <a:ext cx="6984776" cy="27799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Для одержання рельєфних зображень використовують спеціальні спо­соби друку - трафаретний (метод відтворення тексту й графічних зобра­жень за допомогою друкованої форми (трафарету), через яку фарба прони­кає на друкований матеріал), металографію (спосіб глибокого друку, коли фарба, що заповнює заглиблення в друкованій формі, під великим тиском переноситься на папір), а також </a:t>
          </a:r>
          <a:r>
            <a:rPr lang="uk-UA" sz="1800" kern="1200" dirty="0" err="1" smtClean="0"/>
            <a:t>блінтове</a:t>
          </a:r>
          <a:r>
            <a:rPr lang="uk-UA" sz="1800" kern="1200" dirty="0" smtClean="0"/>
            <a:t> тиснення (спосіб маркування під тиском з використанням розігрітого металевого (як правило, застосову­ються магній, латунь, мідь і цинк) або полімерного кліше).</a:t>
          </a:r>
          <a:endParaRPr lang="uk-UA" sz="1800" kern="1200" dirty="0"/>
        </a:p>
      </dsp:txBody>
      <dsp:txXfrm>
        <a:off x="135705" y="176905"/>
        <a:ext cx="6713366" cy="250851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F6FD9-5564-417A-89D9-59BD8246F3E8}">
      <dsp:nvSpPr>
        <dsp:cNvPr id="0" name=""/>
        <dsp:cNvSpPr/>
      </dsp:nvSpPr>
      <dsp:spPr>
        <a:xfrm rot="10800000">
          <a:off x="1334998" y="179"/>
          <a:ext cx="4357564" cy="94966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76" tIns="45720" rIns="85344" bIns="45720" numCol="1" spcCol="1270" anchor="ctr" anchorCtr="0">
          <a:noAutofit/>
        </a:bodyPr>
        <a:lstStyle/>
        <a:p>
          <a:pPr lvl="0" algn="ctr" defTabSz="533400" rtl="0">
            <a:lnSpc>
              <a:spcPct val="90000"/>
            </a:lnSpc>
            <a:spcBef>
              <a:spcPct val="0"/>
            </a:spcBef>
            <a:spcAft>
              <a:spcPct val="35000"/>
            </a:spcAft>
          </a:pPr>
          <a:r>
            <a:rPr lang="uk-UA" sz="1200" kern="1200" smtClean="0"/>
            <a:t>захисні волоконні смужки. Волокна й смужки різної довжини й кольо­ру можуть бути видимими при звичайному або спеціальному освіт­ленні (наприклад в УФ-променях). Ці включення не відтворюються копіювальної технікою;</a:t>
          </a:r>
          <a:endParaRPr lang="uk-UA" sz="1200" kern="1200"/>
        </a:p>
      </dsp:txBody>
      <dsp:txXfrm rot="10800000">
        <a:off x="1572414" y="179"/>
        <a:ext cx="4120148" cy="949665"/>
      </dsp:txXfrm>
    </dsp:sp>
    <dsp:sp modelId="{845BD038-30A5-47C6-A318-D1CA2F061D65}">
      <dsp:nvSpPr>
        <dsp:cNvPr id="0" name=""/>
        <dsp:cNvSpPr/>
      </dsp:nvSpPr>
      <dsp:spPr>
        <a:xfrm>
          <a:off x="860165" y="179"/>
          <a:ext cx="949665" cy="94966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F36856-229D-4AE3-8E73-578D885A36F6}">
      <dsp:nvSpPr>
        <dsp:cNvPr id="0" name=""/>
        <dsp:cNvSpPr/>
      </dsp:nvSpPr>
      <dsp:spPr>
        <a:xfrm rot="10800000">
          <a:off x="1334998" y="1233327"/>
          <a:ext cx="4357564" cy="94966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76" tIns="45720" rIns="85344" bIns="45720" numCol="1" spcCol="1270" anchor="ctr" anchorCtr="0">
          <a:noAutofit/>
        </a:bodyPr>
        <a:lstStyle/>
        <a:p>
          <a:pPr lvl="0" algn="ctr" defTabSz="533400" rtl="0">
            <a:lnSpc>
              <a:spcPct val="90000"/>
            </a:lnSpc>
            <a:spcBef>
              <a:spcPct val="0"/>
            </a:spcBef>
            <a:spcAft>
              <a:spcPct val="35000"/>
            </a:spcAft>
          </a:pPr>
          <a:r>
            <a:rPr lang="uk-UA" sz="1200" kern="1200" smtClean="0"/>
            <a:t>металізовані нитки й смужки. Нитки й смужки різної довжини й кольору бути видимими при звичайному або спеціальному, іноді на них наноситься зображення або текст;</a:t>
          </a:r>
          <a:endParaRPr lang="uk-UA" sz="1200" kern="1200"/>
        </a:p>
      </dsp:txBody>
      <dsp:txXfrm rot="10800000">
        <a:off x="1572414" y="1233327"/>
        <a:ext cx="4120148" cy="949665"/>
      </dsp:txXfrm>
    </dsp:sp>
    <dsp:sp modelId="{D5F96528-5D09-4DC2-98BD-4945CD4CACA2}">
      <dsp:nvSpPr>
        <dsp:cNvPr id="0" name=""/>
        <dsp:cNvSpPr/>
      </dsp:nvSpPr>
      <dsp:spPr>
        <a:xfrm>
          <a:off x="860165" y="1233327"/>
          <a:ext cx="949665" cy="94966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D1C7FF-DED6-44A1-BBF4-B12DFC2B3771}">
      <dsp:nvSpPr>
        <dsp:cNvPr id="0" name=""/>
        <dsp:cNvSpPr/>
      </dsp:nvSpPr>
      <dsp:spPr>
        <a:xfrm rot="10800000">
          <a:off x="1334998" y="2466475"/>
          <a:ext cx="4357564" cy="94966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76" tIns="45720" rIns="85344" bIns="45720" numCol="1" spcCol="1270" anchor="ctr" anchorCtr="0">
          <a:noAutofit/>
        </a:bodyPr>
        <a:lstStyle/>
        <a:p>
          <a:pPr lvl="0" algn="ctr" defTabSz="533400" rtl="0">
            <a:lnSpc>
              <a:spcPct val="90000"/>
            </a:lnSpc>
            <a:spcBef>
              <a:spcPct val="0"/>
            </a:spcBef>
            <a:spcAft>
              <a:spcPct val="35000"/>
            </a:spcAft>
          </a:pPr>
          <a:r>
            <a:rPr lang="uk-UA" sz="1200" kern="1200" smtClean="0"/>
            <a:t>•	мікрочастинки - багатобарвні частки різних розмірів можуть мати різні властивості проявлятися за певних умов (наприклад, при освітленні ІЧ-лазером після спеціальної обробки, утворювати приховане або видиме маркування;</a:t>
          </a:r>
          <a:endParaRPr lang="uk-UA" sz="1200" kern="1200"/>
        </a:p>
      </dsp:txBody>
      <dsp:txXfrm rot="10800000">
        <a:off x="1572414" y="2466475"/>
        <a:ext cx="4120148" cy="949665"/>
      </dsp:txXfrm>
    </dsp:sp>
    <dsp:sp modelId="{98FF4914-7C87-4A53-9CA3-62C89FC072EE}">
      <dsp:nvSpPr>
        <dsp:cNvPr id="0" name=""/>
        <dsp:cNvSpPr/>
      </dsp:nvSpPr>
      <dsp:spPr>
        <a:xfrm>
          <a:off x="860165" y="2466475"/>
          <a:ext cx="949665" cy="94966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242F3-C6A9-404C-9FBD-A09D9EFC22F7}">
      <dsp:nvSpPr>
        <dsp:cNvPr id="0" name=""/>
        <dsp:cNvSpPr/>
      </dsp:nvSpPr>
      <dsp:spPr>
        <a:xfrm rot="10800000">
          <a:off x="1487918" y="0"/>
          <a:ext cx="4166022" cy="1754326"/>
        </a:xfrm>
        <a:prstGeom prst="homePlate">
          <a:avLst/>
        </a:prstGeom>
        <a:solidFill>
          <a:srgbClr val="EA6312">
            <a:hueOff val="0"/>
            <a:satOff val="0"/>
            <a:lumOff val="0"/>
            <a:alphaOff val="0"/>
          </a:srgbClr>
        </a:solid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3609" tIns="53340" rIns="99568" bIns="53340" numCol="1" spcCol="1270" anchor="ctr" anchorCtr="0">
          <a:noAutofit/>
        </a:bodyPr>
        <a:lstStyle/>
        <a:p>
          <a:pPr lvl="0" algn="ctr" defTabSz="622300" rtl="0">
            <a:lnSpc>
              <a:spcPct val="90000"/>
            </a:lnSpc>
            <a:spcBef>
              <a:spcPct val="0"/>
            </a:spcBef>
            <a:spcAft>
              <a:spcPct val="35000"/>
            </a:spcAft>
          </a:pPr>
          <a:r>
            <a:rPr lang="uk-UA" sz="1400" kern="1200" smtClean="0">
              <a:solidFill>
                <a:sysClr val="window" lastClr="FFFFFF"/>
              </a:solidFill>
              <a:latin typeface="Century Gothic" panose="020B0502020202020204"/>
              <a:ea typeface="+mn-ea"/>
              <a:cs typeface="+mn-cs"/>
            </a:rPr>
            <a:t>радіаційні частки. У матеріал уводяться мікроскопічні дози рідкісноземельних елементів, що володіють слабким радіаційним випромінюванням - нешкідливо для людини, але дуже легко діагностується спеціальними детекторами.</a:t>
          </a:r>
          <a:endParaRPr lang="uk-UA" sz="1400" kern="1200">
            <a:solidFill>
              <a:sysClr val="window" lastClr="FFFFFF"/>
            </a:solidFill>
            <a:latin typeface="Century Gothic" panose="020B0502020202020204"/>
            <a:ea typeface="+mn-ea"/>
            <a:cs typeface="+mn-cs"/>
          </a:endParaRPr>
        </a:p>
      </dsp:txBody>
      <dsp:txXfrm rot="10800000">
        <a:off x="1926499" y="0"/>
        <a:ext cx="3727441" cy="1754326"/>
      </dsp:txXfrm>
    </dsp:sp>
    <dsp:sp modelId="{131BAEC1-2D96-4E66-8922-52690ABCB692}">
      <dsp:nvSpPr>
        <dsp:cNvPr id="0" name=""/>
        <dsp:cNvSpPr/>
      </dsp:nvSpPr>
      <dsp:spPr>
        <a:xfrm>
          <a:off x="610755" y="0"/>
          <a:ext cx="1754326" cy="1754326"/>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1634D-88B7-4AF6-926A-5E42E891772C}">
      <dsp:nvSpPr>
        <dsp:cNvPr id="0" name=""/>
        <dsp:cNvSpPr/>
      </dsp:nvSpPr>
      <dsp:spPr>
        <a:xfrm rot="10800000">
          <a:off x="1475856" y="0"/>
          <a:ext cx="4118137" cy="1754326"/>
        </a:xfrm>
        <a:prstGeom prst="homePlate">
          <a:avLst/>
        </a:prstGeom>
        <a:solidFill>
          <a:srgbClr val="B01513">
            <a:hueOff val="0"/>
            <a:satOff val="0"/>
            <a:lumOff val="0"/>
            <a:alphaOff val="0"/>
          </a:srgbClr>
        </a:solid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3609" tIns="49530" rIns="92456" bIns="49530" numCol="1" spcCol="1270" anchor="ctr" anchorCtr="0">
          <a:noAutofit/>
        </a:bodyPr>
        <a:lstStyle/>
        <a:p>
          <a:pPr lvl="0" algn="ctr" defTabSz="577850" rtl="0">
            <a:lnSpc>
              <a:spcPct val="90000"/>
            </a:lnSpc>
            <a:spcBef>
              <a:spcPct val="0"/>
            </a:spcBef>
            <a:spcAft>
              <a:spcPct val="35000"/>
            </a:spcAft>
          </a:pPr>
          <a:r>
            <a:rPr lang="uk-UA" sz="1300" kern="1200" dirty="0" smtClean="0">
              <a:solidFill>
                <a:sysClr val="window" lastClr="FFFFFF"/>
              </a:solidFill>
              <a:latin typeface="Century Gothic" panose="020B0502020202020204"/>
              <a:ea typeface="+mn-ea"/>
              <a:cs typeface="+mn-cs"/>
            </a:rPr>
            <a:t>З метою підвищення захисних властивостей матеріалів у процесі вироблення можуть надаватися особливі фізичні або хімічні властивостей. Конкретні властивості вибираються виходячи із призначення упаковки (етикетки). </a:t>
          </a:r>
          <a:endParaRPr lang="uk-UA" sz="1300" kern="1200" dirty="0">
            <a:solidFill>
              <a:sysClr val="window" lastClr="FFFFFF"/>
            </a:solidFill>
            <a:latin typeface="Century Gothic" panose="020B0502020202020204"/>
            <a:ea typeface="+mn-ea"/>
            <a:cs typeface="+mn-cs"/>
          </a:endParaRPr>
        </a:p>
      </dsp:txBody>
      <dsp:txXfrm rot="10800000">
        <a:off x="1914437" y="0"/>
        <a:ext cx="3679556" cy="1754326"/>
      </dsp:txXfrm>
    </dsp:sp>
    <dsp:sp modelId="{932A2292-46C5-48A5-A5D9-3D6197F30FEA}">
      <dsp:nvSpPr>
        <dsp:cNvPr id="0" name=""/>
        <dsp:cNvSpPr/>
      </dsp:nvSpPr>
      <dsp:spPr>
        <a:xfrm>
          <a:off x="598693" y="0"/>
          <a:ext cx="1754326" cy="1754326"/>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92C6D-B1FA-450D-AA77-7313ED4983DB}">
      <dsp:nvSpPr>
        <dsp:cNvPr id="0" name=""/>
        <dsp:cNvSpPr/>
      </dsp:nvSpPr>
      <dsp:spPr>
        <a:xfrm>
          <a:off x="0" y="90857"/>
          <a:ext cx="6966520" cy="874575"/>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Як приклади можна привести такі розповсюджені варіанти:</a:t>
          </a:r>
          <a:endParaRPr lang="uk-UA" sz="1300" kern="1200"/>
        </a:p>
      </dsp:txBody>
      <dsp:txXfrm>
        <a:off x="42693" y="133550"/>
        <a:ext cx="6881134" cy="789189"/>
      </dsp:txXfrm>
    </dsp:sp>
    <dsp:sp modelId="{9000EB32-3128-4DC8-8161-492F44670088}">
      <dsp:nvSpPr>
        <dsp:cNvPr id="0" name=""/>
        <dsp:cNvSpPr/>
      </dsp:nvSpPr>
      <dsp:spPr>
        <a:xfrm>
          <a:off x="0" y="1002872"/>
          <a:ext cx="6966520" cy="874575"/>
        </a:xfrm>
        <a:prstGeom prst="roundRect">
          <a:avLst/>
        </a:prstGeom>
        <a:solidFill>
          <a:schemeClr val="accent2">
            <a:shade val="50000"/>
            <a:hueOff val="68069"/>
            <a:satOff val="22930"/>
            <a:lumOff val="22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dirty="0" smtClean="0"/>
            <a:t>зміна властивості паперу шляхом запровадження технологій щодо по­кращені стійкості паперу (наприклад, введення основ з поліуретану досто­вірності пакування (етикетки) вступає з відповідним проявником у ре­акцію, яка характеризується незворотністю зміни кольору;</a:t>
          </a:r>
          <a:endParaRPr lang="uk-UA" sz="1300" kern="1200" dirty="0"/>
        </a:p>
      </dsp:txBody>
      <dsp:txXfrm>
        <a:off x="42693" y="1045565"/>
        <a:ext cx="6881134" cy="789189"/>
      </dsp:txXfrm>
    </dsp:sp>
    <dsp:sp modelId="{383D9B2E-0821-4578-9E92-449C83F869D7}">
      <dsp:nvSpPr>
        <dsp:cNvPr id="0" name=""/>
        <dsp:cNvSpPr/>
      </dsp:nvSpPr>
      <dsp:spPr>
        <a:xfrm>
          <a:off x="0" y="1914887"/>
          <a:ext cx="6966520" cy="874575"/>
        </a:xfrm>
        <a:prstGeom prst="roundRect">
          <a:avLst/>
        </a:prstGeom>
        <a:solidFill>
          <a:schemeClr val="accent2">
            <a:shade val="50000"/>
            <a:hueOff val="68069"/>
            <a:satOff val="22930"/>
            <a:lumOff val="22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dirty="0" smtClean="0"/>
            <a:t>хімічні мітки. Після нанесення на матеріал ці мітки можуть бути ви­явлені спеціальними детекторами.</a:t>
          </a:r>
          <a:endParaRPr lang="uk-UA" sz="1300" kern="1200" dirty="0"/>
        </a:p>
      </dsp:txBody>
      <dsp:txXfrm>
        <a:off x="42693" y="1957580"/>
        <a:ext cx="6881134" cy="789189"/>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F886B-10C0-41AE-AB87-665992C5A19D}">
      <dsp:nvSpPr>
        <dsp:cNvPr id="0" name=""/>
        <dsp:cNvSpPr/>
      </dsp:nvSpPr>
      <dsp:spPr>
        <a:xfrm>
          <a:off x="0" y="16922"/>
          <a:ext cx="6462464" cy="22744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Як захисні елементи зазвичай використовуються спеціальні наклейки або мікропломби. Головною властивістю подібних захисних елементів є їх легке руйнування при спробі видалення. Після руйнування наклейка або пломба залишає на поверхні, що захищається, слід, який свідчить про ви­користання упаковки. Матеріали, застосовувані для виготовлення наклейок, поділяються на одношарові й багатошарові. </a:t>
          </a:r>
          <a:endParaRPr lang="uk-UA" sz="1800" kern="1200"/>
        </a:p>
      </dsp:txBody>
      <dsp:txXfrm>
        <a:off x="111031" y="127953"/>
        <a:ext cx="6240402" cy="2052417"/>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DD38C-BAEB-40D4-AB8E-2FBFC028EF9E}">
      <dsp:nvSpPr>
        <dsp:cNvPr id="0" name=""/>
        <dsp:cNvSpPr/>
      </dsp:nvSpPr>
      <dsp:spPr>
        <a:xfrm>
          <a:off x="0" y="79256"/>
          <a:ext cx="6624736" cy="20147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Постановою Кабінету міністрів України № 653 від 24 липня 2019 року було визначено запровадити Пілотний проект щодо маркування контрольними (ідентифікаційними) знаками та проведення моніторингу обігу лікарських засобів з 1 вересня 2019 року. </a:t>
          </a:r>
          <a:endParaRPr lang="uk-UA" sz="2100" kern="1200" dirty="0"/>
        </a:p>
      </dsp:txBody>
      <dsp:txXfrm>
        <a:off x="98352" y="177608"/>
        <a:ext cx="6428032" cy="1818036"/>
      </dsp:txXfrm>
    </dsp:sp>
    <dsp:sp modelId="{D06CEF1E-9BD4-44F1-BACB-5682D16911FC}">
      <dsp:nvSpPr>
        <dsp:cNvPr id="0" name=""/>
        <dsp:cNvSpPr/>
      </dsp:nvSpPr>
      <dsp:spPr>
        <a:xfrm>
          <a:off x="0" y="2154476"/>
          <a:ext cx="6624736" cy="2014740"/>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smtClean="0"/>
            <a:t>Запровадження такої системи кодування дозволило би державі відстежувати весь "шлях" ліків (від виробництва або імпорту до продажу в аптеці). Наразі цей законопроект не може вступити в силу, бо потребує суттєвих опрацювань.</a:t>
          </a:r>
          <a:endParaRPr lang="uk-UA" sz="2100" kern="1200"/>
        </a:p>
      </dsp:txBody>
      <dsp:txXfrm>
        <a:off x="98352" y="2252828"/>
        <a:ext cx="6428032" cy="181803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5B81B-758A-45DA-9AAD-7F2FECA0FF7B}">
      <dsp:nvSpPr>
        <dsp:cNvPr id="0" name=""/>
        <dsp:cNvSpPr/>
      </dsp:nvSpPr>
      <dsp:spPr>
        <a:xfrm>
          <a:off x="0" y="143282"/>
          <a:ext cx="7038528" cy="2021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Ефективними заходами по боротьбі з виробництвом та розповсюдженням ФЛС є кримінальні та адміністративні розслідування з метою виявлення джерел виробництва і каналів легалізації. Правоохоронні органи повинні негайно реагувати на всі повідомлення учасників фармацевтичного ринку і рядових споживачів, що стосуються ФЛЗ або недоброякісних лікарських засобів, так як створюється безпосередня загроза здоров'ю та життю громадян, а їх захист і охорона є першочерговим завданням держави.</a:t>
          </a:r>
          <a:endParaRPr lang="uk-UA" sz="1600" kern="1200" dirty="0"/>
        </a:p>
      </dsp:txBody>
      <dsp:txXfrm>
        <a:off x="98694" y="241976"/>
        <a:ext cx="6841140" cy="182437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0A3212-23F6-44BB-AE5E-C5E4F228A2F1}">
      <dsp:nvSpPr>
        <dsp:cNvPr id="0" name=""/>
        <dsp:cNvSpPr/>
      </dsp:nvSpPr>
      <dsp:spPr>
        <a:xfrm>
          <a:off x="0" y="57055"/>
          <a:ext cx="7110536" cy="1372726"/>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З 28.11.2019 набрав чинність  Закон України №284-</a:t>
          </a:r>
          <a:r>
            <a:rPr lang="pl-PL" sz="1600" kern="1200" smtClean="0"/>
            <a:t>IX«</a:t>
          </a:r>
          <a:r>
            <a:rPr lang="uk-UA" sz="1600" kern="1200" smtClean="0"/>
            <a:t>Про внесення змін до статті 321-1 Кримінального кодексу України щодо посилення відповідальності за фальсифікацію лікарських засобів або обіг фальсифікованих лікарських засобів».</a:t>
          </a:r>
          <a:endParaRPr lang="uk-UA" sz="1600" kern="1200"/>
        </a:p>
      </dsp:txBody>
      <dsp:txXfrm>
        <a:off x="67011" y="124066"/>
        <a:ext cx="6976514" cy="1238704"/>
      </dsp:txXfrm>
    </dsp:sp>
    <dsp:sp modelId="{B0FD1005-2457-4088-95DB-FECC95493BFB}">
      <dsp:nvSpPr>
        <dsp:cNvPr id="0" name=""/>
        <dsp:cNvSpPr/>
      </dsp:nvSpPr>
      <dsp:spPr>
        <a:xfrm>
          <a:off x="0" y="1475861"/>
          <a:ext cx="7110536" cy="271440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Законом  передбачено, що придбання, перевезення, пересилання, зберігання з метою збуту або збут завідомо ФЛЗ карається позбавленням волі на строк від п'яти до восьми років (до цього санкція за такі дії передбачала позбавлення волі на строк від трьох до п'яти років). Якщо ті самі дії, вчинені повторно або за попередньою змовою групою осіб, або у великих розмірах, або якщо вони спричинили тривалий розлад здоров'я людини, а також виробництво фальсифікованих ліків караються позбавленням волі на строк від восьми до 10 років (раніше - від п'яти до восьми років) з позбавленням права обіймати певні посади чи займатися певною діяльністю на строк до трьох років з конфіскацією майна.</a:t>
          </a:r>
          <a:endParaRPr lang="uk-UA" sz="1600" kern="1200"/>
        </a:p>
      </dsp:txBody>
      <dsp:txXfrm>
        <a:off x="132506" y="1608367"/>
        <a:ext cx="6845524" cy="244938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22A82-0BB5-4560-B885-F837A76EBAFB}">
      <dsp:nvSpPr>
        <dsp:cNvPr id="0" name=""/>
        <dsp:cNvSpPr/>
      </dsp:nvSpPr>
      <dsp:spPr>
        <a:xfrm>
          <a:off x="0" y="143539"/>
          <a:ext cx="6174432" cy="1878777"/>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Крім того, закон посилює відповідальність посадових осіб, діяльність яких безпосередньо пов'язана з обігом ліків. Так, поширення завідомо фальсифікованих ліків посадовою особою шляхом зловживання службовим становищем; медичним або фармацевтичним працівником, або за допомогою інформаційних систем, зокрема інтернету, карається позбавленням волі на строк від 8 до 10 років з позбавленням права обіймати певні посади та з конфіскацією майна.</a:t>
          </a:r>
          <a:endParaRPr lang="uk-UA" sz="1500" kern="1200"/>
        </a:p>
      </dsp:txBody>
      <dsp:txXfrm>
        <a:off x="91714" y="235253"/>
        <a:ext cx="5991004" cy="1695349"/>
      </dsp:txXfrm>
    </dsp:sp>
    <dsp:sp modelId="{29FBBA97-0727-487F-820E-38749BE53570}">
      <dsp:nvSpPr>
        <dsp:cNvPr id="0" name=""/>
        <dsp:cNvSpPr/>
      </dsp:nvSpPr>
      <dsp:spPr>
        <a:xfrm>
          <a:off x="0" y="2065516"/>
          <a:ext cx="6174432" cy="189540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У разі, якщо такі дії спричинили смерть людини або інші тяжкі наслідки, вони караються позбавленням волі на строк від 10 до 15 років або довічним позбавленням волі з конфіскацією майна (до цього санкція за такі дії передбачала позбавлення волі на строк від 8 до 10 років або довічне позбавлення волі з конфіскацією майна).</a:t>
          </a:r>
          <a:endParaRPr lang="uk-UA" sz="1500" kern="1200"/>
        </a:p>
      </dsp:txBody>
      <dsp:txXfrm>
        <a:off x="92526" y="2158042"/>
        <a:ext cx="5989380" cy="17103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FE4780-4742-4AF7-B9F6-29387D06C872}" type="datetimeFigureOut">
              <a:rPr lang="ko-KR" altLang="en-US" smtClean="0"/>
              <a:t>2024-02-14</a:t>
            </a:fld>
            <a:endParaRPr lang="ko-KR"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20E160-F603-41F3-A192-DC95957721C3}" type="slidenum">
              <a:rPr lang="ko-KR" altLang="en-US" smtClean="0"/>
              <a:t>‹#›</a:t>
            </a:fld>
            <a:endParaRPr lang="ko-KR" altLang="en-US"/>
          </a:p>
        </p:txBody>
      </p:sp>
    </p:spTree>
    <p:extLst>
      <p:ext uri="{BB962C8B-B14F-4D97-AF65-F5344CB8AC3E}">
        <p14:creationId xmlns:p14="http://schemas.microsoft.com/office/powerpoint/2010/main" val="195144111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B820E160-F603-41F3-A192-DC95957721C3}" type="slidenum">
              <a:rPr lang="ko-KR" altLang="en-US" smtClean="0"/>
              <a:t>1</a:t>
            </a:fld>
            <a:endParaRPr lang="ko-KR" altLang="en-US"/>
          </a:p>
        </p:txBody>
      </p:sp>
    </p:spTree>
    <p:extLst>
      <p:ext uri="{BB962C8B-B14F-4D97-AF65-F5344CB8AC3E}">
        <p14:creationId xmlns:p14="http://schemas.microsoft.com/office/powerpoint/2010/main" val="2316819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923928" y="2643759"/>
            <a:ext cx="5220072" cy="1080120"/>
          </a:xfrm>
          <a:prstGeom prst="rect">
            <a:avLst/>
          </a:prstGeom>
        </p:spPr>
        <p:txBody>
          <a:bodyPr anchor="ctr"/>
          <a:lstStyle>
            <a:lvl1pPr marL="0" indent="0" algn="l">
              <a:lnSpc>
                <a:spcPct val="100000"/>
              </a:lnSpc>
              <a:buNone/>
              <a:defRPr sz="3600" b="1" baseline="0">
                <a:solidFill>
                  <a:schemeClr val="tx1">
                    <a:lumMod val="75000"/>
                    <a:lumOff val="25000"/>
                  </a:schemeClr>
                </a:solidFill>
                <a:latin typeface="+mj-lt"/>
                <a:cs typeface="Arial" pitchFamily="34" charset="0"/>
              </a:defRPr>
            </a:lvl1pPr>
          </a:lstStyle>
          <a:p>
            <a:pPr lvl="0"/>
            <a:r>
              <a:rPr lang="en-US" altLang="ko-KR" sz="36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3923928" y="3723878"/>
            <a:ext cx="5219924" cy="504056"/>
          </a:xfrm>
          <a:prstGeom prst="rect">
            <a:avLst/>
          </a:prstGeom>
        </p:spPr>
        <p:txBody>
          <a:bodyPr anchor="ctr"/>
          <a:lstStyle>
            <a:lvl1pPr marL="0" indent="0" algn="l">
              <a:lnSpc>
                <a:spcPct val="100000"/>
              </a:lnSpc>
              <a:buNone/>
              <a:defRPr sz="1400" b="0" baseline="0">
                <a:solidFill>
                  <a:schemeClr val="tx1">
                    <a:lumMod val="75000"/>
                    <a:lumOff val="25000"/>
                  </a:schemeClr>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pic>
        <p:nvPicPr>
          <p:cNvPr id="18"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1707971">
            <a:off x="2873932" y="156273"/>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4527839">
            <a:off x="3005459" y="3443641"/>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414606">
            <a:off x="1967897" y="2192112"/>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4162721" flipH="1">
            <a:off x="2110757" y="805096"/>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864253" flipH="1">
            <a:off x="3934583" y="142673"/>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20164798">
            <a:off x="5618205" y="2384716"/>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7274931">
            <a:off x="5463157" y="736150"/>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29549">
            <a:off x="4788024" y="3370715"/>
            <a:ext cx="1587121" cy="151449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userDrawn="1"/>
        </p:nvGrpSpPr>
        <p:grpSpPr>
          <a:xfrm>
            <a:off x="2254580" y="248388"/>
            <a:ext cx="4634840" cy="4646724"/>
            <a:chOff x="1115616" y="1275607"/>
            <a:chExt cx="2585656" cy="2592286"/>
          </a:xfrm>
        </p:grpSpPr>
        <p:pic>
          <p:nvPicPr>
            <p:cNvPr id="5" name="Picture 2" descr="E:\002-KIMS BUSINESS\007-02-Googleslidesppt\02-GSppt-Contents-Kim\20170215\03-abs\item01-png.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userDrawn="1"/>
          </p:nvSpPr>
          <p:spPr>
            <a:xfrm>
              <a:off x="1595313" y="1758619"/>
              <a:ext cx="1626263" cy="1626264"/>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grpSp>
      <p:sp>
        <p:nvSpPr>
          <p:cNvPr id="10" name="Text Placeholder 9"/>
          <p:cNvSpPr>
            <a:spLocks noGrp="1"/>
          </p:cNvSpPr>
          <p:nvPr>
            <p:ph type="body" sz="quarter" idx="10" hasCustomPrompt="1"/>
          </p:nvPr>
        </p:nvSpPr>
        <p:spPr>
          <a:xfrm>
            <a:off x="3203848" y="2101602"/>
            <a:ext cx="2736303"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3203700" y="2677666"/>
            <a:ext cx="2736303" cy="432048"/>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a:t>
            </a:r>
          </a:p>
          <a:p>
            <a:pPr lvl="0"/>
            <a:r>
              <a:rPr lang="en-US" altLang="ko-KR" dirty="0"/>
              <a:t>of your subtitle Here</a:t>
            </a:r>
          </a:p>
        </p:txBody>
      </p:sp>
      <p:pic>
        <p:nvPicPr>
          <p:cNvPr id="2050"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2860"/>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002-KIMS BUSINESS\007-02-Googleslidesppt\02-GSppt-Contents-Kim\20170215\03-abs\item02-pn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40352" y="3624792"/>
            <a:ext cx="1407408" cy="1518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userDrawn="1"/>
        </p:nvGrpSpPr>
        <p:grpSpPr>
          <a:xfrm>
            <a:off x="2843808" y="377122"/>
            <a:ext cx="3456384" cy="3465247"/>
            <a:chOff x="1115616" y="1275607"/>
            <a:chExt cx="2585656" cy="2592286"/>
          </a:xfrm>
        </p:grpSpPr>
        <p:pic>
          <p:nvPicPr>
            <p:cNvPr id="5" name="Picture 2" descr="E:\002-KIMS BUSINESS\007-02-Googleslidesppt\02-GSppt-Contents-Kim\20170215\03-abs\item01-png.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userDrawn="1"/>
          </p:nvSpPr>
          <p:spPr>
            <a:xfrm>
              <a:off x="1796376" y="1959682"/>
              <a:ext cx="1224136" cy="1224136"/>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 name="Text Placeholder 9"/>
          <p:cNvSpPr>
            <a:spLocks noGrp="1"/>
          </p:cNvSpPr>
          <p:nvPr>
            <p:ph type="body" sz="quarter" idx="10" hasCustomPrompt="1"/>
          </p:nvPr>
        </p:nvSpPr>
        <p:spPr>
          <a:xfrm>
            <a:off x="2829098" y="3829794"/>
            <a:ext cx="3456384"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Welcome!!</a:t>
            </a:r>
          </a:p>
        </p:txBody>
      </p:sp>
      <p:sp>
        <p:nvSpPr>
          <p:cNvPr id="8" name="Text Placeholder 9"/>
          <p:cNvSpPr>
            <a:spLocks noGrp="1"/>
          </p:cNvSpPr>
          <p:nvPr>
            <p:ph type="body" sz="quarter" idx="11" hasCustomPrompt="1"/>
          </p:nvPr>
        </p:nvSpPr>
        <p:spPr>
          <a:xfrm>
            <a:off x="2828950" y="4443958"/>
            <a:ext cx="3456384"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376203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0"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90409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1290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863568" y="1599822"/>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2842131" y="1597374"/>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4834733" y="1597374"/>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4" hasCustomPrompt="1"/>
          </p:nvPr>
        </p:nvSpPr>
        <p:spPr>
          <a:xfrm>
            <a:off x="6827011" y="1599822"/>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Block Arc 1"/>
          <p:cNvSpPr/>
          <p:nvPr userDrawn="1"/>
        </p:nvSpPr>
        <p:spPr>
          <a:xfrm>
            <a:off x="683568" y="1419822"/>
            <a:ext cx="1800000" cy="1800000"/>
          </a:xfrm>
          <a:prstGeom prst="blockArc">
            <a:avLst>
              <a:gd name="adj1" fmla="val 10800000"/>
              <a:gd name="adj2" fmla="val 94979"/>
              <a:gd name="adj3" fmla="val 54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2" name="Block Arc 11"/>
          <p:cNvSpPr/>
          <p:nvPr userDrawn="1"/>
        </p:nvSpPr>
        <p:spPr>
          <a:xfrm>
            <a:off x="2671382" y="1419822"/>
            <a:ext cx="1800000" cy="1800000"/>
          </a:xfrm>
          <a:prstGeom prst="blockArc">
            <a:avLst>
              <a:gd name="adj1" fmla="val 10800000"/>
              <a:gd name="adj2" fmla="val 94979"/>
              <a:gd name="adj3" fmla="val 54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3" name="Block Arc 12"/>
          <p:cNvSpPr/>
          <p:nvPr userDrawn="1"/>
        </p:nvSpPr>
        <p:spPr>
          <a:xfrm>
            <a:off x="4659196" y="1419822"/>
            <a:ext cx="1800000" cy="1800000"/>
          </a:xfrm>
          <a:prstGeom prst="blockArc">
            <a:avLst>
              <a:gd name="adj1" fmla="val 10800000"/>
              <a:gd name="adj2" fmla="val 94979"/>
              <a:gd name="adj3" fmla="val 54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Block Arc 13"/>
          <p:cNvSpPr/>
          <p:nvPr userDrawn="1"/>
        </p:nvSpPr>
        <p:spPr>
          <a:xfrm>
            <a:off x="6647011" y="1419822"/>
            <a:ext cx="1800000" cy="1800000"/>
          </a:xfrm>
          <a:prstGeom prst="blockArc">
            <a:avLst>
              <a:gd name="adj1" fmla="val 10800000"/>
              <a:gd name="adj2" fmla="val 94979"/>
              <a:gd name="adj3" fmla="val 54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7" name="Text Placeholder 9">
            <a:extLst>
              <a:ext uri="{FF2B5EF4-FFF2-40B4-BE49-F238E27FC236}">
                <a16:creationId xmlns:a16="http://schemas.microsoft.com/office/drawing/2014/main" id="{EDBECCA6-8618-46C3-A8D4-3B6399CCEF88}"/>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8" name="Text Placeholder 9">
            <a:extLst>
              <a:ext uri="{FF2B5EF4-FFF2-40B4-BE49-F238E27FC236}">
                <a16:creationId xmlns:a16="http://schemas.microsoft.com/office/drawing/2014/main" id="{1D40A599-6D66-4DC9-82BB-52C171B56BB6}"/>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33499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73818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p:cNvSpPr>
            <a:spLocks noGrp="1"/>
          </p:cNvSpPr>
          <p:nvPr>
            <p:ph type="pic" idx="13" hasCustomPrompt="1"/>
          </p:nvPr>
        </p:nvSpPr>
        <p:spPr>
          <a:xfrm>
            <a:off x="2771800" y="1404764"/>
            <a:ext cx="6372200" cy="30243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Text Placeholder 9">
            <a:extLst>
              <a:ext uri="{FF2B5EF4-FFF2-40B4-BE49-F238E27FC236}">
                <a16:creationId xmlns:a16="http://schemas.microsoft.com/office/drawing/2014/main" id="{A6C3AF05-0B8F-485E-983F-1B40340199EC}"/>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6" name="Text Placeholder 9">
            <a:extLst>
              <a:ext uri="{FF2B5EF4-FFF2-40B4-BE49-F238E27FC236}">
                <a16:creationId xmlns:a16="http://schemas.microsoft.com/office/drawing/2014/main" id="{D183D1CC-DF98-45E3-B7CE-601603E40D08}"/>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91931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0" y="0"/>
            <a:ext cx="3059832" cy="2196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4" hasCustomPrompt="1"/>
          </p:nvPr>
        </p:nvSpPr>
        <p:spPr>
          <a:xfrm>
            <a:off x="6084000" y="2947500"/>
            <a:ext cx="3060000" cy="2196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514479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p:cNvSpPr>
            <a:spLocks noGrp="1"/>
          </p:cNvSpPr>
          <p:nvPr>
            <p:ph type="pic" idx="1" hasCustomPrompt="1"/>
          </p:nvPr>
        </p:nvSpPr>
        <p:spPr>
          <a:xfrm>
            <a:off x="3528392" y="0"/>
            <a:ext cx="2123728" cy="321982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0" hasCustomPrompt="1"/>
          </p:nvPr>
        </p:nvSpPr>
        <p:spPr>
          <a:xfrm>
            <a:off x="7020272" y="1923678"/>
            <a:ext cx="2123728" cy="321982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980251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p:cNvSpPr>
            <a:spLocks noGrp="1"/>
          </p:cNvSpPr>
          <p:nvPr>
            <p:ph type="pic" idx="10" hasCustomPrompt="1"/>
          </p:nvPr>
        </p:nvSpPr>
        <p:spPr>
          <a:xfrm>
            <a:off x="717858" y="1275606"/>
            <a:ext cx="2448545"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3" name="Picture Placeholder 2"/>
          <p:cNvSpPr>
            <a:spLocks noGrp="1"/>
          </p:cNvSpPr>
          <p:nvPr>
            <p:ph type="pic" idx="11" hasCustomPrompt="1"/>
          </p:nvPr>
        </p:nvSpPr>
        <p:spPr>
          <a:xfrm>
            <a:off x="3339542" y="1275606"/>
            <a:ext cx="2448273"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Picture Placeholder 2"/>
          <p:cNvSpPr>
            <a:spLocks noGrp="1"/>
          </p:cNvSpPr>
          <p:nvPr>
            <p:ph type="pic" idx="12" hasCustomPrompt="1"/>
          </p:nvPr>
        </p:nvSpPr>
        <p:spPr>
          <a:xfrm>
            <a:off x="5960954" y="1275606"/>
            <a:ext cx="2448273"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7" name="Text Placeholder 9">
            <a:extLst>
              <a:ext uri="{FF2B5EF4-FFF2-40B4-BE49-F238E27FC236}">
                <a16:creationId xmlns:a16="http://schemas.microsoft.com/office/drawing/2014/main" id="{DDA4CE02-F7F3-4BCD-B8DB-4DFD03965EC0}"/>
              </a:ext>
            </a:extLst>
          </p:cNvPr>
          <p:cNvSpPr>
            <a:spLocks noGrp="1"/>
          </p:cNvSpPr>
          <p:nvPr>
            <p:ph type="body" sz="quarter" idx="13"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8" name="Text Placeholder 9">
            <a:extLst>
              <a:ext uri="{FF2B5EF4-FFF2-40B4-BE49-F238E27FC236}">
                <a16:creationId xmlns:a16="http://schemas.microsoft.com/office/drawing/2014/main" id="{39A54B34-6F96-4E3E-B72E-E680E3CE2717}"/>
              </a:ext>
            </a:extLst>
          </p:cNvPr>
          <p:cNvSpPr>
            <a:spLocks noGrp="1"/>
          </p:cNvSpPr>
          <p:nvPr>
            <p:ph type="body" sz="quarter" idx="14"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483997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descr="D:\Fullppt\005-PNG이미지\모니터.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82286" y="1275606"/>
            <a:ext cx="2923753" cy="25186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D:\Fullppt\005-PNG이미지\모니터.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22646" y="1275606"/>
            <a:ext cx="2923753" cy="2518619"/>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2"/>
          <p:cNvSpPr>
            <a:spLocks noGrp="1"/>
          </p:cNvSpPr>
          <p:nvPr>
            <p:ph type="pic" idx="1" hasCustomPrompt="1"/>
          </p:nvPr>
        </p:nvSpPr>
        <p:spPr>
          <a:xfrm>
            <a:off x="1582656" y="1374406"/>
            <a:ext cx="2700000" cy="1584833"/>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2" hasCustomPrompt="1"/>
          </p:nvPr>
        </p:nvSpPr>
        <p:spPr>
          <a:xfrm>
            <a:off x="4820964" y="1374406"/>
            <a:ext cx="2736000" cy="1584833"/>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Text Placeholder 9">
            <a:extLst>
              <a:ext uri="{FF2B5EF4-FFF2-40B4-BE49-F238E27FC236}">
                <a16:creationId xmlns:a16="http://schemas.microsoft.com/office/drawing/2014/main" id="{2F3CBFE9-6225-4EAB-9415-3558F6BE9A6F}"/>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9" name="Text Placeholder 9">
            <a:extLst>
              <a:ext uri="{FF2B5EF4-FFF2-40B4-BE49-F238E27FC236}">
                <a16:creationId xmlns:a16="http://schemas.microsoft.com/office/drawing/2014/main" id="{9E9189EF-3C10-45A2-8749-4187192ACEC2}"/>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30894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onut 3"/>
          <p:cNvSpPr/>
          <p:nvPr userDrawn="1"/>
        </p:nvSpPr>
        <p:spPr>
          <a:xfrm>
            <a:off x="2847111" y="1179745"/>
            <a:ext cx="3401564" cy="3401564"/>
          </a:xfrm>
          <a:prstGeom prst="donut">
            <a:avLst>
              <a:gd name="adj" fmla="val 13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5" name="Picture 2" descr="D:\Fullppt\PNG이미지\핸드폰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35225" y="1079005"/>
            <a:ext cx="3373328" cy="4085033"/>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3566328" y="1217153"/>
            <a:ext cx="1945465" cy="300514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Text Placeholder 9">
            <a:extLst>
              <a:ext uri="{FF2B5EF4-FFF2-40B4-BE49-F238E27FC236}">
                <a16:creationId xmlns:a16="http://schemas.microsoft.com/office/drawing/2014/main" id="{9B4F25E9-AA8C-4BD3-BF1F-56D20DF8DD5E}"/>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0" name="Text Placeholder 9">
            <a:extLst>
              <a:ext uri="{FF2B5EF4-FFF2-40B4-BE49-F238E27FC236}">
                <a16:creationId xmlns:a16="http://schemas.microsoft.com/office/drawing/2014/main" id="{840BDE80-4E1C-47DE-8168-381888FDC3F5}"/>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219204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Break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4213800" y="2230378"/>
            <a:ext cx="4930200" cy="473576"/>
          </a:xfrm>
          <a:prstGeom prst="rect">
            <a:avLst/>
          </a:prstGeom>
        </p:spPr>
        <p:txBody>
          <a:bodyPr anchor="ctr"/>
          <a:lstStyle>
            <a:lvl1pPr marL="0" indent="0" algn="l">
              <a:buNone/>
              <a:defRPr sz="3600" b="1"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213800" y="2703954"/>
            <a:ext cx="4930200"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 name="Picture 2" descr="E:\002-KIMS BUSINESS\007-02-Googleslidesppt\02-GSppt-Contents-Kim\20170215\03-abs\item01-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31839" y="3651870"/>
            <a:ext cx="1013895" cy="10164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002-KIMS BUSINESS\007-02-Googleslidesppt\02-GSppt-Contents-Kim\20170215\03-abs\item01-png.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95936" y="950740"/>
            <a:ext cx="648072" cy="6497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E:\002-KIMS BUSINESS\007-02-Googleslidesppt\02-GSppt-Contents-Kim\20170215\03-abs\item01-pn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1560" y="419818"/>
            <a:ext cx="442142" cy="443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E:\002-KIMS BUSINESS\007-02-Googleslidesppt\02-GSppt-Contents-Kim\20170215\03-abs\item01-png.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100392" y="1779200"/>
            <a:ext cx="360040" cy="36096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userDrawn="1"/>
        </p:nvGrpSpPr>
        <p:grpSpPr>
          <a:xfrm>
            <a:off x="1115616" y="1275607"/>
            <a:ext cx="2585656" cy="2592286"/>
            <a:chOff x="1115616" y="1275607"/>
            <a:chExt cx="2585656" cy="2592286"/>
          </a:xfrm>
        </p:grpSpPr>
        <p:pic>
          <p:nvPicPr>
            <p:cNvPr id="1026" name="Picture 2" descr="E:\002-KIMS BUSINESS\007-02-Googleslidesppt\02-GSppt-Contents-Kim\20170215\03-abs\item01-png.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userDrawn="1"/>
          </p:nvSpPr>
          <p:spPr>
            <a:xfrm>
              <a:off x="1796376" y="1959682"/>
              <a:ext cx="1224136" cy="1224136"/>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1027" name="Picture 3" descr="E:\002-KIMS BUSINESS\007-02-Googleslidesppt\02-GSppt-Contents-Kim\20170215\03-abs\item02-png.pn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668344" y="3578808"/>
            <a:ext cx="1475656" cy="15923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E:\002-KIMS BUSINESS\007-02-Googleslidesppt\02-GSppt-Contents-Kim\20170215\03-abs\item02-png.pn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rot="16200000">
            <a:off x="8226854" y="-51527"/>
            <a:ext cx="879830" cy="949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2" r:id="rId3"/>
    <p:sldLayoutId id="2147483652" r:id="rId4"/>
    <p:sldLayoutId id="2147483661" r:id="rId5"/>
    <p:sldLayoutId id="2147483656" r:id="rId6"/>
    <p:sldLayoutId id="2147483673" r:id="rId7"/>
    <p:sldLayoutId id="2147483674" r:id="rId8"/>
    <p:sldLayoutId id="2147483675" r:id="rId9"/>
    <p:sldLayoutId id="2147483676" r:id="rId10"/>
    <p:sldLayoutId id="2147483677" r:id="rId11"/>
    <p:sldLayoutId id="2147483678" r:id="rId1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Layout" Target="../diagrams/layout6.xml"/><Relationship Id="rId7" Type="http://schemas.openxmlformats.org/officeDocument/2006/relationships/image" Target="../media/image21.png"/><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7.xml"/><Relationship Id="rId13" Type="http://schemas.openxmlformats.org/officeDocument/2006/relationships/diagramLayout" Target="../diagrams/layout18.xml"/><Relationship Id="rId3" Type="http://schemas.openxmlformats.org/officeDocument/2006/relationships/diagramLayout" Target="../diagrams/layout16.xml"/><Relationship Id="rId7" Type="http://schemas.openxmlformats.org/officeDocument/2006/relationships/diagramData" Target="../diagrams/data17.xml"/><Relationship Id="rId12" Type="http://schemas.openxmlformats.org/officeDocument/2006/relationships/diagramData" Target="../diagrams/data18.xml"/><Relationship Id="rId2" Type="http://schemas.openxmlformats.org/officeDocument/2006/relationships/diagramData" Target="../diagrams/data16.xml"/><Relationship Id="rId16" Type="http://schemas.microsoft.com/office/2007/relationships/diagramDrawing" Target="../diagrams/drawing18.xml"/><Relationship Id="rId1" Type="http://schemas.openxmlformats.org/officeDocument/2006/relationships/slideLayout" Target="../slideLayouts/slideLayout3.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5" Type="http://schemas.openxmlformats.org/officeDocument/2006/relationships/diagramColors" Target="../diagrams/colors18.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 Id="rId1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20.xml"/><Relationship Id="rId7" Type="http://schemas.openxmlformats.org/officeDocument/2006/relationships/image" Target="../media/image22.png"/><Relationship Id="rId2" Type="http://schemas.openxmlformats.org/officeDocument/2006/relationships/diagramData" Target="../diagrams/data20.xml"/><Relationship Id="rId1" Type="http://schemas.openxmlformats.org/officeDocument/2006/relationships/slideLayout" Target="../slideLayouts/slideLayout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3.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3.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3.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27.xml"/><Relationship Id="rId3" Type="http://schemas.openxmlformats.org/officeDocument/2006/relationships/diagramLayout" Target="../diagrams/layout26.xml"/><Relationship Id="rId7" Type="http://schemas.openxmlformats.org/officeDocument/2006/relationships/diagramData" Target="../diagrams/data27.xml"/><Relationship Id="rId2" Type="http://schemas.openxmlformats.org/officeDocument/2006/relationships/diagramData" Target="../diagrams/data26.xml"/><Relationship Id="rId1" Type="http://schemas.openxmlformats.org/officeDocument/2006/relationships/slideLayout" Target="../slideLayouts/slideLayout3.xml"/><Relationship Id="rId6" Type="http://schemas.microsoft.com/office/2007/relationships/diagramDrawing" Target="../diagrams/drawing26.xml"/><Relationship Id="rId11" Type="http://schemas.microsoft.com/office/2007/relationships/diagramDrawing" Target="../diagrams/drawing27.xml"/><Relationship Id="rId5" Type="http://schemas.openxmlformats.org/officeDocument/2006/relationships/diagramColors" Target="../diagrams/colors26.xml"/><Relationship Id="rId10" Type="http://schemas.openxmlformats.org/officeDocument/2006/relationships/diagramColors" Target="../diagrams/colors27.xml"/><Relationship Id="rId4" Type="http://schemas.openxmlformats.org/officeDocument/2006/relationships/diagramQuickStyle" Target="../diagrams/quickStyle26.xml"/><Relationship Id="rId9" Type="http://schemas.openxmlformats.org/officeDocument/2006/relationships/diagramQuickStyle" Target="../diagrams/quickStyle27.xml"/></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Layout" Target="../diagrams/layout28.xml"/><Relationship Id="rId7" Type="http://schemas.openxmlformats.org/officeDocument/2006/relationships/image" Target="../media/image26.png"/><Relationship Id="rId2" Type="http://schemas.openxmlformats.org/officeDocument/2006/relationships/diagramData" Target="../diagrams/data28.xml"/><Relationship Id="rId1" Type="http://schemas.openxmlformats.org/officeDocument/2006/relationships/slideLayout" Target="../slideLayouts/slideLayout3.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3.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31.xml"/><Relationship Id="rId3" Type="http://schemas.openxmlformats.org/officeDocument/2006/relationships/diagramLayout" Target="../diagrams/layout30.xml"/><Relationship Id="rId7" Type="http://schemas.openxmlformats.org/officeDocument/2006/relationships/diagramData" Target="../diagrams/data31.xml"/><Relationship Id="rId2" Type="http://schemas.openxmlformats.org/officeDocument/2006/relationships/diagramData" Target="../diagrams/data30.xml"/><Relationship Id="rId1" Type="http://schemas.openxmlformats.org/officeDocument/2006/relationships/slideLayout" Target="../slideLayouts/slideLayout3.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3.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3.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3.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923928" y="1491630"/>
            <a:ext cx="4536504" cy="2232249"/>
          </a:xfrm>
        </p:spPr>
        <p:txBody>
          <a:bodyPr/>
          <a:lstStyle/>
          <a:p>
            <a:pPr lvl="0"/>
            <a:r>
              <a:rPr lang="uk-UA" altLang="ko-KR" dirty="0" smtClean="0">
                <a:solidFill>
                  <a:schemeClr val="tx2">
                    <a:lumMod val="60000"/>
                    <a:lumOff val="40000"/>
                  </a:schemeClr>
                </a:solidFill>
                <a:ea typeface="맑은 고딕" pitchFamily="50" charset="-127"/>
              </a:rPr>
              <a:t>Запобігання обігу фальсифікованих лікарських засобів в Україні.</a:t>
            </a:r>
            <a:endParaRPr lang="uk-UA" altLang="ko-KR" dirty="0">
              <a:solidFill>
                <a:schemeClr val="tx2">
                  <a:lumMod val="60000"/>
                  <a:lumOff val="40000"/>
                </a:schemeClr>
              </a:solidFill>
            </a:endParaRPr>
          </a:p>
        </p:txBody>
      </p:sp>
      <p:sp>
        <p:nvSpPr>
          <p:cNvPr id="4" name="Text Placeholder 3"/>
          <p:cNvSpPr>
            <a:spLocks noGrp="1"/>
          </p:cNvSpPr>
          <p:nvPr>
            <p:ph type="body" sz="quarter" idx="11"/>
          </p:nvPr>
        </p:nvSpPr>
        <p:spPr>
          <a:xfrm>
            <a:off x="6660232" y="4227934"/>
            <a:ext cx="2232248" cy="504056"/>
          </a:xfrm>
        </p:spPr>
        <p:txBody>
          <a:bodyPr/>
          <a:lstStyle/>
          <a:p>
            <a:pPr fontAlgn="auto">
              <a:spcBef>
                <a:spcPts val="0"/>
              </a:spcBef>
              <a:spcAft>
                <a:spcPts val="0"/>
              </a:spcAft>
              <a:defRPr/>
            </a:pPr>
            <a:r>
              <a:rPr lang="uk-UA" altLang="ko-KR" b="1" dirty="0" smtClean="0">
                <a:solidFill>
                  <a:schemeClr val="tx2">
                    <a:lumMod val="60000"/>
                    <a:lumOff val="40000"/>
                  </a:schemeClr>
                </a:solidFill>
                <a:latin typeface="Times New Roman" panose="02020603050405020304" pitchFamily="18" charset="0"/>
                <a:cs typeface="Times New Roman" panose="02020603050405020304" pitchFamily="18" charset="0"/>
              </a:rPr>
              <a:t>Підготувала ст. викладач</a:t>
            </a:r>
          </a:p>
          <a:p>
            <a:pPr fontAlgn="auto">
              <a:spcBef>
                <a:spcPts val="0"/>
              </a:spcBef>
              <a:spcAft>
                <a:spcPts val="0"/>
              </a:spcAft>
              <a:defRPr/>
            </a:pPr>
            <a:r>
              <a:rPr lang="uk-UA" altLang="ko-KR" b="1" dirty="0" smtClean="0">
                <a:solidFill>
                  <a:schemeClr val="tx2">
                    <a:lumMod val="60000"/>
                    <a:lumOff val="40000"/>
                  </a:schemeClr>
                </a:solidFill>
                <a:latin typeface="Times New Roman" panose="02020603050405020304" pitchFamily="18" charset="0"/>
                <a:cs typeface="Times New Roman" panose="02020603050405020304" pitchFamily="18" charset="0"/>
              </a:rPr>
              <a:t> СТЕПАНОВА Оксана</a:t>
            </a:r>
            <a:endParaRPr lang="en-US" altLang="ko-KR"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3650519" y="2738626"/>
            <a:ext cx="129393" cy="1440160"/>
            <a:chOff x="3424672" y="2643758"/>
            <a:chExt cx="283232" cy="1584176"/>
          </a:xfrm>
        </p:grpSpPr>
        <p:sp>
          <p:nvSpPr>
            <p:cNvPr id="7" name="Rectangle 6"/>
            <p:cNvSpPr/>
            <p:nvPr userDrawn="1"/>
          </p:nvSpPr>
          <p:spPr>
            <a:xfrm>
              <a:off x="3635896" y="2643758"/>
              <a:ext cx="72008" cy="1584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7"/>
            <p:cNvSpPr/>
            <p:nvPr userDrawn="1"/>
          </p:nvSpPr>
          <p:spPr>
            <a:xfrm>
              <a:off x="3565490" y="2643758"/>
              <a:ext cx="72007" cy="15841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p:cNvSpPr/>
            <p:nvPr userDrawn="1"/>
          </p:nvSpPr>
          <p:spPr>
            <a:xfrm>
              <a:off x="3495081" y="2643758"/>
              <a:ext cx="72007" cy="15841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9"/>
            <p:cNvSpPr/>
            <p:nvPr userDrawn="1"/>
          </p:nvSpPr>
          <p:spPr>
            <a:xfrm>
              <a:off x="3424672" y="2643758"/>
              <a:ext cx="72008" cy="1584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Прямоугольник 11"/>
          <p:cNvSpPr/>
          <p:nvPr/>
        </p:nvSpPr>
        <p:spPr>
          <a:xfrm>
            <a:off x="3887416" y="195486"/>
            <a:ext cx="5256584" cy="1077218"/>
          </a:xfrm>
          <a:prstGeom prst="rect">
            <a:avLst/>
          </a:prstGeom>
        </p:spPr>
        <p:txBody>
          <a:bodyPr wrap="square">
            <a:spAutoFit/>
          </a:bodyPr>
          <a:lstStyle/>
          <a:p>
            <a:pPr algn="ctr"/>
            <a:r>
              <a:rPr lang="uk-UA" sz="1400" dirty="0" smtClean="0">
                <a:solidFill>
                  <a:schemeClr val="accent2">
                    <a:lumMod val="75000"/>
                  </a:schemeClr>
                </a:solidFill>
                <a:latin typeface="Times New Roman" panose="02020603050405020304" pitchFamily="18" charset="0"/>
                <a:cs typeface="Times New Roman" panose="02020603050405020304" pitchFamily="18" charset="0"/>
              </a:rPr>
              <a:t>ОДЕСЬКИЙ НАЦІОНАЛЬНИЙ МЕДИЧНИЙ УНІВЕРСИТЕТ</a:t>
            </a:r>
            <a:r>
              <a:rPr lang="uk-UA" dirty="0" smtClean="0">
                <a:solidFill>
                  <a:schemeClr val="accent2">
                    <a:lumMod val="75000"/>
                  </a:schemeClr>
                </a:solidFill>
                <a:latin typeface="Times New Roman" panose="02020603050405020304" pitchFamily="18" charset="0"/>
                <a:cs typeface="Times New Roman" panose="02020603050405020304" pitchFamily="18" charset="0"/>
              </a:rPr>
              <a:t/>
            </a:r>
            <a:br>
              <a:rPr lang="uk-UA" dirty="0" smtClean="0">
                <a:solidFill>
                  <a:schemeClr val="accent2">
                    <a:lumMod val="75000"/>
                  </a:schemeClr>
                </a:solidFill>
                <a:latin typeface="Times New Roman" panose="02020603050405020304" pitchFamily="18" charset="0"/>
                <a:cs typeface="Times New Roman" panose="02020603050405020304" pitchFamily="18" charset="0"/>
              </a:rPr>
            </a:br>
            <a:r>
              <a:rPr lang="uk-UA" sz="1400" dirty="0" smtClean="0">
                <a:solidFill>
                  <a:schemeClr val="accent2">
                    <a:lumMod val="75000"/>
                  </a:schemeClr>
                </a:solidFill>
                <a:latin typeface="Times New Roman" panose="02020603050405020304" pitchFamily="18" charset="0"/>
                <a:cs typeface="Times New Roman" panose="02020603050405020304" pitchFamily="18" charset="0"/>
              </a:rPr>
              <a:t>ФАРМАЦЕВТИЧНИЙ ФАКУЛЬТЕТ</a:t>
            </a:r>
            <a:br>
              <a:rPr lang="uk-UA" sz="1400" dirty="0" smtClean="0">
                <a:solidFill>
                  <a:schemeClr val="accent2">
                    <a:lumMod val="75000"/>
                  </a:schemeClr>
                </a:solidFill>
                <a:latin typeface="Times New Roman" panose="02020603050405020304" pitchFamily="18" charset="0"/>
                <a:cs typeface="Times New Roman" panose="02020603050405020304" pitchFamily="18" charset="0"/>
              </a:rPr>
            </a:br>
            <a:r>
              <a:rPr lang="uk-UA" dirty="0" smtClean="0">
                <a:solidFill>
                  <a:schemeClr val="accent2">
                    <a:lumMod val="75000"/>
                  </a:schemeClr>
                </a:solidFill>
                <a:latin typeface="Times New Roman" panose="02020603050405020304" pitchFamily="18" charset="0"/>
                <a:cs typeface="Times New Roman" panose="02020603050405020304" pitchFamily="18" charset="0"/>
              </a:rPr>
              <a:t>Кафедра організації та економіки фармації</a:t>
            </a:r>
          </a:p>
          <a:p>
            <a:pPr algn="ctr"/>
            <a:r>
              <a:rPr lang="uk-UA" dirty="0" smtClean="0">
                <a:solidFill>
                  <a:schemeClr val="accent2">
                    <a:lumMod val="75000"/>
                  </a:schemeClr>
                </a:solidFill>
                <a:latin typeface="Times New Roman" panose="02020603050405020304" pitchFamily="18" charset="0"/>
                <a:cs typeface="Times New Roman" panose="02020603050405020304" pitchFamily="18" charset="0"/>
              </a:rPr>
              <a:t>з післядипломною підготовкою</a:t>
            </a:r>
            <a:endParaRPr lang="uk-UA"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3"/>
          <a:stretch>
            <a:fillRect/>
          </a:stretch>
        </p:blipFill>
        <p:spPr>
          <a:xfrm>
            <a:off x="27298" y="51952"/>
            <a:ext cx="3575701" cy="4247990"/>
          </a:xfrm>
          <a:prstGeom prst="rect">
            <a:avLst/>
          </a:prstGeom>
          <a:ln>
            <a:noFill/>
          </a:ln>
          <a:effectLst>
            <a:softEdge rad="112500"/>
          </a:effectLst>
        </p:spPr>
      </p:pic>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07704" y="339502"/>
            <a:ext cx="5544616" cy="3293209"/>
          </a:xfrm>
          <a:prstGeom prst="rect">
            <a:avLst/>
          </a:prstGeom>
        </p:spPr>
        <p:txBody>
          <a:bodyPr wrap="square">
            <a:spAutoFit/>
          </a:bodyPr>
          <a:lstStyle/>
          <a:p>
            <a:r>
              <a:rPr lang="uk-UA" sz="2800" dirty="0">
                <a:solidFill>
                  <a:schemeClr val="accent1">
                    <a:lumMod val="75000"/>
                  </a:schemeClr>
                </a:solidFill>
              </a:rPr>
              <a:t>Актуальність теми</a:t>
            </a:r>
            <a:r>
              <a:rPr lang="uk-UA" sz="2800" dirty="0" smtClean="0">
                <a:solidFill>
                  <a:schemeClr val="accent1">
                    <a:lumMod val="75000"/>
                  </a:schemeClr>
                </a:solidFill>
              </a:rPr>
              <a:t>.</a:t>
            </a:r>
          </a:p>
          <a:p>
            <a:r>
              <a:rPr lang="uk-UA" dirty="0" smtClean="0"/>
              <a:t> </a:t>
            </a:r>
            <a:r>
              <a:rPr lang="uk-UA" dirty="0">
                <a:solidFill>
                  <a:schemeClr val="tx2">
                    <a:lumMod val="60000"/>
                    <a:lumOff val="40000"/>
                  </a:schemeClr>
                </a:solidFill>
              </a:rPr>
              <a:t>Фальсифіковані лікарські засоби (ФЛЗ) виступають однією з найсерйозніших проблем охорони здоров’я людей як на національному, так і на міжнародному рівні. Крім прямої шкоди, яка завдається хворим у вигляді ризику для життя, здоров’я, невдалого та неефективного лікування, такі засоби також спричиняють збитки прогресу, досягнутому у фармацевтичній галузі, врешті, ставлять під сумнів усю систему охорони здоров’я, методи діяльності та правового впливу держави у цій сфері.</a:t>
            </a:r>
          </a:p>
        </p:txBody>
      </p:sp>
      <p:pic>
        <p:nvPicPr>
          <p:cNvPr id="6" name="Рисунок 5"/>
          <p:cNvPicPr>
            <a:picLocks noChangeAspect="1"/>
          </p:cNvPicPr>
          <p:nvPr/>
        </p:nvPicPr>
        <p:blipFill>
          <a:blip r:embed="rId2"/>
          <a:stretch>
            <a:fillRect/>
          </a:stretch>
        </p:blipFill>
        <p:spPr>
          <a:xfrm>
            <a:off x="7524328" y="195486"/>
            <a:ext cx="1368152" cy="1368152"/>
          </a:xfrm>
          <a:prstGeom prst="rect">
            <a:avLst/>
          </a:prstGeom>
          <a:ln>
            <a:noFill/>
          </a:ln>
          <a:effectLst>
            <a:softEdge rad="112500"/>
          </a:effectLst>
        </p:spPr>
      </p:pic>
    </p:spTree>
    <p:extLst>
      <p:ext uri="{BB962C8B-B14F-4D97-AF65-F5344CB8AC3E}">
        <p14:creationId xmlns:p14="http://schemas.microsoft.com/office/powerpoint/2010/main" val="1834400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690706194"/>
              </p:ext>
            </p:extLst>
          </p:nvPr>
        </p:nvGraphicFramePr>
        <p:xfrm>
          <a:off x="1619672" y="339502"/>
          <a:ext cx="725455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7657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45886063"/>
              </p:ext>
            </p:extLst>
          </p:nvPr>
        </p:nvGraphicFramePr>
        <p:xfrm>
          <a:off x="2339752" y="1131590"/>
          <a:ext cx="6336704"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179512" y="934032"/>
            <a:ext cx="1674009" cy="1565709"/>
          </a:xfrm>
          <a:prstGeom prst="rect">
            <a:avLst/>
          </a:prstGeom>
        </p:spPr>
      </p:pic>
    </p:spTree>
    <p:extLst>
      <p:ext uri="{BB962C8B-B14F-4D97-AF65-F5344CB8AC3E}">
        <p14:creationId xmlns:p14="http://schemas.microsoft.com/office/powerpoint/2010/main" val="1633548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308034787"/>
              </p:ext>
            </p:extLst>
          </p:nvPr>
        </p:nvGraphicFramePr>
        <p:xfrm>
          <a:off x="2286000" y="448092"/>
          <a:ext cx="6534472" cy="4211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8899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848892321"/>
              </p:ext>
            </p:extLst>
          </p:nvPr>
        </p:nvGraphicFramePr>
        <p:xfrm>
          <a:off x="2051720" y="267494"/>
          <a:ext cx="646246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23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013225485"/>
              </p:ext>
            </p:extLst>
          </p:nvPr>
        </p:nvGraphicFramePr>
        <p:xfrm>
          <a:off x="1907704" y="411510"/>
          <a:ext cx="6894512"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344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267494"/>
            <a:ext cx="7488832" cy="2031325"/>
          </a:xfrm>
          <a:prstGeom prst="rect">
            <a:avLst/>
          </a:prstGeom>
        </p:spPr>
        <p:txBody>
          <a:bodyPr wrap="square">
            <a:spAutoFit/>
          </a:bodyPr>
          <a:lstStyle/>
          <a:p>
            <a:r>
              <a:rPr lang="uk-UA" dirty="0">
                <a:solidFill>
                  <a:schemeClr val="tx2">
                    <a:lumMod val="60000"/>
                    <a:lumOff val="40000"/>
                  </a:schemeClr>
                </a:solidFill>
              </a:rPr>
              <a:t>Щороку підробки забирають близько 200 тис. життів. На цьому фальсифікатори заробляють приблизно 50 млрд. доларів. Рентабельність виготовлення та збуту 1 кг фармацевтичних підробок може сягати майже 2000%. Окрім того, за даними дослідження ВООЗ, </a:t>
            </a:r>
            <a:r>
              <a:rPr lang="uk-UA" dirty="0" smtClean="0">
                <a:solidFill>
                  <a:schemeClr val="tx2">
                    <a:lumMod val="60000"/>
                    <a:lumOff val="40000"/>
                  </a:schemeClr>
                </a:solidFill>
              </a:rPr>
              <a:t>світовим</a:t>
            </a:r>
          </a:p>
          <a:p>
            <a:r>
              <a:rPr lang="uk-UA" dirty="0" smtClean="0">
                <a:solidFill>
                  <a:schemeClr val="tx2">
                    <a:lumMod val="60000"/>
                    <a:lumOff val="40000"/>
                  </a:schemeClr>
                </a:solidFill>
              </a:rPr>
              <a:t>лідером </a:t>
            </a:r>
            <a:r>
              <a:rPr lang="uk-UA" dirty="0">
                <a:solidFill>
                  <a:schemeClr val="tx2">
                    <a:lumMod val="60000"/>
                    <a:lumOff val="40000"/>
                  </a:schemeClr>
                </a:solidFill>
              </a:rPr>
              <a:t>у виробництві фальсифікованих препаратів є Індія (35%), за нею йдуть Нігерія (23,1%) і Пакистан (13,3%). На частку інших країн Азії припадає ще 14,6% фальсифікованих лікарських засобів.</a:t>
            </a:r>
          </a:p>
        </p:txBody>
      </p:sp>
      <p:pic>
        <p:nvPicPr>
          <p:cNvPr id="4" name="Рисунок 3"/>
          <p:cNvPicPr>
            <a:picLocks noChangeAspect="1"/>
          </p:cNvPicPr>
          <p:nvPr/>
        </p:nvPicPr>
        <p:blipFill>
          <a:blip r:embed="rId2"/>
          <a:stretch>
            <a:fillRect/>
          </a:stretch>
        </p:blipFill>
        <p:spPr>
          <a:xfrm>
            <a:off x="2075593" y="2610460"/>
            <a:ext cx="6095610" cy="2292871"/>
          </a:xfrm>
          <a:prstGeom prst="rect">
            <a:avLst/>
          </a:prstGeom>
          <a:ln>
            <a:noFill/>
          </a:ln>
          <a:effectLst>
            <a:softEdge rad="112500"/>
          </a:effectLst>
        </p:spPr>
      </p:pic>
    </p:spTree>
    <p:extLst>
      <p:ext uri="{BB962C8B-B14F-4D97-AF65-F5344CB8AC3E}">
        <p14:creationId xmlns:p14="http://schemas.microsoft.com/office/powerpoint/2010/main" val="3335593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Схема 10"/>
          <p:cNvGraphicFramePr/>
          <p:nvPr>
            <p:extLst>
              <p:ext uri="{D42A27DB-BD31-4B8C-83A1-F6EECF244321}">
                <p14:modId xmlns:p14="http://schemas.microsoft.com/office/powerpoint/2010/main" val="1645247628"/>
              </p:ext>
            </p:extLst>
          </p:nvPr>
        </p:nvGraphicFramePr>
        <p:xfrm>
          <a:off x="3275856" y="123478"/>
          <a:ext cx="5688632" cy="3139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Рисунок 8"/>
          <p:cNvPicPr>
            <a:picLocks noChangeAspect="1"/>
          </p:cNvPicPr>
          <p:nvPr/>
        </p:nvPicPr>
        <p:blipFill>
          <a:blip r:embed="rId7"/>
          <a:stretch>
            <a:fillRect/>
          </a:stretch>
        </p:blipFill>
        <p:spPr>
          <a:xfrm>
            <a:off x="395536" y="1131590"/>
            <a:ext cx="2808312" cy="3672408"/>
          </a:xfrm>
          <a:prstGeom prst="rect">
            <a:avLst/>
          </a:prstGeom>
        </p:spPr>
      </p:pic>
      <p:graphicFrame>
        <p:nvGraphicFramePr>
          <p:cNvPr id="13" name="Схема 12"/>
          <p:cNvGraphicFramePr/>
          <p:nvPr>
            <p:extLst>
              <p:ext uri="{D42A27DB-BD31-4B8C-83A1-F6EECF244321}">
                <p14:modId xmlns:p14="http://schemas.microsoft.com/office/powerpoint/2010/main" val="3675035626"/>
              </p:ext>
            </p:extLst>
          </p:nvPr>
        </p:nvGraphicFramePr>
        <p:xfrm>
          <a:off x="3419872" y="3363838"/>
          <a:ext cx="5688632" cy="120032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4090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907704" y="195486"/>
            <a:ext cx="6696744" cy="923330"/>
          </a:xfrm>
          <a:prstGeom prst="rect">
            <a:avLst/>
          </a:prstGeom>
        </p:spPr>
        <p:txBody>
          <a:bodyPr wrap="square">
            <a:spAutoFit/>
          </a:bodyPr>
          <a:lstStyle/>
          <a:p>
            <a:r>
              <a:rPr lang="uk-UA" dirty="0" smtClean="0">
                <a:solidFill>
                  <a:schemeClr val="tx2">
                    <a:lumMod val="60000"/>
                    <a:lumOff val="40000"/>
                  </a:schemeClr>
                </a:solidFill>
              </a:rPr>
              <a:t>Низькі показники щодо виявлених правопорушень у сфері виробництва та обігу лікарських засобів, пояснюються такими обставинами: </a:t>
            </a:r>
            <a:endParaRPr lang="uk-UA" dirty="0">
              <a:solidFill>
                <a:schemeClr val="tx2">
                  <a:lumMod val="60000"/>
                  <a:lumOff val="40000"/>
                </a:schemeClr>
              </a:solidFill>
            </a:endParaRPr>
          </a:p>
        </p:txBody>
      </p:sp>
      <p:graphicFrame>
        <p:nvGraphicFramePr>
          <p:cNvPr id="10" name="Схема 9"/>
          <p:cNvGraphicFramePr/>
          <p:nvPr>
            <p:extLst>
              <p:ext uri="{D42A27DB-BD31-4B8C-83A1-F6EECF244321}">
                <p14:modId xmlns:p14="http://schemas.microsoft.com/office/powerpoint/2010/main" val="1746356454"/>
              </p:ext>
            </p:extLst>
          </p:nvPr>
        </p:nvGraphicFramePr>
        <p:xfrm>
          <a:off x="1619672" y="1118816"/>
          <a:ext cx="7416824" cy="3901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5764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15616" y="79206"/>
            <a:ext cx="6300192" cy="1087965"/>
          </a:xfrm>
        </p:spPr>
        <p:txBody>
          <a:bodyPr/>
          <a:lstStyle/>
          <a:p>
            <a:r>
              <a:rPr lang="uk-UA" sz="1800" dirty="0">
                <a:solidFill>
                  <a:schemeClr val="tx2">
                    <a:lumMod val="60000"/>
                    <a:lumOff val="40000"/>
                  </a:schemeClr>
                </a:solidFill>
              </a:rPr>
              <a:t>Основними причинами виробництва, реалізації та розповсюдження фальсифікованих ліків і </a:t>
            </a:r>
            <a:r>
              <a:rPr lang="uk-UA" sz="1800" dirty="0" smtClean="0">
                <a:solidFill>
                  <a:schemeClr val="tx2">
                    <a:lumMod val="60000"/>
                    <a:lumOff val="40000"/>
                  </a:schemeClr>
                </a:solidFill>
              </a:rPr>
              <a:t> медичних виробів є</a:t>
            </a:r>
            <a:r>
              <a:rPr lang="uk-UA" sz="1800" dirty="0">
                <a:solidFill>
                  <a:schemeClr val="tx2">
                    <a:lumMod val="60000"/>
                    <a:lumOff val="40000"/>
                  </a:schemeClr>
                </a:solidFill>
              </a:rPr>
              <a:t>: </a:t>
            </a:r>
          </a:p>
        </p:txBody>
      </p:sp>
      <p:sp>
        <p:nvSpPr>
          <p:cNvPr id="4" name="Diamond 3"/>
          <p:cNvSpPr/>
          <p:nvPr/>
        </p:nvSpPr>
        <p:spPr>
          <a:xfrm>
            <a:off x="3895357" y="1594523"/>
            <a:ext cx="1340281" cy="13402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Diamond 4"/>
          <p:cNvSpPr/>
          <p:nvPr/>
        </p:nvSpPr>
        <p:spPr>
          <a:xfrm>
            <a:off x="3895357" y="3057894"/>
            <a:ext cx="1340281" cy="13402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Diamond 5"/>
          <p:cNvSpPr/>
          <p:nvPr/>
        </p:nvSpPr>
        <p:spPr>
          <a:xfrm>
            <a:off x="3150894" y="2322019"/>
            <a:ext cx="1340281" cy="134028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Diamond 6"/>
          <p:cNvSpPr/>
          <p:nvPr/>
        </p:nvSpPr>
        <p:spPr>
          <a:xfrm>
            <a:off x="4660513" y="2322019"/>
            <a:ext cx="1340281" cy="134028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Diamond 7"/>
          <p:cNvSpPr/>
          <p:nvPr/>
        </p:nvSpPr>
        <p:spPr>
          <a:xfrm>
            <a:off x="3629566"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Diamond 8"/>
          <p:cNvSpPr/>
          <p:nvPr/>
        </p:nvSpPr>
        <p:spPr>
          <a:xfrm>
            <a:off x="4134693" y="3057894"/>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Diamond 9"/>
          <p:cNvSpPr/>
          <p:nvPr/>
        </p:nvSpPr>
        <p:spPr>
          <a:xfrm>
            <a:off x="4660513"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Diamond 10"/>
          <p:cNvSpPr/>
          <p:nvPr/>
        </p:nvSpPr>
        <p:spPr>
          <a:xfrm>
            <a:off x="4134693" y="207319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6119664" y="1205999"/>
            <a:ext cx="2592287" cy="1015663"/>
          </a:xfrm>
          <a:prstGeom prst="rect">
            <a:avLst/>
          </a:prstGeom>
          <a:noFill/>
        </p:spPr>
        <p:txBody>
          <a:bodyPr wrap="square" rtlCol="0">
            <a:spAutoFit/>
          </a:bodyPr>
          <a:lstStyle/>
          <a:p>
            <a:r>
              <a:rPr lang="uk-UA" sz="1200" dirty="0">
                <a:solidFill>
                  <a:schemeClr val="tx2">
                    <a:lumMod val="60000"/>
                    <a:lumOff val="40000"/>
                  </a:schemeClr>
                </a:solidFill>
              </a:rPr>
              <a:t>стабільний і високий попит на ліки при високих цінах на інноваційні пре­парати внаслідок значних інвестицій у наукові дослідження і розробку;</a:t>
            </a:r>
          </a:p>
        </p:txBody>
      </p:sp>
      <p:sp>
        <p:nvSpPr>
          <p:cNvPr id="16" name="TextBox 15"/>
          <p:cNvSpPr txBox="1"/>
          <p:nvPr/>
        </p:nvSpPr>
        <p:spPr>
          <a:xfrm>
            <a:off x="611560" y="3493398"/>
            <a:ext cx="2592287" cy="646331"/>
          </a:xfrm>
          <a:prstGeom prst="rect">
            <a:avLst/>
          </a:prstGeom>
          <a:noFill/>
        </p:spPr>
        <p:txBody>
          <a:bodyPr wrap="square" rtlCol="0">
            <a:spAutoFit/>
          </a:bodyPr>
          <a:lstStyle/>
          <a:p>
            <a:pPr algn="r"/>
            <a:r>
              <a:rPr lang="uk-UA" sz="1200" dirty="0">
                <a:solidFill>
                  <a:schemeClr val="tx2">
                    <a:lumMod val="60000"/>
                    <a:lumOff val="40000"/>
                  </a:schemeClr>
                </a:solidFill>
              </a:rPr>
              <a:t>покарання за фальсифікацію, недостатній розвиток відповідних контрольних орга­нів</a:t>
            </a:r>
            <a:r>
              <a:rPr lang="uk-UA" sz="1200" dirty="0" smtClean="0">
                <a:solidFill>
                  <a:schemeClr val="tx2">
                    <a:lumMod val="60000"/>
                    <a:lumOff val="40000"/>
                  </a:schemeClr>
                </a:solidFill>
              </a:rPr>
              <a:t>,</a:t>
            </a:r>
            <a:r>
              <a:rPr lang="en-US" altLang="ko-KR" sz="1200" dirty="0" smtClean="0">
                <a:solidFill>
                  <a:schemeClr val="tx2">
                    <a:lumMod val="60000"/>
                    <a:lumOff val="40000"/>
                  </a:schemeClr>
                </a:solidFill>
                <a:cs typeface="Arial" pitchFamily="34" charset="0"/>
              </a:rPr>
              <a:t>.  </a:t>
            </a:r>
            <a:endParaRPr lang="ko-KR" altLang="en-US" sz="1200" dirty="0">
              <a:solidFill>
                <a:schemeClr val="tx2">
                  <a:lumMod val="60000"/>
                  <a:lumOff val="40000"/>
                </a:schemeClr>
              </a:solidFill>
              <a:cs typeface="Arial" pitchFamily="34" charset="0"/>
            </a:endParaRPr>
          </a:p>
        </p:txBody>
      </p:sp>
      <p:sp>
        <p:nvSpPr>
          <p:cNvPr id="19" name="TextBox 18"/>
          <p:cNvSpPr txBox="1"/>
          <p:nvPr/>
        </p:nvSpPr>
        <p:spPr>
          <a:xfrm>
            <a:off x="5868144" y="3489461"/>
            <a:ext cx="2952328" cy="830997"/>
          </a:xfrm>
          <a:prstGeom prst="rect">
            <a:avLst/>
          </a:prstGeom>
          <a:noFill/>
        </p:spPr>
        <p:txBody>
          <a:bodyPr wrap="square" rtlCol="0">
            <a:spAutoFit/>
          </a:bodyPr>
          <a:lstStyle/>
          <a:p>
            <a:pPr algn="r"/>
            <a:r>
              <a:rPr lang="uk-UA" sz="1200" dirty="0">
                <a:solidFill>
                  <a:schemeClr val="tx2">
                    <a:lumMod val="60000"/>
                    <a:lumOff val="40000"/>
                  </a:schemeClr>
                </a:solidFill>
              </a:rPr>
              <a:t>урядова бюрократія та корупція</a:t>
            </a:r>
            <a:r>
              <a:rPr lang="uk-UA" sz="1200" dirty="0" smtClean="0">
                <a:solidFill>
                  <a:schemeClr val="tx2">
                    <a:lumMod val="60000"/>
                    <a:lumOff val="40000"/>
                  </a:schemeClr>
                </a:solidFill>
              </a:rPr>
              <a:t>,</a:t>
            </a:r>
          </a:p>
          <a:p>
            <a:pPr algn="r"/>
            <a:r>
              <a:rPr lang="uk-UA" sz="1200" dirty="0" smtClean="0">
                <a:solidFill>
                  <a:schemeClr val="tx2">
                    <a:lumMod val="60000"/>
                    <a:lumOff val="40000"/>
                  </a:schemeClr>
                </a:solidFill>
              </a:rPr>
              <a:t>конфлікт </a:t>
            </a:r>
            <a:r>
              <a:rPr lang="uk-UA" sz="1200" dirty="0">
                <a:solidFill>
                  <a:schemeClr val="tx2">
                    <a:lumMod val="60000"/>
                    <a:lumOff val="40000"/>
                  </a:schemeClr>
                </a:solidFill>
              </a:rPr>
              <a:t>інтересів між контро­люючими органами, виробничими та </a:t>
            </a:r>
            <a:r>
              <a:rPr lang="uk-UA" sz="1200" dirty="0" smtClean="0">
                <a:solidFill>
                  <a:schemeClr val="tx2">
                    <a:lumMod val="60000"/>
                    <a:lumOff val="40000"/>
                  </a:schemeClr>
                </a:solidFill>
              </a:rPr>
              <a:t>оптовими </a:t>
            </a:r>
            <a:r>
              <a:rPr lang="uk-UA" sz="1200" dirty="0">
                <a:solidFill>
                  <a:schemeClr val="tx2">
                    <a:lumMod val="60000"/>
                    <a:lumOff val="40000"/>
                  </a:schemeClr>
                </a:solidFill>
              </a:rPr>
              <a:t>фармацевтичними під­приємствами);</a:t>
            </a:r>
          </a:p>
        </p:txBody>
      </p:sp>
      <p:sp>
        <p:nvSpPr>
          <p:cNvPr id="22" name="TextBox 21"/>
          <p:cNvSpPr txBox="1"/>
          <p:nvPr/>
        </p:nvSpPr>
        <p:spPr>
          <a:xfrm>
            <a:off x="611560" y="1233819"/>
            <a:ext cx="3190268" cy="1015663"/>
          </a:xfrm>
          <a:prstGeom prst="rect">
            <a:avLst/>
          </a:prstGeom>
          <a:noFill/>
        </p:spPr>
        <p:txBody>
          <a:bodyPr wrap="square" rtlCol="0">
            <a:spAutoFit/>
          </a:bodyPr>
          <a:lstStyle/>
          <a:p>
            <a:pPr algn="r"/>
            <a:r>
              <a:rPr lang="uk-UA" sz="1200" dirty="0">
                <a:solidFill>
                  <a:schemeClr val="tx2">
                    <a:lumMod val="60000"/>
                    <a:lumOff val="40000"/>
                  </a:schemeClr>
                </a:solidFill>
              </a:rPr>
              <a:t>недостатній рівень політико-правового </a:t>
            </a:r>
            <a:endParaRPr lang="uk-UA" sz="1200" dirty="0" smtClean="0">
              <a:solidFill>
                <a:schemeClr val="tx2">
                  <a:lumMod val="60000"/>
                  <a:lumOff val="40000"/>
                </a:schemeClr>
              </a:solidFill>
            </a:endParaRPr>
          </a:p>
          <a:p>
            <a:pPr algn="r"/>
            <a:r>
              <a:rPr lang="uk-UA" sz="1200" dirty="0" smtClean="0">
                <a:solidFill>
                  <a:schemeClr val="tx2">
                    <a:lumMod val="60000"/>
                    <a:lumOff val="40000"/>
                  </a:schemeClr>
                </a:solidFill>
              </a:rPr>
              <a:t>розвитку </a:t>
            </a:r>
            <a:r>
              <a:rPr lang="uk-UA" sz="1200" dirty="0">
                <a:solidFill>
                  <a:schemeClr val="tx2">
                    <a:lumMod val="60000"/>
                    <a:lumOff val="40000"/>
                  </a:schemeClr>
                </a:solidFill>
              </a:rPr>
              <a:t>окремих держав (не­адекватність національного законодавства в галузі регулювання роз­робки, реєстрації та обігу фармацевтичної продукції</a:t>
            </a:r>
            <a:endParaRPr lang="ko-KR" altLang="en-US" sz="1200" dirty="0">
              <a:solidFill>
                <a:schemeClr val="tx2">
                  <a:lumMod val="60000"/>
                  <a:lumOff val="40000"/>
                </a:schemeClr>
              </a:solidFill>
              <a:cs typeface="Arial" pitchFamily="34" charset="0"/>
            </a:endParaRPr>
          </a:p>
        </p:txBody>
      </p:sp>
      <p:sp>
        <p:nvSpPr>
          <p:cNvPr id="25" name="TextBox 24"/>
          <p:cNvSpPr txBox="1"/>
          <p:nvPr/>
        </p:nvSpPr>
        <p:spPr>
          <a:xfrm>
            <a:off x="3840392" y="2668994"/>
            <a:ext cx="555188" cy="646331"/>
          </a:xfrm>
          <a:prstGeom prst="rect">
            <a:avLst/>
          </a:prstGeom>
          <a:noFill/>
        </p:spPr>
        <p:txBody>
          <a:bodyPr wrap="square" rtlCol="0">
            <a:spAutoFit/>
          </a:bodyPr>
          <a:lstStyle/>
          <a:p>
            <a:pPr algn="ctr"/>
            <a:r>
              <a:rPr lang="en-US" altLang="ko-KR" sz="3600" b="1" dirty="0">
                <a:solidFill>
                  <a:schemeClr val="accent4"/>
                </a:solidFill>
                <a:cs typeface="Arial" pitchFamily="34" charset="0"/>
              </a:rPr>
              <a:t>B</a:t>
            </a:r>
            <a:endParaRPr lang="ko-KR" altLang="en-US" sz="3600" b="1" dirty="0">
              <a:solidFill>
                <a:schemeClr val="accent4"/>
              </a:solidFill>
              <a:cs typeface="Arial" pitchFamily="34" charset="0"/>
            </a:endParaRPr>
          </a:p>
        </p:txBody>
      </p:sp>
      <p:sp>
        <p:nvSpPr>
          <p:cNvPr id="26" name="TextBox 25"/>
          <p:cNvSpPr txBox="1"/>
          <p:nvPr/>
        </p:nvSpPr>
        <p:spPr>
          <a:xfrm>
            <a:off x="4782695" y="2668994"/>
            <a:ext cx="555188" cy="646331"/>
          </a:xfrm>
          <a:prstGeom prst="rect">
            <a:avLst/>
          </a:prstGeom>
          <a:noFill/>
        </p:spPr>
        <p:txBody>
          <a:bodyPr wrap="square" rtlCol="0">
            <a:spAutoFit/>
          </a:bodyPr>
          <a:lstStyle/>
          <a:p>
            <a:pPr algn="ctr"/>
            <a:r>
              <a:rPr lang="en-US" altLang="ko-KR" sz="3600" b="1" dirty="0">
                <a:solidFill>
                  <a:schemeClr val="accent3"/>
                </a:solidFill>
                <a:cs typeface="Arial" pitchFamily="34" charset="0"/>
              </a:rPr>
              <a:t>D</a:t>
            </a:r>
            <a:endParaRPr lang="ko-KR" altLang="en-US" sz="3600" b="1" dirty="0">
              <a:solidFill>
                <a:schemeClr val="accent3"/>
              </a:solidFill>
              <a:cs typeface="Arial" pitchFamily="34" charset="0"/>
            </a:endParaRPr>
          </a:p>
        </p:txBody>
      </p:sp>
      <p:sp>
        <p:nvSpPr>
          <p:cNvPr id="27" name="TextBox 26"/>
          <p:cNvSpPr txBox="1"/>
          <p:nvPr/>
        </p:nvSpPr>
        <p:spPr>
          <a:xfrm>
            <a:off x="4282672" y="3138619"/>
            <a:ext cx="555188" cy="646331"/>
          </a:xfrm>
          <a:prstGeom prst="rect">
            <a:avLst/>
          </a:prstGeom>
          <a:noFill/>
        </p:spPr>
        <p:txBody>
          <a:bodyPr wrap="square" rtlCol="0">
            <a:spAutoFit/>
          </a:bodyPr>
          <a:lstStyle/>
          <a:p>
            <a:pPr algn="ctr"/>
            <a:r>
              <a:rPr lang="en-US" altLang="ko-KR" sz="3600" b="1" dirty="0">
                <a:solidFill>
                  <a:schemeClr val="accent2"/>
                </a:solidFill>
                <a:cs typeface="Arial" pitchFamily="34" charset="0"/>
              </a:rPr>
              <a:t>C</a:t>
            </a:r>
            <a:endParaRPr lang="ko-KR" altLang="en-US" sz="3600" b="1" dirty="0">
              <a:solidFill>
                <a:schemeClr val="accent2"/>
              </a:solidFill>
              <a:cs typeface="Arial" pitchFamily="34" charset="0"/>
            </a:endParaRPr>
          </a:p>
        </p:txBody>
      </p:sp>
      <p:sp>
        <p:nvSpPr>
          <p:cNvPr id="28" name="TextBox 27"/>
          <p:cNvSpPr txBox="1"/>
          <p:nvPr/>
        </p:nvSpPr>
        <p:spPr>
          <a:xfrm>
            <a:off x="4282672" y="2202748"/>
            <a:ext cx="555188" cy="646331"/>
          </a:xfrm>
          <a:prstGeom prst="rect">
            <a:avLst/>
          </a:prstGeom>
          <a:noFill/>
        </p:spPr>
        <p:txBody>
          <a:bodyPr wrap="square" rtlCol="0">
            <a:spAutoFit/>
          </a:bodyPr>
          <a:lstStyle/>
          <a:p>
            <a:pPr algn="ctr"/>
            <a:r>
              <a:rPr lang="en-US" altLang="ko-KR" sz="3600" b="1" dirty="0">
                <a:solidFill>
                  <a:schemeClr val="accent1"/>
                </a:solidFill>
                <a:cs typeface="Arial" pitchFamily="34" charset="0"/>
              </a:rPr>
              <a:t>A</a:t>
            </a:r>
            <a:endParaRPr lang="ko-KR" altLang="en-US" sz="3600" b="1" dirty="0">
              <a:solidFill>
                <a:schemeClr val="accent1"/>
              </a:solidFill>
              <a:cs typeface="Arial" pitchFamily="34" charset="0"/>
            </a:endParaRPr>
          </a:p>
        </p:txBody>
      </p:sp>
    </p:spTree>
    <p:extLst>
      <p:ext uri="{BB962C8B-B14F-4D97-AF65-F5344CB8AC3E}">
        <p14:creationId xmlns:p14="http://schemas.microsoft.com/office/powerpoint/2010/main" val="87679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15616" y="79206"/>
            <a:ext cx="6300192" cy="1087965"/>
          </a:xfrm>
        </p:spPr>
        <p:txBody>
          <a:bodyPr/>
          <a:lstStyle/>
          <a:p>
            <a:r>
              <a:rPr lang="uk-UA" sz="1800" dirty="0">
                <a:solidFill>
                  <a:schemeClr val="tx2">
                    <a:lumMod val="60000"/>
                    <a:lumOff val="40000"/>
                  </a:schemeClr>
                </a:solidFill>
              </a:rPr>
              <a:t>Основними причинами виробництва, реалізації та розповсюдження фальсифікованих ліків і </a:t>
            </a:r>
            <a:r>
              <a:rPr lang="uk-UA" sz="1800" dirty="0" smtClean="0">
                <a:solidFill>
                  <a:schemeClr val="tx2">
                    <a:lumMod val="60000"/>
                    <a:lumOff val="40000"/>
                  </a:schemeClr>
                </a:solidFill>
              </a:rPr>
              <a:t> медичних виробів є</a:t>
            </a:r>
            <a:r>
              <a:rPr lang="uk-UA" sz="1800" dirty="0">
                <a:solidFill>
                  <a:schemeClr val="tx2">
                    <a:lumMod val="60000"/>
                    <a:lumOff val="40000"/>
                  </a:schemeClr>
                </a:solidFill>
              </a:rPr>
              <a:t>: </a:t>
            </a:r>
          </a:p>
        </p:txBody>
      </p:sp>
      <p:sp>
        <p:nvSpPr>
          <p:cNvPr id="4" name="Diamond 3"/>
          <p:cNvSpPr/>
          <p:nvPr/>
        </p:nvSpPr>
        <p:spPr>
          <a:xfrm>
            <a:off x="3895357" y="1594523"/>
            <a:ext cx="1340281" cy="13402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Diamond 4"/>
          <p:cNvSpPr/>
          <p:nvPr/>
        </p:nvSpPr>
        <p:spPr>
          <a:xfrm>
            <a:off x="3895357" y="3057894"/>
            <a:ext cx="1340281" cy="13402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Diamond 5"/>
          <p:cNvSpPr/>
          <p:nvPr/>
        </p:nvSpPr>
        <p:spPr>
          <a:xfrm>
            <a:off x="3150894" y="2322019"/>
            <a:ext cx="1340281" cy="134028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Diamond 6"/>
          <p:cNvSpPr/>
          <p:nvPr/>
        </p:nvSpPr>
        <p:spPr>
          <a:xfrm>
            <a:off x="4660513" y="2322019"/>
            <a:ext cx="1340281" cy="134028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Diamond 7"/>
          <p:cNvSpPr/>
          <p:nvPr/>
        </p:nvSpPr>
        <p:spPr>
          <a:xfrm>
            <a:off x="3629566"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Diamond 8"/>
          <p:cNvSpPr/>
          <p:nvPr/>
        </p:nvSpPr>
        <p:spPr>
          <a:xfrm>
            <a:off x="4134693" y="3057894"/>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Diamond 9"/>
          <p:cNvSpPr/>
          <p:nvPr/>
        </p:nvSpPr>
        <p:spPr>
          <a:xfrm>
            <a:off x="4660513"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Diamond 10"/>
          <p:cNvSpPr/>
          <p:nvPr/>
        </p:nvSpPr>
        <p:spPr>
          <a:xfrm>
            <a:off x="4134693" y="207319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6119664" y="1205999"/>
            <a:ext cx="2592287" cy="1200329"/>
          </a:xfrm>
          <a:prstGeom prst="rect">
            <a:avLst/>
          </a:prstGeom>
          <a:noFill/>
        </p:spPr>
        <p:txBody>
          <a:bodyPr wrap="square" rtlCol="0">
            <a:spAutoFit/>
          </a:bodyPr>
          <a:lstStyle/>
          <a:p>
            <a:r>
              <a:rPr lang="uk-UA" sz="1200" dirty="0">
                <a:solidFill>
                  <a:schemeClr val="tx2">
                    <a:lumMod val="60000"/>
                    <a:lumOff val="40000"/>
                  </a:schemeClr>
                </a:solidFill>
              </a:rPr>
              <a:t>розвинута система торгівлі лікарськими засобами і медичною продук­цією через глобальну інформаційну мережу Інтернет та пошту, що не дає змоги контролюючим органам перевірити їх якість.</a:t>
            </a:r>
          </a:p>
        </p:txBody>
      </p:sp>
      <p:sp>
        <p:nvSpPr>
          <p:cNvPr id="16" name="TextBox 15"/>
          <p:cNvSpPr txBox="1"/>
          <p:nvPr/>
        </p:nvSpPr>
        <p:spPr>
          <a:xfrm>
            <a:off x="346014" y="2959953"/>
            <a:ext cx="3416447" cy="830997"/>
          </a:xfrm>
          <a:prstGeom prst="rect">
            <a:avLst/>
          </a:prstGeom>
          <a:noFill/>
        </p:spPr>
        <p:txBody>
          <a:bodyPr wrap="square" rtlCol="0">
            <a:spAutoFit/>
          </a:bodyPr>
          <a:lstStyle/>
          <a:p>
            <a:r>
              <a:rPr lang="uk-UA" sz="1200" dirty="0">
                <a:solidFill>
                  <a:schemeClr val="tx2">
                    <a:lumMod val="60000"/>
                    <a:lumOff val="40000"/>
                  </a:schemeClr>
                </a:solidFill>
              </a:rPr>
              <a:t>недоліки в розвитку оптової ланки фармацевтичного ринку низки дер­жав, що не дає змогу відстежувати шлях проникнення фальсифікова­них ліків на ринок</a:t>
            </a:r>
            <a:r>
              <a:rPr lang="uk-UA" sz="1200" dirty="0" smtClean="0">
                <a:solidFill>
                  <a:schemeClr val="tx2">
                    <a:lumMod val="60000"/>
                    <a:lumOff val="40000"/>
                  </a:schemeClr>
                </a:solidFill>
              </a:rPr>
              <a:t>;</a:t>
            </a:r>
            <a:endParaRPr lang="uk-UA" sz="1200" dirty="0">
              <a:solidFill>
                <a:schemeClr val="tx2">
                  <a:lumMod val="60000"/>
                  <a:lumOff val="40000"/>
                </a:schemeClr>
              </a:solidFill>
            </a:endParaRPr>
          </a:p>
        </p:txBody>
      </p:sp>
      <p:sp>
        <p:nvSpPr>
          <p:cNvPr id="19" name="TextBox 18"/>
          <p:cNvSpPr txBox="1"/>
          <p:nvPr/>
        </p:nvSpPr>
        <p:spPr>
          <a:xfrm>
            <a:off x="6030201" y="3138619"/>
            <a:ext cx="2952328" cy="1384995"/>
          </a:xfrm>
          <a:prstGeom prst="rect">
            <a:avLst/>
          </a:prstGeom>
          <a:noFill/>
        </p:spPr>
        <p:txBody>
          <a:bodyPr wrap="square" rtlCol="0">
            <a:spAutoFit/>
          </a:bodyPr>
          <a:lstStyle/>
          <a:p>
            <a:r>
              <a:rPr lang="uk-UA" sz="1200" dirty="0">
                <a:solidFill>
                  <a:schemeClr val="tx2">
                    <a:lumMod val="60000"/>
                    <a:lumOff val="40000"/>
                  </a:schemeClr>
                </a:solidFill>
              </a:rPr>
              <a:t>невиконання вимог існуючого законодавства;</a:t>
            </a:r>
          </a:p>
          <a:p>
            <a:r>
              <a:rPr lang="uk-UA" sz="1200" dirty="0">
                <a:solidFill>
                  <a:schemeClr val="tx2">
                    <a:lumMod val="60000"/>
                    <a:lumOff val="40000"/>
                  </a:schemeClr>
                </a:solidFill>
              </a:rPr>
              <a:t>корупція і конфлікт інтересів;</a:t>
            </a:r>
          </a:p>
          <a:p>
            <a:r>
              <a:rPr lang="uk-UA" sz="1200" dirty="0">
                <a:solidFill>
                  <a:schemeClr val="tx2">
                    <a:lumMod val="60000"/>
                    <a:lumOff val="40000"/>
                  </a:schemeClr>
                </a:solidFill>
              </a:rPr>
              <a:t>операції, що включають багато посередників</a:t>
            </a:r>
          </a:p>
          <a:p>
            <a:r>
              <a:rPr lang="uk-UA" sz="1200" dirty="0">
                <a:solidFill>
                  <a:schemeClr val="tx2">
                    <a:lumMod val="60000"/>
                    <a:lumOff val="40000"/>
                  </a:schemeClr>
                </a:solidFill>
              </a:rPr>
              <a:t>недостатні штрафні санкції;</a:t>
            </a:r>
          </a:p>
          <a:p>
            <a:r>
              <a:rPr lang="uk-UA" sz="1200" dirty="0">
                <a:solidFill>
                  <a:schemeClr val="tx2">
                    <a:lumMod val="60000"/>
                    <a:lumOff val="40000"/>
                  </a:schemeClr>
                </a:solidFill>
              </a:rPr>
              <a:t>високі ціни на лікарські препарати.</a:t>
            </a:r>
          </a:p>
        </p:txBody>
      </p:sp>
      <p:sp>
        <p:nvSpPr>
          <p:cNvPr id="22" name="TextBox 21"/>
          <p:cNvSpPr txBox="1"/>
          <p:nvPr/>
        </p:nvSpPr>
        <p:spPr>
          <a:xfrm>
            <a:off x="339508" y="1236763"/>
            <a:ext cx="3190268" cy="1015663"/>
          </a:xfrm>
          <a:prstGeom prst="rect">
            <a:avLst/>
          </a:prstGeom>
          <a:noFill/>
        </p:spPr>
        <p:txBody>
          <a:bodyPr wrap="square" rtlCol="0">
            <a:spAutoFit/>
          </a:bodyPr>
          <a:lstStyle/>
          <a:p>
            <a:r>
              <a:rPr lang="uk-UA" sz="1200" dirty="0">
                <a:solidFill>
                  <a:schemeClr val="tx2">
                    <a:lumMod val="60000"/>
                    <a:lumOff val="40000"/>
                  </a:schemeClr>
                </a:solidFill>
              </a:rPr>
              <a:t>доступність до високопродуктивного обладнання і сучасних фарма­цевтичних технологій, що спричиняє високий рівень імітації лікар­ських засобів і ускладнює процес виявлення підробок;</a:t>
            </a:r>
          </a:p>
        </p:txBody>
      </p:sp>
      <p:sp>
        <p:nvSpPr>
          <p:cNvPr id="25" name="TextBox 24"/>
          <p:cNvSpPr txBox="1"/>
          <p:nvPr/>
        </p:nvSpPr>
        <p:spPr>
          <a:xfrm>
            <a:off x="3840392" y="2668994"/>
            <a:ext cx="555188" cy="646331"/>
          </a:xfrm>
          <a:prstGeom prst="rect">
            <a:avLst/>
          </a:prstGeom>
          <a:noFill/>
        </p:spPr>
        <p:txBody>
          <a:bodyPr wrap="square" rtlCol="0">
            <a:spAutoFit/>
          </a:bodyPr>
          <a:lstStyle/>
          <a:p>
            <a:pPr algn="ctr"/>
            <a:r>
              <a:rPr lang="en-US" altLang="ko-KR" sz="3600" b="1" dirty="0">
                <a:solidFill>
                  <a:schemeClr val="accent4"/>
                </a:solidFill>
                <a:cs typeface="Arial" pitchFamily="34" charset="0"/>
              </a:rPr>
              <a:t>B</a:t>
            </a:r>
            <a:endParaRPr lang="ko-KR" altLang="en-US" sz="3600" b="1" dirty="0">
              <a:solidFill>
                <a:schemeClr val="accent4"/>
              </a:solidFill>
              <a:cs typeface="Arial" pitchFamily="34" charset="0"/>
            </a:endParaRPr>
          </a:p>
        </p:txBody>
      </p:sp>
      <p:sp>
        <p:nvSpPr>
          <p:cNvPr id="26" name="TextBox 25"/>
          <p:cNvSpPr txBox="1"/>
          <p:nvPr/>
        </p:nvSpPr>
        <p:spPr>
          <a:xfrm>
            <a:off x="4782695" y="2668994"/>
            <a:ext cx="555188" cy="646331"/>
          </a:xfrm>
          <a:prstGeom prst="rect">
            <a:avLst/>
          </a:prstGeom>
          <a:noFill/>
        </p:spPr>
        <p:txBody>
          <a:bodyPr wrap="square" rtlCol="0">
            <a:spAutoFit/>
          </a:bodyPr>
          <a:lstStyle/>
          <a:p>
            <a:pPr algn="ctr"/>
            <a:r>
              <a:rPr lang="en-US" altLang="ko-KR" sz="3600" b="1" dirty="0">
                <a:solidFill>
                  <a:schemeClr val="accent3"/>
                </a:solidFill>
                <a:cs typeface="Arial" pitchFamily="34" charset="0"/>
              </a:rPr>
              <a:t>D</a:t>
            </a:r>
            <a:endParaRPr lang="ko-KR" altLang="en-US" sz="3600" b="1" dirty="0">
              <a:solidFill>
                <a:schemeClr val="accent3"/>
              </a:solidFill>
              <a:cs typeface="Arial" pitchFamily="34" charset="0"/>
            </a:endParaRPr>
          </a:p>
        </p:txBody>
      </p:sp>
      <p:sp>
        <p:nvSpPr>
          <p:cNvPr id="27" name="TextBox 26"/>
          <p:cNvSpPr txBox="1"/>
          <p:nvPr/>
        </p:nvSpPr>
        <p:spPr>
          <a:xfrm>
            <a:off x="4282672" y="3138619"/>
            <a:ext cx="555188" cy="646331"/>
          </a:xfrm>
          <a:prstGeom prst="rect">
            <a:avLst/>
          </a:prstGeom>
          <a:noFill/>
        </p:spPr>
        <p:txBody>
          <a:bodyPr wrap="square" rtlCol="0">
            <a:spAutoFit/>
          </a:bodyPr>
          <a:lstStyle/>
          <a:p>
            <a:pPr algn="ctr"/>
            <a:r>
              <a:rPr lang="en-US" altLang="ko-KR" sz="3600" b="1" dirty="0">
                <a:solidFill>
                  <a:schemeClr val="accent2"/>
                </a:solidFill>
                <a:cs typeface="Arial" pitchFamily="34" charset="0"/>
              </a:rPr>
              <a:t>C</a:t>
            </a:r>
            <a:endParaRPr lang="ko-KR" altLang="en-US" sz="3600" b="1" dirty="0">
              <a:solidFill>
                <a:schemeClr val="accent2"/>
              </a:solidFill>
              <a:cs typeface="Arial" pitchFamily="34" charset="0"/>
            </a:endParaRPr>
          </a:p>
        </p:txBody>
      </p:sp>
      <p:sp>
        <p:nvSpPr>
          <p:cNvPr id="28" name="TextBox 27"/>
          <p:cNvSpPr txBox="1"/>
          <p:nvPr/>
        </p:nvSpPr>
        <p:spPr>
          <a:xfrm>
            <a:off x="4282672" y="2202748"/>
            <a:ext cx="555188" cy="646331"/>
          </a:xfrm>
          <a:prstGeom prst="rect">
            <a:avLst/>
          </a:prstGeom>
          <a:noFill/>
        </p:spPr>
        <p:txBody>
          <a:bodyPr wrap="square" rtlCol="0">
            <a:spAutoFit/>
          </a:bodyPr>
          <a:lstStyle/>
          <a:p>
            <a:pPr algn="ctr"/>
            <a:r>
              <a:rPr lang="en-US" altLang="ko-KR" sz="3600" b="1" dirty="0">
                <a:solidFill>
                  <a:schemeClr val="accent1"/>
                </a:solidFill>
                <a:cs typeface="Arial" pitchFamily="34" charset="0"/>
              </a:rPr>
              <a:t>A</a:t>
            </a:r>
            <a:endParaRPr lang="ko-KR" altLang="en-US" sz="3600" b="1" dirty="0">
              <a:solidFill>
                <a:schemeClr val="accent1"/>
              </a:solidFill>
              <a:cs typeface="Arial" pitchFamily="34" charset="0"/>
            </a:endParaRPr>
          </a:p>
        </p:txBody>
      </p:sp>
    </p:spTree>
    <p:extLst>
      <p:ext uri="{BB962C8B-B14F-4D97-AF65-F5344CB8AC3E}">
        <p14:creationId xmlns:p14="http://schemas.microsoft.com/office/powerpoint/2010/main" val="4123367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175212679"/>
              </p:ext>
            </p:extLst>
          </p:nvPr>
        </p:nvGraphicFramePr>
        <p:xfrm>
          <a:off x="2286000" y="1671239"/>
          <a:ext cx="6318448" cy="2585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2051720" y="123478"/>
            <a:ext cx="6552728" cy="646331"/>
          </a:xfrm>
          <a:prstGeom prst="rect">
            <a:avLst/>
          </a:prstGeom>
        </p:spPr>
        <p:txBody>
          <a:bodyPr wrap="square">
            <a:spAutoFit/>
          </a:bodyPr>
          <a:lstStyle/>
          <a:p>
            <a:pPr algn="ctr"/>
            <a:r>
              <a:rPr lang="uk-UA" dirty="0">
                <a:solidFill>
                  <a:schemeClr val="tx2">
                    <a:lumMod val="60000"/>
                    <a:lumOff val="40000"/>
                  </a:schemeClr>
                </a:solidFill>
              </a:rPr>
              <a:t>Основні види фальсифікованих лікарських засобів та види фальсифікацій</a:t>
            </a:r>
          </a:p>
        </p:txBody>
      </p:sp>
      <p:sp>
        <p:nvSpPr>
          <p:cNvPr id="6" name="Прямоугольник 5"/>
          <p:cNvSpPr/>
          <p:nvPr/>
        </p:nvSpPr>
        <p:spPr>
          <a:xfrm>
            <a:off x="1835696" y="747909"/>
            <a:ext cx="6984776" cy="646331"/>
          </a:xfrm>
          <a:prstGeom prst="rect">
            <a:avLst/>
          </a:prstGeom>
        </p:spPr>
        <p:txBody>
          <a:bodyPr wrap="square">
            <a:spAutoFit/>
          </a:bodyPr>
          <a:lstStyle/>
          <a:p>
            <a:r>
              <a:rPr lang="uk-UA" dirty="0">
                <a:solidFill>
                  <a:schemeClr val="tx2">
                    <a:lumMod val="60000"/>
                    <a:lumOff val="40000"/>
                  </a:schemeClr>
                </a:solidFill>
              </a:rPr>
              <a:t>За однією із класифікацій  виділяють чотири типи ФЛЗ залежно від способу виготовлення:</a:t>
            </a:r>
          </a:p>
        </p:txBody>
      </p:sp>
    </p:spTree>
    <p:extLst>
      <p:ext uri="{BB962C8B-B14F-4D97-AF65-F5344CB8AC3E}">
        <p14:creationId xmlns:p14="http://schemas.microsoft.com/office/powerpoint/2010/main" val="373120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102485504"/>
              </p:ext>
            </p:extLst>
          </p:nvPr>
        </p:nvGraphicFramePr>
        <p:xfrm>
          <a:off x="2267744" y="195486"/>
          <a:ext cx="6408712" cy="165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2657347997"/>
              </p:ext>
            </p:extLst>
          </p:nvPr>
        </p:nvGraphicFramePr>
        <p:xfrm>
          <a:off x="2168860" y="1851670"/>
          <a:ext cx="6606480" cy="28083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1868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189585551"/>
              </p:ext>
            </p:extLst>
          </p:nvPr>
        </p:nvGraphicFramePr>
        <p:xfrm>
          <a:off x="2195736" y="339502"/>
          <a:ext cx="6318448"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710791851"/>
              </p:ext>
            </p:extLst>
          </p:nvPr>
        </p:nvGraphicFramePr>
        <p:xfrm>
          <a:off x="2267744" y="3003798"/>
          <a:ext cx="6246440" cy="12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81020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824814294"/>
              </p:ext>
            </p:extLst>
          </p:nvPr>
        </p:nvGraphicFramePr>
        <p:xfrm>
          <a:off x="2123728" y="483518"/>
          <a:ext cx="6462464" cy="3139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5585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94837" y="182502"/>
            <a:ext cx="3581419" cy="646331"/>
          </a:xfrm>
          <a:prstGeom prst="rect">
            <a:avLst/>
          </a:prstGeom>
        </p:spPr>
        <p:txBody>
          <a:bodyPr wrap="square">
            <a:spAutoFit/>
          </a:bodyPr>
          <a:lstStyle/>
          <a:p>
            <a:pPr indent="450215" algn="just" defTabSz="457200" latinLnBrk="0">
              <a:lnSpc>
                <a:spcPct val="150000"/>
              </a:lnSpc>
              <a:tabLst>
                <a:tab pos="4800600" algn="l"/>
              </a:tabLst>
            </a:pPr>
            <a:r>
              <a:rPr lang="uk-UA" sz="2400" dirty="0">
                <a:solidFill>
                  <a:srgbClr val="00B0F0"/>
                </a:solidFill>
                <a:latin typeface="Times New Roman" panose="02020603050405020304" pitchFamily="18" charset="0"/>
                <a:ea typeface="Times New Roman" panose="02020603050405020304" pitchFamily="18" charset="0"/>
              </a:rPr>
              <a:t>Види фальсифікації: </a:t>
            </a:r>
          </a:p>
        </p:txBody>
      </p:sp>
      <p:graphicFrame>
        <p:nvGraphicFramePr>
          <p:cNvPr id="4" name="Схема 3"/>
          <p:cNvGraphicFramePr/>
          <p:nvPr>
            <p:extLst>
              <p:ext uri="{D42A27DB-BD31-4B8C-83A1-F6EECF244321}">
                <p14:modId xmlns:p14="http://schemas.microsoft.com/office/powerpoint/2010/main" val="4237987036"/>
              </p:ext>
            </p:extLst>
          </p:nvPr>
        </p:nvGraphicFramePr>
        <p:xfrm>
          <a:off x="2483768" y="828833"/>
          <a:ext cx="6266655" cy="3323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52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585340489"/>
              </p:ext>
            </p:extLst>
          </p:nvPr>
        </p:nvGraphicFramePr>
        <p:xfrm>
          <a:off x="2344688" y="195486"/>
          <a:ext cx="6102424"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4090755213"/>
              </p:ext>
            </p:extLst>
          </p:nvPr>
        </p:nvGraphicFramePr>
        <p:xfrm>
          <a:off x="2349026" y="3617501"/>
          <a:ext cx="6102424" cy="14773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Схема 7"/>
          <p:cNvGraphicFramePr/>
          <p:nvPr>
            <p:extLst>
              <p:ext uri="{D42A27DB-BD31-4B8C-83A1-F6EECF244321}">
                <p14:modId xmlns:p14="http://schemas.microsoft.com/office/powerpoint/2010/main" val="3028816234"/>
              </p:ext>
            </p:extLst>
          </p:nvPr>
        </p:nvGraphicFramePr>
        <p:xfrm>
          <a:off x="2344688" y="2571750"/>
          <a:ext cx="6082724" cy="112832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77473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719267283"/>
              </p:ext>
            </p:extLst>
          </p:nvPr>
        </p:nvGraphicFramePr>
        <p:xfrm>
          <a:off x="2208013" y="650264"/>
          <a:ext cx="6606480"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2274042" y="0"/>
            <a:ext cx="6474422" cy="646331"/>
          </a:xfrm>
          <a:prstGeom prst="rect">
            <a:avLst/>
          </a:prstGeom>
        </p:spPr>
        <p:txBody>
          <a:bodyPr wrap="square">
            <a:spAutoFit/>
          </a:bodyPr>
          <a:lstStyle/>
          <a:p>
            <a:r>
              <a:rPr lang="uk-UA" dirty="0" smtClean="0">
                <a:solidFill>
                  <a:schemeClr val="tx2">
                    <a:lumMod val="60000"/>
                    <a:lumOff val="40000"/>
                  </a:schemeClr>
                </a:solidFill>
              </a:rPr>
              <a:t>Визначення фальсифікованих лікарських препаратів при проведенні товарознавчого аналізу при вхідному контролі.</a:t>
            </a:r>
            <a:endParaRPr lang="uk-UA" dirty="0">
              <a:solidFill>
                <a:schemeClr val="tx2">
                  <a:lumMod val="60000"/>
                  <a:lumOff val="40000"/>
                </a:schemeClr>
              </a:solidFill>
            </a:endParaRPr>
          </a:p>
        </p:txBody>
      </p:sp>
    </p:spTree>
    <p:extLst>
      <p:ext uri="{BB962C8B-B14F-4D97-AF65-F5344CB8AC3E}">
        <p14:creationId xmlns:p14="http://schemas.microsoft.com/office/powerpoint/2010/main" val="696222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402524291"/>
              </p:ext>
            </p:extLst>
          </p:nvPr>
        </p:nvGraphicFramePr>
        <p:xfrm>
          <a:off x="2195736" y="483518"/>
          <a:ext cx="6480720" cy="1200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Рисунок 7"/>
          <p:cNvPicPr>
            <a:picLocks noChangeAspect="1"/>
          </p:cNvPicPr>
          <p:nvPr/>
        </p:nvPicPr>
        <p:blipFill>
          <a:blip r:embed="rId7"/>
          <a:stretch>
            <a:fillRect/>
          </a:stretch>
        </p:blipFill>
        <p:spPr>
          <a:xfrm>
            <a:off x="2195736" y="555526"/>
            <a:ext cx="6264696" cy="1377815"/>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Рисунок 8"/>
          <p:cNvPicPr>
            <a:picLocks noChangeAspect="1"/>
          </p:cNvPicPr>
          <p:nvPr/>
        </p:nvPicPr>
        <p:blipFill>
          <a:blip r:embed="rId8"/>
          <a:stretch>
            <a:fillRect/>
          </a:stretch>
        </p:blipFill>
        <p:spPr>
          <a:xfrm>
            <a:off x="2195736" y="2283718"/>
            <a:ext cx="6192688" cy="1786283"/>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090890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243681093"/>
              </p:ext>
            </p:extLst>
          </p:nvPr>
        </p:nvGraphicFramePr>
        <p:xfrm>
          <a:off x="2267744" y="843558"/>
          <a:ext cx="6678488" cy="1344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051720" y="123478"/>
            <a:ext cx="6984776" cy="646331"/>
          </a:xfrm>
          <a:prstGeom prst="rect">
            <a:avLst/>
          </a:prstGeom>
        </p:spPr>
        <p:txBody>
          <a:bodyPr wrap="square">
            <a:spAutoFit/>
          </a:bodyPr>
          <a:lstStyle/>
          <a:p>
            <a:pPr algn="ctr"/>
            <a:r>
              <a:rPr lang="uk-UA" dirty="0" smtClean="0">
                <a:solidFill>
                  <a:schemeClr val="tx2">
                    <a:lumMod val="60000"/>
                    <a:lumOff val="40000"/>
                  </a:schemeClr>
                </a:solidFill>
              </a:rPr>
              <a:t>Методи запобігання розповсюдженню фальсифікованих </a:t>
            </a:r>
          </a:p>
          <a:p>
            <a:pPr algn="ctr"/>
            <a:r>
              <a:rPr lang="uk-UA" dirty="0" smtClean="0">
                <a:solidFill>
                  <a:schemeClr val="tx2">
                    <a:lumMod val="60000"/>
                    <a:lumOff val="40000"/>
                  </a:schemeClr>
                </a:solidFill>
              </a:rPr>
              <a:t>лікарських засобів.</a:t>
            </a:r>
            <a:endParaRPr lang="uk-UA" dirty="0">
              <a:solidFill>
                <a:schemeClr val="tx2">
                  <a:lumMod val="60000"/>
                  <a:lumOff val="40000"/>
                </a:schemeClr>
              </a:solidFill>
            </a:endParaRPr>
          </a:p>
        </p:txBody>
      </p:sp>
      <p:graphicFrame>
        <p:nvGraphicFramePr>
          <p:cNvPr id="6" name="Схема 5"/>
          <p:cNvGraphicFramePr/>
          <p:nvPr>
            <p:extLst>
              <p:ext uri="{D42A27DB-BD31-4B8C-83A1-F6EECF244321}">
                <p14:modId xmlns:p14="http://schemas.microsoft.com/office/powerpoint/2010/main" val="1843139495"/>
              </p:ext>
            </p:extLst>
          </p:nvPr>
        </p:nvGraphicFramePr>
        <p:xfrm>
          <a:off x="2267744" y="2211710"/>
          <a:ext cx="6552728"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2455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6620063"/>
              </p:ext>
            </p:extLst>
          </p:nvPr>
        </p:nvGraphicFramePr>
        <p:xfrm>
          <a:off x="2195736" y="195486"/>
          <a:ext cx="6408712" cy="2031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501191326"/>
              </p:ext>
            </p:extLst>
          </p:nvPr>
        </p:nvGraphicFramePr>
        <p:xfrm>
          <a:off x="1619672" y="2198345"/>
          <a:ext cx="6984776" cy="28623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941241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878729057"/>
              </p:ext>
            </p:extLst>
          </p:nvPr>
        </p:nvGraphicFramePr>
        <p:xfrm>
          <a:off x="1691680" y="1563638"/>
          <a:ext cx="6552728"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483768" y="267494"/>
            <a:ext cx="6192688" cy="1200329"/>
          </a:xfrm>
          <a:prstGeom prst="rect">
            <a:avLst/>
          </a:prstGeom>
        </p:spPr>
        <p:txBody>
          <a:bodyPr wrap="square">
            <a:spAutoFit/>
          </a:bodyPr>
          <a:lstStyle/>
          <a:p>
            <a:r>
              <a:rPr lang="uk-UA" dirty="0" smtClean="0">
                <a:solidFill>
                  <a:schemeClr val="tx2">
                    <a:lumMod val="60000"/>
                    <a:lumOff val="40000"/>
                  </a:schemeClr>
                </a:solidFill>
              </a:rPr>
              <a:t>Спеціальні включення до складу матеріалу наклейки можуть перебу­вати як на його поверхні, так і всередині, під поверхневими шарами. Най­більше поширення одержали такі включення:</a:t>
            </a:r>
            <a:endParaRPr lang="uk-UA" dirty="0">
              <a:solidFill>
                <a:schemeClr val="tx2">
                  <a:lumMod val="60000"/>
                  <a:lumOff val="40000"/>
                </a:schemeClr>
              </a:solidFill>
            </a:endParaRPr>
          </a:p>
        </p:txBody>
      </p:sp>
    </p:spTree>
    <p:extLst>
      <p:ext uri="{BB962C8B-B14F-4D97-AF65-F5344CB8AC3E}">
        <p14:creationId xmlns:p14="http://schemas.microsoft.com/office/powerpoint/2010/main" val="64501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687161552"/>
              </p:ext>
            </p:extLst>
          </p:nvPr>
        </p:nvGraphicFramePr>
        <p:xfrm>
          <a:off x="2411760" y="411510"/>
          <a:ext cx="6264696"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p:cNvGraphicFramePr/>
          <p:nvPr>
            <p:extLst>
              <p:ext uri="{D42A27DB-BD31-4B8C-83A1-F6EECF244321}">
                <p14:modId xmlns:p14="http://schemas.microsoft.com/office/powerpoint/2010/main" val="2957587247"/>
              </p:ext>
            </p:extLst>
          </p:nvPr>
        </p:nvGraphicFramePr>
        <p:xfrm>
          <a:off x="2411760" y="2235012"/>
          <a:ext cx="6192688" cy="17543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37922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199573570"/>
              </p:ext>
            </p:extLst>
          </p:nvPr>
        </p:nvGraphicFramePr>
        <p:xfrm>
          <a:off x="1979712" y="267494"/>
          <a:ext cx="6966520"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1979712" y="3247480"/>
            <a:ext cx="2901948" cy="1896020"/>
          </a:xfrm>
          <a:prstGeom prst="rect">
            <a:avLst/>
          </a:prstGeom>
        </p:spPr>
      </p:pic>
      <p:pic>
        <p:nvPicPr>
          <p:cNvPr id="7" name="Рисунок 6"/>
          <p:cNvPicPr>
            <a:picLocks noChangeAspect="1"/>
          </p:cNvPicPr>
          <p:nvPr/>
        </p:nvPicPr>
        <p:blipFill>
          <a:blip r:embed="rId8"/>
          <a:stretch>
            <a:fillRect/>
          </a:stretch>
        </p:blipFill>
        <p:spPr>
          <a:xfrm>
            <a:off x="5148064" y="3367397"/>
            <a:ext cx="2664296" cy="1656185"/>
          </a:xfrm>
          <a:prstGeom prst="rect">
            <a:avLst/>
          </a:prstGeom>
        </p:spPr>
      </p:pic>
    </p:spTree>
    <p:extLst>
      <p:ext uri="{BB962C8B-B14F-4D97-AF65-F5344CB8AC3E}">
        <p14:creationId xmlns:p14="http://schemas.microsoft.com/office/powerpoint/2010/main" val="946477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2123728" y="195486"/>
          <a:ext cx="6462464"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0231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7494"/>
            <a:ext cx="7128792" cy="4524315"/>
          </a:xfrm>
          <a:prstGeom prst="rect">
            <a:avLst/>
          </a:prstGeom>
        </p:spPr>
        <p:txBody>
          <a:bodyPr wrap="square">
            <a:spAutoFit/>
          </a:bodyPr>
          <a:lstStyle/>
          <a:p>
            <a:r>
              <a:rPr lang="uk-UA" dirty="0">
                <a:solidFill>
                  <a:schemeClr val="tx2">
                    <a:lumMod val="60000"/>
                    <a:lumOff val="40000"/>
                  </a:schemeClr>
                </a:solidFill>
              </a:rPr>
              <a:t>Одним з заходів в реалізації протидії фальсифікації препаратів стала імплементація в законодавство України європейських норм і вимог. </a:t>
            </a:r>
            <a:endParaRPr lang="uk-UA" dirty="0" smtClean="0">
              <a:solidFill>
                <a:schemeClr val="tx2">
                  <a:lumMod val="60000"/>
                  <a:lumOff val="40000"/>
                </a:schemeClr>
              </a:solidFill>
            </a:endParaRPr>
          </a:p>
          <a:p>
            <a:endParaRPr lang="uk-UA" dirty="0">
              <a:solidFill>
                <a:schemeClr val="tx2">
                  <a:lumMod val="60000"/>
                  <a:lumOff val="40000"/>
                </a:schemeClr>
              </a:solidFill>
            </a:endParaRPr>
          </a:p>
          <a:p>
            <a:r>
              <a:rPr lang="uk-UA" dirty="0">
                <a:solidFill>
                  <a:schemeClr val="tx2">
                    <a:lumMod val="60000"/>
                    <a:lumOff val="40000"/>
                  </a:schemeClr>
                </a:solidFill>
              </a:rPr>
              <a:t>У 2011 р. було ухвалено директиву Європейського парламенту № 2011/62/ЄС "Про внесення змін до Директиви 2011/83/ЄС про кодексу законів співтовариства стосовно лікарських препаратів для людини щодо запобігання потраплянню фальсифікованих препаратів у легальні торговельні мережі" (далі — директива), метою якої є запобігання потраплянню ФЛЗ на ринок ЄС</a:t>
            </a:r>
            <a:r>
              <a:rPr lang="uk-UA" dirty="0" smtClean="0">
                <a:solidFill>
                  <a:schemeClr val="tx2">
                    <a:lumMod val="60000"/>
                    <a:lumOff val="40000"/>
                  </a:schemeClr>
                </a:solidFill>
              </a:rPr>
              <a:t>.</a:t>
            </a:r>
          </a:p>
          <a:p>
            <a:endParaRPr lang="uk-UA" dirty="0">
              <a:solidFill>
                <a:schemeClr val="tx2">
                  <a:lumMod val="60000"/>
                  <a:lumOff val="40000"/>
                </a:schemeClr>
              </a:solidFill>
            </a:endParaRPr>
          </a:p>
          <a:p>
            <a:r>
              <a:rPr lang="uk-UA" dirty="0">
                <a:solidFill>
                  <a:schemeClr val="tx2">
                    <a:lumMod val="60000"/>
                    <a:lumOff val="40000"/>
                  </a:schemeClr>
                </a:solidFill>
              </a:rPr>
              <a:t>З 9 лютого 2019 р. вимоги Директиви стали обов’язковими для всіх фармацевтичних продуктів, які реалізуються на території країн — членів ЄС, тому й українські виробники, які експортують ліки за кордон, вже мають дотримуватися цих принципів унікального кодування.</a:t>
            </a:r>
          </a:p>
        </p:txBody>
      </p:sp>
    </p:spTree>
    <p:extLst>
      <p:ext uri="{BB962C8B-B14F-4D97-AF65-F5344CB8AC3E}">
        <p14:creationId xmlns:p14="http://schemas.microsoft.com/office/powerpoint/2010/main" val="3537252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826493375"/>
              </p:ext>
            </p:extLst>
          </p:nvPr>
        </p:nvGraphicFramePr>
        <p:xfrm>
          <a:off x="2123728" y="267494"/>
          <a:ext cx="662473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333279175"/>
              </p:ext>
            </p:extLst>
          </p:nvPr>
        </p:nvGraphicFramePr>
        <p:xfrm>
          <a:off x="1988574" y="2355726"/>
          <a:ext cx="6750496" cy="31393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74256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123478"/>
            <a:ext cx="6750496" cy="2308324"/>
          </a:xfrm>
          <a:prstGeom prst="rect">
            <a:avLst/>
          </a:prstGeom>
        </p:spPr>
        <p:txBody>
          <a:bodyPr wrap="square">
            <a:spAutoFit/>
          </a:bodyPr>
          <a:lstStyle/>
          <a:p>
            <a:r>
              <a:rPr lang="uk-UA" dirty="0">
                <a:solidFill>
                  <a:schemeClr val="tx2">
                    <a:lumMod val="60000"/>
                    <a:lumOff val="40000"/>
                  </a:schemeClr>
                </a:solidFill>
              </a:rPr>
              <a:t>Наша країна ратифікувала Конвенцію про протидію фальсифікації медичної продукції і аналогічним злочинам (</a:t>
            </a:r>
            <a:r>
              <a:rPr lang="pl-PL" dirty="0">
                <a:solidFill>
                  <a:schemeClr val="tx2">
                    <a:lumMod val="60000"/>
                    <a:lumOff val="40000"/>
                  </a:schemeClr>
                </a:solidFill>
              </a:rPr>
              <a:t>The Medicrime Convention Combating counterfeiting of medical products and similar crimes — </a:t>
            </a:r>
            <a:r>
              <a:rPr lang="uk-UA" dirty="0">
                <a:solidFill>
                  <a:schemeClr val="tx2">
                    <a:lumMod val="60000"/>
                    <a:lumOff val="40000"/>
                  </a:schemeClr>
                </a:solidFill>
              </a:rPr>
              <a:t>Конвенція </a:t>
            </a:r>
            <a:r>
              <a:rPr lang="pl-PL" dirty="0">
                <a:solidFill>
                  <a:schemeClr val="tx2">
                    <a:lumMod val="60000"/>
                    <a:lumOff val="40000"/>
                  </a:schemeClr>
                </a:solidFill>
              </a:rPr>
              <a:t>MEDICRIME). </a:t>
            </a:r>
            <a:r>
              <a:rPr lang="uk-UA" dirty="0">
                <a:solidFill>
                  <a:schemeClr val="tx2">
                    <a:lumMod val="60000"/>
                    <a:lumOff val="40000"/>
                  </a:schemeClr>
                </a:solidFill>
              </a:rPr>
              <a:t>Вона є інструментом міжнародної взаємодії між правоохоронними органами, органами державного контролю у сфері виявлення і запобігання попаданню фальсифікату на фармацевтичні ринки країн Європи. </a:t>
            </a:r>
          </a:p>
        </p:txBody>
      </p:sp>
      <p:graphicFrame>
        <p:nvGraphicFramePr>
          <p:cNvPr id="4" name="Схема 3"/>
          <p:cNvGraphicFramePr/>
          <p:nvPr/>
        </p:nvGraphicFramePr>
        <p:xfrm>
          <a:off x="1691680" y="2571750"/>
          <a:ext cx="7038528"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0225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659374867"/>
              </p:ext>
            </p:extLst>
          </p:nvPr>
        </p:nvGraphicFramePr>
        <p:xfrm>
          <a:off x="1547664" y="426378"/>
          <a:ext cx="7110536"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1888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709631135"/>
              </p:ext>
            </p:extLst>
          </p:nvPr>
        </p:nvGraphicFramePr>
        <p:xfrm>
          <a:off x="2339752" y="195487"/>
          <a:ext cx="617443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2483768" y="4304145"/>
            <a:ext cx="3168352" cy="923330"/>
          </a:xfrm>
          <a:prstGeom prst="rect">
            <a:avLst/>
          </a:prstGeom>
        </p:spPr>
        <p:txBody>
          <a:bodyPr wrap="square">
            <a:spAutoFit/>
          </a:bodyPr>
          <a:lstStyle/>
          <a:p>
            <a:r>
              <a:rPr lang="uk-UA" dirty="0"/>
              <a:t>https://www.youtube.com/watch?v=aAY0GxNZZSE&amp;t=535s</a:t>
            </a:r>
          </a:p>
        </p:txBody>
      </p:sp>
      <p:sp>
        <p:nvSpPr>
          <p:cNvPr id="3" name="Прямоугольник 2"/>
          <p:cNvSpPr/>
          <p:nvPr/>
        </p:nvSpPr>
        <p:spPr>
          <a:xfrm>
            <a:off x="5652120" y="4315483"/>
            <a:ext cx="2952328" cy="646331"/>
          </a:xfrm>
          <a:prstGeom prst="rect">
            <a:avLst/>
          </a:prstGeom>
        </p:spPr>
        <p:txBody>
          <a:bodyPr wrap="square">
            <a:spAutoFit/>
          </a:bodyPr>
          <a:lstStyle/>
          <a:p>
            <a:r>
              <a:rPr lang="pl-PL" dirty="0"/>
              <a:t>https://www.youtube.com/watch?v=f8ZMxqxk8Nc</a:t>
            </a:r>
            <a:endParaRPr lang="uk-UA" dirty="0"/>
          </a:p>
        </p:txBody>
      </p:sp>
    </p:spTree>
    <p:extLst>
      <p:ext uri="{BB962C8B-B14F-4D97-AF65-F5344CB8AC3E}">
        <p14:creationId xmlns:p14="http://schemas.microsoft.com/office/powerpoint/2010/main" val="2757687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uk-UA" altLang="ko-KR" dirty="0" smtClean="0">
                <a:solidFill>
                  <a:schemeClr val="tx2">
                    <a:lumMod val="60000"/>
                    <a:lumOff val="40000"/>
                  </a:schemeClr>
                </a:solidFill>
              </a:rPr>
              <a:t>Дякую за увагу</a:t>
            </a:r>
            <a:endParaRPr lang="uk-UA" altLang="ko-KR" dirty="0">
              <a:solidFill>
                <a:schemeClr val="tx2">
                  <a:lumMod val="60000"/>
                  <a:lumOff val="40000"/>
                </a:schemeClr>
              </a:solidFill>
            </a:endParaRPr>
          </a:p>
        </p:txBody>
      </p:sp>
    </p:spTree>
    <p:extLst>
      <p:ext uri="{BB962C8B-B14F-4D97-AF65-F5344CB8AC3E}">
        <p14:creationId xmlns:p14="http://schemas.microsoft.com/office/powerpoint/2010/main" val="61455909"/>
      </p:ext>
    </p:extLst>
  </p:cSld>
  <p:clrMapOvr>
    <a:masterClrMapping/>
  </p:clrMapOvr>
</p:sld>
</file>

<file path=ppt/theme/theme1.xml><?xml version="1.0" encoding="utf-8"?>
<a:theme xmlns:a="http://schemas.openxmlformats.org/drawingml/2006/main" name="Cover and End Slide Master">
  <a:themeElements>
    <a:clrScheme name="ALLPPT-COLOR-A23">
      <a:dk1>
        <a:sysClr val="windowText" lastClr="000000"/>
      </a:dk1>
      <a:lt1>
        <a:sysClr val="window" lastClr="FFFFFF"/>
      </a:lt1>
      <a:dk2>
        <a:srgbClr val="1F497D"/>
      </a:dk2>
      <a:lt2>
        <a:srgbClr val="EEECE1"/>
      </a:lt2>
      <a:accent1>
        <a:srgbClr val="F8B2A3"/>
      </a:accent1>
      <a:accent2>
        <a:srgbClr val="A4B4EA"/>
      </a:accent2>
      <a:accent3>
        <a:srgbClr val="98DFBB"/>
      </a:accent3>
      <a:accent4>
        <a:srgbClr val="9AD3E9"/>
      </a:accent4>
      <a:accent5>
        <a:srgbClr val="576868"/>
      </a:accent5>
      <a:accent6>
        <a:srgbClr val="CBCBCB"/>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3">
      <a:dk1>
        <a:sysClr val="windowText" lastClr="000000"/>
      </a:dk1>
      <a:lt1>
        <a:sysClr val="window" lastClr="FFFFFF"/>
      </a:lt1>
      <a:dk2>
        <a:srgbClr val="1F497D"/>
      </a:dk2>
      <a:lt2>
        <a:srgbClr val="EEECE1"/>
      </a:lt2>
      <a:accent1>
        <a:srgbClr val="F8B2A3"/>
      </a:accent1>
      <a:accent2>
        <a:srgbClr val="A4B4EA"/>
      </a:accent2>
      <a:accent3>
        <a:srgbClr val="9AD3E9"/>
      </a:accent3>
      <a:accent4>
        <a:srgbClr val="98DFBB"/>
      </a:accent4>
      <a:accent5>
        <a:srgbClr val="CBCBCB"/>
      </a:accent5>
      <a:accent6>
        <a:srgbClr val="576868"/>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AD3E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23">
      <a:dk1>
        <a:sysClr val="windowText" lastClr="000000"/>
      </a:dk1>
      <a:lt1>
        <a:sysClr val="window" lastClr="FFFFFF"/>
      </a:lt1>
      <a:dk2>
        <a:srgbClr val="1F497D"/>
      </a:dk2>
      <a:lt2>
        <a:srgbClr val="EEECE1"/>
      </a:lt2>
      <a:accent1>
        <a:srgbClr val="F8B2A3"/>
      </a:accent1>
      <a:accent2>
        <a:srgbClr val="A4B4EA"/>
      </a:accent2>
      <a:accent3>
        <a:srgbClr val="9AD3E9"/>
      </a:accent3>
      <a:accent4>
        <a:srgbClr val="98DFBB"/>
      </a:accent4>
      <a:accent5>
        <a:srgbClr val="CBCBCB"/>
      </a:accent5>
      <a:accent6>
        <a:srgbClr val="576868"/>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1950</TotalTime>
  <Words>2431</Words>
  <Application>Microsoft Office PowerPoint</Application>
  <PresentationFormat>Экран (16:9)</PresentationFormat>
  <Paragraphs>111</Paragraphs>
  <Slides>32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32</vt:i4>
      </vt:variant>
    </vt:vector>
  </HeadingPairs>
  <TitlesOfParts>
    <vt:vector size="40" baseType="lpstr">
      <vt:lpstr>맑은 고딕</vt:lpstr>
      <vt:lpstr>Arial</vt:lpstr>
      <vt:lpstr>Arial Unicode MS</vt:lpstr>
      <vt:lpstr>Century Gothic</vt:lpstr>
      <vt:lpstr>Times New Roman</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RePack by Diakov</cp:lastModifiedBy>
  <cp:revision>153</cp:revision>
  <dcterms:created xsi:type="dcterms:W3CDTF">2016-12-05T23:26:54Z</dcterms:created>
  <dcterms:modified xsi:type="dcterms:W3CDTF">2024-02-14T07:48:33Z</dcterms:modified>
</cp:coreProperties>
</file>