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6" r:id="rId10"/>
    <p:sldId id="267" r:id="rId11"/>
    <p:sldId id="264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299" r:id="rId36"/>
    <p:sldId id="300" r:id="rId37"/>
    <p:sldId id="301" r:id="rId38"/>
    <p:sldId id="302" r:id="rId39"/>
    <p:sldId id="303" r:id="rId40"/>
    <p:sldId id="304" r:id="rId41"/>
    <p:sldId id="305" r:id="rId42"/>
    <p:sldId id="306" r:id="rId43"/>
    <p:sldId id="307" r:id="rId44"/>
    <p:sldId id="308" r:id="rId45"/>
    <p:sldId id="309" r:id="rId46"/>
    <p:sldId id="310" r:id="rId47"/>
    <p:sldId id="311" r:id="rId48"/>
    <p:sldId id="312" r:id="rId49"/>
    <p:sldId id="315" r:id="rId50"/>
    <p:sldId id="316" r:id="rId51"/>
    <p:sldId id="318" r:id="rId52"/>
    <p:sldId id="320" r:id="rId53"/>
    <p:sldId id="321" r:id="rId54"/>
    <p:sldId id="322" r:id="rId55"/>
    <p:sldId id="323" r:id="rId56"/>
    <p:sldId id="324" r:id="rId57"/>
    <p:sldId id="325" r:id="rId58"/>
    <p:sldId id="326" r:id="rId59"/>
    <p:sldId id="327" r:id="rId60"/>
    <p:sldId id="328" r:id="rId61"/>
    <p:sldId id="329" r:id="rId62"/>
    <p:sldId id="331" r:id="rId63"/>
    <p:sldId id="332" r:id="rId64"/>
    <p:sldId id="333" r:id="rId65"/>
    <p:sldId id="334" r:id="rId66"/>
    <p:sldId id="335" r:id="rId67"/>
    <p:sldId id="336" r:id="rId68"/>
    <p:sldId id="337" r:id="rId69"/>
    <p:sldId id="339" r:id="rId70"/>
    <p:sldId id="340" r:id="rId71"/>
    <p:sldId id="341" r:id="rId72"/>
    <p:sldId id="342" r:id="rId73"/>
    <p:sldId id="343" r:id="rId74"/>
    <p:sldId id="344" r:id="rId75"/>
    <p:sldId id="345" r:id="rId76"/>
    <p:sldId id="346" r:id="rId77"/>
    <p:sldId id="347" r:id="rId78"/>
    <p:sldId id="348" r:id="rId79"/>
    <p:sldId id="349" r:id="rId80"/>
    <p:sldId id="350" r:id="rId81"/>
    <p:sldId id="351" r:id="rId82"/>
    <p:sldId id="352" r:id="rId83"/>
    <p:sldId id="353" r:id="rId84"/>
    <p:sldId id="354" r:id="rId85"/>
    <p:sldId id="355" r:id="rId86"/>
    <p:sldId id="356" r:id="rId87"/>
    <p:sldId id="357" r:id="rId88"/>
    <p:sldId id="358" r:id="rId89"/>
    <p:sldId id="359" r:id="rId90"/>
    <p:sldId id="360" r:id="rId91"/>
    <p:sldId id="361" r:id="rId92"/>
    <p:sldId id="362" r:id="rId93"/>
    <p:sldId id="363" r:id="rId94"/>
    <p:sldId id="364" r:id="rId95"/>
    <p:sldId id="365" r:id="rId96"/>
    <p:sldId id="366" r:id="rId97"/>
    <p:sldId id="367" r:id="rId98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75" d="100"/>
          <a:sy n="75" d="100"/>
        </p:scale>
        <p:origin x="-1666" y="-25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presProps" Target="presProps.xml"/><Relationship Id="rId98" Type="http://schemas.openxmlformats.org/officeDocument/2006/relationships/slide" Target="slides/slide96.xml"/><Relationship Id="rId97" Type="http://schemas.openxmlformats.org/officeDocument/2006/relationships/slide" Target="slides/slide95.xml"/><Relationship Id="rId96" Type="http://schemas.openxmlformats.org/officeDocument/2006/relationships/slide" Target="slides/slide94.xml"/><Relationship Id="rId95" Type="http://schemas.openxmlformats.org/officeDocument/2006/relationships/slide" Target="slides/slide93.xml"/><Relationship Id="rId94" Type="http://schemas.openxmlformats.org/officeDocument/2006/relationships/slide" Target="slides/slide92.xml"/><Relationship Id="rId93" Type="http://schemas.openxmlformats.org/officeDocument/2006/relationships/slide" Target="slides/slide91.xml"/><Relationship Id="rId92" Type="http://schemas.openxmlformats.org/officeDocument/2006/relationships/slide" Target="slides/slide90.xml"/><Relationship Id="rId91" Type="http://schemas.openxmlformats.org/officeDocument/2006/relationships/slide" Target="slides/slide89.xml"/><Relationship Id="rId90" Type="http://schemas.openxmlformats.org/officeDocument/2006/relationships/slide" Target="slides/slide88.xml"/><Relationship Id="rId9" Type="http://schemas.openxmlformats.org/officeDocument/2006/relationships/slide" Target="slides/slide7.xml"/><Relationship Id="rId89" Type="http://schemas.openxmlformats.org/officeDocument/2006/relationships/slide" Target="slides/slide87.xml"/><Relationship Id="rId88" Type="http://schemas.openxmlformats.org/officeDocument/2006/relationships/slide" Target="slides/slide86.xml"/><Relationship Id="rId87" Type="http://schemas.openxmlformats.org/officeDocument/2006/relationships/slide" Target="slides/slide85.xml"/><Relationship Id="rId86" Type="http://schemas.openxmlformats.org/officeDocument/2006/relationships/slide" Target="slides/slide84.xml"/><Relationship Id="rId85" Type="http://schemas.openxmlformats.org/officeDocument/2006/relationships/slide" Target="slides/slide83.xml"/><Relationship Id="rId84" Type="http://schemas.openxmlformats.org/officeDocument/2006/relationships/slide" Target="slides/slide82.xml"/><Relationship Id="rId83" Type="http://schemas.openxmlformats.org/officeDocument/2006/relationships/slide" Target="slides/slide81.xml"/><Relationship Id="rId82" Type="http://schemas.openxmlformats.org/officeDocument/2006/relationships/slide" Target="slides/slide80.xml"/><Relationship Id="rId81" Type="http://schemas.openxmlformats.org/officeDocument/2006/relationships/slide" Target="slides/slide79.xml"/><Relationship Id="rId80" Type="http://schemas.openxmlformats.org/officeDocument/2006/relationships/slide" Target="slides/slide78.xml"/><Relationship Id="rId8" Type="http://schemas.openxmlformats.org/officeDocument/2006/relationships/slide" Target="slides/slide6.xml"/><Relationship Id="rId79" Type="http://schemas.openxmlformats.org/officeDocument/2006/relationships/slide" Target="slides/slide77.xml"/><Relationship Id="rId78" Type="http://schemas.openxmlformats.org/officeDocument/2006/relationships/slide" Target="slides/slide76.xml"/><Relationship Id="rId77" Type="http://schemas.openxmlformats.org/officeDocument/2006/relationships/slide" Target="slides/slide75.xml"/><Relationship Id="rId76" Type="http://schemas.openxmlformats.org/officeDocument/2006/relationships/slide" Target="slides/slide74.xml"/><Relationship Id="rId75" Type="http://schemas.openxmlformats.org/officeDocument/2006/relationships/slide" Target="slides/slide73.xml"/><Relationship Id="rId74" Type="http://schemas.openxmlformats.org/officeDocument/2006/relationships/slide" Target="slides/slide72.xml"/><Relationship Id="rId73" Type="http://schemas.openxmlformats.org/officeDocument/2006/relationships/slide" Target="slides/slide71.xml"/><Relationship Id="rId72" Type="http://schemas.openxmlformats.org/officeDocument/2006/relationships/slide" Target="slides/slide70.xml"/><Relationship Id="rId71" Type="http://schemas.openxmlformats.org/officeDocument/2006/relationships/slide" Target="slides/slide69.xml"/><Relationship Id="rId70" Type="http://schemas.openxmlformats.org/officeDocument/2006/relationships/slide" Target="slides/slide68.xml"/><Relationship Id="rId7" Type="http://schemas.openxmlformats.org/officeDocument/2006/relationships/slide" Target="slides/slide5.xml"/><Relationship Id="rId69" Type="http://schemas.openxmlformats.org/officeDocument/2006/relationships/slide" Target="slides/slide67.xml"/><Relationship Id="rId68" Type="http://schemas.openxmlformats.org/officeDocument/2006/relationships/slide" Target="slides/slide66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1" Type="http://schemas.openxmlformats.org/officeDocument/2006/relationships/tableStyles" Target="tableStyles.xml"/><Relationship Id="rId100" Type="http://schemas.openxmlformats.org/officeDocument/2006/relationships/viewProps" Target="view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2A115-98AD-4390-9F81-CF334BDAD615}" type="datetimeFigureOut">
              <a:rPr lang="uk-UA" smtClean="0"/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56448-8756-4EEE-A1C1-0903E82AAEEF}" type="slidenum">
              <a:rPr lang="uk-UA" smtClean="0"/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2A115-98AD-4390-9F81-CF334BDAD615}" type="datetimeFigureOut">
              <a:rPr lang="uk-UA" smtClean="0"/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56448-8756-4EEE-A1C1-0903E82AAEEF}" type="slidenum">
              <a:rPr lang="uk-UA" smtClean="0"/>
            </a:fld>
            <a:endParaRPr lang="uk-U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2A115-98AD-4390-9F81-CF334BDAD615}" type="datetimeFigureOut">
              <a:rPr lang="uk-UA" smtClean="0"/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56448-8756-4EEE-A1C1-0903E82AAEEF}" type="slidenum">
              <a:rPr lang="uk-UA" smtClean="0"/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2A115-98AD-4390-9F81-CF334BDAD615}" type="datetimeFigureOut">
              <a:rPr lang="uk-UA" smtClean="0"/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56448-8756-4EEE-A1C1-0903E82AAEEF}" type="slidenum">
              <a:rPr lang="uk-UA" smtClean="0"/>
            </a:fld>
            <a:endParaRPr lang="uk-U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anose="02040502050405020303" pitchFamily="18" charset="0"/>
              <a:buNone/>
            </a:pPr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2A115-98AD-4390-9F81-CF334BDAD615}" type="datetimeFigureOut">
              <a:rPr lang="uk-UA" smtClean="0"/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56448-8756-4EEE-A1C1-0903E82AAEEF}" type="slidenum">
              <a:rPr lang="uk-UA" smtClean="0"/>
            </a:fld>
            <a:endParaRPr lang="uk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2A115-98AD-4390-9F81-CF334BDAD615}" type="datetimeFigureOut">
              <a:rPr lang="uk-UA" smtClean="0"/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56448-8756-4EEE-A1C1-0903E82AAEEF}" type="slidenum">
              <a:rPr lang="uk-UA" smtClean="0"/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2A115-98AD-4390-9F81-CF334BDAD615}" type="datetimeFigureOut">
              <a:rPr lang="uk-UA" smtClean="0"/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56448-8756-4EEE-A1C1-0903E82AAEEF}" type="slidenum">
              <a:rPr lang="uk-UA" smtClean="0"/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2A115-98AD-4390-9F81-CF334BDAD615}" type="datetimeFigureOut">
              <a:rPr lang="uk-UA" smtClean="0"/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56448-8756-4EEE-A1C1-0903E82AAEEF}" type="slidenum">
              <a:rPr lang="uk-UA" smtClean="0"/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anose="02040502050405020303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2A115-98AD-4390-9F81-CF334BDAD615}" type="datetimeFigureOut">
              <a:rPr lang="uk-UA" smtClean="0"/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56448-8756-4EEE-A1C1-0903E82AAEEF}" type="slidenum">
              <a:rPr lang="uk-UA" smtClean="0"/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2A115-98AD-4390-9F81-CF334BDAD615}" type="datetimeFigureOut">
              <a:rPr lang="uk-UA" smtClean="0"/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56448-8756-4EEE-A1C1-0903E82AAEEF}" type="slidenum">
              <a:rPr lang="uk-UA" smtClean="0"/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2A115-98AD-4390-9F81-CF334BDAD615}" type="datetimeFigureOut">
              <a:rPr lang="uk-UA" smtClean="0"/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56448-8756-4EEE-A1C1-0903E82AAEEF}" type="slidenum">
              <a:rPr lang="uk-UA" smtClean="0"/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AD2A115-98AD-4390-9F81-CF334BDAD615}" type="datetimeFigureOut">
              <a:rPr lang="uk-UA" smtClean="0"/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D756448-8756-4EEE-A1C1-0903E82AAEEF}" type="slidenum">
              <a:rPr lang="uk-UA" smtClean="0"/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anose="02040502050405020303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90015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335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625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4581128"/>
            <a:ext cx="6626597" cy="882119"/>
          </a:xfrm>
        </p:spPr>
        <p:txBody>
          <a:bodyPr>
            <a:noAutofit/>
          </a:bodyPr>
          <a:lstStyle/>
          <a:p>
            <a:pPr algn="r"/>
            <a:r>
              <a:rPr lang="uk-UA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Ст.викладач</a:t>
            </a:r>
            <a:r>
              <a:rPr lang="uk-UA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кафедри </a:t>
            </a:r>
            <a:endParaRPr lang="uk-UA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uk-UA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Медичної біології та хімії,</a:t>
            </a:r>
            <a:endParaRPr lang="uk-UA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Селіванська І. О. </a:t>
            </a:r>
            <a:endParaRPr lang="uk-UA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908720"/>
            <a:ext cx="7175351" cy="1793167"/>
          </a:xfrm>
        </p:spPr>
        <p:txBody>
          <a:bodyPr/>
          <a:lstStyle/>
          <a:p>
            <a:pPr marL="182880" indent="0">
              <a:buNone/>
            </a:pPr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Крок-1, 2024</a:t>
            </a:r>
            <a:b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Біологічна хімія </a:t>
            </a:r>
            <a:r>
              <a:rPr lang="uk-UA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(стоматологія)</a:t>
            </a:r>
            <a:b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uk-UA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46144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чоловіка </a:t>
            </a:r>
            <a:r>
              <a:rPr lang="uk-UA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підвищений основний обмін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речовин</a:t>
            </a:r>
            <a:r>
              <a:rPr lang="uk-UA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висока температура тіла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</a:t>
            </a:r>
            <a:r>
              <a:rPr lang="uk-UA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тахікардія у стані спокою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Підвищена функція якої залози ймовірно є причиною цього стану пацієнта</a:t>
            </a: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uk-UA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uk-UA" sz="2800" u="sng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uk-UA" sz="2800" b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Щитовидної</a:t>
            </a: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Підшлункової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Статевої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Надниркової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731520"/>
            <a:ext cx="7848872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пацієнта діагностовано </a:t>
            </a:r>
            <a:r>
              <a:rPr lang="uk-UA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цукровий діабет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що супроводжується </a:t>
            </a:r>
            <a:r>
              <a:rPr lang="uk-UA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гіперглікемією натще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більше 7,2 ммоль/л. Рівень якого білка плазми крові дозволяє ретроспективно (за попередні 4-8 тижнів до обстеження) оцінити рівень глікемії у пацієнта?</a:t>
            </a:r>
            <a:endParaRPr lang="uk-UA" sz="2800" u="sng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uk-UA" sz="2800" b="1" u="sng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Глікозильований</a:t>
            </a:r>
            <a:r>
              <a:rPr lang="uk-UA" sz="2800" b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гемоглобін</a:t>
            </a:r>
            <a:endParaRPr lang="uk-UA" sz="2800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Альбумін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Церулоплазмін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С-реактивний білок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Фібриноген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46144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Тривалий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вилив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токсичних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речовин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організм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людини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призвів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руйнування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органел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відповідають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 синтез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білків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гепатоцитах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печінки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Укажіть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ці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органели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uk-UA" sz="2800" u="sng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uk-UA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Рибосоми</a:t>
            </a:r>
            <a:r>
              <a:rPr lang="uk-UA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uk-UA" sz="2800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Лізосоми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Мітохоидрії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Пероксисоми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Комплекс 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Ґольжді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46144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Послідовність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триплетів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ДНК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визначає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розташування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амінокислот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молекулі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білка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Як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називається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така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властивість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генетичного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коду? </a:t>
            </a:r>
            <a:endParaRPr lang="uk-UA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uk-UA" sz="2800" u="sng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uk-UA" sz="2800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Триплетність</a:t>
            </a:r>
            <a:endParaRPr lang="uk-UA" sz="28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Виродженість 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Неперекривність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Колінеарність 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Універсальність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731520"/>
            <a:ext cx="8064896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Пацієнт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віком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38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років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скаржиться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постійний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біль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суглобах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час лабораторного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обстеження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встановлено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підвищений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вміст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проліну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оксипроліну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сечі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пацієнта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Для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порушення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метаболізму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якої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сполуки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характерно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uk-UA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uk-UA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Колагену</a:t>
            </a:r>
            <a:endParaRPr lang="uk-UA" sz="2800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Еластину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Гіалуропової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кислоти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Гепарину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Хондроїтинсульфату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46144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Пацієнтам із ішемічною хворобою серця призначають невеликі дози </a:t>
            </a:r>
            <a:r>
              <a:rPr lang="uk-UA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аспірину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який </a:t>
            </a:r>
            <a:r>
              <a:rPr lang="uk-UA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інгібує синтез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активатора агрегації тромбоцитів </a:t>
            </a:r>
            <a:r>
              <a:rPr lang="uk-UA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тромбоксану</a:t>
            </a:r>
            <a:r>
              <a:rPr lang="uk-UA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</a:t>
            </a:r>
            <a:r>
              <a:rPr lang="uk-UA" sz="2800" u="sng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Укажіть кислоту, із якої утворюється 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тромбоксан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</a:t>
            </a:r>
            <a:r>
              <a:rPr lang="uk-UA" sz="28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uk-UA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uk-UA" sz="2800" u="sng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sz="2800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Арахідонова</a:t>
            </a:r>
            <a:endParaRPr lang="ru-RU" sz="28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Глутаміиова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Малонова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Гомогентизинова 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Оцтова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88695" y="731520"/>
            <a:ext cx="7625080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Гормони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білково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пентидної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природи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мають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мембранний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тип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дії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регулюють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обмін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речовин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клітинах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участю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внутрішньоклітинних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посередників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месенджерів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Через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утворення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якого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продукту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АКТГ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реалізує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внутрішньо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клітинні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ефекти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altLang="ru-RU"/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цАМФ</a:t>
            </a:r>
            <a:endParaRPr lang="en-US" altLang="en-US" sz="28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ІТФ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Кальмодулін</a:t>
            </a:r>
            <a:endParaRPr lang="en-US" altLang="ru-RU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цГМФ</a:t>
            </a:r>
            <a:endParaRPr lang="en-US" altLang="ru-RU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88695" y="731520"/>
            <a:ext cx="7625080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Чоловік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інфільтративною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формою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туберкульозу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легень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лікувався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ізо</a:t>
            </a:r>
            <a:r>
              <a:rPr lang="ru-RU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іазидом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деякий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нього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явилися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симптоми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800" u="sng" baseline="-250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6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гіповітаминозу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Яка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причина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цього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altLang="ru-RU"/>
          </a:p>
          <a:p>
            <a:pPr marL="45720" indent="0">
              <a:buNone/>
            </a:pPr>
            <a:endParaRPr lang="uk-UA" sz="2800" u="sng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Ізоніазид</a:t>
            </a:r>
            <a:r>
              <a:rPr lang="en-US" altLang="ru-RU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є</a:t>
            </a:r>
            <a:r>
              <a:rPr lang="en-US" altLang="ru-RU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антагоністом</a:t>
            </a:r>
            <a:r>
              <a:rPr lang="en-US" altLang="ru-RU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вітаміну</a:t>
            </a:r>
            <a:r>
              <a:rPr lang="en-US" altLang="ru-RU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800" b="1" u="sng" baseline="-250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6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ru-RU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Прискорюється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елімінація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вітаміну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800" baseline="-250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6</a:t>
            </a:r>
            <a:endParaRPr lang="en-US" altLang="ru-RU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Сповільнюється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всмоктування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вітаміну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800" baseline="-250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6</a:t>
            </a:r>
            <a:endParaRPr lang="en-US" altLang="ru-RU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Прискорюється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біотрансформація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вітаміну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800" baseline="-250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6</a:t>
            </a:r>
            <a:endParaRPr lang="en-US" altLang="ru-RU" sz="2800" baseline="-250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Утворюється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міцний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язок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вітаміну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білками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плазми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крові</a:t>
            </a:r>
            <a:endParaRPr lang="en-US" altLang="en-US"/>
          </a:p>
          <a:p>
            <a:pPr marL="45720" indent="0">
              <a:buNone/>
            </a:pP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88695" y="731520"/>
            <a:ext cx="7625080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пацієнта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дігнозом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подагра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виявлено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значне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підвищення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рівня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сечової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кислоти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крові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Кінцевим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продуктом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обміну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яких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речовин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є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сечова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кислота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altLang="ru-RU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uk-UA" sz="2800" u="sng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Пуринових</a:t>
            </a:r>
            <a:r>
              <a:rPr lang="en-US" altLang="ru-RU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</a:t>
            </a:r>
            <a:endParaRPr lang="en-US" altLang="en-US" sz="28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Тригліцеридів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Жир</a:t>
            </a:r>
            <a:r>
              <a:rPr lang="ru-RU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их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кислот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ru-RU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Альбумінів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Глобулінів</a:t>
            </a:r>
            <a:endParaRPr lang="en-US" altLang="en-US"/>
          </a:p>
          <a:p>
            <a:pPr marL="45720" indent="0">
              <a:buNone/>
            </a:pP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46144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Методом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непрямої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калориметрії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встановлено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пацієнта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основний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обмін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8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40 %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нижче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Порушення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діяльності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якої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ендокринної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залози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може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спричинити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цей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стан у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пацієнта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uk-UA" sz="2800" u="sng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uk-UA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uk-UA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Щитоподібної</a:t>
            </a:r>
            <a:endParaRPr lang="uk-UA" sz="2800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Підшлункової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Надниркової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Епіфіза 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Тимуса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731520"/>
            <a:ext cx="8064896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визначення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функціонального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стану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печінки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пацієнта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досліджували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екскрецію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тваринного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індикану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сечі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утворюється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час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детоксикації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продуктів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гниття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амінокислоти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товстій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кишці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Укажіть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цю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амінокислоту</a:t>
            </a:r>
            <a:endParaRPr lang="uk-UA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uk-UA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uk-UA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Триптофан</a:t>
            </a:r>
            <a:endParaRPr lang="uk-UA" sz="2800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Цистеїн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Серин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Гліцин 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Валін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404664"/>
            <a:ext cx="8064896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Пацієнт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скаржиться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зниження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маси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тіла,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швидку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фізичну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психічну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втомлюваність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зниження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апетиту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артеріальну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гіпотензію</a:t>
            </a:r>
            <a:r>
              <a:rPr lang="ru-RU" sz="28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гіперпігментацію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шкіри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Після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обстеження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встановлено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діагноз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хвороба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Аддісона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Гіпофункція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якої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ендокринної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залози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спричинила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захворювання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uk-UA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uk-UA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Надниркової</a:t>
            </a:r>
            <a:endParaRPr lang="uk-UA" sz="28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Щитоподібної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Гіпофіза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Статевої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Паращитоподібної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43608" y="731520"/>
            <a:ext cx="7560840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Кофакторами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ферментів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є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різні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похідні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водорозчинних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вітамінів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Який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із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них входить до складу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амінотрансфераз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2800" b="1" u="sng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800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В</a:t>
            </a:r>
            <a:r>
              <a:rPr lang="ru-RU" sz="28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28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РР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В</a:t>
            </a:r>
            <a:r>
              <a:rPr lang="ru-RU" sz="28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28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В</a:t>
            </a:r>
            <a:r>
              <a:rPr lang="ru-RU" sz="28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uk-UA" sz="28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43608" y="731520"/>
            <a:ext cx="7560840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Регуляція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експресії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генів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здійснюється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рахунок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різних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механізмів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Укажіть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ділянку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ДНК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при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індукції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якої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активується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експресія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гену</a:t>
            </a:r>
            <a:endParaRPr lang="ru-RU" sz="2800" u="sng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ru-RU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sz="2800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Енхансер</a:t>
            </a:r>
            <a:endParaRPr lang="ru-RU" sz="28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Сайленсер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Атенюатор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Термінатор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Спейсер</a:t>
            </a:r>
            <a:endParaRPr lang="uk-UA" sz="28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43608" y="332656"/>
            <a:ext cx="7560840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Окисне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декарбоксилювання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піровиноградної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кислоти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каталізується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складним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поліферментним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комплексом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із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участю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кількох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функціонально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зв’язаних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коферментів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Укажіть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цей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комплекс</a:t>
            </a:r>
            <a:endParaRPr lang="ru-RU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sz="280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sz="26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ТДФ, ФАД, </a:t>
            </a:r>
            <a:r>
              <a:rPr lang="ru-RU" sz="2600" b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КоА-</a:t>
            </a:r>
            <a:r>
              <a:rPr lang="en-US" sz="2600" b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ru-RU" sz="2600" b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ru-RU" sz="26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НАД, ліпоєва кислота</a:t>
            </a:r>
            <a:endParaRPr lang="ru-RU" sz="26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НАД, ПАЛФ, ТДФ, </a:t>
            </a:r>
            <a:r>
              <a:rPr lang="ru-RU" sz="2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метилкобаламін</a:t>
            </a:r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біотин</a:t>
            </a:r>
            <a:endParaRPr lang="ru-RU" sz="2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ФАД, ТГФК, ПАЛФ, ТДФ, </a:t>
            </a:r>
            <a:r>
              <a:rPr lang="ru-RU" sz="2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холін</a:t>
            </a:r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КоА-$Н, ФАД, ПАЛФ, ТГФК, </a:t>
            </a:r>
            <a:r>
              <a:rPr lang="ru-RU" sz="2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карнітин</a:t>
            </a:r>
            <a:endParaRPr lang="ru-RU" sz="2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Ліпоєва кислота, ТГФК, ПАЛФ, </a:t>
            </a:r>
            <a:r>
              <a:rPr lang="ru-RU" sz="2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метилкобаламін</a:t>
            </a:r>
            <a:endParaRPr lang="uk-UA" sz="26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43608" y="836712"/>
            <a:ext cx="7560840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Пацієнту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віком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50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років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встановлено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діагноз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мікседема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Порушення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утворення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яких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гормонів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спричиняє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розвиток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цієї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патології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sz="280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Тироксину і </a:t>
            </a:r>
            <a:r>
              <a:rPr lang="ru-RU" sz="2800" b="1" u="sng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трийодтиро</a:t>
            </a:r>
            <a:r>
              <a:rPr lang="en-US" sz="2800" b="1" u="sng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ru-RU" sz="2800" b="1" u="sng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іну</a:t>
            </a:r>
            <a:r>
              <a:rPr lang="ru-RU" sz="2800" b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800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Окситоцину і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вазопресину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Інсуліну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і глюкагону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АКТГ і СТГ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Кортизону і альдостерону</a:t>
            </a:r>
            <a:endParaRPr lang="uk-UA" sz="28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43608" y="836712"/>
            <a:ext cx="7560840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Шляхом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утворення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якої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сполуки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відбувається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знешкодження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аміаку у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клітинах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головного мозку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80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sz="280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sz="2800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Глутаміну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800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Аспарагіну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NH</a:t>
            </a:r>
            <a:r>
              <a:rPr lang="en-US" sz="28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28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en-US" sz="2800" baseline="30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Сечовини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Креатину</a:t>
            </a:r>
            <a:endParaRPr lang="uk-UA" sz="28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83671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прийомі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лікаря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-стоматолога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виявлено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пацієнта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слизова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рота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яскраво-червоного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кольору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спостерігається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ангулярний</a:t>
            </a:r>
            <a:r>
              <a:rPr lang="ru-RU" sz="28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стоматит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хеилоз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Дефіцит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якого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вітаміну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міг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спричинити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захворювання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пацієнта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80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sz="280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2800" b="1" u="sng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2800" b="1" u="sng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28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ru-RU" sz="28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28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ru-RU" sz="28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28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uk-UA" sz="28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404664"/>
            <a:ext cx="8208912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Пацієнт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звернувся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лікаря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зі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скаргами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значну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спрагу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полідипсію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та на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часте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сечовипускання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із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великою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кількістю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сечі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поліурію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Із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анамнезу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відомо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тижні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тому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внаслідок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черепно-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мозкової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травми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пацієнта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виявлено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некроз </a:t>
            </a:r>
            <a:r>
              <a:rPr lang="ru-RU" sz="2800" u="sng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задньої</a:t>
            </a:r>
            <a:r>
              <a:rPr lang="ru-RU" sz="28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долі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гіпофіза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Для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якого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захворювання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характерні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такі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сим</a:t>
            </a:r>
            <a:r>
              <a:rPr lang="en-US" sz="2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томи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80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sz="2800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Нецукрового</a:t>
            </a:r>
            <a:r>
              <a:rPr lang="ru-RU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діабету</a:t>
            </a:r>
            <a:endParaRPr lang="ru-RU" sz="28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Синдрому </a:t>
            </a:r>
            <a:r>
              <a:rPr lang="ru-RU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Іц</a:t>
            </a:r>
            <a:r>
              <a:rPr lang="en-US" sz="2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ru-RU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нко-Купшнга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Хвороби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Іценко-Кушинга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Цукрового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діабету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Акромегалії</a:t>
            </a:r>
            <a:endParaRPr lang="uk-UA" sz="28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83671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хворого,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проходить 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лiкувального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голодування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нормальний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рiвень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глюкози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кровi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пiдтримується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головним</a:t>
            </a:r>
            <a:r>
              <a:rPr lang="en-US" sz="2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чином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за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рахунок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глюконеогенезу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З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якої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амiнокислоти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печiнцi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людини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при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цьому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найбiльш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ктивно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синтезується</a:t>
            </a:r>
            <a:r>
              <a:rPr lang="en-US" sz="2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глюкоза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80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Алан</a:t>
            </a:r>
            <a:r>
              <a:rPr lang="en-US" sz="2800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endParaRPr lang="ru-RU" sz="2800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зин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Вал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Глутам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нова кислота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Лейцин</a:t>
            </a:r>
            <a:endParaRPr lang="uk-UA" sz="28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83671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8-м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сячної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дитини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спостер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гаються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блювання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 д</a:t>
            </a:r>
            <a:r>
              <a:rPr lang="en-US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арея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прийому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фруктових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сок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в.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Навантаження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фруктозою</a:t>
            </a:r>
            <a:r>
              <a:rPr lang="en-US" sz="2800" u="sng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призвело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en-US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погл</a:t>
            </a:r>
            <a:r>
              <a:rPr lang="en-US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кем</a:t>
            </a:r>
            <a:r>
              <a:rPr lang="en-US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ї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Спадкова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недостатн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сть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якого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ферменту є причиною стану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дитини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80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sz="280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Фруктозо-1-фосфатальдолаза</a:t>
            </a:r>
            <a:endParaRPr lang="ru-RU" sz="2800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Фрукток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наза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Гексок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наза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Фосфофрукток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наза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Фруктозо-1,6-дифосфатаза</a:t>
            </a:r>
            <a:endParaRPr lang="uk-UA" sz="28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83671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5-ти р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чної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дитини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спостер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гається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недостатнє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звапнування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емал</a:t>
            </a:r>
            <a:r>
              <a:rPr lang="en-US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</a:t>
            </a:r>
            <a:r>
              <a:rPr lang="en-US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єс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зуб</a:t>
            </a:r>
            <a:r>
              <a:rPr lang="en-US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en-US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</a:t>
            </a:r>
            <a:r>
              <a:rPr lang="en-US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там</a:t>
            </a:r>
            <a:r>
              <a:rPr lang="en-US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ноз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якого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там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зумовлює розвиток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такого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процесу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80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sz="280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Кальциферол</a:t>
            </a:r>
            <a:endParaRPr lang="ru-RU" sz="28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Токоферол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отин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котинова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кислота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Фол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єва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кислота</a:t>
            </a:r>
            <a:endParaRPr lang="uk-UA" sz="28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83671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профiлактичному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оглядi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дiтей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закарпатському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селищi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багатьох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знайдено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множинний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карiєс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З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недостатнiстю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якого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мiнералу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їжi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можна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пов’язати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розвиток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карiєсу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sz="280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Фтор</a:t>
            </a:r>
            <a:endParaRPr lang="ru-RU" sz="2800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Йод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Мол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бден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Зал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зо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Кобальт</a:t>
            </a:r>
            <a:endParaRPr lang="uk-UA" sz="28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83671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хворого з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скаргами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en-US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ль у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шлунку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встановлено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зменшення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його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секреторної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</a:t>
            </a:r>
            <a:r>
              <a:rPr lang="en-US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ї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супроводжується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анем</a:t>
            </a:r>
            <a:r>
              <a:rPr lang="en-US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єю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Нестатн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сть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якої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речовини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обумовлює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розвиток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хворого 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en-US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</a:t>
            </a:r>
            <a:r>
              <a:rPr lang="en-US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там</a:t>
            </a:r>
            <a:r>
              <a:rPr lang="en-US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нозу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2800" u="sng" baseline="-25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en-US" sz="28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виникнення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анем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ї?</a:t>
            </a:r>
            <a:endParaRPr lang="en-US" sz="280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Фактор </a:t>
            </a:r>
            <a:r>
              <a:rPr lang="ru-RU" sz="2800" b="1" u="sng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Касла</a:t>
            </a:r>
            <a:endParaRPr lang="ru-RU" sz="2800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ам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отин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ридоксин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Кальциферол</a:t>
            </a:r>
            <a:endParaRPr lang="uk-UA" sz="28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83671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жiнки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знаходиться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лiкуваннi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 приводу 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тиреотоксикозу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спостерiгається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пiдвищення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температури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тiла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en-US" sz="2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лежить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цього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явища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80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sz="280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sz="2800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Роз’єднання</a:t>
            </a:r>
            <a:r>
              <a:rPr lang="ru-RU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окисного фосфорилювання</a:t>
            </a:r>
            <a:endParaRPr lang="ru-RU" sz="28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Зниження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утил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зац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ї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глюкози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тканинами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Зниження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окислення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жир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у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печ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нц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Порушення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дезам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нування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ам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нокислот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Порушення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синтезу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когену</a:t>
            </a:r>
            <a:endParaRPr lang="uk-UA" sz="28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83671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дну роль в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кальциф</a:t>
            </a:r>
            <a:r>
              <a:rPr lang="en-US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кац</a:t>
            </a:r>
            <a:r>
              <a:rPr lang="en-US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ї тканин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зуба в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грає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лок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остеокальцин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який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має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високу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здатн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сть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зв’язувати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они</a:t>
            </a:r>
            <a:r>
              <a:rPr lang="en-US" sz="2800" u="sng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кальц</a:t>
            </a:r>
            <a:r>
              <a:rPr lang="en-US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завдяки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наявност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пол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пептидному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ланцюз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залишк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модиф</a:t>
            </a:r>
            <a:r>
              <a:rPr lang="en-US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кованої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ам</a:t>
            </a:r>
            <a:r>
              <a:rPr lang="en-US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u="sng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нокислоти</a:t>
            </a:r>
            <a:r>
              <a:rPr lang="en-US" sz="2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80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sz="280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el-GR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γ-</a:t>
            </a:r>
            <a:r>
              <a:rPr lang="ru-RU" sz="2800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карбоксиглутам</a:t>
            </a:r>
            <a:r>
              <a:rPr lang="en-US" sz="2800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нова</a:t>
            </a:r>
            <a:endParaRPr lang="ru-RU" sz="28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Алан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l-GR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γ-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ам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номасляна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Карбоксиаспараг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нова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el-GR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 -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ам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нопроп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онова</a:t>
            </a:r>
            <a:endParaRPr lang="uk-UA" sz="28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83671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Глюкагон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гормон, </a:t>
            </a:r>
            <a:r>
              <a:rPr lang="ru-RU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en-US" sz="2800" u="sng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u="sng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двищує</a:t>
            </a:r>
            <a:r>
              <a:rPr lang="ru-RU" sz="28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</a:t>
            </a:r>
            <a:r>
              <a:rPr lang="en-US" sz="2800" u="sng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u="sng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вень</a:t>
            </a:r>
            <a:r>
              <a:rPr lang="ru-RU" sz="28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глюкози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кров</a:t>
            </a:r>
            <a:r>
              <a:rPr lang="en-US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шляхом </a:t>
            </a:r>
            <a:r>
              <a:rPr lang="ru-RU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активац</a:t>
            </a:r>
            <a:r>
              <a:rPr lang="en-US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ї:</a:t>
            </a:r>
            <a:endParaRPr lang="ru-RU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uk-UA" sz="2800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</a:t>
            </a:r>
            <a:r>
              <a:rPr lang="en-US" sz="2800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uk-UA" sz="2800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когенфосфорилази</a:t>
            </a:r>
            <a:r>
              <a:rPr lang="uk-UA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гепатоцитах</a:t>
            </a:r>
            <a:endParaRPr lang="uk-UA" sz="28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когенсинтази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зу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Глюкок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нази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когенфосфорилази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м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оцитах</a:t>
            </a:r>
            <a:endParaRPr lang="uk-UA" sz="28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83671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Пацiєнт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скаржиться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частi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кровотечi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 ясен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При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аналiзi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кровi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виявлено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дефiцит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II фактора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зсiдання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кровi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протромбiну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Яка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фаза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зсiдання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кровi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порушена у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людини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перш за все?</a:t>
            </a:r>
            <a:endParaRPr lang="en-US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uk-UA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Утворення тромб</a:t>
            </a:r>
            <a:r>
              <a:rPr lang="en-US" sz="2800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uk-UA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</a:t>
            </a:r>
            <a:endParaRPr lang="uk-UA" sz="28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Утворення 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протромб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нази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Утворення ф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брину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бринол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Ретракц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 згустку</a:t>
            </a:r>
            <a:endParaRPr lang="uk-UA" sz="28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83671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Людина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знепритомнiла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салонi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автомобiля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де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тривалий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час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очiкувала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приятеля при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ввiмкненому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двигунi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Яку </a:t>
            </a:r>
            <a:r>
              <a:rPr lang="ru-RU" sz="2800" u="sng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сполуку</a:t>
            </a:r>
            <a:r>
              <a:rPr lang="ru-RU" sz="28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гемоглобiну</a:t>
            </a:r>
            <a:r>
              <a:rPr lang="ru-RU" sz="28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можна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виявити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кровi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постраждалого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uk-UA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uk-UA" sz="2800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Карбоксигемоглоб</a:t>
            </a:r>
            <a:r>
              <a:rPr lang="en-US" sz="2800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uk-UA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endParaRPr lang="uk-UA" sz="28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Дезоксигемоглоб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Карбгемоглоб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Метгемоглоб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Оксигемоглоб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endParaRPr lang="uk-UA" sz="28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83671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 час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огляду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дитини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не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отримувала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протягом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зими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жих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овоч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та фрукт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в,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виявлен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множинн</a:t>
            </a:r>
            <a:r>
              <a:rPr lang="en-US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en-US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дшк</a:t>
            </a:r>
            <a:r>
              <a:rPr lang="en-US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рн</a:t>
            </a:r>
            <a:r>
              <a:rPr lang="en-US" sz="2800" u="sng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крововиливи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запалення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ясен, кар</a:t>
            </a:r>
            <a:r>
              <a:rPr lang="en-US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озн</a:t>
            </a:r>
            <a:r>
              <a:rPr lang="en-US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порожнини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зубах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Комб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яких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там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призначити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дитин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uk-UA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uk-UA" sz="2800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Аскорб</a:t>
            </a:r>
            <a:r>
              <a:rPr lang="en-US" sz="2800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uk-UA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нова кислота та рутин</a:t>
            </a:r>
            <a:endParaRPr lang="uk-UA" sz="2800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ам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 та п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ридоксин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Фол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єва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кислота та 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кобалам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Рибофлав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 та н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котинам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Кальциферол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аскорб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нова кислота</a:t>
            </a:r>
            <a:endParaRPr lang="uk-UA" sz="28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83671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хворого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страждає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цингу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порушено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процеси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утворення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сполучної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тканини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призводить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розхитування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 </a:t>
            </a:r>
            <a:r>
              <a:rPr lang="ru-RU" sz="2800" u="sng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випадiння</a:t>
            </a:r>
            <a:r>
              <a:rPr lang="ru-RU" sz="28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зубiв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Порушення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активностi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якого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ферменту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викликає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симптоми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uk-UA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en-US" sz="2800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uk-UA" sz="2800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зилг</a:t>
            </a:r>
            <a:r>
              <a:rPr lang="en-US" sz="2800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uk-UA" sz="2800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дроксилаза</a:t>
            </a:r>
            <a:endParaRPr lang="uk-UA" sz="28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козилтрансфераза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Еластаза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Проколагенпептидаза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N-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нцевого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пептиду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Проколагенпептидаза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С-к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нцевого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пептиду</a:t>
            </a:r>
            <a:endParaRPr lang="uk-UA" sz="28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83671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отруєннi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цiанiдами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настає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миттєва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смерть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В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чому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полягає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механiзм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дiї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цiанiдiв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молекулярному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рiвнi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en-US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uk-UA" sz="2800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нг</a:t>
            </a:r>
            <a:r>
              <a:rPr lang="en-US" sz="2800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uk-UA" sz="2800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бують</a:t>
            </a:r>
            <a:r>
              <a:rPr lang="uk-UA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800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цитохромоксидазу</a:t>
            </a:r>
            <a:endParaRPr lang="uk-UA" sz="28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Зв’язують субстрати ЦТК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Блокують 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сукцинатдег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дрогеназу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I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нактивують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кисень</a:t>
            </a:r>
            <a:endPara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I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нг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бують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цитохром В</a:t>
            </a:r>
            <a:endParaRPr lang="uk-UA" sz="28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83671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дитини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наявне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порушення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формування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емалi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 дентину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зубiв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через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знижений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вмiст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iонiв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кальцiю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кровi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Дефiцит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якого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гормону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може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спричинити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такi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порушення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uk-UA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sz="2800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Паратгормон</a:t>
            </a:r>
            <a:endParaRPr lang="ru-RU" sz="2800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Тирокальцитонiн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Тироксин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Соматотропний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гормон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Трийодтиронiн</a:t>
            </a:r>
            <a:endParaRPr lang="uk-UA" sz="28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83671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Пацієнтка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віком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30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років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скаржиться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сильну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спрагу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сухість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роті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які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з’явилися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після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сильного </a:t>
            </a:r>
            <a:r>
              <a:rPr lang="ru-RU" sz="2800" u="sng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нервового</a:t>
            </a:r>
            <a:r>
              <a:rPr lang="ru-RU" sz="28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напруження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час лабораторного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обстеження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виявлено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збільшення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цукру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крові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до 10 ммоль/л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Захворювання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якої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ендокринної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залози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спостерігається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жінки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uk-UA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sz="2800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Наднирників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800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Епіфіза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Щитоподібної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Підшлункової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Статевої</a:t>
            </a:r>
            <a:endParaRPr lang="uk-UA" sz="28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83671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час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обстеження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пацієнта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виявлено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підвищення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вмісту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сироватці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крові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ліпопротеїнів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низької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щільності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Яке </a:t>
            </a:r>
            <a:r>
              <a:rPr lang="ru-RU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захворювання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цього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пацієнта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Атеросклероз</a:t>
            </a:r>
            <a:endParaRPr lang="ru-RU" sz="2800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Запалення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легень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Гастрит 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Анемія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Панкреатит</a:t>
            </a:r>
            <a:endParaRPr lang="uk-UA" sz="28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83671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підтриманні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певної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пози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задіяні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повільні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скелетні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м’язи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які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мають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значні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резерви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кисню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Яка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речовина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із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нижченаведених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бере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участь в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запасанні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кисню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цих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м’язах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uk-UA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sz="2800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Міоглобін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800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Кальмодулін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Креатинфосфат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Гемоглобін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Цитохром</a:t>
            </a:r>
            <a:endParaRPr lang="uk-UA" sz="28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83671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жінки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виникла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загроза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передчасного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переривання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вагітності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З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недостатністю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якого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гормону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пов’язано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uk-UA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Прогестерону</a:t>
            </a:r>
            <a:endParaRPr lang="ru-RU" sz="28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Альдостерону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Тестостерону 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Окситоцину 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Естрадіолу</a:t>
            </a:r>
            <a:endParaRPr lang="uk-UA" sz="28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83671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рибосомі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відбувається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трансляція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Рибосома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дійшла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кодону УАА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Цей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кодон у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процесі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біосинтезу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поліпептиду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</a:t>
            </a:r>
            <a:r>
              <a:rPr lang="ru-RU" sz="2800" u="sng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розпізнається</a:t>
            </a:r>
            <a:r>
              <a:rPr lang="ru-RU" sz="28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жодною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т-РНК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тому 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синтез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поліпептидного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ланцюга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закінчився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Сигналом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якого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процесу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є кодон УАА?</a:t>
            </a:r>
            <a:endParaRPr lang="uk-UA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sz="2800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Термінації</a:t>
            </a:r>
            <a:endParaRPr lang="ru-RU" sz="28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Посттрансляційної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модифікації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-</a:t>
            </a: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Ініціації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Елонгації</a:t>
            </a:r>
            <a:endParaRPr lang="uk-UA" sz="28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83671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Пацієнту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проведено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хімічний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аналіз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слини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 метою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оцінювання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її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антибактеріальної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активності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Який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компонент </a:t>
            </a:r>
            <a:r>
              <a:rPr lang="ru-RU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слини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відповідає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ці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властивості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sz="2800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Лізоцим</a:t>
            </a:r>
            <a:r>
              <a:rPr lang="ru-RU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8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Паротин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Амілаза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Холестерол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Церулоплазмін</a:t>
            </a:r>
            <a:endParaRPr lang="uk-UA" sz="28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83671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жінки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ендокринною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патологією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виявлено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підвищення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основного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обміну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8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15 %.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Збільшення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продукування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якого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гормону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може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обумовлювати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цей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патологічний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стан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sz="2800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Трийодтироніну</a:t>
            </a:r>
            <a:endParaRPr lang="ru-RU" sz="28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Тиреокальцитоніну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Альдостерону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Глюкагону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Соматостатину</a:t>
            </a:r>
            <a:endParaRPr lang="uk-UA" sz="28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692696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Чоловік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віком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70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років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скаржиться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біль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дрібних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суглобах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рук і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ніг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Суглоби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деформовані</a:t>
            </a:r>
            <a:r>
              <a:rPr lang="ru-RU" sz="28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болючі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 лабораторного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дослідження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виявлено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підвищений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рівень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солей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сечової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кислоти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крові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сечі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Порушення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обміну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яких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речовин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характеризують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ці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показники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sz="2800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Нуклеопротеїдів</a:t>
            </a:r>
            <a:endParaRPr lang="ru-RU" sz="2800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Кальцію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Калію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Хромопротеїдів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Ліпопротеїдів</a:t>
            </a:r>
            <a:endParaRPr lang="uk-UA" sz="28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83671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людини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час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емоційного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збудження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спостерігається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прискорення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посилення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частоти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серцевих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скорочень</a:t>
            </a:r>
            <a:r>
              <a:rPr lang="ru-RU" sz="28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u="sng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підвищення</a:t>
            </a:r>
            <a:r>
              <a:rPr lang="ru-RU" sz="28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тиску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розширення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зіниць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збільшення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вентиляції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легень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Який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гормон є причиною такого стану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людини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sz="2800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Адреналін</a:t>
            </a:r>
            <a:r>
              <a:rPr lang="ru-RU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800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Тестостерон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Паратгормон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Інсулін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Альдостерон</a:t>
            </a:r>
            <a:endParaRPr lang="uk-UA" sz="28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83671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час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сходження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гори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альпініста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розвинулися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головний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біль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запаморочення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ейфорія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серцебиття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задишка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яка </a:t>
            </a:r>
            <a:r>
              <a:rPr lang="ru-RU" sz="2800" u="sng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чергувалася</a:t>
            </a:r>
            <a:r>
              <a:rPr lang="ru-RU" sz="28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апное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Яке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порушення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кислотно-основного стану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розвинулося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альпініста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sz="2800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Газовий</a:t>
            </a:r>
            <a:r>
              <a:rPr lang="ru-RU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алкалоз</a:t>
            </a:r>
            <a:endParaRPr lang="ru-RU" sz="28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Негазовий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алкалоз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Метаболічний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алкалоз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Газовий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ацидоз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Негазовий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ацидоз</a:t>
            </a:r>
            <a:endParaRPr lang="uk-UA" sz="28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83671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час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морфологічного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дослідження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скелетних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м’язів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мишей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які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тривалий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час плавали у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басейні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виявлено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збільшення</a:t>
            </a:r>
            <a:r>
              <a:rPr lang="ru-RU" sz="28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кількості</a:t>
            </a:r>
            <a:r>
              <a:rPr lang="ru-RU" sz="28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мітохондрій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із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багатьма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кристами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просвітленим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матриксом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Яка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функція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клітини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перебуває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надзвичайно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напруженому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стані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sz="2800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Енергетична</a:t>
            </a:r>
            <a:endParaRPr lang="ru-RU" sz="2800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Транспортна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Захисна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Синтетична 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Секреторна</a:t>
            </a:r>
            <a:endParaRPr lang="uk-UA" sz="28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83671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Яка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речовина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складі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слини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синтезується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слинних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залозах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 поза ними і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надає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слині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густий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слизовий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характер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Муцин</a:t>
            </a:r>
            <a:endParaRPr lang="ru-RU" sz="2800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Сульфати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Амілаза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Мальтаза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Фосфати</a:t>
            </a:r>
            <a:endParaRPr lang="uk-UA" sz="28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83671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Водій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віком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30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років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час ДТП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отримав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черепно-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мозкову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травму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Він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став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скаржитися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спрагу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збільшення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добової</a:t>
            </a:r>
            <a:r>
              <a:rPr lang="ru-RU" sz="28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кількості</a:t>
            </a:r>
            <a:r>
              <a:rPr lang="ru-RU" sz="28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сечі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Який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відділ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головного мозку в </a:t>
            </a:r>
            <a:r>
              <a:rPr lang="ru-RU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нього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уражений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sz="2800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Гіпоталамус</a:t>
            </a:r>
            <a:r>
              <a:rPr lang="ru-RU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800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Тім’яна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частка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мозку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Ретикулярна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формація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Передня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центральна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звивина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Мозочок</a:t>
            </a:r>
            <a:endParaRPr lang="uk-UA" sz="28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74345" y="836930"/>
            <a:ext cx="8345805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Стоматолог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огляді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хворих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зазначив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багатьох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них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зубна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емаль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блиску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фар</a:t>
            </a:r>
            <a:r>
              <a:rPr lang="ru-RU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фороподібними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</a:t>
            </a:r>
            <a:r>
              <a:rPr lang="ru-RU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пігментованими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плямами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окремих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хворих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є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поодинокі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множинні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дефек</a:t>
            </a:r>
            <a:r>
              <a:rPr lang="ru-RU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емалі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вигляді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безбарвних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або</a:t>
            </a:r>
            <a:r>
              <a:rPr lang="ru-RU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пігментованих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ерозій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Надмірне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надходження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організм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якої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речовини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призвело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розвитку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таких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змін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зуба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Фтору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Магнію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Кальцію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Калію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Натрію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83671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хворої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суглоби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збільшені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болючі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крові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пацієнтки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підвищений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рівень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уратів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називається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така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патологія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altLang="ru-RU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Подагра</a:t>
            </a:r>
            <a:endParaRPr lang="en-US" altLang="en-US" sz="28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Карієс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Пелагра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Цинга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Рахіт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83671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Юнак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25-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років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звернувся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лікаря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зі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скаргами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загальну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слабкість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швидку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втомлюваність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дратівливість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зниження</a:t>
            </a:r>
            <a:r>
              <a:rPr lang="ru-RU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працездатності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кровоточивість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ясен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Недостатність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якого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вітаміну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може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місце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даному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випадку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altLang="ru-RU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Аскорбінова</a:t>
            </a:r>
            <a:r>
              <a:rPr lang="en-US" altLang="ru-RU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кислота</a:t>
            </a:r>
            <a:endParaRPr lang="en-US" altLang="en-US" sz="2800" u="sng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Фолієва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кислота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Тіамін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Рибофлавін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Ретинол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83671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дослідженні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лабораторних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щурах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властивостей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одного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вітамінів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його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дефіциті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спостерігалося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дночасне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порушення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репродуктивної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функції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дистрофія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скелетних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язів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який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вітамін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йдеться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altLang="ru-RU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endParaRPr lang="en-US" altLang="en-US" sz="2800" u="sng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D</a:t>
            </a:r>
            <a:endParaRPr lang="en-US" altLang="ru-RU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800" baseline="-250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2</a:t>
            </a:r>
            <a:endParaRPr lang="en-US" altLang="ru-RU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83671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дівчинки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6-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років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виражені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ознаки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гемолітичної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анемії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біохімічному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аналізі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еритроцитів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встановлено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дефіцит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ферменту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глюкозо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-6-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фосфатдегідрогенази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Порушення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якого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метаболічного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відіграє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головну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роль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розвитку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цієї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патології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altLang="ru-RU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Пентозофосфатний</a:t>
            </a:r>
            <a:r>
              <a:rPr lang="en-US" altLang="ru-RU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шлях</a:t>
            </a:r>
            <a:endParaRPr lang="en-US" altLang="en-US" sz="2800" b="1" u="sng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Окисне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фосфорилювання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Анаеробний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гліколіз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Глюконеогенез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Тканинне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дихання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83671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Який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фермент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має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демінералізуючу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дію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посилює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розщеплення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мінеральних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компонентів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тканин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зуба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altLang="ru-RU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Кисла</a:t>
            </a:r>
            <a:r>
              <a:rPr lang="en-US" altLang="ru-RU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фосфатаза</a:t>
            </a:r>
            <a:endParaRPr lang="en-US" altLang="en-US" sz="28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Глікогенфосфорилаза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Фосфотрансфераза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Глюкозо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-6-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фосфатаза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Лужна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фосфатаза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83671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Відомо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метаболізмі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катехоламінових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медіаторів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особлива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роль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належить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ферменту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моноаміноксидазі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МАО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Яким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шляхом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цей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фермент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інактивує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медіатори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норадреналін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адреналін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дофамін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)?</a:t>
            </a:r>
            <a:endParaRPr lang="en-US" altLang="ru-RU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Окисне</a:t>
            </a:r>
            <a:r>
              <a:rPr lang="en-US" altLang="ru-RU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дезамінування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Гідроліз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Приєднання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аміногрупи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Видалення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метальної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групи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Карбоксилювання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83671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карню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було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привезено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хворого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ками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очищення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ран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мертвих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тканин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слизу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локального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кування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призначив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ферментний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препарат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ть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цей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препарат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altLang="ru-RU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Трипсин</a:t>
            </a:r>
            <a:endParaRPr lang="en-US" altLang="en-US" sz="2800" b="1" u="sng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Панзинорм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Аспараг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наза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Пепсин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Стрепток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наза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83671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анистий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й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є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отрутою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смерть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зму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наступає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миттєво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ть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ферменти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тохондр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ях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є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анистий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й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altLang="ru-RU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Цитохромоксидаза</a:t>
            </a:r>
            <a:r>
              <a:rPr lang="en-US" altLang="ru-RU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[</a:t>
            </a:r>
            <a:r>
              <a:rPr lang="en-US" altLang="en-US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аа</a:t>
            </a:r>
            <a:r>
              <a:rPr lang="en-US" altLang="ru-RU" sz="2800" b="1" u="sng" baseline="-250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3</a:t>
            </a:r>
            <a:r>
              <a:rPr lang="en-US" altLang="ru-RU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endParaRPr lang="en-US" altLang="ru-RU" sz="28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Флав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ферменти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Цитохром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</a:t>
            </a:r>
            <a:r>
              <a:rPr lang="en-US" altLang="ru-RU" sz="2800" baseline="-250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5</a:t>
            </a:r>
            <a:endParaRPr lang="en-US" altLang="ru-RU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</a:t>
            </a:r>
            <a:r>
              <a:rPr lang="en-US" altLang="ru-RU" sz="2800" baseline="300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+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залежн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дег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дрогенази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ru-RU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Цитохром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-450</a:t>
            </a:r>
            <a:endParaRPr lang="en-US" altLang="ru-RU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83671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досл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дженн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слини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людини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дно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нити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її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дрол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тичн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властивост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наведеного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потр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бно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цьому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використати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субстрат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altLang="ru-RU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Крохмаль</a:t>
            </a:r>
            <a:endParaRPr lang="en-US" altLang="en-US" sz="28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лки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Жири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тковина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Ам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нокислоти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405" y="836930"/>
            <a:ext cx="7671435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ть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там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деф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цит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яких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зм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людини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виникає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однаковий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симптомокомплекс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зокрема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кровоточив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сть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ясен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altLang="ru-RU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altLang="ru-RU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en-US" altLang="ru-RU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C, P</a:t>
            </a:r>
            <a:endParaRPr lang="en-US" altLang="ru-RU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B</a:t>
            </a:r>
            <a:r>
              <a:rPr lang="en-US" altLang="ru-RU" sz="2800" baseline="-250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3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</a:t>
            </a:r>
            <a:r>
              <a:rPr lang="en-US" altLang="ru-RU" sz="2800" baseline="-250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12</a:t>
            </a:r>
            <a:endParaRPr lang="en-US" altLang="ru-RU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B</a:t>
            </a:r>
            <a:r>
              <a:rPr lang="en-US" altLang="ru-RU" sz="2800" baseline="-250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1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</a:t>
            </a:r>
            <a:r>
              <a:rPr lang="en-US" altLang="ru-RU" sz="2800" baseline="-250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2</a:t>
            </a:r>
            <a:endParaRPr lang="en-US" altLang="ru-RU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PP, B</a:t>
            </a:r>
            <a:r>
              <a:rPr lang="en-US" altLang="ru-RU" sz="2800" baseline="-25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altLang="ru-RU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H, D</a:t>
            </a:r>
            <a:endParaRPr lang="en-US" altLang="ru-RU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83671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економ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чно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розвинених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країнах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поширеним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захворюванням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є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єс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зуб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захворювання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уражає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льш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95%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населення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грає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головну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роль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дем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нерал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зац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ї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твердих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тканин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зуба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єс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altLang="ru-RU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</a:t>
            </a:r>
            <a:r>
              <a:rPr lang="en-US" altLang="ru-RU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чн</a:t>
            </a:r>
            <a:r>
              <a:rPr lang="en-US" altLang="ru-RU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en-US" altLang="en-US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кислоти</a:t>
            </a:r>
            <a:endParaRPr lang="en-US" altLang="en-US" sz="28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Неповноц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нне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харчування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Екстремальн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впливи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зм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Розлад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регуляц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ї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метабол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зму</a:t>
            </a:r>
            <a:endParaRPr lang="en-US" alt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Недостатн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сть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там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endParaRPr lang="en-US" altLang="ru-RU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8219" y="33252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Метилмалонова</a:t>
            </a:r>
            <a:r>
              <a:rPr lang="en-US" altLang="ru-RU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ацидем</a:t>
            </a:r>
            <a:r>
              <a:rPr lang="en-US" altLang="ru-RU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</a:t>
            </a:r>
            <a:r>
              <a:rPr lang="en-US" altLang="ru-RU"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характеризується</a:t>
            </a:r>
            <a:r>
              <a:rPr lang="en-US" altLang="ru-RU"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надлишком</a:t>
            </a:r>
            <a:r>
              <a:rPr lang="en-US" altLang="ru-RU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метилмалонової</a:t>
            </a:r>
            <a:r>
              <a:rPr lang="en-US" altLang="ru-RU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кислоти</a:t>
            </a:r>
            <a:r>
              <a:rPr lang="en-US" altLang="ru-RU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кров</a:t>
            </a:r>
            <a:r>
              <a:rPr lang="en-US" altLang="ru-RU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en-US" altLang="en-US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</a:t>
            </a:r>
            <a:r>
              <a:rPr lang="en-US" altLang="ru-RU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сеч</a:t>
            </a:r>
            <a:r>
              <a:rPr lang="en-US" altLang="ru-RU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i, </a:t>
            </a:r>
            <a:r>
              <a:rPr lang="en-US" altLang="en-US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метабол</a:t>
            </a:r>
            <a:r>
              <a:rPr lang="en-US" altLang="ru-RU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чним</a:t>
            </a:r>
            <a:r>
              <a:rPr lang="en-US" altLang="ru-RU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ацидозом</a:t>
            </a:r>
            <a:r>
              <a:rPr lang="en-US" altLang="ru-RU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altLang="en-US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затримкою</a:t>
            </a:r>
            <a:r>
              <a:rPr lang="en-US" altLang="ru-RU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розвитку</a:t>
            </a:r>
            <a:r>
              <a:rPr lang="en-US" altLang="ru-RU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en-US" altLang="ru-RU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тей</a:t>
            </a:r>
            <a:r>
              <a:rPr lang="en-US" altLang="ru-RU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ураженням</a:t>
            </a:r>
            <a:r>
              <a:rPr lang="en-US" altLang="ru-RU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нервової</a:t>
            </a:r>
            <a:r>
              <a:rPr lang="en-US" altLang="ru-RU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системи</a:t>
            </a:r>
            <a:r>
              <a:rPr lang="en-US" altLang="ru-RU"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en-US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</a:t>
            </a:r>
            <a:r>
              <a:rPr lang="en-US" altLang="ru-RU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en-US" altLang="ru-RU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чн</a:t>
            </a:r>
            <a:r>
              <a:rPr lang="en-US" altLang="ru-RU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en-US" altLang="en-US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прояви</a:t>
            </a:r>
            <a:r>
              <a:rPr lang="en-US" altLang="ru-RU"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спадкової</a:t>
            </a:r>
            <a:r>
              <a:rPr lang="en-US" altLang="ru-RU"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метилмалонової</a:t>
            </a:r>
            <a:r>
              <a:rPr lang="en-US" altLang="ru-RU"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ацидем</a:t>
            </a:r>
            <a:r>
              <a:rPr lang="en-US" altLang="ru-RU"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ї</a:t>
            </a:r>
            <a:r>
              <a:rPr lang="en-US" altLang="ru-RU"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en-US" altLang="ru-RU"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деяких</a:t>
            </a:r>
            <a:r>
              <a:rPr lang="en-US" altLang="en-US"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пац</a:t>
            </a:r>
            <a:r>
              <a:rPr lang="en-US" altLang="ru-RU"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єнт</a:t>
            </a:r>
            <a:r>
              <a:rPr lang="en-US" altLang="ru-RU"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можна</a:t>
            </a:r>
            <a:r>
              <a:rPr lang="en-US" altLang="ru-RU"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послабити</a:t>
            </a:r>
            <a:r>
              <a:rPr lang="en-US" altLang="ru-RU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вживанням</a:t>
            </a:r>
            <a:r>
              <a:rPr lang="en-US" altLang="ru-RU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en-US" altLang="ru-RU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двищених</a:t>
            </a:r>
            <a:r>
              <a:rPr lang="en-US" altLang="ru-RU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en-US" altLang="ru-RU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лькостей</a:t>
            </a:r>
            <a:r>
              <a:rPr lang="en-US" altLang="ru-RU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одного</a:t>
            </a:r>
            <a:r>
              <a:rPr lang="en-US" altLang="ru-RU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en-US" altLang="ru-RU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там</a:t>
            </a:r>
            <a:r>
              <a:rPr lang="en-US" altLang="ru-RU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en-US" altLang="ru-RU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6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en-US"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Якого</a:t>
            </a:r>
            <a:r>
              <a:rPr lang="en-US" altLang="ru-RU"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саме</a:t>
            </a:r>
            <a:r>
              <a:rPr lang="en-US" altLang="ru-RU"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altLang="ru-RU" sz="2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en-US" altLang="en-US" sz="26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600" b="1" u="sng" baseline="-25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en-US" altLang="ru-RU" sz="26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en-US" altLang="en-US"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600" baseline="-25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altLang="ru-RU" sz="2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en-US"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600" baseline="-25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altLang="ru-RU" sz="2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en-US" altLang="en-US"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600" baseline="-25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altLang="ru-RU" sz="2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en-US" altLang="en-US"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600" baseline="-25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altLang="ru-RU" sz="2600" baseline="-25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6432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нефролог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чн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й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юнака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19-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рок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була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виявлена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двищена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льк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сть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вторинн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й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сеч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двищення</a:t>
            </a:r>
            <a:r>
              <a:rPr lang="uk-UA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секрец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ї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якого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гормону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рно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могло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викликати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зм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altLang="ru-RU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Альдостерон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Окситоцин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Адренал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Глюкагон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Тестостерон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6432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тестуванн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перчутлив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сть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пац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єнту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ввели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алерген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сля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чого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постер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галось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почервон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ння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набряк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ль</a:t>
            </a:r>
            <a:r>
              <a:rPr lang="uk-UA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внасл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ї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стам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якого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перетворення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ам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нокислоти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стидину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утворюється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цей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огенний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ам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altLang="ru-RU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Декарбоксилювання</a:t>
            </a:r>
            <a:endParaRPr lang="en-US" altLang="en-US" sz="2800" b="1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Метилювання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Фосфорилювання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D 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зомеризац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Дезам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нування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6432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печ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нц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хворого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який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страждає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зал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зодеф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цитну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анем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</a:t>
            </a:r>
            <a:r>
              <a:rPr lang="uk-UA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виявлено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порушення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синтезу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зал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зовм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сного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лка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який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є</a:t>
            </a:r>
            <a:r>
              <a:rPr lang="uk-UA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жерелом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зал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синтезу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гему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називається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цей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лок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altLang="ru-RU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altLang="ru-RU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Феритин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Трансферин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Гемосидерин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Церулоплазм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Гемоглоб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6432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карню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поступила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роб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тниця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чного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дприємства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ознаками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отруєння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волосс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єї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нки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знайдено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двищену</a:t>
            </a:r>
            <a:r>
              <a:rPr lang="uk-UA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концентрац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арсенату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який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блокує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поєву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кислоту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Порушення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якого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є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най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рною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причиною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порушень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uk-UA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зм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i?</a:t>
            </a:r>
            <a:endParaRPr lang="en-US" altLang="ru-RU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Окислювальне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декарбоксилювання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ПВК</a:t>
            </a:r>
            <a:endParaRPr lang="en-US" altLang="en-US" sz="2800" u="sng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кросомальне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окислення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дновлення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метгемоглоб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ну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дновлення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орган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чних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перекисей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Знешкодження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супероксидних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он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6432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окисленн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вуглевод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утворюється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велика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льк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сть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енерг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ї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основна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частина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якої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утворюється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завдяки</a:t>
            </a:r>
            <a:r>
              <a:rPr lang="uk-UA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окисленню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ацетил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КоА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льки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молекул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АТФ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утворюється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повному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окисненн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єї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молекули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ацет</a:t>
            </a:r>
            <a:r>
              <a:rPr lang="uk-UA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КоА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altLang="ru-RU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 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12</a:t>
            </a: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B 36</a:t>
            </a: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C 24</a:t>
            </a: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D 8</a:t>
            </a: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E 38</a:t>
            </a: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6432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дну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роль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кальциф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кац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ї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тканин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зуба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грає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лок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остеокальцин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який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має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високу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здатн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сть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зв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язувати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они</a:t>
            </a:r>
            <a:r>
              <a:rPr lang="uk-UA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кальц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завдяки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наявност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пептидному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ланцюз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залишк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модиф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кованої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ам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нокислоти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altLang="ru-RU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Гама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-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карбоксиглутам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нова</a:t>
            </a:r>
            <a:endParaRPr lang="en-US" altLang="en-US" sz="2800" b="1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Алан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Гама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-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ам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номасляна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Карбоксиаспараг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нова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Дельта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-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ам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нопроп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онова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6432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куванн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алоаден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запалення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слинних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залоз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використовують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препарати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там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Який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наведених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там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uk-UA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грає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важливу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роль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антиоксидантному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захист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altLang="ru-RU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Токоферол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ам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Рибофлав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Пантотенова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кислота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ридоксин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6432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Чолов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60-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рок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страждає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атеросклероз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судин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головного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мозку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обстеженн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виявлена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перл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дем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Вм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</a:t>
            </a:r>
            <a:r>
              <a:rPr lang="ru-RU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якого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класу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попротеїд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найб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льш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рно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буде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двищений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досл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дженн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сироватки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кров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i?</a:t>
            </a:r>
            <a:endParaRPr lang="en-US" altLang="ru-RU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Л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попротеїди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низької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щ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льност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endParaRPr lang="en-US" altLang="ru-RU" sz="2800" u="sng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Л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попротеїди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високої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щ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льност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Комплекси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жирних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кислот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альбум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нами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Х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лом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крони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Холестерин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6432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Встановлено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складу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пестициду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входить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арсенат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натр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який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блокує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поєву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кислоту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Вкаж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ть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активн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сть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яких</a:t>
            </a:r>
            <a:r>
              <a:rPr lang="ru-RU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фермент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порушується</a:t>
            </a:r>
            <a:r>
              <a:rPr lang="en-US" altLang="ru-RU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altLang="ru-RU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ПВК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-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дег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дрогеназный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комплекс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кросомальне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окиснення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Метгемоглоб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нредуктаза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Глутат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онпероксидаза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Глутат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онредуктаза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6432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Еритроцити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людини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не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стять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тохондр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й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Який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основний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шлях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утворення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АТФ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цих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кл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тинах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?</a:t>
            </a: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Анаеробний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гл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кол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Аеробний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гл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кол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Окиснювальне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фосфорилювання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Креатинк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назна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реакц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Аден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латк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назна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реакц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6432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Необх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дно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оц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нити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перетравлююч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властивост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слини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яким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субстратом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для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цього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її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треба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зм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шати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?</a:t>
            </a: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Крохмаль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Казеїн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Жир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ДНК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РНК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6432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Деяк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б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лки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слини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виконують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захисну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функц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ю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Який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них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захищає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слизову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оболонку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ротової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порожнини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механ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чних</a:t>
            </a:r>
            <a:r>
              <a:rPr lang="ru-RU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ушкоджень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?</a:t>
            </a: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Муцин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Л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зоцим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Каталаза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Пероксидаза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Рен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6432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Для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формування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нерального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матриксу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твердих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тканин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зуба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необх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дна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висока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концентрац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фосфат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-i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он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,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що</a:t>
            </a:r>
            <a:r>
              <a:rPr lang="ru-RU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утворю</a:t>
            </a:r>
            <a:r>
              <a:rPr lang="ru-RU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ю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ться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процес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дрол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зу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фосфорноеф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рних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зв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’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язк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за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участю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лужної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фосфатази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. 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они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якого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металу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є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активаторами</a:t>
            </a:r>
            <a:r>
              <a:rPr lang="ru-RU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цього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процесу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:</a:t>
            </a: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Цинк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Магн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й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Ферум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Кальц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й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Натр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й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6432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У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дитини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агностовано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порушення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формування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емал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 i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дентину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зуб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внасл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док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зниженого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вм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сту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он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Ca</a:t>
            </a:r>
            <a:r>
              <a:rPr lang="en-US" altLang="ru-RU" sz="2800" u="sng" baseline="300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2+</a:t>
            </a:r>
            <a:r>
              <a:rPr lang="ru-RU" altLang="en-US" sz="2800" u="sng" baseline="300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кров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.</a:t>
            </a:r>
            <a:r>
              <a:rPr lang="ru-RU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Який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гормональний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препарат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можна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застосувати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для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корекц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ї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даного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стану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?</a:t>
            </a: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Кальцитон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</a:t>
            </a:r>
            <a:endParaRPr lang="en-US" altLang="en-US" sz="2800" b="1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Соматотроп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Тироксин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Предн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золон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Кортизон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53415" y="621030"/>
            <a:ext cx="8167370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У</a:t>
            </a:r>
            <a:r>
              <a:rPr lang="en-US" altLang="ru-RU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пац</a:t>
            </a:r>
            <a:r>
              <a:rPr lang="en-US" altLang="ru-RU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єнта</a:t>
            </a:r>
            <a:r>
              <a:rPr lang="en-US" altLang="ru-RU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50-</a:t>
            </a:r>
            <a:r>
              <a:rPr lang="en-US" altLang="en-US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ти</a:t>
            </a:r>
            <a:r>
              <a:rPr lang="en-US" altLang="ru-RU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рок</a:t>
            </a:r>
            <a:r>
              <a:rPr lang="en-US" altLang="ru-RU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, </a:t>
            </a:r>
            <a:r>
              <a:rPr lang="en-US" altLang="en-US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що</a:t>
            </a:r>
            <a:r>
              <a:rPr lang="en-US" altLang="ru-RU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звернувся</a:t>
            </a:r>
            <a:r>
              <a:rPr lang="en-US" altLang="ru-RU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до</a:t>
            </a:r>
            <a:r>
              <a:rPr lang="en-US" altLang="ru-RU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стоматолога</a:t>
            </a:r>
            <a:r>
              <a:rPr lang="en-US" altLang="ru-RU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, </a:t>
            </a:r>
            <a:r>
              <a:rPr lang="en-US" altLang="en-US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був</a:t>
            </a:r>
            <a:r>
              <a:rPr lang="en-US" altLang="ru-RU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виявлений</a:t>
            </a:r>
            <a:r>
              <a:rPr lang="en-US" altLang="ru-RU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малиновий</a:t>
            </a:r>
            <a:r>
              <a:rPr lang="en-US" altLang="ru-RU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"</a:t>
            </a:r>
            <a:r>
              <a:rPr lang="en-US" altLang="en-US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лакований</a:t>
            </a:r>
            <a:r>
              <a:rPr lang="en-US" altLang="ru-RU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"</a:t>
            </a:r>
            <a:r>
              <a:rPr lang="en-US" altLang="en-US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язик</a:t>
            </a:r>
            <a:r>
              <a:rPr lang="en-US" altLang="ru-RU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. </a:t>
            </a:r>
            <a:r>
              <a:rPr lang="en-US" altLang="en-US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У</a:t>
            </a:r>
            <a:r>
              <a:rPr lang="en-US" altLang="ru-RU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кров</a:t>
            </a:r>
            <a:r>
              <a:rPr lang="en-US" altLang="ru-RU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i: </a:t>
            </a:r>
            <a:r>
              <a:rPr lang="en-US" altLang="en-US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знижена</a:t>
            </a:r>
            <a:r>
              <a:rPr lang="ru-RU" altLang="en-US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</a:t>
            </a:r>
            <a:r>
              <a:rPr lang="en-US" altLang="ru-RU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льк</a:t>
            </a:r>
            <a:r>
              <a:rPr lang="en-US" altLang="ru-RU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сть</a:t>
            </a:r>
            <a:r>
              <a:rPr lang="en-US" altLang="ru-RU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еритроцит</a:t>
            </a:r>
            <a:r>
              <a:rPr lang="en-US" altLang="ru-RU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i </a:t>
            </a:r>
            <a:r>
              <a:rPr lang="en-US" altLang="en-US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концентрац</a:t>
            </a:r>
            <a:r>
              <a:rPr lang="en-US" altLang="ru-RU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ї</a:t>
            </a:r>
            <a:r>
              <a:rPr lang="en-US" altLang="ru-RU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гемоглоб</a:t>
            </a:r>
            <a:r>
              <a:rPr lang="en-US" altLang="ru-RU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ну</a:t>
            </a:r>
            <a:r>
              <a:rPr lang="en-US" altLang="ru-RU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, </a:t>
            </a:r>
            <a:r>
              <a:rPr lang="en-US" altLang="en-US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кол</a:t>
            </a:r>
            <a:r>
              <a:rPr lang="en-US" altLang="ru-RU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рний</a:t>
            </a:r>
            <a:r>
              <a:rPr lang="en-US" altLang="ru-RU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показник</a:t>
            </a:r>
            <a:r>
              <a:rPr lang="en-US" altLang="ru-RU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1,3, </a:t>
            </a:r>
            <a:r>
              <a:rPr lang="en-US" altLang="en-US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наявн</a:t>
            </a:r>
            <a:r>
              <a:rPr lang="en-US" altLang="ru-RU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 </a:t>
            </a:r>
            <a:r>
              <a:rPr lang="en-US" altLang="en-US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ознаки</a:t>
            </a:r>
            <a:r>
              <a:rPr lang="en-US" altLang="ru-RU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мегалобластичного</a:t>
            </a:r>
            <a:r>
              <a:rPr lang="en-US" altLang="ru-RU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типу</a:t>
            </a:r>
            <a:r>
              <a:rPr lang="ru-RU" altLang="en-US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кровотворення</a:t>
            </a:r>
            <a:r>
              <a:rPr lang="en-US" altLang="ru-RU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, </a:t>
            </a:r>
            <a:r>
              <a:rPr lang="en-US" altLang="en-US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дегенеративн</a:t>
            </a:r>
            <a:r>
              <a:rPr lang="en-US" altLang="ru-RU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 </a:t>
            </a:r>
            <a:r>
              <a:rPr lang="en-US" altLang="en-US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зм</a:t>
            </a:r>
            <a:r>
              <a:rPr lang="en-US" altLang="ru-RU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ни</a:t>
            </a:r>
            <a:r>
              <a:rPr lang="en-US" altLang="ru-RU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б</a:t>
            </a:r>
            <a:r>
              <a:rPr lang="en-US" altLang="ru-RU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лої</a:t>
            </a:r>
            <a:r>
              <a:rPr lang="en-US" altLang="ru-RU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кров</a:t>
            </a:r>
            <a:r>
              <a:rPr lang="en-US" altLang="ru-RU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ru-RU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. </a:t>
            </a:r>
            <a:r>
              <a:rPr lang="en-US" altLang="en-US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Яке</a:t>
            </a:r>
            <a:r>
              <a:rPr lang="en-US" altLang="ru-RU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захворювання</a:t>
            </a:r>
            <a:r>
              <a:rPr lang="en-US" altLang="ru-RU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кров</a:t>
            </a:r>
            <a:r>
              <a:rPr lang="en-US" altLang="ru-RU" sz="26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ru-RU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було</a:t>
            </a:r>
            <a:r>
              <a:rPr lang="en-US" altLang="ru-RU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виявлене</a:t>
            </a:r>
            <a:r>
              <a:rPr lang="en-US" altLang="ru-RU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у</a:t>
            </a:r>
            <a:r>
              <a:rPr lang="en-US" altLang="ru-RU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хворого</a:t>
            </a:r>
            <a:r>
              <a:rPr lang="en-US" altLang="ru-RU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?</a:t>
            </a:r>
            <a:endParaRPr lang="en-US" altLang="ru-RU" sz="26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 </a:t>
            </a:r>
            <a:r>
              <a:rPr lang="en-US" altLang="ru-RU" sz="26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B</a:t>
            </a:r>
            <a:r>
              <a:rPr lang="en-US" altLang="ru-RU" sz="2600" b="1" u="sng" baseline="-250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12</a:t>
            </a:r>
            <a:r>
              <a:rPr lang="en-US" altLang="ru-RU" sz="26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-</a:t>
            </a:r>
            <a:r>
              <a:rPr lang="en-US" altLang="en-US" sz="26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фол</a:t>
            </a:r>
            <a:r>
              <a:rPr lang="en-US" altLang="ru-RU" sz="26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6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єводеф</a:t>
            </a:r>
            <a:r>
              <a:rPr lang="en-US" altLang="ru-RU" sz="26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6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цитна</a:t>
            </a:r>
            <a:r>
              <a:rPr lang="en-US" altLang="ru-RU" sz="26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6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анем</a:t>
            </a:r>
            <a:r>
              <a:rPr lang="en-US" altLang="ru-RU" sz="26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6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</a:t>
            </a:r>
            <a:endParaRPr lang="en-US" altLang="en-US" sz="2600" b="1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B </a:t>
            </a:r>
            <a:r>
              <a:rPr lang="en-US" altLang="en-US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Зал</a:t>
            </a:r>
            <a:r>
              <a:rPr lang="en-US" altLang="ru-RU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зодеф</a:t>
            </a:r>
            <a:r>
              <a:rPr lang="en-US" altLang="ru-RU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цитна</a:t>
            </a:r>
            <a:r>
              <a:rPr lang="en-US" altLang="ru-RU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анем</a:t>
            </a:r>
            <a:r>
              <a:rPr lang="en-US" altLang="ru-RU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</a:t>
            </a:r>
            <a:endParaRPr lang="en-US" altLang="en-US" sz="26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C </a:t>
            </a:r>
            <a:r>
              <a:rPr lang="en-US" altLang="en-US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</a:t>
            </a:r>
            <a:r>
              <a:rPr lang="en-US" altLang="ru-RU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єлоїдний</a:t>
            </a:r>
            <a:r>
              <a:rPr lang="en-US" altLang="ru-RU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лейкоз</a:t>
            </a:r>
            <a:endParaRPr lang="en-US" altLang="en-US" sz="26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D </a:t>
            </a:r>
            <a:r>
              <a:rPr lang="en-US" altLang="en-US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Апластична</a:t>
            </a:r>
            <a:r>
              <a:rPr lang="en-US" altLang="ru-RU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анем</a:t>
            </a:r>
            <a:r>
              <a:rPr lang="en-US" altLang="ru-RU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</a:t>
            </a:r>
            <a:endParaRPr lang="en-US" altLang="en-US" sz="26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E </a:t>
            </a:r>
            <a:r>
              <a:rPr lang="en-US" altLang="en-US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Гемол</a:t>
            </a:r>
            <a:r>
              <a:rPr lang="en-US" altLang="ru-RU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тична</a:t>
            </a:r>
            <a:r>
              <a:rPr lang="en-US" altLang="ru-RU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анем</a:t>
            </a:r>
            <a:r>
              <a:rPr lang="en-US" altLang="ru-RU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6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</a:t>
            </a:r>
            <a:endParaRPr lang="en-US" altLang="en-US" sz="26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6432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При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ряд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гемоглоб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нопат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й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дбуваються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ам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нокислотн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зам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ни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у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α - i β -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ланцюгах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гемоглоб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ну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Яка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них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характерна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для</a:t>
            </a:r>
            <a:r>
              <a:rPr lang="ru-RU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серпопод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бнокл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тинної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анем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ї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?</a:t>
            </a: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Глутамат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-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вал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</a:t>
            </a:r>
            <a:endParaRPr lang="en-US" altLang="en-US" sz="2800" b="1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Аспартат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-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л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зин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Алан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-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серин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Мет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он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-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стидин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Гл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цин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-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серин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6432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У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хворого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алкогольним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ураженням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печ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нки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порушен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процеси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б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отрансформац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ї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ксеноб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отик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та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ендогенних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токсичних</a:t>
            </a:r>
            <a:r>
              <a:rPr lang="ru-RU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сполук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.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Зниження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активност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якого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хромопротеїну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може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бути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причиною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цього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?</a:t>
            </a: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Цитохром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-450</a:t>
            </a:r>
            <a:endParaRPr lang="en-US" altLang="ru-RU" sz="2800" b="1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Гемоглоб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Цитохромоксидаза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Цитохром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b</a:t>
            </a: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Цитохром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</a:t>
            </a:r>
            <a:r>
              <a:rPr lang="en-US" altLang="ru-RU" sz="2800" baseline="-250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1</a:t>
            </a:r>
            <a:endParaRPr lang="en-US" altLang="ru-RU" sz="2800" baseline="-250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6432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У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дитини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6-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ти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рок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спостер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гається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затримка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росту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,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порушення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процес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окостен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ння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,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декальциф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кац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зуб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Що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може</a:t>
            </a:r>
            <a:r>
              <a:rPr lang="ru-RU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бути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причиною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цього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?</a:t>
            </a: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Деф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цит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там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ну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D</a:t>
            </a: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Зменшення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продукц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ї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глюкагону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C 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нсул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нова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недостатн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сть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пертиреоз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Ав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там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ноз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6432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У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дитини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2-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х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рок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агностовано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хворобу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рке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,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яка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проявляється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важкою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погл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кем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єю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Причиною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такого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стану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є</a:t>
            </a:r>
            <a:r>
              <a:rPr lang="ru-RU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дсутн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сть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ферменту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глюкозо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-6-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фосфатази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порушенням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якого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процесу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пов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’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язана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ця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патолог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?</a:t>
            </a: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Моб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л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зац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гл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когену</a:t>
            </a:r>
            <a:endParaRPr lang="en-US" altLang="en-US" sz="2800" b="1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Синтез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гл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когену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Кетогенез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Гл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кол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Глюконеогенез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6432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У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чолов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ка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60-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ти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рок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,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який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страждає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на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хрон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чну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кишкову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непрох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дн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сть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,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посилюється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гниття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б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лк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у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товстому</a:t>
            </a:r>
            <a:r>
              <a:rPr lang="ru-RU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кишечнику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.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дтвердженням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цього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процесу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є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:</a:t>
            </a: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 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ндиканур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Б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л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руб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нур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перур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кур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Креатинур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Глюкозур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6432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ком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знижується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секреторна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активн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сть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привушних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слинних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залоз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.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Активн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сть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якого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ферменту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слини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буде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зко</a:t>
            </a:r>
            <a:r>
              <a:rPr lang="ru-RU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зменшуватись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?</a:t>
            </a: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Ам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лаза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Л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зоцим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Фосфатаза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Гексок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наза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Мальтаза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6432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Кат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онн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гл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копротеїни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є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основними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компонентами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слини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привушних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залоз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Як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ам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нокислоти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обумовлюють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їх</a:t>
            </a:r>
            <a:r>
              <a:rPr lang="ru-RU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позитивний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заряд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?</a:t>
            </a: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Л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зин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, 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арг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, 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стидин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Аспартат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,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глутамат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,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гл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цин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Аспартат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,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арг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,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глутамат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Глутамат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,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вал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,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лейцин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Цистеїн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,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гл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цин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,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прол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6432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При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цукровому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абет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 </a:t>
            </a:r>
            <a:r>
              <a:rPr lang="ru-RU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та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голодуванн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кров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зб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льшується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вм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ст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ацетонових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л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,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що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використовуються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якост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ru-RU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енергетичного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матер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алу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Назв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ть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речовину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,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якої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вони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синтезуються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:</a:t>
            </a: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Ацет</a:t>
            </a:r>
            <a:r>
              <a:rPr lang="ru-RU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и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л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-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КоА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Сукцин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л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-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КоА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Цитрат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Малат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Кетоглутарат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6432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При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обробц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перекисом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водню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слизової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оболонки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ротової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порожнини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хворого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,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кров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пофарбувалась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у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коричневий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кол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</a:t>
            </a:r>
            <a:r>
              <a:rPr lang="ru-RU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зам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сть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ноутворення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При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зниженн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концентрац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ї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якого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перел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чених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фермент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це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можливо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?</a:t>
            </a: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Каталаза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Псевдохол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нестераза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Глюкозо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-6-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фосфатдег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дрогеназа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Ацетилтрансфераза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Метгемоглоб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нредуктаза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6432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При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обстеженн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групи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ос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б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,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що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мешкають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на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одн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й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територ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ї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,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л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кар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-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стоматолог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звернув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увагу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на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однаков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симптоми</a:t>
            </a:r>
            <a:r>
              <a:rPr lang="ru-RU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захворювання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-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темно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-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жовт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плями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емал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зуб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.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Надлишок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якого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кроелементу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у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продуктах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або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питн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й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вод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може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бути</a:t>
            </a:r>
            <a:r>
              <a:rPr lang="ru-RU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причиною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цього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стану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?</a:t>
            </a: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Фтор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кель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дь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Йод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Кальц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й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6432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У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19-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ти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сячної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дитини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затримкою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розвитку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та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проявами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самоагрес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ї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вм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ст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сечової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кислоти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кров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 - 1,96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ммоль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/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л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При</a:t>
            </a:r>
            <a:r>
              <a:rPr lang="ru-RU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якому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метабол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чному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порушенн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це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спостер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гається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?</a:t>
            </a: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Синдром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Леша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-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хана</a:t>
            </a:r>
            <a:endParaRPr lang="en-US" altLang="en-US" sz="2800" b="1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Подагра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Синдром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набутого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мунодеф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циту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Хвороба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рке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Хвороба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ценко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-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Куш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нга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6432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У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дитини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дзначається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затримка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прор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зування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зуб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,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неправильне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їх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розташування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Скарги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також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на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сух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сть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у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рот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,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появу</a:t>
            </a:r>
            <a:r>
              <a:rPr lang="ru-RU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тр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щин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кутах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рота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наступним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нагноєнням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нестачею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якого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там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ну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може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бути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пов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’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язаний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цей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стан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?</a:t>
            </a: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 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A</a:t>
            </a: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B D</a:t>
            </a: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C E</a:t>
            </a: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D C</a:t>
            </a: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E K</a:t>
            </a: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6432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У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хворого</a:t>
            </a:r>
            <a:r>
              <a:rPr lang="en-US" altLang="ru-RU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на</a:t>
            </a:r>
            <a:r>
              <a:rPr lang="en-US" altLang="ru-RU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хрон</a:t>
            </a:r>
            <a:r>
              <a:rPr lang="en-US" altLang="ru-RU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чний</a:t>
            </a:r>
            <a:r>
              <a:rPr lang="en-US" altLang="ru-RU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гепатит</a:t>
            </a:r>
            <a:r>
              <a:rPr lang="en-US" altLang="ru-RU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видалили</a:t>
            </a:r>
            <a:r>
              <a:rPr lang="en-US" altLang="ru-RU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зуб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. </a:t>
            </a:r>
            <a:r>
              <a:rPr lang="en-US" altLang="en-US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Кровотеча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, 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що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виникла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сля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цього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, 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не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припинялася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впродовж</a:t>
            </a:r>
            <a:r>
              <a:rPr lang="en-US" altLang="ru-RU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2 </a:t>
            </a:r>
            <a:r>
              <a:rPr lang="en-US" altLang="en-US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годин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.</a:t>
            </a:r>
            <a:r>
              <a:rPr lang="ru-RU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Проведене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досл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дження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системи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гемостазу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встановило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зменшення</a:t>
            </a:r>
            <a:r>
              <a:rPr lang="en-US" altLang="ru-RU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вм</a:t>
            </a:r>
            <a:r>
              <a:rPr lang="en-US" altLang="ru-RU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сту</a:t>
            </a:r>
            <a:r>
              <a:rPr lang="en-US" altLang="ru-RU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плазм</a:t>
            </a:r>
            <a:r>
              <a:rPr lang="en-US" altLang="ru-RU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 </a:t>
            </a:r>
            <a:r>
              <a:rPr lang="en-US" altLang="en-US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кров</a:t>
            </a:r>
            <a:r>
              <a:rPr lang="en-US" altLang="ru-RU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 </a:t>
            </a:r>
            <a:r>
              <a:rPr lang="en-US" altLang="en-US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дек</a:t>
            </a:r>
            <a:r>
              <a:rPr lang="en-US" altLang="ru-RU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лькох</a:t>
            </a:r>
            <a:r>
              <a:rPr lang="en-US" altLang="ru-RU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фактор</a:t>
            </a:r>
            <a:r>
              <a:rPr lang="en-US" altLang="ru-RU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зс</a:t>
            </a:r>
            <a:r>
              <a:rPr lang="en-US" altLang="ru-RU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дання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.</a:t>
            </a:r>
            <a:r>
              <a:rPr lang="ru-RU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Порушення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якої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функц</a:t>
            </a:r>
            <a:r>
              <a:rPr lang="en-US" altLang="ru-RU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ї</a:t>
            </a:r>
            <a:r>
              <a:rPr lang="en-US" altLang="ru-RU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печ</a:t>
            </a:r>
            <a:r>
              <a:rPr lang="en-US" altLang="ru-RU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нки</a:t>
            </a:r>
            <a:r>
              <a:rPr lang="en-US" altLang="ru-RU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призвело</a:t>
            </a:r>
            <a:r>
              <a:rPr lang="en-US" altLang="ru-RU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до</a:t>
            </a:r>
            <a:r>
              <a:rPr lang="en-US" altLang="ru-RU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порушення</a:t>
            </a:r>
            <a:r>
              <a:rPr lang="en-US" altLang="ru-RU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гемостазу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у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цього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хворого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?</a:t>
            </a:r>
            <a:endParaRPr lang="en-US" altLang="ru-RU" sz="24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altLang="en-US" sz="24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 </a:t>
            </a:r>
            <a:r>
              <a:rPr lang="en-US" altLang="en-US" sz="24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Б</a:t>
            </a:r>
            <a:r>
              <a:rPr lang="en-US" altLang="ru-RU" sz="24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4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локсинтезуюча</a:t>
            </a:r>
            <a:endParaRPr lang="en-US" altLang="en-US" sz="2400" b="1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B 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Антитоксична</a:t>
            </a:r>
            <a:endParaRPr lang="en-US" altLang="en-US" sz="24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C 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Травна</a:t>
            </a:r>
            <a:endParaRPr lang="en-US" altLang="en-US" sz="24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D 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Гормональна</a:t>
            </a:r>
            <a:endParaRPr lang="en-US" altLang="en-US" sz="24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E 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Захисна</a:t>
            </a:r>
            <a:endParaRPr lang="en-US" altLang="en-US" sz="24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6432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У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ж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нки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32-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х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рок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запалення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ясен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(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нг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)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супроводжується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їх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покс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єю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.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Утворення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якого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метабол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ту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вуглеводного</a:t>
            </a:r>
            <a:r>
              <a:rPr lang="ru-RU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обм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ну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значно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зб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льшується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при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цьому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тканинах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пародонта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?</a:t>
            </a: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Лактат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Рибозо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-5-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фосфат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Гл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коген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Глюкозо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-6-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фосфат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НАДФН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6432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У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пац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єнта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навесн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’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явилися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петех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альн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крововиливи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,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розхитування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зуб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,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дм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чає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високу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чутлив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сть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до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простудних</a:t>
            </a:r>
            <a:r>
              <a:rPr lang="ru-RU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хвороб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Л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кар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припустив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пов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там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ноз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C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.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Чим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пояснюються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зм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ни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боку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зуб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?</a:t>
            </a: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 </a:t>
            </a:r>
            <a:r>
              <a:rPr lang="en-US" altLang="en-US" sz="24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Порушення</a:t>
            </a:r>
            <a:r>
              <a:rPr lang="en-US" altLang="ru-RU" sz="24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структури</a:t>
            </a:r>
            <a:r>
              <a:rPr lang="en-US" altLang="ru-RU" sz="24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колагену</a:t>
            </a:r>
            <a:r>
              <a:rPr lang="en-US" altLang="ru-RU" sz="24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пер</a:t>
            </a:r>
            <a:r>
              <a:rPr lang="en-US" altLang="ru-RU" sz="24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4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одонтальних</a:t>
            </a:r>
            <a:r>
              <a:rPr lang="en-US" altLang="ru-RU" sz="24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зв</a:t>
            </a:r>
            <a:r>
              <a:rPr lang="en-US" altLang="ru-RU" sz="24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’</a:t>
            </a:r>
            <a:r>
              <a:rPr lang="en-US" altLang="en-US" sz="24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язок</a:t>
            </a:r>
            <a:endParaRPr lang="en-US" altLang="en-US" sz="24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B 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Зм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на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структури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гл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козам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ногл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кан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endParaRPr lang="en-US" altLang="en-US" sz="24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C 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двищення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проникност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 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мембран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навколозубних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тканин</a:t>
            </a:r>
            <a:endParaRPr lang="en-US" altLang="en-US" sz="24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D 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Механ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чне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ушкодження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зуб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endParaRPr lang="en-US" altLang="en-US" sz="24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E 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Порушення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окисно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-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дновних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процес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у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навколозубних</a:t>
            </a:r>
            <a:r>
              <a:rPr lang="en-US" altLang="ru-RU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тканинах</a:t>
            </a:r>
            <a:endParaRPr lang="en-US" altLang="en-US" sz="24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6432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У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хворих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на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еритропоетичну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порф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ю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(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хвороба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Гюнтера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)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зуби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флюоресцують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ультраф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олет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яскраво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червоним</a:t>
            </a:r>
            <a:r>
              <a:rPr lang="ru-RU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кольором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,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шк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ра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чутлива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до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св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тла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,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сеча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забарвлена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червоний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кол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недостатн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стю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якого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ферменту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пов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’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язана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ця</a:t>
            </a:r>
            <a:r>
              <a:rPr lang="ru-RU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хвороба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?</a:t>
            </a: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Уропорф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риноген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-III-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косинтаза</a:t>
            </a:r>
            <a:endParaRPr lang="en-US" altLang="en-US" sz="2800" b="1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Уропорф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риноген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-I-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синтаза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Дельта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-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ам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нолевул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натсинтаза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Уропорф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риноген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-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декарбоксилаза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Феррохелатаза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6432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У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дитини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нирковою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недостатн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стю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виявлена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затримка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прор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зування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зуб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.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Порушення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утворення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нирках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якої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речовини</a:t>
            </a:r>
            <a:r>
              <a:rPr lang="ru-RU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найб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льш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мов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рно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є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причиною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цього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?</a:t>
            </a: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 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1,25 (OH)</a:t>
            </a:r>
            <a:r>
              <a:rPr lang="en-US" altLang="ru-RU" sz="2800" b="1" u="sng" baseline="-250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2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D</a:t>
            </a:r>
            <a:r>
              <a:rPr lang="en-US" altLang="ru-RU" sz="2800" b="1" u="sng" baseline="-250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3</a:t>
            </a: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Гл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коц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ам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Глутамат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D α -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кетоглутарат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дроксильований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л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зин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6432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У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хворої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60-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ти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рок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знижена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активн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сть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основного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травного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ферменту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слини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цьому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випадку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порушується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первинний</a:t>
            </a:r>
            <a:r>
              <a:rPr lang="ru-RU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дрол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:</a:t>
            </a: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Вуглевод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Жир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Б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лк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Кл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тковини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Молочного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цукру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6432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При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обстеженн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хворого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встановлено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,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що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причиною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поплаз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ї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зуб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є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пов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там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ноз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та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D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Ц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там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ни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призначили</a:t>
            </a:r>
            <a:r>
              <a:rPr lang="ru-RU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перорально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,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проте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л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кувального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ефекту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не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досягли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Яка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можлива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причина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порушення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засвоєння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там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?</a:t>
            </a: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Нестача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жовчних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кислот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похлорг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др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перхлорг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др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Ах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л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Ахлорг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др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6432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Емаль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характеризується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високою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ст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йк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стю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до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ї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зних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механ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чних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та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х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м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чних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фактор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.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Синтез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якого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компоненту</a:t>
            </a:r>
            <a:r>
              <a:rPr lang="ru-RU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забезпечує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таку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резистентн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сть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?</a:t>
            </a: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Фторапатит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дроксиапатит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Хлорапатит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Колаген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Карбонатний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апатит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64322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Пародонтит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супроводжується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активац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єю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протеол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зу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в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тканинах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пародонту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.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двищення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якого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компоненту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ротової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р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дини</a:t>
            </a:r>
            <a:r>
              <a:rPr lang="ru-RU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св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дчить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про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активац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ю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 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протеол</a:t>
            </a:r>
            <a:r>
              <a:rPr lang="en-US" altLang="ru-RU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зу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?</a:t>
            </a: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altLang="ru-RU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 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Ам</a:t>
            </a:r>
            <a:r>
              <a:rPr lang="en-US" altLang="ru-RU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 b="1" u="sng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нокислоти</a:t>
            </a:r>
            <a:endParaRPr lang="en-US" altLang="en-US" sz="2800" b="1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B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Орган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чн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кислоти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C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Глюкоза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D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Б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огенн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ам</a:t>
            </a: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ни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altLang="ru-RU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E </a:t>
            </a:r>
            <a:r>
              <a:rPr lang="en-US" altLang="en-US" sz="2800">
                <a:solidFill>
                  <a:schemeClr val="tx1"/>
                </a:solidFill>
                <a:uFillTx/>
                <a:latin typeface="Arial" panose="020B0604020202020204" pitchFamily="34" charset="0"/>
                <a:ea typeface="+Основной текст (восточно-азиат" charset="0"/>
                <a:cs typeface="Arial" panose="020B0604020202020204" pitchFamily="34" charset="0"/>
              </a:rPr>
              <a:t>Холестерол</a:t>
            </a:r>
            <a:endParaRPr lang="en-US" altLang="en-US" sz="2800">
              <a:solidFill>
                <a:schemeClr val="tx1"/>
              </a:solidFill>
              <a:uFillTx/>
              <a:latin typeface="Arial" panose="020B0604020202020204" pitchFamily="34" charset="0"/>
              <a:ea typeface="+Основной текст (восточно-азиат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0</TotalTime>
  <Words>24840</Words>
  <Application>WPS Presentation</Application>
  <PresentationFormat>Экран (4:3)</PresentationFormat>
  <Paragraphs>737</Paragraphs>
  <Slides>96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96</vt:i4>
      </vt:variant>
    </vt:vector>
  </HeadingPairs>
  <TitlesOfParts>
    <vt:vector size="108" baseType="lpstr">
      <vt:lpstr>Arial</vt:lpstr>
      <vt:lpstr>SimSun</vt:lpstr>
      <vt:lpstr>Wingdings</vt:lpstr>
      <vt:lpstr>Georgia</vt:lpstr>
      <vt:lpstr>+Основной текст (восточно-азиат</vt:lpstr>
      <vt:lpstr>Segoe Print</vt:lpstr>
      <vt:lpstr>Trebuchet MS</vt:lpstr>
      <vt:lpstr>Microsoft YaHei</vt:lpstr>
      <vt:lpstr>Arial Unicode MS</vt:lpstr>
      <vt:lpstr>Calibri</vt:lpstr>
      <vt:lpstr>Times New Roman</vt:lpstr>
      <vt:lpstr>Воздушный поток</vt:lpstr>
      <vt:lpstr>Крок-1, 2024 Біологічна хімія (стоматологія)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160</cp:revision>
  <dcterms:created xsi:type="dcterms:W3CDTF">2024-11-14T14:21:00Z</dcterms:created>
  <dcterms:modified xsi:type="dcterms:W3CDTF">2025-01-24T20:12:20Z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231238FF0FE24B64B45E3270BDB77FA0_12</vt:lpwstr>
  </property>
  <property fmtid="{D5CDD505-2E9C-101B-9397-08002B2CF9AE}" pid="3" name="KSOProductBuildVer">
    <vt:lpwstr>1049-12.2.0.19805</vt:lpwstr>
  </property>
</Properties>
</file>