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1" r:id="rId1"/>
  </p:sldMasterIdLst>
  <p:sldIdLst>
    <p:sldId id="256" r:id="rId2"/>
    <p:sldId id="257" r:id="rId3"/>
    <p:sldId id="260" r:id="rId4"/>
    <p:sldId id="258" r:id="rId5"/>
    <p:sldId id="259" r:id="rId6"/>
    <p:sldId id="263" r:id="rId7"/>
    <p:sldId id="261" r:id="rId8"/>
    <p:sldId id="262" r:id="rId9"/>
    <p:sldId id="264" r:id="rId10"/>
    <p:sldId id="266" r:id="rId11"/>
    <p:sldId id="265"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91" r:id="rId32"/>
    <p:sldId id="292" r:id="rId33"/>
    <p:sldId id="286" r:id="rId34"/>
    <p:sldId id="287" r:id="rId35"/>
    <p:sldId id="288" r:id="rId36"/>
    <p:sldId id="289" r:id="rId37"/>
    <p:sldId id="290" r:id="rId38"/>
    <p:sldId id="293" r:id="rId39"/>
    <p:sldId id="294" r:id="rId40"/>
    <p:sldId id="295" r:id="rId41"/>
    <p:sldId id="296" r:id="rId42"/>
    <p:sldId id="298" r:id="rId43"/>
    <p:sldId id="297" r:id="rId44"/>
    <p:sldId id="299" r:id="rId45"/>
    <p:sldId id="300" r:id="rId46"/>
    <p:sldId id="301" r:id="rId47"/>
    <p:sldId id="302" r:id="rId48"/>
    <p:sldId id="303" r:id="rId49"/>
    <p:sldId id="304" r:id="rId50"/>
    <p:sldId id="305" r:id="rId51"/>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D59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202B0CA-FC54-4496-8BCA-5EF66A818D29}" styleName="Темный стиль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Средний стиль 2 - акцент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505E3EF-67EA-436B-97B2-0124C06EBD24}" styleName="Средний стиль 4 - акцент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423" autoAdjust="0"/>
    <p:restoredTop sz="98352" autoAdjust="0"/>
  </p:normalViewPr>
  <p:slideViewPr>
    <p:cSldViewPr snapToObjects="1">
      <p:cViewPr>
        <p:scale>
          <a:sx n="60" d="100"/>
          <a:sy n="60" d="100"/>
        </p:scale>
        <p:origin x="-1700" y="-392"/>
      </p:cViewPr>
      <p:guideLst>
        <p:guide orient="horz" pos="162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49ABE46-1DC5-4A62-927F-1A770E565B92}" type="doc">
      <dgm:prSet loTypeId="urn:microsoft.com/office/officeart/2005/8/layout/hProcess7" loCatId="list" qsTypeId="urn:microsoft.com/office/officeart/2005/8/quickstyle/simple1" qsCatId="simple" csTypeId="urn:microsoft.com/office/officeart/2005/8/colors/accent3_4" csCatId="accent3" phldr="1"/>
      <dgm:spPr/>
      <dgm:t>
        <a:bodyPr/>
        <a:lstStyle/>
        <a:p>
          <a:endParaRPr lang="uk-UA"/>
        </a:p>
      </dgm:t>
    </dgm:pt>
    <dgm:pt modelId="{00CC0DB6-D575-4980-94DE-57A1301DB836}">
      <dgm:prSet phldrT="[Текст]" custT="1"/>
      <dgm:spPr/>
      <dgm:t>
        <a:bodyPr/>
        <a:lstStyle/>
        <a:p>
          <a:r>
            <a:rPr lang="en-US" sz="1800" b="0" i="0" dirty="0" smtClean="0">
              <a:latin typeface="Inter 18pt SemiBold" pitchFamily="2" charset="0"/>
              <a:ea typeface="Inter 18pt SemiBold" pitchFamily="2" charset="0"/>
            </a:rPr>
            <a:t>swelling</a:t>
          </a:r>
          <a:endParaRPr lang="uk-UA" sz="1800" dirty="0">
            <a:latin typeface="Inter 18pt SemiBold" pitchFamily="2" charset="0"/>
            <a:ea typeface="Inter 18pt SemiBold" pitchFamily="2" charset="0"/>
          </a:endParaRPr>
        </a:p>
      </dgm:t>
    </dgm:pt>
    <dgm:pt modelId="{8B2D03E5-3563-48D0-B7F4-FE7AE9B24CEC}" type="parTrans" cxnId="{78B71419-4246-4A80-9834-DC05284FABD4}">
      <dgm:prSet/>
      <dgm:spPr/>
      <dgm:t>
        <a:bodyPr/>
        <a:lstStyle/>
        <a:p>
          <a:endParaRPr lang="uk-UA"/>
        </a:p>
      </dgm:t>
    </dgm:pt>
    <dgm:pt modelId="{60379CBA-2228-46E6-878D-4D8ADCE7AE63}" type="sibTrans" cxnId="{78B71419-4246-4A80-9834-DC05284FABD4}">
      <dgm:prSet/>
      <dgm:spPr/>
      <dgm:t>
        <a:bodyPr/>
        <a:lstStyle/>
        <a:p>
          <a:endParaRPr lang="uk-UA"/>
        </a:p>
      </dgm:t>
    </dgm:pt>
    <dgm:pt modelId="{4D259F98-EE6A-4148-964E-F981018967B1}">
      <dgm:prSet phldrT="[Текст]" custT="1"/>
      <dgm:spPr/>
      <dgm:t>
        <a:bodyPr/>
        <a:lstStyle/>
        <a:p>
          <a:r>
            <a:rPr lang="en-US" sz="1600" dirty="0" smtClean="0">
              <a:latin typeface="Inter 18pt" pitchFamily="2" charset="0"/>
              <a:ea typeface="Inter 18pt" pitchFamily="2" charset="0"/>
            </a:rPr>
            <a:t>in the first moments of contact with the </a:t>
          </a:r>
          <a:r>
            <a:rPr lang="en-US" sz="1600" dirty="0" err="1" smtClean="0">
              <a:latin typeface="Inter 18pt" pitchFamily="2" charset="0"/>
              <a:ea typeface="Inter 18pt" pitchFamily="2" charset="0"/>
            </a:rPr>
            <a:t>extractant</a:t>
          </a:r>
          <a:r>
            <a:rPr lang="en-US" sz="1600" dirty="0" smtClean="0">
              <a:latin typeface="Inter 18pt" pitchFamily="2" charset="0"/>
              <a:ea typeface="Inter 18pt" pitchFamily="2" charset="0"/>
            </a:rPr>
            <a:t>, the cells of the dry raw material swell</a:t>
          </a:r>
          <a:r>
            <a:rPr lang="uk-UA" sz="1600" dirty="0" smtClean="0">
              <a:latin typeface="Inter 18pt" pitchFamily="2" charset="0"/>
              <a:ea typeface="Inter 18pt" pitchFamily="2" charset="0"/>
            </a:rPr>
            <a:t>, </a:t>
          </a:r>
          <a:r>
            <a:rPr lang="en-US" sz="1600" dirty="0" smtClean="0">
              <a:latin typeface="Inter 18pt" pitchFamily="2" charset="0"/>
              <a:ea typeface="Inter 18pt" pitchFamily="2" charset="0"/>
            </a:rPr>
            <a:t>during swelling, cells with air are filled with </a:t>
          </a:r>
          <a:r>
            <a:rPr lang="en-US" sz="1600" dirty="0" err="1" smtClean="0">
              <a:latin typeface="Inter 18pt" pitchFamily="2" charset="0"/>
              <a:ea typeface="Inter 18pt" pitchFamily="2" charset="0"/>
            </a:rPr>
            <a:t>extractant</a:t>
          </a:r>
          <a:endParaRPr lang="uk-UA" sz="1800" dirty="0">
            <a:latin typeface="Inter 18pt" pitchFamily="2" charset="0"/>
            <a:ea typeface="Inter 18pt" pitchFamily="2" charset="0"/>
          </a:endParaRPr>
        </a:p>
      </dgm:t>
    </dgm:pt>
    <dgm:pt modelId="{2F694B7B-C891-4E12-A212-BD767F8ECA57}" type="parTrans" cxnId="{F53C9C36-8AB5-4E9D-96BF-B6CABDFE4E4F}">
      <dgm:prSet/>
      <dgm:spPr/>
      <dgm:t>
        <a:bodyPr/>
        <a:lstStyle/>
        <a:p>
          <a:endParaRPr lang="uk-UA"/>
        </a:p>
      </dgm:t>
    </dgm:pt>
    <dgm:pt modelId="{F4E19DF6-6BCE-4C06-A95A-B8302D7968F9}" type="sibTrans" cxnId="{F53C9C36-8AB5-4E9D-96BF-B6CABDFE4E4F}">
      <dgm:prSet/>
      <dgm:spPr/>
      <dgm:t>
        <a:bodyPr/>
        <a:lstStyle/>
        <a:p>
          <a:endParaRPr lang="uk-UA"/>
        </a:p>
      </dgm:t>
    </dgm:pt>
    <dgm:pt modelId="{76AD117D-3C5D-47B0-815F-4238E5EA63FB}">
      <dgm:prSet phldrT="[Текст]" custT="1"/>
      <dgm:spPr/>
      <dgm:t>
        <a:bodyPr/>
        <a:lstStyle/>
        <a:p>
          <a:r>
            <a:rPr lang="en-US" sz="1400" b="0" i="0" dirty="0" smtClean="0">
              <a:latin typeface="Inter 18pt SemiBold" pitchFamily="2" charset="0"/>
              <a:ea typeface="Inter 18pt SemiBold" pitchFamily="2" charset="0"/>
            </a:rPr>
            <a:t>the primary sap formation inside cells</a:t>
          </a:r>
          <a:endParaRPr lang="uk-UA" sz="1400" dirty="0">
            <a:latin typeface="Inter 18pt SemiBold" pitchFamily="2" charset="0"/>
            <a:ea typeface="Inter 18pt SemiBold" pitchFamily="2" charset="0"/>
          </a:endParaRPr>
        </a:p>
      </dgm:t>
    </dgm:pt>
    <dgm:pt modelId="{F126E29B-878E-433D-8DEB-960BEBCC9228}" type="parTrans" cxnId="{8E127A06-DAC3-47C1-92CF-3CC20B21FB68}">
      <dgm:prSet/>
      <dgm:spPr/>
      <dgm:t>
        <a:bodyPr/>
        <a:lstStyle/>
        <a:p>
          <a:endParaRPr lang="uk-UA"/>
        </a:p>
      </dgm:t>
    </dgm:pt>
    <dgm:pt modelId="{3D433D41-5FB9-4A2F-B8BE-D619DF2E3EA9}" type="sibTrans" cxnId="{8E127A06-DAC3-47C1-92CF-3CC20B21FB68}">
      <dgm:prSet/>
      <dgm:spPr/>
      <dgm:t>
        <a:bodyPr/>
        <a:lstStyle/>
        <a:p>
          <a:endParaRPr lang="uk-UA"/>
        </a:p>
      </dgm:t>
    </dgm:pt>
    <dgm:pt modelId="{9226F0F7-14E8-401D-BB03-DF18B5F51A5E}">
      <dgm:prSet phldrT="[Текст]"/>
      <dgm:spPr/>
      <dgm:t>
        <a:bodyPr/>
        <a:lstStyle/>
        <a:p>
          <a:r>
            <a:rPr lang="en-US" dirty="0" smtClean="0"/>
            <a:t>The </a:t>
          </a:r>
          <a:r>
            <a:rPr lang="en-US" dirty="0" err="1" smtClean="0"/>
            <a:t>extractant</a:t>
          </a:r>
          <a:r>
            <a:rPr lang="en-US" dirty="0" smtClean="0"/>
            <a:t> penetrates through the insoluble membranes into deeper cells and dissolves the substances contained in them, forming a concentrated solution - the primary juice.</a:t>
          </a:r>
          <a:endParaRPr lang="uk-UA" dirty="0"/>
        </a:p>
      </dgm:t>
    </dgm:pt>
    <dgm:pt modelId="{5E2EFA15-0E6C-49CC-AF27-2E9A12ED33F2}" type="parTrans" cxnId="{FBD1F776-A33D-4444-AB3A-325414D7F431}">
      <dgm:prSet/>
      <dgm:spPr/>
      <dgm:t>
        <a:bodyPr/>
        <a:lstStyle/>
        <a:p>
          <a:endParaRPr lang="uk-UA"/>
        </a:p>
      </dgm:t>
    </dgm:pt>
    <dgm:pt modelId="{5C46CFA9-80C2-4095-A6E1-83B88D001C8B}" type="sibTrans" cxnId="{FBD1F776-A33D-4444-AB3A-325414D7F431}">
      <dgm:prSet/>
      <dgm:spPr/>
      <dgm:t>
        <a:bodyPr/>
        <a:lstStyle/>
        <a:p>
          <a:endParaRPr lang="uk-UA"/>
        </a:p>
      </dgm:t>
    </dgm:pt>
    <dgm:pt modelId="{6F8C97C6-620D-44C6-8C7B-362577E0F898}">
      <dgm:prSet phldrT="[Текст]" custT="1"/>
      <dgm:spPr/>
      <dgm:t>
        <a:bodyPr/>
        <a:lstStyle/>
        <a:p>
          <a:r>
            <a:rPr lang="en-US" sz="1800" b="0" i="0" dirty="0" smtClean="0">
              <a:latin typeface="Inter 18pt" pitchFamily="2" charset="0"/>
              <a:ea typeface="Inter 18pt" pitchFamily="2" charset="0"/>
            </a:rPr>
            <a:t>mass exchange</a:t>
          </a:r>
          <a:endParaRPr lang="uk-UA" sz="1800" dirty="0">
            <a:latin typeface="Inter 18pt" pitchFamily="2" charset="0"/>
            <a:ea typeface="Inter 18pt" pitchFamily="2" charset="0"/>
          </a:endParaRPr>
        </a:p>
      </dgm:t>
    </dgm:pt>
    <dgm:pt modelId="{5C4DCB86-E4DE-40D2-8B22-F412F61983DE}" type="parTrans" cxnId="{607154AE-82AF-4322-9544-120E791C613A}">
      <dgm:prSet/>
      <dgm:spPr/>
      <dgm:t>
        <a:bodyPr/>
        <a:lstStyle/>
        <a:p>
          <a:endParaRPr lang="uk-UA"/>
        </a:p>
      </dgm:t>
    </dgm:pt>
    <dgm:pt modelId="{2292235D-9C75-4564-91F5-B030E72EE235}" type="sibTrans" cxnId="{607154AE-82AF-4322-9544-120E791C613A}">
      <dgm:prSet/>
      <dgm:spPr/>
      <dgm:t>
        <a:bodyPr/>
        <a:lstStyle/>
        <a:p>
          <a:endParaRPr lang="uk-UA"/>
        </a:p>
      </dgm:t>
    </dgm:pt>
    <dgm:pt modelId="{CD72A0C1-09AD-4C30-A2F9-3841BA650E18}">
      <dgm:prSet phldrT="[Текст]"/>
      <dgm:spPr/>
      <dgm:t>
        <a:bodyPr/>
        <a:lstStyle/>
        <a:p>
          <a:r>
            <a:rPr lang="en-US" dirty="0" smtClean="0"/>
            <a:t>as a result of the high concentration of primary sap inside the cells, significant pressure is created, which causes an exchange between the contents of the cells and the surrounding fluid</a:t>
          </a:r>
          <a:endParaRPr lang="uk-UA" dirty="0"/>
        </a:p>
      </dgm:t>
    </dgm:pt>
    <dgm:pt modelId="{6FED5CB4-D0E2-4944-942F-B2BEBABA77A0}" type="parTrans" cxnId="{A58CE28E-874B-4275-9825-18148973DABE}">
      <dgm:prSet/>
      <dgm:spPr/>
      <dgm:t>
        <a:bodyPr/>
        <a:lstStyle/>
        <a:p>
          <a:endParaRPr lang="uk-UA"/>
        </a:p>
      </dgm:t>
    </dgm:pt>
    <dgm:pt modelId="{8941D1AA-01BB-4461-9D71-ED3655CBC7C9}" type="sibTrans" cxnId="{A58CE28E-874B-4275-9825-18148973DABE}">
      <dgm:prSet/>
      <dgm:spPr/>
      <dgm:t>
        <a:bodyPr/>
        <a:lstStyle/>
        <a:p>
          <a:endParaRPr lang="uk-UA"/>
        </a:p>
      </dgm:t>
    </dgm:pt>
    <dgm:pt modelId="{EC63C5F8-F7AC-4EA9-ABDE-033A9BF15708}" type="pres">
      <dgm:prSet presAssocID="{149ABE46-1DC5-4A62-927F-1A770E565B92}" presName="Name0" presStyleCnt="0">
        <dgm:presLayoutVars>
          <dgm:dir/>
          <dgm:animLvl val="lvl"/>
          <dgm:resizeHandles val="exact"/>
        </dgm:presLayoutVars>
      </dgm:prSet>
      <dgm:spPr/>
      <dgm:t>
        <a:bodyPr/>
        <a:lstStyle/>
        <a:p>
          <a:endParaRPr lang="uk-UA"/>
        </a:p>
      </dgm:t>
    </dgm:pt>
    <dgm:pt modelId="{54A5901A-8394-461B-A965-B86F00065DBF}" type="pres">
      <dgm:prSet presAssocID="{00CC0DB6-D575-4980-94DE-57A1301DB836}" presName="compositeNode" presStyleCnt="0">
        <dgm:presLayoutVars>
          <dgm:bulletEnabled val="1"/>
        </dgm:presLayoutVars>
      </dgm:prSet>
      <dgm:spPr/>
    </dgm:pt>
    <dgm:pt modelId="{3EE2B94A-6EFF-48DA-8D06-6041F8E89A7F}" type="pres">
      <dgm:prSet presAssocID="{00CC0DB6-D575-4980-94DE-57A1301DB836}" presName="bgRect" presStyleLbl="node1" presStyleIdx="0" presStyleCnt="3"/>
      <dgm:spPr/>
      <dgm:t>
        <a:bodyPr/>
        <a:lstStyle/>
        <a:p>
          <a:endParaRPr lang="uk-UA"/>
        </a:p>
      </dgm:t>
    </dgm:pt>
    <dgm:pt modelId="{006C2143-D710-437A-A993-AFEF1FFF1A38}" type="pres">
      <dgm:prSet presAssocID="{00CC0DB6-D575-4980-94DE-57A1301DB836}" presName="parentNode" presStyleLbl="node1" presStyleIdx="0" presStyleCnt="3">
        <dgm:presLayoutVars>
          <dgm:chMax val="0"/>
          <dgm:bulletEnabled val="1"/>
        </dgm:presLayoutVars>
      </dgm:prSet>
      <dgm:spPr/>
      <dgm:t>
        <a:bodyPr/>
        <a:lstStyle/>
        <a:p>
          <a:endParaRPr lang="uk-UA"/>
        </a:p>
      </dgm:t>
    </dgm:pt>
    <dgm:pt modelId="{FA65AC7A-50F3-47DF-82AB-D18B723FA0A0}" type="pres">
      <dgm:prSet presAssocID="{00CC0DB6-D575-4980-94DE-57A1301DB836}" presName="childNode" presStyleLbl="node1" presStyleIdx="0" presStyleCnt="3">
        <dgm:presLayoutVars>
          <dgm:bulletEnabled val="1"/>
        </dgm:presLayoutVars>
      </dgm:prSet>
      <dgm:spPr/>
      <dgm:t>
        <a:bodyPr/>
        <a:lstStyle/>
        <a:p>
          <a:endParaRPr lang="uk-UA"/>
        </a:p>
      </dgm:t>
    </dgm:pt>
    <dgm:pt modelId="{4A974B02-170A-4AD3-A8E7-7A25E1A80B74}" type="pres">
      <dgm:prSet presAssocID="{60379CBA-2228-46E6-878D-4D8ADCE7AE63}" presName="hSp" presStyleCnt="0"/>
      <dgm:spPr/>
    </dgm:pt>
    <dgm:pt modelId="{3AE09C0D-5850-4497-9186-37C93E7273E2}" type="pres">
      <dgm:prSet presAssocID="{60379CBA-2228-46E6-878D-4D8ADCE7AE63}" presName="vProcSp" presStyleCnt="0"/>
      <dgm:spPr/>
    </dgm:pt>
    <dgm:pt modelId="{50C2C859-BBBB-4E3A-BEB7-03BA50C0F09C}" type="pres">
      <dgm:prSet presAssocID="{60379CBA-2228-46E6-878D-4D8ADCE7AE63}" presName="vSp1" presStyleCnt="0"/>
      <dgm:spPr/>
    </dgm:pt>
    <dgm:pt modelId="{49F227AD-B8BB-4F12-9A70-D025BDB5F923}" type="pres">
      <dgm:prSet presAssocID="{60379CBA-2228-46E6-878D-4D8ADCE7AE63}" presName="simulatedConn" presStyleLbl="solidFgAcc1" presStyleIdx="0" presStyleCnt="2"/>
      <dgm:spPr/>
    </dgm:pt>
    <dgm:pt modelId="{4556F57D-04E2-476A-8F88-65DE28B7266B}" type="pres">
      <dgm:prSet presAssocID="{60379CBA-2228-46E6-878D-4D8ADCE7AE63}" presName="vSp2" presStyleCnt="0"/>
      <dgm:spPr/>
    </dgm:pt>
    <dgm:pt modelId="{81E5026C-21D3-4BC0-AA21-8AFB77D8376B}" type="pres">
      <dgm:prSet presAssocID="{60379CBA-2228-46E6-878D-4D8ADCE7AE63}" presName="sibTrans" presStyleCnt="0"/>
      <dgm:spPr/>
    </dgm:pt>
    <dgm:pt modelId="{676AAFD8-02AC-4F8F-9415-06BA52A48981}" type="pres">
      <dgm:prSet presAssocID="{76AD117D-3C5D-47B0-815F-4238E5EA63FB}" presName="compositeNode" presStyleCnt="0">
        <dgm:presLayoutVars>
          <dgm:bulletEnabled val="1"/>
        </dgm:presLayoutVars>
      </dgm:prSet>
      <dgm:spPr/>
    </dgm:pt>
    <dgm:pt modelId="{554DE689-0774-4904-8D23-32AE48E67C63}" type="pres">
      <dgm:prSet presAssocID="{76AD117D-3C5D-47B0-815F-4238E5EA63FB}" presName="bgRect" presStyleLbl="node1" presStyleIdx="1" presStyleCnt="3" custScaleX="109759"/>
      <dgm:spPr/>
      <dgm:t>
        <a:bodyPr/>
        <a:lstStyle/>
        <a:p>
          <a:endParaRPr lang="uk-UA"/>
        </a:p>
      </dgm:t>
    </dgm:pt>
    <dgm:pt modelId="{C160C431-D8E7-4817-8C2B-DCF20E6330AF}" type="pres">
      <dgm:prSet presAssocID="{76AD117D-3C5D-47B0-815F-4238E5EA63FB}" presName="parentNode" presStyleLbl="node1" presStyleIdx="1" presStyleCnt="3">
        <dgm:presLayoutVars>
          <dgm:chMax val="0"/>
          <dgm:bulletEnabled val="1"/>
        </dgm:presLayoutVars>
      </dgm:prSet>
      <dgm:spPr/>
      <dgm:t>
        <a:bodyPr/>
        <a:lstStyle/>
        <a:p>
          <a:endParaRPr lang="uk-UA"/>
        </a:p>
      </dgm:t>
    </dgm:pt>
    <dgm:pt modelId="{6310992C-3399-42EC-958E-13BDB2C6A1D5}" type="pres">
      <dgm:prSet presAssocID="{76AD117D-3C5D-47B0-815F-4238E5EA63FB}" presName="childNode" presStyleLbl="node1" presStyleIdx="1" presStyleCnt="3">
        <dgm:presLayoutVars>
          <dgm:bulletEnabled val="1"/>
        </dgm:presLayoutVars>
      </dgm:prSet>
      <dgm:spPr/>
      <dgm:t>
        <a:bodyPr/>
        <a:lstStyle/>
        <a:p>
          <a:endParaRPr lang="uk-UA"/>
        </a:p>
      </dgm:t>
    </dgm:pt>
    <dgm:pt modelId="{55C89658-8960-4A6F-9B4B-C31D88E2EF51}" type="pres">
      <dgm:prSet presAssocID="{3D433D41-5FB9-4A2F-B8BE-D619DF2E3EA9}" presName="hSp" presStyleCnt="0"/>
      <dgm:spPr/>
    </dgm:pt>
    <dgm:pt modelId="{EAB628E9-C3E7-410C-AACF-0F5ED4EB92FB}" type="pres">
      <dgm:prSet presAssocID="{3D433D41-5FB9-4A2F-B8BE-D619DF2E3EA9}" presName="vProcSp" presStyleCnt="0"/>
      <dgm:spPr/>
    </dgm:pt>
    <dgm:pt modelId="{F7FC8924-1EF1-4198-9596-2AC4A0D565FB}" type="pres">
      <dgm:prSet presAssocID="{3D433D41-5FB9-4A2F-B8BE-D619DF2E3EA9}" presName="vSp1" presStyleCnt="0"/>
      <dgm:spPr/>
    </dgm:pt>
    <dgm:pt modelId="{BC75B379-804A-48DF-9C38-F54F0620F575}" type="pres">
      <dgm:prSet presAssocID="{3D433D41-5FB9-4A2F-B8BE-D619DF2E3EA9}" presName="simulatedConn" presStyleLbl="solidFgAcc1" presStyleIdx="1" presStyleCnt="2"/>
      <dgm:spPr/>
    </dgm:pt>
    <dgm:pt modelId="{8E179668-43A0-41C2-B34A-C76B3E79C068}" type="pres">
      <dgm:prSet presAssocID="{3D433D41-5FB9-4A2F-B8BE-D619DF2E3EA9}" presName="vSp2" presStyleCnt="0"/>
      <dgm:spPr/>
    </dgm:pt>
    <dgm:pt modelId="{A077C607-0B8D-433F-8786-53F5F1104D1B}" type="pres">
      <dgm:prSet presAssocID="{3D433D41-5FB9-4A2F-B8BE-D619DF2E3EA9}" presName="sibTrans" presStyleCnt="0"/>
      <dgm:spPr/>
    </dgm:pt>
    <dgm:pt modelId="{584A01D6-CA5C-418C-8D31-FB8981C0C07A}" type="pres">
      <dgm:prSet presAssocID="{6F8C97C6-620D-44C6-8C7B-362577E0F898}" presName="compositeNode" presStyleCnt="0">
        <dgm:presLayoutVars>
          <dgm:bulletEnabled val="1"/>
        </dgm:presLayoutVars>
      </dgm:prSet>
      <dgm:spPr/>
    </dgm:pt>
    <dgm:pt modelId="{0BA15052-A4D2-480B-9A5E-D6BC192F42EC}" type="pres">
      <dgm:prSet presAssocID="{6F8C97C6-620D-44C6-8C7B-362577E0F898}" presName="bgRect" presStyleLbl="node1" presStyleIdx="2" presStyleCnt="3"/>
      <dgm:spPr/>
      <dgm:t>
        <a:bodyPr/>
        <a:lstStyle/>
        <a:p>
          <a:endParaRPr lang="uk-UA"/>
        </a:p>
      </dgm:t>
    </dgm:pt>
    <dgm:pt modelId="{D4AB15C6-EEA1-4FD1-8BDC-3A7F5FF23735}" type="pres">
      <dgm:prSet presAssocID="{6F8C97C6-620D-44C6-8C7B-362577E0F898}" presName="parentNode" presStyleLbl="node1" presStyleIdx="2" presStyleCnt="3">
        <dgm:presLayoutVars>
          <dgm:chMax val="0"/>
          <dgm:bulletEnabled val="1"/>
        </dgm:presLayoutVars>
      </dgm:prSet>
      <dgm:spPr/>
      <dgm:t>
        <a:bodyPr/>
        <a:lstStyle/>
        <a:p>
          <a:endParaRPr lang="uk-UA"/>
        </a:p>
      </dgm:t>
    </dgm:pt>
    <dgm:pt modelId="{D3F33570-513C-45E0-B218-58B6A18E8EF4}" type="pres">
      <dgm:prSet presAssocID="{6F8C97C6-620D-44C6-8C7B-362577E0F898}" presName="childNode" presStyleLbl="node1" presStyleIdx="2" presStyleCnt="3">
        <dgm:presLayoutVars>
          <dgm:bulletEnabled val="1"/>
        </dgm:presLayoutVars>
      </dgm:prSet>
      <dgm:spPr/>
      <dgm:t>
        <a:bodyPr/>
        <a:lstStyle/>
        <a:p>
          <a:endParaRPr lang="uk-UA"/>
        </a:p>
      </dgm:t>
    </dgm:pt>
  </dgm:ptLst>
  <dgm:cxnLst>
    <dgm:cxn modelId="{F0B7BAC2-FAB6-4E92-9A43-5BA86ADD20B4}" type="presOf" srcId="{00CC0DB6-D575-4980-94DE-57A1301DB836}" destId="{3EE2B94A-6EFF-48DA-8D06-6041F8E89A7F}" srcOrd="0" destOrd="0" presId="urn:microsoft.com/office/officeart/2005/8/layout/hProcess7"/>
    <dgm:cxn modelId="{6E0F1728-838D-4690-9BBD-5D17BA95AB06}" type="presOf" srcId="{6F8C97C6-620D-44C6-8C7B-362577E0F898}" destId="{D4AB15C6-EEA1-4FD1-8BDC-3A7F5FF23735}" srcOrd="1" destOrd="0" presId="urn:microsoft.com/office/officeart/2005/8/layout/hProcess7"/>
    <dgm:cxn modelId="{B8CD659B-ACAE-4904-9FFF-15E6A25820BE}" type="presOf" srcId="{9226F0F7-14E8-401D-BB03-DF18B5F51A5E}" destId="{6310992C-3399-42EC-958E-13BDB2C6A1D5}" srcOrd="0" destOrd="0" presId="urn:microsoft.com/office/officeart/2005/8/layout/hProcess7"/>
    <dgm:cxn modelId="{8E127A06-DAC3-47C1-92CF-3CC20B21FB68}" srcId="{149ABE46-1DC5-4A62-927F-1A770E565B92}" destId="{76AD117D-3C5D-47B0-815F-4238E5EA63FB}" srcOrd="1" destOrd="0" parTransId="{F126E29B-878E-433D-8DEB-960BEBCC9228}" sibTransId="{3D433D41-5FB9-4A2F-B8BE-D619DF2E3EA9}"/>
    <dgm:cxn modelId="{69E84F84-D4F0-482D-A166-1F179A9CB835}" type="presOf" srcId="{6F8C97C6-620D-44C6-8C7B-362577E0F898}" destId="{0BA15052-A4D2-480B-9A5E-D6BC192F42EC}" srcOrd="0" destOrd="0" presId="urn:microsoft.com/office/officeart/2005/8/layout/hProcess7"/>
    <dgm:cxn modelId="{F53C9C36-8AB5-4E9D-96BF-B6CABDFE4E4F}" srcId="{00CC0DB6-D575-4980-94DE-57A1301DB836}" destId="{4D259F98-EE6A-4148-964E-F981018967B1}" srcOrd="0" destOrd="0" parTransId="{2F694B7B-C891-4E12-A212-BD767F8ECA57}" sibTransId="{F4E19DF6-6BCE-4C06-A95A-B8302D7968F9}"/>
    <dgm:cxn modelId="{8D07C5D8-F07E-482C-AE55-2A5094CD8D01}" type="presOf" srcId="{4D259F98-EE6A-4148-964E-F981018967B1}" destId="{FA65AC7A-50F3-47DF-82AB-D18B723FA0A0}" srcOrd="0" destOrd="0" presId="urn:microsoft.com/office/officeart/2005/8/layout/hProcess7"/>
    <dgm:cxn modelId="{A58CE28E-874B-4275-9825-18148973DABE}" srcId="{6F8C97C6-620D-44C6-8C7B-362577E0F898}" destId="{CD72A0C1-09AD-4C30-A2F9-3841BA650E18}" srcOrd="0" destOrd="0" parTransId="{6FED5CB4-D0E2-4944-942F-B2BEBABA77A0}" sibTransId="{8941D1AA-01BB-4461-9D71-ED3655CBC7C9}"/>
    <dgm:cxn modelId="{7BC49622-E9D4-4440-B2C3-9D08AF6A1486}" type="presOf" srcId="{76AD117D-3C5D-47B0-815F-4238E5EA63FB}" destId="{C160C431-D8E7-4817-8C2B-DCF20E6330AF}" srcOrd="1" destOrd="0" presId="urn:microsoft.com/office/officeart/2005/8/layout/hProcess7"/>
    <dgm:cxn modelId="{0A17A22B-A484-432A-9FA8-47679EE829E0}" type="presOf" srcId="{00CC0DB6-D575-4980-94DE-57A1301DB836}" destId="{006C2143-D710-437A-A993-AFEF1FFF1A38}" srcOrd="1" destOrd="0" presId="urn:microsoft.com/office/officeart/2005/8/layout/hProcess7"/>
    <dgm:cxn modelId="{C1F58CBC-6DBD-4C40-BF13-4CCA0F9EDFBD}" type="presOf" srcId="{CD72A0C1-09AD-4C30-A2F9-3841BA650E18}" destId="{D3F33570-513C-45E0-B218-58B6A18E8EF4}" srcOrd="0" destOrd="0" presId="urn:microsoft.com/office/officeart/2005/8/layout/hProcess7"/>
    <dgm:cxn modelId="{78B71419-4246-4A80-9834-DC05284FABD4}" srcId="{149ABE46-1DC5-4A62-927F-1A770E565B92}" destId="{00CC0DB6-D575-4980-94DE-57A1301DB836}" srcOrd="0" destOrd="0" parTransId="{8B2D03E5-3563-48D0-B7F4-FE7AE9B24CEC}" sibTransId="{60379CBA-2228-46E6-878D-4D8ADCE7AE63}"/>
    <dgm:cxn modelId="{03C90F47-FEF5-4080-B490-5A9FD78890A8}" type="presOf" srcId="{76AD117D-3C5D-47B0-815F-4238E5EA63FB}" destId="{554DE689-0774-4904-8D23-32AE48E67C63}" srcOrd="0" destOrd="0" presId="urn:microsoft.com/office/officeart/2005/8/layout/hProcess7"/>
    <dgm:cxn modelId="{607154AE-82AF-4322-9544-120E791C613A}" srcId="{149ABE46-1DC5-4A62-927F-1A770E565B92}" destId="{6F8C97C6-620D-44C6-8C7B-362577E0F898}" srcOrd="2" destOrd="0" parTransId="{5C4DCB86-E4DE-40D2-8B22-F412F61983DE}" sibTransId="{2292235D-9C75-4564-91F5-B030E72EE235}"/>
    <dgm:cxn modelId="{3C3C1764-8384-4901-B6A9-C12A8DC0E89D}" type="presOf" srcId="{149ABE46-1DC5-4A62-927F-1A770E565B92}" destId="{EC63C5F8-F7AC-4EA9-ABDE-033A9BF15708}" srcOrd="0" destOrd="0" presId="urn:microsoft.com/office/officeart/2005/8/layout/hProcess7"/>
    <dgm:cxn modelId="{FBD1F776-A33D-4444-AB3A-325414D7F431}" srcId="{76AD117D-3C5D-47B0-815F-4238E5EA63FB}" destId="{9226F0F7-14E8-401D-BB03-DF18B5F51A5E}" srcOrd="0" destOrd="0" parTransId="{5E2EFA15-0E6C-49CC-AF27-2E9A12ED33F2}" sibTransId="{5C46CFA9-80C2-4095-A6E1-83B88D001C8B}"/>
    <dgm:cxn modelId="{D33E1D12-0A68-4BD8-B8E2-5E5360E458C6}" type="presParOf" srcId="{EC63C5F8-F7AC-4EA9-ABDE-033A9BF15708}" destId="{54A5901A-8394-461B-A965-B86F00065DBF}" srcOrd="0" destOrd="0" presId="urn:microsoft.com/office/officeart/2005/8/layout/hProcess7"/>
    <dgm:cxn modelId="{6F0302F4-8473-4F14-81C9-0D218E46002B}" type="presParOf" srcId="{54A5901A-8394-461B-A965-B86F00065DBF}" destId="{3EE2B94A-6EFF-48DA-8D06-6041F8E89A7F}" srcOrd="0" destOrd="0" presId="urn:microsoft.com/office/officeart/2005/8/layout/hProcess7"/>
    <dgm:cxn modelId="{FE03C77B-ED71-4101-A13D-5D2AC510A648}" type="presParOf" srcId="{54A5901A-8394-461B-A965-B86F00065DBF}" destId="{006C2143-D710-437A-A993-AFEF1FFF1A38}" srcOrd="1" destOrd="0" presId="urn:microsoft.com/office/officeart/2005/8/layout/hProcess7"/>
    <dgm:cxn modelId="{2F3C627A-1611-4818-9F38-67B4986F4C69}" type="presParOf" srcId="{54A5901A-8394-461B-A965-B86F00065DBF}" destId="{FA65AC7A-50F3-47DF-82AB-D18B723FA0A0}" srcOrd="2" destOrd="0" presId="urn:microsoft.com/office/officeart/2005/8/layout/hProcess7"/>
    <dgm:cxn modelId="{D86C6690-BFFD-4E07-838E-9B38E0A98E44}" type="presParOf" srcId="{EC63C5F8-F7AC-4EA9-ABDE-033A9BF15708}" destId="{4A974B02-170A-4AD3-A8E7-7A25E1A80B74}" srcOrd="1" destOrd="0" presId="urn:microsoft.com/office/officeart/2005/8/layout/hProcess7"/>
    <dgm:cxn modelId="{BD6B5568-9D50-4913-8D70-7AE194337C3F}" type="presParOf" srcId="{EC63C5F8-F7AC-4EA9-ABDE-033A9BF15708}" destId="{3AE09C0D-5850-4497-9186-37C93E7273E2}" srcOrd="2" destOrd="0" presId="urn:microsoft.com/office/officeart/2005/8/layout/hProcess7"/>
    <dgm:cxn modelId="{6E58F6A2-FC51-4026-A537-AA70A54ACE15}" type="presParOf" srcId="{3AE09C0D-5850-4497-9186-37C93E7273E2}" destId="{50C2C859-BBBB-4E3A-BEB7-03BA50C0F09C}" srcOrd="0" destOrd="0" presId="urn:microsoft.com/office/officeart/2005/8/layout/hProcess7"/>
    <dgm:cxn modelId="{9C8FFC16-D77E-417B-B340-65A5007EF8F3}" type="presParOf" srcId="{3AE09C0D-5850-4497-9186-37C93E7273E2}" destId="{49F227AD-B8BB-4F12-9A70-D025BDB5F923}" srcOrd="1" destOrd="0" presId="urn:microsoft.com/office/officeart/2005/8/layout/hProcess7"/>
    <dgm:cxn modelId="{749CE3CC-A165-4A7D-8AE5-3D80EC664778}" type="presParOf" srcId="{3AE09C0D-5850-4497-9186-37C93E7273E2}" destId="{4556F57D-04E2-476A-8F88-65DE28B7266B}" srcOrd="2" destOrd="0" presId="urn:microsoft.com/office/officeart/2005/8/layout/hProcess7"/>
    <dgm:cxn modelId="{4715F6C4-9C36-4030-A585-A7BF6839ABC7}" type="presParOf" srcId="{EC63C5F8-F7AC-4EA9-ABDE-033A9BF15708}" destId="{81E5026C-21D3-4BC0-AA21-8AFB77D8376B}" srcOrd="3" destOrd="0" presId="urn:microsoft.com/office/officeart/2005/8/layout/hProcess7"/>
    <dgm:cxn modelId="{7D9E1D46-3801-45BD-9C2A-3C24D36C1A30}" type="presParOf" srcId="{EC63C5F8-F7AC-4EA9-ABDE-033A9BF15708}" destId="{676AAFD8-02AC-4F8F-9415-06BA52A48981}" srcOrd="4" destOrd="0" presId="urn:microsoft.com/office/officeart/2005/8/layout/hProcess7"/>
    <dgm:cxn modelId="{87C70F60-3C2E-47D7-8131-D51188E53EF1}" type="presParOf" srcId="{676AAFD8-02AC-4F8F-9415-06BA52A48981}" destId="{554DE689-0774-4904-8D23-32AE48E67C63}" srcOrd="0" destOrd="0" presId="urn:microsoft.com/office/officeart/2005/8/layout/hProcess7"/>
    <dgm:cxn modelId="{604C36A7-2F9D-44D7-A19A-319394516AB5}" type="presParOf" srcId="{676AAFD8-02AC-4F8F-9415-06BA52A48981}" destId="{C160C431-D8E7-4817-8C2B-DCF20E6330AF}" srcOrd="1" destOrd="0" presId="urn:microsoft.com/office/officeart/2005/8/layout/hProcess7"/>
    <dgm:cxn modelId="{5010C519-03B2-4E30-8F78-DF8D82C35329}" type="presParOf" srcId="{676AAFD8-02AC-4F8F-9415-06BA52A48981}" destId="{6310992C-3399-42EC-958E-13BDB2C6A1D5}" srcOrd="2" destOrd="0" presId="urn:microsoft.com/office/officeart/2005/8/layout/hProcess7"/>
    <dgm:cxn modelId="{54EED5CA-BB4E-4706-B6E4-EE9ABCA2C877}" type="presParOf" srcId="{EC63C5F8-F7AC-4EA9-ABDE-033A9BF15708}" destId="{55C89658-8960-4A6F-9B4B-C31D88E2EF51}" srcOrd="5" destOrd="0" presId="urn:microsoft.com/office/officeart/2005/8/layout/hProcess7"/>
    <dgm:cxn modelId="{42816F5B-F23D-47B5-8822-4B93C03BFA90}" type="presParOf" srcId="{EC63C5F8-F7AC-4EA9-ABDE-033A9BF15708}" destId="{EAB628E9-C3E7-410C-AACF-0F5ED4EB92FB}" srcOrd="6" destOrd="0" presId="urn:microsoft.com/office/officeart/2005/8/layout/hProcess7"/>
    <dgm:cxn modelId="{12616BD3-F7BD-4C6D-96DF-E4B1C1880364}" type="presParOf" srcId="{EAB628E9-C3E7-410C-AACF-0F5ED4EB92FB}" destId="{F7FC8924-1EF1-4198-9596-2AC4A0D565FB}" srcOrd="0" destOrd="0" presId="urn:microsoft.com/office/officeart/2005/8/layout/hProcess7"/>
    <dgm:cxn modelId="{239D7F53-EC49-4A3F-ADFA-7A139F12C147}" type="presParOf" srcId="{EAB628E9-C3E7-410C-AACF-0F5ED4EB92FB}" destId="{BC75B379-804A-48DF-9C38-F54F0620F575}" srcOrd="1" destOrd="0" presId="urn:microsoft.com/office/officeart/2005/8/layout/hProcess7"/>
    <dgm:cxn modelId="{4A16796A-17B8-45E2-98FC-75456761D55C}" type="presParOf" srcId="{EAB628E9-C3E7-410C-AACF-0F5ED4EB92FB}" destId="{8E179668-43A0-41C2-B34A-C76B3E79C068}" srcOrd="2" destOrd="0" presId="urn:microsoft.com/office/officeart/2005/8/layout/hProcess7"/>
    <dgm:cxn modelId="{DDF75865-B55C-4DA0-863A-3887F768DC81}" type="presParOf" srcId="{EC63C5F8-F7AC-4EA9-ABDE-033A9BF15708}" destId="{A077C607-0B8D-433F-8786-53F5F1104D1B}" srcOrd="7" destOrd="0" presId="urn:microsoft.com/office/officeart/2005/8/layout/hProcess7"/>
    <dgm:cxn modelId="{D4ED93E0-C601-4090-ADA1-FF7C3CCD727F}" type="presParOf" srcId="{EC63C5F8-F7AC-4EA9-ABDE-033A9BF15708}" destId="{584A01D6-CA5C-418C-8D31-FB8981C0C07A}" srcOrd="8" destOrd="0" presId="urn:microsoft.com/office/officeart/2005/8/layout/hProcess7"/>
    <dgm:cxn modelId="{6304307E-6B41-48B3-9D9D-27307BE12239}" type="presParOf" srcId="{584A01D6-CA5C-418C-8D31-FB8981C0C07A}" destId="{0BA15052-A4D2-480B-9A5E-D6BC192F42EC}" srcOrd="0" destOrd="0" presId="urn:microsoft.com/office/officeart/2005/8/layout/hProcess7"/>
    <dgm:cxn modelId="{2FB0FD5E-F3A1-46AF-8939-5E8A6A1DF410}" type="presParOf" srcId="{584A01D6-CA5C-418C-8D31-FB8981C0C07A}" destId="{D4AB15C6-EEA1-4FD1-8BDC-3A7F5FF23735}" srcOrd="1" destOrd="0" presId="urn:microsoft.com/office/officeart/2005/8/layout/hProcess7"/>
    <dgm:cxn modelId="{E6B8A536-3FB4-450E-A048-CFC11AB0EC52}" type="presParOf" srcId="{584A01D6-CA5C-418C-8D31-FB8981C0C07A}" destId="{D3F33570-513C-45E0-B218-58B6A18E8EF4}" srcOrd="2" destOrd="0" presId="urn:microsoft.com/office/officeart/2005/8/layout/hProcess7"/>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EE2B94A-6EFF-48DA-8D06-6041F8E89A7F}">
      <dsp:nvSpPr>
        <dsp:cNvPr id="0" name=""/>
        <dsp:cNvSpPr/>
      </dsp:nvSpPr>
      <dsp:spPr>
        <a:xfrm>
          <a:off x="3786" y="0"/>
          <a:ext cx="2816469" cy="2232248"/>
        </a:xfrm>
        <a:prstGeom prst="roundRect">
          <a:avLst>
            <a:gd name="adj" fmla="val 5000"/>
          </a:avLst>
        </a:prstGeom>
        <a:solidFill>
          <a:schemeClr val="accent3">
            <a:shade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61722" rIns="80010" bIns="0" numCol="1" spcCol="1270" anchor="t" anchorCtr="0">
          <a:noAutofit/>
        </a:bodyPr>
        <a:lstStyle/>
        <a:p>
          <a:pPr lvl="0" algn="r" defTabSz="800100">
            <a:lnSpc>
              <a:spcPct val="90000"/>
            </a:lnSpc>
            <a:spcBef>
              <a:spcPct val="0"/>
            </a:spcBef>
            <a:spcAft>
              <a:spcPct val="35000"/>
            </a:spcAft>
          </a:pPr>
          <a:r>
            <a:rPr lang="en-US" sz="1800" b="0" i="0" kern="1200" dirty="0" smtClean="0">
              <a:latin typeface="Inter 18pt SemiBold" pitchFamily="2" charset="0"/>
              <a:ea typeface="Inter 18pt SemiBold" pitchFamily="2" charset="0"/>
            </a:rPr>
            <a:t>swelling</a:t>
          </a:r>
          <a:endParaRPr lang="uk-UA" sz="1800" kern="1200" dirty="0">
            <a:latin typeface="Inter 18pt SemiBold" pitchFamily="2" charset="0"/>
            <a:ea typeface="Inter 18pt SemiBold" pitchFamily="2" charset="0"/>
          </a:endParaRPr>
        </a:p>
      </dsp:txBody>
      <dsp:txXfrm rot="16200000">
        <a:off x="-629788" y="633574"/>
        <a:ext cx="1830443" cy="563293"/>
      </dsp:txXfrm>
    </dsp:sp>
    <dsp:sp modelId="{FA65AC7A-50F3-47DF-82AB-D18B723FA0A0}">
      <dsp:nvSpPr>
        <dsp:cNvPr id="0" name=""/>
        <dsp:cNvSpPr/>
      </dsp:nvSpPr>
      <dsp:spPr>
        <a:xfrm>
          <a:off x="567080" y="0"/>
          <a:ext cx="2098269" cy="2232248"/>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54864" rIns="0" bIns="0" numCol="1" spcCol="1270" anchor="t" anchorCtr="0">
          <a:noAutofit/>
        </a:bodyPr>
        <a:lstStyle/>
        <a:p>
          <a:pPr lvl="0" algn="l" defTabSz="711200">
            <a:lnSpc>
              <a:spcPct val="90000"/>
            </a:lnSpc>
            <a:spcBef>
              <a:spcPct val="0"/>
            </a:spcBef>
            <a:spcAft>
              <a:spcPct val="35000"/>
            </a:spcAft>
          </a:pPr>
          <a:r>
            <a:rPr lang="en-US" sz="1600" kern="1200" dirty="0" smtClean="0">
              <a:latin typeface="Inter 18pt" pitchFamily="2" charset="0"/>
              <a:ea typeface="Inter 18pt" pitchFamily="2" charset="0"/>
            </a:rPr>
            <a:t>in the first moments of contact with the </a:t>
          </a:r>
          <a:r>
            <a:rPr lang="en-US" sz="1600" kern="1200" dirty="0" err="1" smtClean="0">
              <a:latin typeface="Inter 18pt" pitchFamily="2" charset="0"/>
              <a:ea typeface="Inter 18pt" pitchFamily="2" charset="0"/>
            </a:rPr>
            <a:t>extractant</a:t>
          </a:r>
          <a:r>
            <a:rPr lang="en-US" sz="1600" kern="1200" dirty="0" smtClean="0">
              <a:latin typeface="Inter 18pt" pitchFamily="2" charset="0"/>
              <a:ea typeface="Inter 18pt" pitchFamily="2" charset="0"/>
            </a:rPr>
            <a:t>, the cells of the dry raw material swell</a:t>
          </a:r>
          <a:r>
            <a:rPr lang="uk-UA" sz="1600" kern="1200" dirty="0" smtClean="0">
              <a:latin typeface="Inter 18pt" pitchFamily="2" charset="0"/>
              <a:ea typeface="Inter 18pt" pitchFamily="2" charset="0"/>
            </a:rPr>
            <a:t>, </a:t>
          </a:r>
          <a:r>
            <a:rPr lang="en-US" sz="1600" kern="1200" dirty="0" smtClean="0">
              <a:latin typeface="Inter 18pt" pitchFamily="2" charset="0"/>
              <a:ea typeface="Inter 18pt" pitchFamily="2" charset="0"/>
            </a:rPr>
            <a:t>during swelling, cells with air are filled with </a:t>
          </a:r>
          <a:r>
            <a:rPr lang="en-US" sz="1600" kern="1200" dirty="0" err="1" smtClean="0">
              <a:latin typeface="Inter 18pt" pitchFamily="2" charset="0"/>
              <a:ea typeface="Inter 18pt" pitchFamily="2" charset="0"/>
            </a:rPr>
            <a:t>extractant</a:t>
          </a:r>
          <a:endParaRPr lang="uk-UA" sz="1800" kern="1200" dirty="0">
            <a:latin typeface="Inter 18pt" pitchFamily="2" charset="0"/>
            <a:ea typeface="Inter 18pt" pitchFamily="2" charset="0"/>
          </a:endParaRPr>
        </a:p>
      </dsp:txBody>
      <dsp:txXfrm>
        <a:off x="567080" y="0"/>
        <a:ext cx="2098269" cy="2232248"/>
      </dsp:txXfrm>
    </dsp:sp>
    <dsp:sp modelId="{554DE689-0774-4904-8D23-32AE48E67C63}">
      <dsp:nvSpPr>
        <dsp:cNvPr id="0" name=""/>
        <dsp:cNvSpPr/>
      </dsp:nvSpPr>
      <dsp:spPr>
        <a:xfrm>
          <a:off x="2918831" y="0"/>
          <a:ext cx="3091328" cy="2232248"/>
        </a:xfrm>
        <a:prstGeom prst="roundRect">
          <a:avLst>
            <a:gd name="adj" fmla="val 5000"/>
          </a:avLst>
        </a:prstGeom>
        <a:solidFill>
          <a:schemeClr val="accent3">
            <a:shade val="50000"/>
            <a:hueOff val="178370"/>
            <a:satOff val="-2846"/>
            <a:lumOff val="2740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48006" rIns="62230" bIns="0" numCol="1" spcCol="1270" anchor="t" anchorCtr="0">
          <a:noAutofit/>
        </a:bodyPr>
        <a:lstStyle/>
        <a:p>
          <a:pPr lvl="0" algn="r" defTabSz="622300">
            <a:lnSpc>
              <a:spcPct val="90000"/>
            </a:lnSpc>
            <a:spcBef>
              <a:spcPct val="0"/>
            </a:spcBef>
            <a:spcAft>
              <a:spcPct val="35000"/>
            </a:spcAft>
          </a:pPr>
          <a:r>
            <a:rPr lang="en-US" sz="1400" b="0" i="0" kern="1200" dirty="0" smtClean="0">
              <a:latin typeface="Inter 18pt SemiBold" pitchFamily="2" charset="0"/>
              <a:ea typeface="Inter 18pt SemiBold" pitchFamily="2" charset="0"/>
            </a:rPr>
            <a:t>the primary sap formation inside cells</a:t>
          </a:r>
          <a:endParaRPr lang="uk-UA" sz="1400" kern="1200" dirty="0">
            <a:latin typeface="Inter 18pt SemiBold" pitchFamily="2" charset="0"/>
            <a:ea typeface="Inter 18pt SemiBold" pitchFamily="2" charset="0"/>
          </a:endParaRPr>
        </a:p>
      </dsp:txBody>
      <dsp:txXfrm rot="16200000">
        <a:off x="2312742" y="606088"/>
        <a:ext cx="1830443" cy="618265"/>
      </dsp:txXfrm>
    </dsp:sp>
    <dsp:sp modelId="{49F227AD-B8BB-4F12-9A70-D025BDB5F923}">
      <dsp:nvSpPr>
        <dsp:cNvPr id="0" name=""/>
        <dsp:cNvSpPr/>
      </dsp:nvSpPr>
      <dsp:spPr>
        <a:xfrm rot="5400000">
          <a:off x="2768928" y="1701925"/>
          <a:ext cx="327970" cy="422470"/>
        </a:xfrm>
        <a:prstGeom prst="flowChartExtract">
          <a:avLst/>
        </a:prstGeom>
        <a:solidFill>
          <a:schemeClr val="lt1">
            <a:hueOff val="0"/>
            <a:satOff val="0"/>
            <a:lumOff val="0"/>
            <a:alphaOff val="0"/>
          </a:schemeClr>
        </a:solidFill>
        <a:ln w="25400" cap="flat" cmpd="sng" algn="ctr">
          <a:solidFill>
            <a:schemeClr val="accent3">
              <a:shade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310992C-3399-42EC-958E-13BDB2C6A1D5}">
      <dsp:nvSpPr>
        <dsp:cNvPr id="0" name=""/>
        <dsp:cNvSpPr/>
      </dsp:nvSpPr>
      <dsp:spPr>
        <a:xfrm>
          <a:off x="3517170" y="0"/>
          <a:ext cx="2303039" cy="2232248"/>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54864" rIns="0" bIns="0" numCol="1" spcCol="1270" anchor="t" anchorCtr="0">
          <a:noAutofit/>
        </a:bodyPr>
        <a:lstStyle/>
        <a:p>
          <a:pPr lvl="0" algn="l" defTabSz="711200">
            <a:lnSpc>
              <a:spcPct val="90000"/>
            </a:lnSpc>
            <a:spcBef>
              <a:spcPct val="0"/>
            </a:spcBef>
            <a:spcAft>
              <a:spcPct val="35000"/>
            </a:spcAft>
          </a:pPr>
          <a:r>
            <a:rPr lang="en-US" sz="1600" kern="1200" dirty="0" smtClean="0"/>
            <a:t>The </a:t>
          </a:r>
          <a:r>
            <a:rPr lang="en-US" sz="1600" kern="1200" dirty="0" err="1" smtClean="0"/>
            <a:t>extractant</a:t>
          </a:r>
          <a:r>
            <a:rPr lang="en-US" sz="1600" kern="1200" dirty="0" smtClean="0"/>
            <a:t> penetrates through the insoluble membranes into deeper cells and dissolves the substances contained in them, forming a concentrated solution - the primary juice.</a:t>
          </a:r>
          <a:endParaRPr lang="uk-UA" sz="1600" kern="1200" dirty="0"/>
        </a:p>
      </dsp:txBody>
      <dsp:txXfrm>
        <a:off x="3517170" y="0"/>
        <a:ext cx="2303039" cy="2232248"/>
      </dsp:txXfrm>
    </dsp:sp>
    <dsp:sp modelId="{0BA15052-A4D2-480B-9A5E-D6BC192F42EC}">
      <dsp:nvSpPr>
        <dsp:cNvPr id="0" name=""/>
        <dsp:cNvSpPr/>
      </dsp:nvSpPr>
      <dsp:spPr>
        <a:xfrm>
          <a:off x="6108736" y="0"/>
          <a:ext cx="2816469" cy="2232248"/>
        </a:xfrm>
        <a:prstGeom prst="roundRect">
          <a:avLst>
            <a:gd name="adj" fmla="val 5000"/>
          </a:avLst>
        </a:prstGeom>
        <a:solidFill>
          <a:schemeClr val="accent3">
            <a:shade val="50000"/>
            <a:hueOff val="178370"/>
            <a:satOff val="-2846"/>
            <a:lumOff val="2740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61722" rIns="80010" bIns="0" numCol="1" spcCol="1270" anchor="t" anchorCtr="0">
          <a:noAutofit/>
        </a:bodyPr>
        <a:lstStyle/>
        <a:p>
          <a:pPr lvl="0" algn="r" defTabSz="800100">
            <a:lnSpc>
              <a:spcPct val="90000"/>
            </a:lnSpc>
            <a:spcBef>
              <a:spcPct val="0"/>
            </a:spcBef>
            <a:spcAft>
              <a:spcPct val="35000"/>
            </a:spcAft>
          </a:pPr>
          <a:r>
            <a:rPr lang="en-US" sz="1800" b="0" i="0" kern="1200" dirty="0" smtClean="0">
              <a:latin typeface="Inter 18pt" pitchFamily="2" charset="0"/>
              <a:ea typeface="Inter 18pt" pitchFamily="2" charset="0"/>
            </a:rPr>
            <a:t>mass exchange</a:t>
          </a:r>
          <a:endParaRPr lang="uk-UA" sz="1800" kern="1200" dirty="0">
            <a:latin typeface="Inter 18pt" pitchFamily="2" charset="0"/>
            <a:ea typeface="Inter 18pt" pitchFamily="2" charset="0"/>
          </a:endParaRPr>
        </a:p>
      </dsp:txBody>
      <dsp:txXfrm rot="16200000">
        <a:off x="5475161" y="633574"/>
        <a:ext cx="1830443" cy="563293"/>
      </dsp:txXfrm>
    </dsp:sp>
    <dsp:sp modelId="{BC75B379-804A-48DF-9C38-F54F0620F575}">
      <dsp:nvSpPr>
        <dsp:cNvPr id="0" name=""/>
        <dsp:cNvSpPr/>
      </dsp:nvSpPr>
      <dsp:spPr>
        <a:xfrm rot="5400000">
          <a:off x="5958833" y="1701925"/>
          <a:ext cx="327970" cy="422470"/>
        </a:xfrm>
        <a:prstGeom prst="flowChartExtract">
          <a:avLst/>
        </a:prstGeom>
        <a:solidFill>
          <a:schemeClr val="lt1">
            <a:hueOff val="0"/>
            <a:satOff val="0"/>
            <a:lumOff val="0"/>
            <a:alphaOff val="0"/>
          </a:schemeClr>
        </a:solidFill>
        <a:ln w="25400" cap="flat" cmpd="sng" algn="ctr">
          <a:solidFill>
            <a:schemeClr val="accent3">
              <a:shade val="50000"/>
              <a:hueOff val="267555"/>
              <a:satOff val="-4269"/>
              <a:lumOff val="41107"/>
              <a:alphaOff val="0"/>
            </a:schemeClr>
          </a:solidFill>
          <a:prstDash val="solid"/>
        </a:ln>
        <a:effectLst/>
      </dsp:spPr>
      <dsp:style>
        <a:lnRef idx="2">
          <a:scrgbClr r="0" g="0" b="0"/>
        </a:lnRef>
        <a:fillRef idx="1">
          <a:scrgbClr r="0" g="0" b="0"/>
        </a:fillRef>
        <a:effectRef idx="0">
          <a:scrgbClr r="0" g="0" b="0"/>
        </a:effectRef>
        <a:fontRef idx="minor"/>
      </dsp:style>
    </dsp:sp>
    <dsp:sp modelId="{D3F33570-513C-45E0-B218-58B6A18E8EF4}">
      <dsp:nvSpPr>
        <dsp:cNvPr id="0" name=""/>
        <dsp:cNvSpPr/>
      </dsp:nvSpPr>
      <dsp:spPr>
        <a:xfrm>
          <a:off x="6672030" y="0"/>
          <a:ext cx="2098269" cy="2232248"/>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54864" rIns="0" bIns="0" numCol="1" spcCol="1270" anchor="t" anchorCtr="0">
          <a:noAutofit/>
        </a:bodyPr>
        <a:lstStyle/>
        <a:p>
          <a:pPr lvl="0" algn="l" defTabSz="711200">
            <a:lnSpc>
              <a:spcPct val="90000"/>
            </a:lnSpc>
            <a:spcBef>
              <a:spcPct val="0"/>
            </a:spcBef>
            <a:spcAft>
              <a:spcPct val="35000"/>
            </a:spcAft>
          </a:pPr>
          <a:r>
            <a:rPr lang="en-US" sz="1600" kern="1200" dirty="0" smtClean="0"/>
            <a:t>as a result of the high concentration of primary sap inside the cells, significant pressure is created, which causes an exchange between the contents of the cells and the surrounding fluid</a:t>
          </a:r>
          <a:endParaRPr lang="uk-UA" sz="1600" kern="1200" dirty="0"/>
        </a:p>
      </dsp:txBody>
      <dsp:txXfrm>
        <a:off x="6672030" y="0"/>
        <a:ext cx="2098269" cy="2232248"/>
      </dsp:txXfrm>
    </dsp:sp>
  </dsp:spTree>
</dsp:drawing>
</file>

<file path=ppt/diagrams/layout1.xml><?xml version="1.0" encoding="utf-8"?>
<dgm:layoutDef xmlns:dgm="http://schemas.openxmlformats.org/drawingml/2006/diagram" xmlns:a="http://schemas.openxmlformats.org/drawingml/2006/main" uniqueId="urn:microsoft.com/office/officeart/2005/8/layout/hProcess7">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presOf axis="self"/>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presOf axis="self"/>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1597819"/>
            <a:ext cx="7772400" cy="1102519"/>
          </a:xfrm>
        </p:spPr>
        <p:txBody>
          <a:bodyPr/>
          <a:lstStyle/>
          <a:p>
            <a:r>
              <a:rPr lang="ru-RU" smtClean="0"/>
              <a:t>Образец заголовка</a:t>
            </a:r>
            <a:endParaRPr lang="uk-UA"/>
          </a:p>
        </p:txBody>
      </p:sp>
      <p:sp>
        <p:nvSpPr>
          <p:cNvPr id="3" name="Подзаголовок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uk-UA"/>
          </a:p>
        </p:txBody>
      </p:sp>
      <p:sp>
        <p:nvSpPr>
          <p:cNvPr id="4" name="Дата 3"/>
          <p:cNvSpPr>
            <a:spLocks noGrp="1"/>
          </p:cNvSpPr>
          <p:nvPr>
            <p:ph type="dt" sz="half" idx="10"/>
          </p:nvPr>
        </p:nvSpPr>
        <p:spPr/>
        <p:txBody>
          <a:bodyPr/>
          <a:lstStyle/>
          <a:p>
            <a:fld id="{11C9985D-82D6-4208-A525-867B10772795}" type="datetimeFigureOut">
              <a:rPr lang="ru-RU" smtClean="0"/>
              <a:pPr/>
              <a:t>02.02.2025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6D387E2-D3DC-4EB0-B12C-A8898086092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Дата 3"/>
          <p:cNvSpPr>
            <a:spLocks noGrp="1"/>
          </p:cNvSpPr>
          <p:nvPr>
            <p:ph type="dt" sz="half" idx="10"/>
          </p:nvPr>
        </p:nvSpPr>
        <p:spPr/>
        <p:txBody>
          <a:bodyPr/>
          <a:lstStyle/>
          <a:p>
            <a:fld id="{11C9985D-82D6-4208-A525-867B10772795}" type="datetimeFigureOut">
              <a:rPr lang="ru-RU" smtClean="0"/>
              <a:pPr/>
              <a:t>02.02.2025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6D387E2-D3DC-4EB0-B12C-A8898086092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3305176"/>
            <a:ext cx="7772400" cy="1021556"/>
          </a:xfrm>
        </p:spPr>
        <p:txBody>
          <a:bodyPr anchor="t"/>
          <a:lstStyle>
            <a:lvl1pPr algn="l">
              <a:defRPr sz="4000" b="1" cap="all"/>
            </a:lvl1pPr>
          </a:lstStyle>
          <a:p>
            <a:r>
              <a:rPr lang="ru-RU" smtClean="0"/>
              <a:t>Образец заголовка</a:t>
            </a:r>
            <a:endParaRPr lang="uk-UA"/>
          </a:p>
        </p:txBody>
      </p:sp>
      <p:sp>
        <p:nvSpPr>
          <p:cNvPr id="3" name="Текст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11C9985D-82D6-4208-A525-867B10772795}" type="datetimeFigureOut">
              <a:rPr lang="ru-RU" smtClean="0"/>
              <a:pPr/>
              <a:t>02.02.2025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6D387E2-D3DC-4EB0-B12C-A8898086092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Содержимое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Содержимое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5" name="Дата 4"/>
          <p:cNvSpPr>
            <a:spLocks noGrp="1"/>
          </p:cNvSpPr>
          <p:nvPr>
            <p:ph type="dt" sz="half" idx="10"/>
          </p:nvPr>
        </p:nvSpPr>
        <p:spPr/>
        <p:txBody>
          <a:bodyPr/>
          <a:lstStyle/>
          <a:p>
            <a:fld id="{11C9985D-82D6-4208-A525-867B10772795}" type="datetimeFigureOut">
              <a:rPr lang="ru-RU" smtClean="0"/>
              <a:pPr/>
              <a:t>02.02.2025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6D387E2-D3DC-4EB0-B12C-A8898086092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uk-UA"/>
          </a:p>
        </p:txBody>
      </p:sp>
      <p:sp>
        <p:nvSpPr>
          <p:cNvPr id="3" name="Текст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5" name="Текст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7" name="Дата 6"/>
          <p:cNvSpPr>
            <a:spLocks noGrp="1"/>
          </p:cNvSpPr>
          <p:nvPr>
            <p:ph type="dt" sz="half" idx="10"/>
          </p:nvPr>
        </p:nvSpPr>
        <p:spPr/>
        <p:txBody>
          <a:bodyPr/>
          <a:lstStyle/>
          <a:p>
            <a:fld id="{11C9985D-82D6-4208-A525-867B10772795}" type="datetimeFigureOut">
              <a:rPr lang="ru-RU" smtClean="0"/>
              <a:pPr/>
              <a:t>02.02.2025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6D387E2-D3DC-4EB0-B12C-A8898086092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Дата 2"/>
          <p:cNvSpPr>
            <a:spLocks noGrp="1"/>
          </p:cNvSpPr>
          <p:nvPr>
            <p:ph type="dt" sz="half" idx="10"/>
          </p:nvPr>
        </p:nvSpPr>
        <p:spPr/>
        <p:txBody>
          <a:bodyPr/>
          <a:lstStyle/>
          <a:p>
            <a:fld id="{11C9985D-82D6-4208-A525-867B10772795}" type="datetimeFigureOut">
              <a:rPr lang="ru-RU" smtClean="0"/>
              <a:pPr/>
              <a:t>02.02.2025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6D387E2-D3DC-4EB0-B12C-A8898086092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11C9985D-82D6-4208-A525-867B10772795}" type="datetimeFigureOut">
              <a:rPr lang="ru-RU" smtClean="0"/>
              <a:pPr/>
              <a:t>02.02.2025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6D387E2-D3DC-4EB0-B12C-A8898086092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1" y="204787"/>
            <a:ext cx="3008313" cy="871538"/>
          </a:xfrm>
        </p:spPr>
        <p:txBody>
          <a:bodyPr anchor="b"/>
          <a:lstStyle>
            <a:lvl1pPr algn="l">
              <a:defRPr sz="2000" b="1"/>
            </a:lvl1pPr>
          </a:lstStyle>
          <a:p>
            <a:r>
              <a:rPr lang="ru-RU" smtClean="0"/>
              <a:t>Образец заголовка</a:t>
            </a:r>
            <a:endParaRPr lang="uk-UA"/>
          </a:p>
        </p:txBody>
      </p:sp>
      <p:sp>
        <p:nvSpPr>
          <p:cNvPr id="3" name="Содержимое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Текст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11C9985D-82D6-4208-A525-867B10772795}" type="datetimeFigureOut">
              <a:rPr lang="ru-RU" smtClean="0"/>
              <a:pPr/>
              <a:t>02.02.2025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6D387E2-D3DC-4EB0-B12C-A8898086092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3600450"/>
            <a:ext cx="5486400" cy="425054"/>
          </a:xfrm>
        </p:spPr>
        <p:txBody>
          <a:bodyPr anchor="b"/>
          <a:lstStyle>
            <a:lvl1pPr algn="l">
              <a:defRPr sz="2000" b="1"/>
            </a:lvl1pPr>
          </a:lstStyle>
          <a:p>
            <a:r>
              <a:rPr lang="ru-RU" smtClean="0"/>
              <a:t>Образец заголовка</a:t>
            </a:r>
            <a:endParaRPr lang="uk-UA"/>
          </a:p>
        </p:txBody>
      </p:sp>
      <p:sp>
        <p:nvSpPr>
          <p:cNvPr id="3" name="Рисунок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uk-UA"/>
          </a:p>
        </p:txBody>
      </p:sp>
      <p:sp>
        <p:nvSpPr>
          <p:cNvPr id="4" name="Текст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11C9985D-82D6-4208-A525-867B10772795}" type="datetimeFigureOut">
              <a:rPr lang="ru-RU" smtClean="0"/>
              <a:pPr/>
              <a:t>02.02.2025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6D387E2-D3DC-4EB0-B12C-A8898086092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Дата 3"/>
          <p:cNvSpPr>
            <a:spLocks noGrp="1"/>
          </p:cNvSpPr>
          <p:nvPr>
            <p:ph type="dt" sz="half" idx="10"/>
          </p:nvPr>
        </p:nvSpPr>
        <p:spPr/>
        <p:txBody>
          <a:bodyPr/>
          <a:lstStyle/>
          <a:p>
            <a:fld id="{11C9985D-82D6-4208-A525-867B10772795}" type="datetimeFigureOut">
              <a:rPr lang="ru-RU" smtClean="0"/>
              <a:pPr/>
              <a:t>02.02.2025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6D387E2-D3DC-4EB0-B12C-A8898086092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05979"/>
            <a:ext cx="2057400" cy="4388644"/>
          </a:xfrm>
        </p:spPr>
        <p:txBody>
          <a:bodyPr vert="eaVert"/>
          <a:lstStyle/>
          <a:p>
            <a:r>
              <a:rPr lang="ru-RU" smtClean="0"/>
              <a:t>Образец заголовка</a:t>
            </a:r>
            <a:endParaRPr lang="uk-UA"/>
          </a:p>
        </p:txBody>
      </p:sp>
      <p:sp>
        <p:nvSpPr>
          <p:cNvPr id="3" name="Вертикальный текст 2"/>
          <p:cNvSpPr>
            <a:spLocks noGrp="1"/>
          </p:cNvSpPr>
          <p:nvPr>
            <p:ph type="body" orient="vert" idx="1"/>
          </p:nvPr>
        </p:nvSpPr>
        <p:spPr>
          <a:xfrm>
            <a:off x="457200" y="205979"/>
            <a:ext cx="6019800" cy="4388644"/>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Дата 3"/>
          <p:cNvSpPr>
            <a:spLocks noGrp="1"/>
          </p:cNvSpPr>
          <p:nvPr>
            <p:ph type="dt" sz="half" idx="10"/>
          </p:nvPr>
        </p:nvSpPr>
        <p:spPr/>
        <p:txBody>
          <a:bodyPr/>
          <a:lstStyle/>
          <a:p>
            <a:fld id="{11C9985D-82D6-4208-A525-867B10772795}" type="datetimeFigureOut">
              <a:rPr lang="ru-RU" smtClean="0"/>
              <a:pPr/>
              <a:t>02.02.2025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6D387E2-D3DC-4EB0-B12C-A8898086092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ru-RU" smtClean="0"/>
              <a:t>Образец заголовка</a:t>
            </a:r>
            <a:endParaRPr lang="uk-UA"/>
          </a:p>
        </p:txBody>
      </p:sp>
      <p:sp>
        <p:nvSpPr>
          <p:cNvPr id="3" name="Текст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Дата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11C9985D-82D6-4208-A525-867B10772795}" type="datetimeFigureOut">
              <a:rPr lang="ru-RU" smtClean="0"/>
              <a:pPr/>
              <a:t>02.02.2025</a:t>
            </a:fld>
            <a:endParaRPr lang="ru-RU"/>
          </a:p>
        </p:txBody>
      </p:sp>
      <p:sp>
        <p:nvSpPr>
          <p:cNvPr id="5" name="Нижний колонтитул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76D387E2-D3DC-4EB0-B12C-A8898086092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1.xml"/><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13000"/>
            <a:lum/>
          </a:blip>
          <a:srcRect/>
          <a:stretch>
            <a:fillRect t="-42000" b="-42000"/>
          </a:stretch>
        </a:blipFill>
        <a:effectLst/>
      </p:bgPr>
    </p:bg>
    <p:spTree>
      <p:nvGrpSpPr>
        <p:cNvPr id="1" name=""/>
        <p:cNvGrpSpPr/>
        <p:nvPr/>
      </p:nvGrpSpPr>
      <p:grpSpPr>
        <a:xfrm>
          <a:off x="0" y="0"/>
          <a:ext cx="0" cy="0"/>
          <a:chOff x="0" y="0"/>
          <a:chExt cx="0" cy="0"/>
        </a:xfrm>
      </p:grpSpPr>
      <p:sp>
        <p:nvSpPr>
          <p:cNvPr id="4" name="TextBox 3"/>
          <p:cNvSpPr txBox="1"/>
          <p:nvPr/>
        </p:nvSpPr>
        <p:spPr>
          <a:xfrm>
            <a:off x="611560" y="2283718"/>
            <a:ext cx="7272808" cy="1384995"/>
          </a:xfrm>
          <a:prstGeom prst="rect">
            <a:avLst/>
          </a:prstGeom>
          <a:noFill/>
        </p:spPr>
        <p:txBody>
          <a:bodyPr wrap="square" rtlCol="0">
            <a:spAutoFit/>
          </a:bodyPr>
          <a:lstStyle/>
          <a:p>
            <a:r>
              <a:rPr lang="en-US" sz="2800" dirty="0" smtClean="0">
                <a:latin typeface="Inter 24pt Black" pitchFamily="2" charset="0"/>
                <a:ea typeface="Inter 24pt Black" pitchFamily="2" charset="0"/>
              </a:rPr>
              <a:t>Aqueous extracts from medicinal plant raw materials-infusion. Features of production</a:t>
            </a:r>
            <a:r>
              <a:rPr lang="en-US" sz="2800" dirty="0" smtClean="0">
                <a:latin typeface="Inter 24pt Black" pitchFamily="2" charset="0"/>
                <a:ea typeface="Inter 24pt Black" pitchFamily="2" charset="0"/>
              </a:rPr>
              <a:t>. Mucus</a:t>
            </a:r>
            <a:endParaRPr lang="uk-UA" sz="2800" dirty="0">
              <a:latin typeface="Inter 24pt Black" pitchFamily="2" charset="0"/>
              <a:ea typeface="Inter 24pt Black" pitchFamily="2" charset="0"/>
              <a:cs typeface="Times New Roman" pitchFamily="18" charset="0"/>
            </a:endParaRPr>
          </a:p>
        </p:txBody>
      </p:sp>
      <p:sp>
        <p:nvSpPr>
          <p:cNvPr id="3" name="TextBox 2"/>
          <p:cNvSpPr txBox="1"/>
          <p:nvPr/>
        </p:nvSpPr>
        <p:spPr>
          <a:xfrm>
            <a:off x="4931327" y="169352"/>
            <a:ext cx="4166590" cy="1569660"/>
          </a:xfrm>
          <a:prstGeom prst="rect">
            <a:avLst/>
          </a:prstGeom>
          <a:noFill/>
        </p:spPr>
        <p:txBody>
          <a:bodyPr wrap="none" rtlCol="0">
            <a:spAutoFit/>
          </a:bodyPr>
          <a:lstStyle/>
          <a:p>
            <a:pPr algn="r"/>
            <a:r>
              <a:rPr lang="en-US" sz="1600" dirty="0" smtClean="0">
                <a:latin typeface="Inter 18pt" pitchFamily="2" charset="0"/>
                <a:ea typeface="Inter 18pt" pitchFamily="2" charset="0"/>
              </a:rPr>
              <a:t>Ministry of Health of Ukraine</a:t>
            </a:r>
            <a:endParaRPr lang="uk-UA" sz="1600" dirty="0" smtClean="0">
              <a:latin typeface="Inter 18pt" pitchFamily="2" charset="0"/>
              <a:ea typeface="Inter 18pt" pitchFamily="2" charset="0"/>
            </a:endParaRPr>
          </a:p>
          <a:p>
            <a:pPr algn="r"/>
            <a:r>
              <a:rPr lang="en-US" sz="1600" dirty="0" err="1" smtClean="0">
                <a:latin typeface="Inter 18pt" pitchFamily="2" charset="0"/>
                <a:ea typeface="Inter 18pt" pitchFamily="2" charset="0"/>
              </a:rPr>
              <a:t>Odesa</a:t>
            </a:r>
            <a:r>
              <a:rPr lang="en-US" sz="1600" dirty="0" smtClean="0">
                <a:latin typeface="Inter 18pt" pitchFamily="2" charset="0"/>
                <a:ea typeface="Inter 18pt" pitchFamily="2" charset="0"/>
              </a:rPr>
              <a:t> National Medical University</a:t>
            </a:r>
            <a:endParaRPr lang="uk-UA" sz="1600" dirty="0" smtClean="0">
              <a:latin typeface="Inter 18pt" pitchFamily="2" charset="0"/>
              <a:ea typeface="Inter 18pt" pitchFamily="2" charset="0"/>
            </a:endParaRPr>
          </a:p>
          <a:p>
            <a:pPr algn="r"/>
            <a:r>
              <a:rPr lang="en-US" sz="1600" dirty="0" smtClean="0">
                <a:latin typeface="Inter 18pt" pitchFamily="2" charset="0"/>
                <a:ea typeface="Inter 18pt" pitchFamily="2" charset="0"/>
              </a:rPr>
              <a:t>Faculty of Pharmacy</a:t>
            </a:r>
            <a:endParaRPr lang="uk-UA" sz="1600" dirty="0" smtClean="0">
              <a:latin typeface="Inter 18pt" pitchFamily="2" charset="0"/>
              <a:ea typeface="Inter 18pt" pitchFamily="2" charset="0"/>
            </a:endParaRPr>
          </a:p>
          <a:p>
            <a:pPr algn="r"/>
            <a:r>
              <a:rPr lang="en-US" sz="1600" dirty="0" smtClean="0">
                <a:latin typeface="Inter 18pt" pitchFamily="2" charset="0"/>
                <a:ea typeface="Inter 18pt" pitchFamily="2" charset="0"/>
              </a:rPr>
              <a:t>Department of Pharmaceutical Chemistry </a:t>
            </a:r>
            <a:endParaRPr lang="uk-UA" sz="1600" dirty="0" smtClean="0">
              <a:latin typeface="Inter 18pt" pitchFamily="2" charset="0"/>
              <a:ea typeface="Inter 18pt" pitchFamily="2" charset="0"/>
            </a:endParaRPr>
          </a:p>
          <a:p>
            <a:pPr algn="r"/>
            <a:r>
              <a:rPr lang="en-US" sz="1600" dirty="0" smtClean="0">
                <a:latin typeface="Inter 18pt" pitchFamily="2" charset="0"/>
                <a:ea typeface="Inter 18pt" pitchFamily="2" charset="0"/>
              </a:rPr>
              <a:t>and Drug Technology</a:t>
            </a:r>
            <a:endParaRPr lang="uk-UA" sz="1600" dirty="0" smtClean="0">
              <a:latin typeface="Inter 18pt" pitchFamily="2" charset="0"/>
              <a:ea typeface="Inter 18pt" pitchFamily="2" charset="0"/>
            </a:endParaRPr>
          </a:p>
          <a:p>
            <a:pPr algn="r"/>
            <a:endParaRPr lang="uk-UA" sz="1600" dirty="0">
              <a:latin typeface="Inter 18pt" pitchFamily="2" charset="0"/>
              <a:ea typeface="Inter 18pt" pitchFamily="2" charset="0"/>
            </a:endParaRPr>
          </a:p>
        </p:txBody>
      </p:sp>
      <p:sp>
        <p:nvSpPr>
          <p:cNvPr id="5" name="TextBox 4"/>
          <p:cNvSpPr txBox="1"/>
          <p:nvPr/>
        </p:nvSpPr>
        <p:spPr>
          <a:xfrm>
            <a:off x="3491880" y="1626935"/>
            <a:ext cx="1879041" cy="584775"/>
          </a:xfrm>
          <a:prstGeom prst="rect">
            <a:avLst/>
          </a:prstGeom>
          <a:noFill/>
        </p:spPr>
        <p:txBody>
          <a:bodyPr wrap="none" rtlCol="0">
            <a:spAutoFit/>
          </a:bodyPr>
          <a:lstStyle/>
          <a:p>
            <a:r>
              <a:rPr lang="en-US" sz="1600" dirty="0" smtClean="0">
                <a:latin typeface="Inter 18pt SemiBold" pitchFamily="2" charset="0"/>
                <a:ea typeface="Inter 18pt SemiBold" pitchFamily="2" charset="0"/>
              </a:rPr>
              <a:t>Drug Technology</a:t>
            </a:r>
          </a:p>
          <a:p>
            <a:pPr algn="ctr"/>
            <a:r>
              <a:rPr lang="en-US" sz="1600" dirty="0" smtClean="0">
                <a:latin typeface="Inter 18pt SemiBold" pitchFamily="2" charset="0"/>
                <a:ea typeface="Inter 18pt SemiBold" pitchFamily="2" charset="0"/>
              </a:rPr>
              <a:t>Lecture #6-7</a:t>
            </a:r>
          </a:p>
        </p:txBody>
      </p:sp>
      <p:sp>
        <p:nvSpPr>
          <p:cNvPr id="6" name="TextBox 5"/>
          <p:cNvSpPr txBox="1"/>
          <p:nvPr/>
        </p:nvSpPr>
        <p:spPr>
          <a:xfrm>
            <a:off x="3491880" y="4547324"/>
            <a:ext cx="2232248" cy="338554"/>
          </a:xfrm>
          <a:prstGeom prst="rect">
            <a:avLst/>
          </a:prstGeom>
          <a:noFill/>
        </p:spPr>
        <p:txBody>
          <a:bodyPr wrap="square" rtlCol="0">
            <a:spAutoFit/>
          </a:bodyPr>
          <a:lstStyle/>
          <a:p>
            <a:pPr algn="ctr"/>
            <a:r>
              <a:rPr lang="en-US" sz="1600" dirty="0" smtClean="0">
                <a:latin typeface="Inter 18pt" pitchFamily="2" charset="0"/>
                <a:ea typeface="Inter 18pt" pitchFamily="2" charset="0"/>
              </a:rPr>
              <a:t>Odesa-2025</a:t>
            </a:r>
            <a:endParaRPr lang="uk-UA" sz="1600" dirty="0">
              <a:latin typeface="Inter 18pt" pitchFamily="2" charset="0"/>
              <a:ea typeface="Inter 18pt" pitchFamily="2" charset="0"/>
            </a:endParaRPr>
          </a:p>
        </p:txBody>
      </p:sp>
      <p:sp>
        <p:nvSpPr>
          <p:cNvPr id="7" name="Прямоугольник 6"/>
          <p:cNvSpPr/>
          <p:nvPr/>
        </p:nvSpPr>
        <p:spPr>
          <a:xfrm>
            <a:off x="5652120" y="3795886"/>
            <a:ext cx="3478837" cy="584775"/>
          </a:xfrm>
          <a:prstGeom prst="rect">
            <a:avLst/>
          </a:prstGeom>
        </p:spPr>
        <p:txBody>
          <a:bodyPr wrap="none">
            <a:spAutoFit/>
          </a:bodyPr>
          <a:lstStyle/>
          <a:p>
            <a:r>
              <a:rPr lang="en-US" sz="1600" dirty="0" smtClean="0">
                <a:latin typeface="Inter 18pt SemiBold" pitchFamily="2" charset="0"/>
                <a:ea typeface="Inter 18pt SemiBold" pitchFamily="2" charset="0"/>
              </a:rPr>
              <a:t>Candidate of Chemical Sciences</a:t>
            </a:r>
            <a:r>
              <a:rPr lang="uk-UA" sz="1600" dirty="0" smtClean="0">
                <a:latin typeface="Inter 18pt SemiBold" pitchFamily="2" charset="0"/>
                <a:ea typeface="Inter 18pt SemiBold" pitchFamily="2" charset="0"/>
              </a:rPr>
              <a:t>,</a:t>
            </a:r>
          </a:p>
          <a:p>
            <a:r>
              <a:rPr lang="en-US" sz="1600" dirty="0" smtClean="0">
                <a:latin typeface="Inter 18pt SemiBold" pitchFamily="2" charset="0"/>
                <a:ea typeface="Inter 18pt SemiBold" pitchFamily="2" charset="0"/>
              </a:rPr>
              <a:t>assistant</a:t>
            </a:r>
            <a:r>
              <a:rPr lang="uk-UA" sz="1600" dirty="0" smtClean="0">
                <a:latin typeface="Inter 18pt SemiBold" pitchFamily="2" charset="0"/>
                <a:ea typeface="Inter 18pt SemiBold" pitchFamily="2" charset="0"/>
              </a:rPr>
              <a:t> </a:t>
            </a:r>
            <a:r>
              <a:rPr lang="en-US" sz="1600" dirty="0" err="1" smtClean="0">
                <a:latin typeface="Inter 18pt SemiBold" pitchFamily="2" charset="0"/>
                <a:ea typeface="Inter 18pt SemiBold" pitchFamily="2" charset="0"/>
              </a:rPr>
              <a:t>Khrystyna</a:t>
            </a:r>
            <a:r>
              <a:rPr lang="en-US" sz="1600" dirty="0" smtClean="0">
                <a:latin typeface="Inter 18pt SemiBold" pitchFamily="2" charset="0"/>
                <a:ea typeface="Inter 18pt SemiBold" pitchFamily="2" charset="0"/>
              </a:rPr>
              <a:t> HOLUBCHYK</a:t>
            </a:r>
            <a:endParaRPr lang="uk-UA" sz="1600" dirty="0">
              <a:latin typeface="Inter 18pt SemiBold" pitchFamily="2" charset="0"/>
              <a:ea typeface="Inter 18pt SemiBold" pitchFamily="2"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3"/>
          <p:cNvSpPr txBox="1"/>
          <p:nvPr/>
        </p:nvSpPr>
        <p:spPr>
          <a:xfrm>
            <a:off x="251520" y="483518"/>
            <a:ext cx="3960440" cy="4401205"/>
          </a:xfrm>
          <a:prstGeom prst="rect">
            <a:avLst/>
          </a:prstGeom>
          <a:noFill/>
        </p:spPr>
        <p:txBody>
          <a:bodyPr wrap="square" rtlCol="0">
            <a:spAutoFit/>
          </a:bodyPr>
          <a:lstStyle/>
          <a:p>
            <a:r>
              <a:rPr lang="en-US" sz="2800" b="1" dirty="0" smtClean="0">
                <a:latin typeface="Inter 18pt Medium" pitchFamily="2" charset="0"/>
                <a:ea typeface="Inter 18pt Medium" pitchFamily="2" charset="0"/>
              </a:rPr>
              <a:t>Infusions and decoctions </a:t>
            </a:r>
            <a:r>
              <a:rPr lang="en-US" sz="2800" dirty="0" smtClean="0">
                <a:latin typeface="Inter 18pt Medium" pitchFamily="2" charset="0"/>
                <a:ea typeface="Inter 18pt Medium" pitchFamily="2" charset="0"/>
              </a:rPr>
              <a:t>are liquid dosage forms that are aqueous extracts of plant materials or aqueous solutions of extracts - concentrates that are specifically intended for treatment.</a:t>
            </a:r>
            <a:endParaRPr lang="uk-UA" sz="2800" dirty="0">
              <a:latin typeface="Inter 18pt Medium" pitchFamily="2" charset="0"/>
              <a:ea typeface="Inter 18pt Medium" pitchFamily="2" charset="0"/>
              <a:cs typeface="Times New Roman" pitchFamily="18" charset="0"/>
            </a:endParaRPr>
          </a:p>
        </p:txBody>
      </p:sp>
      <p:pic>
        <p:nvPicPr>
          <p:cNvPr id="6146" name="Picture 2" descr="Tougher leaves require decoction to extract alkaloids"/>
          <p:cNvPicPr>
            <a:picLocks noChangeAspect="1" noChangeArrowheads="1"/>
          </p:cNvPicPr>
          <p:nvPr/>
        </p:nvPicPr>
        <p:blipFill>
          <a:blip r:embed="rId2" cstate="print"/>
          <a:srcRect l="16570" b="9927"/>
          <a:stretch>
            <a:fillRect/>
          </a:stretch>
        </p:blipFill>
        <p:spPr bwMode="auto">
          <a:xfrm>
            <a:off x="4067944" y="-20539"/>
            <a:ext cx="5076056" cy="5164039"/>
          </a:xfrm>
          <a:prstGeom prst="rect">
            <a:avLst/>
          </a:prstGeom>
          <a:noFill/>
        </p:spPr>
      </p:pic>
      <p:sp>
        <p:nvSpPr>
          <p:cNvPr id="6" name="TextBox 5"/>
          <p:cNvSpPr txBox="1"/>
          <p:nvPr/>
        </p:nvSpPr>
        <p:spPr>
          <a:xfrm>
            <a:off x="35496" y="123478"/>
            <a:ext cx="432048" cy="261610"/>
          </a:xfrm>
          <a:prstGeom prst="rect">
            <a:avLst/>
          </a:prstGeom>
          <a:noFill/>
        </p:spPr>
        <p:txBody>
          <a:bodyPr wrap="square" rtlCol="0">
            <a:spAutoFit/>
          </a:bodyPr>
          <a:lstStyle/>
          <a:p>
            <a:r>
              <a:rPr lang="uk-UA" sz="1100" dirty="0" smtClean="0">
                <a:latin typeface="Inter 18pt" pitchFamily="2" charset="0"/>
                <a:ea typeface="Inter 18pt" pitchFamily="2" charset="0"/>
              </a:rPr>
              <a:t>2</a:t>
            </a:r>
            <a:endParaRPr lang="uk-UA" sz="1100" dirty="0">
              <a:latin typeface="Inter 18pt" pitchFamily="2" charset="0"/>
              <a:ea typeface="Inter 18pt" pitchFamily="2" charset="0"/>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3"/>
          <p:cNvSpPr txBox="1"/>
          <p:nvPr/>
        </p:nvSpPr>
        <p:spPr>
          <a:xfrm>
            <a:off x="179512" y="342399"/>
            <a:ext cx="4104456" cy="4893647"/>
          </a:xfrm>
          <a:prstGeom prst="rect">
            <a:avLst/>
          </a:prstGeom>
          <a:noFill/>
        </p:spPr>
        <p:txBody>
          <a:bodyPr wrap="square" rtlCol="0">
            <a:spAutoFit/>
          </a:bodyPr>
          <a:lstStyle/>
          <a:p>
            <a:r>
              <a:rPr lang="en-US" sz="2400" b="1" dirty="0" smtClean="0">
                <a:latin typeface="Inter 18pt Medium" pitchFamily="2" charset="0"/>
                <a:ea typeface="Inter 18pt Medium" pitchFamily="2" charset="0"/>
              </a:rPr>
              <a:t>•</a:t>
            </a:r>
            <a:r>
              <a:rPr lang="uk-UA" sz="2400" b="1" dirty="0" smtClean="0">
                <a:latin typeface="Inter 18pt Medium" pitchFamily="2" charset="0"/>
                <a:ea typeface="Inter 18pt Medium" pitchFamily="2" charset="0"/>
              </a:rPr>
              <a:t> </a:t>
            </a:r>
            <a:r>
              <a:rPr lang="en-US" sz="2400" b="1" dirty="0" smtClean="0">
                <a:latin typeface="Inter 18pt Medium" pitchFamily="2" charset="0"/>
                <a:ea typeface="Inter 18pt Medium" pitchFamily="2" charset="0"/>
              </a:rPr>
              <a:t>Advantages of infusions and decoctions: </a:t>
            </a:r>
            <a:endParaRPr lang="uk-UA" sz="2400" b="1" dirty="0" smtClean="0">
              <a:latin typeface="Inter 18pt Medium" pitchFamily="2" charset="0"/>
              <a:ea typeface="Inter 18pt Medium" pitchFamily="2" charset="0"/>
            </a:endParaRPr>
          </a:p>
          <a:p>
            <a:pPr marL="457200" indent="-457200">
              <a:buAutoNum type="arabicPeriod"/>
            </a:pPr>
            <a:r>
              <a:rPr lang="en-US" sz="2400" dirty="0" smtClean="0">
                <a:latin typeface="Inter 18pt Medium" pitchFamily="2" charset="0"/>
                <a:ea typeface="Inter 18pt Medium" pitchFamily="2" charset="0"/>
              </a:rPr>
              <a:t>Availability of raw materials. </a:t>
            </a:r>
            <a:endParaRPr lang="uk-UA" sz="2400" dirty="0" smtClean="0">
              <a:latin typeface="Inter 18pt Medium" pitchFamily="2" charset="0"/>
              <a:ea typeface="Inter 18pt Medium" pitchFamily="2" charset="0"/>
            </a:endParaRPr>
          </a:p>
          <a:p>
            <a:pPr marL="457200" indent="-457200">
              <a:buAutoNum type="arabicPeriod"/>
            </a:pPr>
            <a:r>
              <a:rPr lang="en-US" sz="2400" dirty="0" smtClean="0">
                <a:latin typeface="Inter 18pt Medium" pitchFamily="2" charset="0"/>
                <a:ea typeface="Inter 18pt Medium" pitchFamily="2" charset="0"/>
              </a:rPr>
              <a:t>Ease of manufacture </a:t>
            </a:r>
            <a:endParaRPr lang="uk-UA" sz="2400" dirty="0" smtClean="0">
              <a:latin typeface="Inter 18pt Medium" pitchFamily="2" charset="0"/>
              <a:ea typeface="Inter 18pt Medium" pitchFamily="2" charset="0"/>
            </a:endParaRPr>
          </a:p>
          <a:p>
            <a:pPr marL="457200" indent="-457200">
              <a:buAutoNum type="arabicPeriod"/>
            </a:pPr>
            <a:r>
              <a:rPr lang="en-US" sz="2400" dirty="0" smtClean="0">
                <a:latin typeface="Inter 18pt Medium" pitchFamily="2" charset="0"/>
                <a:ea typeface="Inter 18pt Medium" pitchFamily="2" charset="0"/>
              </a:rPr>
              <a:t>Soft, complex, natural effect, which is especially valuable. </a:t>
            </a:r>
            <a:endParaRPr lang="uk-UA" sz="2400" dirty="0" smtClean="0">
              <a:latin typeface="Inter 18pt Medium" pitchFamily="2" charset="0"/>
              <a:ea typeface="Inter 18pt Medium" pitchFamily="2" charset="0"/>
            </a:endParaRPr>
          </a:p>
          <a:p>
            <a:pPr marL="457200" indent="-457200">
              <a:buAutoNum type="arabicPeriod"/>
            </a:pPr>
            <a:r>
              <a:rPr lang="en-US" sz="2400" dirty="0" smtClean="0">
                <a:latin typeface="Inter 18pt Medium" pitchFamily="2" charset="0"/>
                <a:ea typeface="Inter 18pt Medium" pitchFamily="2" charset="0"/>
              </a:rPr>
              <a:t>Metabolic processes are not disturbed, almost do not cause allergies.</a:t>
            </a:r>
            <a:endParaRPr lang="uk-UA" sz="2400" dirty="0" smtClean="0">
              <a:latin typeface="Inter 18pt Medium" pitchFamily="2" charset="0"/>
              <a:ea typeface="Inter 18pt Medium" pitchFamily="2" charset="0"/>
            </a:endParaRPr>
          </a:p>
          <a:p>
            <a:endParaRPr lang="en-US" sz="2400" b="1" dirty="0" smtClean="0">
              <a:latin typeface="Inter 18pt Medium" pitchFamily="2" charset="0"/>
              <a:ea typeface="Inter 18pt Medium" pitchFamily="2" charset="0"/>
            </a:endParaRPr>
          </a:p>
        </p:txBody>
      </p:sp>
      <p:sp>
        <p:nvSpPr>
          <p:cNvPr id="3" name="TextBox 2"/>
          <p:cNvSpPr txBox="1"/>
          <p:nvPr/>
        </p:nvSpPr>
        <p:spPr>
          <a:xfrm>
            <a:off x="4932040" y="339502"/>
            <a:ext cx="3888432" cy="3416320"/>
          </a:xfrm>
          <a:prstGeom prst="rect">
            <a:avLst/>
          </a:prstGeom>
          <a:noFill/>
        </p:spPr>
        <p:txBody>
          <a:bodyPr wrap="square" rtlCol="0">
            <a:spAutoFit/>
          </a:bodyPr>
          <a:lstStyle/>
          <a:p>
            <a:r>
              <a:rPr lang="en-US" sz="2400" b="1" dirty="0" smtClean="0">
                <a:latin typeface="Inter 18pt Medium" pitchFamily="2" charset="0"/>
                <a:ea typeface="Inter 18pt Medium" pitchFamily="2" charset="0"/>
              </a:rPr>
              <a:t>Disadvantages of infusions and decoctions: </a:t>
            </a:r>
            <a:endParaRPr lang="uk-UA" sz="2400" b="1" dirty="0" smtClean="0">
              <a:latin typeface="Inter 18pt Medium" pitchFamily="2" charset="0"/>
              <a:ea typeface="Inter 18pt Medium" pitchFamily="2" charset="0"/>
            </a:endParaRPr>
          </a:p>
          <a:p>
            <a:pPr marL="457200" indent="-457200">
              <a:buAutoNum type="arabicPeriod"/>
            </a:pPr>
            <a:r>
              <a:rPr lang="en-US" sz="2400" dirty="0" smtClean="0">
                <a:latin typeface="Inter 18pt Medium" pitchFamily="2" charset="0"/>
                <a:ea typeface="Inter 18pt Medium" pitchFamily="2" charset="0"/>
              </a:rPr>
              <a:t>Bulky. </a:t>
            </a:r>
            <a:endParaRPr lang="uk-UA" sz="2400" dirty="0" smtClean="0">
              <a:latin typeface="Inter 18pt Medium" pitchFamily="2" charset="0"/>
              <a:ea typeface="Inter 18pt Medium" pitchFamily="2" charset="0"/>
            </a:endParaRPr>
          </a:p>
          <a:p>
            <a:pPr marL="457200" indent="-457200">
              <a:buAutoNum type="arabicPeriod"/>
            </a:pPr>
            <a:r>
              <a:rPr lang="en-US" sz="2400" dirty="0" smtClean="0">
                <a:latin typeface="Inter 18pt Medium" pitchFamily="2" charset="0"/>
                <a:ea typeface="Inter 18pt Medium" pitchFamily="2" charset="0"/>
              </a:rPr>
              <a:t>Long cooking time: 1.5-2 hours. </a:t>
            </a:r>
            <a:endParaRPr lang="uk-UA" sz="2400" dirty="0" smtClean="0">
              <a:latin typeface="Inter 18pt Medium" pitchFamily="2" charset="0"/>
              <a:ea typeface="Inter 18pt Medium" pitchFamily="2" charset="0"/>
            </a:endParaRPr>
          </a:p>
          <a:p>
            <a:pPr marL="457200" indent="-457200">
              <a:buAutoNum type="arabicPeriod"/>
            </a:pPr>
            <a:r>
              <a:rPr lang="en-US" sz="2400" dirty="0" smtClean="0">
                <a:latin typeface="Inter 18pt Medium" pitchFamily="2" charset="0"/>
                <a:ea typeface="Inter 18pt Medium" pitchFamily="2" charset="0"/>
              </a:rPr>
              <a:t>Excellent environment for microorganisms. </a:t>
            </a:r>
            <a:endParaRPr lang="uk-UA" sz="2400" dirty="0" smtClean="0">
              <a:latin typeface="Inter 18pt Medium" pitchFamily="2" charset="0"/>
              <a:ea typeface="Inter 18pt Medium" pitchFamily="2" charset="0"/>
            </a:endParaRPr>
          </a:p>
          <a:p>
            <a:pPr marL="457200" indent="-457200">
              <a:buAutoNum type="arabicPeriod"/>
            </a:pPr>
            <a:r>
              <a:rPr lang="en-US" sz="2400" dirty="0" smtClean="0">
                <a:latin typeface="Inter 18pt Medium" pitchFamily="2" charset="0"/>
                <a:ea typeface="Inter 18pt Medium" pitchFamily="2" charset="0"/>
              </a:rPr>
              <a:t>There are no accurate analysis methods</a:t>
            </a:r>
          </a:p>
        </p:txBody>
      </p:sp>
      <p:sp>
        <p:nvSpPr>
          <p:cNvPr id="5" name="TextBox 4"/>
          <p:cNvSpPr txBox="1"/>
          <p:nvPr/>
        </p:nvSpPr>
        <p:spPr>
          <a:xfrm>
            <a:off x="35496" y="123478"/>
            <a:ext cx="432048" cy="261610"/>
          </a:xfrm>
          <a:prstGeom prst="rect">
            <a:avLst/>
          </a:prstGeom>
          <a:noFill/>
        </p:spPr>
        <p:txBody>
          <a:bodyPr wrap="square" rtlCol="0">
            <a:spAutoFit/>
          </a:bodyPr>
          <a:lstStyle/>
          <a:p>
            <a:r>
              <a:rPr lang="uk-UA" sz="1100" dirty="0" smtClean="0">
                <a:latin typeface="Inter 18pt" pitchFamily="2" charset="0"/>
                <a:ea typeface="Inter 18pt" pitchFamily="2" charset="0"/>
              </a:rPr>
              <a:t>3</a:t>
            </a:r>
            <a:endParaRPr lang="uk-UA" sz="1100" dirty="0">
              <a:latin typeface="Inter 18pt" pitchFamily="2" charset="0"/>
              <a:ea typeface="Inter 18pt" pitchFamily="2" charset="0"/>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3"/>
          <p:cNvSpPr txBox="1"/>
          <p:nvPr/>
        </p:nvSpPr>
        <p:spPr>
          <a:xfrm>
            <a:off x="179512" y="339502"/>
            <a:ext cx="4032448" cy="2677656"/>
          </a:xfrm>
          <a:prstGeom prst="rect">
            <a:avLst/>
          </a:prstGeom>
          <a:noFill/>
        </p:spPr>
        <p:txBody>
          <a:bodyPr wrap="square" rtlCol="0">
            <a:spAutoFit/>
          </a:bodyPr>
          <a:lstStyle/>
          <a:p>
            <a:r>
              <a:rPr lang="en-US" sz="2400" b="1" dirty="0" smtClean="0">
                <a:latin typeface="Inter 18pt Medium" pitchFamily="2" charset="0"/>
                <a:ea typeface="Inter 18pt Medium" pitchFamily="2" charset="0"/>
              </a:rPr>
              <a:t>By their physicochemical nature, aqueous extracts are combined disperse systems: </a:t>
            </a:r>
            <a:endParaRPr lang="uk-UA" sz="2400" b="1" dirty="0" smtClean="0">
              <a:latin typeface="Inter 18pt Medium" pitchFamily="2" charset="0"/>
              <a:ea typeface="Inter 18pt Medium" pitchFamily="2" charset="0"/>
            </a:endParaRPr>
          </a:p>
          <a:p>
            <a:r>
              <a:rPr lang="en-US" sz="2400" b="1" dirty="0" smtClean="0">
                <a:latin typeface="Inter 18pt Medium" pitchFamily="2" charset="0"/>
                <a:ea typeface="Inter 18pt Medium" pitchFamily="2" charset="0"/>
              </a:rPr>
              <a:t>true solutions or solutions of high-molecular </a:t>
            </a:r>
            <a:r>
              <a:rPr lang="uk-UA" sz="2400" b="1" dirty="0" smtClean="0">
                <a:latin typeface="Inter 18pt Medium" pitchFamily="2" charset="0"/>
                <a:ea typeface="Inter 18pt Medium" pitchFamily="2" charset="0"/>
              </a:rPr>
              <a:t>+ </a:t>
            </a:r>
            <a:r>
              <a:rPr lang="en-US" sz="2400" b="1" dirty="0" smtClean="0">
                <a:latin typeface="Inter 18pt Medium" pitchFamily="2" charset="0"/>
                <a:ea typeface="Inter 18pt Medium" pitchFamily="2" charset="0"/>
              </a:rPr>
              <a:t>colloidal ones.</a:t>
            </a:r>
            <a:endParaRPr lang="uk-UA" sz="2400" b="1" dirty="0" smtClean="0">
              <a:latin typeface="Inter 18pt Medium" pitchFamily="2" charset="0"/>
              <a:ea typeface="Inter 18pt Medium" pitchFamily="2" charset="0"/>
            </a:endParaRPr>
          </a:p>
        </p:txBody>
      </p:sp>
      <p:sp>
        <p:nvSpPr>
          <p:cNvPr id="3" name="TextBox 2"/>
          <p:cNvSpPr txBox="1"/>
          <p:nvPr/>
        </p:nvSpPr>
        <p:spPr>
          <a:xfrm>
            <a:off x="35496" y="149900"/>
            <a:ext cx="432048" cy="261610"/>
          </a:xfrm>
          <a:prstGeom prst="rect">
            <a:avLst/>
          </a:prstGeom>
          <a:noFill/>
        </p:spPr>
        <p:txBody>
          <a:bodyPr wrap="square" rtlCol="0">
            <a:spAutoFit/>
          </a:bodyPr>
          <a:lstStyle/>
          <a:p>
            <a:r>
              <a:rPr lang="uk-UA" sz="1100" dirty="0" smtClean="0">
                <a:latin typeface="Inter 18pt" pitchFamily="2" charset="0"/>
                <a:ea typeface="Inter 18pt" pitchFamily="2" charset="0"/>
              </a:rPr>
              <a:t>4</a:t>
            </a:r>
            <a:endParaRPr lang="uk-UA" sz="1100" dirty="0">
              <a:latin typeface="Inter 18pt" pitchFamily="2" charset="0"/>
              <a:ea typeface="Inter 18pt" pitchFamily="2" charset="0"/>
            </a:endParaRPr>
          </a:p>
        </p:txBody>
      </p:sp>
      <p:sp>
        <p:nvSpPr>
          <p:cNvPr id="5" name="Прямоугольник 4"/>
          <p:cNvSpPr/>
          <p:nvPr/>
        </p:nvSpPr>
        <p:spPr>
          <a:xfrm>
            <a:off x="5076056" y="1901026"/>
            <a:ext cx="3960440" cy="3046988"/>
          </a:xfrm>
          <a:prstGeom prst="rect">
            <a:avLst/>
          </a:prstGeom>
        </p:spPr>
        <p:txBody>
          <a:bodyPr wrap="square">
            <a:spAutoFit/>
          </a:bodyPr>
          <a:lstStyle/>
          <a:p>
            <a:r>
              <a:rPr lang="en-US" sz="2400" b="1" dirty="0" smtClean="0">
                <a:latin typeface="Inter 18pt Medium" pitchFamily="2" charset="0"/>
                <a:ea typeface="Inter 18pt Medium" pitchFamily="2" charset="0"/>
              </a:rPr>
              <a:t>Depending on the method of production and composition, 3 groups of aqueous extracts are distinguished:</a:t>
            </a:r>
          </a:p>
          <a:p>
            <a:r>
              <a:rPr lang="en-US" sz="2400" b="1" dirty="0" smtClean="0">
                <a:latin typeface="Inter 18pt Medium" pitchFamily="2" charset="0"/>
                <a:ea typeface="Inter 18pt Medium" pitchFamily="2" charset="0"/>
              </a:rPr>
              <a:t>• infusions;</a:t>
            </a:r>
          </a:p>
          <a:p>
            <a:r>
              <a:rPr lang="en-US" sz="2400" b="1" dirty="0" smtClean="0">
                <a:latin typeface="Inter 18pt Medium" pitchFamily="2" charset="0"/>
                <a:ea typeface="Inter 18pt Medium" pitchFamily="2" charset="0"/>
              </a:rPr>
              <a:t>• decoctions;</a:t>
            </a:r>
          </a:p>
          <a:p>
            <a:r>
              <a:rPr lang="en-US" sz="2400" b="1" dirty="0" smtClean="0">
                <a:latin typeface="Inter 18pt Medium" pitchFamily="2" charset="0"/>
                <a:ea typeface="Inter 18pt Medium" pitchFamily="2" charset="0"/>
              </a:rPr>
              <a:t>• mucus.</a:t>
            </a:r>
            <a:endParaRPr lang="uk-UA" sz="2400" dirty="0">
              <a:latin typeface="Inter 18pt Medium" pitchFamily="2" charset="0"/>
              <a:ea typeface="Inter 18pt Medium" pitchFamily="2" charset="0"/>
              <a:cs typeface="Times New Roman" pitchFamily="18" charset="0"/>
            </a:endParaRPr>
          </a:p>
        </p:txBody>
      </p:sp>
      <p:pic>
        <p:nvPicPr>
          <p:cNvPr id="5122" name="Picture 2" descr="https://images-on-off.com/images/188/kalendulaotkashlyakakprinimatnastoykiotv-4aa40780.jpg"/>
          <p:cNvPicPr>
            <a:picLocks noChangeAspect="1" noChangeArrowheads="1"/>
          </p:cNvPicPr>
          <p:nvPr/>
        </p:nvPicPr>
        <p:blipFill>
          <a:blip r:embed="rId2" cstate="print"/>
          <a:srcRect t="30365"/>
          <a:stretch>
            <a:fillRect/>
          </a:stretch>
        </p:blipFill>
        <p:spPr bwMode="auto">
          <a:xfrm>
            <a:off x="-36512" y="2969104"/>
            <a:ext cx="4608512" cy="2194934"/>
          </a:xfrm>
          <a:prstGeom prst="rect">
            <a:avLst/>
          </a:prstGeom>
          <a:noFill/>
        </p:spPr>
      </p:pic>
      <p:pic>
        <p:nvPicPr>
          <p:cNvPr id="5124" name="Picture 4" descr="https://fitomarket.com.ua/image/cache/catalog/logo-category/zveroboy-log-400x300.jpg"/>
          <p:cNvPicPr>
            <a:picLocks noChangeAspect="1" noChangeArrowheads="1"/>
          </p:cNvPicPr>
          <p:nvPr/>
        </p:nvPicPr>
        <p:blipFill>
          <a:blip r:embed="rId3" cstate="print"/>
          <a:srcRect t="20160" b="12520"/>
          <a:stretch>
            <a:fillRect/>
          </a:stretch>
        </p:blipFill>
        <p:spPr bwMode="auto">
          <a:xfrm>
            <a:off x="5334000" y="0"/>
            <a:ext cx="3810000" cy="1923678"/>
          </a:xfrm>
          <a:prstGeom prst="rect">
            <a:avLst/>
          </a:prstGeom>
          <a:noFill/>
        </p:spPr>
      </p:pic>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3"/>
          <p:cNvSpPr txBox="1"/>
          <p:nvPr/>
        </p:nvSpPr>
        <p:spPr>
          <a:xfrm>
            <a:off x="5544616" y="483518"/>
            <a:ext cx="3419872" cy="4154984"/>
          </a:xfrm>
          <a:prstGeom prst="rect">
            <a:avLst/>
          </a:prstGeom>
          <a:noFill/>
        </p:spPr>
        <p:txBody>
          <a:bodyPr wrap="square" rtlCol="0">
            <a:spAutoFit/>
          </a:bodyPr>
          <a:lstStyle/>
          <a:p>
            <a:r>
              <a:rPr lang="en-US" sz="2400" b="1" dirty="0" smtClean="0">
                <a:latin typeface="Inter 18pt Medium" pitchFamily="2" charset="0"/>
                <a:ea typeface="Inter 18pt Medium" pitchFamily="2" charset="0"/>
              </a:rPr>
              <a:t>• Infusions are usually prepared from the soft parts of plants: leaves, flowers, stems, as well as from raw materials that contain volatile or unstable substances that easily evaporate or are destroyed by prolonged heating.</a:t>
            </a:r>
            <a:endParaRPr lang="uk-UA" sz="2400" b="1" dirty="0" smtClean="0">
              <a:latin typeface="Inter 18pt Medium" pitchFamily="2" charset="0"/>
              <a:ea typeface="Inter 18pt Medium" pitchFamily="2" charset="0"/>
            </a:endParaRPr>
          </a:p>
        </p:txBody>
      </p:sp>
      <p:pic>
        <p:nvPicPr>
          <p:cNvPr id="4098" name="Picture 2" descr="https://healthday.in.ua/images/8c7e093e08c18431f3677b6387fa4af6.jpg"/>
          <p:cNvPicPr>
            <a:picLocks noChangeAspect="1" noChangeArrowheads="1"/>
          </p:cNvPicPr>
          <p:nvPr/>
        </p:nvPicPr>
        <p:blipFill>
          <a:blip r:embed="rId2" cstate="print"/>
          <a:srcRect l="26788" r="7717"/>
          <a:stretch>
            <a:fillRect/>
          </a:stretch>
        </p:blipFill>
        <p:spPr bwMode="auto">
          <a:xfrm>
            <a:off x="0" y="0"/>
            <a:ext cx="5544616" cy="5143500"/>
          </a:xfrm>
          <a:prstGeom prst="rect">
            <a:avLst/>
          </a:prstGeom>
          <a:noFill/>
        </p:spPr>
      </p:pic>
      <p:sp>
        <p:nvSpPr>
          <p:cNvPr id="5" name="Прямоугольник 4"/>
          <p:cNvSpPr/>
          <p:nvPr/>
        </p:nvSpPr>
        <p:spPr>
          <a:xfrm>
            <a:off x="251520" y="4774168"/>
            <a:ext cx="2770310" cy="369332"/>
          </a:xfrm>
          <a:prstGeom prst="rect">
            <a:avLst/>
          </a:prstGeom>
        </p:spPr>
        <p:txBody>
          <a:bodyPr wrap="none">
            <a:spAutoFit/>
          </a:bodyPr>
          <a:lstStyle/>
          <a:p>
            <a:r>
              <a:rPr lang="en-US" dirty="0" smtClean="0">
                <a:solidFill>
                  <a:schemeClr val="bg1"/>
                </a:solidFill>
                <a:latin typeface="Inter 18pt" pitchFamily="2" charset="0"/>
                <a:ea typeface="Inter 18pt" pitchFamily="2" charset="0"/>
              </a:rPr>
              <a:t>Salvia</a:t>
            </a:r>
            <a:r>
              <a:rPr lang="uk-UA" dirty="0" smtClean="0">
                <a:solidFill>
                  <a:schemeClr val="bg1"/>
                </a:solidFill>
                <a:latin typeface="Inter 18pt" pitchFamily="2" charset="0"/>
                <a:ea typeface="Inter 18pt" pitchFamily="2" charset="0"/>
              </a:rPr>
              <a:t>е </a:t>
            </a:r>
            <a:r>
              <a:rPr lang="en-US" dirty="0" err="1" smtClean="0">
                <a:solidFill>
                  <a:schemeClr val="bg1"/>
                </a:solidFill>
                <a:latin typeface="Inter 18pt" pitchFamily="2" charset="0"/>
                <a:ea typeface="Inter 18pt" pitchFamily="2" charset="0"/>
              </a:rPr>
              <a:t>officinalis</a:t>
            </a:r>
            <a:r>
              <a:rPr lang="en-US" dirty="0" smtClean="0">
                <a:solidFill>
                  <a:schemeClr val="bg1"/>
                </a:solidFill>
                <a:latin typeface="Inter 18pt" pitchFamily="2" charset="0"/>
                <a:ea typeface="Inter 18pt" pitchFamily="2" charset="0"/>
              </a:rPr>
              <a:t> folium</a:t>
            </a:r>
            <a:endParaRPr lang="uk-UA" dirty="0">
              <a:solidFill>
                <a:schemeClr val="bg1"/>
              </a:solidFill>
              <a:latin typeface="Inter 18pt" pitchFamily="2" charset="0"/>
              <a:ea typeface="Inter 18pt" pitchFamily="2" charset="0"/>
            </a:endParaRPr>
          </a:p>
        </p:txBody>
      </p:sp>
      <p:sp>
        <p:nvSpPr>
          <p:cNvPr id="6" name="TextBox 5"/>
          <p:cNvSpPr txBox="1"/>
          <p:nvPr/>
        </p:nvSpPr>
        <p:spPr>
          <a:xfrm>
            <a:off x="8820472" y="123478"/>
            <a:ext cx="432048" cy="261610"/>
          </a:xfrm>
          <a:prstGeom prst="rect">
            <a:avLst/>
          </a:prstGeom>
          <a:noFill/>
        </p:spPr>
        <p:txBody>
          <a:bodyPr wrap="square" rtlCol="0">
            <a:spAutoFit/>
          </a:bodyPr>
          <a:lstStyle/>
          <a:p>
            <a:r>
              <a:rPr lang="uk-UA" sz="1100" dirty="0" smtClean="0">
                <a:latin typeface="Inter 18pt" pitchFamily="2" charset="0"/>
                <a:ea typeface="Inter 18pt" pitchFamily="2" charset="0"/>
              </a:rPr>
              <a:t>5</a:t>
            </a:r>
            <a:endParaRPr lang="uk-UA" sz="1100" dirty="0">
              <a:latin typeface="Inter 18pt" pitchFamily="2" charset="0"/>
              <a:ea typeface="Inter 18pt" pitchFamily="2" charset="0"/>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Прямоугольник 2"/>
          <p:cNvSpPr/>
          <p:nvPr/>
        </p:nvSpPr>
        <p:spPr>
          <a:xfrm>
            <a:off x="251520" y="339502"/>
            <a:ext cx="2880320" cy="4154984"/>
          </a:xfrm>
          <a:prstGeom prst="rect">
            <a:avLst/>
          </a:prstGeom>
        </p:spPr>
        <p:txBody>
          <a:bodyPr wrap="square">
            <a:spAutoFit/>
          </a:bodyPr>
          <a:lstStyle/>
          <a:p>
            <a:r>
              <a:rPr lang="en-US" sz="2400" b="1" dirty="0" smtClean="0">
                <a:latin typeface="Inter 18pt Medium" pitchFamily="2" charset="0"/>
                <a:ea typeface="Inter 18pt Medium" pitchFamily="2" charset="0"/>
              </a:rPr>
              <a:t>• Decoctions are most often prepared from the hard parts of plants – roots, rhizomes, tubers, etc. or from raw materials that contain hard-to-reach active ingredients.</a:t>
            </a:r>
          </a:p>
        </p:txBody>
      </p:sp>
      <p:pic>
        <p:nvPicPr>
          <p:cNvPr id="20482" name="Picture 2" descr="https://sayyes.com.ua/content/uploads/images/gettyimages-523135977.jpg"/>
          <p:cNvPicPr>
            <a:picLocks noChangeAspect="1" noChangeArrowheads="1"/>
          </p:cNvPicPr>
          <p:nvPr/>
        </p:nvPicPr>
        <p:blipFill>
          <a:blip r:embed="rId2" cstate="print"/>
          <a:srcRect l="5578" t="398" r="15406"/>
          <a:stretch>
            <a:fillRect/>
          </a:stretch>
        </p:blipFill>
        <p:spPr bwMode="auto">
          <a:xfrm>
            <a:off x="3131840" y="0"/>
            <a:ext cx="6120680" cy="5143500"/>
          </a:xfrm>
          <a:prstGeom prst="rect">
            <a:avLst/>
          </a:prstGeom>
          <a:noFill/>
        </p:spPr>
      </p:pic>
      <p:sp>
        <p:nvSpPr>
          <p:cNvPr id="5" name="Прямоугольник 4"/>
          <p:cNvSpPr/>
          <p:nvPr/>
        </p:nvSpPr>
        <p:spPr>
          <a:xfrm>
            <a:off x="5220072" y="4774168"/>
            <a:ext cx="4075155" cy="369332"/>
          </a:xfrm>
          <a:prstGeom prst="rect">
            <a:avLst/>
          </a:prstGeom>
        </p:spPr>
        <p:txBody>
          <a:bodyPr wrap="none">
            <a:spAutoFit/>
          </a:bodyPr>
          <a:lstStyle/>
          <a:p>
            <a:r>
              <a:rPr lang="en-US" dirty="0" err="1" smtClean="0">
                <a:latin typeface="Inter 18pt" pitchFamily="2" charset="0"/>
                <a:ea typeface="Inter 18pt" pitchFamily="2" charset="0"/>
              </a:rPr>
              <a:t>Rhizomata</a:t>
            </a:r>
            <a:r>
              <a:rPr lang="en-US" dirty="0" smtClean="0">
                <a:latin typeface="Inter 18pt" pitchFamily="2" charset="0"/>
                <a:ea typeface="Inter 18pt" pitchFamily="2" charset="0"/>
              </a:rPr>
              <a:t> cum </a:t>
            </a:r>
            <a:r>
              <a:rPr lang="en-US" dirty="0" err="1" smtClean="0">
                <a:latin typeface="Inter 18pt" pitchFamily="2" charset="0"/>
                <a:ea typeface="Inter 18pt" pitchFamily="2" charset="0"/>
              </a:rPr>
              <a:t>radicibus</a:t>
            </a:r>
            <a:r>
              <a:rPr lang="en-US" dirty="0" smtClean="0">
                <a:latin typeface="Inter 18pt" pitchFamily="2" charset="0"/>
                <a:ea typeface="Inter 18pt" pitchFamily="2" charset="0"/>
              </a:rPr>
              <a:t> </a:t>
            </a:r>
            <a:r>
              <a:rPr lang="en-US" dirty="0" err="1" smtClean="0">
                <a:latin typeface="Inter 18pt" pitchFamily="2" charset="0"/>
                <a:ea typeface="Inter 18pt" pitchFamily="2" charset="0"/>
              </a:rPr>
              <a:t>Valerianae</a:t>
            </a:r>
            <a:endParaRPr lang="uk-UA" dirty="0">
              <a:latin typeface="Inter 18pt" pitchFamily="2" charset="0"/>
              <a:ea typeface="Inter 18pt" pitchFamily="2" charset="0"/>
            </a:endParaRPr>
          </a:p>
        </p:txBody>
      </p:sp>
      <p:sp>
        <p:nvSpPr>
          <p:cNvPr id="6" name="TextBox 5"/>
          <p:cNvSpPr txBox="1"/>
          <p:nvPr/>
        </p:nvSpPr>
        <p:spPr>
          <a:xfrm>
            <a:off x="35496" y="149900"/>
            <a:ext cx="432048" cy="261610"/>
          </a:xfrm>
          <a:prstGeom prst="rect">
            <a:avLst/>
          </a:prstGeom>
          <a:noFill/>
        </p:spPr>
        <p:txBody>
          <a:bodyPr wrap="square" rtlCol="0">
            <a:spAutoFit/>
          </a:bodyPr>
          <a:lstStyle/>
          <a:p>
            <a:r>
              <a:rPr lang="uk-UA" sz="1100" dirty="0" smtClean="0">
                <a:latin typeface="Inter 18pt" pitchFamily="2" charset="0"/>
                <a:ea typeface="Inter 18pt" pitchFamily="2" charset="0"/>
              </a:rPr>
              <a:t>6</a:t>
            </a:r>
            <a:endParaRPr lang="uk-UA" sz="1100" dirty="0">
              <a:latin typeface="Inter 18pt" pitchFamily="2" charset="0"/>
              <a:ea typeface="Inter 18pt" pitchFamily="2" charset="0"/>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3"/>
          <p:cNvSpPr txBox="1"/>
          <p:nvPr/>
        </p:nvSpPr>
        <p:spPr>
          <a:xfrm>
            <a:off x="1547664" y="339502"/>
            <a:ext cx="6048672" cy="461665"/>
          </a:xfrm>
          <a:prstGeom prst="rect">
            <a:avLst/>
          </a:prstGeom>
          <a:noFill/>
        </p:spPr>
        <p:txBody>
          <a:bodyPr wrap="square" rtlCol="0">
            <a:spAutoFit/>
          </a:bodyPr>
          <a:lstStyle/>
          <a:p>
            <a:r>
              <a:rPr lang="en-US" sz="2400" b="1" dirty="0" smtClean="0">
                <a:latin typeface="Inter 18pt Medium" pitchFamily="2" charset="0"/>
                <a:ea typeface="Inter 18pt Medium" pitchFamily="2" charset="0"/>
              </a:rPr>
              <a:t>COMPOSITION OF WATER EXTRACTS</a:t>
            </a:r>
          </a:p>
        </p:txBody>
      </p:sp>
      <p:sp>
        <p:nvSpPr>
          <p:cNvPr id="5" name="Прямоугольник 4"/>
          <p:cNvSpPr/>
          <p:nvPr/>
        </p:nvSpPr>
        <p:spPr>
          <a:xfrm>
            <a:off x="5148064" y="1046222"/>
            <a:ext cx="3240360" cy="2677656"/>
          </a:xfrm>
          <a:prstGeom prst="rect">
            <a:avLst/>
          </a:prstGeom>
        </p:spPr>
        <p:txBody>
          <a:bodyPr wrap="square">
            <a:spAutoFit/>
          </a:bodyPr>
          <a:lstStyle/>
          <a:p>
            <a:r>
              <a:rPr lang="en-US" sz="2400" b="1" dirty="0" smtClean="0">
                <a:latin typeface="Inter 18pt Medium" pitchFamily="2" charset="0"/>
                <a:ea typeface="Inter 18pt Medium" pitchFamily="2" charset="0"/>
              </a:rPr>
              <a:t>Associated (ballast) substances</a:t>
            </a:r>
          </a:p>
          <a:p>
            <a:r>
              <a:rPr lang="fr-FR" sz="2400" dirty="0" smtClean="0">
                <a:latin typeface="Inter 18pt Medium" pitchFamily="2" charset="0"/>
                <a:ea typeface="Inter 18pt Medium" pitchFamily="2" charset="0"/>
              </a:rPr>
              <a:t>– sugar,</a:t>
            </a:r>
          </a:p>
          <a:p>
            <a:r>
              <a:rPr lang="fr-FR" sz="2400" dirty="0" smtClean="0">
                <a:latin typeface="Inter 18pt Medium" pitchFamily="2" charset="0"/>
                <a:ea typeface="Inter 18pt Medium" pitchFamily="2" charset="0"/>
              </a:rPr>
              <a:t>– starch,</a:t>
            </a:r>
          </a:p>
          <a:p>
            <a:r>
              <a:rPr lang="fr-FR" sz="2400" dirty="0" smtClean="0">
                <a:latin typeface="Inter 18pt Medium" pitchFamily="2" charset="0"/>
                <a:ea typeface="Inter 18pt Medium" pitchFamily="2" charset="0"/>
              </a:rPr>
              <a:t>– pectins,</a:t>
            </a:r>
          </a:p>
          <a:p>
            <a:r>
              <a:rPr lang="fr-FR" sz="2400" dirty="0" smtClean="0">
                <a:latin typeface="Inter 18pt Medium" pitchFamily="2" charset="0"/>
                <a:ea typeface="Inter 18pt Medium" pitchFamily="2" charset="0"/>
              </a:rPr>
              <a:t>– pigments,</a:t>
            </a:r>
          </a:p>
          <a:p>
            <a:r>
              <a:rPr lang="fr-FR" sz="2400" dirty="0" smtClean="0">
                <a:latin typeface="Inter 18pt Medium" pitchFamily="2" charset="0"/>
                <a:ea typeface="Inter 18pt Medium" pitchFamily="2" charset="0"/>
              </a:rPr>
              <a:t>– resins, etc.</a:t>
            </a:r>
            <a:endParaRPr lang="en-US" sz="2400" dirty="0" smtClean="0">
              <a:latin typeface="Inter 18pt Medium" pitchFamily="2" charset="0"/>
              <a:ea typeface="Inter 18pt Medium" pitchFamily="2" charset="0"/>
            </a:endParaRPr>
          </a:p>
        </p:txBody>
      </p:sp>
      <p:sp>
        <p:nvSpPr>
          <p:cNvPr id="6" name="Прямоугольник 5"/>
          <p:cNvSpPr/>
          <p:nvPr/>
        </p:nvSpPr>
        <p:spPr>
          <a:xfrm>
            <a:off x="827584" y="1055514"/>
            <a:ext cx="3600400" cy="2308324"/>
          </a:xfrm>
          <a:prstGeom prst="rect">
            <a:avLst/>
          </a:prstGeom>
        </p:spPr>
        <p:txBody>
          <a:bodyPr wrap="square">
            <a:spAutoFit/>
          </a:bodyPr>
          <a:lstStyle/>
          <a:p>
            <a:r>
              <a:rPr lang="en-US" sz="2400" b="1" dirty="0" smtClean="0">
                <a:latin typeface="Inter 18pt Medium" pitchFamily="2" charset="0"/>
                <a:ea typeface="Inter 18pt Medium" pitchFamily="2" charset="0"/>
              </a:rPr>
              <a:t>Pharmacologically active substances</a:t>
            </a:r>
          </a:p>
          <a:p>
            <a:r>
              <a:rPr lang="fr-FR" sz="2400" dirty="0" smtClean="0">
                <a:latin typeface="Inter 18pt Medium" pitchFamily="2" charset="0"/>
                <a:ea typeface="Inter 18pt Medium" pitchFamily="2" charset="0"/>
              </a:rPr>
              <a:t>- alkaloids,</a:t>
            </a:r>
          </a:p>
          <a:p>
            <a:r>
              <a:rPr lang="fr-FR" sz="2400" dirty="0" smtClean="0">
                <a:latin typeface="Inter 18pt Medium" pitchFamily="2" charset="0"/>
                <a:ea typeface="Inter 18pt Medium" pitchFamily="2" charset="0"/>
              </a:rPr>
              <a:t>– glycosides,</a:t>
            </a:r>
          </a:p>
          <a:p>
            <a:r>
              <a:rPr lang="fr-FR" sz="2400" dirty="0" smtClean="0">
                <a:latin typeface="Inter 18pt Medium" pitchFamily="2" charset="0"/>
                <a:ea typeface="Inter 18pt Medium" pitchFamily="2" charset="0"/>
              </a:rPr>
              <a:t>– essential oils,</a:t>
            </a:r>
          </a:p>
          <a:p>
            <a:r>
              <a:rPr lang="fr-FR" sz="2400" dirty="0" smtClean="0">
                <a:latin typeface="Inter 18pt Medium" pitchFamily="2" charset="0"/>
                <a:ea typeface="Inter 18pt Medium" pitchFamily="2" charset="0"/>
              </a:rPr>
              <a:t>– tannins, etc.</a:t>
            </a:r>
          </a:p>
        </p:txBody>
      </p:sp>
      <p:sp>
        <p:nvSpPr>
          <p:cNvPr id="2050" name="AutoShape 2"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2" name="AutoShape 4"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4" name="AutoShape 6"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6" name="AutoShape 8"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8" name="AutoShape 10"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60" name="AutoShape 12"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pic>
        <p:nvPicPr>
          <p:cNvPr id="2062" name="Picture 14" descr="12.6. Алкалоиды"/>
          <p:cNvPicPr>
            <a:picLocks noChangeAspect="1" noChangeArrowheads="1"/>
          </p:cNvPicPr>
          <p:nvPr/>
        </p:nvPicPr>
        <p:blipFill>
          <a:blip r:embed="rId2" cstate="print"/>
          <a:srcRect/>
          <a:stretch>
            <a:fillRect/>
          </a:stretch>
        </p:blipFill>
        <p:spPr bwMode="auto">
          <a:xfrm>
            <a:off x="155575" y="4371458"/>
            <a:ext cx="1917229" cy="723445"/>
          </a:xfrm>
          <a:prstGeom prst="rect">
            <a:avLst/>
          </a:prstGeom>
          <a:noFill/>
        </p:spPr>
      </p:pic>
      <p:pic>
        <p:nvPicPr>
          <p:cNvPr id="2064" name="Picture 16" descr="Гликозиды | это... Что такое Гликозиды?"/>
          <p:cNvPicPr>
            <a:picLocks noChangeAspect="1" noChangeArrowheads="1"/>
          </p:cNvPicPr>
          <p:nvPr/>
        </p:nvPicPr>
        <p:blipFill>
          <a:blip r:embed="rId3" cstate="print"/>
          <a:srcRect/>
          <a:stretch>
            <a:fillRect/>
          </a:stretch>
        </p:blipFill>
        <p:spPr bwMode="auto">
          <a:xfrm>
            <a:off x="2339752" y="4195343"/>
            <a:ext cx="1152128" cy="885925"/>
          </a:xfrm>
          <a:prstGeom prst="rect">
            <a:avLst/>
          </a:prstGeom>
          <a:noFill/>
        </p:spPr>
      </p:pic>
      <p:pic>
        <p:nvPicPr>
          <p:cNvPr id="2066" name="Picture 18" descr="Танины (эксперименты). Tannins (experiments) - Химия и Химики № 1 2022"/>
          <p:cNvPicPr>
            <a:picLocks noChangeAspect="1" noChangeArrowheads="1"/>
          </p:cNvPicPr>
          <p:nvPr/>
        </p:nvPicPr>
        <p:blipFill>
          <a:blip r:embed="rId4" cstate="print">
            <a:clrChange>
              <a:clrFrom>
                <a:srgbClr val="FFEFFF"/>
              </a:clrFrom>
              <a:clrTo>
                <a:srgbClr val="FFEFFF">
                  <a:alpha val="0"/>
                </a:srgbClr>
              </a:clrTo>
            </a:clrChange>
          </a:blip>
          <a:srcRect/>
          <a:stretch>
            <a:fillRect/>
          </a:stretch>
        </p:blipFill>
        <p:spPr bwMode="auto">
          <a:xfrm>
            <a:off x="3635896" y="3830067"/>
            <a:ext cx="1574304" cy="1325245"/>
          </a:xfrm>
          <a:prstGeom prst="rect">
            <a:avLst/>
          </a:prstGeom>
          <a:noFill/>
        </p:spPr>
      </p:pic>
      <p:pic>
        <p:nvPicPr>
          <p:cNvPr id="2068" name="Picture 20" descr="Пектины — Википедия"/>
          <p:cNvPicPr>
            <a:picLocks noChangeAspect="1" noChangeArrowheads="1"/>
          </p:cNvPicPr>
          <p:nvPr/>
        </p:nvPicPr>
        <p:blipFill>
          <a:blip r:embed="rId5" cstate="print"/>
          <a:srcRect/>
          <a:stretch>
            <a:fillRect/>
          </a:stretch>
        </p:blipFill>
        <p:spPr bwMode="auto">
          <a:xfrm>
            <a:off x="5364088" y="4117087"/>
            <a:ext cx="2857500" cy="1038225"/>
          </a:xfrm>
          <a:prstGeom prst="rect">
            <a:avLst/>
          </a:prstGeom>
          <a:noFill/>
        </p:spPr>
      </p:pic>
      <p:sp>
        <p:nvSpPr>
          <p:cNvPr id="16" name="TextBox 15"/>
          <p:cNvSpPr txBox="1"/>
          <p:nvPr/>
        </p:nvSpPr>
        <p:spPr>
          <a:xfrm>
            <a:off x="35496" y="149900"/>
            <a:ext cx="432048" cy="261610"/>
          </a:xfrm>
          <a:prstGeom prst="rect">
            <a:avLst/>
          </a:prstGeom>
          <a:noFill/>
        </p:spPr>
        <p:txBody>
          <a:bodyPr wrap="square" rtlCol="0">
            <a:spAutoFit/>
          </a:bodyPr>
          <a:lstStyle/>
          <a:p>
            <a:r>
              <a:rPr lang="en-US" sz="1100" dirty="0" smtClean="0">
                <a:latin typeface="Inter 18pt" pitchFamily="2" charset="0"/>
                <a:ea typeface="Inter 18pt" pitchFamily="2" charset="0"/>
              </a:rPr>
              <a:t>7</a:t>
            </a:r>
            <a:endParaRPr lang="uk-UA" sz="1100" dirty="0">
              <a:latin typeface="Inter 18pt" pitchFamily="2" charset="0"/>
              <a:ea typeface="Inter 18pt" pitchFamily="2" charset="0"/>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3"/>
          <p:cNvSpPr txBox="1"/>
          <p:nvPr/>
        </p:nvSpPr>
        <p:spPr>
          <a:xfrm>
            <a:off x="539552" y="342399"/>
            <a:ext cx="8640960" cy="461665"/>
          </a:xfrm>
          <a:prstGeom prst="rect">
            <a:avLst/>
          </a:prstGeom>
          <a:noFill/>
        </p:spPr>
        <p:txBody>
          <a:bodyPr wrap="square" rtlCol="0">
            <a:spAutoFit/>
          </a:bodyPr>
          <a:lstStyle/>
          <a:p>
            <a:r>
              <a:rPr lang="en-US" sz="2400" b="1" dirty="0" smtClean="0">
                <a:latin typeface="Inter 18pt Medium" pitchFamily="2" charset="0"/>
                <a:ea typeface="Inter 18pt Medium" pitchFamily="2" charset="0"/>
              </a:rPr>
              <a:t>THEORETICAL BASIS OF THE EXTRACTION PROCESS</a:t>
            </a:r>
          </a:p>
        </p:txBody>
      </p:sp>
      <p:sp>
        <p:nvSpPr>
          <p:cNvPr id="5" name="Прямоугольник 4"/>
          <p:cNvSpPr/>
          <p:nvPr/>
        </p:nvSpPr>
        <p:spPr>
          <a:xfrm>
            <a:off x="179512" y="1059582"/>
            <a:ext cx="7704856" cy="707886"/>
          </a:xfrm>
          <a:prstGeom prst="rect">
            <a:avLst/>
          </a:prstGeom>
        </p:spPr>
        <p:txBody>
          <a:bodyPr wrap="square">
            <a:spAutoFit/>
          </a:bodyPr>
          <a:lstStyle/>
          <a:p>
            <a:r>
              <a:rPr lang="en-US" sz="2000" dirty="0" smtClean="0">
                <a:latin typeface="Inter 18pt" pitchFamily="2" charset="0"/>
                <a:ea typeface="Inter 18pt" pitchFamily="2" charset="0"/>
              </a:rPr>
              <a:t>The process of extraction of active substances from the plant raw material consists of the following stages: </a:t>
            </a:r>
          </a:p>
        </p:txBody>
      </p:sp>
      <p:sp>
        <p:nvSpPr>
          <p:cNvPr id="7" name="TextBox 6"/>
          <p:cNvSpPr txBox="1"/>
          <p:nvPr/>
        </p:nvSpPr>
        <p:spPr>
          <a:xfrm>
            <a:off x="35496" y="149900"/>
            <a:ext cx="432048" cy="261610"/>
          </a:xfrm>
          <a:prstGeom prst="rect">
            <a:avLst/>
          </a:prstGeom>
          <a:noFill/>
        </p:spPr>
        <p:txBody>
          <a:bodyPr wrap="square" rtlCol="0">
            <a:spAutoFit/>
          </a:bodyPr>
          <a:lstStyle/>
          <a:p>
            <a:r>
              <a:rPr lang="en-US" sz="1100" dirty="0" smtClean="0">
                <a:latin typeface="Inter 18pt" pitchFamily="2" charset="0"/>
                <a:ea typeface="Inter 18pt" pitchFamily="2" charset="0"/>
              </a:rPr>
              <a:t>8</a:t>
            </a:r>
            <a:endParaRPr lang="uk-UA" sz="1100" dirty="0">
              <a:latin typeface="Inter 18pt" pitchFamily="2" charset="0"/>
              <a:ea typeface="Inter 18pt" pitchFamily="2" charset="0"/>
            </a:endParaRPr>
          </a:p>
        </p:txBody>
      </p:sp>
      <p:graphicFrame>
        <p:nvGraphicFramePr>
          <p:cNvPr id="8" name="Схема 7"/>
          <p:cNvGraphicFramePr/>
          <p:nvPr/>
        </p:nvGraphicFramePr>
        <p:xfrm>
          <a:off x="35496" y="1923678"/>
          <a:ext cx="8928992" cy="22322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3"/>
          <p:cNvSpPr txBox="1"/>
          <p:nvPr/>
        </p:nvSpPr>
        <p:spPr>
          <a:xfrm>
            <a:off x="899592" y="300593"/>
            <a:ext cx="6696744" cy="830997"/>
          </a:xfrm>
          <a:prstGeom prst="rect">
            <a:avLst/>
          </a:prstGeom>
          <a:noFill/>
        </p:spPr>
        <p:txBody>
          <a:bodyPr wrap="square" rtlCol="0">
            <a:spAutoFit/>
          </a:bodyPr>
          <a:lstStyle/>
          <a:p>
            <a:r>
              <a:rPr lang="en-US" sz="2400" b="1" dirty="0" smtClean="0">
                <a:latin typeface="Inter 18pt Medium" pitchFamily="2" charset="0"/>
                <a:ea typeface="Inter 18pt Medium" pitchFamily="2" charset="0"/>
              </a:rPr>
              <a:t>FACTORS AFFECTING THE EXTRACTION PROCESS</a:t>
            </a:r>
          </a:p>
        </p:txBody>
      </p:sp>
      <p:sp>
        <p:nvSpPr>
          <p:cNvPr id="5" name="Прямоугольник 4"/>
          <p:cNvSpPr/>
          <p:nvPr/>
        </p:nvSpPr>
        <p:spPr>
          <a:xfrm>
            <a:off x="4499992" y="1365612"/>
            <a:ext cx="3672408" cy="2862322"/>
          </a:xfrm>
          <a:prstGeom prst="rect">
            <a:avLst/>
          </a:prstGeom>
        </p:spPr>
        <p:txBody>
          <a:bodyPr wrap="square">
            <a:spAutoFit/>
          </a:bodyPr>
          <a:lstStyle/>
          <a:p>
            <a:r>
              <a:rPr lang="en-US" sz="2000" b="1" dirty="0" smtClean="0">
                <a:latin typeface="Inter 18pt Medium" pitchFamily="2" charset="0"/>
                <a:ea typeface="Inter 18pt Medium" pitchFamily="2" charset="0"/>
              </a:rPr>
              <a:t>material of the equipment used;</a:t>
            </a:r>
          </a:p>
          <a:p>
            <a:r>
              <a:rPr lang="en-US" sz="2000" b="1" dirty="0" smtClean="0">
                <a:latin typeface="Inter 18pt Medium" pitchFamily="2" charset="0"/>
                <a:ea typeface="Inter 18pt Medium" pitchFamily="2" charset="0"/>
              </a:rPr>
              <a:t>temperature and time of infusion;</a:t>
            </a:r>
          </a:p>
          <a:p>
            <a:r>
              <a:rPr lang="en-US" sz="2000" b="1" dirty="0" smtClean="0">
                <a:latin typeface="Inter 18pt Medium" pitchFamily="2" charset="0"/>
                <a:ea typeface="Inter 18pt Medium" pitchFamily="2" charset="0"/>
              </a:rPr>
              <a:t>influence of enzymes and </a:t>
            </a:r>
            <a:r>
              <a:rPr lang="en-US" sz="2000" b="1" dirty="0" err="1" smtClean="0">
                <a:latin typeface="Inter 18pt Medium" pitchFamily="2" charset="0"/>
                <a:ea typeface="Inter 18pt Medium" pitchFamily="2" charset="0"/>
              </a:rPr>
              <a:t>microflora</a:t>
            </a:r>
            <a:r>
              <a:rPr lang="en-US" sz="2000" b="1" dirty="0" smtClean="0">
                <a:latin typeface="Inter 18pt Medium" pitchFamily="2" charset="0"/>
                <a:ea typeface="Inter 18pt Medium" pitchFamily="2" charset="0"/>
              </a:rPr>
              <a:t>;</a:t>
            </a:r>
          </a:p>
          <a:p>
            <a:r>
              <a:rPr lang="en-US" sz="2000" b="1" dirty="0" smtClean="0">
                <a:latin typeface="Inter 18pt Medium" pitchFamily="2" charset="0"/>
                <a:ea typeface="Inter 18pt Medium" pitchFamily="2" charset="0"/>
              </a:rPr>
              <a:t>chemical composition of active substances;</a:t>
            </a:r>
          </a:p>
          <a:p>
            <a:r>
              <a:rPr lang="en-US" sz="2000" b="1" dirty="0" smtClean="0">
                <a:latin typeface="Inter 18pt Medium" pitchFamily="2" charset="0"/>
                <a:ea typeface="Inter 18pt Medium" pitchFamily="2" charset="0"/>
              </a:rPr>
              <a:t>pH of the medium.</a:t>
            </a:r>
            <a:endParaRPr lang="fr-FR" sz="2000" dirty="0" smtClean="0">
              <a:latin typeface="Inter 18pt Medium" pitchFamily="2" charset="0"/>
              <a:ea typeface="Inter 18pt Medium" pitchFamily="2" charset="0"/>
            </a:endParaRPr>
          </a:p>
        </p:txBody>
      </p:sp>
      <p:sp>
        <p:nvSpPr>
          <p:cNvPr id="6" name="Прямоугольник 5"/>
          <p:cNvSpPr/>
          <p:nvPr/>
        </p:nvSpPr>
        <p:spPr>
          <a:xfrm>
            <a:off x="155575" y="1365612"/>
            <a:ext cx="3600400" cy="3170099"/>
          </a:xfrm>
          <a:prstGeom prst="rect">
            <a:avLst/>
          </a:prstGeom>
        </p:spPr>
        <p:txBody>
          <a:bodyPr wrap="square">
            <a:spAutoFit/>
          </a:bodyPr>
          <a:lstStyle/>
          <a:p>
            <a:r>
              <a:rPr lang="en-US" sz="2000" b="1" dirty="0" smtClean="0">
                <a:latin typeface="Inter 18pt Medium" pitchFamily="2" charset="0"/>
                <a:ea typeface="Inter 18pt Medium" pitchFamily="2" charset="0"/>
              </a:rPr>
              <a:t>ratio between the amount of raw materials and the volume of the finished extract;</a:t>
            </a:r>
          </a:p>
          <a:p>
            <a:r>
              <a:rPr lang="en-US" sz="2000" b="1" dirty="0" err="1" smtClean="0">
                <a:latin typeface="Inter 18pt Medium" pitchFamily="2" charset="0"/>
                <a:ea typeface="Inter 18pt Medium" pitchFamily="2" charset="0"/>
              </a:rPr>
              <a:t>standardity</a:t>
            </a:r>
            <a:r>
              <a:rPr lang="en-US" sz="2000" b="1" dirty="0" smtClean="0">
                <a:latin typeface="Inter 18pt Medium" pitchFamily="2" charset="0"/>
                <a:ea typeface="Inter 18pt Medium" pitchFamily="2" charset="0"/>
              </a:rPr>
              <a:t> of raw materials;</a:t>
            </a:r>
          </a:p>
          <a:p>
            <a:r>
              <a:rPr lang="en-US" sz="2000" b="1" dirty="0" smtClean="0">
                <a:latin typeface="Inter 18pt Medium" pitchFamily="2" charset="0"/>
                <a:ea typeface="Inter 18pt Medium" pitchFamily="2" charset="0"/>
              </a:rPr>
              <a:t>histological structure of raw materials;</a:t>
            </a:r>
            <a:endParaRPr lang="uk-UA" sz="2000" b="1" dirty="0" smtClean="0">
              <a:latin typeface="Inter 18pt Medium" pitchFamily="2" charset="0"/>
              <a:ea typeface="Inter 18pt Medium" pitchFamily="2" charset="0"/>
            </a:endParaRPr>
          </a:p>
          <a:p>
            <a:r>
              <a:rPr lang="en-US" sz="2000" b="1" dirty="0" smtClean="0">
                <a:latin typeface="Inter 18pt Medium" pitchFamily="2" charset="0"/>
                <a:ea typeface="Inter 18pt Medium" pitchFamily="2" charset="0"/>
              </a:rPr>
              <a:t>degree of grinding of raw materials;</a:t>
            </a:r>
          </a:p>
        </p:txBody>
      </p:sp>
      <p:sp>
        <p:nvSpPr>
          <p:cNvPr id="2050" name="AutoShape 2"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2" name="AutoShape 4"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4" name="AutoShape 6"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6" name="AutoShape 8"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8" name="AutoShape 10"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60" name="AutoShape 12"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16" name="TextBox 15"/>
          <p:cNvSpPr txBox="1"/>
          <p:nvPr/>
        </p:nvSpPr>
        <p:spPr>
          <a:xfrm>
            <a:off x="35496" y="149900"/>
            <a:ext cx="432048" cy="261610"/>
          </a:xfrm>
          <a:prstGeom prst="rect">
            <a:avLst/>
          </a:prstGeom>
          <a:noFill/>
        </p:spPr>
        <p:txBody>
          <a:bodyPr wrap="square" rtlCol="0">
            <a:spAutoFit/>
          </a:bodyPr>
          <a:lstStyle/>
          <a:p>
            <a:r>
              <a:rPr lang="uk-UA" sz="1100" dirty="0" smtClean="0">
                <a:latin typeface="Inter 18pt" pitchFamily="2" charset="0"/>
                <a:ea typeface="Inter 18pt" pitchFamily="2" charset="0"/>
              </a:rPr>
              <a:t>9</a:t>
            </a:r>
            <a:endParaRPr lang="uk-UA" sz="1100" dirty="0">
              <a:latin typeface="Inter 18pt" pitchFamily="2" charset="0"/>
              <a:ea typeface="Inter 18pt" pitchFamily="2" charset="0"/>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3"/>
          <p:cNvSpPr txBox="1"/>
          <p:nvPr/>
        </p:nvSpPr>
        <p:spPr>
          <a:xfrm>
            <a:off x="460375" y="300593"/>
            <a:ext cx="8288089" cy="830997"/>
          </a:xfrm>
          <a:prstGeom prst="rect">
            <a:avLst/>
          </a:prstGeom>
          <a:noFill/>
        </p:spPr>
        <p:txBody>
          <a:bodyPr wrap="square" rtlCol="0">
            <a:spAutoFit/>
          </a:bodyPr>
          <a:lstStyle/>
          <a:p>
            <a:r>
              <a:rPr lang="en-US" sz="2400" b="1" dirty="0" smtClean="0">
                <a:latin typeface="Inter 18pt Medium" pitchFamily="2" charset="0"/>
                <a:ea typeface="Inter 18pt Medium" pitchFamily="2" charset="0"/>
              </a:rPr>
              <a:t>RATIO BETWEEN THE AMOUNT OF RAW MATERIALS AND THE VOLUME OF THE FINISHED EXTRACT</a:t>
            </a:r>
          </a:p>
        </p:txBody>
      </p:sp>
      <p:sp>
        <p:nvSpPr>
          <p:cNvPr id="2050" name="AutoShape 2"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2" name="AutoShape 4"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4" name="AutoShape 6"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6" name="AutoShape 8"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8" name="AutoShape 10"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60" name="AutoShape 12"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16" name="TextBox 15"/>
          <p:cNvSpPr txBox="1"/>
          <p:nvPr/>
        </p:nvSpPr>
        <p:spPr>
          <a:xfrm>
            <a:off x="35496" y="149900"/>
            <a:ext cx="432048" cy="261610"/>
          </a:xfrm>
          <a:prstGeom prst="rect">
            <a:avLst/>
          </a:prstGeom>
          <a:noFill/>
        </p:spPr>
        <p:txBody>
          <a:bodyPr wrap="square" rtlCol="0">
            <a:spAutoFit/>
          </a:bodyPr>
          <a:lstStyle/>
          <a:p>
            <a:r>
              <a:rPr lang="" sz="1100" smtClean="0">
                <a:latin typeface="Inter 18pt" pitchFamily="2" charset="0"/>
                <a:ea typeface="Inter 18pt" pitchFamily="2" charset="0"/>
              </a:rPr>
              <a:t>10</a:t>
            </a:r>
            <a:endParaRPr lang="uk-UA" sz="1100" dirty="0">
              <a:latin typeface="Inter 18pt" pitchFamily="2" charset="0"/>
              <a:ea typeface="Inter 18pt" pitchFamily="2" charset="0"/>
            </a:endParaRPr>
          </a:p>
        </p:txBody>
      </p:sp>
      <p:graphicFrame>
        <p:nvGraphicFramePr>
          <p:cNvPr id="12" name="Таблица 11"/>
          <p:cNvGraphicFramePr>
            <a:graphicFrameLocks noGrp="1"/>
          </p:cNvGraphicFramePr>
          <p:nvPr/>
        </p:nvGraphicFramePr>
        <p:xfrm>
          <a:off x="251520" y="1203598"/>
          <a:ext cx="8496944" cy="3535680"/>
        </p:xfrm>
        <a:graphic>
          <a:graphicData uri="http://schemas.openxmlformats.org/drawingml/2006/table">
            <a:tbl>
              <a:tblPr firstRow="1" bandRow="1">
                <a:tableStyleId>{0505E3EF-67EA-436B-97B2-0124C06EBD24}</a:tableStyleId>
              </a:tblPr>
              <a:tblGrid>
                <a:gridCol w="1008112"/>
                <a:gridCol w="2736304"/>
                <a:gridCol w="4752528"/>
              </a:tblGrid>
              <a:tr h="370840">
                <a:tc>
                  <a:txBody>
                    <a:bodyPr/>
                    <a:lstStyle/>
                    <a:p>
                      <a:r>
                        <a:rPr lang="en-US" sz="1600" b="0" dirty="0" smtClean="0">
                          <a:latin typeface="Inter 18pt Medium" pitchFamily="2" charset="0"/>
                          <a:ea typeface="Inter 18pt Medium" pitchFamily="2" charset="0"/>
                        </a:rPr>
                        <a:t>1:10</a:t>
                      </a:r>
                      <a:endParaRPr lang="uk-UA" sz="1600" b="0" dirty="0">
                        <a:latin typeface="Inter 18pt Medium" pitchFamily="2" charset="0"/>
                        <a:ea typeface="Inter 18pt Medium" pitchFamily="2" charset="0"/>
                      </a:endParaRPr>
                    </a:p>
                  </a:txBody>
                  <a:tcPr/>
                </a:tc>
                <a:tc>
                  <a:txBody>
                    <a:bodyPr/>
                    <a:lstStyle/>
                    <a:p>
                      <a:r>
                        <a:rPr lang="en-US" sz="1600" b="0" dirty="0" smtClean="0">
                          <a:latin typeface="Inter 18pt Medium" pitchFamily="2" charset="0"/>
                          <a:ea typeface="Inter 18pt Medium" pitchFamily="2" charset="0"/>
                        </a:rPr>
                        <a:t>10.0 medicinal plant raw materials</a:t>
                      </a:r>
                      <a:r>
                        <a:rPr lang="uk-UA" sz="1600" b="0" dirty="0" smtClean="0">
                          <a:latin typeface="Inter 18pt Medium" pitchFamily="2" charset="0"/>
                          <a:ea typeface="Inter 18pt Medium" pitchFamily="2" charset="0"/>
                        </a:rPr>
                        <a:t> </a:t>
                      </a:r>
                      <a:r>
                        <a:rPr lang="en-US" sz="1600" b="0" dirty="0" smtClean="0">
                          <a:latin typeface="Inter 18pt Medium" pitchFamily="2" charset="0"/>
                          <a:ea typeface="Inter 18pt Medium" pitchFamily="2" charset="0"/>
                        </a:rPr>
                        <a:t> - 100ml of extract</a:t>
                      </a:r>
                      <a:endParaRPr lang="uk-UA" sz="1600" b="0" dirty="0">
                        <a:latin typeface="Inter 18pt Medium" pitchFamily="2" charset="0"/>
                        <a:ea typeface="Inter 18pt Medium" pitchFamily="2" charset="0"/>
                      </a:endParaRPr>
                    </a:p>
                  </a:txBody>
                  <a:tcPr/>
                </a:tc>
                <a:tc>
                  <a:txBody>
                    <a:bodyPr/>
                    <a:lstStyle/>
                    <a:p>
                      <a:r>
                        <a:rPr lang="en-US" sz="1600" b="0" dirty="0" smtClean="0">
                          <a:latin typeface="Inter 18pt Medium" pitchFamily="2" charset="0"/>
                          <a:ea typeface="Inter 18pt Medium" pitchFamily="2" charset="0"/>
                        </a:rPr>
                        <a:t>The vast majority of medicinal plant raw materials do not contain potent substances</a:t>
                      </a:r>
                      <a:endParaRPr lang="uk-UA" sz="1600" b="0" dirty="0">
                        <a:latin typeface="Inter 18pt Medium" pitchFamily="2" charset="0"/>
                        <a:ea typeface="Inter 18pt Medium" pitchFamily="2" charset="0"/>
                      </a:endParaRPr>
                    </a:p>
                  </a:txBody>
                  <a:tcPr/>
                </a:tc>
              </a:tr>
              <a:tr h="370840">
                <a:tc>
                  <a:txBody>
                    <a:bodyPr/>
                    <a:lstStyle/>
                    <a:p>
                      <a:r>
                        <a:rPr lang="en-US" sz="1600" b="0" dirty="0" smtClean="0">
                          <a:latin typeface="Inter 18pt Medium" pitchFamily="2" charset="0"/>
                          <a:ea typeface="Inter 18pt Medium" pitchFamily="2" charset="0"/>
                        </a:rPr>
                        <a:t>1:20</a:t>
                      </a:r>
                      <a:endParaRPr lang="uk-UA" sz="1600" b="0" dirty="0">
                        <a:latin typeface="Inter 18pt Medium" pitchFamily="2" charset="0"/>
                        <a:ea typeface="Inter 18pt Medium" pitchFamily="2"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uk-UA" sz="1600" b="0" dirty="0" smtClean="0">
                          <a:latin typeface="Inter 18pt Medium" pitchFamily="2" charset="0"/>
                          <a:ea typeface="Inter 18pt Medium" pitchFamily="2" charset="0"/>
                        </a:rPr>
                        <a:t>5</a:t>
                      </a:r>
                      <a:r>
                        <a:rPr lang="en-US" sz="1600" b="0" dirty="0" smtClean="0">
                          <a:latin typeface="Inter 18pt Medium" pitchFamily="2" charset="0"/>
                          <a:ea typeface="Inter 18pt Medium" pitchFamily="2" charset="0"/>
                        </a:rPr>
                        <a:t>.0 medicinal plant raw materials</a:t>
                      </a:r>
                      <a:r>
                        <a:rPr lang="uk-UA" sz="1600" b="0" dirty="0" smtClean="0">
                          <a:latin typeface="Inter 18pt Medium" pitchFamily="2" charset="0"/>
                          <a:ea typeface="Inter 18pt Medium" pitchFamily="2" charset="0"/>
                        </a:rPr>
                        <a:t> </a:t>
                      </a:r>
                      <a:r>
                        <a:rPr lang="en-US" sz="1600" b="0" dirty="0" smtClean="0">
                          <a:latin typeface="Inter 18pt Medium" pitchFamily="2" charset="0"/>
                          <a:ea typeface="Inter 18pt Medium" pitchFamily="2" charset="0"/>
                        </a:rPr>
                        <a:t> - 100ml of extract</a:t>
                      </a:r>
                      <a:endParaRPr lang="uk-UA" sz="1600" b="0" dirty="0" smtClean="0">
                        <a:latin typeface="Inter 18pt Medium" pitchFamily="2" charset="0"/>
                        <a:ea typeface="Inter 18pt Medium" pitchFamily="2" charset="0"/>
                      </a:endParaRPr>
                    </a:p>
                  </a:txBody>
                  <a:tcPr/>
                </a:tc>
                <a:tc>
                  <a:txBody>
                    <a:bodyPr/>
                    <a:lstStyle/>
                    <a:p>
                      <a:r>
                        <a:rPr lang="en-US" sz="1600" b="0" dirty="0" smtClean="0">
                          <a:latin typeface="Inter 18pt Medium" pitchFamily="2" charset="0"/>
                          <a:ea typeface="Inter 18pt Medium" pitchFamily="2" charset="0"/>
                        </a:rPr>
                        <a:t>Marshmallow root</a:t>
                      </a:r>
                      <a:r>
                        <a:rPr lang="uk-UA" sz="1600" b="0" dirty="0" smtClean="0">
                          <a:latin typeface="Inter 18pt Medium" pitchFamily="2" charset="0"/>
                          <a:ea typeface="Inter 18pt Medium" pitchFamily="2" charset="0"/>
                        </a:rPr>
                        <a:t>, </a:t>
                      </a:r>
                      <a:r>
                        <a:rPr lang="en-US" sz="1600" b="0" dirty="0" smtClean="0">
                          <a:latin typeface="Inter 18pt Medium" pitchFamily="2" charset="0"/>
                          <a:ea typeface="Inter 18pt Medium" pitchFamily="2" charset="0"/>
                        </a:rPr>
                        <a:t>rosehip fruits</a:t>
                      </a:r>
                      <a:endParaRPr lang="uk-UA" sz="1600" b="0" dirty="0">
                        <a:latin typeface="Inter 18pt Medium" pitchFamily="2" charset="0"/>
                        <a:ea typeface="Inter 18pt Medium" pitchFamily="2" charset="0"/>
                      </a:endParaRPr>
                    </a:p>
                  </a:txBody>
                  <a:tcPr/>
                </a:tc>
              </a:tr>
              <a:tr h="370840">
                <a:tc>
                  <a:txBody>
                    <a:bodyPr/>
                    <a:lstStyle/>
                    <a:p>
                      <a:r>
                        <a:rPr lang="en-US" sz="1600" b="0" dirty="0" smtClean="0">
                          <a:latin typeface="Inter 18pt Medium" pitchFamily="2" charset="0"/>
                          <a:ea typeface="Inter 18pt Medium" pitchFamily="2" charset="0"/>
                        </a:rPr>
                        <a:t>1:30</a:t>
                      </a:r>
                      <a:endParaRPr lang="uk-UA" sz="1600" b="0" dirty="0">
                        <a:latin typeface="Inter 18pt Medium" pitchFamily="2" charset="0"/>
                        <a:ea typeface="Inter 18pt Medium" pitchFamily="2"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uk-UA" sz="1600" b="0" dirty="0" smtClean="0">
                          <a:latin typeface="Inter 18pt Medium" pitchFamily="2" charset="0"/>
                          <a:ea typeface="Inter 18pt Medium" pitchFamily="2" charset="0"/>
                        </a:rPr>
                        <a:t>3</a:t>
                      </a:r>
                      <a:r>
                        <a:rPr lang="en-US" sz="1600" b="0" dirty="0" smtClean="0">
                          <a:latin typeface="Inter 18pt Medium" pitchFamily="2" charset="0"/>
                          <a:ea typeface="Inter 18pt Medium" pitchFamily="2" charset="0"/>
                        </a:rPr>
                        <a:t>.</a:t>
                      </a:r>
                      <a:r>
                        <a:rPr lang="uk-UA" sz="1600" b="0" dirty="0" smtClean="0">
                          <a:latin typeface="Inter 18pt Medium" pitchFamily="2" charset="0"/>
                          <a:ea typeface="Inter 18pt Medium" pitchFamily="2" charset="0"/>
                        </a:rPr>
                        <a:t>3</a:t>
                      </a:r>
                      <a:r>
                        <a:rPr lang="en-US" sz="1600" b="0" dirty="0" smtClean="0">
                          <a:latin typeface="Inter 18pt Medium" pitchFamily="2" charset="0"/>
                          <a:ea typeface="Inter 18pt Medium" pitchFamily="2" charset="0"/>
                        </a:rPr>
                        <a:t> medicinal plant raw materials</a:t>
                      </a:r>
                      <a:r>
                        <a:rPr lang="uk-UA" sz="1600" b="0" dirty="0" smtClean="0">
                          <a:latin typeface="Inter 18pt Medium" pitchFamily="2" charset="0"/>
                          <a:ea typeface="Inter 18pt Medium" pitchFamily="2" charset="0"/>
                        </a:rPr>
                        <a:t> </a:t>
                      </a:r>
                      <a:r>
                        <a:rPr lang="en-US" sz="1600" b="0" dirty="0" smtClean="0">
                          <a:latin typeface="Inter 18pt Medium" pitchFamily="2" charset="0"/>
                          <a:ea typeface="Inter 18pt Medium" pitchFamily="2" charset="0"/>
                        </a:rPr>
                        <a:t> - 100ml of extract</a:t>
                      </a:r>
                      <a:endParaRPr lang="uk-UA" sz="1600" b="0" dirty="0" smtClean="0">
                        <a:latin typeface="Inter 18pt Medium" pitchFamily="2" charset="0"/>
                        <a:ea typeface="Inter 18pt Medium" pitchFamily="2" charset="0"/>
                      </a:endParaRPr>
                    </a:p>
                  </a:txBody>
                  <a:tcPr/>
                </a:tc>
                <a:tc>
                  <a:txBody>
                    <a:bodyPr/>
                    <a:lstStyle/>
                    <a:p>
                      <a:r>
                        <a:rPr lang="en-US" sz="1600" b="0" dirty="0" smtClean="0">
                          <a:latin typeface="Inter 18pt Medium" pitchFamily="2" charset="0"/>
                          <a:ea typeface="Inter 18pt Medium" pitchFamily="2" charset="0"/>
                        </a:rPr>
                        <a:t>Valerian roots, </a:t>
                      </a:r>
                      <a:r>
                        <a:rPr lang="en-US" sz="1600" b="0" dirty="0" err="1" smtClean="0">
                          <a:latin typeface="Inter 18pt Medium" pitchFamily="2" charset="0"/>
                          <a:ea typeface="Inter 18pt Medium" pitchFamily="2" charset="0"/>
                        </a:rPr>
                        <a:t>adenium</a:t>
                      </a:r>
                      <a:r>
                        <a:rPr lang="en-US" sz="1600" b="0" dirty="0" smtClean="0">
                          <a:latin typeface="Inter 18pt Medium" pitchFamily="2" charset="0"/>
                          <a:ea typeface="Inter 18pt Medium" pitchFamily="2" charset="0"/>
                        </a:rPr>
                        <a:t> herb, ergot, </a:t>
                      </a:r>
                      <a:r>
                        <a:rPr lang="en-US" sz="1600" b="0" dirty="0" err="1" smtClean="0">
                          <a:latin typeface="Inter 18pt Medium" pitchFamily="2" charset="0"/>
                          <a:ea typeface="Inter 18pt Medium" pitchFamily="2" charset="0"/>
                        </a:rPr>
                        <a:t>istodu</a:t>
                      </a:r>
                      <a:r>
                        <a:rPr lang="en-US" sz="1600" b="0" dirty="0" smtClean="0">
                          <a:latin typeface="Inter 18pt Medium" pitchFamily="2" charset="0"/>
                          <a:ea typeface="Inter 18pt Medium" pitchFamily="2" charset="0"/>
                        </a:rPr>
                        <a:t> root, lily of the valley herb, sea onion tubers, soapwort rhizome with roots, </a:t>
                      </a:r>
                      <a:r>
                        <a:rPr lang="en-US" sz="1600" b="0" dirty="0" err="1" smtClean="0">
                          <a:latin typeface="Inter 18pt Medium" pitchFamily="2" charset="0"/>
                          <a:ea typeface="Inter 18pt Medium" pitchFamily="2" charset="0"/>
                        </a:rPr>
                        <a:t>senegal</a:t>
                      </a:r>
                      <a:r>
                        <a:rPr lang="en-US" sz="1600" b="0" dirty="0" smtClean="0">
                          <a:latin typeface="Inter 18pt Medium" pitchFamily="2" charset="0"/>
                          <a:ea typeface="Inter 18pt Medium" pitchFamily="2" charset="0"/>
                        </a:rPr>
                        <a:t> root, bluetongue rhizome with roots</a:t>
                      </a:r>
                      <a:endParaRPr lang="uk-UA" sz="1600" b="0" dirty="0">
                        <a:latin typeface="Inter 18pt Medium" pitchFamily="2" charset="0"/>
                        <a:ea typeface="Inter 18pt Medium" pitchFamily="2" charset="0"/>
                      </a:endParaRPr>
                    </a:p>
                  </a:txBody>
                  <a:tcPr/>
                </a:tc>
              </a:tr>
              <a:tr h="370840">
                <a:tc>
                  <a:txBody>
                    <a:bodyPr/>
                    <a:lstStyle/>
                    <a:p>
                      <a:r>
                        <a:rPr lang="en-US" sz="1600" b="0" dirty="0" smtClean="0">
                          <a:latin typeface="Inter 18pt Medium" pitchFamily="2" charset="0"/>
                          <a:ea typeface="Inter 18pt Medium" pitchFamily="2" charset="0"/>
                        </a:rPr>
                        <a:t>1:400</a:t>
                      </a:r>
                      <a:endParaRPr lang="uk-UA" sz="1600" b="0" dirty="0">
                        <a:latin typeface="Inter 18pt Medium" pitchFamily="2" charset="0"/>
                        <a:ea typeface="Inter 18pt Medium" pitchFamily="2"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dirty="0" smtClean="0">
                          <a:latin typeface="Inter 18pt Medium" pitchFamily="2" charset="0"/>
                          <a:ea typeface="Inter 18pt Medium" pitchFamily="2" charset="0"/>
                        </a:rPr>
                        <a:t>0</a:t>
                      </a:r>
                      <a:r>
                        <a:rPr lang="uk-UA" sz="1600" b="0" dirty="0" smtClean="0">
                          <a:latin typeface="Inter 18pt Medium" pitchFamily="2" charset="0"/>
                          <a:ea typeface="Inter 18pt Medium" pitchFamily="2" charset="0"/>
                        </a:rPr>
                        <a:t>.25</a:t>
                      </a:r>
                      <a:r>
                        <a:rPr lang="en-US" sz="1600" b="0" dirty="0" smtClean="0">
                          <a:latin typeface="Inter 18pt Medium" pitchFamily="2" charset="0"/>
                          <a:ea typeface="Inter 18pt Medium" pitchFamily="2" charset="0"/>
                        </a:rPr>
                        <a:t> medicinal plant raw materials</a:t>
                      </a:r>
                      <a:r>
                        <a:rPr lang="uk-UA" sz="1600" b="0" dirty="0" smtClean="0">
                          <a:latin typeface="Inter 18pt Medium" pitchFamily="2" charset="0"/>
                          <a:ea typeface="Inter 18pt Medium" pitchFamily="2" charset="0"/>
                        </a:rPr>
                        <a:t> </a:t>
                      </a:r>
                      <a:r>
                        <a:rPr lang="en-US" sz="1600" b="0" dirty="0" smtClean="0">
                          <a:latin typeface="Inter 18pt Medium" pitchFamily="2" charset="0"/>
                          <a:ea typeface="Inter 18pt Medium" pitchFamily="2" charset="0"/>
                        </a:rPr>
                        <a:t> - 100ml of extract</a:t>
                      </a:r>
                      <a:endParaRPr lang="uk-UA" sz="1600" b="0" dirty="0" smtClean="0">
                        <a:latin typeface="Inter 18pt Medium" pitchFamily="2" charset="0"/>
                        <a:ea typeface="Inter 18pt Medium" pitchFamily="2" charset="0"/>
                      </a:endParaRPr>
                    </a:p>
                  </a:txBody>
                  <a:tcPr/>
                </a:tc>
                <a:tc>
                  <a:txBody>
                    <a:bodyPr/>
                    <a:lstStyle/>
                    <a:p>
                      <a:r>
                        <a:rPr lang="en-US" sz="1600" b="0" dirty="0" smtClean="0">
                          <a:latin typeface="Inter 18pt Medium" pitchFamily="2" charset="0"/>
                          <a:ea typeface="Inter 18pt Medium" pitchFamily="2" charset="0"/>
                        </a:rPr>
                        <a:t>Potent plants (</a:t>
                      </a:r>
                      <a:r>
                        <a:rPr lang="en-US" sz="1600" b="0" dirty="0" err="1" smtClean="0">
                          <a:latin typeface="Inter 18pt Medium" pitchFamily="2" charset="0"/>
                          <a:ea typeface="Inter 18pt Medium" pitchFamily="2" charset="0"/>
                        </a:rPr>
                        <a:t>thermopsis</a:t>
                      </a:r>
                      <a:r>
                        <a:rPr lang="en-US" sz="1600" b="0" dirty="0" smtClean="0">
                          <a:latin typeface="Inter 18pt Medium" pitchFamily="2" charset="0"/>
                          <a:ea typeface="Inter 18pt Medium" pitchFamily="2" charset="0"/>
                        </a:rPr>
                        <a:t> herb, foxglove leaves, etc.)</a:t>
                      </a:r>
                      <a:endParaRPr lang="uk-UA" sz="1600" b="0" dirty="0">
                        <a:latin typeface="Inter 18pt Medium" pitchFamily="2" charset="0"/>
                        <a:ea typeface="Inter 18pt Medium" pitchFamily="2" charset="0"/>
                      </a:endParaRPr>
                    </a:p>
                  </a:txBody>
                  <a:tcPr/>
                </a:tc>
              </a:tr>
            </a:tbl>
          </a:graphicData>
        </a:graphic>
      </p:graphicFrame>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Прямоугольник 18"/>
          <p:cNvSpPr/>
          <p:nvPr/>
        </p:nvSpPr>
        <p:spPr>
          <a:xfrm>
            <a:off x="4860032" y="2730282"/>
            <a:ext cx="3912369" cy="1641668"/>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uk-UA"/>
          </a:p>
        </p:txBody>
      </p:sp>
      <p:sp>
        <p:nvSpPr>
          <p:cNvPr id="18" name="Прямоугольник 17"/>
          <p:cNvSpPr/>
          <p:nvPr/>
        </p:nvSpPr>
        <p:spPr>
          <a:xfrm>
            <a:off x="155575" y="2715766"/>
            <a:ext cx="3912369" cy="1641668"/>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uk-UA"/>
          </a:p>
        </p:txBody>
      </p:sp>
      <p:sp>
        <p:nvSpPr>
          <p:cNvPr id="17" name="Прямоугольник 16"/>
          <p:cNvSpPr/>
          <p:nvPr/>
        </p:nvSpPr>
        <p:spPr>
          <a:xfrm>
            <a:off x="4836095" y="786066"/>
            <a:ext cx="3912369" cy="1555144"/>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uk-UA"/>
          </a:p>
        </p:txBody>
      </p:sp>
      <p:sp>
        <p:nvSpPr>
          <p:cNvPr id="15" name="Прямоугольник 14"/>
          <p:cNvSpPr/>
          <p:nvPr/>
        </p:nvSpPr>
        <p:spPr>
          <a:xfrm>
            <a:off x="155575" y="786066"/>
            <a:ext cx="3912369" cy="1555144"/>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uk-UA"/>
          </a:p>
        </p:txBody>
      </p:sp>
      <p:sp>
        <p:nvSpPr>
          <p:cNvPr id="2050" name="AutoShape 2"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2" name="AutoShape 4"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4" name="AutoShape 6"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6" name="AutoShape 8"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8" name="AutoShape 10"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60" name="AutoShape 12"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16" name="TextBox 15"/>
          <p:cNvSpPr txBox="1"/>
          <p:nvPr/>
        </p:nvSpPr>
        <p:spPr>
          <a:xfrm>
            <a:off x="35496" y="149900"/>
            <a:ext cx="432048" cy="261610"/>
          </a:xfrm>
          <a:prstGeom prst="rect">
            <a:avLst/>
          </a:prstGeom>
          <a:noFill/>
        </p:spPr>
        <p:txBody>
          <a:bodyPr wrap="square" rtlCol="0">
            <a:spAutoFit/>
          </a:bodyPr>
          <a:lstStyle/>
          <a:p>
            <a:r>
              <a:rPr lang="" sz="1100" smtClean="0">
                <a:latin typeface="Inter 18pt" pitchFamily="2" charset="0"/>
                <a:ea typeface="Inter 18pt" pitchFamily="2" charset="0"/>
              </a:rPr>
              <a:t>1</a:t>
            </a:r>
            <a:r>
              <a:rPr lang="en-US" sz="1100" dirty="0" smtClean="0">
                <a:latin typeface="Inter 18pt" pitchFamily="2" charset="0"/>
                <a:ea typeface="Inter 18pt" pitchFamily="2" charset="0"/>
              </a:rPr>
              <a:t>1</a:t>
            </a:r>
            <a:endParaRPr lang="uk-UA" sz="1100" dirty="0">
              <a:latin typeface="Inter 18pt" pitchFamily="2" charset="0"/>
              <a:ea typeface="Inter 18pt" pitchFamily="2" charset="0"/>
            </a:endParaRPr>
          </a:p>
        </p:txBody>
      </p:sp>
      <p:sp>
        <p:nvSpPr>
          <p:cNvPr id="13" name="Прямоугольник 12"/>
          <p:cNvSpPr/>
          <p:nvPr/>
        </p:nvSpPr>
        <p:spPr>
          <a:xfrm>
            <a:off x="155574" y="786066"/>
            <a:ext cx="3912370" cy="1569660"/>
          </a:xfrm>
          <a:prstGeom prst="rect">
            <a:avLst/>
          </a:prstGeom>
        </p:spPr>
        <p:txBody>
          <a:bodyPr wrap="square">
            <a:spAutoFit/>
          </a:bodyPr>
          <a:lstStyle/>
          <a:p>
            <a:r>
              <a:rPr lang="en-US" sz="2400" dirty="0" err="1" smtClean="0">
                <a:latin typeface="Inter 18pt Medium" pitchFamily="2" charset="0"/>
                <a:ea typeface="Inter 18pt Medium" pitchFamily="2" charset="0"/>
              </a:rPr>
              <a:t>Rp</a:t>
            </a:r>
            <a:r>
              <a:rPr lang="en-US" sz="2400" dirty="0" smtClean="0">
                <a:latin typeface="Inter 18pt Medium" pitchFamily="2" charset="0"/>
                <a:ea typeface="Inter 18pt Medium" pitchFamily="2" charset="0"/>
              </a:rPr>
              <a:t>.: </a:t>
            </a:r>
            <a:r>
              <a:rPr lang="en-US" sz="2400" dirty="0" err="1" smtClean="0">
                <a:latin typeface="Inter 18pt Medium" pitchFamily="2" charset="0"/>
                <a:ea typeface="Inter 18pt Medium" pitchFamily="2" charset="0"/>
              </a:rPr>
              <a:t>Infusi</a:t>
            </a:r>
            <a:r>
              <a:rPr lang="en-US" sz="2400" dirty="0" smtClean="0">
                <a:latin typeface="Inter 18pt Medium" pitchFamily="2" charset="0"/>
                <a:ea typeface="Inter 18pt Medium" pitchFamily="2" charset="0"/>
              </a:rPr>
              <a:t> </a:t>
            </a:r>
            <a:r>
              <a:rPr lang="en-US" sz="2400" dirty="0" err="1" smtClean="0">
                <a:latin typeface="Inter 18pt Medium" pitchFamily="2" charset="0"/>
                <a:ea typeface="Inter 18pt Medium" pitchFamily="2" charset="0"/>
              </a:rPr>
              <a:t>herbae</a:t>
            </a:r>
            <a:r>
              <a:rPr lang="en-US" sz="2400" dirty="0" smtClean="0">
                <a:latin typeface="Inter 18pt Medium" pitchFamily="2" charset="0"/>
                <a:ea typeface="Inter 18pt Medium" pitchFamily="2" charset="0"/>
              </a:rPr>
              <a:t> </a:t>
            </a:r>
            <a:r>
              <a:rPr lang="en-US" sz="2400" dirty="0" err="1" smtClean="0">
                <a:latin typeface="Inter 18pt Medium" pitchFamily="2" charset="0"/>
                <a:ea typeface="Inter 18pt Medium" pitchFamily="2" charset="0"/>
              </a:rPr>
              <a:t>Hyperici</a:t>
            </a:r>
            <a:r>
              <a:rPr lang="en-US" sz="2400" dirty="0" smtClean="0">
                <a:latin typeface="Inter 18pt Medium" pitchFamily="2" charset="0"/>
                <a:ea typeface="Inter 18pt Medium" pitchFamily="2" charset="0"/>
              </a:rPr>
              <a:t> ex 10,0 – 200 ml </a:t>
            </a:r>
          </a:p>
          <a:p>
            <a:r>
              <a:rPr lang="en-US" sz="2400" dirty="0" smtClean="0">
                <a:latin typeface="Inter 18pt Medium" pitchFamily="2" charset="0"/>
                <a:ea typeface="Inter 18pt Medium" pitchFamily="2" charset="0"/>
              </a:rPr>
              <a:t>Da. </a:t>
            </a:r>
            <a:r>
              <a:rPr lang="en-US" sz="2400" dirty="0" err="1" smtClean="0">
                <a:latin typeface="Inter 18pt Medium" pitchFamily="2" charset="0"/>
                <a:ea typeface="Inter 18pt Medium" pitchFamily="2" charset="0"/>
              </a:rPr>
              <a:t>Signa</a:t>
            </a:r>
            <a:r>
              <a:rPr lang="en-US" sz="2400" dirty="0" smtClean="0">
                <a:latin typeface="Inter 18pt Medium" pitchFamily="2" charset="0"/>
                <a:ea typeface="Inter 18pt Medium" pitchFamily="2" charset="0"/>
              </a:rPr>
              <a:t>. For rinsing the oral cavity.</a:t>
            </a:r>
            <a:endParaRPr lang="uk-UA" sz="2400" dirty="0" smtClean="0">
              <a:latin typeface="Inter 18pt Medium" pitchFamily="2" charset="0"/>
              <a:ea typeface="Inter 18pt Medium" pitchFamily="2" charset="0"/>
            </a:endParaRPr>
          </a:p>
        </p:txBody>
      </p:sp>
      <p:sp>
        <p:nvSpPr>
          <p:cNvPr id="14" name="Прямоугольник 13"/>
          <p:cNvSpPr/>
          <p:nvPr/>
        </p:nvSpPr>
        <p:spPr>
          <a:xfrm>
            <a:off x="4860032" y="771550"/>
            <a:ext cx="3816424" cy="1569660"/>
          </a:xfrm>
          <a:prstGeom prst="rect">
            <a:avLst/>
          </a:prstGeom>
        </p:spPr>
        <p:txBody>
          <a:bodyPr wrap="square">
            <a:spAutoFit/>
          </a:bodyPr>
          <a:lstStyle/>
          <a:p>
            <a:r>
              <a:rPr lang="en-US" sz="2400" dirty="0" err="1" smtClean="0">
                <a:latin typeface="Inter 18pt Medium" pitchFamily="2" charset="0"/>
                <a:ea typeface="Inter 18pt Medium" pitchFamily="2" charset="0"/>
              </a:rPr>
              <a:t>Rp</a:t>
            </a:r>
            <a:r>
              <a:rPr lang="en-US" sz="2400" dirty="0" smtClean="0">
                <a:latin typeface="Inter 18pt Medium" pitchFamily="2" charset="0"/>
                <a:ea typeface="Inter 18pt Medium" pitchFamily="2" charset="0"/>
              </a:rPr>
              <a:t>.: </a:t>
            </a:r>
            <a:r>
              <a:rPr lang="en-US" sz="2400" dirty="0" err="1" smtClean="0">
                <a:latin typeface="Inter 18pt Medium" pitchFamily="2" charset="0"/>
                <a:ea typeface="Inter 18pt Medium" pitchFamily="2" charset="0"/>
              </a:rPr>
              <a:t>Infusi</a:t>
            </a:r>
            <a:r>
              <a:rPr lang="en-US" sz="2400" dirty="0" smtClean="0">
                <a:latin typeface="Inter 18pt Medium" pitchFamily="2" charset="0"/>
                <a:ea typeface="Inter 18pt Medium" pitchFamily="2" charset="0"/>
              </a:rPr>
              <a:t> h</a:t>
            </a:r>
            <a:r>
              <a:rPr lang="uk-UA" sz="2400" dirty="0" smtClean="0">
                <a:latin typeface="Inter 18pt Medium" pitchFamily="2" charset="0"/>
                <a:ea typeface="Inter 18pt Medium" pitchFamily="2" charset="0"/>
              </a:rPr>
              <a:t>е</a:t>
            </a:r>
            <a:r>
              <a:rPr lang="en-US" sz="2400" dirty="0" err="1" smtClean="0">
                <a:latin typeface="Inter 18pt Medium" pitchFamily="2" charset="0"/>
                <a:ea typeface="Inter 18pt Medium" pitchFamily="2" charset="0"/>
              </a:rPr>
              <a:t>rb</a:t>
            </a:r>
            <a:r>
              <a:rPr lang="uk-UA" sz="2400" dirty="0" err="1" smtClean="0">
                <a:latin typeface="Inter 18pt Medium" pitchFamily="2" charset="0"/>
                <a:ea typeface="Inter 18pt Medium" pitchFamily="2" charset="0"/>
              </a:rPr>
              <a:t>ае</a:t>
            </a:r>
            <a:r>
              <a:rPr lang="uk-UA" sz="2400" dirty="0" smtClean="0">
                <a:latin typeface="Inter 18pt Medium" pitchFamily="2" charset="0"/>
                <a:ea typeface="Inter 18pt Medium" pitchFamily="2" charset="0"/>
              </a:rPr>
              <a:t> </a:t>
            </a:r>
            <a:r>
              <a:rPr lang="en-US" sz="2400" dirty="0" smtClean="0">
                <a:latin typeface="Inter 18pt Medium" pitchFamily="2" charset="0"/>
                <a:ea typeface="Inter 18pt Medium" pitchFamily="2" charset="0"/>
              </a:rPr>
              <a:t>L</a:t>
            </a:r>
            <a:r>
              <a:rPr lang="uk-UA" sz="2400" dirty="0" err="1" smtClean="0">
                <a:latin typeface="Inter 18pt Medium" pitchFamily="2" charset="0"/>
                <a:ea typeface="Inter 18pt Medium" pitchFamily="2" charset="0"/>
              </a:rPr>
              <a:t>ео</a:t>
            </a:r>
            <a:r>
              <a:rPr lang="en-US" sz="2400" dirty="0" err="1" smtClean="0">
                <a:latin typeface="Inter 18pt Medium" pitchFamily="2" charset="0"/>
                <a:ea typeface="Inter 18pt Medium" pitchFamily="2" charset="0"/>
              </a:rPr>
              <a:t>nuri</a:t>
            </a:r>
            <a:r>
              <a:rPr lang="en-US" sz="2400" dirty="0" smtClean="0">
                <a:latin typeface="Inter 18pt Medium" pitchFamily="2" charset="0"/>
                <a:ea typeface="Inter 18pt Medium" pitchFamily="2" charset="0"/>
              </a:rPr>
              <a:t> 200 ml </a:t>
            </a:r>
          </a:p>
          <a:p>
            <a:r>
              <a:rPr lang="en-US" sz="2400" dirty="0" smtClean="0">
                <a:latin typeface="Inter 18pt Medium" pitchFamily="2" charset="0"/>
                <a:ea typeface="Inter 18pt Medium" pitchFamily="2" charset="0"/>
              </a:rPr>
              <a:t>Da. </a:t>
            </a:r>
            <a:r>
              <a:rPr lang="en-US" sz="2400" dirty="0" err="1" smtClean="0">
                <a:latin typeface="Inter 18pt Medium" pitchFamily="2" charset="0"/>
                <a:ea typeface="Inter 18pt Medium" pitchFamily="2" charset="0"/>
              </a:rPr>
              <a:t>Signa</a:t>
            </a:r>
            <a:r>
              <a:rPr lang="en-US" sz="2400" dirty="0" smtClean="0">
                <a:latin typeface="Inter 18pt Medium" pitchFamily="2" charset="0"/>
                <a:ea typeface="Inter 18pt Medium" pitchFamily="2" charset="0"/>
              </a:rPr>
              <a:t>. 1 tablespoon 3 times per day</a:t>
            </a:r>
            <a:endParaRPr lang="uk-UA" sz="2400" dirty="0" smtClean="0">
              <a:latin typeface="Inter 18pt Medium" pitchFamily="2" charset="0"/>
              <a:ea typeface="Inter 18pt Medium" pitchFamily="2" charset="0"/>
            </a:endParaRPr>
          </a:p>
        </p:txBody>
      </p:sp>
      <p:sp>
        <p:nvSpPr>
          <p:cNvPr id="11" name="Прямоугольник 10"/>
          <p:cNvSpPr/>
          <p:nvPr/>
        </p:nvSpPr>
        <p:spPr>
          <a:xfrm>
            <a:off x="4932040" y="2739573"/>
            <a:ext cx="3744416" cy="1200329"/>
          </a:xfrm>
          <a:prstGeom prst="rect">
            <a:avLst/>
          </a:prstGeom>
        </p:spPr>
        <p:txBody>
          <a:bodyPr wrap="square">
            <a:spAutoFit/>
          </a:bodyPr>
          <a:lstStyle/>
          <a:p>
            <a:r>
              <a:rPr lang="en-US" sz="2400" dirty="0" smtClean="0">
                <a:latin typeface="Inter 18pt Medium" pitchFamily="2" charset="0"/>
                <a:ea typeface="Inter 18pt Medium" pitchFamily="2" charset="0"/>
              </a:rPr>
              <a:t>the recipe only specifies the volume of water extract</a:t>
            </a:r>
            <a:endParaRPr lang="uk-UA" sz="2400" dirty="0">
              <a:latin typeface="Inter 18pt Medium" pitchFamily="2" charset="0"/>
              <a:ea typeface="Inter 18pt Medium" pitchFamily="2" charset="0"/>
            </a:endParaRPr>
          </a:p>
        </p:txBody>
      </p:sp>
      <p:sp>
        <p:nvSpPr>
          <p:cNvPr id="12" name="Прямоугольник 11"/>
          <p:cNvSpPr/>
          <p:nvPr/>
        </p:nvSpPr>
        <p:spPr>
          <a:xfrm>
            <a:off x="155575" y="2715766"/>
            <a:ext cx="3912369" cy="1569660"/>
          </a:xfrm>
          <a:prstGeom prst="rect">
            <a:avLst/>
          </a:prstGeom>
        </p:spPr>
        <p:txBody>
          <a:bodyPr wrap="square">
            <a:spAutoFit/>
          </a:bodyPr>
          <a:lstStyle/>
          <a:p>
            <a:r>
              <a:rPr lang="en-US" sz="2400" dirty="0" smtClean="0">
                <a:latin typeface="Inter 18pt Medium" pitchFamily="2" charset="0"/>
                <a:ea typeface="Inter 18pt Medium" pitchFamily="2" charset="0"/>
              </a:rPr>
              <a:t>the recipe specifies the amount of raw materials and the final volume of the aqueous extract</a:t>
            </a:r>
            <a:endParaRPr lang="uk-UA" sz="2400" dirty="0">
              <a:latin typeface="Inter 18pt Medium" pitchFamily="2" charset="0"/>
              <a:ea typeface="Inter 18pt Medium" pitchFamily="2" charset="0"/>
            </a:endParaRPr>
          </a:p>
        </p:txBody>
      </p:sp>
      <p:sp>
        <p:nvSpPr>
          <p:cNvPr id="20" name="Стрелка вниз 19"/>
          <p:cNvSpPr/>
          <p:nvPr/>
        </p:nvSpPr>
        <p:spPr>
          <a:xfrm>
            <a:off x="1835696" y="2355726"/>
            <a:ext cx="504056" cy="360040"/>
          </a:xfrm>
          <a:prstGeom prst="downArrow">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uk-UA"/>
          </a:p>
        </p:txBody>
      </p:sp>
      <p:sp>
        <p:nvSpPr>
          <p:cNvPr id="21" name="Стрелка вниз 20"/>
          <p:cNvSpPr/>
          <p:nvPr/>
        </p:nvSpPr>
        <p:spPr>
          <a:xfrm>
            <a:off x="6444208" y="2341210"/>
            <a:ext cx="504056" cy="360040"/>
          </a:xfrm>
          <a:prstGeom prst="downArrow">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uk-UA"/>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Прямоугольник 16"/>
          <p:cNvSpPr/>
          <p:nvPr/>
        </p:nvSpPr>
        <p:spPr>
          <a:xfrm>
            <a:off x="4716016" y="3440782"/>
            <a:ext cx="4104456" cy="1384994"/>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uk-UA"/>
          </a:p>
        </p:txBody>
      </p:sp>
      <p:sp>
        <p:nvSpPr>
          <p:cNvPr id="15" name="Прямоугольник 14"/>
          <p:cNvSpPr/>
          <p:nvPr/>
        </p:nvSpPr>
        <p:spPr>
          <a:xfrm>
            <a:off x="155575" y="2625174"/>
            <a:ext cx="4272409" cy="1631216"/>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uk-UA"/>
          </a:p>
        </p:txBody>
      </p:sp>
      <p:sp>
        <p:nvSpPr>
          <p:cNvPr id="14" name="Прямоугольник 13"/>
          <p:cNvSpPr/>
          <p:nvPr/>
        </p:nvSpPr>
        <p:spPr>
          <a:xfrm>
            <a:off x="155575" y="1131590"/>
            <a:ext cx="8520881" cy="1323439"/>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uk-UA"/>
          </a:p>
        </p:txBody>
      </p:sp>
      <p:sp>
        <p:nvSpPr>
          <p:cNvPr id="4" name="TextBox 3"/>
          <p:cNvSpPr txBox="1"/>
          <p:nvPr/>
        </p:nvSpPr>
        <p:spPr>
          <a:xfrm>
            <a:off x="899592" y="300593"/>
            <a:ext cx="6696744" cy="830997"/>
          </a:xfrm>
          <a:prstGeom prst="rect">
            <a:avLst/>
          </a:prstGeom>
          <a:noFill/>
        </p:spPr>
        <p:txBody>
          <a:bodyPr wrap="square" rtlCol="0">
            <a:spAutoFit/>
          </a:bodyPr>
          <a:lstStyle/>
          <a:p>
            <a:r>
              <a:rPr lang="en-US" sz="2400" b="1" dirty="0" smtClean="0">
                <a:latin typeface="Inter 18pt Medium" pitchFamily="2" charset="0"/>
                <a:ea typeface="Inter 18pt Medium" pitchFamily="2" charset="0"/>
              </a:rPr>
              <a:t>FACTORS AFFECTING THE EXTRACTION PROCESS</a:t>
            </a:r>
          </a:p>
        </p:txBody>
      </p:sp>
      <p:sp>
        <p:nvSpPr>
          <p:cNvPr id="6" name="Прямоугольник 5"/>
          <p:cNvSpPr/>
          <p:nvPr/>
        </p:nvSpPr>
        <p:spPr>
          <a:xfrm>
            <a:off x="155575" y="1131590"/>
            <a:ext cx="8376865" cy="1323439"/>
          </a:xfrm>
          <a:prstGeom prst="rect">
            <a:avLst/>
          </a:prstGeom>
        </p:spPr>
        <p:txBody>
          <a:bodyPr wrap="square">
            <a:spAutoFit/>
          </a:bodyPr>
          <a:lstStyle/>
          <a:p>
            <a:r>
              <a:rPr lang="en-US" sz="2000" b="1" dirty="0" smtClean="0">
                <a:latin typeface="Inter 18pt Medium" pitchFamily="2" charset="0"/>
                <a:ea typeface="Inter 18pt Medium" pitchFamily="2" charset="0"/>
              </a:rPr>
              <a:t>It should be taken into account that part of the water after extraction is always retained by plant materials, so the finished extract is obtained less than the water taken, and water loss is also due to evaporation and wetting of the walls of the infusion pot.</a:t>
            </a:r>
          </a:p>
        </p:txBody>
      </p:sp>
      <p:sp>
        <p:nvSpPr>
          <p:cNvPr id="2050" name="AutoShape 2"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2" name="AutoShape 4"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4" name="AutoShape 6"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6" name="AutoShape 8"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8" name="AutoShape 10"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60" name="AutoShape 12"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16" name="TextBox 15"/>
          <p:cNvSpPr txBox="1"/>
          <p:nvPr/>
        </p:nvSpPr>
        <p:spPr>
          <a:xfrm>
            <a:off x="35496" y="149900"/>
            <a:ext cx="432048" cy="261610"/>
          </a:xfrm>
          <a:prstGeom prst="rect">
            <a:avLst/>
          </a:prstGeom>
          <a:noFill/>
        </p:spPr>
        <p:txBody>
          <a:bodyPr wrap="square" rtlCol="0">
            <a:spAutoFit/>
          </a:bodyPr>
          <a:lstStyle/>
          <a:p>
            <a:r>
              <a:rPr lang="uk-UA" sz="1100" dirty="0" smtClean="0">
                <a:latin typeface="Inter 18pt" pitchFamily="2" charset="0"/>
                <a:ea typeface="Inter 18pt" pitchFamily="2" charset="0"/>
              </a:rPr>
              <a:t>12</a:t>
            </a:r>
            <a:endParaRPr lang="uk-UA" sz="1100" dirty="0">
              <a:latin typeface="Inter 18pt" pitchFamily="2" charset="0"/>
              <a:ea typeface="Inter 18pt" pitchFamily="2" charset="0"/>
            </a:endParaRPr>
          </a:p>
        </p:txBody>
      </p:sp>
      <p:sp>
        <p:nvSpPr>
          <p:cNvPr id="12" name="Прямоугольник 11"/>
          <p:cNvSpPr/>
          <p:nvPr/>
        </p:nvSpPr>
        <p:spPr>
          <a:xfrm>
            <a:off x="4716016" y="3502337"/>
            <a:ext cx="4320480" cy="1323439"/>
          </a:xfrm>
          <a:prstGeom prst="rect">
            <a:avLst/>
          </a:prstGeom>
        </p:spPr>
        <p:txBody>
          <a:bodyPr wrap="square">
            <a:spAutoFit/>
          </a:bodyPr>
          <a:lstStyle/>
          <a:p>
            <a:r>
              <a:rPr lang="en-US" sz="2000" b="1" dirty="0" smtClean="0">
                <a:latin typeface="Inter 18pt Medium" pitchFamily="2" charset="0"/>
                <a:ea typeface="Inter 18pt Medium" pitchFamily="2" charset="0"/>
              </a:rPr>
              <a:t>Therefore, it is necessary to use individual coefficients of water absorption by the raw material in calculations.</a:t>
            </a:r>
          </a:p>
        </p:txBody>
      </p:sp>
      <p:sp>
        <p:nvSpPr>
          <p:cNvPr id="13" name="Прямоугольник 12"/>
          <p:cNvSpPr/>
          <p:nvPr/>
        </p:nvSpPr>
        <p:spPr>
          <a:xfrm>
            <a:off x="155575" y="2625174"/>
            <a:ext cx="4632450" cy="1631216"/>
          </a:xfrm>
          <a:prstGeom prst="rect">
            <a:avLst/>
          </a:prstGeom>
        </p:spPr>
        <p:txBody>
          <a:bodyPr wrap="square">
            <a:spAutoFit/>
          </a:bodyPr>
          <a:lstStyle/>
          <a:p>
            <a:r>
              <a:rPr lang="en-US" sz="2000" b="1" dirty="0" smtClean="0">
                <a:latin typeface="Inter 18pt Medium" pitchFamily="2" charset="0"/>
                <a:ea typeface="Inter 18pt Medium" pitchFamily="2" charset="0"/>
              </a:rPr>
              <a:t>The amount of water absorbed depends</a:t>
            </a:r>
            <a:r>
              <a:rPr lang="uk-UA" sz="2000" b="1" dirty="0" smtClean="0">
                <a:latin typeface="Inter 18pt Medium" pitchFamily="2" charset="0"/>
                <a:ea typeface="Inter 18pt Medium" pitchFamily="2" charset="0"/>
              </a:rPr>
              <a:t> </a:t>
            </a:r>
            <a:r>
              <a:rPr lang="en-US" sz="2000" b="1" dirty="0" smtClean="0">
                <a:latin typeface="Inter 18pt Medium" pitchFamily="2" charset="0"/>
                <a:ea typeface="Inter 18pt Medium" pitchFamily="2" charset="0"/>
              </a:rPr>
              <a:t>on</a:t>
            </a:r>
            <a:r>
              <a:rPr lang="uk-UA" sz="2000" b="1" dirty="0" smtClean="0">
                <a:latin typeface="Inter 18pt Medium" pitchFamily="2" charset="0"/>
                <a:ea typeface="Inter 18pt Medium" pitchFamily="2" charset="0"/>
              </a:rPr>
              <a:t> </a:t>
            </a:r>
          </a:p>
          <a:p>
            <a:pPr>
              <a:buFont typeface="Wingdings" pitchFamily="2" charset="2"/>
              <a:buChar char="ü"/>
            </a:pPr>
            <a:r>
              <a:rPr lang="en-US" sz="2000" b="1" dirty="0" smtClean="0">
                <a:latin typeface="Inter 18pt Medium" pitchFamily="2" charset="0"/>
                <a:ea typeface="Inter 18pt Medium" pitchFamily="2" charset="0"/>
              </a:rPr>
              <a:t>the histological composition </a:t>
            </a:r>
            <a:endParaRPr lang="uk-UA" sz="2000" b="1" dirty="0" smtClean="0">
              <a:latin typeface="Inter 18pt Medium" pitchFamily="2" charset="0"/>
              <a:ea typeface="Inter 18pt Medium" pitchFamily="2" charset="0"/>
            </a:endParaRPr>
          </a:p>
          <a:p>
            <a:pPr>
              <a:buFont typeface="Wingdings" pitchFamily="2" charset="2"/>
              <a:buChar char="ü"/>
            </a:pPr>
            <a:r>
              <a:rPr lang="en-US" sz="2000" b="1" dirty="0" smtClean="0">
                <a:latin typeface="Inter 18pt Medium" pitchFamily="2" charset="0"/>
                <a:ea typeface="Inter 18pt Medium" pitchFamily="2" charset="0"/>
              </a:rPr>
              <a:t>the degree of grinding of the raw material.</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3"/>
          <p:cNvSpPr txBox="1"/>
          <p:nvPr/>
        </p:nvSpPr>
        <p:spPr>
          <a:xfrm>
            <a:off x="899592" y="300593"/>
            <a:ext cx="6696744" cy="830997"/>
          </a:xfrm>
          <a:prstGeom prst="rect">
            <a:avLst/>
          </a:prstGeom>
          <a:noFill/>
        </p:spPr>
        <p:txBody>
          <a:bodyPr wrap="square" rtlCol="0">
            <a:spAutoFit/>
          </a:bodyPr>
          <a:lstStyle/>
          <a:p>
            <a:r>
              <a:rPr lang="en-US" sz="2400" b="1" dirty="0" smtClean="0">
                <a:latin typeface="Inter 18pt Medium" pitchFamily="2" charset="0"/>
                <a:ea typeface="Inter 18pt Medium" pitchFamily="2" charset="0"/>
              </a:rPr>
              <a:t>FACTORS AFFECTING THE EXTRACTION PROCESS</a:t>
            </a:r>
          </a:p>
        </p:txBody>
      </p:sp>
      <p:sp>
        <p:nvSpPr>
          <p:cNvPr id="2050" name="AutoShape 2"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2" name="AutoShape 4"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4" name="AutoShape 6"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6" name="AutoShape 8"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8" name="AutoShape 10"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60" name="AutoShape 12"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16" name="TextBox 15"/>
          <p:cNvSpPr txBox="1"/>
          <p:nvPr/>
        </p:nvSpPr>
        <p:spPr>
          <a:xfrm>
            <a:off x="35496" y="149900"/>
            <a:ext cx="432048" cy="261610"/>
          </a:xfrm>
          <a:prstGeom prst="rect">
            <a:avLst/>
          </a:prstGeom>
          <a:noFill/>
        </p:spPr>
        <p:txBody>
          <a:bodyPr wrap="square" rtlCol="0">
            <a:spAutoFit/>
          </a:bodyPr>
          <a:lstStyle/>
          <a:p>
            <a:r>
              <a:rPr lang="uk-UA" sz="1100" dirty="0" smtClean="0">
                <a:latin typeface="Inter 18pt" pitchFamily="2" charset="0"/>
                <a:ea typeface="Inter 18pt" pitchFamily="2" charset="0"/>
              </a:rPr>
              <a:t>12</a:t>
            </a:r>
            <a:endParaRPr lang="uk-UA" sz="1100" dirty="0">
              <a:latin typeface="Inter 18pt" pitchFamily="2" charset="0"/>
              <a:ea typeface="Inter 18pt" pitchFamily="2" charset="0"/>
            </a:endParaRPr>
          </a:p>
        </p:txBody>
      </p:sp>
      <p:sp>
        <p:nvSpPr>
          <p:cNvPr id="18" name="Прямоугольник 17"/>
          <p:cNvSpPr/>
          <p:nvPr/>
        </p:nvSpPr>
        <p:spPr>
          <a:xfrm>
            <a:off x="179512" y="1275606"/>
            <a:ext cx="3264297" cy="2862322"/>
          </a:xfrm>
          <a:prstGeom prst="rect">
            <a:avLst/>
          </a:prstGeom>
        </p:spPr>
        <p:txBody>
          <a:bodyPr wrap="square">
            <a:spAutoFit/>
          </a:bodyPr>
          <a:lstStyle/>
          <a:p>
            <a:r>
              <a:rPr lang="en-US" sz="2000" dirty="0" smtClean="0">
                <a:latin typeface="Inter 18pt Medium" pitchFamily="2" charset="0"/>
                <a:ea typeface="Inter 18pt Medium" pitchFamily="2" charset="0"/>
              </a:rPr>
              <a:t>The water absorption coefficient - WAC </a:t>
            </a:r>
            <a:r>
              <a:rPr lang="" sz="2000" dirty="0" smtClean="0">
                <a:latin typeface="Inter 18pt Medium" pitchFamily="2" charset="0"/>
                <a:ea typeface="Inter 18pt Medium" pitchFamily="2" charset="0"/>
              </a:rPr>
              <a:t>(К</a:t>
            </a:r>
            <a:r>
              <a:rPr lang="en-US" sz="2000" baseline="-25000" dirty="0" smtClean="0">
                <a:latin typeface="Inter 18pt Medium" pitchFamily="2" charset="0"/>
                <a:ea typeface="Inter 18pt Medium" pitchFamily="2" charset="0"/>
              </a:rPr>
              <a:t>W</a:t>
            </a:r>
            <a:r>
              <a:rPr lang="" sz="2000" dirty="0" smtClean="0">
                <a:latin typeface="Inter 18pt Medium" pitchFamily="2" charset="0"/>
                <a:ea typeface="Inter 18pt Medium" pitchFamily="2" charset="0"/>
              </a:rPr>
              <a:t>)</a:t>
            </a:r>
            <a:r>
              <a:rPr lang="en-US" sz="2000" dirty="0" smtClean="0">
                <a:latin typeface="Inter 18pt Medium" pitchFamily="2" charset="0"/>
                <a:ea typeface="Inter 18pt Medium" pitchFamily="2" charset="0"/>
              </a:rPr>
              <a:t>- shows the amount of liquid held by 1.0 plant raw materials of a standard degree of grinding after squeezing in a perforated infuser cup.</a:t>
            </a:r>
            <a:endParaRPr lang="uk-UA" sz="2000" dirty="0">
              <a:latin typeface="Inter 18pt Medium" pitchFamily="2" charset="0"/>
              <a:ea typeface="Inter 18pt Medium" pitchFamily="2" charset="0"/>
            </a:endParaRPr>
          </a:p>
        </p:txBody>
      </p:sp>
      <p:pic>
        <p:nvPicPr>
          <p:cNvPr id="1026" name="Picture 2" descr="https://io.sb.by/storage01/medialibrary/3dc/3dc323deacec5ae785280cfdd6a58114.jpg"/>
          <p:cNvPicPr>
            <a:picLocks noChangeAspect="1" noChangeArrowheads="1"/>
          </p:cNvPicPr>
          <p:nvPr/>
        </p:nvPicPr>
        <p:blipFill>
          <a:blip r:embed="rId2" cstate="print"/>
          <a:srcRect/>
          <a:stretch>
            <a:fillRect/>
          </a:stretch>
        </p:blipFill>
        <p:spPr bwMode="auto">
          <a:xfrm>
            <a:off x="3429000" y="1001612"/>
            <a:ext cx="5715000" cy="4162426"/>
          </a:xfrm>
          <a:prstGeom prst="rect">
            <a:avLst/>
          </a:prstGeom>
          <a:noFill/>
        </p:spPr>
      </p:pic>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7652" name="Picture 4" descr="Кора дуба 100 грамм - Київ, Київська область, Здоровье и красота – okidoki"/>
          <p:cNvPicPr>
            <a:picLocks noChangeAspect="1" noChangeArrowheads="1"/>
          </p:cNvPicPr>
          <p:nvPr/>
        </p:nvPicPr>
        <p:blipFill>
          <a:blip r:embed="rId2" cstate="print"/>
          <a:srcRect t="33495" r="21637"/>
          <a:stretch>
            <a:fillRect/>
          </a:stretch>
        </p:blipFill>
        <p:spPr bwMode="auto">
          <a:xfrm>
            <a:off x="3204160" y="2995022"/>
            <a:ext cx="2808000" cy="1832385"/>
          </a:xfrm>
          <a:prstGeom prst="rect">
            <a:avLst/>
          </a:prstGeom>
          <a:noFill/>
        </p:spPr>
      </p:pic>
      <p:sp>
        <p:nvSpPr>
          <p:cNvPr id="4" name="TextBox 3"/>
          <p:cNvSpPr txBox="1"/>
          <p:nvPr/>
        </p:nvSpPr>
        <p:spPr>
          <a:xfrm>
            <a:off x="899592" y="300593"/>
            <a:ext cx="6696744" cy="830997"/>
          </a:xfrm>
          <a:prstGeom prst="rect">
            <a:avLst/>
          </a:prstGeom>
          <a:noFill/>
        </p:spPr>
        <p:txBody>
          <a:bodyPr wrap="square" rtlCol="0">
            <a:spAutoFit/>
          </a:bodyPr>
          <a:lstStyle/>
          <a:p>
            <a:r>
              <a:rPr lang="en-US" sz="2400" b="1" dirty="0" smtClean="0">
                <a:latin typeface="Inter 18pt Medium" pitchFamily="2" charset="0"/>
                <a:ea typeface="Inter 18pt Medium" pitchFamily="2" charset="0"/>
              </a:rPr>
              <a:t>FACTORS AFFECTING THE EXTRACTION PROCESS</a:t>
            </a:r>
          </a:p>
        </p:txBody>
      </p:sp>
      <p:sp>
        <p:nvSpPr>
          <p:cNvPr id="2050" name="AutoShape 2"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2" name="AutoShape 4"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4" name="AutoShape 6"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6" name="AutoShape 8"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8" name="AutoShape 10"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60" name="AutoShape 12"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16" name="TextBox 15"/>
          <p:cNvSpPr txBox="1"/>
          <p:nvPr/>
        </p:nvSpPr>
        <p:spPr>
          <a:xfrm>
            <a:off x="35496" y="149900"/>
            <a:ext cx="432048" cy="261610"/>
          </a:xfrm>
          <a:prstGeom prst="rect">
            <a:avLst/>
          </a:prstGeom>
          <a:noFill/>
        </p:spPr>
        <p:txBody>
          <a:bodyPr wrap="square" rtlCol="0">
            <a:spAutoFit/>
          </a:bodyPr>
          <a:lstStyle/>
          <a:p>
            <a:r>
              <a:rPr lang="uk-UA" sz="1100" dirty="0" smtClean="0">
                <a:latin typeface="Inter 18pt" pitchFamily="2" charset="0"/>
                <a:ea typeface="Inter 18pt" pitchFamily="2" charset="0"/>
              </a:rPr>
              <a:t>12</a:t>
            </a:r>
            <a:endParaRPr lang="uk-UA" sz="1100" dirty="0">
              <a:latin typeface="Inter 18pt" pitchFamily="2" charset="0"/>
              <a:ea typeface="Inter 18pt" pitchFamily="2" charset="0"/>
            </a:endParaRPr>
          </a:p>
        </p:txBody>
      </p:sp>
      <p:sp>
        <p:nvSpPr>
          <p:cNvPr id="18" name="Прямоугольник 17"/>
          <p:cNvSpPr/>
          <p:nvPr/>
        </p:nvSpPr>
        <p:spPr>
          <a:xfrm>
            <a:off x="155575" y="1131590"/>
            <a:ext cx="8640960" cy="707886"/>
          </a:xfrm>
          <a:prstGeom prst="rect">
            <a:avLst/>
          </a:prstGeom>
        </p:spPr>
        <p:txBody>
          <a:bodyPr wrap="square">
            <a:spAutoFit/>
          </a:bodyPr>
          <a:lstStyle/>
          <a:p>
            <a:r>
              <a:rPr lang="en-US" sz="2000" dirty="0" smtClean="0">
                <a:latin typeface="Inter 18pt Medium" pitchFamily="2" charset="0"/>
                <a:ea typeface="Inter 18pt Medium" pitchFamily="2" charset="0"/>
              </a:rPr>
              <a:t>If the water absorption coefficient for the raw material is not available, it is recommended to use the following coefficients</a:t>
            </a:r>
          </a:p>
        </p:txBody>
      </p:sp>
      <p:pic>
        <p:nvPicPr>
          <p:cNvPr id="27650" name="Picture 2" descr="NATURE'S HEALER: MARSHMALLOW ROOT – Jurlique Australia"/>
          <p:cNvPicPr>
            <a:picLocks noChangeAspect="1" noChangeArrowheads="1"/>
          </p:cNvPicPr>
          <p:nvPr/>
        </p:nvPicPr>
        <p:blipFill>
          <a:blip r:embed="rId3" cstate="print"/>
          <a:srcRect l="8467" r="5325"/>
          <a:stretch>
            <a:fillRect/>
          </a:stretch>
        </p:blipFill>
        <p:spPr bwMode="auto">
          <a:xfrm>
            <a:off x="323529" y="2995022"/>
            <a:ext cx="2808312" cy="1832385"/>
          </a:xfrm>
          <a:prstGeom prst="rect">
            <a:avLst/>
          </a:prstGeom>
          <a:noFill/>
        </p:spPr>
      </p:pic>
      <p:sp>
        <p:nvSpPr>
          <p:cNvPr id="13" name="Прямоугольник 12"/>
          <p:cNvSpPr/>
          <p:nvPr/>
        </p:nvSpPr>
        <p:spPr>
          <a:xfrm>
            <a:off x="251520" y="2139702"/>
            <a:ext cx="2639205" cy="646331"/>
          </a:xfrm>
          <a:prstGeom prst="rect">
            <a:avLst/>
          </a:prstGeom>
        </p:spPr>
        <p:txBody>
          <a:bodyPr wrap="square">
            <a:spAutoFit/>
          </a:bodyPr>
          <a:lstStyle/>
          <a:p>
            <a:r>
              <a:rPr lang="en-US" dirty="0" smtClean="0">
                <a:latin typeface="Inter 18pt Medium" pitchFamily="2" charset="0"/>
                <a:ea typeface="Inter 18pt Medium" pitchFamily="2" charset="0"/>
              </a:rPr>
              <a:t>for roots and rhizomes - 1.5 ml;</a:t>
            </a:r>
            <a:endParaRPr lang="uk-UA" dirty="0"/>
          </a:p>
        </p:txBody>
      </p:sp>
      <p:sp>
        <p:nvSpPr>
          <p:cNvPr id="15" name="Прямоугольник 14"/>
          <p:cNvSpPr/>
          <p:nvPr/>
        </p:nvSpPr>
        <p:spPr>
          <a:xfrm>
            <a:off x="3074883" y="2139702"/>
            <a:ext cx="2361213" cy="646331"/>
          </a:xfrm>
          <a:prstGeom prst="rect">
            <a:avLst/>
          </a:prstGeom>
        </p:spPr>
        <p:txBody>
          <a:bodyPr wrap="square">
            <a:spAutoFit/>
          </a:bodyPr>
          <a:lstStyle/>
          <a:p>
            <a:r>
              <a:rPr lang="en-US" dirty="0" smtClean="0">
                <a:latin typeface="Inter 18pt Medium" pitchFamily="2" charset="0"/>
                <a:ea typeface="Inter 18pt Medium" pitchFamily="2" charset="0"/>
              </a:rPr>
              <a:t>bark, grass, flowers - 2 ml;</a:t>
            </a:r>
            <a:endParaRPr lang="uk-UA" dirty="0"/>
          </a:p>
        </p:txBody>
      </p:sp>
      <p:pic>
        <p:nvPicPr>
          <p:cNvPr id="27654" name="Picture 6" descr="Семена Льна (Línum) 500 грамм купить в Бутике ROSA"/>
          <p:cNvPicPr>
            <a:picLocks noChangeAspect="1" noChangeArrowheads="1"/>
          </p:cNvPicPr>
          <p:nvPr/>
        </p:nvPicPr>
        <p:blipFill>
          <a:blip r:embed="rId4" cstate="print"/>
          <a:srcRect t="23487" b="11257"/>
          <a:stretch>
            <a:fillRect/>
          </a:stretch>
        </p:blipFill>
        <p:spPr bwMode="auto">
          <a:xfrm>
            <a:off x="6084168" y="2995022"/>
            <a:ext cx="2808000" cy="1832385"/>
          </a:xfrm>
          <a:prstGeom prst="rect">
            <a:avLst/>
          </a:prstGeom>
          <a:noFill/>
        </p:spPr>
      </p:pic>
      <p:sp>
        <p:nvSpPr>
          <p:cNvPr id="17" name="Прямоугольник 16"/>
          <p:cNvSpPr/>
          <p:nvPr/>
        </p:nvSpPr>
        <p:spPr>
          <a:xfrm>
            <a:off x="5940152" y="2202418"/>
            <a:ext cx="1523174" cy="369332"/>
          </a:xfrm>
          <a:prstGeom prst="rect">
            <a:avLst/>
          </a:prstGeom>
        </p:spPr>
        <p:txBody>
          <a:bodyPr wrap="none">
            <a:spAutoFit/>
          </a:bodyPr>
          <a:lstStyle/>
          <a:p>
            <a:r>
              <a:rPr lang="en-US" dirty="0" smtClean="0">
                <a:latin typeface="Inter 18pt Medium" pitchFamily="2" charset="0"/>
                <a:ea typeface="Inter 18pt Medium" pitchFamily="2" charset="0"/>
              </a:rPr>
              <a:t>seeds - 3 ml</a:t>
            </a:r>
            <a:endParaRPr lang="uk-UA" dirty="0"/>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3"/>
          <p:cNvSpPr txBox="1"/>
          <p:nvPr/>
        </p:nvSpPr>
        <p:spPr>
          <a:xfrm>
            <a:off x="899592" y="300593"/>
            <a:ext cx="6696744" cy="830997"/>
          </a:xfrm>
          <a:prstGeom prst="rect">
            <a:avLst/>
          </a:prstGeom>
          <a:noFill/>
        </p:spPr>
        <p:txBody>
          <a:bodyPr wrap="square" rtlCol="0">
            <a:spAutoFit/>
          </a:bodyPr>
          <a:lstStyle/>
          <a:p>
            <a:r>
              <a:rPr lang="en-US" sz="2400" b="1" dirty="0" smtClean="0">
                <a:latin typeface="Inter 18pt Medium" pitchFamily="2" charset="0"/>
                <a:ea typeface="Inter 18pt Medium" pitchFamily="2" charset="0"/>
              </a:rPr>
              <a:t>FACTORS AFFECTING THE EXTRACTION PROCESS</a:t>
            </a:r>
          </a:p>
        </p:txBody>
      </p:sp>
      <p:sp>
        <p:nvSpPr>
          <p:cNvPr id="2050" name="AutoShape 2"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2" name="AutoShape 4"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4" name="AutoShape 6"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6" name="AutoShape 8"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8" name="AutoShape 10"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60" name="AutoShape 12"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16" name="TextBox 15"/>
          <p:cNvSpPr txBox="1"/>
          <p:nvPr/>
        </p:nvSpPr>
        <p:spPr>
          <a:xfrm>
            <a:off x="35496" y="149900"/>
            <a:ext cx="432048" cy="261610"/>
          </a:xfrm>
          <a:prstGeom prst="rect">
            <a:avLst/>
          </a:prstGeom>
          <a:noFill/>
        </p:spPr>
        <p:txBody>
          <a:bodyPr wrap="square" rtlCol="0">
            <a:spAutoFit/>
          </a:bodyPr>
          <a:lstStyle/>
          <a:p>
            <a:r>
              <a:rPr lang="uk-UA" sz="1100" dirty="0" smtClean="0">
                <a:latin typeface="Inter 18pt" pitchFamily="2" charset="0"/>
                <a:ea typeface="Inter 18pt" pitchFamily="2" charset="0"/>
              </a:rPr>
              <a:t>12</a:t>
            </a:r>
            <a:endParaRPr lang="uk-UA" sz="1100" dirty="0">
              <a:latin typeface="Inter 18pt" pitchFamily="2" charset="0"/>
              <a:ea typeface="Inter 18pt" pitchFamily="2" charset="0"/>
            </a:endParaRPr>
          </a:p>
        </p:txBody>
      </p:sp>
      <p:sp>
        <p:nvSpPr>
          <p:cNvPr id="18" name="Прямоугольник 17"/>
          <p:cNvSpPr/>
          <p:nvPr/>
        </p:nvSpPr>
        <p:spPr>
          <a:xfrm>
            <a:off x="179512" y="1419622"/>
            <a:ext cx="3456384" cy="2554545"/>
          </a:xfrm>
          <a:prstGeom prst="rect">
            <a:avLst/>
          </a:prstGeom>
        </p:spPr>
        <p:txBody>
          <a:bodyPr wrap="square">
            <a:spAutoFit/>
          </a:bodyPr>
          <a:lstStyle/>
          <a:p>
            <a:r>
              <a:rPr lang="en-US" sz="2000" dirty="0" smtClean="0">
                <a:latin typeface="Inter 18pt Medium" pitchFamily="2" charset="0"/>
                <a:ea typeface="Inter 18pt Medium" pitchFamily="2" charset="0"/>
              </a:rPr>
              <a:t>The amount of water is determined by the sum of the volume of extract specified in the recipe and the amount of water, which is calculated by multiplying the mass of the raw material by the WAC.</a:t>
            </a:r>
            <a:endParaRPr lang="uk-UA" sz="2000" dirty="0">
              <a:latin typeface="Inter 18pt Medium" pitchFamily="2" charset="0"/>
              <a:ea typeface="Inter 18pt Medium" pitchFamily="2" charset="0"/>
            </a:endParaRPr>
          </a:p>
        </p:txBody>
      </p:sp>
      <p:sp>
        <p:nvSpPr>
          <p:cNvPr id="11" name="Прямоугольник 10"/>
          <p:cNvSpPr/>
          <p:nvPr/>
        </p:nvSpPr>
        <p:spPr>
          <a:xfrm>
            <a:off x="4572000" y="1536343"/>
            <a:ext cx="4104456" cy="1323439"/>
          </a:xfrm>
          <a:prstGeom prst="rect">
            <a:avLst/>
          </a:prstGeom>
        </p:spPr>
        <p:txBody>
          <a:bodyPr wrap="square">
            <a:spAutoFit/>
          </a:bodyPr>
          <a:lstStyle/>
          <a:p>
            <a:r>
              <a:rPr lang="en-US" sz="2000" dirty="0" smtClean="0">
                <a:latin typeface="Inter 18pt Medium" pitchFamily="2" charset="0"/>
                <a:ea typeface="Inter 18pt Medium" pitchFamily="2" charset="0"/>
              </a:rPr>
              <a:t>For example, to obtain 200 ml of infusion from the herb of dog nettle water, you should take: </a:t>
            </a:r>
            <a:endParaRPr lang="uk-UA" sz="2000" dirty="0" smtClean="0">
              <a:latin typeface="Inter 18pt Medium" pitchFamily="2" charset="0"/>
              <a:ea typeface="Inter 18pt Medium" pitchFamily="2" charset="0"/>
            </a:endParaRPr>
          </a:p>
          <a:p>
            <a:r>
              <a:rPr lang="en-US" sz="2000" dirty="0" smtClean="0">
                <a:latin typeface="Inter 18pt Medium" pitchFamily="2" charset="0"/>
                <a:ea typeface="Inter 18pt Medium" pitchFamily="2" charset="0"/>
              </a:rPr>
              <a:t>200 + (20.0</a:t>
            </a:r>
            <a:r>
              <a:rPr lang="" sz="2000" dirty="0" smtClean="0">
                <a:latin typeface="Inter 18pt Medium" pitchFamily="2" charset="0"/>
                <a:ea typeface="Inter 18pt Medium" pitchFamily="2" charset="0"/>
              </a:rPr>
              <a:t> </a:t>
            </a:r>
            <a:r>
              <a:rPr lang="en-US" sz="2000" dirty="0" smtClean="0">
                <a:latin typeface="Times New Roman"/>
                <a:ea typeface="Inter 18pt Medium" pitchFamily="2" charset="0"/>
                <a:cs typeface="Times New Roman"/>
              </a:rPr>
              <a:t>∙</a:t>
            </a:r>
            <a:r>
              <a:rPr lang="en-US" sz="2000" dirty="0" smtClean="0">
                <a:latin typeface="Inter 18pt Medium" pitchFamily="2" charset="0"/>
                <a:ea typeface="Inter 18pt Medium" pitchFamily="2" charset="0"/>
              </a:rPr>
              <a:t> 2) = 240 ml.</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3"/>
          <p:cNvSpPr txBox="1"/>
          <p:nvPr/>
        </p:nvSpPr>
        <p:spPr>
          <a:xfrm>
            <a:off x="899592" y="300593"/>
            <a:ext cx="6696744" cy="461665"/>
          </a:xfrm>
          <a:prstGeom prst="rect">
            <a:avLst/>
          </a:prstGeom>
          <a:noFill/>
        </p:spPr>
        <p:txBody>
          <a:bodyPr wrap="square" rtlCol="0">
            <a:spAutoFit/>
          </a:bodyPr>
          <a:lstStyle/>
          <a:p>
            <a:r>
              <a:rPr lang="en-US" sz="2400" b="1" dirty="0" smtClean="0">
                <a:latin typeface="Inter 18pt Medium" pitchFamily="2" charset="0"/>
                <a:ea typeface="Inter 18pt Medium" pitchFamily="2" charset="0"/>
              </a:rPr>
              <a:t>STANDARDITY OF RAW MATERIALS</a:t>
            </a:r>
          </a:p>
        </p:txBody>
      </p:sp>
      <p:sp>
        <p:nvSpPr>
          <p:cNvPr id="2050" name="AutoShape 2"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2" name="AutoShape 4"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4" name="AutoShape 6"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6" name="AutoShape 8"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8" name="AutoShape 10"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60" name="AutoShape 12"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16" name="TextBox 15"/>
          <p:cNvSpPr txBox="1"/>
          <p:nvPr/>
        </p:nvSpPr>
        <p:spPr>
          <a:xfrm>
            <a:off x="35496" y="149900"/>
            <a:ext cx="432048" cy="261610"/>
          </a:xfrm>
          <a:prstGeom prst="rect">
            <a:avLst/>
          </a:prstGeom>
          <a:noFill/>
        </p:spPr>
        <p:txBody>
          <a:bodyPr wrap="square" rtlCol="0">
            <a:spAutoFit/>
          </a:bodyPr>
          <a:lstStyle/>
          <a:p>
            <a:r>
              <a:rPr lang="uk-UA" sz="1100" dirty="0" smtClean="0">
                <a:latin typeface="Inter 18pt" pitchFamily="2" charset="0"/>
                <a:ea typeface="Inter 18pt" pitchFamily="2" charset="0"/>
              </a:rPr>
              <a:t>12</a:t>
            </a:r>
            <a:endParaRPr lang="uk-UA" sz="1100" dirty="0">
              <a:latin typeface="Inter 18pt" pitchFamily="2" charset="0"/>
              <a:ea typeface="Inter 18pt" pitchFamily="2" charset="0"/>
            </a:endParaRPr>
          </a:p>
        </p:txBody>
      </p:sp>
      <p:sp>
        <p:nvSpPr>
          <p:cNvPr id="18" name="Прямоугольник 17"/>
          <p:cNvSpPr/>
          <p:nvPr/>
        </p:nvSpPr>
        <p:spPr>
          <a:xfrm>
            <a:off x="179512" y="762258"/>
            <a:ext cx="4176464" cy="3785652"/>
          </a:xfrm>
          <a:prstGeom prst="rect">
            <a:avLst/>
          </a:prstGeom>
        </p:spPr>
        <p:txBody>
          <a:bodyPr wrap="square">
            <a:spAutoFit/>
          </a:bodyPr>
          <a:lstStyle/>
          <a:p>
            <a:r>
              <a:rPr lang="en-US" sz="2000" dirty="0" smtClean="0">
                <a:latin typeface="Inter 18pt Medium" pitchFamily="2" charset="0"/>
                <a:ea typeface="Inter 18pt Medium" pitchFamily="2" charset="0"/>
              </a:rPr>
              <a:t>Standard raw materials that meet the requirements of documents are called raw materials; they must be supplied to pharmacies with an indication on the label of the content of active substances in percent or its biological activity in units of action (U</a:t>
            </a:r>
            <a:r>
              <a:rPr lang="uk-UA" sz="2000" dirty="0" smtClean="0">
                <a:latin typeface="Inter 18pt Medium" pitchFamily="2" charset="0"/>
                <a:ea typeface="Inter 18pt Medium" pitchFamily="2" charset="0"/>
              </a:rPr>
              <a:t>А</a:t>
            </a:r>
            <a:r>
              <a:rPr lang="en-US" sz="2000" dirty="0" smtClean="0">
                <a:latin typeface="Inter 18pt Medium" pitchFamily="2" charset="0"/>
                <a:ea typeface="Inter 18pt Medium" pitchFamily="2" charset="0"/>
              </a:rPr>
              <a:t>). Raw materials must be standard or with a higher content of active substances and increased biological activity.</a:t>
            </a:r>
            <a:r>
              <a:rPr lang="uk-UA" sz="2000" dirty="0" smtClean="0">
                <a:latin typeface="Inter 18pt Medium" pitchFamily="2" charset="0"/>
                <a:ea typeface="Inter 18pt Medium" pitchFamily="2" charset="0"/>
              </a:rPr>
              <a:t> </a:t>
            </a:r>
            <a:endParaRPr lang="uk-UA" sz="2000" dirty="0">
              <a:latin typeface="Inter 18pt Medium" pitchFamily="2" charset="0"/>
              <a:ea typeface="Inter 18pt Medium" pitchFamily="2" charset="0"/>
            </a:endParaRPr>
          </a:p>
        </p:txBody>
      </p:sp>
      <p:sp>
        <p:nvSpPr>
          <p:cNvPr id="2" name="AutoShape 2" descr="Адонис весенний"/>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3" name="AutoShape 4" descr="Адонис весенний"/>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pic>
        <p:nvPicPr>
          <p:cNvPr id="5" name="Picture 6" descr="https://m.garden76.ru/upload/iblock/152/bd27mgrs179anmkor0cspi95b2t3meh5.jpg"/>
          <p:cNvPicPr>
            <a:picLocks noChangeAspect="1" noChangeArrowheads="1"/>
          </p:cNvPicPr>
          <p:nvPr/>
        </p:nvPicPr>
        <p:blipFill>
          <a:blip r:embed="rId2" cstate="print"/>
          <a:srcRect l="3939" b="469"/>
          <a:stretch>
            <a:fillRect/>
          </a:stretch>
        </p:blipFill>
        <p:spPr bwMode="auto">
          <a:xfrm>
            <a:off x="4355976" y="782796"/>
            <a:ext cx="4788025" cy="4360704"/>
          </a:xfrm>
          <a:prstGeom prst="rect">
            <a:avLst/>
          </a:prstGeom>
          <a:noFill/>
        </p:spPr>
      </p:pic>
      <p:sp>
        <p:nvSpPr>
          <p:cNvPr id="15" name="Прямоугольник 14"/>
          <p:cNvSpPr/>
          <p:nvPr/>
        </p:nvSpPr>
        <p:spPr>
          <a:xfrm>
            <a:off x="4571999" y="4774168"/>
            <a:ext cx="1665841" cy="338554"/>
          </a:xfrm>
          <a:prstGeom prst="rect">
            <a:avLst/>
          </a:prstGeom>
        </p:spPr>
        <p:txBody>
          <a:bodyPr wrap="none">
            <a:spAutoFit/>
          </a:bodyPr>
          <a:lstStyle/>
          <a:p>
            <a:r>
              <a:rPr lang="en-US" sz="1600" dirty="0" err="1" smtClean="0">
                <a:solidFill>
                  <a:schemeClr val="bg1"/>
                </a:solidFill>
                <a:latin typeface="Inter 18pt Medium" pitchFamily="2" charset="0"/>
                <a:ea typeface="Inter 18pt Medium" pitchFamily="2" charset="0"/>
              </a:rPr>
              <a:t>Adōnis</a:t>
            </a:r>
            <a:r>
              <a:rPr lang="en-US" sz="1600" dirty="0" smtClean="0">
                <a:solidFill>
                  <a:schemeClr val="bg1"/>
                </a:solidFill>
                <a:latin typeface="Inter 18pt Medium" pitchFamily="2" charset="0"/>
                <a:ea typeface="Inter 18pt Medium" pitchFamily="2" charset="0"/>
              </a:rPr>
              <a:t> </a:t>
            </a:r>
            <a:r>
              <a:rPr lang="en-US" sz="1600" dirty="0" err="1" smtClean="0">
                <a:solidFill>
                  <a:schemeClr val="bg1"/>
                </a:solidFill>
                <a:latin typeface="Inter 18pt Medium" pitchFamily="2" charset="0"/>
                <a:ea typeface="Inter 18pt Medium" pitchFamily="2" charset="0"/>
              </a:rPr>
              <a:t>vernālis</a:t>
            </a:r>
            <a:endParaRPr lang="uk-UA" sz="1600" dirty="0">
              <a:solidFill>
                <a:schemeClr val="bg1"/>
              </a:solidFill>
              <a:latin typeface="Inter 18pt Medium" pitchFamily="2" charset="0"/>
              <a:ea typeface="Inter 18pt Medium" pitchFamily="2" charset="0"/>
            </a:endParaRP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3"/>
          <p:cNvSpPr txBox="1"/>
          <p:nvPr/>
        </p:nvSpPr>
        <p:spPr>
          <a:xfrm>
            <a:off x="899592" y="300593"/>
            <a:ext cx="6696744" cy="461665"/>
          </a:xfrm>
          <a:prstGeom prst="rect">
            <a:avLst/>
          </a:prstGeom>
          <a:noFill/>
        </p:spPr>
        <p:txBody>
          <a:bodyPr wrap="square" rtlCol="0">
            <a:spAutoFit/>
          </a:bodyPr>
          <a:lstStyle/>
          <a:p>
            <a:r>
              <a:rPr lang="en-US" sz="2400" b="1" dirty="0" smtClean="0">
                <a:latin typeface="Inter 18pt Medium" pitchFamily="2" charset="0"/>
                <a:ea typeface="Inter 18pt Medium" pitchFamily="2" charset="0"/>
              </a:rPr>
              <a:t>STANDARDITY OF RAW MATERIALS</a:t>
            </a:r>
          </a:p>
        </p:txBody>
      </p:sp>
      <p:sp>
        <p:nvSpPr>
          <p:cNvPr id="2050" name="AutoShape 2"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2" name="AutoShape 4"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4" name="AutoShape 6"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6" name="AutoShape 8"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8" name="AutoShape 10"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60" name="AutoShape 12"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16" name="TextBox 15"/>
          <p:cNvSpPr txBox="1"/>
          <p:nvPr/>
        </p:nvSpPr>
        <p:spPr>
          <a:xfrm>
            <a:off x="35496" y="149900"/>
            <a:ext cx="432048" cy="261610"/>
          </a:xfrm>
          <a:prstGeom prst="rect">
            <a:avLst/>
          </a:prstGeom>
          <a:noFill/>
        </p:spPr>
        <p:txBody>
          <a:bodyPr wrap="square" rtlCol="0">
            <a:spAutoFit/>
          </a:bodyPr>
          <a:lstStyle/>
          <a:p>
            <a:r>
              <a:rPr lang="uk-UA" sz="1100" dirty="0" smtClean="0">
                <a:latin typeface="Inter 18pt" pitchFamily="2" charset="0"/>
                <a:ea typeface="Inter 18pt" pitchFamily="2" charset="0"/>
              </a:rPr>
              <a:t>12</a:t>
            </a:r>
            <a:endParaRPr lang="uk-UA" sz="1100" dirty="0">
              <a:latin typeface="Inter 18pt" pitchFamily="2" charset="0"/>
              <a:ea typeface="Inter 18pt" pitchFamily="2" charset="0"/>
            </a:endParaRPr>
          </a:p>
        </p:txBody>
      </p:sp>
      <p:sp>
        <p:nvSpPr>
          <p:cNvPr id="11" name="Прямоугольник 10"/>
          <p:cNvSpPr/>
          <p:nvPr/>
        </p:nvSpPr>
        <p:spPr>
          <a:xfrm>
            <a:off x="4067944" y="987574"/>
            <a:ext cx="4968552" cy="3785652"/>
          </a:xfrm>
          <a:prstGeom prst="rect">
            <a:avLst/>
          </a:prstGeom>
        </p:spPr>
        <p:txBody>
          <a:bodyPr wrap="square">
            <a:spAutoFit/>
          </a:bodyPr>
          <a:lstStyle/>
          <a:p>
            <a:r>
              <a:rPr lang="en-US" sz="2000" dirty="0" smtClean="0">
                <a:latin typeface="Inter 18pt Medium" pitchFamily="2" charset="0"/>
                <a:ea typeface="Inter 18pt Medium" pitchFamily="2" charset="0"/>
              </a:rPr>
              <a:t>In the case of non-standard raw materials, conversion to standard is carried out according to the formula:</a:t>
            </a:r>
            <a:endParaRPr lang="uk-UA" sz="2000" dirty="0" smtClean="0">
              <a:latin typeface="Inter 18pt Medium" pitchFamily="2" charset="0"/>
              <a:ea typeface="Inter 18pt Medium" pitchFamily="2" charset="0"/>
            </a:endParaRPr>
          </a:p>
          <a:p>
            <a:pPr algn="ctr"/>
            <a:r>
              <a:rPr lang="uk-UA" sz="2000" dirty="0" smtClean="0">
                <a:latin typeface="Inter 24pt Black" pitchFamily="2" charset="0"/>
                <a:ea typeface="Inter 24pt Black" pitchFamily="2" charset="0"/>
              </a:rPr>
              <a:t>Х = </a:t>
            </a:r>
            <a:r>
              <a:rPr lang="uk-UA" sz="2000" dirty="0" err="1" smtClean="0">
                <a:latin typeface="Inter 24pt Black" pitchFamily="2" charset="0"/>
                <a:ea typeface="Inter 24pt Black" pitchFamily="2" charset="0"/>
              </a:rPr>
              <a:t>АхВ</a:t>
            </a:r>
            <a:r>
              <a:rPr lang="uk-UA" sz="2000" dirty="0" smtClean="0">
                <a:latin typeface="Inter 24pt Black" pitchFamily="2" charset="0"/>
                <a:ea typeface="Inter 24pt Black" pitchFamily="2" charset="0"/>
              </a:rPr>
              <a:t>/С</a:t>
            </a:r>
          </a:p>
          <a:p>
            <a:r>
              <a:rPr lang="en-US" sz="2000" dirty="0" smtClean="0">
                <a:latin typeface="Inter 18pt Medium" pitchFamily="2" charset="0"/>
                <a:ea typeface="Inter 18pt Medium" pitchFamily="2" charset="0"/>
              </a:rPr>
              <a:t>X - the amount of raw materials with an increased content of active substances;</a:t>
            </a:r>
          </a:p>
          <a:p>
            <a:r>
              <a:rPr lang="en-US" sz="2000" dirty="0" smtClean="0">
                <a:latin typeface="Inter 18pt Medium" pitchFamily="2" charset="0"/>
                <a:ea typeface="Inter 18pt Medium" pitchFamily="2" charset="0"/>
              </a:rPr>
              <a:t>A - the prescribed amount of LRS in the recipe, g;</a:t>
            </a:r>
          </a:p>
          <a:p>
            <a:r>
              <a:rPr lang="en-US" sz="2000" dirty="0" smtClean="0">
                <a:latin typeface="Inter 18pt Medium" pitchFamily="2" charset="0"/>
                <a:ea typeface="Inter 18pt Medium" pitchFamily="2" charset="0"/>
              </a:rPr>
              <a:t>B - the standard content of active substances;</a:t>
            </a:r>
          </a:p>
          <a:p>
            <a:r>
              <a:rPr lang="uk-UA" sz="2000" dirty="0" smtClean="0">
                <a:latin typeface="Inter 18pt Medium" pitchFamily="2" charset="0"/>
                <a:ea typeface="Inter 18pt Medium" pitchFamily="2" charset="0"/>
              </a:rPr>
              <a:t>С</a:t>
            </a:r>
            <a:r>
              <a:rPr lang="en-US" sz="2000" dirty="0" smtClean="0">
                <a:latin typeface="Inter 18pt Medium" pitchFamily="2" charset="0"/>
                <a:ea typeface="Inter 18pt Medium" pitchFamily="2" charset="0"/>
              </a:rPr>
              <a:t> - the actual amount of active substances (on the label).</a:t>
            </a:r>
            <a:endParaRPr lang="uk-UA" sz="2000" dirty="0">
              <a:latin typeface="Inter 18pt Medium" pitchFamily="2" charset="0"/>
              <a:ea typeface="Inter 18pt Medium" pitchFamily="2" charset="0"/>
            </a:endParaRPr>
          </a:p>
        </p:txBody>
      </p:sp>
      <p:pic>
        <p:nvPicPr>
          <p:cNvPr id="1026" name="Picture 2" descr="https://images.prom.ua/940636849_w300_h300_podmarennik-nastoyaschij-trava.jpg"/>
          <p:cNvPicPr>
            <a:picLocks noChangeAspect="1" noChangeArrowheads="1"/>
          </p:cNvPicPr>
          <p:nvPr/>
        </p:nvPicPr>
        <p:blipFill>
          <a:blip r:embed="rId2" cstate="print"/>
          <a:srcRect l="7960" r="4641"/>
          <a:stretch>
            <a:fillRect/>
          </a:stretch>
        </p:blipFill>
        <p:spPr bwMode="auto">
          <a:xfrm>
            <a:off x="0" y="987575"/>
            <a:ext cx="4067944" cy="3785652"/>
          </a:xfrm>
          <a:prstGeom prst="rect">
            <a:avLst/>
          </a:prstGeom>
          <a:noFill/>
        </p:spPr>
      </p:pic>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3"/>
          <p:cNvSpPr txBox="1"/>
          <p:nvPr/>
        </p:nvSpPr>
        <p:spPr>
          <a:xfrm>
            <a:off x="899592" y="300593"/>
            <a:ext cx="6696744" cy="461665"/>
          </a:xfrm>
          <a:prstGeom prst="rect">
            <a:avLst/>
          </a:prstGeom>
          <a:noFill/>
        </p:spPr>
        <p:txBody>
          <a:bodyPr wrap="square" rtlCol="0">
            <a:spAutoFit/>
          </a:bodyPr>
          <a:lstStyle/>
          <a:p>
            <a:r>
              <a:rPr lang="en-US" sz="2400" b="1" dirty="0" smtClean="0">
                <a:latin typeface="Inter 18pt Medium" pitchFamily="2" charset="0"/>
                <a:ea typeface="Inter 18pt Medium" pitchFamily="2" charset="0"/>
              </a:rPr>
              <a:t>STANDARDITY OF RAW MATERIALS</a:t>
            </a:r>
          </a:p>
        </p:txBody>
      </p:sp>
      <p:sp>
        <p:nvSpPr>
          <p:cNvPr id="2050" name="AutoShape 2"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2" name="AutoShape 4"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4" name="AutoShape 6"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6" name="AutoShape 8"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8" name="AutoShape 10"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60" name="AutoShape 12"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16" name="TextBox 15"/>
          <p:cNvSpPr txBox="1"/>
          <p:nvPr/>
        </p:nvSpPr>
        <p:spPr>
          <a:xfrm>
            <a:off x="35496" y="149900"/>
            <a:ext cx="432048" cy="261610"/>
          </a:xfrm>
          <a:prstGeom prst="rect">
            <a:avLst/>
          </a:prstGeom>
          <a:noFill/>
        </p:spPr>
        <p:txBody>
          <a:bodyPr wrap="square" rtlCol="0">
            <a:spAutoFit/>
          </a:bodyPr>
          <a:lstStyle/>
          <a:p>
            <a:r>
              <a:rPr lang="uk-UA" sz="1100" dirty="0" smtClean="0">
                <a:latin typeface="Inter 18pt" pitchFamily="2" charset="0"/>
                <a:ea typeface="Inter 18pt" pitchFamily="2" charset="0"/>
              </a:rPr>
              <a:t>12</a:t>
            </a:r>
            <a:endParaRPr lang="uk-UA" sz="1100" dirty="0">
              <a:latin typeface="Inter 18pt" pitchFamily="2" charset="0"/>
              <a:ea typeface="Inter 18pt" pitchFamily="2" charset="0"/>
            </a:endParaRPr>
          </a:p>
        </p:txBody>
      </p:sp>
      <p:sp>
        <p:nvSpPr>
          <p:cNvPr id="12" name="Прямоугольник 11"/>
          <p:cNvSpPr/>
          <p:nvPr/>
        </p:nvSpPr>
        <p:spPr>
          <a:xfrm>
            <a:off x="155575" y="1203598"/>
            <a:ext cx="4272409" cy="2862322"/>
          </a:xfrm>
          <a:prstGeom prst="rect">
            <a:avLst/>
          </a:prstGeom>
        </p:spPr>
        <p:txBody>
          <a:bodyPr wrap="square">
            <a:spAutoFit/>
          </a:bodyPr>
          <a:lstStyle/>
          <a:p>
            <a:r>
              <a:rPr lang="en-US" sz="2000" dirty="0" smtClean="0">
                <a:latin typeface="Inter 18pt Medium" pitchFamily="2" charset="0"/>
                <a:ea typeface="Inter 18pt Medium" pitchFamily="2" charset="0"/>
              </a:rPr>
              <a:t>The use of PRM with a lower content of active substances than according to regulatory and technical documentation is unacceptable - this leads to the production of extracts with an increased content of concomitant substances, which are cloudy, less stable</a:t>
            </a:r>
            <a:endParaRPr lang="uk-UA" sz="2000" dirty="0">
              <a:latin typeface="Inter 18pt Medium" pitchFamily="2" charset="0"/>
              <a:ea typeface="Inter 18pt Medium" pitchFamily="2" charset="0"/>
            </a:endParaRPr>
          </a:p>
        </p:txBody>
      </p:sp>
      <p:pic>
        <p:nvPicPr>
          <p:cNvPr id="30722" name="Picture 2" descr="https://www.sports.kz/upload/2024-12/695_674f58209c984.jpg"/>
          <p:cNvPicPr>
            <a:picLocks noChangeAspect="1" noChangeArrowheads="1"/>
          </p:cNvPicPr>
          <p:nvPr/>
        </p:nvPicPr>
        <p:blipFill>
          <a:blip r:embed="rId2" cstate="print"/>
          <a:srcRect l="4351" r="24409"/>
          <a:stretch>
            <a:fillRect/>
          </a:stretch>
        </p:blipFill>
        <p:spPr bwMode="auto">
          <a:xfrm>
            <a:off x="4427984" y="676274"/>
            <a:ext cx="4716016" cy="4467226"/>
          </a:xfrm>
          <a:prstGeom prst="rect">
            <a:avLst/>
          </a:prstGeom>
          <a:noFill/>
        </p:spPr>
      </p:pic>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3"/>
          <p:cNvSpPr txBox="1"/>
          <p:nvPr/>
        </p:nvSpPr>
        <p:spPr>
          <a:xfrm>
            <a:off x="899592" y="300593"/>
            <a:ext cx="6696744" cy="830997"/>
          </a:xfrm>
          <a:prstGeom prst="rect">
            <a:avLst/>
          </a:prstGeom>
          <a:noFill/>
        </p:spPr>
        <p:txBody>
          <a:bodyPr wrap="square" rtlCol="0">
            <a:spAutoFit/>
          </a:bodyPr>
          <a:lstStyle/>
          <a:p>
            <a:r>
              <a:rPr lang="en-US" sz="2400" b="1" dirty="0" smtClean="0">
                <a:latin typeface="Inter 18pt Medium" pitchFamily="2" charset="0"/>
                <a:ea typeface="Inter 18pt Medium" pitchFamily="2" charset="0"/>
              </a:rPr>
              <a:t>THE INFLUENCE OF THE HISTOLOGICAL STRUCTURE OF THE RAW MATERIAL</a:t>
            </a:r>
          </a:p>
        </p:txBody>
      </p:sp>
      <p:sp>
        <p:nvSpPr>
          <p:cNvPr id="2050" name="AutoShape 2"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2" name="AutoShape 4"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4" name="AutoShape 6"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6" name="AutoShape 8"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8" name="AutoShape 10"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60" name="AutoShape 12"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16" name="TextBox 15"/>
          <p:cNvSpPr txBox="1"/>
          <p:nvPr/>
        </p:nvSpPr>
        <p:spPr>
          <a:xfrm>
            <a:off x="35496" y="149900"/>
            <a:ext cx="432048" cy="261610"/>
          </a:xfrm>
          <a:prstGeom prst="rect">
            <a:avLst/>
          </a:prstGeom>
          <a:noFill/>
        </p:spPr>
        <p:txBody>
          <a:bodyPr wrap="square" rtlCol="0">
            <a:spAutoFit/>
          </a:bodyPr>
          <a:lstStyle/>
          <a:p>
            <a:r>
              <a:rPr lang="uk-UA" sz="1100" dirty="0" smtClean="0">
                <a:latin typeface="Inter 18pt" pitchFamily="2" charset="0"/>
                <a:ea typeface="Inter 18pt" pitchFamily="2" charset="0"/>
              </a:rPr>
              <a:t>12</a:t>
            </a:r>
            <a:endParaRPr lang="uk-UA" sz="1100" dirty="0">
              <a:latin typeface="Inter 18pt" pitchFamily="2" charset="0"/>
              <a:ea typeface="Inter 18pt" pitchFamily="2" charset="0"/>
            </a:endParaRPr>
          </a:p>
        </p:txBody>
      </p:sp>
      <p:sp>
        <p:nvSpPr>
          <p:cNvPr id="12" name="Прямоугольник 11"/>
          <p:cNvSpPr/>
          <p:nvPr/>
        </p:nvSpPr>
        <p:spPr>
          <a:xfrm>
            <a:off x="155575" y="1203598"/>
            <a:ext cx="3120281" cy="3785652"/>
          </a:xfrm>
          <a:prstGeom prst="rect">
            <a:avLst/>
          </a:prstGeom>
        </p:spPr>
        <p:txBody>
          <a:bodyPr wrap="square">
            <a:spAutoFit/>
          </a:bodyPr>
          <a:lstStyle/>
          <a:p>
            <a:r>
              <a:rPr lang="en-US" sz="2000" dirty="0" smtClean="0">
                <a:latin typeface="Inter 18pt Medium" pitchFamily="2" charset="0"/>
                <a:ea typeface="Inter 18pt Medium" pitchFamily="2" charset="0"/>
              </a:rPr>
              <a:t>The extraction rate depends on the structure of the cell membranes. If the cell membrane is very dense, the cell tissue is not loose enough, and there are few intercellular passages and channels, then the extraction proceeds more slowly.</a:t>
            </a:r>
          </a:p>
        </p:txBody>
      </p:sp>
      <p:sp>
        <p:nvSpPr>
          <p:cNvPr id="13" name="Прямоугольник 12"/>
          <p:cNvSpPr/>
          <p:nvPr/>
        </p:nvSpPr>
        <p:spPr>
          <a:xfrm>
            <a:off x="3275856" y="1203598"/>
            <a:ext cx="5616624" cy="1323439"/>
          </a:xfrm>
          <a:prstGeom prst="rect">
            <a:avLst/>
          </a:prstGeom>
        </p:spPr>
        <p:txBody>
          <a:bodyPr wrap="square">
            <a:spAutoFit/>
          </a:bodyPr>
          <a:lstStyle/>
          <a:p>
            <a:r>
              <a:rPr lang="en-US" sz="2000" b="1" dirty="0" smtClean="0">
                <a:latin typeface="Inter 18pt Medium" pitchFamily="2" charset="0"/>
                <a:ea typeface="Inter 18pt Medium" pitchFamily="2" charset="0"/>
              </a:rPr>
              <a:t>Infusions</a:t>
            </a:r>
            <a:r>
              <a:rPr lang="en-US" sz="2000" dirty="0" smtClean="0">
                <a:latin typeface="Inter 18pt Medium" pitchFamily="2" charset="0"/>
                <a:ea typeface="Inter 18pt Medium" pitchFamily="2" charset="0"/>
              </a:rPr>
              <a:t> are prepared from loose tender raw materials (flowers, leaves, herbs).</a:t>
            </a:r>
          </a:p>
          <a:p>
            <a:r>
              <a:rPr lang="en-US" sz="2000" b="1" dirty="0" smtClean="0">
                <a:latin typeface="Inter 18pt Medium" pitchFamily="2" charset="0"/>
                <a:ea typeface="Inter 18pt Medium" pitchFamily="2" charset="0"/>
              </a:rPr>
              <a:t>Decoctions</a:t>
            </a:r>
            <a:r>
              <a:rPr lang="en-US" sz="2000" dirty="0" smtClean="0">
                <a:latin typeface="Inter 18pt Medium" pitchFamily="2" charset="0"/>
                <a:ea typeface="Inter 18pt Medium" pitchFamily="2" charset="0"/>
              </a:rPr>
              <a:t> are prepared from dense raw materials (bark, roots, rhizomes).</a:t>
            </a:r>
          </a:p>
        </p:txBody>
      </p:sp>
      <p:pic>
        <p:nvPicPr>
          <p:cNvPr id="31746" name="Picture 2" descr="Untitled"/>
          <p:cNvPicPr>
            <a:picLocks noChangeAspect="1" noChangeArrowheads="1"/>
          </p:cNvPicPr>
          <p:nvPr/>
        </p:nvPicPr>
        <p:blipFill>
          <a:blip r:embed="rId2" cstate="print"/>
          <a:srcRect/>
          <a:stretch>
            <a:fillRect/>
          </a:stretch>
        </p:blipFill>
        <p:spPr bwMode="auto">
          <a:xfrm>
            <a:off x="7258050" y="2714625"/>
            <a:ext cx="1885950" cy="2428875"/>
          </a:xfrm>
          <a:prstGeom prst="rect">
            <a:avLst/>
          </a:prstGeom>
          <a:noFill/>
        </p:spPr>
      </p:pic>
      <p:sp>
        <p:nvSpPr>
          <p:cNvPr id="14" name="Прямоугольник 13"/>
          <p:cNvSpPr/>
          <p:nvPr/>
        </p:nvSpPr>
        <p:spPr>
          <a:xfrm>
            <a:off x="3441626" y="3075806"/>
            <a:ext cx="3650654" cy="1754326"/>
          </a:xfrm>
          <a:prstGeom prst="rect">
            <a:avLst/>
          </a:prstGeom>
        </p:spPr>
        <p:txBody>
          <a:bodyPr wrap="square">
            <a:spAutoFit/>
          </a:bodyPr>
          <a:lstStyle/>
          <a:p>
            <a:r>
              <a:rPr lang="en-US" b="1" dirty="0" smtClean="0">
                <a:latin typeface="Inter 18pt Medium" pitchFamily="2" charset="0"/>
                <a:ea typeface="Inter 18pt Medium" pitchFamily="2" charset="0"/>
              </a:rPr>
              <a:t>Exceptions:</a:t>
            </a:r>
          </a:p>
          <a:p>
            <a:r>
              <a:rPr lang="en-US" dirty="0" smtClean="0">
                <a:latin typeface="Inter 18pt Medium" pitchFamily="2" charset="0"/>
                <a:ea typeface="Inter 18pt Medium" pitchFamily="2" charset="0"/>
              </a:rPr>
              <a:t>1) roots from rhizomes of valerian - infusion;</a:t>
            </a:r>
          </a:p>
          <a:p>
            <a:r>
              <a:rPr lang="en-US" dirty="0" smtClean="0">
                <a:latin typeface="Inter 18pt Medium" pitchFamily="2" charset="0"/>
                <a:ea typeface="Inter 18pt Medium" pitchFamily="2" charset="0"/>
              </a:rPr>
              <a:t>2) leaves of mountain ash, </a:t>
            </a:r>
            <a:r>
              <a:rPr lang="en-US" dirty="0" err="1" smtClean="0">
                <a:latin typeface="Inter 18pt Medium" pitchFamily="2" charset="0"/>
                <a:ea typeface="Inter 18pt Medium" pitchFamily="2" charset="0"/>
              </a:rPr>
              <a:t>senna</a:t>
            </a:r>
            <a:r>
              <a:rPr lang="en-US" dirty="0" smtClean="0">
                <a:latin typeface="Inter 18pt Medium" pitchFamily="2" charset="0"/>
                <a:ea typeface="Inter 18pt Medium" pitchFamily="2" charset="0"/>
              </a:rPr>
              <a:t>, </a:t>
            </a:r>
            <a:r>
              <a:rPr lang="en-US" dirty="0" err="1" smtClean="0">
                <a:latin typeface="Inter 18pt Medium" pitchFamily="2" charset="0"/>
                <a:ea typeface="Inter 18pt Medium" pitchFamily="2" charset="0"/>
              </a:rPr>
              <a:t>lingonberries</a:t>
            </a:r>
            <a:r>
              <a:rPr lang="en-US" dirty="0" smtClean="0">
                <a:latin typeface="Inter 18pt Medium" pitchFamily="2" charset="0"/>
                <a:ea typeface="Inter 18pt Medium" pitchFamily="2" charset="0"/>
              </a:rPr>
              <a:t> - decoction.</a:t>
            </a:r>
            <a:endParaRPr lang="uk-UA" dirty="0">
              <a:latin typeface="Inter 18pt Medium" pitchFamily="2" charset="0"/>
              <a:ea typeface="Inter 18pt Medium" pitchFamily="2" charset="0"/>
            </a:endParaRP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3"/>
          <p:cNvSpPr txBox="1"/>
          <p:nvPr/>
        </p:nvSpPr>
        <p:spPr>
          <a:xfrm>
            <a:off x="899592" y="300593"/>
            <a:ext cx="6696744" cy="830997"/>
          </a:xfrm>
          <a:prstGeom prst="rect">
            <a:avLst/>
          </a:prstGeom>
          <a:noFill/>
        </p:spPr>
        <p:txBody>
          <a:bodyPr wrap="square" rtlCol="0">
            <a:spAutoFit/>
          </a:bodyPr>
          <a:lstStyle/>
          <a:p>
            <a:r>
              <a:rPr lang="en-US" sz="2400" b="1" dirty="0" smtClean="0">
                <a:latin typeface="Inter 18pt Medium" pitchFamily="2" charset="0"/>
                <a:ea typeface="Inter 18pt Medium" pitchFamily="2" charset="0"/>
              </a:rPr>
              <a:t>THE DEGREE OF GRINDING OF PLANT MATERIAL</a:t>
            </a:r>
          </a:p>
        </p:txBody>
      </p:sp>
      <p:sp>
        <p:nvSpPr>
          <p:cNvPr id="2050" name="AutoShape 2"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2" name="AutoShape 4"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4" name="AutoShape 6"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6" name="AutoShape 8"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8" name="AutoShape 10"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60" name="AutoShape 12"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16" name="TextBox 15"/>
          <p:cNvSpPr txBox="1"/>
          <p:nvPr/>
        </p:nvSpPr>
        <p:spPr>
          <a:xfrm>
            <a:off x="35496" y="149900"/>
            <a:ext cx="432048" cy="261610"/>
          </a:xfrm>
          <a:prstGeom prst="rect">
            <a:avLst/>
          </a:prstGeom>
          <a:noFill/>
        </p:spPr>
        <p:txBody>
          <a:bodyPr wrap="square" rtlCol="0">
            <a:spAutoFit/>
          </a:bodyPr>
          <a:lstStyle/>
          <a:p>
            <a:r>
              <a:rPr lang="uk-UA" sz="1100" dirty="0" smtClean="0">
                <a:latin typeface="Inter 18pt" pitchFamily="2" charset="0"/>
                <a:ea typeface="Inter 18pt" pitchFamily="2" charset="0"/>
              </a:rPr>
              <a:t>12</a:t>
            </a:r>
            <a:endParaRPr lang="uk-UA" sz="1100" dirty="0">
              <a:latin typeface="Inter 18pt" pitchFamily="2" charset="0"/>
              <a:ea typeface="Inter 18pt" pitchFamily="2" charset="0"/>
            </a:endParaRPr>
          </a:p>
        </p:txBody>
      </p:sp>
      <p:sp>
        <p:nvSpPr>
          <p:cNvPr id="12" name="Прямоугольник 11"/>
          <p:cNvSpPr/>
          <p:nvPr/>
        </p:nvSpPr>
        <p:spPr>
          <a:xfrm>
            <a:off x="155575" y="1203598"/>
            <a:ext cx="8160841" cy="2862322"/>
          </a:xfrm>
          <a:prstGeom prst="rect">
            <a:avLst/>
          </a:prstGeom>
        </p:spPr>
        <p:txBody>
          <a:bodyPr wrap="square">
            <a:spAutoFit/>
          </a:bodyPr>
          <a:lstStyle/>
          <a:p>
            <a:r>
              <a:rPr lang="en-US" sz="2000" dirty="0" smtClean="0">
                <a:latin typeface="Inter 18pt Medium" pitchFamily="2" charset="0"/>
                <a:ea typeface="Inter 18pt Medium" pitchFamily="2" charset="0"/>
              </a:rPr>
              <a:t>For aqueous extracts of PRM, dried, crushed, sieved PRM is used.</a:t>
            </a:r>
          </a:p>
          <a:p>
            <a:r>
              <a:rPr lang="en-US" sz="2000" dirty="0" smtClean="0">
                <a:latin typeface="Inter 18pt Medium" pitchFamily="2" charset="0"/>
                <a:ea typeface="Inter 18pt Medium" pitchFamily="2" charset="0"/>
              </a:rPr>
              <a:t>With an increase in the degree of crushing of PRM, the surface of contact with the </a:t>
            </a:r>
            <a:r>
              <a:rPr lang="en-US" sz="2000" dirty="0" err="1" smtClean="0">
                <a:latin typeface="Inter 18pt Medium" pitchFamily="2" charset="0"/>
                <a:ea typeface="Inter 18pt Medium" pitchFamily="2" charset="0"/>
              </a:rPr>
              <a:t>extractant</a:t>
            </a:r>
            <a:r>
              <a:rPr lang="en-US" sz="2000" dirty="0" smtClean="0">
                <a:latin typeface="Inter 18pt Medium" pitchFamily="2" charset="0"/>
                <a:ea typeface="Inter 18pt Medium" pitchFamily="2" charset="0"/>
              </a:rPr>
              <a:t> increases - the extraction process is accelerated.</a:t>
            </a:r>
          </a:p>
          <a:p>
            <a:endParaRPr lang="en-US" sz="2000" dirty="0" smtClean="0">
              <a:latin typeface="Inter 18pt Medium" pitchFamily="2" charset="0"/>
              <a:ea typeface="Inter 18pt Medium" pitchFamily="2" charset="0"/>
            </a:endParaRPr>
          </a:p>
          <a:p>
            <a:r>
              <a:rPr lang="en-US" sz="2000" dirty="0" smtClean="0">
                <a:latin typeface="Inter 18pt Medium" pitchFamily="2" charset="0"/>
                <a:ea typeface="Inter 18pt Medium" pitchFamily="2" charset="0"/>
              </a:rPr>
              <a:t>However, very fine grinding is impractical, - the powder clumps together - it facilitates the dissolution of pectin substances, starch, the process of washing out of the destroyed cells of these substances - the hoods are cloudy and deteriorate faster.</a:t>
            </a: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2770" name="Picture 2" descr="Сита лабораторні Нержавійка 300x100 мм Лабораторні сита для зерна Лабораторне обладнання - фото 1 - id-p2214572228"/>
          <p:cNvPicPr>
            <a:picLocks noChangeAspect="1" noChangeArrowheads="1"/>
          </p:cNvPicPr>
          <p:nvPr/>
        </p:nvPicPr>
        <p:blipFill>
          <a:blip r:embed="rId2" cstate="print"/>
          <a:stretch>
            <a:fillRect/>
          </a:stretch>
        </p:blipFill>
        <p:spPr bwMode="auto">
          <a:xfrm>
            <a:off x="1621222" y="0"/>
            <a:ext cx="7620000" cy="5143500"/>
          </a:xfrm>
          <a:prstGeom prst="rect">
            <a:avLst/>
          </a:prstGeom>
          <a:noFill/>
          <a:ln>
            <a:noFill/>
          </a:ln>
        </p:spPr>
      </p:pic>
      <p:sp>
        <p:nvSpPr>
          <p:cNvPr id="4" name="TextBox 3"/>
          <p:cNvSpPr txBox="1"/>
          <p:nvPr/>
        </p:nvSpPr>
        <p:spPr>
          <a:xfrm>
            <a:off x="899592" y="300593"/>
            <a:ext cx="6696744" cy="830997"/>
          </a:xfrm>
          <a:prstGeom prst="rect">
            <a:avLst/>
          </a:prstGeom>
          <a:noFill/>
        </p:spPr>
        <p:txBody>
          <a:bodyPr wrap="square" rtlCol="0">
            <a:spAutoFit/>
          </a:bodyPr>
          <a:lstStyle/>
          <a:p>
            <a:r>
              <a:rPr lang="en-US" sz="2400" b="1" dirty="0" smtClean="0">
                <a:latin typeface="Inter 18pt Medium" pitchFamily="2" charset="0"/>
                <a:ea typeface="Inter 18pt Medium" pitchFamily="2" charset="0"/>
              </a:rPr>
              <a:t>THE DEGREE OF </a:t>
            </a:r>
            <a:r>
              <a:rPr lang="en-US" sz="2400" b="1" dirty="0" smtClean="0">
                <a:solidFill>
                  <a:schemeClr val="bg1"/>
                </a:solidFill>
                <a:latin typeface="Inter 18pt Medium" pitchFamily="2" charset="0"/>
                <a:ea typeface="Inter 18pt Medium" pitchFamily="2" charset="0"/>
              </a:rPr>
              <a:t>GRINDING OF PLANT MATERIAL.</a:t>
            </a:r>
          </a:p>
        </p:txBody>
      </p:sp>
      <p:sp>
        <p:nvSpPr>
          <p:cNvPr id="2050" name="AutoShape 2"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2" name="AutoShape 4"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4" name="AutoShape 6"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6" name="AutoShape 8"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8" name="AutoShape 10"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60" name="AutoShape 12"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16" name="TextBox 15"/>
          <p:cNvSpPr txBox="1"/>
          <p:nvPr/>
        </p:nvSpPr>
        <p:spPr>
          <a:xfrm>
            <a:off x="35496" y="149900"/>
            <a:ext cx="432048" cy="261610"/>
          </a:xfrm>
          <a:prstGeom prst="rect">
            <a:avLst/>
          </a:prstGeom>
          <a:noFill/>
        </p:spPr>
        <p:txBody>
          <a:bodyPr wrap="square" rtlCol="0">
            <a:spAutoFit/>
          </a:bodyPr>
          <a:lstStyle/>
          <a:p>
            <a:r>
              <a:rPr lang="uk-UA" sz="1100" dirty="0" smtClean="0">
                <a:latin typeface="Inter 18pt" pitchFamily="2" charset="0"/>
                <a:ea typeface="Inter 18pt" pitchFamily="2" charset="0"/>
              </a:rPr>
              <a:t>12</a:t>
            </a:r>
            <a:endParaRPr lang="uk-UA" sz="1100" dirty="0">
              <a:latin typeface="Inter 18pt" pitchFamily="2" charset="0"/>
              <a:ea typeface="Inter 18pt" pitchFamily="2" charset="0"/>
            </a:endParaRPr>
          </a:p>
        </p:txBody>
      </p:sp>
      <p:sp>
        <p:nvSpPr>
          <p:cNvPr id="12" name="Прямоугольник 11"/>
          <p:cNvSpPr/>
          <p:nvPr/>
        </p:nvSpPr>
        <p:spPr>
          <a:xfrm>
            <a:off x="155575" y="915566"/>
            <a:ext cx="3552329" cy="3785652"/>
          </a:xfrm>
          <a:prstGeom prst="rect">
            <a:avLst/>
          </a:prstGeom>
        </p:spPr>
        <p:txBody>
          <a:bodyPr wrap="square">
            <a:spAutoFit/>
          </a:bodyPr>
          <a:lstStyle/>
          <a:p>
            <a:r>
              <a:rPr lang="en-US" sz="2000" dirty="0" smtClean="0">
                <a:latin typeface="Inter 18pt Medium" pitchFamily="2" charset="0"/>
                <a:ea typeface="Inter 18pt Medium" pitchFamily="2" charset="0"/>
              </a:rPr>
              <a:t>According to the regulatory and technical documentation</a:t>
            </a:r>
          </a:p>
          <a:p>
            <a:r>
              <a:rPr lang="en-US" sz="2000" dirty="0" smtClean="0">
                <a:latin typeface="Inter 18pt Medium" pitchFamily="2" charset="0"/>
                <a:ea typeface="Inter 18pt Medium" pitchFamily="2" charset="0"/>
              </a:rPr>
              <a:t>1) leaves, herbs, flowers are crushed and sieved through a sieve No. 50 with holes with a diameter of no more than 5mm;</a:t>
            </a:r>
          </a:p>
          <a:p>
            <a:r>
              <a:rPr lang="en-US" sz="2000" dirty="0" smtClean="0">
                <a:latin typeface="Inter 18pt Medium" pitchFamily="2" charset="0"/>
                <a:ea typeface="Inter 18pt Medium" pitchFamily="2" charset="0"/>
              </a:rPr>
              <a:t>leaves of bearberry, eucalyptus, </a:t>
            </a:r>
            <a:r>
              <a:rPr lang="en-US" sz="2000" dirty="0" err="1" smtClean="0">
                <a:latin typeface="Inter 18pt Medium" pitchFamily="2" charset="0"/>
                <a:ea typeface="Inter 18pt Medium" pitchFamily="2" charset="0"/>
              </a:rPr>
              <a:t>lingonberry</a:t>
            </a:r>
            <a:r>
              <a:rPr lang="en-US" sz="2000" dirty="0" smtClean="0">
                <a:latin typeface="Inter 18pt Medium" pitchFamily="2" charset="0"/>
                <a:ea typeface="Inter 18pt Medium" pitchFamily="2" charset="0"/>
              </a:rPr>
              <a:t> no more than 1mm (sieve No. 10).</a:t>
            </a:r>
          </a:p>
        </p:txBody>
      </p:sp>
      <p:sp>
        <p:nvSpPr>
          <p:cNvPr id="13" name="Прямоугольник 12"/>
          <p:cNvSpPr/>
          <p:nvPr/>
        </p:nvSpPr>
        <p:spPr>
          <a:xfrm>
            <a:off x="4812995" y="3389174"/>
            <a:ext cx="4572000" cy="1754326"/>
          </a:xfrm>
          <a:prstGeom prst="rect">
            <a:avLst/>
          </a:prstGeom>
        </p:spPr>
        <p:txBody>
          <a:bodyPr>
            <a:spAutoFit/>
          </a:bodyPr>
          <a:lstStyle/>
          <a:p>
            <a:r>
              <a:rPr lang="en-US" dirty="0" smtClean="0">
                <a:latin typeface="Inter 18pt Medium" pitchFamily="2" charset="0"/>
                <a:ea typeface="Inter 18pt Medium" pitchFamily="2" charset="0"/>
              </a:rPr>
              <a:t>2) bark, roots, stems no more than 3mm, sieve No. 30;</a:t>
            </a:r>
          </a:p>
          <a:p>
            <a:r>
              <a:rPr lang="en-US" dirty="0" smtClean="0">
                <a:latin typeface="Inter 18pt Medium" pitchFamily="2" charset="0"/>
                <a:ea typeface="Inter 18pt Medium" pitchFamily="2" charset="0"/>
              </a:rPr>
              <a:t>3) fruits and seeds - no more than 0.5mm, sieve No. 5.</a:t>
            </a:r>
          </a:p>
          <a:p>
            <a:r>
              <a:rPr lang="en-US" dirty="0" smtClean="0">
                <a:latin typeface="Inter 18pt Medium" pitchFamily="2" charset="0"/>
                <a:ea typeface="Inter 18pt Medium" pitchFamily="2" charset="0"/>
              </a:rPr>
              <a:t>The particle size of corn cobs should not be &gt; 10mm.</a:t>
            </a: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3"/>
          <p:cNvSpPr txBox="1"/>
          <p:nvPr/>
        </p:nvSpPr>
        <p:spPr>
          <a:xfrm>
            <a:off x="899592" y="300593"/>
            <a:ext cx="7992888" cy="830997"/>
          </a:xfrm>
          <a:prstGeom prst="rect">
            <a:avLst/>
          </a:prstGeom>
          <a:noFill/>
        </p:spPr>
        <p:txBody>
          <a:bodyPr wrap="square" rtlCol="0">
            <a:spAutoFit/>
          </a:bodyPr>
          <a:lstStyle/>
          <a:p>
            <a:r>
              <a:rPr lang="en-US" sz="2400" dirty="0" smtClean="0">
                <a:latin typeface="Inter 18pt Medium" pitchFamily="2" charset="0"/>
                <a:ea typeface="Inter 18pt Medium" pitchFamily="2" charset="0"/>
              </a:rPr>
              <a:t>TEMPERATURE AND DURATION OF THE EXTRACTION PROCESS</a:t>
            </a:r>
            <a:endParaRPr lang="en-US" sz="2400" dirty="0" smtClean="0">
              <a:solidFill>
                <a:schemeClr val="bg1"/>
              </a:solidFill>
              <a:latin typeface="Inter 18pt Medium" pitchFamily="2" charset="0"/>
              <a:ea typeface="Inter 18pt Medium" pitchFamily="2" charset="0"/>
            </a:endParaRPr>
          </a:p>
        </p:txBody>
      </p:sp>
      <p:sp>
        <p:nvSpPr>
          <p:cNvPr id="2050" name="AutoShape 2"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2" name="AutoShape 4"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4" name="AutoShape 6"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6" name="AutoShape 8"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8" name="AutoShape 10"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60" name="AutoShape 12"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16" name="TextBox 15"/>
          <p:cNvSpPr txBox="1"/>
          <p:nvPr/>
        </p:nvSpPr>
        <p:spPr>
          <a:xfrm>
            <a:off x="35496" y="149900"/>
            <a:ext cx="432048" cy="261610"/>
          </a:xfrm>
          <a:prstGeom prst="rect">
            <a:avLst/>
          </a:prstGeom>
          <a:noFill/>
        </p:spPr>
        <p:txBody>
          <a:bodyPr wrap="square" rtlCol="0">
            <a:spAutoFit/>
          </a:bodyPr>
          <a:lstStyle/>
          <a:p>
            <a:r>
              <a:rPr lang="uk-UA" sz="1100" dirty="0" smtClean="0">
                <a:latin typeface="Inter 18pt" pitchFamily="2" charset="0"/>
                <a:ea typeface="Inter 18pt" pitchFamily="2" charset="0"/>
              </a:rPr>
              <a:t>12</a:t>
            </a:r>
            <a:endParaRPr lang="uk-UA" sz="1100" dirty="0">
              <a:latin typeface="Inter 18pt" pitchFamily="2" charset="0"/>
              <a:ea typeface="Inter 18pt" pitchFamily="2" charset="0"/>
            </a:endParaRPr>
          </a:p>
        </p:txBody>
      </p:sp>
      <p:sp>
        <p:nvSpPr>
          <p:cNvPr id="12" name="Прямоугольник 11"/>
          <p:cNvSpPr/>
          <p:nvPr/>
        </p:nvSpPr>
        <p:spPr>
          <a:xfrm>
            <a:off x="155575" y="1071776"/>
            <a:ext cx="8736905" cy="707886"/>
          </a:xfrm>
          <a:prstGeom prst="rect">
            <a:avLst/>
          </a:prstGeom>
        </p:spPr>
        <p:txBody>
          <a:bodyPr wrap="square">
            <a:spAutoFit/>
          </a:bodyPr>
          <a:lstStyle/>
          <a:p>
            <a:r>
              <a:rPr lang="en-US" sz="2000" dirty="0" smtClean="0">
                <a:latin typeface="Inter 18pt Medium" pitchFamily="2" charset="0"/>
                <a:ea typeface="Inter 18pt Medium" pitchFamily="2" charset="0"/>
              </a:rPr>
              <a:t>Infusions and decoctions are prepared by heating and differ from each other only in the duration of thermal exposure.</a:t>
            </a:r>
          </a:p>
        </p:txBody>
      </p:sp>
      <p:graphicFrame>
        <p:nvGraphicFramePr>
          <p:cNvPr id="14" name="Таблица 13"/>
          <p:cNvGraphicFramePr>
            <a:graphicFrameLocks noGrp="1"/>
          </p:cNvGraphicFramePr>
          <p:nvPr/>
        </p:nvGraphicFramePr>
        <p:xfrm>
          <a:off x="899592" y="2023110"/>
          <a:ext cx="7488830" cy="2026920"/>
        </p:xfrm>
        <a:graphic>
          <a:graphicData uri="http://schemas.openxmlformats.org/drawingml/2006/table">
            <a:tbl>
              <a:tblPr firstRow="1" bandRow="1">
                <a:tableStyleId>{F5AB1C69-6EDB-4FF4-983F-18BD219EF322}</a:tableStyleId>
              </a:tblPr>
              <a:tblGrid>
                <a:gridCol w="1497766"/>
                <a:gridCol w="1497766"/>
                <a:gridCol w="1497766"/>
                <a:gridCol w="1497766"/>
                <a:gridCol w="1497766"/>
              </a:tblGrid>
              <a:tr h="370840">
                <a:tc rowSpan="2">
                  <a:txBody>
                    <a:bodyPr/>
                    <a:lstStyle/>
                    <a:p>
                      <a:endParaRPr lang="uk-UA" dirty="0"/>
                    </a:p>
                  </a:txBody>
                  <a:tcPr/>
                </a:tc>
                <a:tc gridSpan="2">
                  <a:txBody>
                    <a:bodyPr/>
                    <a:lstStyle/>
                    <a:p>
                      <a:pPr algn="ctr"/>
                      <a:r>
                        <a:rPr lang="en-US" dirty="0" smtClean="0">
                          <a:latin typeface="Inter 18pt Medium" pitchFamily="2" charset="0"/>
                          <a:ea typeface="Inter 18pt Medium" pitchFamily="2" charset="0"/>
                        </a:rPr>
                        <a:t>Volume = 1000 ml</a:t>
                      </a:r>
                      <a:endParaRPr lang="uk-UA" dirty="0">
                        <a:latin typeface="Inter 18pt Medium" pitchFamily="2" charset="0"/>
                        <a:ea typeface="Inter 18pt Medium" pitchFamily="2" charset="0"/>
                      </a:endParaRPr>
                    </a:p>
                  </a:txBody>
                  <a:tcPr anchor="ctr"/>
                </a:tc>
                <a:tc hMerge="1">
                  <a:txBody>
                    <a:bodyPr/>
                    <a:lstStyle/>
                    <a:p>
                      <a:endParaRPr lang="uk-UA" dirty="0"/>
                    </a:p>
                  </a:txBody>
                  <a:tcPr anchor="ct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latin typeface="Inter 18pt Medium" pitchFamily="2" charset="0"/>
                          <a:ea typeface="Inter 18pt Medium" pitchFamily="2" charset="0"/>
                        </a:rPr>
                        <a:t>Volume = 1000 -3000 ml</a:t>
                      </a:r>
                      <a:endParaRPr lang="uk-UA" dirty="0" smtClean="0">
                        <a:latin typeface="Inter 18pt Medium" pitchFamily="2" charset="0"/>
                        <a:ea typeface="Inter 18pt Medium" pitchFamily="2" charset="0"/>
                      </a:endParaRPr>
                    </a:p>
                  </a:txBody>
                  <a:tcPr anchor="ctr"/>
                </a:tc>
                <a:tc hMerge="1">
                  <a:txBody>
                    <a:bodyPr/>
                    <a:lstStyle/>
                    <a:p>
                      <a:endParaRPr lang="uk-UA" dirty="0"/>
                    </a:p>
                  </a:txBody>
                  <a:tcPr/>
                </a:tc>
              </a:tr>
              <a:tr h="370840">
                <a:tc vMerge="1">
                  <a:txBody>
                    <a:bodyPr/>
                    <a:lstStyle/>
                    <a:p>
                      <a:endParaRPr lang="uk-UA" dirty="0"/>
                    </a:p>
                  </a:txBody>
                  <a:tcPr/>
                </a:tc>
                <a:tc>
                  <a:txBody>
                    <a:bodyPr/>
                    <a:lstStyle/>
                    <a:p>
                      <a:pPr algn="ctr"/>
                      <a:r>
                        <a:rPr lang="en-US" dirty="0" smtClean="0"/>
                        <a:t>heat in a boiling water bath</a:t>
                      </a:r>
                      <a:endParaRPr lang="uk-UA" dirty="0"/>
                    </a:p>
                  </a:txBody>
                  <a:tcPr anchor="ctr"/>
                </a:tc>
                <a:tc>
                  <a:txBody>
                    <a:bodyPr/>
                    <a:lstStyle/>
                    <a:p>
                      <a:pPr algn="ctr"/>
                      <a:r>
                        <a:rPr lang="en-US" dirty="0" smtClean="0"/>
                        <a:t>Cool at room t°.</a:t>
                      </a:r>
                      <a:endParaRPr lang="uk-UA"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heat in a boiling water bath</a:t>
                      </a:r>
                      <a:endParaRPr lang="uk-UA" dirty="0" smtClean="0"/>
                    </a:p>
                  </a:txBody>
                  <a:tcPr anchor="ctr"/>
                </a:tc>
                <a:tc>
                  <a:txBody>
                    <a:bodyPr/>
                    <a:lstStyle/>
                    <a:p>
                      <a:pPr algn="ctr"/>
                      <a:r>
                        <a:rPr lang="en-US" dirty="0" smtClean="0"/>
                        <a:t>Cool at room t°.</a:t>
                      </a:r>
                      <a:endParaRPr lang="uk-UA" dirty="0"/>
                    </a:p>
                  </a:txBody>
                  <a:tcPr anchor="ctr"/>
                </a:tc>
              </a:tr>
              <a:tr h="370840">
                <a:tc>
                  <a:txBody>
                    <a:bodyPr/>
                    <a:lstStyle/>
                    <a:p>
                      <a:r>
                        <a:rPr lang="en-US" dirty="0" smtClean="0">
                          <a:latin typeface="Inter 18pt Medium" pitchFamily="2" charset="0"/>
                          <a:ea typeface="Inter 18pt Medium" pitchFamily="2" charset="0"/>
                        </a:rPr>
                        <a:t>infusion</a:t>
                      </a:r>
                      <a:endParaRPr lang="uk-UA" dirty="0"/>
                    </a:p>
                  </a:txBody>
                  <a:tcPr/>
                </a:tc>
                <a:tc>
                  <a:txBody>
                    <a:bodyPr/>
                    <a:lstStyle/>
                    <a:p>
                      <a:r>
                        <a:rPr lang="en-US" dirty="0" smtClean="0"/>
                        <a:t>15 min.</a:t>
                      </a:r>
                      <a:endParaRPr lang="uk-UA" dirty="0"/>
                    </a:p>
                  </a:txBody>
                  <a:tcPr/>
                </a:tc>
                <a:tc>
                  <a:txBody>
                    <a:bodyPr/>
                    <a:lstStyle/>
                    <a:p>
                      <a:r>
                        <a:rPr lang="en-US" dirty="0" smtClean="0"/>
                        <a:t>45 min</a:t>
                      </a:r>
                      <a:endParaRPr lang="uk-UA" dirty="0"/>
                    </a:p>
                  </a:txBody>
                  <a:tcPr/>
                </a:tc>
                <a:tc>
                  <a:txBody>
                    <a:bodyPr/>
                    <a:lstStyle/>
                    <a:p>
                      <a:r>
                        <a:rPr lang="en-US" dirty="0" smtClean="0"/>
                        <a:t>25 min.</a:t>
                      </a:r>
                      <a:endParaRPr lang="uk-UA" dirty="0"/>
                    </a:p>
                  </a:txBody>
                  <a:tcPr/>
                </a:tc>
                <a:tc>
                  <a:txBody>
                    <a:bodyPr/>
                    <a:lstStyle/>
                    <a:p>
                      <a:r>
                        <a:rPr lang="en-US" dirty="0" smtClean="0"/>
                        <a:t>45 min</a:t>
                      </a:r>
                      <a:endParaRPr lang="uk-UA" dirty="0"/>
                    </a:p>
                  </a:txBody>
                  <a:tcPr/>
                </a:tc>
              </a:tr>
              <a:tr h="370840">
                <a:tc>
                  <a:txBody>
                    <a:bodyPr/>
                    <a:lstStyle/>
                    <a:p>
                      <a:r>
                        <a:rPr lang="en-US" dirty="0" smtClean="0">
                          <a:latin typeface="Inter 18pt Medium" pitchFamily="2" charset="0"/>
                          <a:ea typeface="Inter 18pt Medium" pitchFamily="2" charset="0"/>
                        </a:rPr>
                        <a:t>decoction</a:t>
                      </a:r>
                      <a:endParaRPr lang="uk-UA" dirty="0"/>
                    </a:p>
                  </a:txBody>
                  <a:tcPr/>
                </a:tc>
                <a:tc>
                  <a:txBody>
                    <a:bodyPr/>
                    <a:lstStyle/>
                    <a:p>
                      <a:r>
                        <a:rPr lang="en-US" dirty="0" smtClean="0"/>
                        <a:t>30</a:t>
                      </a:r>
                      <a:r>
                        <a:rPr lang="en-US" baseline="0" dirty="0" smtClean="0"/>
                        <a:t> min.</a:t>
                      </a:r>
                      <a:endParaRPr lang="uk-UA" dirty="0"/>
                    </a:p>
                  </a:txBody>
                  <a:tcPr/>
                </a:tc>
                <a:tc>
                  <a:txBody>
                    <a:bodyPr/>
                    <a:lstStyle/>
                    <a:p>
                      <a:r>
                        <a:rPr lang="en-US" dirty="0" smtClean="0"/>
                        <a:t>10 min</a:t>
                      </a:r>
                      <a:endParaRPr lang="uk-UA" dirty="0"/>
                    </a:p>
                  </a:txBody>
                  <a:tcPr/>
                </a:tc>
                <a:tc>
                  <a:txBody>
                    <a:bodyPr/>
                    <a:lstStyle/>
                    <a:p>
                      <a:r>
                        <a:rPr lang="en-US" dirty="0" smtClean="0"/>
                        <a:t>40 min</a:t>
                      </a:r>
                      <a:endParaRPr lang="uk-UA" dirty="0"/>
                    </a:p>
                  </a:txBody>
                  <a:tcPr/>
                </a:tc>
                <a:tc>
                  <a:txBody>
                    <a:bodyPr/>
                    <a:lstStyle/>
                    <a:p>
                      <a:r>
                        <a:rPr lang="en-US" dirty="0" smtClean="0"/>
                        <a:t>10 min</a:t>
                      </a:r>
                      <a:endParaRPr lang="uk-UA" dirty="0"/>
                    </a:p>
                  </a:txBody>
                  <a:tcPr/>
                </a:tc>
              </a:tr>
            </a:tbl>
          </a:graphicData>
        </a:graphic>
      </p:graphicFrame>
      <p:sp>
        <p:nvSpPr>
          <p:cNvPr id="15" name="Прямоугольник 14"/>
          <p:cNvSpPr/>
          <p:nvPr/>
        </p:nvSpPr>
        <p:spPr>
          <a:xfrm>
            <a:off x="1115614" y="4227934"/>
            <a:ext cx="7272808" cy="646331"/>
          </a:xfrm>
          <a:prstGeom prst="rect">
            <a:avLst/>
          </a:prstGeom>
        </p:spPr>
        <p:txBody>
          <a:bodyPr wrap="square">
            <a:spAutoFit/>
          </a:bodyPr>
          <a:lstStyle/>
          <a:p>
            <a:r>
              <a:rPr lang="en-US" b="1" dirty="0" smtClean="0"/>
              <a:t>NB! In the case of the indication "</a:t>
            </a:r>
            <a:r>
              <a:rPr lang="en-US" b="1" dirty="0" err="1" smtClean="0"/>
              <a:t>Cito</a:t>
            </a:r>
            <a:r>
              <a:rPr lang="en-US" b="1" dirty="0" smtClean="0"/>
              <a:t>!", the infusion is carried out for 25 minutes with subsequent artificial cooling.</a:t>
            </a:r>
            <a:endParaRPr lang="uk-UA" b="1" dirty="0"/>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322" name="Picture 10" descr="Изучение микрофлоры человека даст ключ к персональному лечению | Инновации  на РБК+"/>
          <p:cNvPicPr>
            <a:picLocks noChangeAspect="1" noChangeArrowheads="1"/>
          </p:cNvPicPr>
          <p:nvPr/>
        </p:nvPicPr>
        <p:blipFill>
          <a:blip r:embed="rId2" cstate="print"/>
          <a:srcRect/>
          <a:stretch>
            <a:fillRect/>
          </a:stretch>
        </p:blipFill>
        <p:spPr bwMode="auto">
          <a:xfrm>
            <a:off x="0" y="-23772"/>
            <a:ext cx="8244408" cy="5167273"/>
          </a:xfrm>
          <a:prstGeom prst="rect">
            <a:avLst/>
          </a:prstGeom>
          <a:noFill/>
        </p:spPr>
      </p:pic>
      <p:sp>
        <p:nvSpPr>
          <p:cNvPr id="4" name="TextBox 3"/>
          <p:cNvSpPr txBox="1"/>
          <p:nvPr/>
        </p:nvSpPr>
        <p:spPr>
          <a:xfrm>
            <a:off x="899592" y="300593"/>
            <a:ext cx="6696744" cy="461665"/>
          </a:xfrm>
          <a:prstGeom prst="rect">
            <a:avLst/>
          </a:prstGeom>
          <a:noFill/>
        </p:spPr>
        <p:txBody>
          <a:bodyPr wrap="square" rtlCol="0">
            <a:spAutoFit/>
          </a:bodyPr>
          <a:lstStyle/>
          <a:p>
            <a:r>
              <a:rPr lang="en-US" sz="2400" b="1" dirty="0" smtClean="0">
                <a:solidFill>
                  <a:schemeClr val="bg1"/>
                </a:solidFill>
                <a:latin typeface="Inter 18pt Medium" pitchFamily="2" charset="0"/>
                <a:ea typeface="Inter 18pt Medium" pitchFamily="2" charset="0"/>
              </a:rPr>
              <a:t>The influence of enzymes and </a:t>
            </a:r>
            <a:r>
              <a:rPr lang="en-US" sz="2400" b="1" dirty="0" err="1" smtClean="0">
                <a:solidFill>
                  <a:schemeClr val="bg1"/>
                </a:solidFill>
                <a:latin typeface="Inter 18pt Medium" pitchFamily="2" charset="0"/>
                <a:ea typeface="Inter 18pt Medium" pitchFamily="2" charset="0"/>
              </a:rPr>
              <a:t>microflora</a:t>
            </a:r>
            <a:r>
              <a:rPr lang="en-US" sz="2400" b="1" dirty="0" smtClean="0">
                <a:solidFill>
                  <a:schemeClr val="bg1"/>
                </a:solidFill>
                <a:latin typeface="Inter 18pt Medium" pitchFamily="2" charset="0"/>
                <a:ea typeface="Inter 18pt Medium" pitchFamily="2" charset="0"/>
              </a:rPr>
              <a:t>.</a:t>
            </a:r>
          </a:p>
        </p:txBody>
      </p:sp>
      <p:sp>
        <p:nvSpPr>
          <p:cNvPr id="2050" name="AutoShape 2"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2" name="AutoShape 4"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4" name="AutoShape 6"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6" name="AutoShape 8"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8" name="AutoShape 10"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60" name="AutoShape 12"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16" name="TextBox 15"/>
          <p:cNvSpPr txBox="1"/>
          <p:nvPr/>
        </p:nvSpPr>
        <p:spPr>
          <a:xfrm>
            <a:off x="35496" y="149900"/>
            <a:ext cx="432048" cy="261610"/>
          </a:xfrm>
          <a:prstGeom prst="rect">
            <a:avLst/>
          </a:prstGeom>
          <a:noFill/>
        </p:spPr>
        <p:txBody>
          <a:bodyPr wrap="square" rtlCol="0">
            <a:spAutoFit/>
          </a:bodyPr>
          <a:lstStyle/>
          <a:p>
            <a:r>
              <a:rPr lang="uk-UA" sz="1100" dirty="0" smtClean="0">
                <a:latin typeface="Inter 18pt" pitchFamily="2" charset="0"/>
                <a:ea typeface="Inter 18pt" pitchFamily="2" charset="0"/>
              </a:rPr>
              <a:t>12</a:t>
            </a:r>
            <a:endParaRPr lang="uk-UA" sz="1100" dirty="0">
              <a:latin typeface="Inter 18pt" pitchFamily="2" charset="0"/>
              <a:ea typeface="Inter 18pt" pitchFamily="2" charset="0"/>
            </a:endParaRPr>
          </a:p>
        </p:txBody>
      </p:sp>
      <p:sp>
        <p:nvSpPr>
          <p:cNvPr id="12" name="Прямоугольник 11"/>
          <p:cNvSpPr/>
          <p:nvPr/>
        </p:nvSpPr>
        <p:spPr>
          <a:xfrm>
            <a:off x="155575" y="1203598"/>
            <a:ext cx="7080721" cy="3785652"/>
          </a:xfrm>
          <a:prstGeom prst="rect">
            <a:avLst/>
          </a:prstGeom>
        </p:spPr>
        <p:txBody>
          <a:bodyPr wrap="square">
            <a:spAutoFit/>
          </a:bodyPr>
          <a:lstStyle/>
          <a:p>
            <a:r>
              <a:rPr lang="en-US" sz="2000" dirty="0" smtClean="0">
                <a:solidFill>
                  <a:schemeClr val="bg1"/>
                </a:solidFill>
                <a:latin typeface="Inter 18pt Medium" pitchFamily="2" charset="0"/>
                <a:ea typeface="Inter 18pt Medium" pitchFamily="2" charset="0"/>
              </a:rPr>
              <a:t>There are many enzymes in PRM. When a plant dies, a deep decomposition of active substances occurs in it due to the chaotic action of enzymes. The destructive action of enzymes stops when the plants are dried - therefore, drying should be as fast as possible after harvesting.</a:t>
            </a:r>
          </a:p>
          <a:p>
            <a:endParaRPr lang="en-US" sz="2000" dirty="0" smtClean="0">
              <a:solidFill>
                <a:schemeClr val="bg1"/>
              </a:solidFill>
              <a:latin typeface="Inter 18pt Medium" pitchFamily="2" charset="0"/>
              <a:ea typeface="Inter 18pt Medium" pitchFamily="2" charset="0"/>
            </a:endParaRPr>
          </a:p>
          <a:p>
            <a:r>
              <a:rPr lang="en-US" sz="2000" dirty="0" smtClean="0">
                <a:solidFill>
                  <a:schemeClr val="bg1"/>
                </a:solidFill>
                <a:latin typeface="Inter 18pt Medium" pitchFamily="2" charset="0"/>
                <a:ea typeface="Inter 18pt Medium" pitchFamily="2" charset="0"/>
              </a:rPr>
              <a:t>PRM is not free from microorganisms.</a:t>
            </a:r>
          </a:p>
          <a:p>
            <a:endParaRPr lang="en-US" sz="2000" dirty="0" smtClean="0">
              <a:solidFill>
                <a:schemeClr val="bg1"/>
              </a:solidFill>
              <a:latin typeface="Inter 18pt Medium" pitchFamily="2" charset="0"/>
              <a:ea typeface="Inter 18pt Medium" pitchFamily="2" charset="0"/>
            </a:endParaRPr>
          </a:p>
          <a:p>
            <a:r>
              <a:rPr lang="en-US" sz="2000" dirty="0" err="1" smtClean="0">
                <a:solidFill>
                  <a:schemeClr val="bg1"/>
                </a:solidFill>
                <a:latin typeface="Inter 18pt Medium" pitchFamily="2" charset="0"/>
                <a:ea typeface="Inter 18pt Medium" pitchFamily="2" charset="0"/>
              </a:rPr>
              <a:t>Microflora</a:t>
            </a:r>
            <a:r>
              <a:rPr lang="en-US" sz="2000" dirty="0" smtClean="0">
                <a:solidFill>
                  <a:schemeClr val="bg1"/>
                </a:solidFill>
                <a:latin typeface="Inter 18pt Medium" pitchFamily="2" charset="0"/>
                <a:ea typeface="Inter 18pt Medium" pitchFamily="2" charset="0"/>
              </a:rPr>
              <a:t> enters the extract from the air and during its preparation, causing various fermentation processes. The temperature of the boiling bath leads to the death of microorganisms.</a:t>
            </a:r>
          </a:p>
        </p:txBody>
      </p:sp>
      <p:sp>
        <p:nvSpPr>
          <p:cNvPr id="13314" name="AutoShape 2" descr="Микрофлора полости рта: норма и возможные заболевания"/>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13316" name="AutoShape 4" descr="Микрофлора полости рта: норма и возможные заболевания"/>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13318" name="AutoShape 6" descr="Микрофлора полости рта: норма и возможные заболевания"/>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13320" name="AutoShape 8" descr="Микрофлора полости рта: норма и возможные заболевания"/>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3"/>
          <p:cNvSpPr txBox="1"/>
          <p:nvPr/>
        </p:nvSpPr>
        <p:spPr>
          <a:xfrm>
            <a:off x="899592" y="300593"/>
            <a:ext cx="6696744" cy="461665"/>
          </a:xfrm>
          <a:prstGeom prst="rect">
            <a:avLst/>
          </a:prstGeom>
          <a:noFill/>
        </p:spPr>
        <p:txBody>
          <a:bodyPr wrap="square" rtlCol="0">
            <a:spAutoFit/>
          </a:bodyPr>
          <a:lstStyle/>
          <a:p>
            <a:r>
              <a:rPr lang="en-US" sz="2400" b="1" dirty="0" smtClean="0">
                <a:latin typeface="Inter 18pt Medium" pitchFamily="2" charset="0"/>
                <a:ea typeface="Inter 18pt Medium" pitchFamily="2" charset="0"/>
              </a:rPr>
              <a:t>THE MATERIAL OF THE EQUIPMENT USED</a:t>
            </a:r>
          </a:p>
        </p:txBody>
      </p:sp>
      <p:sp>
        <p:nvSpPr>
          <p:cNvPr id="2050" name="AutoShape 2"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2" name="AutoShape 4"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4" name="AutoShape 6"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6" name="AutoShape 8"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8" name="AutoShape 10"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60" name="AutoShape 12"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16" name="TextBox 15"/>
          <p:cNvSpPr txBox="1"/>
          <p:nvPr/>
        </p:nvSpPr>
        <p:spPr>
          <a:xfrm>
            <a:off x="35496" y="149900"/>
            <a:ext cx="432048" cy="261610"/>
          </a:xfrm>
          <a:prstGeom prst="rect">
            <a:avLst/>
          </a:prstGeom>
          <a:noFill/>
        </p:spPr>
        <p:txBody>
          <a:bodyPr wrap="square" rtlCol="0">
            <a:spAutoFit/>
          </a:bodyPr>
          <a:lstStyle/>
          <a:p>
            <a:r>
              <a:rPr lang="uk-UA" sz="1100" dirty="0" smtClean="0">
                <a:latin typeface="Inter 18pt" pitchFamily="2" charset="0"/>
                <a:ea typeface="Inter 18pt" pitchFamily="2" charset="0"/>
              </a:rPr>
              <a:t>12</a:t>
            </a:r>
            <a:endParaRPr lang="uk-UA" sz="1100" dirty="0">
              <a:latin typeface="Inter 18pt" pitchFamily="2" charset="0"/>
              <a:ea typeface="Inter 18pt" pitchFamily="2" charset="0"/>
            </a:endParaRPr>
          </a:p>
        </p:txBody>
      </p:sp>
      <p:sp>
        <p:nvSpPr>
          <p:cNvPr id="12" name="Прямоугольник 11"/>
          <p:cNvSpPr/>
          <p:nvPr/>
        </p:nvSpPr>
        <p:spPr>
          <a:xfrm>
            <a:off x="155575" y="1203598"/>
            <a:ext cx="3696345" cy="2862322"/>
          </a:xfrm>
          <a:prstGeom prst="rect">
            <a:avLst/>
          </a:prstGeom>
        </p:spPr>
        <p:txBody>
          <a:bodyPr wrap="square">
            <a:spAutoFit/>
          </a:bodyPr>
          <a:lstStyle/>
          <a:p>
            <a:r>
              <a:rPr lang="en-US" sz="2000" dirty="0" smtClean="0">
                <a:latin typeface="Inter 18pt Medium" pitchFamily="2" charset="0"/>
                <a:ea typeface="Inter 18pt Medium" pitchFamily="2" charset="0"/>
              </a:rPr>
              <a:t>In pharmacy practice, porcelain infusion cups are used (sometimes enameled and made of stainless steel).</a:t>
            </a:r>
          </a:p>
          <a:p>
            <a:r>
              <a:rPr lang="en-US" sz="2000" dirty="0" smtClean="0">
                <a:latin typeface="Inter 18pt Medium" pitchFamily="2" charset="0"/>
                <a:ea typeface="Inter 18pt Medium" pitchFamily="2" charset="0"/>
              </a:rPr>
              <a:t>They should not interact with plant material and active substances, have sufficient thermal conductivity and mechanical strength.</a:t>
            </a:r>
          </a:p>
        </p:txBody>
      </p:sp>
      <p:pic>
        <p:nvPicPr>
          <p:cNvPr id="34818" name="Picture 2" descr="Оборудование для изготовления водных извлечений — Студопедия"/>
          <p:cNvPicPr>
            <a:picLocks noChangeAspect="1" noChangeArrowheads="1"/>
          </p:cNvPicPr>
          <p:nvPr/>
        </p:nvPicPr>
        <p:blipFill>
          <a:blip r:embed="rId2" cstate="print"/>
          <a:srcRect/>
          <a:stretch>
            <a:fillRect/>
          </a:stretch>
        </p:blipFill>
        <p:spPr bwMode="auto">
          <a:xfrm>
            <a:off x="4095750" y="915566"/>
            <a:ext cx="5048250" cy="2809876"/>
          </a:xfrm>
          <a:prstGeom prst="rect">
            <a:avLst/>
          </a:prstGeom>
          <a:noFill/>
        </p:spPr>
      </p:pic>
      <p:sp>
        <p:nvSpPr>
          <p:cNvPr id="13" name="Прямоугольник 12"/>
          <p:cNvSpPr/>
          <p:nvPr/>
        </p:nvSpPr>
        <p:spPr>
          <a:xfrm>
            <a:off x="4095750" y="3819693"/>
            <a:ext cx="4724722" cy="1200329"/>
          </a:xfrm>
          <a:prstGeom prst="rect">
            <a:avLst/>
          </a:prstGeom>
        </p:spPr>
        <p:txBody>
          <a:bodyPr wrap="square">
            <a:spAutoFit/>
          </a:bodyPr>
          <a:lstStyle/>
          <a:p>
            <a:r>
              <a:rPr lang="en-US" dirty="0" smtClean="0">
                <a:latin typeface="Inter 18pt Medium" pitchFamily="2" charset="0"/>
                <a:ea typeface="Inter 18pt Medium" pitchFamily="2" charset="0"/>
              </a:rPr>
              <a:t>Infusion apparatus with electric heating AI-3 (left).</a:t>
            </a:r>
          </a:p>
          <a:p>
            <a:r>
              <a:rPr lang="en-US" dirty="0" smtClean="0">
                <a:latin typeface="Inter 18pt Medium" pitchFamily="2" charset="0"/>
                <a:ea typeface="Inter 18pt Medium" pitchFamily="2" charset="0"/>
              </a:rPr>
              <a:t> 1-cover; 2-mesh basket; 3-press disk; 4-handle.</a:t>
            </a:r>
            <a:endParaRPr lang="uk-UA" dirty="0">
              <a:latin typeface="Inter 18pt Medium" pitchFamily="2" charset="0"/>
              <a:ea typeface="Inter 18pt Medium" pitchFamily="2" charset="0"/>
            </a:endParaRP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3"/>
          <p:cNvSpPr txBox="1"/>
          <p:nvPr/>
        </p:nvSpPr>
        <p:spPr>
          <a:xfrm>
            <a:off x="899592" y="300593"/>
            <a:ext cx="6696744" cy="461665"/>
          </a:xfrm>
          <a:prstGeom prst="rect">
            <a:avLst/>
          </a:prstGeom>
          <a:noFill/>
        </p:spPr>
        <p:txBody>
          <a:bodyPr wrap="square" rtlCol="0">
            <a:spAutoFit/>
          </a:bodyPr>
          <a:lstStyle/>
          <a:p>
            <a:r>
              <a:rPr lang="en-US" sz="2400" b="1" dirty="0" smtClean="0">
                <a:latin typeface="Inter 18pt Medium" pitchFamily="2" charset="0"/>
                <a:ea typeface="Inter 18pt Medium" pitchFamily="2" charset="0"/>
              </a:rPr>
              <a:t>THE MATERIAL OF THE EQUIPMENT USED</a:t>
            </a:r>
          </a:p>
        </p:txBody>
      </p:sp>
      <p:sp>
        <p:nvSpPr>
          <p:cNvPr id="2050" name="AutoShape 2"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2" name="AutoShape 4"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4" name="AutoShape 6"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6" name="AutoShape 8"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8" name="AutoShape 10"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60" name="AutoShape 12"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16" name="TextBox 15"/>
          <p:cNvSpPr txBox="1"/>
          <p:nvPr/>
        </p:nvSpPr>
        <p:spPr>
          <a:xfrm>
            <a:off x="35496" y="149900"/>
            <a:ext cx="432048" cy="261610"/>
          </a:xfrm>
          <a:prstGeom prst="rect">
            <a:avLst/>
          </a:prstGeom>
          <a:noFill/>
        </p:spPr>
        <p:txBody>
          <a:bodyPr wrap="square" rtlCol="0">
            <a:spAutoFit/>
          </a:bodyPr>
          <a:lstStyle/>
          <a:p>
            <a:r>
              <a:rPr lang="uk-UA" sz="1100" dirty="0" smtClean="0">
                <a:latin typeface="Inter 18pt" pitchFamily="2" charset="0"/>
                <a:ea typeface="Inter 18pt" pitchFamily="2" charset="0"/>
              </a:rPr>
              <a:t>12</a:t>
            </a:r>
            <a:endParaRPr lang="uk-UA" sz="1100" dirty="0">
              <a:latin typeface="Inter 18pt" pitchFamily="2" charset="0"/>
              <a:ea typeface="Inter 18pt" pitchFamily="2" charset="0"/>
            </a:endParaRPr>
          </a:p>
        </p:txBody>
      </p:sp>
      <p:sp>
        <p:nvSpPr>
          <p:cNvPr id="12" name="Прямоугольник 11"/>
          <p:cNvSpPr/>
          <p:nvPr/>
        </p:nvSpPr>
        <p:spPr>
          <a:xfrm>
            <a:off x="155575" y="1203598"/>
            <a:ext cx="8664897" cy="2862322"/>
          </a:xfrm>
          <a:prstGeom prst="rect">
            <a:avLst/>
          </a:prstGeom>
        </p:spPr>
        <p:txBody>
          <a:bodyPr wrap="square">
            <a:spAutoFit/>
          </a:bodyPr>
          <a:lstStyle/>
          <a:p>
            <a:r>
              <a:rPr lang="en-US" sz="2000" dirty="0" smtClean="0">
                <a:latin typeface="Inter 18pt Medium" pitchFamily="2" charset="0"/>
                <a:ea typeface="Inter 18pt Medium" pitchFamily="2" charset="0"/>
              </a:rPr>
              <a:t>Porcelain infusers do not heat up well, so it is necessary to preheat them for 15 minutes. The infuser should be at a height of 5-8 cm above the water surface, the temperature inside the infuser should be 97-98°С. It is not recommended to use infusers made of duralumin for preparing decoctions with tannins, alkaloids, organic acids (infusion of valerian roots and rhizomes).</a:t>
            </a:r>
          </a:p>
          <a:p>
            <a:endParaRPr lang="en-US" sz="2000" dirty="0" smtClean="0">
              <a:latin typeface="Inter 18pt Medium" pitchFamily="2" charset="0"/>
              <a:ea typeface="Inter 18pt Medium" pitchFamily="2" charset="0"/>
            </a:endParaRPr>
          </a:p>
          <a:p>
            <a:r>
              <a:rPr lang="en-US" sz="2000" dirty="0" smtClean="0">
                <a:latin typeface="Inter 18pt Medium" pitchFamily="2" charset="0"/>
                <a:ea typeface="Inter 18pt Medium" pitchFamily="2" charset="0"/>
              </a:rPr>
              <a:t>Infusers are heated in special water (steam) baths — infusers designed for 2-3 infusers.</a:t>
            </a: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3"/>
          <p:cNvSpPr txBox="1"/>
          <p:nvPr/>
        </p:nvSpPr>
        <p:spPr>
          <a:xfrm>
            <a:off x="899592" y="300593"/>
            <a:ext cx="6696744" cy="461665"/>
          </a:xfrm>
          <a:prstGeom prst="rect">
            <a:avLst/>
          </a:prstGeom>
          <a:noFill/>
        </p:spPr>
        <p:txBody>
          <a:bodyPr wrap="square" rtlCol="0">
            <a:spAutoFit/>
          </a:bodyPr>
          <a:lstStyle/>
          <a:p>
            <a:r>
              <a:rPr lang="en-US" sz="2400" b="1" dirty="0" smtClean="0">
                <a:latin typeface="Inter 18pt Medium" pitchFamily="2" charset="0"/>
                <a:ea typeface="Inter 18pt Medium" pitchFamily="2" charset="0"/>
              </a:rPr>
              <a:t>PH OF THE MEDIUM</a:t>
            </a:r>
          </a:p>
        </p:txBody>
      </p:sp>
      <p:sp>
        <p:nvSpPr>
          <p:cNvPr id="2050" name="AutoShape 2"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2" name="AutoShape 4"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4" name="AutoShape 6"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6" name="AutoShape 8"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8" name="AutoShape 10"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60" name="AutoShape 12"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16" name="TextBox 15"/>
          <p:cNvSpPr txBox="1"/>
          <p:nvPr/>
        </p:nvSpPr>
        <p:spPr>
          <a:xfrm>
            <a:off x="35496" y="149900"/>
            <a:ext cx="432048" cy="261610"/>
          </a:xfrm>
          <a:prstGeom prst="rect">
            <a:avLst/>
          </a:prstGeom>
          <a:noFill/>
        </p:spPr>
        <p:txBody>
          <a:bodyPr wrap="square" rtlCol="0">
            <a:spAutoFit/>
          </a:bodyPr>
          <a:lstStyle/>
          <a:p>
            <a:r>
              <a:rPr lang="uk-UA" sz="1100" dirty="0" smtClean="0">
                <a:latin typeface="Inter 18pt" pitchFamily="2" charset="0"/>
                <a:ea typeface="Inter 18pt" pitchFamily="2" charset="0"/>
              </a:rPr>
              <a:t>12</a:t>
            </a:r>
            <a:endParaRPr lang="uk-UA" sz="1100" dirty="0">
              <a:latin typeface="Inter 18pt" pitchFamily="2" charset="0"/>
              <a:ea typeface="Inter 18pt" pitchFamily="2" charset="0"/>
            </a:endParaRPr>
          </a:p>
        </p:txBody>
      </p:sp>
      <p:sp>
        <p:nvSpPr>
          <p:cNvPr id="12" name="Прямоугольник 11"/>
          <p:cNvSpPr/>
          <p:nvPr/>
        </p:nvSpPr>
        <p:spPr>
          <a:xfrm>
            <a:off x="155575" y="1203598"/>
            <a:ext cx="8664897" cy="1323439"/>
          </a:xfrm>
          <a:prstGeom prst="rect">
            <a:avLst/>
          </a:prstGeom>
        </p:spPr>
        <p:txBody>
          <a:bodyPr wrap="square">
            <a:spAutoFit/>
          </a:bodyPr>
          <a:lstStyle/>
          <a:p>
            <a:r>
              <a:rPr lang="en-US" sz="2000" dirty="0" smtClean="0">
                <a:latin typeface="Inter 18pt Medium" pitchFamily="2" charset="0"/>
                <a:ea typeface="Inter 18pt Medium" pitchFamily="2" charset="0"/>
              </a:rPr>
              <a:t>This factor is especially important in the manufacture of infusions from raw materials containing alkaloids. Acidification of water contributes to the transition of poorly soluble alkaloid compounds - bases into easily soluble salts - alkaloids.</a:t>
            </a:r>
          </a:p>
        </p:txBody>
      </p:sp>
      <p:sp>
        <p:nvSpPr>
          <p:cNvPr id="11" name="TextBox 10"/>
          <p:cNvSpPr txBox="1"/>
          <p:nvPr/>
        </p:nvSpPr>
        <p:spPr>
          <a:xfrm>
            <a:off x="827583" y="2643758"/>
            <a:ext cx="7992889" cy="461665"/>
          </a:xfrm>
          <a:prstGeom prst="rect">
            <a:avLst/>
          </a:prstGeom>
          <a:noFill/>
        </p:spPr>
        <p:txBody>
          <a:bodyPr wrap="square" rtlCol="0">
            <a:spAutoFit/>
          </a:bodyPr>
          <a:lstStyle/>
          <a:p>
            <a:r>
              <a:rPr lang="en-US" sz="2400" b="1" dirty="0" smtClean="0">
                <a:latin typeface="Inter 18pt Medium" pitchFamily="2" charset="0"/>
                <a:ea typeface="Inter 18pt Medium" pitchFamily="2" charset="0"/>
              </a:rPr>
              <a:t>CHEMICAL COMPOSITION OF ACTIVE SUBSTANCES</a:t>
            </a:r>
          </a:p>
        </p:txBody>
      </p:sp>
      <p:sp>
        <p:nvSpPr>
          <p:cNvPr id="13" name="Прямоугольник 12"/>
          <p:cNvSpPr/>
          <p:nvPr/>
        </p:nvSpPr>
        <p:spPr>
          <a:xfrm>
            <a:off x="155575" y="3003798"/>
            <a:ext cx="8352928" cy="923330"/>
          </a:xfrm>
          <a:prstGeom prst="rect">
            <a:avLst/>
          </a:prstGeom>
        </p:spPr>
        <p:txBody>
          <a:bodyPr wrap="square">
            <a:spAutoFit/>
          </a:bodyPr>
          <a:lstStyle/>
          <a:p>
            <a:endParaRPr lang="en-US" dirty="0" smtClean="0">
              <a:latin typeface="Inter 18pt Medium" pitchFamily="2" charset="0"/>
              <a:ea typeface="Inter 18pt Medium" pitchFamily="2" charset="0"/>
            </a:endParaRPr>
          </a:p>
          <a:p>
            <a:r>
              <a:rPr lang="en-US" dirty="0" smtClean="0">
                <a:latin typeface="Inter 18pt Medium" pitchFamily="2" charset="0"/>
                <a:ea typeface="Inter 18pt Medium" pitchFamily="2" charset="0"/>
              </a:rPr>
              <a:t>Their stability, solubility in hot and cold water, compatibility and other properties significantly affect the extraction process.</a:t>
            </a: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3"/>
          <p:cNvSpPr txBox="1"/>
          <p:nvPr/>
        </p:nvSpPr>
        <p:spPr>
          <a:xfrm>
            <a:off x="899592" y="300593"/>
            <a:ext cx="6696744" cy="830997"/>
          </a:xfrm>
          <a:prstGeom prst="rect">
            <a:avLst/>
          </a:prstGeom>
          <a:noFill/>
        </p:spPr>
        <p:txBody>
          <a:bodyPr wrap="square" rtlCol="0">
            <a:spAutoFit/>
          </a:bodyPr>
          <a:lstStyle/>
          <a:p>
            <a:r>
              <a:rPr lang="en-US" sz="2400" b="1" dirty="0" smtClean="0">
                <a:latin typeface="Inter 18pt Medium" pitchFamily="2" charset="0"/>
                <a:ea typeface="Inter 18pt Medium" pitchFamily="2" charset="0"/>
              </a:rPr>
              <a:t>SPECIAL CASES OF PREPARATION OF WATER EXTRACTS</a:t>
            </a:r>
          </a:p>
        </p:txBody>
      </p:sp>
      <p:sp>
        <p:nvSpPr>
          <p:cNvPr id="2050" name="AutoShape 2"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2" name="AutoShape 4"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4" name="AutoShape 6"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6" name="AutoShape 8"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8" name="AutoShape 10"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60" name="AutoShape 12"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16" name="TextBox 15"/>
          <p:cNvSpPr txBox="1"/>
          <p:nvPr/>
        </p:nvSpPr>
        <p:spPr>
          <a:xfrm>
            <a:off x="35496" y="149900"/>
            <a:ext cx="432048" cy="261610"/>
          </a:xfrm>
          <a:prstGeom prst="rect">
            <a:avLst/>
          </a:prstGeom>
          <a:noFill/>
        </p:spPr>
        <p:txBody>
          <a:bodyPr wrap="square" rtlCol="0">
            <a:spAutoFit/>
          </a:bodyPr>
          <a:lstStyle/>
          <a:p>
            <a:r>
              <a:rPr lang="uk-UA" sz="1100" dirty="0" smtClean="0">
                <a:latin typeface="Inter 18pt" pitchFamily="2" charset="0"/>
                <a:ea typeface="Inter 18pt" pitchFamily="2" charset="0"/>
              </a:rPr>
              <a:t>12</a:t>
            </a:r>
            <a:endParaRPr lang="uk-UA" sz="1100" dirty="0">
              <a:latin typeface="Inter 18pt" pitchFamily="2" charset="0"/>
              <a:ea typeface="Inter 18pt" pitchFamily="2" charset="0"/>
            </a:endParaRPr>
          </a:p>
        </p:txBody>
      </p:sp>
      <p:graphicFrame>
        <p:nvGraphicFramePr>
          <p:cNvPr id="10" name="Таблица 9"/>
          <p:cNvGraphicFramePr>
            <a:graphicFrameLocks noGrp="1"/>
          </p:cNvGraphicFramePr>
          <p:nvPr/>
        </p:nvGraphicFramePr>
        <p:xfrm>
          <a:off x="155575" y="1131590"/>
          <a:ext cx="8808914" cy="3723640"/>
        </p:xfrm>
        <a:graphic>
          <a:graphicData uri="http://schemas.openxmlformats.org/drawingml/2006/table">
            <a:tbl>
              <a:tblPr firstRow="1" bandRow="1">
                <a:tableStyleId>{0505E3EF-67EA-436B-97B2-0124C06EBD24}</a:tableStyleId>
              </a:tblPr>
              <a:tblGrid>
                <a:gridCol w="1461746"/>
                <a:gridCol w="2755187"/>
                <a:gridCol w="4591981"/>
              </a:tblGrid>
              <a:tr h="370840">
                <a:tc>
                  <a:txBody>
                    <a:bodyPr/>
                    <a:lstStyle/>
                    <a:p>
                      <a:endParaRPr lang="uk-UA" sz="1600" dirty="0"/>
                    </a:p>
                  </a:txBody>
                  <a:tcPr/>
                </a:tc>
                <a:tc>
                  <a:txBody>
                    <a:bodyPr/>
                    <a:lstStyle/>
                    <a:p>
                      <a:endParaRPr lang="uk-UA" sz="1600"/>
                    </a:p>
                  </a:txBody>
                  <a:tcPr/>
                </a:tc>
                <a:tc>
                  <a:txBody>
                    <a:bodyPr/>
                    <a:lstStyle/>
                    <a:p>
                      <a:endParaRPr lang="uk-UA" sz="1600"/>
                    </a:p>
                  </a:txBody>
                  <a:tcPr/>
                </a:tc>
              </a:tr>
              <a:tr h="370840">
                <a:tc>
                  <a:txBody>
                    <a:bodyPr/>
                    <a:lstStyle/>
                    <a:p>
                      <a:r>
                        <a:rPr lang="en-US" sz="1600" dirty="0" err="1" smtClean="0"/>
                        <a:t>Alcaloids</a:t>
                      </a:r>
                      <a:endParaRPr lang="uk-UA" sz="1600" dirty="0"/>
                    </a:p>
                  </a:txBody>
                  <a:tcPr/>
                </a:tc>
                <a:tc>
                  <a:txBody>
                    <a:bodyPr/>
                    <a:lstStyle/>
                    <a:p>
                      <a:r>
                        <a:rPr lang="en-US" sz="1600" b="0" i="0" kern="1200" dirty="0" smtClean="0">
                          <a:solidFill>
                            <a:schemeClr val="dk1"/>
                          </a:solidFill>
                          <a:latin typeface="+mn-lt"/>
                          <a:ea typeface="+mn-ea"/>
                          <a:cs typeface="+mn-cs"/>
                        </a:rPr>
                        <a:t> </a:t>
                      </a:r>
                      <a:r>
                        <a:rPr lang="en-US" sz="1600" b="0" i="0" kern="1200" dirty="0" err="1" smtClean="0">
                          <a:solidFill>
                            <a:schemeClr val="dk1"/>
                          </a:solidFill>
                          <a:latin typeface="+mn-lt"/>
                          <a:ea typeface="+mn-ea"/>
                          <a:cs typeface="+mn-cs"/>
                        </a:rPr>
                        <a:t>Cornua</a:t>
                      </a:r>
                      <a:r>
                        <a:rPr lang="en-US" sz="1600" b="0" i="0" kern="1200" dirty="0" smtClean="0">
                          <a:solidFill>
                            <a:schemeClr val="dk1"/>
                          </a:solidFill>
                          <a:latin typeface="+mn-lt"/>
                          <a:ea typeface="+mn-ea"/>
                          <a:cs typeface="+mn-cs"/>
                        </a:rPr>
                        <a:t> </a:t>
                      </a:r>
                      <a:r>
                        <a:rPr lang="en-US" sz="1600" b="0" i="0" kern="1200" dirty="0" err="1" smtClean="0">
                          <a:solidFill>
                            <a:schemeClr val="dk1"/>
                          </a:solidFill>
                          <a:latin typeface="+mn-lt"/>
                          <a:ea typeface="+mn-ea"/>
                          <a:cs typeface="+mn-cs"/>
                        </a:rPr>
                        <a:t>Secal</a:t>
                      </a:r>
                      <a:r>
                        <a:rPr lang="uk-UA" sz="1600" b="0" i="0" kern="1200" dirty="0" smtClean="0">
                          <a:solidFill>
                            <a:schemeClr val="dk1"/>
                          </a:solidFill>
                          <a:latin typeface="+mn-lt"/>
                          <a:ea typeface="+mn-ea"/>
                          <a:cs typeface="+mn-cs"/>
                        </a:rPr>
                        <a:t>і</a:t>
                      </a:r>
                      <a:r>
                        <a:rPr lang="en-US" sz="1600" b="0" i="0" kern="1200" dirty="0" smtClean="0">
                          <a:solidFill>
                            <a:schemeClr val="dk1"/>
                          </a:solidFill>
                          <a:latin typeface="+mn-lt"/>
                          <a:ea typeface="+mn-ea"/>
                          <a:cs typeface="+mn-cs"/>
                        </a:rPr>
                        <a:t>s </a:t>
                      </a:r>
                      <a:r>
                        <a:rPr lang="en-US" sz="1600" b="0" i="0" kern="1200" dirty="0" err="1" smtClean="0">
                          <a:solidFill>
                            <a:schemeClr val="dk1"/>
                          </a:solidFill>
                          <a:latin typeface="+mn-lt"/>
                          <a:ea typeface="+mn-ea"/>
                          <a:cs typeface="+mn-cs"/>
                        </a:rPr>
                        <a:t>cornut</a:t>
                      </a:r>
                      <a:r>
                        <a:rPr lang="uk-UA" sz="1600" b="0" i="0" kern="1200" dirty="0" smtClean="0">
                          <a:solidFill>
                            <a:schemeClr val="dk1"/>
                          </a:solidFill>
                          <a:latin typeface="+mn-lt"/>
                          <a:ea typeface="+mn-ea"/>
                          <a:cs typeface="+mn-cs"/>
                        </a:rPr>
                        <a:t>і</a:t>
                      </a:r>
                      <a:endParaRPr lang="en-US" sz="1600" b="0" i="0" kern="1200" dirty="0" smtClean="0">
                        <a:solidFill>
                          <a:schemeClr val="dk1"/>
                        </a:solidFill>
                        <a:latin typeface="+mn-lt"/>
                        <a:ea typeface="+mn-ea"/>
                        <a:cs typeface="+mn-cs"/>
                      </a:endParaRPr>
                    </a:p>
                    <a:p>
                      <a:r>
                        <a:rPr lang="en-US" sz="1600" dirty="0" err="1" smtClean="0"/>
                        <a:t>Thermopsis</a:t>
                      </a:r>
                      <a:r>
                        <a:rPr lang="en-US" sz="1600" dirty="0" smtClean="0"/>
                        <a:t> </a:t>
                      </a:r>
                      <a:r>
                        <a:rPr lang="en-US" sz="1600" dirty="0" err="1" smtClean="0"/>
                        <a:t>herba</a:t>
                      </a:r>
                      <a:r>
                        <a:rPr lang="en-US" sz="1600" dirty="0" smtClean="0"/>
                        <a:t>;</a:t>
                      </a:r>
                    </a:p>
                    <a:p>
                      <a:r>
                        <a:rPr lang="en-US" sz="1600" dirty="0" smtClean="0"/>
                        <a:t>folia belladonna;</a:t>
                      </a:r>
                    </a:p>
                    <a:p>
                      <a:r>
                        <a:rPr lang="en-US" sz="1600" dirty="0" smtClean="0"/>
                        <a:t>Cinchona cortex</a:t>
                      </a:r>
                      <a:endParaRPr lang="uk-UA" sz="1600" dirty="0"/>
                    </a:p>
                  </a:txBody>
                  <a:tcPr/>
                </a:tc>
                <a:tc>
                  <a:txBody>
                    <a:bodyPr/>
                    <a:lstStyle/>
                    <a:p>
                      <a:pPr>
                        <a:buFont typeface="Wingdings" pitchFamily="2" charset="2"/>
                        <a:buChar char="Ø"/>
                      </a:pPr>
                      <a:r>
                        <a:rPr lang="en-US" sz="1600" dirty="0" smtClean="0"/>
                        <a:t>The raw material is extracted with water acidified with hydrochloric acid at a concentration of 0.83%. The amount of acid by mass is taken as much as the amount of alkaloids contained</a:t>
                      </a:r>
                      <a:endParaRPr lang="uk-UA" sz="1600" dirty="0"/>
                    </a:p>
                  </a:txBody>
                  <a:tcPr/>
                </a:tc>
              </a:tr>
              <a:tr h="370840">
                <a:tc>
                  <a:txBody>
                    <a:bodyPr/>
                    <a:lstStyle/>
                    <a:p>
                      <a:r>
                        <a:rPr lang="en-US" sz="1600" dirty="0" smtClean="0"/>
                        <a:t>Cardiac glycosides</a:t>
                      </a:r>
                      <a:endParaRPr lang="uk-UA" sz="1600" dirty="0"/>
                    </a:p>
                  </a:txBody>
                  <a:tcPr/>
                </a:tc>
                <a:tc>
                  <a:txBody>
                    <a:bodyPr/>
                    <a:lstStyle/>
                    <a:p>
                      <a:r>
                        <a:rPr lang="en-US" sz="1600" dirty="0" smtClean="0"/>
                        <a:t>Foxglove leaves, </a:t>
                      </a:r>
                      <a:endParaRPr lang="uk-UA" sz="1600" dirty="0" smtClean="0"/>
                    </a:p>
                    <a:p>
                      <a:r>
                        <a:rPr lang="en-US" sz="1600" dirty="0" err="1" smtClean="0"/>
                        <a:t>Adenium</a:t>
                      </a:r>
                      <a:r>
                        <a:rPr lang="en-US" sz="1600" dirty="0" smtClean="0"/>
                        <a:t> herb, </a:t>
                      </a:r>
                      <a:endParaRPr lang="uk-UA" sz="1600" dirty="0" smtClean="0"/>
                    </a:p>
                    <a:p>
                      <a:r>
                        <a:rPr lang="en-US" sz="1600" dirty="0" smtClean="0"/>
                        <a:t>Yellow dock herb, </a:t>
                      </a:r>
                      <a:endParaRPr lang="uk-UA" sz="1600" dirty="0" smtClean="0"/>
                    </a:p>
                    <a:p>
                      <a:r>
                        <a:rPr lang="en-US" sz="1600" dirty="0" smtClean="0"/>
                        <a:t>Sea onion tubers.</a:t>
                      </a:r>
                      <a:endParaRPr lang="uk-UA" sz="1600" dirty="0"/>
                    </a:p>
                  </a:txBody>
                  <a:tcPr/>
                </a:tc>
                <a:tc>
                  <a:txBody>
                    <a:bodyPr/>
                    <a:lstStyle/>
                    <a:p>
                      <a:pPr>
                        <a:buFont typeface="Wingdings" pitchFamily="2" charset="2"/>
                        <a:buChar char="Ø"/>
                      </a:pPr>
                      <a:r>
                        <a:rPr lang="en-US" sz="1600" dirty="0" smtClean="0"/>
                        <a:t>The pH of the medium should be neutral (in acidic and alkaline - cardiac glycosides are broken down);</a:t>
                      </a:r>
                    </a:p>
                    <a:p>
                      <a:pPr>
                        <a:buFont typeface="Wingdings" pitchFamily="2" charset="2"/>
                        <a:buChar char="Ø"/>
                      </a:pPr>
                      <a:r>
                        <a:rPr lang="en-US" sz="1600" dirty="0" smtClean="0"/>
                        <a:t>compliance with a certain degree of grinding;</a:t>
                      </a:r>
                    </a:p>
                    <a:p>
                      <a:pPr>
                        <a:buFont typeface="Wingdings" pitchFamily="2" charset="2"/>
                        <a:buChar char="Ø"/>
                      </a:pPr>
                      <a:r>
                        <a:rPr lang="en-US" sz="1600" dirty="0" smtClean="0"/>
                        <a:t>strict compliance with the temperature and time regimes of infusion in a boiling water bath (15 min.) and subsequent cooling (45 min). Failure to comply with the temperature regime can lead to the breakdown of glycosides to </a:t>
                      </a:r>
                      <a:r>
                        <a:rPr lang="en-US" sz="1600" dirty="0" err="1" smtClean="0"/>
                        <a:t>genins</a:t>
                      </a:r>
                      <a:r>
                        <a:rPr lang="en-US" sz="1600" dirty="0" smtClean="0"/>
                        <a:t>, which have less biological activity.</a:t>
                      </a:r>
                      <a:endParaRPr lang="uk-UA" sz="1600" dirty="0"/>
                    </a:p>
                  </a:txBody>
                  <a:tcPr/>
                </a:tc>
              </a:tr>
            </a:tbl>
          </a:graphicData>
        </a:graphic>
      </p:graphicFrame>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3"/>
          <p:cNvSpPr txBox="1"/>
          <p:nvPr/>
        </p:nvSpPr>
        <p:spPr>
          <a:xfrm>
            <a:off x="899592" y="300593"/>
            <a:ext cx="7488832" cy="830997"/>
          </a:xfrm>
          <a:prstGeom prst="rect">
            <a:avLst/>
          </a:prstGeom>
          <a:noFill/>
        </p:spPr>
        <p:txBody>
          <a:bodyPr wrap="square" rtlCol="0">
            <a:spAutoFit/>
          </a:bodyPr>
          <a:lstStyle/>
          <a:p>
            <a:r>
              <a:rPr lang="en-US" sz="2400" b="1" dirty="0" smtClean="0">
                <a:latin typeface="Inter 18pt Medium" pitchFamily="2" charset="0"/>
                <a:ea typeface="Inter 18pt Medium" pitchFamily="2" charset="0"/>
              </a:rPr>
              <a:t>SPECIAL CASES OF PREPARATION OF WATER EXTRACTS</a:t>
            </a:r>
          </a:p>
        </p:txBody>
      </p:sp>
      <p:sp>
        <p:nvSpPr>
          <p:cNvPr id="2050" name="AutoShape 2"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2" name="AutoShape 4"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4" name="AutoShape 6"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6" name="AutoShape 8"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8" name="AutoShape 10"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60" name="AutoShape 12"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16" name="TextBox 15"/>
          <p:cNvSpPr txBox="1"/>
          <p:nvPr/>
        </p:nvSpPr>
        <p:spPr>
          <a:xfrm>
            <a:off x="35496" y="149900"/>
            <a:ext cx="432048" cy="261610"/>
          </a:xfrm>
          <a:prstGeom prst="rect">
            <a:avLst/>
          </a:prstGeom>
          <a:noFill/>
        </p:spPr>
        <p:txBody>
          <a:bodyPr wrap="square" rtlCol="0">
            <a:spAutoFit/>
          </a:bodyPr>
          <a:lstStyle/>
          <a:p>
            <a:r>
              <a:rPr lang="uk-UA" sz="1100" dirty="0" smtClean="0">
                <a:latin typeface="Inter 18pt" pitchFamily="2" charset="0"/>
                <a:ea typeface="Inter 18pt" pitchFamily="2" charset="0"/>
              </a:rPr>
              <a:t>12</a:t>
            </a:r>
            <a:endParaRPr lang="uk-UA" sz="1100" dirty="0">
              <a:latin typeface="Inter 18pt" pitchFamily="2" charset="0"/>
              <a:ea typeface="Inter 18pt" pitchFamily="2" charset="0"/>
            </a:endParaRPr>
          </a:p>
        </p:txBody>
      </p:sp>
      <p:graphicFrame>
        <p:nvGraphicFramePr>
          <p:cNvPr id="10" name="Таблица 9"/>
          <p:cNvGraphicFramePr>
            <a:graphicFrameLocks noGrp="1"/>
          </p:cNvGraphicFramePr>
          <p:nvPr/>
        </p:nvGraphicFramePr>
        <p:xfrm>
          <a:off x="155575" y="1131590"/>
          <a:ext cx="8808914" cy="4211320"/>
        </p:xfrm>
        <a:graphic>
          <a:graphicData uri="http://schemas.openxmlformats.org/drawingml/2006/table">
            <a:tbl>
              <a:tblPr firstRow="1" bandRow="1">
                <a:tableStyleId>{0505E3EF-67EA-436B-97B2-0124C06EBD24}</a:tableStyleId>
              </a:tblPr>
              <a:tblGrid>
                <a:gridCol w="1461746"/>
                <a:gridCol w="2755187"/>
                <a:gridCol w="4591981"/>
              </a:tblGrid>
              <a:tr h="370840">
                <a:tc>
                  <a:txBody>
                    <a:bodyPr/>
                    <a:lstStyle/>
                    <a:p>
                      <a:endParaRPr lang="uk-UA" sz="1600" dirty="0"/>
                    </a:p>
                  </a:txBody>
                  <a:tcPr/>
                </a:tc>
                <a:tc>
                  <a:txBody>
                    <a:bodyPr/>
                    <a:lstStyle/>
                    <a:p>
                      <a:endParaRPr lang="uk-UA" sz="1600"/>
                    </a:p>
                  </a:txBody>
                  <a:tcPr/>
                </a:tc>
                <a:tc>
                  <a:txBody>
                    <a:bodyPr/>
                    <a:lstStyle/>
                    <a:p>
                      <a:endParaRPr lang="uk-UA" sz="1600"/>
                    </a:p>
                  </a:txBody>
                  <a:tcPr/>
                </a:tc>
              </a:tr>
              <a:tr h="370840">
                <a:tc>
                  <a:txBody>
                    <a:bodyPr/>
                    <a:lstStyle/>
                    <a:p>
                      <a:r>
                        <a:rPr lang="uk-UA" sz="1600" dirty="0" smtClean="0"/>
                        <a:t>Е</a:t>
                      </a:r>
                      <a:r>
                        <a:rPr lang="en-US" sz="1600" dirty="0" err="1" smtClean="0"/>
                        <a:t>ssential</a:t>
                      </a:r>
                      <a:r>
                        <a:rPr lang="en-US" sz="1600" dirty="0" smtClean="0"/>
                        <a:t> oils</a:t>
                      </a:r>
                      <a:endParaRPr lang="uk-UA" sz="1600" dirty="0"/>
                    </a:p>
                  </a:txBody>
                  <a:tcPr/>
                </a:tc>
                <a:tc>
                  <a:txBody>
                    <a:bodyPr/>
                    <a:lstStyle/>
                    <a:p>
                      <a:r>
                        <a:rPr lang="en-US" sz="1600" b="0" i="0" kern="1200" dirty="0" smtClean="0">
                          <a:solidFill>
                            <a:schemeClr val="dk1"/>
                          </a:solidFill>
                          <a:latin typeface="+mn-lt"/>
                          <a:ea typeface="+mn-ea"/>
                          <a:cs typeface="+mn-cs"/>
                        </a:rPr>
                        <a:t> Rhizome with valerian roots</a:t>
                      </a:r>
                    </a:p>
                    <a:p>
                      <a:r>
                        <a:rPr lang="en-US" sz="1600" b="0" i="0" kern="1200" dirty="0" smtClean="0">
                          <a:solidFill>
                            <a:schemeClr val="dk1"/>
                          </a:solidFill>
                          <a:latin typeface="+mn-lt"/>
                          <a:ea typeface="+mn-ea"/>
                          <a:cs typeface="+mn-cs"/>
                        </a:rPr>
                        <a:t>Mint, eucalyptus, sage leaves</a:t>
                      </a:r>
                    </a:p>
                    <a:p>
                      <a:r>
                        <a:rPr lang="en-US" sz="1600" b="0" i="0" kern="1200" dirty="0" smtClean="0">
                          <a:solidFill>
                            <a:schemeClr val="dk1"/>
                          </a:solidFill>
                          <a:latin typeface="+mn-lt"/>
                          <a:ea typeface="+mn-ea"/>
                          <a:cs typeface="+mn-cs"/>
                        </a:rPr>
                        <a:t>Thyme, oregano herb</a:t>
                      </a:r>
                    </a:p>
                    <a:p>
                      <a:r>
                        <a:rPr lang="en-US" sz="1600" b="0" i="0" kern="1200" dirty="0" smtClean="0">
                          <a:solidFill>
                            <a:schemeClr val="dk1"/>
                          </a:solidFill>
                          <a:latin typeface="+mn-lt"/>
                          <a:ea typeface="+mn-ea"/>
                          <a:cs typeface="+mn-cs"/>
                        </a:rPr>
                        <a:t>Chamomile, calendula flowers</a:t>
                      </a:r>
                      <a:endParaRPr lang="uk-UA" sz="1600" dirty="0"/>
                    </a:p>
                  </a:txBody>
                  <a:tcPr/>
                </a:tc>
                <a:tc>
                  <a:txBody>
                    <a:bodyPr/>
                    <a:lstStyle/>
                    <a:p>
                      <a:pPr>
                        <a:buFont typeface="Wingdings" pitchFamily="2" charset="2"/>
                        <a:buChar char="Ø"/>
                      </a:pPr>
                      <a:r>
                        <a:rPr lang="en-US" sz="1600" dirty="0" smtClean="0"/>
                        <a:t>always prepare an infusion;</a:t>
                      </a:r>
                    </a:p>
                    <a:p>
                      <a:pPr>
                        <a:buFont typeface="Wingdings" pitchFamily="2" charset="2"/>
                        <a:buChar char="Ø"/>
                      </a:pPr>
                      <a:r>
                        <a:rPr lang="en-US" sz="1600" dirty="0" smtClean="0"/>
                        <a:t>infusion is carried out in tightly closed infusion jars (essential oils are volatile);</a:t>
                      </a:r>
                    </a:p>
                    <a:p>
                      <a:pPr>
                        <a:buFont typeface="Wingdings" pitchFamily="2" charset="2"/>
                        <a:buChar char="Ø"/>
                      </a:pPr>
                      <a:r>
                        <a:rPr lang="en-US" sz="1600" dirty="0" smtClean="0"/>
                        <a:t>the contents of the infusion jar are not stirred during the infusion process;</a:t>
                      </a:r>
                    </a:p>
                    <a:p>
                      <a:pPr>
                        <a:buFont typeface="Wingdings" pitchFamily="2" charset="2"/>
                        <a:buChar char="Ø"/>
                      </a:pPr>
                      <a:r>
                        <a:rPr lang="en-US" sz="1600" dirty="0" smtClean="0"/>
                        <a:t>strain after the infusion has completely cooled.</a:t>
                      </a:r>
                      <a:endParaRPr lang="uk-UA" sz="1600" dirty="0"/>
                    </a:p>
                  </a:txBody>
                  <a:tcPr/>
                </a:tc>
              </a:tr>
              <a:tr h="370840">
                <a:tc>
                  <a:txBody>
                    <a:bodyPr/>
                    <a:lstStyle/>
                    <a:p>
                      <a:r>
                        <a:rPr lang="en-US" sz="1600" dirty="0" err="1" smtClean="0"/>
                        <a:t>anthraglycosides</a:t>
                      </a:r>
                      <a:endParaRPr lang="uk-UA" sz="1600" dirty="0"/>
                    </a:p>
                  </a:txBody>
                  <a:tcPr/>
                </a:tc>
                <a:tc>
                  <a:txBody>
                    <a:bodyPr/>
                    <a:lstStyle/>
                    <a:p>
                      <a:r>
                        <a:rPr lang="en-US" sz="1600" dirty="0" smtClean="0"/>
                        <a:t>Rhubarb roots</a:t>
                      </a:r>
                    </a:p>
                    <a:p>
                      <a:r>
                        <a:rPr lang="en-US" sz="1600" dirty="0" smtClean="0"/>
                        <a:t>Buckthorn bark</a:t>
                      </a:r>
                    </a:p>
                    <a:p>
                      <a:r>
                        <a:rPr lang="en-US" sz="1600" dirty="0" err="1" smtClean="0"/>
                        <a:t>Senna</a:t>
                      </a:r>
                      <a:r>
                        <a:rPr lang="en-US" sz="1600" dirty="0" smtClean="0"/>
                        <a:t> leaves</a:t>
                      </a:r>
                    </a:p>
                    <a:p>
                      <a:r>
                        <a:rPr lang="en-US" sz="1600" dirty="0" smtClean="0"/>
                        <a:t>Joshua berries</a:t>
                      </a:r>
                      <a:endParaRPr lang="uk-UA" sz="1600" dirty="0"/>
                    </a:p>
                  </a:txBody>
                  <a:tcPr/>
                </a:tc>
                <a:tc>
                  <a:txBody>
                    <a:bodyPr/>
                    <a:lstStyle/>
                    <a:p>
                      <a:pPr>
                        <a:buFont typeface="Wingdings" pitchFamily="2" charset="2"/>
                        <a:buChar char="Ø"/>
                      </a:pPr>
                      <a:r>
                        <a:rPr lang="en-US" sz="1600" dirty="0" smtClean="0"/>
                        <a:t>prepare decoctions;</a:t>
                      </a:r>
                    </a:p>
                    <a:p>
                      <a:pPr>
                        <a:buFont typeface="Wingdings" pitchFamily="2" charset="2"/>
                        <a:buChar char="Ø"/>
                      </a:pPr>
                      <a:r>
                        <a:rPr lang="en-US" sz="1600" dirty="0" smtClean="0"/>
                        <a:t>decoctions of rhubarb rhizomes and buckthorn bark are filtered immediately after removal from the water bath, since </a:t>
                      </a:r>
                      <a:r>
                        <a:rPr lang="en-US" sz="1600" dirty="0" err="1" smtClean="0"/>
                        <a:t>oxymethylanthraquinones</a:t>
                      </a:r>
                      <a:r>
                        <a:rPr lang="en-US" sz="1600" dirty="0" smtClean="0"/>
                        <a:t> are lost during cooling;</a:t>
                      </a:r>
                    </a:p>
                    <a:p>
                      <a:pPr>
                        <a:buFont typeface="Wingdings" pitchFamily="2" charset="2"/>
                        <a:buChar char="Ø"/>
                      </a:pPr>
                      <a:r>
                        <a:rPr lang="en-US" sz="1600" dirty="0" smtClean="0"/>
                        <a:t>decoction of </a:t>
                      </a:r>
                      <a:r>
                        <a:rPr lang="en-US" sz="1600" dirty="0" err="1" smtClean="0"/>
                        <a:t>senna</a:t>
                      </a:r>
                      <a:r>
                        <a:rPr lang="en-US" sz="1600" dirty="0" smtClean="0"/>
                        <a:t> leaves is filtered after complete cooling (3 - 4 hours) to avoid resinous substances that cause pain and colic in the intestine from entering the extract.</a:t>
                      </a:r>
                      <a:endParaRPr lang="uk-UA" sz="1600" dirty="0"/>
                    </a:p>
                  </a:txBody>
                  <a:tcPr/>
                </a:tc>
              </a:tr>
            </a:tbl>
          </a:graphicData>
        </a:graphic>
      </p:graphicFrame>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3"/>
          <p:cNvSpPr txBox="1"/>
          <p:nvPr/>
        </p:nvSpPr>
        <p:spPr>
          <a:xfrm>
            <a:off x="899592" y="300593"/>
            <a:ext cx="6696744" cy="830997"/>
          </a:xfrm>
          <a:prstGeom prst="rect">
            <a:avLst/>
          </a:prstGeom>
          <a:noFill/>
        </p:spPr>
        <p:txBody>
          <a:bodyPr wrap="square" rtlCol="0">
            <a:spAutoFit/>
          </a:bodyPr>
          <a:lstStyle/>
          <a:p>
            <a:r>
              <a:rPr lang="en-US" sz="2400" b="1" dirty="0" smtClean="0">
                <a:latin typeface="Inter 18pt Medium" pitchFamily="2" charset="0"/>
                <a:ea typeface="Inter 18pt Medium" pitchFamily="2" charset="0"/>
              </a:rPr>
              <a:t>SPECIAL CASES OF PREPARATION OF WATER EXTRACTS</a:t>
            </a:r>
          </a:p>
        </p:txBody>
      </p:sp>
      <p:sp>
        <p:nvSpPr>
          <p:cNvPr id="2050" name="AutoShape 2"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2" name="AutoShape 4"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4" name="AutoShape 6"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6" name="AutoShape 8"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8" name="AutoShape 10"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60" name="AutoShape 12"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16" name="TextBox 15"/>
          <p:cNvSpPr txBox="1"/>
          <p:nvPr/>
        </p:nvSpPr>
        <p:spPr>
          <a:xfrm>
            <a:off x="35496" y="149900"/>
            <a:ext cx="432048" cy="261610"/>
          </a:xfrm>
          <a:prstGeom prst="rect">
            <a:avLst/>
          </a:prstGeom>
          <a:noFill/>
        </p:spPr>
        <p:txBody>
          <a:bodyPr wrap="square" rtlCol="0">
            <a:spAutoFit/>
          </a:bodyPr>
          <a:lstStyle/>
          <a:p>
            <a:r>
              <a:rPr lang="uk-UA" sz="1100" dirty="0" smtClean="0">
                <a:latin typeface="Inter 18pt" pitchFamily="2" charset="0"/>
                <a:ea typeface="Inter 18pt" pitchFamily="2" charset="0"/>
              </a:rPr>
              <a:t>12</a:t>
            </a:r>
            <a:endParaRPr lang="uk-UA" sz="1100" dirty="0">
              <a:latin typeface="Inter 18pt" pitchFamily="2" charset="0"/>
              <a:ea typeface="Inter 18pt" pitchFamily="2" charset="0"/>
            </a:endParaRPr>
          </a:p>
        </p:txBody>
      </p:sp>
      <p:graphicFrame>
        <p:nvGraphicFramePr>
          <p:cNvPr id="10" name="Таблица 9"/>
          <p:cNvGraphicFramePr>
            <a:graphicFrameLocks noGrp="1"/>
          </p:cNvGraphicFramePr>
          <p:nvPr/>
        </p:nvGraphicFramePr>
        <p:xfrm>
          <a:off x="155575" y="1131590"/>
          <a:ext cx="8808914" cy="3723640"/>
        </p:xfrm>
        <a:graphic>
          <a:graphicData uri="http://schemas.openxmlformats.org/drawingml/2006/table">
            <a:tbl>
              <a:tblPr firstRow="1" bandRow="1">
                <a:tableStyleId>{0505E3EF-67EA-436B-97B2-0124C06EBD24}</a:tableStyleId>
              </a:tblPr>
              <a:tblGrid>
                <a:gridCol w="1461746"/>
                <a:gridCol w="2755187"/>
                <a:gridCol w="4591981"/>
              </a:tblGrid>
              <a:tr h="370840">
                <a:tc>
                  <a:txBody>
                    <a:bodyPr/>
                    <a:lstStyle/>
                    <a:p>
                      <a:endParaRPr lang="uk-UA" sz="1600" dirty="0"/>
                    </a:p>
                  </a:txBody>
                  <a:tcPr/>
                </a:tc>
                <a:tc>
                  <a:txBody>
                    <a:bodyPr/>
                    <a:lstStyle/>
                    <a:p>
                      <a:endParaRPr lang="uk-UA" sz="1600"/>
                    </a:p>
                  </a:txBody>
                  <a:tcPr/>
                </a:tc>
                <a:tc>
                  <a:txBody>
                    <a:bodyPr/>
                    <a:lstStyle/>
                    <a:p>
                      <a:endParaRPr lang="uk-UA" sz="1600"/>
                    </a:p>
                  </a:txBody>
                  <a:tcPr/>
                </a:tc>
              </a:tr>
              <a:tr h="370840">
                <a:tc>
                  <a:txBody>
                    <a:bodyPr/>
                    <a:lstStyle/>
                    <a:p>
                      <a:r>
                        <a:rPr lang="en-US" sz="1600" dirty="0" err="1" smtClean="0"/>
                        <a:t>saponins</a:t>
                      </a:r>
                      <a:endParaRPr lang="uk-UA" sz="1600" dirty="0"/>
                    </a:p>
                  </a:txBody>
                  <a:tcPr/>
                </a:tc>
                <a:tc>
                  <a:txBody>
                    <a:bodyPr/>
                    <a:lstStyle/>
                    <a:p>
                      <a:r>
                        <a:rPr lang="en-US" sz="1600" b="0" i="0" kern="1200" dirty="0" smtClean="0">
                          <a:solidFill>
                            <a:schemeClr val="dk1"/>
                          </a:solidFill>
                          <a:latin typeface="+mn-lt"/>
                          <a:ea typeface="+mn-ea"/>
                          <a:cs typeface="+mn-cs"/>
                        </a:rPr>
                        <a:t> Chinese root, </a:t>
                      </a:r>
                      <a:r>
                        <a:rPr lang="en-US" sz="1600" b="0" i="0" kern="1200" dirty="0" err="1" smtClean="0">
                          <a:solidFill>
                            <a:schemeClr val="dk1"/>
                          </a:solidFill>
                          <a:latin typeface="+mn-lt"/>
                          <a:ea typeface="+mn-ea"/>
                          <a:cs typeface="+mn-cs"/>
                        </a:rPr>
                        <a:t>senegal</a:t>
                      </a:r>
                      <a:r>
                        <a:rPr lang="en-US" sz="1600" b="0" i="0" kern="1200" dirty="0" smtClean="0">
                          <a:solidFill>
                            <a:schemeClr val="dk1"/>
                          </a:solidFill>
                          <a:latin typeface="+mn-lt"/>
                          <a:ea typeface="+mn-ea"/>
                          <a:cs typeface="+mn-cs"/>
                        </a:rPr>
                        <a:t>, licorice</a:t>
                      </a:r>
                    </a:p>
                    <a:p>
                      <a:r>
                        <a:rPr lang="en-US" sz="1600" b="0" i="0" kern="1200" dirty="0" smtClean="0">
                          <a:solidFill>
                            <a:schemeClr val="dk1"/>
                          </a:solidFill>
                          <a:latin typeface="+mn-lt"/>
                          <a:ea typeface="+mn-ea"/>
                          <a:cs typeface="+mn-cs"/>
                        </a:rPr>
                        <a:t>Rhizome and blue root.</a:t>
                      </a:r>
                      <a:endParaRPr lang="uk-UA" sz="1600" dirty="0"/>
                    </a:p>
                  </a:txBody>
                  <a:tcPr/>
                </a:tc>
                <a:tc>
                  <a:txBody>
                    <a:bodyPr/>
                    <a:lstStyle/>
                    <a:p>
                      <a:pPr>
                        <a:buFont typeface="Wingdings" pitchFamily="2" charset="2"/>
                        <a:buChar char="Ø"/>
                      </a:pPr>
                      <a:r>
                        <a:rPr lang="en-US" sz="1600" dirty="0" smtClean="0"/>
                        <a:t>water extracts foam strongly when shaken;</a:t>
                      </a:r>
                    </a:p>
                    <a:p>
                      <a:pPr>
                        <a:buFont typeface="Wingdings" pitchFamily="2" charset="2"/>
                        <a:buChar char="Ø"/>
                      </a:pPr>
                      <a:r>
                        <a:rPr lang="en-US" sz="1600" dirty="0" smtClean="0"/>
                        <a:t> the most complete extraction takes place in a slightly alkaline environment, more often in the presence of sodium bicarbonate, which is added at the rate of 1.0 to 10.0 of the raw material, but only if it is prescribed in the recipe.</a:t>
                      </a:r>
                      <a:endParaRPr lang="uk-UA" sz="1600" dirty="0"/>
                    </a:p>
                  </a:txBody>
                  <a:tcPr/>
                </a:tc>
              </a:tr>
              <a:tr h="370840">
                <a:tc>
                  <a:txBody>
                    <a:bodyPr/>
                    <a:lstStyle/>
                    <a:p>
                      <a:r>
                        <a:rPr lang="en-US" sz="1600" dirty="0" smtClean="0"/>
                        <a:t>tannins</a:t>
                      </a:r>
                      <a:endParaRPr lang="uk-UA" sz="1600" dirty="0"/>
                    </a:p>
                  </a:txBody>
                  <a:tcPr/>
                </a:tc>
                <a:tc>
                  <a:txBody>
                    <a:bodyPr/>
                    <a:lstStyle/>
                    <a:p>
                      <a:r>
                        <a:rPr lang="en-US" sz="1600" dirty="0" smtClean="0"/>
                        <a:t>Oak bark</a:t>
                      </a:r>
                    </a:p>
                    <a:p>
                      <a:r>
                        <a:rPr lang="en-US" sz="1600" dirty="0" smtClean="0"/>
                        <a:t>Rhizome of snake gourd,</a:t>
                      </a:r>
                    </a:p>
                    <a:p>
                      <a:r>
                        <a:rPr lang="en-US" sz="1600" dirty="0" smtClean="0"/>
                        <a:t>Rhizome with roots of the rhizome</a:t>
                      </a:r>
                    </a:p>
                    <a:p>
                      <a:r>
                        <a:rPr lang="en-US" sz="1600" dirty="0" smtClean="0"/>
                        <a:t>Blueberry fruits</a:t>
                      </a:r>
                    </a:p>
                    <a:p>
                      <a:r>
                        <a:rPr lang="en-US" sz="1600" dirty="0" smtClean="0"/>
                        <a:t>Cowberry leaves</a:t>
                      </a:r>
                    </a:p>
                    <a:p>
                      <a:r>
                        <a:rPr lang="en-US" sz="1600" dirty="0" smtClean="0"/>
                        <a:t>Motherwort leaves</a:t>
                      </a:r>
                      <a:endParaRPr lang="uk-UA" sz="1600" dirty="0"/>
                    </a:p>
                  </a:txBody>
                  <a:tcPr/>
                </a:tc>
                <a:tc>
                  <a:txBody>
                    <a:bodyPr/>
                    <a:lstStyle/>
                    <a:p>
                      <a:pPr>
                        <a:buFont typeface="Wingdings" pitchFamily="2" charset="2"/>
                        <a:buChar char="Ø"/>
                      </a:pPr>
                      <a:r>
                        <a:rPr lang="en-US" sz="1600" dirty="0" smtClean="0"/>
                        <a:t>always prepare decoctions</a:t>
                      </a:r>
                    </a:p>
                    <a:p>
                      <a:pPr>
                        <a:buFont typeface="Wingdings" pitchFamily="2" charset="2"/>
                        <a:buChar char="Ø"/>
                      </a:pPr>
                      <a:r>
                        <a:rPr lang="en-US" sz="1600" dirty="0" smtClean="0"/>
                        <a:t>strain immediately after removing the infusion without cooling (since tannins are soluble in hot water, and when cooled, they precipitate as a flaky precipitate).</a:t>
                      </a:r>
                      <a:endParaRPr lang="uk-UA" sz="1600" dirty="0"/>
                    </a:p>
                  </a:txBody>
                  <a:tcPr/>
                </a:tc>
              </a:tr>
            </a:tbl>
          </a:graphicData>
        </a:graphic>
      </p:graphicFrame>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AutoShape 2"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2" name="AutoShape 4"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4" name="AutoShape 6"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6" name="AutoShape 8"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8" name="AutoShape 10"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60" name="AutoShape 12"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16" name="TextBox 15"/>
          <p:cNvSpPr txBox="1"/>
          <p:nvPr/>
        </p:nvSpPr>
        <p:spPr>
          <a:xfrm>
            <a:off x="35496" y="149900"/>
            <a:ext cx="432048" cy="261610"/>
          </a:xfrm>
          <a:prstGeom prst="rect">
            <a:avLst/>
          </a:prstGeom>
          <a:noFill/>
        </p:spPr>
        <p:txBody>
          <a:bodyPr wrap="square" rtlCol="0">
            <a:spAutoFit/>
          </a:bodyPr>
          <a:lstStyle/>
          <a:p>
            <a:r>
              <a:rPr lang="uk-UA" sz="1100" dirty="0" smtClean="0">
                <a:latin typeface="Inter 18pt" pitchFamily="2" charset="0"/>
                <a:ea typeface="Inter 18pt" pitchFamily="2" charset="0"/>
              </a:rPr>
              <a:t>12</a:t>
            </a:r>
            <a:endParaRPr lang="uk-UA" sz="1100" dirty="0">
              <a:latin typeface="Inter 18pt" pitchFamily="2" charset="0"/>
              <a:ea typeface="Inter 18pt" pitchFamily="2" charset="0"/>
            </a:endParaRPr>
          </a:p>
        </p:txBody>
      </p:sp>
      <p:sp>
        <p:nvSpPr>
          <p:cNvPr id="12" name="Прямоугольник 11"/>
          <p:cNvSpPr/>
          <p:nvPr/>
        </p:nvSpPr>
        <p:spPr>
          <a:xfrm>
            <a:off x="3095328" y="987574"/>
            <a:ext cx="6048672" cy="1631216"/>
          </a:xfrm>
          <a:prstGeom prst="rect">
            <a:avLst/>
          </a:prstGeom>
        </p:spPr>
        <p:txBody>
          <a:bodyPr wrap="square">
            <a:spAutoFit/>
          </a:bodyPr>
          <a:lstStyle/>
          <a:p>
            <a:r>
              <a:rPr lang="en-US" sz="2000" dirty="0" err="1" smtClean="0">
                <a:latin typeface="Inter 18pt Medium" pitchFamily="2" charset="0"/>
                <a:ea typeface="Inter 18pt Medium" pitchFamily="2" charset="0"/>
              </a:rPr>
              <a:t>Multicomponent</a:t>
            </a:r>
            <a:r>
              <a:rPr lang="en-US" sz="2000" dirty="0" smtClean="0">
                <a:latin typeface="Inter 18pt Medium" pitchFamily="2" charset="0"/>
                <a:ea typeface="Inter 18pt Medium" pitchFamily="2" charset="0"/>
              </a:rPr>
              <a:t> aqueous extracts from PRM containing the same group of biologically active substances, regardless of histological structure, are prepared simultaneously in one infusion container.</a:t>
            </a:r>
          </a:p>
        </p:txBody>
      </p:sp>
      <p:sp>
        <p:nvSpPr>
          <p:cNvPr id="14" name="Прямоугольник 13"/>
          <p:cNvSpPr/>
          <p:nvPr/>
        </p:nvSpPr>
        <p:spPr>
          <a:xfrm>
            <a:off x="179512" y="2859782"/>
            <a:ext cx="5544616" cy="1631216"/>
          </a:xfrm>
          <a:prstGeom prst="rect">
            <a:avLst/>
          </a:prstGeom>
        </p:spPr>
        <p:txBody>
          <a:bodyPr wrap="square">
            <a:spAutoFit/>
          </a:bodyPr>
          <a:lstStyle/>
          <a:p>
            <a:r>
              <a:rPr lang="en-US" sz="2000" dirty="0" smtClean="0">
                <a:latin typeface="Inter 18pt Medium" pitchFamily="2" charset="0"/>
                <a:ea typeface="Inter 18pt Medium" pitchFamily="2" charset="0"/>
              </a:rPr>
              <a:t>It is forbidden to replace PRM with tinctures, extracts, etc. </a:t>
            </a:r>
            <a:r>
              <a:rPr lang="en-US" sz="2000" dirty="0" err="1" smtClean="0">
                <a:latin typeface="Inter 18pt Medium" pitchFamily="2" charset="0"/>
                <a:ea typeface="Inter 18pt Medium" pitchFamily="2" charset="0"/>
              </a:rPr>
              <a:t>galenic</a:t>
            </a:r>
            <a:r>
              <a:rPr lang="en-US" sz="2000" dirty="0" smtClean="0">
                <a:latin typeface="Inter 18pt Medium" pitchFamily="2" charset="0"/>
                <a:ea typeface="Inter 18pt Medium" pitchFamily="2" charset="0"/>
              </a:rPr>
              <a:t> preparations, to prepare concentrated aqueous extracts, and to use concentrated solutions of medicinal products.</a:t>
            </a:r>
            <a:endParaRPr lang="uk-UA" sz="2000" dirty="0">
              <a:latin typeface="Inter 18pt Medium" pitchFamily="2" charset="0"/>
              <a:ea typeface="Inter 18pt Medium" pitchFamily="2" charset="0"/>
            </a:endParaRPr>
          </a:p>
        </p:txBody>
      </p:sp>
      <p:sp>
        <p:nvSpPr>
          <p:cNvPr id="15" name="Прямоугольник 14"/>
          <p:cNvSpPr/>
          <p:nvPr/>
        </p:nvSpPr>
        <p:spPr>
          <a:xfrm>
            <a:off x="3095328" y="411510"/>
            <a:ext cx="2016224" cy="461665"/>
          </a:xfrm>
          <a:prstGeom prst="rect">
            <a:avLst/>
          </a:prstGeom>
        </p:spPr>
        <p:txBody>
          <a:bodyPr wrap="square">
            <a:spAutoFit/>
          </a:bodyPr>
          <a:lstStyle/>
          <a:p>
            <a:r>
              <a:rPr lang="en-US" sz="2400" dirty="0" smtClean="0">
                <a:latin typeface="Inter 18pt Medium" pitchFamily="2" charset="0"/>
                <a:ea typeface="Inter 18pt Medium" pitchFamily="2" charset="0"/>
              </a:rPr>
              <a:t>NOTA BENE</a:t>
            </a:r>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AutoShape 2"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2" name="AutoShape 4"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4" name="AutoShape 6"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6" name="AutoShape 8"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8" name="AutoShape 10"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60" name="AutoShape 12"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16" name="TextBox 15"/>
          <p:cNvSpPr txBox="1"/>
          <p:nvPr/>
        </p:nvSpPr>
        <p:spPr>
          <a:xfrm>
            <a:off x="35496" y="149900"/>
            <a:ext cx="432048" cy="261610"/>
          </a:xfrm>
          <a:prstGeom prst="rect">
            <a:avLst/>
          </a:prstGeom>
          <a:noFill/>
        </p:spPr>
        <p:txBody>
          <a:bodyPr wrap="square" rtlCol="0">
            <a:spAutoFit/>
          </a:bodyPr>
          <a:lstStyle/>
          <a:p>
            <a:r>
              <a:rPr lang="uk-UA" sz="1100" dirty="0" smtClean="0">
                <a:latin typeface="Inter 18pt" pitchFamily="2" charset="0"/>
                <a:ea typeface="Inter 18pt" pitchFamily="2" charset="0"/>
              </a:rPr>
              <a:t>12</a:t>
            </a:r>
            <a:endParaRPr lang="uk-UA" sz="1100" dirty="0">
              <a:latin typeface="Inter 18pt" pitchFamily="2" charset="0"/>
              <a:ea typeface="Inter 18pt" pitchFamily="2" charset="0"/>
            </a:endParaRPr>
          </a:p>
        </p:txBody>
      </p:sp>
      <p:sp>
        <p:nvSpPr>
          <p:cNvPr id="12" name="Прямоугольник 11"/>
          <p:cNvSpPr/>
          <p:nvPr/>
        </p:nvSpPr>
        <p:spPr>
          <a:xfrm>
            <a:off x="155575" y="627534"/>
            <a:ext cx="8664897" cy="830997"/>
          </a:xfrm>
          <a:prstGeom prst="rect">
            <a:avLst/>
          </a:prstGeom>
        </p:spPr>
        <p:txBody>
          <a:bodyPr wrap="square">
            <a:spAutoFit/>
          </a:bodyPr>
          <a:lstStyle/>
          <a:p>
            <a:r>
              <a:rPr lang="en-US" sz="2400" dirty="0" smtClean="0">
                <a:latin typeface="Inter 18pt Medium" pitchFamily="2" charset="0"/>
                <a:ea typeface="Inter 18pt Medium" pitchFamily="2" charset="0"/>
              </a:rPr>
              <a:t>TECHNOLOGICAL STAGES OF PREPARATION OF WATER EXTRACTS</a:t>
            </a:r>
          </a:p>
        </p:txBody>
      </p:sp>
      <p:sp>
        <p:nvSpPr>
          <p:cNvPr id="11" name="Прямоугольник 10"/>
          <p:cNvSpPr/>
          <p:nvPr/>
        </p:nvSpPr>
        <p:spPr>
          <a:xfrm>
            <a:off x="155575" y="1563638"/>
            <a:ext cx="8664897" cy="3170099"/>
          </a:xfrm>
          <a:prstGeom prst="rect">
            <a:avLst/>
          </a:prstGeom>
        </p:spPr>
        <p:txBody>
          <a:bodyPr wrap="square">
            <a:spAutoFit/>
          </a:bodyPr>
          <a:lstStyle/>
          <a:p>
            <a:r>
              <a:rPr lang="uk-UA" sz="2000" dirty="0" smtClean="0">
                <a:latin typeface="Inter 18pt Medium" pitchFamily="2" charset="0"/>
                <a:ea typeface="Inter 18pt Medium" pitchFamily="2" charset="0"/>
              </a:rPr>
              <a:t>1. </a:t>
            </a:r>
            <a:r>
              <a:rPr lang="en-US" sz="2000" dirty="0" smtClean="0">
                <a:latin typeface="Inter 18pt Medium" pitchFamily="2" charset="0"/>
                <a:ea typeface="Inter 18pt Medium" pitchFamily="2" charset="0"/>
              </a:rPr>
              <a:t>Grind the plant material.</a:t>
            </a:r>
          </a:p>
          <a:p>
            <a:r>
              <a:rPr lang="en-US" sz="2000" dirty="0" smtClean="0">
                <a:latin typeface="Inter 18pt Medium" pitchFamily="2" charset="0"/>
                <a:ea typeface="Inter 18pt Medium" pitchFamily="2" charset="0"/>
              </a:rPr>
              <a:t>2. Determine the quantitative ratio of the raw material and the </a:t>
            </a:r>
            <a:r>
              <a:rPr lang="en-US" sz="2000" dirty="0" err="1" smtClean="0">
                <a:latin typeface="Inter 18pt Medium" pitchFamily="2" charset="0"/>
                <a:ea typeface="Inter 18pt Medium" pitchFamily="2" charset="0"/>
              </a:rPr>
              <a:t>extractant</a:t>
            </a:r>
            <a:r>
              <a:rPr lang="en-US" sz="2000" dirty="0" smtClean="0">
                <a:latin typeface="Inter 18pt Medium" pitchFamily="2" charset="0"/>
                <a:ea typeface="Inter 18pt Medium" pitchFamily="2" charset="0"/>
              </a:rPr>
              <a:t> (purified water).</a:t>
            </a:r>
          </a:p>
          <a:p>
            <a:r>
              <a:rPr lang="en-US" sz="2000" dirty="0" smtClean="0">
                <a:latin typeface="Inter 18pt Medium" pitchFamily="2" charset="0"/>
                <a:ea typeface="Inter 18pt Medium" pitchFamily="2" charset="0"/>
              </a:rPr>
              <a:t>3. Extraction process:</a:t>
            </a:r>
          </a:p>
          <a:p>
            <a:r>
              <a:rPr lang="en-US" sz="2000" dirty="0" smtClean="0">
                <a:latin typeface="Inter 18pt Medium" pitchFamily="2" charset="0"/>
                <a:ea typeface="Inter 18pt Medium" pitchFamily="2" charset="0"/>
              </a:rPr>
              <a:t>a) preheat the porcelain infuser for 15 minutes in a boiling water bath (to t ° walls - up to 92 ° C);</a:t>
            </a:r>
          </a:p>
          <a:p>
            <a:r>
              <a:rPr lang="en-US" sz="2000" dirty="0" smtClean="0">
                <a:latin typeface="Inter 18pt Medium" pitchFamily="2" charset="0"/>
                <a:ea typeface="Inter 18pt Medium" pitchFamily="2" charset="0"/>
              </a:rPr>
              <a:t>b) place the plant material in a metal perforated cylinder, and in the infuser the calculated amount of purified water (room temperature);</a:t>
            </a:r>
          </a:p>
          <a:p>
            <a:r>
              <a:rPr lang="en-US" sz="2000" dirty="0" smtClean="0">
                <a:latin typeface="Inter 18pt Medium" pitchFamily="2" charset="0"/>
                <a:ea typeface="Inter 18pt Medium" pitchFamily="2" charset="0"/>
              </a:rPr>
              <a:t>c) heat in a boiling water bath with periodic stirring;</a:t>
            </a:r>
          </a:p>
          <a:p>
            <a:r>
              <a:rPr lang="en-US" sz="2000" dirty="0" smtClean="0">
                <a:latin typeface="Inter 18pt Medium" pitchFamily="2" charset="0"/>
                <a:ea typeface="Inter 18pt Medium" pitchFamily="2" charset="0"/>
              </a:rPr>
              <a:t>d) cool at room temperature.</a:t>
            </a:r>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AutoShape 2"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2" name="AutoShape 4"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4" name="AutoShape 6"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6" name="AutoShape 8"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8" name="AutoShape 10"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60" name="AutoShape 12"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16" name="TextBox 15"/>
          <p:cNvSpPr txBox="1"/>
          <p:nvPr/>
        </p:nvSpPr>
        <p:spPr>
          <a:xfrm>
            <a:off x="35496" y="149900"/>
            <a:ext cx="432048" cy="261610"/>
          </a:xfrm>
          <a:prstGeom prst="rect">
            <a:avLst/>
          </a:prstGeom>
          <a:noFill/>
        </p:spPr>
        <p:txBody>
          <a:bodyPr wrap="square" rtlCol="0">
            <a:spAutoFit/>
          </a:bodyPr>
          <a:lstStyle/>
          <a:p>
            <a:r>
              <a:rPr lang="uk-UA" sz="1100" dirty="0" smtClean="0">
                <a:latin typeface="Inter 18pt" pitchFamily="2" charset="0"/>
                <a:ea typeface="Inter 18pt" pitchFamily="2" charset="0"/>
              </a:rPr>
              <a:t>12</a:t>
            </a:r>
            <a:endParaRPr lang="uk-UA" sz="1100" dirty="0">
              <a:latin typeface="Inter 18pt" pitchFamily="2" charset="0"/>
              <a:ea typeface="Inter 18pt" pitchFamily="2" charset="0"/>
            </a:endParaRPr>
          </a:p>
        </p:txBody>
      </p:sp>
      <p:sp>
        <p:nvSpPr>
          <p:cNvPr id="12" name="Прямоугольник 11"/>
          <p:cNvSpPr/>
          <p:nvPr/>
        </p:nvSpPr>
        <p:spPr>
          <a:xfrm>
            <a:off x="155575" y="627534"/>
            <a:ext cx="8664897" cy="830997"/>
          </a:xfrm>
          <a:prstGeom prst="rect">
            <a:avLst/>
          </a:prstGeom>
        </p:spPr>
        <p:txBody>
          <a:bodyPr wrap="square">
            <a:spAutoFit/>
          </a:bodyPr>
          <a:lstStyle/>
          <a:p>
            <a:r>
              <a:rPr lang="en-US" sz="2400" dirty="0" smtClean="0">
                <a:latin typeface="Inter 18pt Medium" pitchFamily="2" charset="0"/>
                <a:ea typeface="Inter 18pt Medium" pitchFamily="2" charset="0"/>
              </a:rPr>
              <a:t>TECHNOLOGICAL STAGES OF PREPARATION OF WATER EXTRACTS</a:t>
            </a:r>
          </a:p>
        </p:txBody>
      </p:sp>
      <p:sp>
        <p:nvSpPr>
          <p:cNvPr id="11" name="Прямоугольник 10"/>
          <p:cNvSpPr/>
          <p:nvPr/>
        </p:nvSpPr>
        <p:spPr>
          <a:xfrm>
            <a:off x="155574" y="1458531"/>
            <a:ext cx="8664897" cy="3477875"/>
          </a:xfrm>
          <a:prstGeom prst="rect">
            <a:avLst/>
          </a:prstGeom>
        </p:spPr>
        <p:txBody>
          <a:bodyPr wrap="square">
            <a:spAutoFit/>
          </a:bodyPr>
          <a:lstStyle/>
          <a:p>
            <a:r>
              <a:rPr lang="en-US" sz="2000" dirty="0" smtClean="0">
                <a:latin typeface="Inter 18pt Medium" pitchFamily="2" charset="0"/>
                <a:ea typeface="Inter 18pt Medium" pitchFamily="2" charset="0"/>
              </a:rPr>
              <a:t>4. Strain into a measuring cylinder (using a press strainer) through a double layer of gauze and a cotton swab in a funnel, squeeze out the rest of the plant material and add water (through the same plant material) to the prescribed volume of extract.</a:t>
            </a:r>
          </a:p>
          <a:p>
            <a:r>
              <a:rPr lang="en-US" sz="2000" dirty="0" smtClean="0">
                <a:latin typeface="Inter 18pt Medium" pitchFamily="2" charset="0"/>
                <a:ea typeface="Inter 18pt Medium" pitchFamily="2" charset="0"/>
              </a:rPr>
              <a:t>5. Add water-soluble salts to the filtered extract, dissolving the powdered medications. If necessary, dilute the solution with water to the required volume and filter into a bottle for dispensing.</a:t>
            </a:r>
            <a:endParaRPr lang="uk-UA" sz="2000" dirty="0" smtClean="0">
              <a:latin typeface="Inter 18pt Medium" pitchFamily="2" charset="0"/>
              <a:ea typeface="Inter 18pt Medium" pitchFamily="2" charset="0"/>
            </a:endParaRPr>
          </a:p>
          <a:p>
            <a:r>
              <a:rPr lang="uk-UA" sz="2000" dirty="0" smtClean="0">
                <a:latin typeface="Inter 18pt Medium" pitchFamily="2" charset="0"/>
                <a:ea typeface="Inter 18pt Medium" pitchFamily="2" charset="0"/>
              </a:rPr>
              <a:t>6. </a:t>
            </a:r>
            <a:r>
              <a:rPr lang="en-US" sz="2000" dirty="0" smtClean="0">
                <a:latin typeface="Inter 18pt Medium" pitchFamily="2" charset="0"/>
                <a:ea typeface="Inter 18pt Medium" pitchFamily="2" charset="0"/>
              </a:rPr>
              <a:t>Tinctures, liquid extracts, fruit and sugar syrups, </a:t>
            </a:r>
            <a:r>
              <a:rPr lang="en-US" sz="2000" dirty="0" err="1" smtClean="0">
                <a:latin typeface="Inter 18pt Medium" pitchFamily="2" charset="0"/>
                <a:ea typeface="Inter 18pt Medium" pitchFamily="2" charset="0"/>
              </a:rPr>
              <a:t>novogalen</a:t>
            </a:r>
            <a:r>
              <a:rPr lang="en-US" sz="2000" dirty="0" smtClean="0">
                <a:latin typeface="Inter 18pt Medium" pitchFamily="2" charset="0"/>
                <a:ea typeface="Inter 18pt Medium" pitchFamily="2" charset="0"/>
              </a:rPr>
              <a:t> preparations should be added to the (aqueous solution) of the finished infusion last in the dispensing glass.</a:t>
            </a:r>
          </a:p>
          <a:p>
            <a:r>
              <a:rPr lang="en-US" sz="2000" dirty="0" smtClean="0">
                <a:latin typeface="Inter 18pt Medium" pitchFamily="2" charset="0"/>
                <a:ea typeface="Inter 18pt Medium" pitchFamily="2" charset="0"/>
              </a:rPr>
              <a:t>7. Cork and arrange for dispensing.</a:t>
            </a:r>
            <a:endParaRPr lang="uk-UA" sz="2000" dirty="0">
              <a:latin typeface="Inter 18pt Medium" pitchFamily="2" charset="0"/>
              <a:ea typeface="Inter 18pt Medium" pitchFamily="2" charset="0"/>
            </a:endParaRPr>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AutoShape 2"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2" name="AutoShape 4"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4" name="AutoShape 6"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6" name="AutoShape 8"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8" name="AutoShape 10"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60" name="AutoShape 12"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16" name="TextBox 15"/>
          <p:cNvSpPr txBox="1"/>
          <p:nvPr/>
        </p:nvSpPr>
        <p:spPr>
          <a:xfrm>
            <a:off x="35496" y="149900"/>
            <a:ext cx="432048" cy="261610"/>
          </a:xfrm>
          <a:prstGeom prst="rect">
            <a:avLst/>
          </a:prstGeom>
          <a:noFill/>
        </p:spPr>
        <p:txBody>
          <a:bodyPr wrap="square" rtlCol="0">
            <a:spAutoFit/>
          </a:bodyPr>
          <a:lstStyle/>
          <a:p>
            <a:r>
              <a:rPr lang="uk-UA" sz="1100" dirty="0" smtClean="0">
                <a:latin typeface="Inter 18pt" pitchFamily="2" charset="0"/>
                <a:ea typeface="Inter 18pt" pitchFamily="2" charset="0"/>
              </a:rPr>
              <a:t>12</a:t>
            </a:r>
            <a:endParaRPr lang="uk-UA" sz="1100" dirty="0">
              <a:latin typeface="Inter 18pt" pitchFamily="2" charset="0"/>
              <a:ea typeface="Inter 18pt" pitchFamily="2" charset="0"/>
            </a:endParaRPr>
          </a:p>
        </p:txBody>
      </p:sp>
      <p:sp>
        <p:nvSpPr>
          <p:cNvPr id="12" name="Прямоугольник 11"/>
          <p:cNvSpPr/>
          <p:nvPr/>
        </p:nvSpPr>
        <p:spPr>
          <a:xfrm>
            <a:off x="155575" y="1203598"/>
            <a:ext cx="8664897" cy="1631216"/>
          </a:xfrm>
          <a:prstGeom prst="rect">
            <a:avLst/>
          </a:prstGeom>
        </p:spPr>
        <p:txBody>
          <a:bodyPr wrap="square">
            <a:spAutoFit/>
          </a:bodyPr>
          <a:lstStyle/>
          <a:p>
            <a:r>
              <a:rPr lang="en-US" sz="2000" dirty="0" smtClean="0">
                <a:latin typeface="Inter 18pt Medium" pitchFamily="2" charset="0"/>
                <a:ea typeface="Inter 18pt Medium" pitchFamily="2" charset="0"/>
              </a:rPr>
              <a:t>Mucus is a thick viscous solution of high molecular weight compounds, nitrogen-free substances, similar to polysaccharides.</a:t>
            </a:r>
          </a:p>
          <a:p>
            <a:r>
              <a:rPr lang="en-US" sz="2000" dirty="0" smtClean="0">
                <a:latin typeface="Inter 18pt Medium" pitchFamily="2" charset="0"/>
                <a:ea typeface="Inter 18pt Medium" pitchFamily="2" charset="0"/>
              </a:rPr>
              <a:t>For the manufacture of mucus, LRS is used, which contains mucous substances: marshmallow root, flax seeds, </a:t>
            </a:r>
            <a:r>
              <a:rPr lang="en-US" sz="2000" dirty="0" err="1" smtClean="0">
                <a:latin typeface="Inter 18pt Medium" pitchFamily="2" charset="0"/>
                <a:ea typeface="Inter 18pt Medium" pitchFamily="2" charset="0"/>
              </a:rPr>
              <a:t>salep</a:t>
            </a:r>
            <a:r>
              <a:rPr lang="en-US" sz="2000" dirty="0" smtClean="0">
                <a:latin typeface="Inter 18pt Medium" pitchFamily="2" charset="0"/>
                <a:ea typeface="Inter 18pt Medium" pitchFamily="2" charset="0"/>
              </a:rPr>
              <a:t> tubers, quince seeds, plantain</a:t>
            </a:r>
            <a:r>
              <a:rPr lang="uk-UA" sz="2000" dirty="0" smtClean="0">
                <a:latin typeface="Inter 18pt Medium" pitchFamily="2" charset="0"/>
                <a:ea typeface="Inter 18pt Medium" pitchFamily="2" charset="0"/>
              </a:rPr>
              <a:t>.</a:t>
            </a:r>
            <a:endParaRPr lang="en-US" sz="2000" dirty="0" smtClean="0">
              <a:latin typeface="Inter 18pt Medium" pitchFamily="2" charset="0"/>
              <a:ea typeface="Inter 18pt Medium" pitchFamily="2" charset="0"/>
            </a:endParaRPr>
          </a:p>
        </p:txBody>
      </p:sp>
      <p:sp>
        <p:nvSpPr>
          <p:cNvPr id="11" name="TextBox 10"/>
          <p:cNvSpPr txBox="1"/>
          <p:nvPr/>
        </p:nvSpPr>
        <p:spPr>
          <a:xfrm>
            <a:off x="899592" y="300593"/>
            <a:ext cx="6696744" cy="461665"/>
          </a:xfrm>
          <a:prstGeom prst="rect">
            <a:avLst/>
          </a:prstGeom>
          <a:noFill/>
        </p:spPr>
        <p:txBody>
          <a:bodyPr wrap="square" rtlCol="0">
            <a:spAutoFit/>
          </a:bodyPr>
          <a:lstStyle/>
          <a:p>
            <a:r>
              <a:rPr lang="en-US" sz="2400" dirty="0" smtClean="0">
                <a:latin typeface="Inter 18pt Medium" pitchFamily="2" charset="0"/>
                <a:ea typeface="Inter 18pt Medium" pitchFamily="2" charset="0"/>
              </a:rPr>
              <a:t>Mucus</a:t>
            </a:r>
            <a:endParaRPr lang="en-US" sz="2400" b="1" dirty="0" smtClean="0">
              <a:latin typeface="Inter 18pt Medium" pitchFamily="2" charset="0"/>
              <a:ea typeface="Inter 18pt Medium" pitchFamily="2" charset="0"/>
            </a:endParaRPr>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AutoShape 2"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2" name="AutoShape 4"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4" name="AutoShape 6"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6" name="AutoShape 8"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8" name="AutoShape 10"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60" name="AutoShape 12"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16" name="TextBox 15"/>
          <p:cNvSpPr txBox="1"/>
          <p:nvPr/>
        </p:nvSpPr>
        <p:spPr>
          <a:xfrm>
            <a:off x="35496" y="149900"/>
            <a:ext cx="432048" cy="261610"/>
          </a:xfrm>
          <a:prstGeom prst="rect">
            <a:avLst/>
          </a:prstGeom>
          <a:noFill/>
        </p:spPr>
        <p:txBody>
          <a:bodyPr wrap="square" rtlCol="0">
            <a:spAutoFit/>
          </a:bodyPr>
          <a:lstStyle/>
          <a:p>
            <a:r>
              <a:rPr lang="uk-UA" sz="1100" dirty="0" smtClean="0">
                <a:latin typeface="Inter 18pt" pitchFamily="2" charset="0"/>
                <a:ea typeface="Inter 18pt" pitchFamily="2" charset="0"/>
              </a:rPr>
              <a:t>12</a:t>
            </a:r>
            <a:endParaRPr lang="uk-UA" sz="1100" dirty="0">
              <a:latin typeface="Inter 18pt" pitchFamily="2" charset="0"/>
              <a:ea typeface="Inter 18pt" pitchFamily="2" charset="0"/>
            </a:endParaRPr>
          </a:p>
        </p:txBody>
      </p:sp>
      <p:sp>
        <p:nvSpPr>
          <p:cNvPr id="12" name="Прямоугольник 11"/>
          <p:cNvSpPr/>
          <p:nvPr/>
        </p:nvSpPr>
        <p:spPr>
          <a:xfrm>
            <a:off x="155575" y="1203598"/>
            <a:ext cx="8664897" cy="3170099"/>
          </a:xfrm>
          <a:prstGeom prst="rect">
            <a:avLst/>
          </a:prstGeom>
        </p:spPr>
        <p:txBody>
          <a:bodyPr wrap="square">
            <a:spAutoFit/>
          </a:bodyPr>
          <a:lstStyle/>
          <a:p>
            <a:r>
              <a:rPr lang="en-US" sz="2000" dirty="0" smtClean="0">
                <a:latin typeface="Inter 18pt Medium" pitchFamily="2" charset="0"/>
                <a:ea typeface="Inter 18pt Medium" pitchFamily="2" charset="0"/>
              </a:rPr>
              <a:t>The marshmallow root contains: mucus 35%, starch 37%.</a:t>
            </a:r>
          </a:p>
          <a:p>
            <a:r>
              <a:rPr lang="en-US" sz="2000" dirty="0" smtClean="0">
                <a:latin typeface="Inter 18pt Medium" pitchFamily="2" charset="0"/>
                <a:ea typeface="Inter 18pt Medium" pitchFamily="2" charset="0"/>
              </a:rPr>
              <a:t>When making an infusion of marshmallow root, the following features are taken into account:</a:t>
            </a:r>
          </a:p>
          <a:p>
            <a:r>
              <a:rPr lang="en-US" sz="2000" dirty="0" smtClean="0">
                <a:latin typeface="Inter 18pt Medium" pitchFamily="2" charset="0"/>
                <a:ea typeface="Inter 18pt Medium" pitchFamily="2" charset="0"/>
              </a:rPr>
              <a:t>1. If the recipe does not specify the amount of raw materials, then the infusion is prepared at a 5% concentration (1:20), that is, from 5.0 marshmallow root, 100 ml of mucus must be obtained.</a:t>
            </a:r>
          </a:p>
          <a:p>
            <a:r>
              <a:rPr lang="en-US" sz="2000" dirty="0" smtClean="0">
                <a:latin typeface="Inter 18pt Medium" pitchFamily="2" charset="0"/>
                <a:ea typeface="Inter 18pt Medium" pitchFamily="2" charset="0"/>
              </a:rPr>
              <a:t>2. Marshmallow root absorbs a significant amount of water, which is retained by the swollen material. Therefore, when calculating the starting materials (water and raw materials), a consumption coefficient is used.</a:t>
            </a:r>
          </a:p>
        </p:txBody>
      </p:sp>
      <p:sp>
        <p:nvSpPr>
          <p:cNvPr id="11" name="TextBox 10"/>
          <p:cNvSpPr txBox="1"/>
          <p:nvPr/>
        </p:nvSpPr>
        <p:spPr>
          <a:xfrm>
            <a:off x="899592" y="300593"/>
            <a:ext cx="6696744" cy="461665"/>
          </a:xfrm>
          <a:prstGeom prst="rect">
            <a:avLst/>
          </a:prstGeom>
          <a:noFill/>
        </p:spPr>
        <p:txBody>
          <a:bodyPr wrap="square" rtlCol="0">
            <a:spAutoFit/>
          </a:bodyPr>
          <a:lstStyle/>
          <a:p>
            <a:r>
              <a:rPr lang="en-US" sz="2400" dirty="0" smtClean="0">
                <a:latin typeface="Inter 18pt Medium" pitchFamily="2" charset="0"/>
                <a:ea typeface="Inter 18pt Medium" pitchFamily="2" charset="0"/>
              </a:rPr>
              <a:t>Infusion or mucus of marshmallow root.</a:t>
            </a:r>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AutoShape 2"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2" name="AutoShape 4"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4" name="AutoShape 6"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6" name="AutoShape 8"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8" name="AutoShape 10"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60" name="AutoShape 12"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16" name="TextBox 15"/>
          <p:cNvSpPr txBox="1"/>
          <p:nvPr/>
        </p:nvSpPr>
        <p:spPr>
          <a:xfrm>
            <a:off x="35496" y="149900"/>
            <a:ext cx="432048" cy="261610"/>
          </a:xfrm>
          <a:prstGeom prst="rect">
            <a:avLst/>
          </a:prstGeom>
          <a:noFill/>
        </p:spPr>
        <p:txBody>
          <a:bodyPr wrap="square" rtlCol="0">
            <a:spAutoFit/>
          </a:bodyPr>
          <a:lstStyle/>
          <a:p>
            <a:r>
              <a:rPr lang="uk-UA" sz="1100" dirty="0" smtClean="0">
                <a:latin typeface="Inter 18pt" pitchFamily="2" charset="0"/>
                <a:ea typeface="Inter 18pt" pitchFamily="2" charset="0"/>
              </a:rPr>
              <a:t>12</a:t>
            </a:r>
            <a:endParaRPr lang="uk-UA" sz="1100" dirty="0">
              <a:latin typeface="Inter 18pt" pitchFamily="2" charset="0"/>
              <a:ea typeface="Inter 18pt" pitchFamily="2" charset="0"/>
            </a:endParaRPr>
          </a:p>
        </p:txBody>
      </p:sp>
      <p:sp>
        <p:nvSpPr>
          <p:cNvPr id="12" name="Прямоугольник 11"/>
          <p:cNvSpPr/>
          <p:nvPr/>
        </p:nvSpPr>
        <p:spPr>
          <a:xfrm>
            <a:off x="155575" y="762258"/>
            <a:ext cx="8664897" cy="1015663"/>
          </a:xfrm>
          <a:prstGeom prst="rect">
            <a:avLst/>
          </a:prstGeom>
        </p:spPr>
        <p:txBody>
          <a:bodyPr wrap="square">
            <a:spAutoFit/>
          </a:bodyPr>
          <a:lstStyle/>
          <a:p>
            <a:r>
              <a:rPr lang="en-US" sz="2000" dirty="0" smtClean="0">
                <a:latin typeface="Inter 18pt Medium" pitchFamily="2" charset="0"/>
                <a:ea typeface="Inter 18pt Medium" pitchFamily="2" charset="0"/>
              </a:rPr>
              <a:t>The consumption coefficient shows how many times the amount of raw materials and water must be increased to obtain the required amount of extract.</a:t>
            </a:r>
          </a:p>
        </p:txBody>
      </p:sp>
      <p:sp>
        <p:nvSpPr>
          <p:cNvPr id="11" name="TextBox 10"/>
          <p:cNvSpPr txBox="1"/>
          <p:nvPr/>
        </p:nvSpPr>
        <p:spPr>
          <a:xfrm>
            <a:off x="899592" y="300593"/>
            <a:ext cx="6696744" cy="461665"/>
          </a:xfrm>
          <a:prstGeom prst="rect">
            <a:avLst/>
          </a:prstGeom>
          <a:noFill/>
        </p:spPr>
        <p:txBody>
          <a:bodyPr wrap="square" rtlCol="0">
            <a:spAutoFit/>
          </a:bodyPr>
          <a:lstStyle/>
          <a:p>
            <a:r>
              <a:rPr lang="en-US" sz="2400" dirty="0" smtClean="0">
                <a:latin typeface="Inter 18pt Medium" pitchFamily="2" charset="0"/>
                <a:ea typeface="Inter 18pt Medium" pitchFamily="2" charset="0"/>
              </a:rPr>
              <a:t>Infusion or mucus of marshmallow root.</a:t>
            </a:r>
          </a:p>
        </p:txBody>
      </p:sp>
      <p:sp>
        <p:nvSpPr>
          <p:cNvPr id="13" name="Прямоугольник 12"/>
          <p:cNvSpPr/>
          <p:nvPr/>
        </p:nvSpPr>
        <p:spPr>
          <a:xfrm>
            <a:off x="899592" y="1879253"/>
            <a:ext cx="7632848" cy="369332"/>
          </a:xfrm>
          <a:prstGeom prst="rect">
            <a:avLst/>
          </a:prstGeom>
        </p:spPr>
        <p:txBody>
          <a:bodyPr wrap="square">
            <a:spAutoFit/>
          </a:bodyPr>
          <a:lstStyle/>
          <a:p>
            <a:r>
              <a:rPr lang="en-US" dirty="0" smtClean="0">
                <a:latin typeface="Inter 18pt Medium" pitchFamily="2" charset="0"/>
                <a:ea typeface="Inter 18pt Medium" pitchFamily="2" charset="0"/>
              </a:rPr>
              <a:t>CONSUMPTION COEFFICIENTS FOR ALTEA ROOT INFUSIONS</a:t>
            </a:r>
            <a:endParaRPr lang="uk-UA" dirty="0">
              <a:latin typeface="Inter 18pt Medium" pitchFamily="2" charset="0"/>
              <a:ea typeface="Inter 18pt Medium" pitchFamily="2" charset="0"/>
            </a:endParaRPr>
          </a:p>
        </p:txBody>
      </p:sp>
      <p:graphicFrame>
        <p:nvGraphicFramePr>
          <p:cNvPr id="14" name="Таблица 13"/>
          <p:cNvGraphicFramePr>
            <a:graphicFrameLocks noGrp="1"/>
          </p:cNvGraphicFramePr>
          <p:nvPr/>
        </p:nvGraphicFramePr>
        <p:xfrm>
          <a:off x="460374" y="2427734"/>
          <a:ext cx="7928050" cy="2494280"/>
        </p:xfrm>
        <a:graphic>
          <a:graphicData uri="http://schemas.openxmlformats.org/drawingml/2006/table">
            <a:tbl>
              <a:tblPr firstRow="1" bandRow="1">
                <a:tableStyleId>{F5AB1C69-6EDB-4FF4-983F-18BD219EF322}</a:tableStyleId>
              </a:tblPr>
              <a:tblGrid>
                <a:gridCol w="3964025"/>
                <a:gridCol w="3964025"/>
              </a:tblGrid>
              <a:tr h="370840">
                <a:tc>
                  <a:txBody>
                    <a:bodyPr/>
                    <a:lstStyle/>
                    <a:p>
                      <a:r>
                        <a:rPr lang="en-US" dirty="0" smtClean="0">
                          <a:latin typeface="Inter 18pt Medium" pitchFamily="2" charset="0"/>
                          <a:ea typeface="Inter 18pt Medium" pitchFamily="2" charset="0"/>
                        </a:rPr>
                        <a:t>Ratio of raw material and water extract</a:t>
                      </a:r>
                      <a:endParaRPr lang="uk-UA" dirty="0">
                        <a:latin typeface="Inter 18pt Medium" pitchFamily="2" charset="0"/>
                        <a:ea typeface="Inter 18pt Medium" pitchFamily="2" charset="0"/>
                      </a:endParaRPr>
                    </a:p>
                  </a:txBody>
                  <a:tcPr/>
                </a:tc>
                <a:tc>
                  <a:txBody>
                    <a:bodyPr/>
                    <a:lstStyle/>
                    <a:p>
                      <a:r>
                        <a:rPr lang="en-US" sz="1800" dirty="0" smtClean="0">
                          <a:latin typeface="Inter 18pt Medium" pitchFamily="2" charset="0"/>
                          <a:ea typeface="Inter 18pt Medium" pitchFamily="2" charset="0"/>
                        </a:rPr>
                        <a:t>consumption coefficient </a:t>
                      </a:r>
                      <a:endParaRPr lang="uk-UA" dirty="0">
                        <a:latin typeface="Inter 18pt Medium" pitchFamily="2" charset="0"/>
                        <a:ea typeface="Inter 18pt Medium" pitchFamily="2" charset="0"/>
                      </a:endParaRPr>
                    </a:p>
                  </a:txBody>
                  <a:tcPr/>
                </a:tc>
              </a:tr>
              <a:tr h="370840">
                <a:tc>
                  <a:txBody>
                    <a:bodyPr/>
                    <a:lstStyle/>
                    <a:p>
                      <a:pPr algn="ctr"/>
                      <a:r>
                        <a:rPr lang="uk-UA" dirty="0" smtClean="0">
                          <a:latin typeface="Inter 18pt Medium" pitchFamily="2" charset="0"/>
                          <a:ea typeface="Inter 18pt Medium" pitchFamily="2" charset="0"/>
                        </a:rPr>
                        <a:t>1:100</a:t>
                      </a:r>
                      <a:endParaRPr lang="uk-UA" dirty="0">
                        <a:latin typeface="Inter 18pt Medium" pitchFamily="2" charset="0"/>
                        <a:ea typeface="Inter 18pt Medium" pitchFamily="2" charset="0"/>
                      </a:endParaRPr>
                    </a:p>
                  </a:txBody>
                  <a:tcPr anchor="ctr"/>
                </a:tc>
                <a:tc>
                  <a:txBody>
                    <a:bodyPr/>
                    <a:lstStyle/>
                    <a:p>
                      <a:pPr algn="ctr"/>
                      <a:r>
                        <a:rPr lang="uk-UA" dirty="0" smtClean="0">
                          <a:latin typeface="Inter 18pt Medium" pitchFamily="2" charset="0"/>
                          <a:ea typeface="Inter 18pt Medium" pitchFamily="2" charset="0"/>
                        </a:rPr>
                        <a:t>1,05</a:t>
                      </a:r>
                      <a:endParaRPr lang="uk-UA" dirty="0">
                        <a:latin typeface="Inter 18pt Medium" pitchFamily="2" charset="0"/>
                        <a:ea typeface="Inter 18pt Medium" pitchFamily="2" charset="0"/>
                      </a:endParaRPr>
                    </a:p>
                  </a:txBody>
                  <a:tcPr anchor="ct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uk-UA" dirty="0" smtClean="0">
                          <a:latin typeface="Inter 18pt Medium" pitchFamily="2" charset="0"/>
                          <a:ea typeface="Inter 18pt Medium" pitchFamily="2" charset="0"/>
                        </a:rPr>
                        <a:t>2:100</a:t>
                      </a:r>
                    </a:p>
                  </a:txBody>
                  <a:tcPr anchor="ctr"/>
                </a:tc>
                <a:tc>
                  <a:txBody>
                    <a:bodyPr/>
                    <a:lstStyle/>
                    <a:p>
                      <a:pPr algn="ctr"/>
                      <a:r>
                        <a:rPr lang="uk-UA" dirty="0" smtClean="0">
                          <a:latin typeface="Inter 18pt Medium" pitchFamily="2" charset="0"/>
                          <a:ea typeface="Inter 18pt Medium" pitchFamily="2" charset="0"/>
                        </a:rPr>
                        <a:t>1,1</a:t>
                      </a:r>
                      <a:endParaRPr lang="uk-UA" dirty="0">
                        <a:latin typeface="Inter 18pt Medium" pitchFamily="2" charset="0"/>
                        <a:ea typeface="Inter 18pt Medium" pitchFamily="2" charset="0"/>
                      </a:endParaRPr>
                    </a:p>
                  </a:txBody>
                  <a:tcPr anchor="ct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uk-UA" dirty="0" smtClean="0">
                          <a:latin typeface="Inter 18pt Medium" pitchFamily="2" charset="0"/>
                          <a:ea typeface="Inter 18pt Medium" pitchFamily="2" charset="0"/>
                        </a:rPr>
                        <a:t>3:100</a:t>
                      </a:r>
                    </a:p>
                  </a:txBody>
                  <a:tcPr anchor="ctr"/>
                </a:tc>
                <a:tc>
                  <a:txBody>
                    <a:bodyPr/>
                    <a:lstStyle/>
                    <a:p>
                      <a:pPr algn="ctr"/>
                      <a:r>
                        <a:rPr lang="uk-UA" dirty="0" smtClean="0">
                          <a:latin typeface="Inter 18pt Medium" pitchFamily="2" charset="0"/>
                          <a:ea typeface="Inter 18pt Medium" pitchFamily="2" charset="0"/>
                        </a:rPr>
                        <a:t>1,15</a:t>
                      </a:r>
                      <a:endParaRPr lang="uk-UA" dirty="0">
                        <a:latin typeface="Inter 18pt Medium" pitchFamily="2" charset="0"/>
                        <a:ea typeface="Inter 18pt Medium" pitchFamily="2" charset="0"/>
                      </a:endParaRPr>
                    </a:p>
                  </a:txBody>
                  <a:tcPr anchor="ct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uk-UA" dirty="0" smtClean="0">
                          <a:latin typeface="Inter 18pt Medium" pitchFamily="2" charset="0"/>
                          <a:ea typeface="Inter 18pt Medium" pitchFamily="2" charset="0"/>
                        </a:rPr>
                        <a:t>4:100</a:t>
                      </a:r>
                    </a:p>
                  </a:txBody>
                  <a:tcPr anchor="ctr"/>
                </a:tc>
                <a:tc>
                  <a:txBody>
                    <a:bodyPr/>
                    <a:lstStyle/>
                    <a:p>
                      <a:pPr algn="ctr"/>
                      <a:r>
                        <a:rPr lang="uk-UA" dirty="0" smtClean="0">
                          <a:latin typeface="Inter 18pt Medium" pitchFamily="2" charset="0"/>
                          <a:ea typeface="Inter 18pt Medium" pitchFamily="2" charset="0"/>
                        </a:rPr>
                        <a:t>1,2</a:t>
                      </a:r>
                      <a:endParaRPr lang="uk-UA" dirty="0">
                        <a:latin typeface="Inter 18pt Medium" pitchFamily="2" charset="0"/>
                        <a:ea typeface="Inter 18pt Medium" pitchFamily="2" charset="0"/>
                      </a:endParaRPr>
                    </a:p>
                  </a:txBody>
                  <a:tcPr anchor="ct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uk-UA" dirty="0" smtClean="0">
                          <a:latin typeface="Inter 18pt Medium" pitchFamily="2" charset="0"/>
                          <a:ea typeface="Inter 18pt Medium" pitchFamily="2" charset="0"/>
                        </a:rPr>
                        <a:t>5:100</a:t>
                      </a:r>
                    </a:p>
                  </a:txBody>
                  <a:tcPr anchor="ctr"/>
                </a:tc>
                <a:tc>
                  <a:txBody>
                    <a:bodyPr/>
                    <a:lstStyle/>
                    <a:p>
                      <a:pPr algn="ctr"/>
                      <a:r>
                        <a:rPr lang="uk-UA" dirty="0" smtClean="0">
                          <a:latin typeface="Inter 18pt Medium" pitchFamily="2" charset="0"/>
                          <a:ea typeface="Inter 18pt Medium" pitchFamily="2" charset="0"/>
                        </a:rPr>
                        <a:t>1,3</a:t>
                      </a:r>
                      <a:endParaRPr lang="uk-UA" dirty="0">
                        <a:latin typeface="Inter 18pt Medium" pitchFamily="2" charset="0"/>
                        <a:ea typeface="Inter 18pt Medium" pitchFamily="2" charset="0"/>
                      </a:endParaRPr>
                    </a:p>
                  </a:txBody>
                  <a:tcPr anchor="ctr"/>
                </a:tc>
              </a:tr>
            </a:tbl>
          </a:graphicData>
        </a:graphic>
      </p:graphicFrame>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AutoShape 2"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2" name="AutoShape 4"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4" name="AutoShape 6"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6" name="AutoShape 8"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8" name="AutoShape 10"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60" name="AutoShape 12"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16" name="TextBox 15"/>
          <p:cNvSpPr txBox="1"/>
          <p:nvPr/>
        </p:nvSpPr>
        <p:spPr>
          <a:xfrm>
            <a:off x="35496" y="149900"/>
            <a:ext cx="432048" cy="261610"/>
          </a:xfrm>
          <a:prstGeom prst="rect">
            <a:avLst/>
          </a:prstGeom>
          <a:noFill/>
        </p:spPr>
        <p:txBody>
          <a:bodyPr wrap="square" rtlCol="0">
            <a:spAutoFit/>
          </a:bodyPr>
          <a:lstStyle/>
          <a:p>
            <a:r>
              <a:rPr lang="uk-UA" sz="1100" dirty="0" smtClean="0">
                <a:latin typeface="Inter 18pt" pitchFamily="2" charset="0"/>
                <a:ea typeface="Inter 18pt" pitchFamily="2" charset="0"/>
              </a:rPr>
              <a:t>12</a:t>
            </a:r>
            <a:endParaRPr lang="uk-UA" sz="1100" dirty="0">
              <a:latin typeface="Inter 18pt" pitchFamily="2" charset="0"/>
              <a:ea typeface="Inter 18pt" pitchFamily="2" charset="0"/>
            </a:endParaRPr>
          </a:p>
        </p:txBody>
      </p:sp>
      <p:sp>
        <p:nvSpPr>
          <p:cNvPr id="12" name="Прямоугольник 11"/>
          <p:cNvSpPr/>
          <p:nvPr/>
        </p:nvSpPr>
        <p:spPr>
          <a:xfrm>
            <a:off x="155575" y="1203598"/>
            <a:ext cx="6144617" cy="2862322"/>
          </a:xfrm>
          <a:prstGeom prst="rect">
            <a:avLst/>
          </a:prstGeom>
        </p:spPr>
        <p:txBody>
          <a:bodyPr wrap="square">
            <a:spAutoFit/>
          </a:bodyPr>
          <a:lstStyle/>
          <a:p>
            <a:r>
              <a:rPr lang="en-US" sz="2000" dirty="0" smtClean="0">
                <a:latin typeface="Inter 18pt Medium" pitchFamily="2" charset="0"/>
                <a:ea typeface="Inter 18pt Medium" pitchFamily="2" charset="0"/>
              </a:rPr>
              <a:t>The extract is prepared by cold infusion at room temperature for 30 minutes with periodic stirring (maceration method). Cold infusion is caused by the need to ensure the transition into the extract of only mucus - as an active substance and minimal extraction of associated substances - starch. When starch is extracted, the infusions become viscous, serve as a favorable environment for the reproduction of </a:t>
            </a:r>
            <a:r>
              <a:rPr lang="en-US" sz="2000" dirty="0" err="1" smtClean="0">
                <a:latin typeface="Inter 18pt Medium" pitchFamily="2" charset="0"/>
                <a:ea typeface="Inter 18pt Medium" pitchFamily="2" charset="0"/>
              </a:rPr>
              <a:t>microflora</a:t>
            </a:r>
            <a:r>
              <a:rPr lang="en-US" sz="2000" dirty="0" smtClean="0">
                <a:latin typeface="Inter 18pt Medium" pitchFamily="2" charset="0"/>
                <a:ea typeface="Inter 18pt Medium" pitchFamily="2" charset="0"/>
              </a:rPr>
              <a:t>.</a:t>
            </a:r>
          </a:p>
        </p:txBody>
      </p:sp>
      <p:sp>
        <p:nvSpPr>
          <p:cNvPr id="11" name="TextBox 10"/>
          <p:cNvSpPr txBox="1"/>
          <p:nvPr/>
        </p:nvSpPr>
        <p:spPr>
          <a:xfrm>
            <a:off x="899592" y="300593"/>
            <a:ext cx="5112568" cy="830997"/>
          </a:xfrm>
          <a:prstGeom prst="rect">
            <a:avLst/>
          </a:prstGeom>
          <a:noFill/>
        </p:spPr>
        <p:txBody>
          <a:bodyPr wrap="square" rtlCol="0">
            <a:spAutoFit/>
          </a:bodyPr>
          <a:lstStyle/>
          <a:p>
            <a:r>
              <a:rPr lang="en-US" sz="2400" dirty="0" smtClean="0">
                <a:latin typeface="Inter 18pt Medium" pitchFamily="2" charset="0"/>
                <a:ea typeface="Inter 18pt Medium" pitchFamily="2" charset="0"/>
              </a:rPr>
              <a:t>Infusion or mucus of marshmallow root.</a:t>
            </a:r>
          </a:p>
        </p:txBody>
      </p:sp>
      <p:pic>
        <p:nvPicPr>
          <p:cNvPr id="2" name="Picture 2" descr="Marshmallow Root Mucilage – Lush South Africa"/>
          <p:cNvPicPr>
            <a:picLocks noChangeAspect="1" noChangeArrowheads="1"/>
          </p:cNvPicPr>
          <p:nvPr/>
        </p:nvPicPr>
        <p:blipFill>
          <a:blip r:embed="rId2" cstate="print"/>
          <a:srcRect l="5439" t="21849" r="38143" b="6359"/>
          <a:stretch>
            <a:fillRect/>
          </a:stretch>
        </p:blipFill>
        <p:spPr bwMode="auto">
          <a:xfrm>
            <a:off x="6156176" y="411510"/>
            <a:ext cx="2987824" cy="4731990"/>
          </a:xfrm>
          <a:prstGeom prst="rect">
            <a:avLst/>
          </a:prstGeom>
          <a:noFill/>
        </p:spPr>
      </p:pic>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AutoShape 2"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2" name="AutoShape 4"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4" name="AutoShape 6"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6" name="AutoShape 8"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8" name="AutoShape 10"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60" name="AutoShape 12"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16" name="TextBox 15"/>
          <p:cNvSpPr txBox="1"/>
          <p:nvPr/>
        </p:nvSpPr>
        <p:spPr>
          <a:xfrm>
            <a:off x="35496" y="149900"/>
            <a:ext cx="432048" cy="261610"/>
          </a:xfrm>
          <a:prstGeom prst="rect">
            <a:avLst/>
          </a:prstGeom>
          <a:noFill/>
        </p:spPr>
        <p:txBody>
          <a:bodyPr wrap="square" rtlCol="0">
            <a:spAutoFit/>
          </a:bodyPr>
          <a:lstStyle/>
          <a:p>
            <a:r>
              <a:rPr lang="uk-UA" sz="1100" dirty="0" smtClean="0">
                <a:latin typeface="Inter 18pt" pitchFamily="2" charset="0"/>
                <a:ea typeface="Inter 18pt" pitchFamily="2" charset="0"/>
              </a:rPr>
              <a:t>37</a:t>
            </a:r>
            <a:endParaRPr lang="uk-UA" sz="1100" dirty="0">
              <a:latin typeface="Inter 18pt" pitchFamily="2" charset="0"/>
              <a:ea typeface="Inter 18pt" pitchFamily="2" charset="0"/>
            </a:endParaRPr>
          </a:p>
        </p:txBody>
      </p:sp>
      <p:sp>
        <p:nvSpPr>
          <p:cNvPr id="12" name="Прямоугольник 11"/>
          <p:cNvSpPr/>
          <p:nvPr/>
        </p:nvSpPr>
        <p:spPr>
          <a:xfrm>
            <a:off x="5004048" y="915566"/>
            <a:ext cx="3636912" cy="3477875"/>
          </a:xfrm>
          <a:prstGeom prst="rect">
            <a:avLst/>
          </a:prstGeom>
        </p:spPr>
        <p:txBody>
          <a:bodyPr wrap="square">
            <a:spAutoFit/>
          </a:bodyPr>
          <a:lstStyle/>
          <a:p>
            <a:r>
              <a:rPr lang="en-US" sz="2000" dirty="0" smtClean="0">
                <a:latin typeface="Inter 18pt Medium" pitchFamily="2" charset="0"/>
                <a:ea typeface="Inter 18pt Medium" pitchFamily="2" charset="0"/>
              </a:rPr>
              <a:t>After infusion, the extract is filtered without squeezing the raw material through a double layer of gauze into a measuring cylinder and brought to a given volume. When squeezing, swollen starch grains and fragments of tissue cells fall into the extract - the infusion turns cloudy and quickly spoils.</a:t>
            </a:r>
          </a:p>
        </p:txBody>
      </p:sp>
      <p:sp>
        <p:nvSpPr>
          <p:cNvPr id="11" name="TextBox 10"/>
          <p:cNvSpPr txBox="1"/>
          <p:nvPr/>
        </p:nvSpPr>
        <p:spPr>
          <a:xfrm>
            <a:off x="899592" y="300593"/>
            <a:ext cx="6696744" cy="461665"/>
          </a:xfrm>
          <a:prstGeom prst="rect">
            <a:avLst/>
          </a:prstGeom>
          <a:noFill/>
        </p:spPr>
        <p:txBody>
          <a:bodyPr wrap="square" rtlCol="0">
            <a:spAutoFit/>
          </a:bodyPr>
          <a:lstStyle/>
          <a:p>
            <a:r>
              <a:rPr lang="en-US" sz="2400" dirty="0" smtClean="0">
                <a:latin typeface="Inter 18pt Medium" pitchFamily="2" charset="0"/>
                <a:ea typeface="Inter 18pt Medium" pitchFamily="2" charset="0"/>
              </a:rPr>
              <a:t>Infusion or mucus of marshmallow root.</a:t>
            </a:r>
          </a:p>
        </p:txBody>
      </p:sp>
      <p:pic>
        <p:nvPicPr>
          <p:cNvPr id="1026" name="Picture 2" descr="https://media.post.rvohealth.io/wp-content/uploads/2020/08/2322-Marshmallow_Root-732x549-thumbnail-732x549.jpg"/>
          <p:cNvPicPr>
            <a:picLocks noChangeAspect="1" noChangeArrowheads="1"/>
          </p:cNvPicPr>
          <p:nvPr/>
        </p:nvPicPr>
        <p:blipFill>
          <a:blip r:embed="rId2" cstate="print"/>
          <a:srcRect l="5853" t="5508" r="27706" b="13640"/>
          <a:stretch>
            <a:fillRect/>
          </a:stretch>
        </p:blipFill>
        <p:spPr bwMode="auto">
          <a:xfrm>
            <a:off x="35496" y="915566"/>
            <a:ext cx="4632449" cy="4227934"/>
          </a:xfrm>
          <a:prstGeom prst="rect">
            <a:avLst/>
          </a:prstGeom>
          <a:noFill/>
        </p:spPr>
      </p:pic>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AutoShape 2"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2" name="AutoShape 4"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4" name="AutoShape 6"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6" name="AutoShape 8"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8" name="AutoShape 10"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60" name="AutoShape 12"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16" name="TextBox 15"/>
          <p:cNvSpPr txBox="1"/>
          <p:nvPr/>
        </p:nvSpPr>
        <p:spPr>
          <a:xfrm>
            <a:off x="35496" y="149900"/>
            <a:ext cx="432048" cy="261610"/>
          </a:xfrm>
          <a:prstGeom prst="rect">
            <a:avLst/>
          </a:prstGeom>
          <a:noFill/>
        </p:spPr>
        <p:txBody>
          <a:bodyPr wrap="square" rtlCol="0">
            <a:spAutoFit/>
          </a:bodyPr>
          <a:lstStyle/>
          <a:p>
            <a:r>
              <a:rPr lang="uk-UA" sz="1100" dirty="0" smtClean="0">
                <a:latin typeface="Inter 18pt" pitchFamily="2" charset="0"/>
                <a:ea typeface="Inter 18pt" pitchFamily="2" charset="0"/>
              </a:rPr>
              <a:t>12</a:t>
            </a:r>
            <a:endParaRPr lang="uk-UA" sz="1100" dirty="0">
              <a:latin typeface="Inter 18pt" pitchFamily="2" charset="0"/>
              <a:ea typeface="Inter 18pt" pitchFamily="2" charset="0"/>
            </a:endParaRPr>
          </a:p>
        </p:txBody>
      </p:sp>
      <p:sp>
        <p:nvSpPr>
          <p:cNvPr id="11" name="TextBox 10"/>
          <p:cNvSpPr txBox="1"/>
          <p:nvPr/>
        </p:nvSpPr>
        <p:spPr>
          <a:xfrm>
            <a:off x="1547664" y="1925419"/>
            <a:ext cx="5112568" cy="646331"/>
          </a:xfrm>
          <a:prstGeom prst="rect">
            <a:avLst/>
          </a:prstGeom>
          <a:noFill/>
        </p:spPr>
        <p:txBody>
          <a:bodyPr wrap="square" rtlCol="0">
            <a:spAutoFit/>
          </a:bodyPr>
          <a:lstStyle/>
          <a:p>
            <a:pPr algn="ctr"/>
            <a:r>
              <a:rPr lang="en-US" sz="3600" dirty="0" smtClean="0">
                <a:latin typeface="Inter 18pt Medium" pitchFamily="2" charset="0"/>
                <a:ea typeface="Inter 18pt Medium" pitchFamily="2" charset="0"/>
              </a:rPr>
              <a:t>Examples</a:t>
            </a:r>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AutoShape 2"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2" name="AutoShape 4"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4" name="AutoShape 6"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6" name="AutoShape 8"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8" name="AutoShape 10"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60" name="AutoShape 12"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16" name="TextBox 15"/>
          <p:cNvSpPr txBox="1"/>
          <p:nvPr/>
        </p:nvSpPr>
        <p:spPr>
          <a:xfrm>
            <a:off x="35496" y="149900"/>
            <a:ext cx="432048" cy="261610"/>
          </a:xfrm>
          <a:prstGeom prst="rect">
            <a:avLst/>
          </a:prstGeom>
          <a:noFill/>
        </p:spPr>
        <p:txBody>
          <a:bodyPr wrap="square" rtlCol="0">
            <a:spAutoFit/>
          </a:bodyPr>
          <a:lstStyle/>
          <a:p>
            <a:r>
              <a:rPr lang="uk-UA" sz="1100" dirty="0" smtClean="0">
                <a:latin typeface="Inter 18pt" pitchFamily="2" charset="0"/>
                <a:ea typeface="Inter 18pt" pitchFamily="2" charset="0"/>
              </a:rPr>
              <a:t>12</a:t>
            </a:r>
            <a:endParaRPr lang="uk-UA" sz="1100" dirty="0">
              <a:latin typeface="Inter 18pt" pitchFamily="2" charset="0"/>
              <a:ea typeface="Inter 18pt" pitchFamily="2" charset="0"/>
            </a:endParaRPr>
          </a:p>
        </p:txBody>
      </p:sp>
      <p:sp>
        <p:nvSpPr>
          <p:cNvPr id="11" name="TextBox 10"/>
          <p:cNvSpPr txBox="1"/>
          <p:nvPr/>
        </p:nvSpPr>
        <p:spPr>
          <a:xfrm>
            <a:off x="323528" y="411510"/>
            <a:ext cx="6480720" cy="1015663"/>
          </a:xfrm>
          <a:prstGeom prst="rect">
            <a:avLst/>
          </a:prstGeom>
          <a:noFill/>
        </p:spPr>
        <p:txBody>
          <a:bodyPr wrap="square" rtlCol="0">
            <a:spAutoFit/>
          </a:bodyPr>
          <a:lstStyle/>
          <a:p>
            <a:r>
              <a:rPr lang="es-ES" sz="2000" i="1" dirty="0" smtClean="0">
                <a:latin typeface="Inter 18pt Medium" pitchFamily="2" charset="0"/>
                <a:ea typeface="Inter 18pt Medium" pitchFamily="2" charset="0"/>
              </a:rPr>
              <a:t>Rp: Infusi herbae Thermopsidis ex 0,5- 200 ml</a:t>
            </a:r>
          </a:p>
          <a:p>
            <a:r>
              <a:rPr lang="en-US" sz="2000" i="1" dirty="0" err="1" smtClean="0">
                <a:latin typeface="Inter 18pt Medium" pitchFamily="2" charset="0"/>
                <a:ea typeface="Inter 18pt Medium" pitchFamily="2" charset="0"/>
              </a:rPr>
              <a:t>Natrii</a:t>
            </a:r>
            <a:r>
              <a:rPr lang="en-US" sz="2000" i="1" dirty="0" smtClean="0">
                <a:latin typeface="Inter 18pt Medium" pitchFamily="2" charset="0"/>
                <a:ea typeface="Inter 18pt Medium" pitchFamily="2" charset="0"/>
              </a:rPr>
              <a:t> </a:t>
            </a:r>
            <a:r>
              <a:rPr lang="en-US" sz="2000" i="1" dirty="0" err="1" smtClean="0">
                <a:latin typeface="Inter 18pt Medium" pitchFamily="2" charset="0"/>
                <a:ea typeface="Inter 18pt Medium" pitchFamily="2" charset="0"/>
              </a:rPr>
              <a:t>benzoatis</a:t>
            </a:r>
            <a:r>
              <a:rPr lang="en-US" sz="2000" i="1" dirty="0" smtClean="0">
                <a:latin typeface="Inter 18pt Medium" pitchFamily="2" charset="0"/>
                <a:ea typeface="Inter 18pt Medium" pitchFamily="2" charset="0"/>
              </a:rPr>
              <a:t> 4,0</a:t>
            </a:r>
          </a:p>
          <a:p>
            <a:r>
              <a:rPr lang="en-US" sz="2000" i="1" dirty="0" smtClean="0">
                <a:latin typeface="Inter 18pt Medium" pitchFamily="2" charset="0"/>
                <a:ea typeface="Inter 18pt Medium" pitchFamily="2" charset="0"/>
              </a:rPr>
              <a:t>Da.</a:t>
            </a:r>
            <a:r>
              <a:rPr lang="uk-UA" sz="2000" i="1" dirty="0" smtClean="0">
                <a:latin typeface="Inter 18pt Medium" pitchFamily="2" charset="0"/>
                <a:ea typeface="Inter 18pt Medium" pitchFamily="2" charset="0"/>
              </a:rPr>
              <a:t> </a:t>
            </a:r>
            <a:r>
              <a:rPr lang="ru-RU" sz="2000" i="1" dirty="0" err="1" smtClean="0">
                <a:latin typeface="Inter 18pt Medium" pitchFamily="2" charset="0"/>
                <a:ea typeface="Inter 18pt Medium" pitchFamily="2" charset="0"/>
              </a:rPr>
              <a:t>Signa</a:t>
            </a:r>
            <a:r>
              <a:rPr lang="ru-RU" sz="2000" i="1" dirty="0" smtClean="0">
                <a:latin typeface="Inter 18pt Medium" pitchFamily="2" charset="0"/>
                <a:ea typeface="Inter 18pt Medium" pitchFamily="2" charset="0"/>
              </a:rPr>
              <a:t>: </a:t>
            </a:r>
            <a:r>
              <a:rPr lang="en-US" sz="2000" i="1" dirty="0" smtClean="0">
                <a:latin typeface="Inter 18pt Medium" pitchFamily="2" charset="0"/>
                <a:ea typeface="Inter 18pt Medium" pitchFamily="2" charset="0"/>
              </a:rPr>
              <a:t>no. 1 tbsp 3 times a day.</a:t>
            </a:r>
            <a:endParaRPr lang="en-US" sz="2000" dirty="0" smtClean="0">
              <a:latin typeface="Inter 18pt Medium" pitchFamily="2" charset="0"/>
              <a:ea typeface="Inter 18pt Medium" pitchFamily="2" charset="0"/>
            </a:endParaRPr>
          </a:p>
        </p:txBody>
      </p:sp>
      <p:sp>
        <p:nvSpPr>
          <p:cNvPr id="10" name="Прямоугольник 9"/>
          <p:cNvSpPr/>
          <p:nvPr/>
        </p:nvSpPr>
        <p:spPr>
          <a:xfrm>
            <a:off x="155575" y="1427173"/>
            <a:ext cx="3912369" cy="2862322"/>
          </a:xfrm>
          <a:prstGeom prst="rect">
            <a:avLst/>
          </a:prstGeom>
        </p:spPr>
        <p:txBody>
          <a:bodyPr wrap="square">
            <a:spAutoFit/>
          </a:bodyPr>
          <a:lstStyle/>
          <a:p>
            <a:r>
              <a:rPr lang="en-US" dirty="0" err="1" smtClean="0">
                <a:latin typeface="Inter 18pt Medium" pitchFamily="2" charset="0"/>
                <a:ea typeface="Inter 18pt Medium" pitchFamily="2" charset="0"/>
              </a:rPr>
              <a:t>Thermopsis</a:t>
            </a:r>
            <a:r>
              <a:rPr lang="en-US" dirty="0" smtClean="0">
                <a:latin typeface="Inter 18pt Medium" pitchFamily="2" charset="0"/>
                <a:ea typeface="Inter 18pt Medium" pitchFamily="2" charset="0"/>
              </a:rPr>
              <a:t> herb 0.5</a:t>
            </a:r>
          </a:p>
          <a:p>
            <a:r>
              <a:rPr lang="en-US" dirty="0" smtClean="0">
                <a:latin typeface="Inter 18pt Medium" pitchFamily="2" charset="0"/>
                <a:ea typeface="Inter 18pt Medium" pitchFamily="2" charset="0"/>
              </a:rPr>
              <a:t>Standard raw material contains 1.5% alkaloids; </a:t>
            </a:r>
            <a:endParaRPr lang="" smtClean="0">
              <a:latin typeface="Inter 18pt Medium" pitchFamily="2" charset="0"/>
              <a:ea typeface="Inter 18pt Medium" pitchFamily="2" charset="0"/>
            </a:endParaRPr>
          </a:p>
          <a:p>
            <a:r>
              <a:rPr lang="en-US" dirty="0" smtClean="0">
                <a:latin typeface="Inter 18pt Medium" pitchFamily="2" charset="0"/>
                <a:ea typeface="Inter 18pt Medium" pitchFamily="2" charset="0"/>
              </a:rPr>
              <a:t>this means that 1.5 alkaloids are contained in 100.0 raw material:</a:t>
            </a:r>
          </a:p>
          <a:p>
            <a:endParaRPr lang="" smtClean="0">
              <a:latin typeface="Inter 18pt Medium" pitchFamily="2" charset="0"/>
              <a:ea typeface="Inter 18pt Medium" pitchFamily="2" charset="0"/>
            </a:endParaRPr>
          </a:p>
          <a:p>
            <a:r>
              <a:rPr lang="en-US" dirty="0" smtClean="0">
                <a:latin typeface="Inter 18pt Medium" pitchFamily="2" charset="0"/>
                <a:ea typeface="Inter 18pt Medium" pitchFamily="2" charset="0"/>
              </a:rPr>
              <a:t>1.5-100.0</a:t>
            </a:r>
          </a:p>
          <a:p>
            <a:r>
              <a:rPr lang="en-US" dirty="0" smtClean="0">
                <a:latin typeface="Inter 18pt Medium" pitchFamily="2" charset="0"/>
                <a:ea typeface="Inter 18pt Medium" pitchFamily="2" charset="0"/>
              </a:rPr>
              <a:t>x - 0.5</a:t>
            </a:r>
          </a:p>
          <a:p>
            <a:endParaRPr lang="" smtClean="0">
              <a:latin typeface="Inter 18pt Medium" pitchFamily="2" charset="0"/>
              <a:ea typeface="Inter 18pt Medium" pitchFamily="2" charset="0"/>
            </a:endParaRPr>
          </a:p>
          <a:p>
            <a:r>
              <a:rPr lang="en-US" dirty="0" smtClean="0">
                <a:latin typeface="Inter 18pt Medium" pitchFamily="2" charset="0"/>
                <a:ea typeface="Inter 18pt Medium" pitchFamily="2" charset="0"/>
              </a:rPr>
              <a:t>x = 0.0075 alkaloids</a:t>
            </a:r>
          </a:p>
        </p:txBody>
      </p:sp>
      <p:sp>
        <p:nvSpPr>
          <p:cNvPr id="12" name="Прямоугольник 11"/>
          <p:cNvSpPr/>
          <p:nvPr/>
        </p:nvSpPr>
        <p:spPr>
          <a:xfrm>
            <a:off x="3923928" y="1635646"/>
            <a:ext cx="4788024" cy="2031325"/>
          </a:xfrm>
          <a:prstGeom prst="rect">
            <a:avLst/>
          </a:prstGeom>
        </p:spPr>
        <p:txBody>
          <a:bodyPr wrap="square">
            <a:spAutoFit/>
          </a:bodyPr>
          <a:lstStyle/>
          <a:p>
            <a:r>
              <a:rPr lang="en-US" dirty="0" smtClean="0">
                <a:latin typeface="Inter 18pt Medium" pitchFamily="2" charset="0"/>
                <a:ea typeface="Inter 18pt Medium" pitchFamily="2" charset="0"/>
              </a:rPr>
              <a:t>Solution of hydrochloric acid (1:10) 0.83%:</a:t>
            </a:r>
          </a:p>
          <a:p>
            <a:endParaRPr lang="" smtClean="0">
              <a:latin typeface="Inter 18pt Medium" pitchFamily="2" charset="0"/>
              <a:ea typeface="Inter 18pt Medium" pitchFamily="2" charset="0"/>
            </a:endParaRPr>
          </a:p>
          <a:p>
            <a:r>
              <a:rPr lang="en-US" dirty="0" smtClean="0">
                <a:latin typeface="Inter 18pt Medium" pitchFamily="2" charset="0"/>
                <a:ea typeface="Inter 18pt Medium" pitchFamily="2" charset="0"/>
              </a:rPr>
              <a:t>0.83 g of hydrogen chloride - in 100 ml of acid solution</a:t>
            </a:r>
          </a:p>
          <a:p>
            <a:r>
              <a:rPr lang="en-US" dirty="0" smtClean="0">
                <a:latin typeface="Inter 18pt Medium" pitchFamily="2" charset="0"/>
                <a:ea typeface="Inter 18pt Medium" pitchFamily="2" charset="0"/>
              </a:rPr>
              <a:t>0.0075 g - in x ml of acid solution</a:t>
            </a:r>
          </a:p>
          <a:p>
            <a:endParaRPr lang="" smtClean="0">
              <a:latin typeface="Inter 18pt Medium" pitchFamily="2" charset="0"/>
              <a:ea typeface="Inter 18pt Medium" pitchFamily="2" charset="0"/>
            </a:endParaRPr>
          </a:p>
          <a:p>
            <a:r>
              <a:rPr lang="en-US" dirty="0" smtClean="0">
                <a:latin typeface="Inter 18pt Medium" pitchFamily="2" charset="0"/>
                <a:ea typeface="Inter 18pt Medium" pitchFamily="2" charset="0"/>
              </a:rPr>
              <a:t>x = 0.9 ml = 18 drops (1 ml - 20 drops)</a:t>
            </a:r>
            <a:endParaRPr lang="uk-UA" dirty="0">
              <a:latin typeface="Inter 18pt Medium" pitchFamily="2" charset="0"/>
              <a:ea typeface="Inter 18pt Medium" pitchFamily="2" charset="0"/>
            </a:endParaRPr>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AutoShape 2"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2" name="AutoShape 4"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4" name="AutoShape 6"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6" name="AutoShape 8"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8" name="AutoShape 10"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60" name="AutoShape 12"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16" name="TextBox 15"/>
          <p:cNvSpPr txBox="1"/>
          <p:nvPr/>
        </p:nvSpPr>
        <p:spPr>
          <a:xfrm>
            <a:off x="35496" y="149900"/>
            <a:ext cx="432048" cy="261610"/>
          </a:xfrm>
          <a:prstGeom prst="rect">
            <a:avLst/>
          </a:prstGeom>
          <a:noFill/>
        </p:spPr>
        <p:txBody>
          <a:bodyPr wrap="square" rtlCol="0">
            <a:spAutoFit/>
          </a:bodyPr>
          <a:lstStyle/>
          <a:p>
            <a:r>
              <a:rPr lang="uk-UA" sz="1100" dirty="0" smtClean="0">
                <a:latin typeface="Inter 18pt" pitchFamily="2" charset="0"/>
                <a:ea typeface="Inter 18pt" pitchFamily="2" charset="0"/>
              </a:rPr>
              <a:t>12</a:t>
            </a:r>
            <a:endParaRPr lang="uk-UA" sz="1100" dirty="0">
              <a:latin typeface="Inter 18pt" pitchFamily="2" charset="0"/>
              <a:ea typeface="Inter 18pt" pitchFamily="2" charset="0"/>
            </a:endParaRPr>
          </a:p>
        </p:txBody>
      </p:sp>
      <p:sp>
        <p:nvSpPr>
          <p:cNvPr id="10" name="Прямоугольник 9"/>
          <p:cNvSpPr/>
          <p:nvPr/>
        </p:nvSpPr>
        <p:spPr>
          <a:xfrm>
            <a:off x="1691680" y="627534"/>
            <a:ext cx="5640561" cy="3170099"/>
          </a:xfrm>
          <a:prstGeom prst="rect">
            <a:avLst/>
          </a:prstGeom>
        </p:spPr>
        <p:txBody>
          <a:bodyPr wrap="square">
            <a:spAutoFit/>
          </a:bodyPr>
          <a:lstStyle/>
          <a:p>
            <a:r>
              <a:rPr lang="en-US" sz="2000" dirty="0" smtClean="0">
                <a:latin typeface="Inter 18pt Medium" pitchFamily="2" charset="0"/>
                <a:ea typeface="Inter 18pt Medium" pitchFamily="2" charset="0"/>
              </a:rPr>
              <a:t>Date___________ to recipe No. _________</a:t>
            </a:r>
          </a:p>
          <a:p>
            <a:r>
              <a:rPr lang="en-US" sz="2000" dirty="0" err="1" smtClean="0">
                <a:latin typeface="Inter 18pt Medium" pitchFamily="2" charset="0"/>
                <a:ea typeface="Inter 18pt Medium" pitchFamily="2" charset="0"/>
              </a:rPr>
              <a:t>Rp</a:t>
            </a:r>
            <a:r>
              <a:rPr lang="en-US" sz="2000" dirty="0" smtClean="0">
                <a:latin typeface="Inter 18pt Medium" pitchFamily="2" charset="0"/>
                <a:ea typeface="Inter 18pt Medium" pitchFamily="2" charset="0"/>
              </a:rPr>
              <a:t>: </a:t>
            </a:r>
            <a:r>
              <a:rPr lang="en-US" sz="2000" dirty="0" err="1" smtClean="0">
                <a:latin typeface="Inter 18pt Medium" pitchFamily="2" charset="0"/>
                <a:ea typeface="Inter 18pt Medium" pitchFamily="2" charset="0"/>
              </a:rPr>
              <a:t>Herbae</a:t>
            </a:r>
            <a:r>
              <a:rPr lang="en-US" sz="2000" dirty="0" smtClean="0">
                <a:latin typeface="Inter 18pt Medium" pitchFamily="2" charset="0"/>
                <a:ea typeface="Inter 18pt Medium" pitchFamily="2" charset="0"/>
              </a:rPr>
              <a:t> </a:t>
            </a:r>
            <a:r>
              <a:rPr lang="en-US" sz="2000" dirty="0" err="1" smtClean="0">
                <a:latin typeface="Inter 18pt Medium" pitchFamily="2" charset="0"/>
                <a:ea typeface="Inter 18pt Medium" pitchFamily="2" charset="0"/>
              </a:rPr>
              <a:t>Thermopsidis</a:t>
            </a:r>
            <a:r>
              <a:rPr lang="en-US" sz="2000" dirty="0" smtClean="0">
                <a:latin typeface="Inter 18pt Medium" pitchFamily="2" charset="0"/>
                <a:ea typeface="Inter 18pt Medium" pitchFamily="2" charset="0"/>
              </a:rPr>
              <a:t> 0.5</a:t>
            </a:r>
          </a:p>
          <a:p>
            <a:r>
              <a:rPr lang="en-US" sz="2000" dirty="0" err="1" smtClean="0">
                <a:latin typeface="Inter 18pt Medium" pitchFamily="2" charset="0"/>
                <a:ea typeface="Inter 18pt Medium" pitchFamily="2" charset="0"/>
              </a:rPr>
              <a:t>Solutionis</a:t>
            </a:r>
            <a:r>
              <a:rPr lang="en-US" sz="2000" dirty="0" smtClean="0">
                <a:latin typeface="Inter 18pt Medium" pitchFamily="2" charset="0"/>
                <a:ea typeface="Inter 18pt Medium" pitchFamily="2" charset="0"/>
              </a:rPr>
              <a:t> </a:t>
            </a:r>
            <a:r>
              <a:rPr lang="en-US" sz="2000" dirty="0" err="1" smtClean="0">
                <a:latin typeface="Inter 18pt Medium" pitchFamily="2" charset="0"/>
                <a:ea typeface="Inter 18pt Medium" pitchFamily="2" charset="0"/>
              </a:rPr>
              <a:t>Acidi</a:t>
            </a:r>
            <a:r>
              <a:rPr lang="en-US" sz="2000" dirty="0" smtClean="0">
                <a:latin typeface="Inter 18pt Medium" pitchFamily="2" charset="0"/>
                <a:ea typeface="Inter 18pt Medium" pitchFamily="2" charset="0"/>
              </a:rPr>
              <a:t> </a:t>
            </a:r>
            <a:r>
              <a:rPr lang="en-US" sz="2000" dirty="0" err="1" smtClean="0">
                <a:latin typeface="Inter 18pt Medium" pitchFamily="2" charset="0"/>
                <a:ea typeface="Inter 18pt Medium" pitchFamily="2" charset="0"/>
              </a:rPr>
              <a:t>hydrochlorici</a:t>
            </a:r>
            <a:r>
              <a:rPr lang="en-US" sz="2000" dirty="0" smtClean="0">
                <a:latin typeface="Inter 18pt Medium" pitchFamily="2" charset="0"/>
                <a:ea typeface="Inter 18pt Medium" pitchFamily="2" charset="0"/>
              </a:rPr>
              <a:t> (1:10) </a:t>
            </a:r>
            <a:r>
              <a:rPr lang="en-US" sz="2000" dirty="0" err="1" smtClean="0">
                <a:latin typeface="Inter 18pt Medium" pitchFamily="2" charset="0"/>
                <a:ea typeface="Inter 18pt Medium" pitchFamily="2" charset="0"/>
              </a:rPr>
              <a:t>gtts</a:t>
            </a:r>
            <a:r>
              <a:rPr lang="en-US" sz="2000" dirty="0" smtClean="0">
                <a:latin typeface="Inter 18pt Medium" pitchFamily="2" charset="0"/>
                <a:ea typeface="Inter 18pt Medium" pitchFamily="2" charset="0"/>
              </a:rPr>
              <a:t> XVI11</a:t>
            </a:r>
          </a:p>
          <a:p>
            <a:r>
              <a:rPr lang="en-US" sz="2000" u="sng" dirty="0" err="1" smtClean="0">
                <a:latin typeface="Inter 18pt Medium" pitchFamily="2" charset="0"/>
                <a:ea typeface="Inter 18pt Medium" pitchFamily="2" charset="0"/>
              </a:rPr>
              <a:t>Aquae</a:t>
            </a:r>
            <a:r>
              <a:rPr lang="en-US" sz="2000" u="sng" dirty="0" smtClean="0">
                <a:latin typeface="Inter 18pt Medium" pitchFamily="2" charset="0"/>
                <a:ea typeface="Inter 18pt Medium" pitchFamily="2" charset="0"/>
              </a:rPr>
              <a:t> </a:t>
            </a:r>
            <a:r>
              <a:rPr lang="en-US" sz="2000" u="sng" dirty="0" err="1" smtClean="0">
                <a:latin typeface="Inter 18pt Medium" pitchFamily="2" charset="0"/>
                <a:ea typeface="Inter 18pt Medium" pitchFamily="2" charset="0"/>
              </a:rPr>
              <a:t>purificatae</a:t>
            </a:r>
            <a:r>
              <a:rPr lang="en-US" sz="2000" u="sng" dirty="0" smtClean="0">
                <a:latin typeface="Inter 18pt Medium" pitchFamily="2" charset="0"/>
                <a:ea typeface="Inter 18pt Medium" pitchFamily="2" charset="0"/>
              </a:rPr>
              <a:t> 200 ml</a:t>
            </a:r>
          </a:p>
          <a:p>
            <a:r>
              <a:rPr lang="en-US" sz="2000" dirty="0" err="1" smtClean="0">
                <a:latin typeface="Inter 18pt Medium" pitchFamily="2" charset="0"/>
                <a:ea typeface="Inter 18pt Medium" pitchFamily="2" charset="0"/>
              </a:rPr>
              <a:t>Infusi</a:t>
            </a:r>
            <a:r>
              <a:rPr lang="en-US" sz="2000" dirty="0" smtClean="0">
                <a:latin typeface="Inter 18pt Medium" pitchFamily="2" charset="0"/>
                <a:ea typeface="Inter 18pt Medium" pitchFamily="2" charset="0"/>
              </a:rPr>
              <a:t> </a:t>
            </a:r>
            <a:r>
              <a:rPr lang="en-US" sz="2000" dirty="0" err="1" smtClean="0">
                <a:latin typeface="Inter 18pt Medium" pitchFamily="2" charset="0"/>
                <a:ea typeface="Inter 18pt Medium" pitchFamily="2" charset="0"/>
              </a:rPr>
              <a:t>herbae</a:t>
            </a:r>
            <a:r>
              <a:rPr lang="en-US" sz="2000" dirty="0" smtClean="0">
                <a:latin typeface="Inter 18pt Medium" pitchFamily="2" charset="0"/>
                <a:ea typeface="Inter 18pt Medium" pitchFamily="2" charset="0"/>
              </a:rPr>
              <a:t> </a:t>
            </a:r>
            <a:r>
              <a:rPr lang="en-US" sz="2000" dirty="0" err="1" smtClean="0">
                <a:latin typeface="Inter 18pt Medium" pitchFamily="2" charset="0"/>
                <a:ea typeface="Inter 18pt Medium" pitchFamily="2" charset="0"/>
              </a:rPr>
              <a:t>Thermopsidis</a:t>
            </a:r>
            <a:r>
              <a:rPr lang="en-US" sz="2000" dirty="0" smtClean="0">
                <a:latin typeface="Inter 18pt Medium" pitchFamily="2" charset="0"/>
                <a:ea typeface="Inter 18pt Medium" pitchFamily="2" charset="0"/>
              </a:rPr>
              <a:t> ad 200 ml</a:t>
            </a:r>
          </a:p>
          <a:p>
            <a:r>
              <a:rPr lang="en-US" sz="2000" dirty="0" err="1" smtClean="0">
                <a:latin typeface="Inter 18pt Medium" pitchFamily="2" charset="0"/>
                <a:ea typeface="Inter 18pt Medium" pitchFamily="2" charset="0"/>
              </a:rPr>
              <a:t>Natrii</a:t>
            </a:r>
            <a:r>
              <a:rPr lang="en-US" sz="2000" dirty="0" smtClean="0">
                <a:latin typeface="Inter 18pt Medium" pitchFamily="2" charset="0"/>
                <a:ea typeface="Inter 18pt Medium" pitchFamily="2" charset="0"/>
              </a:rPr>
              <a:t> </a:t>
            </a:r>
            <a:r>
              <a:rPr lang="en-US" sz="2000" dirty="0" err="1" smtClean="0">
                <a:latin typeface="Inter 18pt Medium" pitchFamily="2" charset="0"/>
                <a:ea typeface="Inter 18pt Medium" pitchFamily="2" charset="0"/>
              </a:rPr>
              <a:t>benzoatis</a:t>
            </a:r>
            <a:r>
              <a:rPr lang="en-US" sz="2000" dirty="0" smtClean="0">
                <a:latin typeface="Inter 18pt Medium" pitchFamily="2" charset="0"/>
                <a:ea typeface="Inter 18pt Medium" pitchFamily="2" charset="0"/>
              </a:rPr>
              <a:t> 4,0</a:t>
            </a:r>
          </a:p>
          <a:p>
            <a:r>
              <a:rPr lang="en-US" sz="2000" dirty="0" smtClean="0">
                <a:latin typeface="Inter 18pt Medium" pitchFamily="2" charset="0"/>
                <a:ea typeface="Inter 18pt Medium" pitchFamily="2" charset="0"/>
              </a:rPr>
              <a:t>                                                   V total = 200 ml</a:t>
            </a:r>
          </a:p>
          <a:p>
            <a:r>
              <a:rPr lang="en-US" sz="2000" dirty="0" smtClean="0">
                <a:latin typeface="Inter 18pt Medium" pitchFamily="2" charset="0"/>
                <a:ea typeface="Inter 18pt Medium" pitchFamily="2" charset="0"/>
              </a:rPr>
              <a:t>Prepared by:</a:t>
            </a:r>
          </a:p>
          <a:p>
            <a:r>
              <a:rPr lang="en-US" sz="2000" dirty="0" smtClean="0">
                <a:latin typeface="Inter 18pt Medium" pitchFamily="2" charset="0"/>
                <a:ea typeface="Inter 18pt Medium" pitchFamily="2" charset="0"/>
              </a:rPr>
              <a:t>Checked by:</a:t>
            </a:r>
          </a:p>
          <a:p>
            <a:r>
              <a:rPr lang="en-US" sz="2000" dirty="0" smtClean="0">
                <a:latin typeface="Inter 18pt Medium" pitchFamily="2" charset="0"/>
                <a:ea typeface="Inter 18pt Medium" pitchFamily="2" charset="0"/>
              </a:rPr>
              <a:t>Released by:</a:t>
            </a:r>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AutoShape 2"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2" name="AutoShape 4"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4" name="AutoShape 6"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6" name="AutoShape 8"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8" name="AutoShape 10"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60" name="AutoShape 12"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16" name="TextBox 15"/>
          <p:cNvSpPr txBox="1"/>
          <p:nvPr/>
        </p:nvSpPr>
        <p:spPr>
          <a:xfrm>
            <a:off x="35496" y="149900"/>
            <a:ext cx="432048" cy="261610"/>
          </a:xfrm>
          <a:prstGeom prst="rect">
            <a:avLst/>
          </a:prstGeom>
          <a:noFill/>
        </p:spPr>
        <p:txBody>
          <a:bodyPr wrap="square" rtlCol="0">
            <a:spAutoFit/>
          </a:bodyPr>
          <a:lstStyle/>
          <a:p>
            <a:r>
              <a:rPr lang="uk-UA" sz="1100" dirty="0" smtClean="0">
                <a:latin typeface="Inter 18pt" pitchFamily="2" charset="0"/>
                <a:ea typeface="Inter 18pt" pitchFamily="2" charset="0"/>
              </a:rPr>
              <a:t>12</a:t>
            </a:r>
            <a:endParaRPr lang="uk-UA" sz="1100" dirty="0">
              <a:latin typeface="Inter 18pt" pitchFamily="2" charset="0"/>
              <a:ea typeface="Inter 18pt" pitchFamily="2" charset="0"/>
            </a:endParaRPr>
          </a:p>
        </p:txBody>
      </p:sp>
      <p:sp>
        <p:nvSpPr>
          <p:cNvPr id="10" name="Прямоугольник 9"/>
          <p:cNvSpPr/>
          <p:nvPr/>
        </p:nvSpPr>
        <p:spPr>
          <a:xfrm>
            <a:off x="323528" y="627534"/>
            <a:ext cx="8568952" cy="4401205"/>
          </a:xfrm>
          <a:prstGeom prst="rect">
            <a:avLst/>
          </a:prstGeom>
        </p:spPr>
        <p:txBody>
          <a:bodyPr wrap="square">
            <a:spAutoFit/>
          </a:bodyPr>
          <a:lstStyle/>
          <a:p>
            <a:r>
              <a:rPr lang="en-US" sz="2000" dirty="0" smtClean="0">
                <a:latin typeface="Inter 18pt Medium" pitchFamily="2" charset="0"/>
                <a:ea typeface="Inter 18pt Medium" pitchFamily="2" charset="0"/>
              </a:rPr>
              <a:t>Manufacturing technology.</a:t>
            </a:r>
          </a:p>
          <a:p>
            <a:pPr marL="457200" indent="-457200" algn="just">
              <a:buAutoNum type="arabicPeriod"/>
            </a:pPr>
            <a:r>
              <a:rPr lang="en-US" sz="2000" dirty="0" smtClean="0">
                <a:latin typeface="Inter 18pt Medium" pitchFamily="2" charset="0"/>
                <a:ea typeface="Inter 18pt Medium" pitchFamily="2" charset="0"/>
              </a:rPr>
              <a:t>In a heated porcelain infusion pot, place 0.5 of crushed </a:t>
            </a:r>
            <a:r>
              <a:rPr lang="en-US" sz="2000" dirty="0" err="1" smtClean="0">
                <a:latin typeface="Inter 18pt Medium" pitchFamily="2" charset="0"/>
                <a:ea typeface="Inter 18pt Medium" pitchFamily="2" charset="0"/>
              </a:rPr>
              <a:t>thermopsis</a:t>
            </a:r>
            <a:r>
              <a:rPr lang="en-US" sz="2000" dirty="0" smtClean="0">
                <a:latin typeface="Inter 18pt Medium" pitchFamily="2" charset="0"/>
                <a:ea typeface="Inter 18pt Medium" pitchFamily="2" charset="0"/>
              </a:rPr>
              <a:t> herb, moisten with 18 drops of 0.83% hydrochloric acid solution and add 200 ml of water (WAC is not taken into account, since the number of PRM is less than 1.0).</a:t>
            </a:r>
          </a:p>
          <a:p>
            <a:pPr marL="457200" indent="-457200" algn="just">
              <a:buAutoNum type="arabicPeriod"/>
            </a:pPr>
            <a:r>
              <a:rPr lang="en-US" sz="2000" dirty="0" smtClean="0">
                <a:latin typeface="Inter 18pt Medium" pitchFamily="2" charset="0"/>
                <a:ea typeface="Inter 18pt Medium" pitchFamily="2" charset="0"/>
              </a:rPr>
              <a:t>Insist on a boiling water bath for 15 min., stirring occasionally.</a:t>
            </a:r>
          </a:p>
          <a:p>
            <a:pPr marL="457200" indent="-457200" algn="just">
              <a:buAutoNum type="arabicPeriod"/>
            </a:pPr>
            <a:r>
              <a:rPr lang="en-US" sz="2000" dirty="0" smtClean="0">
                <a:latin typeface="Inter 18pt Medium" pitchFamily="2" charset="0"/>
                <a:ea typeface="Inter 18pt Medium" pitchFamily="2" charset="0"/>
              </a:rPr>
              <a:t>Strain through a double layer of gauze into a measuring cylinder, insist at room temperature for 45 min. Squeeze. Make up to 200 ml with water purified through the raw material and transfer to a working beaker.</a:t>
            </a:r>
          </a:p>
          <a:p>
            <a:pPr marL="457200" indent="-457200" algn="just">
              <a:buAutoNum type="arabicPeriod"/>
            </a:pPr>
            <a:r>
              <a:rPr lang="en-US" sz="2000" dirty="0" smtClean="0">
                <a:latin typeface="Inter 18pt Medium" pitchFamily="2" charset="0"/>
                <a:ea typeface="Inter 18pt Medium" pitchFamily="2" charset="0"/>
              </a:rPr>
              <a:t>Dissolve 4.0 sodium benzoate.</a:t>
            </a:r>
          </a:p>
          <a:p>
            <a:pPr marL="457200" indent="-457200" algn="just">
              <a:buAutoNum type="arabicPeriod"/>
            </a:pPr>
            <a:r>
              <a:rPr lang="en-US" sz="2000" dirty="0" smtClean="0">
                <a:latin typeface="Inter 18pt Medium" pitchFamily="2" charset="0"/>
                <a:ea typeface="Inter 18pt Medium" pitchFamily="2" charset="0"/>
              </a:rPr>
              <a:t>Strain through a double layer of gauze and a cotton swab into a bottle for dispensing.</a:t>
            </a:r>
          </a:p>
          <a:p>
            <a:pPr marL="457200" indent="-457200" algn="just">
              <a:buAutoNum type="arabicPeriod"/>
            </a:pPr>
            <a:r>
              <a:rPr lang="en-US" sz="2000" dirty="0" smtClean="0">
                <a:latin typeface="Inter 18pt Medium" pitchFamily="2" charset="0"/>
                <a:ea typeface="Inter 18pt Medium" pitchFamily="2" charset="0"/>
              </a:rPr>
              <a:t>Stopper. Arrange for dispensing.</a:t>
            </a:r>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AutoShape 2"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2" name="AutoShape 4"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4" name="AutoShape 6"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6" name="AutoShape 8"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8" name="AutoShape 10"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60" name="AutoShape 12"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16" name="TextBox 15"/>
          <p:cNvSpPr txBox="1"/>
          <p:nvPr/>
        </p:nvSpPr>
        <p:spPr>
          <a:xfrm>
            <a:off x="35496" y="149900"/>
            <a:ext cx="432048" cy="261610"/>
          </a:xfrm>
          <a:prstGeom prst="rect">
            <a:avLst/>
          </a:prstGeom>
          <a:noFill/>
        </p:spPr>
        <p:txBody>
          <a:bodyPr wrap="square" rtlCol="0">
            <a:spAutoFit/>
          </a:bodyPr>
          <a:lstStyle/>
          <a:p>
            <a:r>
              <a:rPr lang="uk-UA" sz="1100" dirty="0" smtClean="0">
                <a:latin typeface="Inter 18pt" pitchFamily="2" charset="0"/>
                <a:ea typeface="Inter 18pt" pitchFamily="2" charset="0"/>
              </a:rPr>
              <a:t>12</a:t>
            </a:r>
            <a:endParaRPr lang="uk-UA" sz="1100" dirty="0">
              <a:latin typeface="Inter 18pt" pitchFamily="2" charset="0"/>
              <a:ea typeface="Inter 18pt" pitchFamily="2" charset="0"/>
            </a:endParaRPr>
          </a:p>
        </p:txBody>
      </p:sp>
      <p:sp>
        <p:nvSpPr>
          <p:cNvPr id="11" name="TextBox 10"/>
          <p:cNvSpPr txBox="1"/>
          <p:nvPr/>
        </p:nvSpPr>
        <p:spPr>
          <a:xfrm>
            <a:off x="323528" y="411510"/>
            <a:ext cx="6480720" cy="1938992"/>
          </a:xfrm>
          <a:prstGeom prst="rect">
            <a:avLst/>
          </a:prstGeom>
          <a:noFill/>
        </p:spPr>
        <p:txBody>
          <a:bodyPr wrap="square" rtlCol="0">
            <a:spAutoFit/>
          </a:bodyPr>
          <a:lstStyle/>
          <a:p>
            <a:r>
              <a:rPr lang="es-ES" sz="2000" i="1" dirty="0" smtClean="0">
                <a:latin typeface="Inter 18pt Medium" pitchFamily="2" charset="0"/>
                <a:ea typeface="Inter 18pt Medium" pitchFamily="2" charset="0"/>
              </a:rPr>
              <a:t>Rp: Infusi radicis Althaeae 100 ml</a:t>
            </a:r>
          </a:p>
          <a:p>
            <a:r>
              <a:rPr lang="es-ES" sz="2000" i="1" dirty="0" smtClean="0">
                <a:latin typeface="Inter 18pt Medium" pitchFamily="2" charset="0"/>
                <a:ea typeface="Inter 18pt Medium" pitchFamily="2" charset="0"/>
              </a:rPr>
              <a:t>Natrii benzoatis 3.0</a:t>
            </a:r>
          </a:p>
          <a:p>
            <a:r>
              <a:rPr lang="es-ES" sz="2000" i="1" dirty="0" smtClean="0">
                <a:latin typeface="Inter 18pt Medium" pitchFamily="2" charset="0"/>
                <a:ea typeface="Inter 18pt Medium" pitchFamily="2" charset="0"/>
              </a:rPr>
              <a:t>Natrii hydrocarbonatis 2.0</a:t>
            </a:r>
          </a:p>
          <a:p>
            <a:r>
              <a:rPr lang="es-ES" sz="2000" i="1" dirty="0" smtClean="0">
                <a:latin typeface="Inter 18pt Medium" pitchFamily="2" charset="0"/>
                <a:ea typeface="Inter 18pt Medium" pitchFamily="2" charset="0"/>
              </a:rPr>
              <a:t>Liquoris Ammonii anisati 3 ml</a:t>
            </a:r>
          </a:p>
          <a:p>
            <a:r>
              <a:rPr lang="es-ES" sz="2000" i="1" dirty="0" smtClean="0">
                <a:latin typeface="Inter 18pt Medium" pitchFamily="2" charset="0"/>
                <a:ea typeface="Inter 18pt Medium" pitchFamily="2" charset="0"/>
              </a:rPr>
              <a:t>Sirupi simplicis 10 ml</a:t>
            </a:r>
          </a:p>
          <a:p>
            <a:r>
              <a:rPr lang="es-ES" sz="2000" i="1" dirty="0" smtClean="0">
                <a:latin typeface="Inter 18pt Medium" pitchFamily="2" charset="0"/>
                <a:ea typeface="Inter 18pt Medium" pitchFamily="2" charset="0"/>
              </a:rPr>
              <a:t>M.D.S:</a:t>
            </a:r>
            <a:r>
              <a:rPr lang="en-US" sz="2000" i="1" dirty="0" smtClean="0">
                <a:latin typeface="Inter 18pt Medium" pitchFamily="2" charset="0"/>
                <a:ea typeface="Inter 18pt Medium" pitchFamily="2" charset="0"/>
              </a:rPr>
              <a:t> 1 tbsp 3 times a day.</a:t>
            </a:r>
            <a:endParaRPr lang="en-US" sz="2000" dirty="0" smtClean="0">
              <a:latin typeface="Inter 18pt Medium" pitchFamily="2" charset="0"/>
              <a:ea typeface="Inter 18pt Medium" pitchFamily="2" charset="0"/>
            </a:endParaRPr>
          </a:p>
        </p:txBody>
      </p:sp>
      <p:sp>
        <p:nvSpPr>
          <p:cNvPr id="13" name="Прямоугольник 12"/>
          <p:cNvSpPr/>
          <p:nvPr/>
        </p:nvSpPr>
        <p:spPr>
          <a:xfrm>
            <a:off x="4655567" y="411510"/>
            <a:ext cx="4488433" cy="1938992"/>
          </a:xfrm>
          <a:prstGeom prst="rect">
            <a:avLst/>
          </a:prstGeom>
        </p:spPr>
        <p:txBody>
          <a:bodyPr wrap="square">
            <a:spAutoFit/>
          </a:bodyPr>
          <a:lstStyle/>
          <a:p>
            <a:r>
              <a:rPr lang="en-US" sz="2000" dirty="0" smtClean="0">
                <a:latin typeface="Inter 18pt Medium" pitchFamily="2" charset="0"/>
                <a:ea typeface="Inter 18pt Medium" pitchFamily="2" charset="0"/>
              </a:rPr>
              <a:t>This medicinal product is a mixture of raw materials containing mucus, with water-soluble substances, an odorous substance - ammonia-</a:t>
            </a:r>
            <a:r>
              <a:rPr lang="en-US" sz="2000" dirty="0" err="1" smtClean="0">
                <a:latin typeface="Inter 18pt Medium" pitchFamily="2" charset="0"/>
                <a:ea typeface="Inter 18pt Medium" pitchFamily="2" charset="0"/>
              </a:rPr>
              <a:t>hanus</a:t>
            </a:r>
            <a:r>
              <a:rPr lang="en-US" sz="2000" dirty="0" smtClean="0">
                <a:latin typeface="Inter 18pt Medium" pitchFamily="2" charset="0"/>
                <a:ea typeface="Inter 18pt Medium" pitchFamily="2" charset="0"/>
              </a:rPr>
              <a:t> drops, and a viscous liquid - sugar syrup.</a:t>
            </a:r>
            <a:endParaRPr lang="uk-UA" sz="2000" dirty="0">
              <a:latin typeface="Inter 18pt Medium" pitchFamily="2" charset="0"/>
              <a:ea typeface="Inter 18pt Medium" pitchFamily="2" charset="0"/>
            </a:endParaRPr>
          </a:p>
        </p:txBody>
      </p:sp>
      <p:sp>
        <p:nvSpPr>
          <p:cNvPr id="12" name="Прямоугольник 11"/>
          <p:cNvSpPr/>
          <p:nvPr/>
        </p:nvSpPr>
        <p:spPr>
          <a:xfrm>
            <a:off x="467544" y="3075806"/>
            <a:ext cx="7056784" cy="1631216"/>
          </a:xfrm>
          <a:prstGeom prst="rect">
            <a:avLst/>
          </a:prstGeom>
        </p:spPr>
        <p:txBody>
          <a:bodyPr wrap="square">
            <a:spAutoFit/>
          </a:bodyPr>
          <a:lstStyle/>
          <a:p>
            <a:r>
              <a:rPr lang="en-US" sz="2000" dirty="0" smtClean="0">
                <a:latin typeface="Inter 18pt Medium" pitchFamily="2" charset="0"/>
                <a:ea typeface="Inter 18pt Medium" pitchFamily="2" charset="0"/>
              </a:rPr>
              <a:t>The amount of raw materials is not specified - prepare the infusion in a ratio of 1:20 - 5.0 raw materials</a:t>
            </a:r>
          </a:p>
          <a:p>
            <a:r>
              <a:rPr lang="en-US" sz="2000" dirty="0" smtClean="0">
                <a:latin typeface="Inter 18pt Medium" pitchFamily="2" charset="0"/>
                <a:ea typeface="Inter 18pt Medium" pitchFamily="2" charset="0"/>
              </a:rPr>
              <a:t>The consumption coefficient -1 .3</a:t>
            </a:r>
          </a:p>
          <a:p>
            <a:r>
              <a:rPr lang="en-US" sz="2000" dirty="0" smtClean="0">
                <a:latin typeface="Inter 18pt Medium" pitchFamily="2" charset="0"/>
                <a:ea typeface="Inter 18pt Medium" pitchFamily="2" charset="0"/>
              </a:rPr>
              <a:t>m </a:t>
            </a:r>
            <a:r>
              <a:rPr lang="en-US" sz="2000" dirty="0" err="1" smtClean="0">
                <a:latin typeface="Inter 18pt Medium" pitchFamily="2" charset="0"/>
                <a:ea typeface="Inter 18pt Medium" pitchFamily="2" charset="0"/>
              </a:rPr>
              <a:t>radicis</a:t>
            </a:r>
            <a:r>
              <a:rPr lang="en-US" sz="2000" dirty="0" smtClean="0">
                <a:latin typeface="Inter 18pt Medium" pitchFamily="2" charset="0"/>
                <a:ea typeface="Inter 18pt Medium" pitchFamily="2" charset="0"/>
              </a:rPr>
              <a:t> </a:t>
            </a:r>
            <a:r>
              <a:rPr lang="en-US" sz="2000" dirty="0" err="1" smtClean="0">
                <a:latin typeface="Inter 18pt Medium" pitchFamily="2" charset="0"/>
                <a:ea typeface="Inter 18pt Medium" pitchFamily="2" charset="0"/>
              </a:rPr>
              <a:t>Althaeae</a:t>
            </a:r>
            <a:r>
              <a:rPr lang="en-US" sz="2000" dirty="0" smtClean="0">
                <a:latin typeface="Inter 18pt Medium" pitchFamily="2" charset="0"/>
                <a:ea typeface="Inter 18pt Medium" pitchFamily="2" charset="0"/>
              </a:rPr>
              <a:t> = 5.0 x 1.3 = 6.5</a:t>
            </a:r>
          </a:p>
          <a:p>
            <a:r>
              <a:rPr lang="en-US" sz="2000" dirty="0" smtClean="0">
                <a:latin typeface="Inter 18pt Medium" pitchFamily="2" charset="0"/>
                <a:ea typeface="Inter 18pt Medium" pitchFamily="2" charset="0"/>
              </a:rPr>
              <a:t>V </a:t>
            </a:r>
            <a:r>
              <a:rPr lang="en-US" sz="2000" dirty="0" err="1" smtClean="0">
                <a:latin typeface="Inter 18pt Medium" pitchFamily="2" charset="0"/>
                <a:ea typeface="Inter 18pt Medium" pitchFamily="2" charset="0"/>
              </a:rPr>
              <a:t>Aquae</a:t>
            </a:r>
            <a:r>
              <a:rPr lang="en-US" sz="2000" dirty="0" smtClean="0">
                <a:latin typeface="Inter 18pt Medium" pitchFamily="2" charset="0"/>
                <a:ea typeface="Inter 18pt Medium" pitchFamily="2" charset="0"/>
              </a:rPr>
              <a:t> </a:t>
            </a:r>
            <a:r>
              <a:rPr lang="en-US" sz="2000" dirty="0" err="1" smtClean="0">
                <a:latin typeface="Inter 18pt Medium" pitchFamily="2" charset="0"/>
                <a:ea typeface="Inter 18pt Medium" pitchFamily="2" charset="0"/>
              </a:rPr>
              <a:t>purificatae</a:t>
            </a:r>
            <a:r>
              <a:rPr lang="en-US" sz="2000" dirty="0" smtClean="0">
                <a:latin typeface="Inter 18pt Medium" pitchFamily="2" charset="0"/>
                <a:ea typeface="Inter 18pt Medium" pitchFamily="2" charset="0"/>
              </a:rPr>
              <a:t> = 100 * 1.3 = 130 ml</a:t>
            </a:r>
            <a:endParaRPr lang="uk-UA" sz="2000" dirty="0">
              <a:latin typeface="Inter 18pt Medium" pitchFamily="2" charset="0"/>
              <a:ea typeface="Inter 18pt Medium" pitchFamily="2" charset="0"/>
            </a:endParaRPr>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AutoShape 2"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2" name="AutoShape 4"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4" name="AutoShape 6"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6" name="AutoShape 8"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8" name="AutoShape 10"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60" name="AutoShape 12"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16" name="TextBox 15"/>
          <p:cNvSpPr txBox="1"/>
          <p:nvPr/>
        </p:nvSpPr>
        <p:spPr>
          <a:xfrm>
            <a:off x="35496" y="149900"/>
            <a:ext cx="432048" cy="261610"/>
          </a:xfrm>
          <a:prstGeom prst="rect">
            <a:avLst/>
          </a:prstGeom>
          <a:noFill/>
        </p:spPr>
        <p:txBody>
          <a:bodyPr wrap="square" rtlCol="0">
            <a:spAutoFit/>
          </a:bodyPr>
          <a:lstStyle/>
          <a:p>
            <a:r>
              <a:rPr lang="uk-UA" sz="1100" dirty="0" smtClean="0">
                <a:latin typeface="Inter 18pt" pitchFamily="2" charset="0"/>
                <a:ea typeface="Inter 18pt" pitchFamily="2" charset="0"/>
              </a:rPr>
              <a:t>12</a:t>
            </a:r>
            <a:endParaRPr lang="uk-UA" sz="1100" dirty="0">
              <a:latin typeface="Inter 18pt" pitchFamily="2" charset="0"/>
              <a:ea typeface="Inter 18pt" pitchFamily="2" charset="0"/>
            </a:endParaRPr>
          </a:p>
        </p:txBody>
      </p:sp>
      <p:sp>
        <p:nvSpPr>
          <p:cNvPr id="11" name="TextBox 10"/>
          <p:cNvSpPr txBox="1"/>
          <p:nvPr/>
        </p:nvSpPr>
        <p:spPr>
          <a:xfrm>
            <a:off x="2267744" y="1059582"/>
            <a:ext cx="6480720" cy="2862322"/>
          </a:xfrm>
          <a:prstGeom prst="rect">
            <a:avLst/>
          </a:prstGeom>
          <a:noFill/>
        </p:spPr>
        <p:txBody>
          <a:bodyPr wrap="square" rtlCol="0">
            <a:spAutoFit/>
          </a:bodyPr>
          <a:lstStyle/>
          <a:p>
            <a:r>
              <a:rPr lang="es-ES" sz="2000" i="1" dirty="0" smtClean="0">
                <a:latin typeface="Inter 18pt Medium" pitchFamily="2" charset="0"/>
                <a:ea typeface="Inter 18pt Medium" pitchFamily="2" charset="0"/>
              </a:rPr>
              <a:t>Date___________ to prescription no</a:t>
            </a:r>
          </a:p>
          <a:p>
            <a:r>
              <a:rPr lang="es-ES" sz="2000" i="1" dirty="0" smtClean="0">
                <a:latin typeface="Inter 18pt Medium" pitchFamily="2" charset="0"/>
                <a:ea typeface="Inter 18pt Medium" pitchFamily="2" charset="0"/>
              </a:rPr>
              <a:t>Aquae purificatae 130 ml</a:t>
            </a:r>
          </a:p>
          <a:p>
            <a:r>
              <a:rPr lang="es-ES" sz="2000" i="1" dirty="0" smtClean="0">
                <a:latin typeface="Inter 18pt Medium" pitchFamily="2" charset="0"/>
                <a:ea typeface="Inter 18pt Medium" pitchFamily="2" charset="0"/>
              </a:rPr>
              <a:t>Radicis Althaeae 6.5</a:t>
            </a:r>
          </a:p>
          <a:p>
            <a:r>
              <a:rPr lang="es-ES" sz="2000" i="1" dirty="0" smtClean="0">
                <a:latin typeface="Inter 18pt Medium" pitchFamily="2" charset="0"/>
                <a:ea typeface="Inter 18pt Medium" pitchFamily="2" charset="0"/>
              </a:rPr>
              <a:t>Mucilaginis radicis Althaeae 100 ml</a:t>
            </a:r>
          </a:p>
          <a:p>
            <a:r>
              <a:rPr lang="es-ES" sz="2000" i="1" dirty="0" smtClean="0">
                <a:latin typeface="Inter 18pt Medium" pitchFamily="2" charset="0"/>
                <a:ea typeface="Inter 18pt Medium" pitchFamily="2" charset="0"/>
              </a:rPr>
              <a:t>Natrii hydrocarbonatis 2.0</a:t>
            </a:r>
          </a:p>
          <a:p>
            <a:r>
              <a:rPr lang="es-ES" sz="2000" i="1" dirty="0" smtClean="0">
                <a:latin typeface="Inter 18pt Medium" pitchFamily="2" charset="0"/>
                <a:ea typeface="Inter 18pt Medium" pitchFamily="2" charset="0"/>
              </a:rPr>
              <a:t>Sodium benzoate 3.0</a:t>
            </a:r>
          </a:p>
          <a:p>
            <a:r>
              <a:rPr lang="es-ES" sz="2000" i="1" dirty="0" smtClean="0">
                <a:latin typeface="Inter 18pt Medium" pitchFamily="2" charset="0"/>
                <a:ea typeface="Inter 18pt Medium" pitchFamily="2" charset="0"/>
              </a:rPr>
              <a:t>Syrupi simplicis 10ml</a:t>
            </a:r>
          </a:p>
          <a:p>
            <a:r>
              <a:rPr lang="es-ES" sz="2000" i="1" dirty="0" smtClean="0">
                <a:latin typeface="Inter 18pt Medium" pitchFamily="2" charset="0"/>
                <a:ea typeface="Inter 18pt Medium" pitchFamily="2" charset="0"/>
              </a:rPr>
              <a:t>Liauoris Ammonii anisati 3 ml</a:t>
            </a:r>
          </a:p>
          <a:p>
            <a:r>
              <a:rPr lang="es-ES" sz="2000" i="1" dirty="0" smtClean="0">
                <a:latin typeface="Inter 18pt Medium" pitchFamily="2" charset="0"/>
                <a:ea typeface="Inter 18pt Medium" pitchFamily="2" charset="0"/>
              </a:rPr>
              <a:t>V total = 113 ml</a:t>
            </a:r>
            <a:endParaRPr lang="en-US" sz="2000" dirty="0" smtClean="0">
              <a:latin typeface="Inter 18pt Medium" pitchFamily="2" charset="0"/>
              <a:ea typeface="Inter 18pt Medium" pitchFamily="2" charset="0"/>
            </a:endParaRPr>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AutoShape 2"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2" name="AutoShape 4"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4" name="AutoShape 6"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6" name="AutoShape 8"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8" name="AutoShape 10"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60" name="AutoShape 12"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16" name="TextBox 15"/>
          <p:cNvSpPr txBox="1"/>
          <p:nvPr/>
        </p:nvSpPr>
        <p:spPr>
          <a:xfrm>
            <a:off x="35496" y="149900"/>
            <a:ext cx="432048" cy="261610"/>
          </a:xfrm>
          <a:prstGeom prst="rect">
            <a:avLst/>
          </a:prstGeom>
          <a:noFill/>
        </p:spPr>
        <p:txBody>
          <a:bodyPr wrap="square" rtlCol="0">
            <a:spAutoFit/>
          </a:bodyPr>
          <a:lstStyle/>
          <a:p>
            <a:r>
              <a:rPr lang="uk-UA" sz="1100" dirty="0" smtClean="0">
                <a:latin typeface="Inter 18pt" pitchFamily="2" charset="0"/>
                <a:ea typeface="Inter 18pt" pitchFamily="2" charset="0"/>
              </a:rPr>
              <a:t>12</a:t>
            </a:r>
            <a:endParaRPr lang="uk-UA" sz="1100" dirty="0">
              <a:latin typeface="Inter 18pt" pitchFamily="2" charset="0"/>
              <a:ea typeface="Inter 18pt" pitchFamily="2" charset="0"/>
            </a:endParaRPr>
          </a:p>
        </p:txBody>
      </p:sp>
      <p:sp>
        <p:nvSpPr>
          <p:cNvPr id="10" name="Прямоугольник 9"/>
          <p:cNvSpPr/>
          <p:nvPr/>
        </p:nvSpPr>
        <p:spPr>
          <a:xfrm>
            <a:off x="323528" y="627534"/>
            <a:ext cx="8568952" cy="4093428"/>
          </a:xfrm>
          <a:prstGeom prst="rect">
            <a:avLst/>
          </a:prstGeom>
        </p:spPr>
        <p:txBody>
          <a:bodyPr wrap="square">
            <a:spAutoFit/>
          </a:bodyPr>
          <a:lstStyle/>
          <a:p>
            <a:r>
              <a:rPr lang="en-US" sz="2000" dirty="0" smtClean="0">
                <a:latin typeface="Inter 18pt Medium" pitchFamily="2" charset="0"/>
                <a:ea typeface="Inter 18pt Medium" pitchFamily="2" charset="0"/>
              </a:rPr>
              <a:t>Manufacturing technology.</a:t>
            </a:r>
          </a:p>
          <a:p>
            <a:pPr marL="457200" indent="-457200" algn="just">
              <a:buAutoNum type="arabicPeriod"/>
            </a:pPr>
            <a:r>
              <a:rPr lang="en-US" sz="2000" dirty="0" smtClean="0">
                <a:latin typeface="Inter 18pt Medium" pitchFamily="2" charset="0"/>
                <a:ea typeface="Inter 18pt Medium" pitchFamily="2" charset="0"/>
              </a:rPr>
              <a:t>Measure 130 ml of purified water into a working glass, weigh 6.5 marshmallow roots and insist for 30 minutes at room temperature, stirring with a glass rod. </a:t>
            </a:r>
          </a:p>
          <a:p>
            <a:pPr marL="457200" indent="-457200" algn="just">
              <a:buAutoNum type="arabicPeriod"/>
            </a:pPr>
            <a:r>
              <a:rPr lang="en-US" sz="2000" dirty="0" smtClean="0">
                <a:latin typeface="Inter 18pt Medium" pitchFamily="2" charset="0"/>
                <a:ea typeface="Inter 18pt Medium" pitchFamily="2" charset="0"/>
              </a:rPr>
              <a:t>Strain through a double layer of gauze into a measuring cylinder, bring to a volume of 100 ml. </a:t>
            </a:r>
          </a:p>
          <a:p>
            <a:pPr marL="457200" indent="-457200" algn="just">
              <a:buAutoNum type="arabicPeriod"/>
            </a:pPr>
            <a:r>
              <a:rPr lang="en-US" sz="2000" dirty="0" smtClean="0">
                <a:latin typeface="Inter 18pt Medium" pitchFamily="2" charset="0"/>
                <a:ea typeface="Inter 18pt Medium" pitchFamily="2" charset="0"/>
              </a:rPr>
              <a:t>Transfer to a working glass, where 2.0 sodium bicarbonate and 3.0 sodium benzoate are diluted, strain into a bottle for dispensing. </a:t>
            </a:r>
          </a:p>
          <a:p>
            <a:pPr marL="457200" indent="-457200" algn="just">
              <a:buAutoNum type="arabicPeriod"/>
            </a:pPr>
            <a:r>
              <a:rPr lang="en-US" sz="2000" dirty="0" smtClean="0">
                <a:latin typeface="Inter 18pt Medium" pitchFamily="2" charset="0"/>
                <a:ea typeface="Inter 18pt Medium" pitchFamily="2" charset="0"/>
              </a:rPr>
              <a:t>Measure 10 ml of sugar syrup and 3 ml of ammonia - anise drops into a working glass, mix with a glass rod and add to the finished infusion while shaking. </a:t>
            </a:r>
          </a:p>
          <a:p>
            <a:pPr marL="457200" indent="-457200" algn="just">
              <a:buAutoNum type="arabicPeriod"/>
            </a:pPr>
            <a:r>
              <a:rPr lang="en-US" sz="2000" dirty="0" smtClean="0">
                <a:latin typeface="Inter 18pt Medium" pitchFamily="2" charset="0"/>
                <a:ea typeface="Inter 18pt Medium" pitchFamily="2" charset="0"/>
              </a:rPr>
              <a:t>Cork. Arrange for dispensing.</a:t>
            </a:r>
          </a:p>
        </p:txBody>
      </p: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AutoShape 2"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2" name="AutoShape 4"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4" name="AutoShape 6"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6" name="AutoShape 8"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8" name="AutoShape 10"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60" name="AutoShape 12"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16" name="TextBox 15"/>
          <p:cNvSpPr txBox="1"/>
          <p:nvPr/>
        </p:nvSpPr>
        <p:spPr>
          <a:xfrm>
            <a:off x="35496" y="149900"/>
            <a:ext cx="432048" cy="261610"/>
          </a:xfrm>
          <a:prstGeom prst="rect">
            <a:avLst/>
          </a:prstGeom>
          <a:noFill/>
        </p:spPr>
        <p:txBody>
          <a:bodyPr wrap="square" rtlCol="0">
            <a:spAutoFit/>
          </a:bodyPr>
          <a:lstStyle/>
          <a:p>
            <a:r>
              <a:rPr lang="uk-UA" sz="1100" dirty="0" smtClean="0">
                <a:latin typeface="Inter 18pt" pitchFamily="2" charset="0"/>
                <a:ea typeface="Inter 18pt" pitchFamily="2" charset="0"/>
              </a:rPr>
              <a:t>12</a:t>
            </a:r>
            <a:endParaRPr lang="uk-UA" sz="1100" dirty="0">
              <a:latin typeface="Inter 18pt" pitchFamily="2" charset="0"/>
              <a:ea typeface="Inter 18pt" pitchFamily="2" charset="0"/>
            </a:endParaRPr>
          </a:p>
        </p:txBody>
      </p:sp>
      <p:sp>
        <p:nvSpPr>
          <p:cNvPr id="10" name="Прямоугольник 9"/>
          <p:cNvSpPr/>
          <p:nvPr/>
        </p:nvSpPr>
        <p:spPr>
          <a:xfrm>
            <a:off x="155575" y="1196047"/>
            <a:ext cx="8568952" cy="1015663"/>
          </a:xfrm>
          <a:prstGeom prst="rect">
            <a:avLst/>
          </a:prstGeom>
        </p:spPr>
        <p:txBody>
          <a:bodyPr wrap="square">
            <a:spAutoFit/>
          </a:bodyPr>
          <a:lstStyle/>
          <a:p>
            <a:r>
              <a:rPr lang="en-US" sz="2000" dirty="0" smtClean="0">
                <a:latin typeface="Inter 18pt Medium" pitchFamily="2" charset="0"/>
                <a:ea typeface="Inter 18pt Medium" pitchFamily="2" charset="0"/>
              </a:rPr>
              <a:t>Infusions and decoctions can be prepared not only from </a:t>
            </a:r>
            <a:r>
              <a:rPr lang="en-US" sz="2000" dirty="0" smtClean="0">
                <a:latin typeface="Inter 18pt Medium" pitchFamily="2" charset="0"/>
                <a:ea typeface="Inter 18pt Medium" pitchFamily="2" charset="0"/>
              </a:rPr>
              <a:t>PRM, </a:t>
            </a:r>
            <a:r>
              <a:rPr lang="en-US" sz="2000" dirty="0" smtClean="0">
                <a:latin typeface="Inter 18pt Medium" pitchFamily="2" charset="0"/>
                <a:ea typeface="Inter 18pt Medium" pitchFamily="2" charset="0"/>
              </a:rPr>
              <a:t>but also</a:t>
            </a:r>
          </a:p>
          <a:p>
            <a:r>
              <a:rPr lang="en-US" sz="2000" dirty="0" smtClean="0">
                <a:latin typeface="Inter 18pt Medium" pitchFamily="2" charset="0"/>
                <a:ea typeface="Inter 18pt Medium" pitchFamily="2" charset="0"/>
              </a:rPr>
              <a:t>by dissolving specially prepared corresponding </a:t>
            </a:r>
            <a:r>
              <a:rPr lang="en-US" sz="2000" b="1" dirty="0" smtClean="0">
                <a:latin typeface="Inter 18pt Medium" pitchFamily="2" charset="0"/>
                <a:ea typeface="Inter 18pt Medium" pitchFamily="2" charset="0"/>
              </a:rPr>
              <a:t>extracts-concentrates</a:t>
            </a:r>
            <a:r>
              <a:rPr lang="en-US" sz="2000" b="1" dirty="0" smtClean="0">
                <a:latin typeface="Inter 18pt Medium" pitchFamily="2" charset="0"/>
                <a:ea typeface="Inter 18pt Medium" pitchFamily="2" charset="0"/>
              </a:rPr>
              <a:t>.</a:t>
            </a:r>
            <a:endParaRPr lang="en-US" sz="2000" b="1" dirty="0" smtClean="0">
              <a:latin typeface="Inter 18pt Medium" pitchFamily="2" charset="0"/>
              <a:ea typeface="Inter 18pt Medium" pitchFamily="2" charset="0"/>
            </a:endParaRPr>
          </a:p>
        </p:txBody>
      </p:sp>
      <p:sp>
        <p:nvSpPr>
          <p:cNvPr id="11" name="Прямоугольник 10"/>
          <p:cNvSpPr/>
          <p:nvPr/>
        </p:nvSpPr>
        <p:spPr>
          <a:xfrm>
            <a:off x="515614" y="267494"/>
            <a:ext cx="8160842" cy="830997"/>
          </a:xfrm>
          <a:prstGeom prst="rect">
            <a:avLst/>
          </a:prstGeom>
        </p:spPr>
        <p:txBody>
          <a:bodyPr wrap="square">
            <a:spAutoFit/>
          </a:bodyPr>
          <a:lstStyle/>
          <a:p>
            <a:r>
              <a:rPr lang="en-US" sz="2400" dirty="0" smtClean="0">
                <a:latin typeface="Inter 18pt SemiBold" pitchFamily="2" charset="0"/>
                <a:ea typeface="Inter 18pt SemiBold" pitchFamily="2" charset="0"/>
              </a:rPr>
              <a:t>USE OF EXTRACTS-CONCENTRATES IN AQUEOUS EXTRACTION TECHNOLOGY</a:t>
            </a:r>
            <a:endParaRPr lang="uk-UA" sz="2400" dirty="0">
              <a:latin typeface="Inter 18pt SemiBold" pitchFamily="2" charset="0"/>
              <a:ea typeface="Inter 18pt SemiBold" pitchFamily="2" charset="0"/>
            </a:endParaRPr>
          </a:p>
        </p:txBody>
      </p:sp>
      <p:sp>
        <p:nvSpPr>
          <p:cNvPr id="12" name="Прямоугольник 11"/>
          <p:cNvSpPr/>
          <p:nvPr/>
        </p:nvSpPr>
        <p:spPr>
          <a:xfrm>
            <a:off x="172343" y="2485221"/>
            <a:ext cx="8216081" cy="2246769"/>
          </a:xfrm>
          <a:prstGeom prst="rect">
            <a:avLst/>
          </a:prstGeom>
        </p:spPr>
        <p:txBody>
          <a:bodyPr wrap="square">
            <a:spAutoFit/>
          </a:bodyPr>
          <a:lstStyle/>
          <a:p>
            <a:r>
              <a:rPr lang="en-US" sz="2000" b="1" dirty="0" smtClean="0">
                <a:latin typeface="Inter 18pt Medium" pitchFamily="2" charset="0"/>
                <a:ea typeface="Inter 18pt Medium" pitchFamily="2" charset="0"/>
              </a:rPr>
              <a:t>Concentrated extracts </a:t>
            </a:r>
            <a:r>
              <a:rPr lang="en-US" sz="2000" dirty="0" smtClean="0">
                <a:latin typeface="Inter 18pt Medium" pitchFamily="2" charset="0"/>
                <a:ea typeface="Inter 18pt Medium" pitchFamily="2" charset="0"/>
              </a:rPr>
              <a:t>are a special group of extracts, the main purpose of which is to serve as a starting material for the manufacture of pharmaceutical extracts (infusions and decoctions).</a:t>
            </a:r>
          </a:p>
          <a:p>
            <a:r>
              <a:rPr lang="en-US" sz="2000" dirty="0" smtClean="0">
                <a:latin typeface="Inter 18pt Medium" pitchFamily="2" charset="0"/>
                <a:ea typeface="Inter 18pt Medium" pitchFamily="2" charset="0"/>
              </a:rPr>
              <a:t>By consistency, concentrated extracts can be:</a:t>
            </a:r>
          </a:p>
          <a:p>
            <a:r>
              <a:rPr lang="en-US" sz="2000" dirty="0" smtClean="0">
                <a:latin typeface="Inter 18pt Medium" pitchFamily="2" charset="0"/>
                <a:ea typeface="Inter 18pt Medium" pitchFamily="2" charset="0"/>
              </a:rPr>
              <a:t>1) liquid (</a:t>
            </a:r>
            <a:r>
              <a:rPr lang="en-US" sz="2000" dirty="0" err="1" smtClean="0">
                <a:latin typeface="Inter 18pt Medium" pitchFamily="2" charset="0"/>
                <a:ea typeface="Inter 18pt Medium" pitchFamily="2" charset="0"/>
              </a:rPr>
              <a:t>Extracta</a:t>
            </a:r>
            <a:r>
              <a:rPr lang="en-US" sz="2000" dirty="0" smtClean="0">
                <a:latin typeface="Inter 18pt Medium" pitchFamily="2" charset="0"/>
                <a:ea typeface="Inter 18pt Medium" pitchFamily="2" charset="0"/>
              </a:rPr>
              <a:t> </a:t>
            </a:r>
            <a:r>
              <a:rPr lang="en-US" sz="2000" dirty="0" err="1" smtClean="0">
                <a:latin typeface="Inter 18pt Medium" pitchFamily="2" charset="0"/>
                <a:ea typeface="Inter 18pt Medium" pitchFamily="2" charset="0"/>
              </a:rPr>
              <a:t>fluida</a:t>
            </a:r>
            <a:r>
              <a:rPr lang="en-US" sz="2000" dirty="0" smtClean="0">
                <a:latin typeface="Inter 18pt Medium" pitchFamily="2" charset="0"/>
                <a:ea typeface="Inter 18pt Medium" pitchFamily="2" charset="0"/>
              </a:rPr>
              <a:t>),</a:t>
            </a:r>
          </a:p>
          <a:p>
            <a:r>
              <a:rPr lang="en-US" sz="2000" dirty="0" smtClean="0">
                <a:latin typeface="Inter 18pt Medium" pitchFamily="2" charset="0"/>
                <a:ea typeface="Inter 18pt Medium" pitchFamily="2" charset="0"/>
              </a:rPr>
              <a:t>2) dry (</a:t>
            </a:r>
            <a:r>
              <a:rPr lang="en-US" sz="2000" dirty="0" err="1" smtClean="0">
                <a:latin typeface="Inter 18pt Medium" pitchFamily="2" charset="0"/>
                <a:ea typeface="Inter 18pt Medium" pitchFamily="2" charset="0"/>
              </a:rPr>
              <a:t>Extracta</a:t>
            </a:r>
            <a:r>
              <a:rPr lang="en-US" sz="2000" dirty="0" smtClean="0">
                <a:latin typeface="Inter 18pt Medium" pitchFamily="2" charset="0"/>
                <a:ea typeface="Inter 18pt Medium" pitchFamily="2" charset="0"/>
              </a:rPr>
              <a:t> </a:t>
            </a:r>
            <a:r>
              <a:rPr lang="en-US" sz="2000" dirty="0" err="1" smtClean="0">
                <a:latin typeface="Inter 18pt Medium" pitchFamily="2" charset="0"/>
                <a:ea typeface="Inter 18pt Medium" pitchFamily="2" charset="0"/>
              </a:rPr>
              <a:t>sicca</a:t>
            </a:r>
            <a:r>
              <a:rPr lang="en-US" sz="2000" dirty="0" smtClean="0">
                <a:latin typeface="Inter 18pt Medium" pitchFamily="2" charset="0"/>
                <a:ea typeface="Inter 18pt Medium" pitchFamily="2" charset="0"/>
              </a:rPr>
              <a:t>).</a:t>
            </a:r>
            <a:endParaRPr lang="uk-UA" sz="2000" dirty="0">
              <a:latin typeface="Inter 18pt Medium" pitchFamily="2" charset="0"/>
              <a:ea typeface="Inter 18pt Medium" pitchFamily="2" charset="0"/>
            </a:endParaRPr>
          </a:p>
        </p:txBody>
      </p:sp>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AutoShape 2"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2" name="AutoShape 4"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4" name="AutoShape 6"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6" name="AutoShape 8"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8" name="AutoShape 10"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60" name="AutoShape 12"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16" name="TextBox 15"/>
          <p:cNvSpPr txBox="1"/>
          <p:nvPr/>
        </p:nvSpPr>
        <p:spPr>
          <a:xfrm>
            <a:off x="35496" y="149900"/>
            <a:ext cx="432048" cy="261610"/>
          </a:xfrm>
          <a:prstGeom prst="rect">
            <a:avLst/>
          </a:prstGeom>
          <a:noFill/>
        </p:spPr>
        <p:txBody>
          <a:bodyPr wrap="square" rtlCol="0">
            <a:spAutoFit/>
          </a:bodyPr>
          <a:lstStyle/>
          <a:p>
            <a:r>
              <a:rPr lang="uk-UA" sz="1100" dirty="0" smtClean="0">
                <a:latin typeface="Inter 18pt" pitchFamily="2" charset="0"/>
                <a:ea typeface="Inter 18pt" pitchFamily="2" charset="0"/>
              </a:rPr>
              <a:t>12</a:t>
            </a:r>
            <a:endParaRPr lang="uk-UA" sz="1100" dirty="0">
              <a:latin typeface="Inter 18pt" pitchFamily="2" charset="0"/>
              <a:ea typeface="Inter 18pt" pitchFamily="2" charset="0"/>
            </a:endParaRPr>
          </a:p>
        </p:txBody>
      </p:sp>
      <p:sp>
        <p:nvSpPr>
          <p:cNvPr id="10" name="Прямоугольник 9"/>
          <p:cNvSpPr/>
          <p:nvPr/>
        </p:nvSpPr>
        <p:spPr>
          <a:xfrm>
            <a:off x="323528" y="627534"/>
            <a:ext cx="8568952" cy="4093428"/>
          </a:xfrm>
          <a:prstGeom prst="rect">
            <a:avLst/>
          </a:prstGeom>
        </p:spPr>
        <p:txBody>
          <a:bodyPr wrap="square">
            <a:spAutoFit/>
          </a:bodyPr>
          <a:lstStyle/>
          <a:p>
            <a:r>
              <a:rPr lang="en-US" sz="2000" dirty="0" smtClean="0">
                <a:latin typeface="Inter 18pt Medium" pitchFamily="2" charset="0"/>
                <a:ea typeface="Inter 18pt Medium" pitchFamily="2" charset="0"/>
              </a:rPr>
              <a:t>Manufacturing technology.</a:t>
            </a:r>
          </a:p>
          <a:p>
            <a:pPr marL="457200" indent="-457200" algn="just"/>
            <a:r>
              <a:rPr lang="en-US" sz="2000" dirty="0" smtClean="0">
                <a:latin typeface="Inter 18pt Medium" pitchFamily="2" charset="0"/>
                <a:ea typeface="Inter 18pt Medium" pitchFamily="2" charset="0"/>
              </a:rPr>
              <a:t>I. Using dry salts and extract-concentrate:</a:t>
            </a:r>
          </a:p>
          <a:p>
            <a:pPr marL="457200" indent="-457200" algn="just">
              <a:buAutoNum type="arabicPeriod"/>
            </a:pPr>
            <a:r>
              <a:rPr lang="en-US" sz="2000" dirty="0" smtClean="0">
                <a:latin typeface="Inter 18pt Medium" pitchFamily="2" charset="0"/>
                <a:ea typeface="Inter 18pt Medium" pitchFamily="2" charset="0"/>
              </a:rPr>
              <a:t>Prepare </a:t>
            </a:r>
            <a:r>
              <a:rPr lang="en-US" sz="2000" dirty="0" smtClean="0">
                <a:latin typeface="Inter 18pt Medium" pitchFamily="2" charset="0"/>
                <a:ea typeface="Inter 18pt Medium" pitchFamily="2" charset="0"/>
              </a:rPr>
              <a:t>by mass-volume method (Order of the Ministry of Health of Ukraine No. 197).</a:t>
            </a:r>
          </a:p>
          <a:p>
            <a:pPr marL="457200" indent="-457200" algn="just">
              <a:buAutoNum type="arabicPeriod"/>
            </a:pPr>
            <a:r>
              <a:rPr lang="en-US" sz="2000" dirty="0" smtClean="0">
                <a:latin typeface="Inter 18pt Medium" pitchFamily="2" charset="0"/>
                <a:ea typeface="Inter 18pt Medium" pitchFamily="2" charset="0"/>
              </a:rPr>
              <a:t>Take </a:t>
            </a:r>
            <a:r>
              <a:rPr lang="en-US" sz="2000" dirty="0" smtClean="0">
                <a:latin typeface="Inter 18pt Medium" pitchFamily="2" charset="0"/>
                <a:ea typeface="Inter 18pt Medium" pitchFamily="2" charset="0"/>
              </a:rPr>
              <a:t>as much extract as prescribed in the recipe of plant raw materials (1: 1).</a:t>
            </a:r>
          </a:p>
          <a:p>
            <a:pPr marL="457200" indent="-457200" algn="just">
              <a:buAutoNum type="arabicPeriod"/>
            </a:pPr>
            <a:r>
              <a:rPr lang="en-US" sz="2000" dirty="0" smtClean="0">
                <a:latin typeface="Inter 18pt Medium" pitchFamily="2" charset="0"/>
                <a:ea typeface="Inter 18pt Medium" pitchFamily="2" charset="0"/>
              </a:rPr>
              <a:t>Calculate </a:t>
            </a:r>
            <a:r>
              <a:rPr lang="en-US" sz="2000" dirty="0" smtClean="0">
                <a:latin typeface="Inter 18pt Medium" pitchFamily="2" charset="0"/>
                <a:ea typeface="Inter 18pt Medium" pitchFamily="2" charset="0"/>
              </a:rPr>
              <a:t>the amount of dry substances (up to 3%, 3% and more).</a:t>
            </a:r>
          </a:p>
          <a:p>
            <a:pPr marL="457200" indent="-457200" algn="just">
              <a:buAutoNum type="arabicPeriod"/>
            </a:pPr>
            <a:r>
              <a:rPr lang="en-US" sz="2000" dirty="0" smtClean="0">
                <a:latin typeface="Inter 18pt Medium" pitchFamily="2" charset="0"/>
                <a:ea typeface="Inter 18pt Medium" pitchFamily="2" charset="0"/>
              </a:rPr>
              <a:t>Measure </a:t>
            </a:r>
            <a:r>
              <a:rPr lang="en-US" sz="2000" dirty="0" smtClean="0">
                <a:latin typeface="Inter 18pt Medium" pitchFamily="2" charset="0"/>
                <a:ea typeface="Inter 18pt Medium" pitchFamily="2" charset="0"/>
              </a:rPr>
              <a:t>purified water.</a:t>
            </a:r>
          </a:p>
          <a:p>
            <a:pPr marL="457200" indent="-457200" algn="just">
              <a:buAutoNum type="arabicPeriod"/>
            </a:pPr>
            <a:r>
              <a:rPr lang="en-US" sz="2000" dirty="0" smtClean="0">
                <a:latin typeface="Inter 18pt Medium" pitchFamily="2" charset="0"/>
                <a:ea typeface="Inter 18pt Medium" pitchFamily="2" charset="0"/>
              </a:rPr>
              <a:t>Dissolve </a:t>
            </a:r>
            <a:r>
              <a:rPr lang="en-US" sz="2000" dirty="0" smtClean="0">
                <a:latin typeface="Inter 18pt Medium" pitchFamily="2" charset="0"/>
                <a:ea typeface="Inter 18pt Medium" pitchFamily="2" charset="0"/>
              </a:rPr>
              <a:t>salts.</a:t>
            </a:r>
          </a:p>
          <a:p>
            <a:pPr marL="457200" indent="-457200" algn="just">
              <a:buAutoNum type="arabicPeriod"/>
            </a:pPr>
            <a:r>
              <a:rPr lang="en-US" sz="2000" dirty="0" smtClean="0">
                <a:latin typeface="Inter 18pt Medium" pitchFamily="2" charset="0"/>
                <a:ea typeface="Inter 18pt Medium" pitchFamily="2" charset="0"/>
              </a:rPr>
              <a:t>Dissolve </a:t>
            </a:r>
            <a:r>
              <a:rPr lang="en-US" sz="2000" dirty="0" smtClean="0">
                <a:latin typeface="Inter 18pt Medium" pitchFamily="2" charset="0"/>
                <a:ea typeface="Inter 18pt Medium" pitchFamily="2" charset="0"/>
              </a:rPr>
              <a:t>dry extract-concentrate.</a:t>
            </a:r>
          </a:p>
          <a:p>
            <a:pPr marL="457200" indent="-457200" algn="just">
              <a:buAutoNum type="arabicPeriod"/>
            </a:pPr>
            <a:r>
              <a:rPr lang="en-US" sz="2000" dirty="0" smtClean="0">
                <a:latin typeface="Inter 18pt Medium" pitchFamily="2" charset="0"/>
                <a:ea typeface="Inter 18pt Medium" pitchFamily="2" charset="0"/>
              </a:rPr>
              <a:t>Strain</a:t>
            </a:r>
            <a:r>
              <a:rPr lang="en-US" sz="2000" dirty="0" smtClean="0">
                <a:latin typeface="Inter 18pt Medium" pitchFamily="2" charset="0"/>
                <a:ea typeface="Inter 18pt Medium" pitchFamily="2" charset="0"/>
              </a:rPr>
              <a:t>.</a:t>
            </a:r>
          </a:p>
          <a:p>
            <a:pPr marL="457200" indent="-457200" algn="just">
              <a:buAutoNum type="arabicPeriod"/>
            </a:pPr>
            <a:r>
              <a:rPr lang="en-US" sz="2000" dirty="0" smtClean="0">
                <a:latin typeface="Inter 18pt Medium" pitchFamily="2" charset="0"/>
                <a:ea typeface="Inter 18pt Medium" pitchFamily="2" charset="0"/>
              </a:rPr>
              <a:t>Add </a:t>
            </a:r>
            <a:r>
              <a:rPr lang="en-US" sz="2000" dirty="0" smtClean="0">
                <a:latin typeface="Inter 18pt Medium" pitchFamily="2" charset="0"/>
                <a:ea typeface="Inter 18pt Medium" pitchFamily="2" charset="0"/>
              </a:rPr>
              <a:t>tinctures, syrups.</a:t>
            </a:r>
          </a:p>
          <a:p>
            <a:pPr marL="457200" indent="-457200" algn="just">
              <a:buAutoNum type="arabicPeriod"/>
            </a:pPr>
            <a:r>
              <a:rPr lang="en-US" sz="2000" dirty="0" smtClean="0">
                <a:latin typeface="Inter 18pt Medium" pitchFamily="2" charset="0"/>
                <a:ea typeface="Inter 18pt Medium" pitchFamily="2" charset="0"/>
              </a:rPr>
              <a:t>Cork</a:t>
            </a:r>
            <a:r>
              <a:rPr lang="en-US" sz="2000" dirty="0" smtClean="0">
                <a:latin typeface="Inter 18pt Medium" pitchFamily="2" charset="0"/>
                <a:ea typeface="Inter 18pt Medium" pitchFamily="2" charset="0"/>
              </a:rPr>
              <a:t>, arrange for release.</a:t>
            </a:r>
            <a:endParaRPr lang="en-US" sz="2000" dirty="0" smtClean="0">
              <a:latin typeface="Inter 18pt Medium" pitchFamily="2" charset="0"/>
              <a:ea typeface="Inter 18pt Medium" pitchFamily="2" charset="0"/>
            </a:endParaRPr>
          </a:p>
        </p:txBody>
      </p: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AutoShape 2"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2" name="AutoShape 4"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4" name="AutoShape 6"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6" name="AutoShape 8"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8" name="AutoShape 10"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60" name="AutoShape 12"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16" name="TextBox 15"/>
          <p:cNvSpPr txBox="1"/>
          <p:nvPr/>
        </p:nvSpPr>
        <p:spPr>
          <a:xfrm>
            <a:off x="35496" y="149900"/>
            <a:ext cx="432048" cy="261610"/>
          </a:xfrm>
          <a:prstGeom prst="rect">
            <a:avLst/>
          </a:prstGeom>
          <a:noFill/>
        </p:spPr>
        <p:txBody>
          <a:bodyPr wrap="square" rtlCol="0">
            <a:spAutoFit/>
          </a:bodyPr>
          <a:lstStyle/>
          <a:p>
            <a:r>
              <a:rPr lang="uk-UA" sz="1100" dirty="0" smtClean="0">
                <a:latin typeface="Inter 18pt" pitchFamily="2" charset="0"/>
                <a:ea typeface="Inter 18pt" pitchFamily="2" charset="0"/>
              </a:rPr>
              <a:t>12</a:t>
            </a:r>
            <a:endParaRPr lang="uk-UA" sz="1100" dirty="0">
              <a:latin typeface="Inter 18pt" pitchFamily="2" charset="0"/>
              <a:ea typeface="Inter 18pt" pitchFamily="2" charset="0"/>
            </a:endParaRPr>
          </a:p>
        </p:txBody>
      </p:sp>
      <p:sp>
        <p:nvSpPr>
          <p:cNvPr id="10" name="Прямоугольник 9"/>
          <p:cNvSpPr/>
          <p:nvPr/>
        </p:nvSpPr>
        <p:spPr>
          <a:xfrm>
            <a:off x="323528" y="627534"/>
            <a:ext cx="8568952" cy="3170099"/>
          </a:xfrm>
          <a:prstGeom prst="rect">
            <a:avLst/>
          </a:prstGeom>
        </p:spPr>
        <p:txBody>
          <a:bodyPr wrap="square">
            <a:spAutoFit/>
          </a:bodyPr>
          <a:lstStyle/>
          <a:p>
            <a:r>
              <a:rPr lang="en-US" sz="2000" dirty="0" smtClean="0">
                <a:latin typeface="Inter 18pt Medium" pitchFamily="2" charset="0"/>
                <a:ea typeface="Inter 18pt Medium" pitchFamily="2" charset="0"/>
              </a:rPr>
              <a:t>Manufacturing technology.</a:t>
            </a:r>
          </a:p>
          <a:p>
            <a:pPr marL="457200" indent="-457200" algn="just"/>
            <a:r>
              <a:rPr lang="en-US" sz="2000" dirty="0" smtClean="0">
                <a:latin typeface="Inter 18pt Medium" pitchFamily="2" charset="0"/>
                <a:ea typeface="Inter 18pt Medium" pitchFamily="2" charset="0"/>
              </a:rPr>
              <a:t>II. Using concentrated salt solutions and dry extract-concentrate:</a:t>
            </a:r>
          </a:p>
          <a:p>
            <a:pPr marL="457200" indent="-457200" algn="just"/>
            <a:r>
              <a:rPr lang="en-US" sz="2000" dirty="0" smtClean="0">
                <a:latin typeface="Inter 18pt Medium" pitchFamily="2" charset="0"/>
                <a:ea typeface="Inter 18pt Medium" pitchFamily="2" charset="0"/>
              </a:rPr>
              <a:t>1. Determine the volume of the infusion.</a:t>
            </a:r>
          </a:p>
          <a:p>
            <a:pPr marL="457200" indent="-457200" algn="just"/>
            <a:r>
              <a:rPr lang="en-US" sz="2000" dirty="0" smtClean="0">
                <a:latin typeface="Inter 18pt Medium" pitchFamily="2" charset="0"/>
                <a:ea typeface="Inter 18pt Medium" pitchFamily="2" charset="0"/>
              </a:rPr>
              <a:t>2. Calculate the amount of concentrated solutions.</a:t>
            </a:r>
          </a:p>
          <a:p>
            <a:pPr marL="457200" indent="-457200" algn="just"/>
            <a:r>
              <a:rPr lang="en-US" sz="2000" dirty="0" smtClean="0">
                <a:latin typeface="Inter 18pt Medium" pitchFamily="2" charset="0"/>
                <a:ea typeface="Inter 18pt Medium" pitchFamily="2" charset="0"/>
              </a:rPr>
              <a:t>3. Determine the amount of purified water and measure it.</a:t>
            </a:r>
          </a:p>
          <a:p>
            <a:pPr marL="457200" indent="-457200" algn="just"/>
            <a:r>
              <a:rPr lang="en-US" sz="2000" dirty="0" smtClean="0">
                <a:latin typeface="Inter 18pt Medium" pitchFamily="2" charset="0"/>
                <a:ea typeface="Inter 18pt Medium" pitchFamily="2" charset="0"/>
              </a:rPr>
              <a:t>4. Dissolve the extract-concentrate.</a:t>
            </a:r>
          </a:p>
          <a:p>
            <a:pPr marL="457200" indent="-457200" algn="just"/>
            <a:r>
              <a:rPr lang="en-US" sz="2000" dirty="0" smtClean="0">
                <a:latin typeface="Inter 18pt Medium" pitchFamily="2" charset="0"/>
                <a:ea typeface="Inter 18pt Medium" pitchFamily="2" charset="0"/>
              </a:rPr>
              <a:t>5. Strain.</a:t>
            </a:r>
          </a:p>
          <a:p>
            <a:pPr marL="457200" indent="-457200" algn="just"/>
            <a:r>
              <a:rPr lang="en-US" sz="2000" dirty="0" smtClean="0">
                <a:latin typeface="Inter 18pt Medium" pitchFamily="2" charset="0"/>
                <a:ea typeface="Inter 18pt Medium" pitchFamily="2" charset="0"/>
              </a:rPr>
              <a:t>6. Measure the concentrated solutions.</a:t>
            </a:r>
          </a:p>
          <a:p>
            <a:pPr marL="457200" indent="-457200" algn="just"/>
            <a:r>
              <a:rPr lang="en-US" sz="2000" dirty="0" smtClean="0">
                <a:latin typeface="Inter 18pt Medium" pitchFamily="2" charset="0"/>
                <a:ea typeface="Inter 18pt Medium" pitchFamily="2" charset="0"/>
              </a:rPr>
              <a:t>7. Add tinctures, syrups.</a:t>
            </a:r>
          </a:p>
          <a:p>
            <a:pPr marL="457200" indent="-457200" algn="just"/>
            <a:r>
              <a:rPr lang="en-US" sz="2000" dirty="0" smtClean="0">
                <a:latin typeface="Inter 18pt Medium" pitchFamily="2" charset="0"/>
                <a:ea typeface="Inter 18pt Medium" pitchFamily="2" charset="0"/>
              </a:rPr>
              <a:t>8. Cork. Prepare for release.</a:t>
            </a:r>
            <a:endParaRPr lang="en-US" sz="2000" dirty="0" smtClean="0">
              <a:latin typeface="Inter 18pt Medium" pitchFamily="2" charset="0"/>
              <a:ea typeface="Inter 18pt Medium" pitchFamily="2" charset="0"/>
            </a:endParaRPr>
          </a:p>
        </p:txBody>
      </p:sp>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AutoShape 2"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2" name="AutoShape 4"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4" name="AutoShape 6"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6" name="AutoShape 8"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8" name="AutoShape 10"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60" name="AutoShape 12"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16" name="TextBox 15"/>
          <p:cNvSpPr txBox="1"/>
          <p:nvPr/>
        </p:nvSpPr>
        <p:spPr>
          <a:xfrm>
            <a:off x="35496" y="149900"/>
            <a:ext cx="432048" cy="261610"/>
          </a:xfrm>
          <a:prstGeom prst="rect">
            <a:avLst/>
          </a:prstGeom>
          <a:noFill/>
        </p:spPr>
        <p:txBody>
          <a:bodyPr wrap="square" rtlCol="0">
            <a:spAutoFit/>
          </a:bodyPr>
          <a:lstStyle/>
          <a:p>
            <a:r>
              <a:rPr lang="uk-UA" sz="1100" dirty="0" smtClean="0">
                <a:latin typeface="Inter 18pt" pitchFamily="2" charset="0"/>
                <a:ea typeface="Inter 18pt" pitchFamily="2" charset="0"/>
              </a:rPr>
              <a:t>12</a:t>
            </a:r>
            <a:endParaRPr lang="uk-UA" sz="1100" dirty="0">
              <a:latin typeface="Inter 18pt" pitchFamily="2" charset="0"/>
              <a:ea typeface="Inter 18pt" pitchFamily="2" charset="0"/>
            </a:endParaRPr>
          </a:p>
        </p:txBody>
      </p:sp>
      <p:sp>
        <p:nvSpPr>
          <p:cNvPr id="10" name="Прямоугольник 9"/>
          <p:cNvSpPr/>
          <p:nvPr/>
        </p:nvSpPr>
        <p:spPr>
          <a:xfrm>
            <a:off x="323528" y="627534"/>
            <a:ext cx="8568952" cy="3170099"/>
          </a:xfrm>
          <a:prstGeom prst="rect">
            <a:avLst/>
          </a:prstGeom>
        </p:spPr>
        <p:txBody>
          <a:bodyPr wrap="square">
            <a:spAutoFit/>
          </a:bodyPr>
          <a:lstStyle/>
          <a:p>
            <a:r>
              <a:rPr lang="en-US" sz="2000" dirty="0" smtClean="0">
                <a:latin typeface="Inter 18pt Medium" pitchFamily="2" charset="0"/>
                <a:ea typeface="Inter 18pt Medium" pitchFamily="2" charset="0"/>
              </a:rPr>
              <a:t>Manufacturing technology.</a:t>
            </a:r>
          </a:p>
          <a:p>
            <a:pPr marL="457200" indent="-457200" algn="just"/>
            <a:r>
              <a:rPr lang="en-US" sz="2000" dirty="0" smtClean="0">
                <a:latin typeface="Inter 18pt Medium" pitchFamily="2" charset="0"/>
                <a:ea typeface="Inter 18pt Medium" pitchFamily="2" charset="0"/>
              </a:rPr>
              <a:t>II. Using concentrated salt solutions and dry extract-concentrate:</a:t>
            </a:r>
          </a:p>
          <a:p>
            <a:pPr marL="457200" indent="-457200" algn="just"/>
            <a:r>
              <a:rPr lang="en-US" sz="2000" dirty="0" smtClean="0">
                <a:latin typeface="Inter 18pt Medium" pitchFamily="2" charset="0"/>
                <a:ea typeface="Inter 18pt Medium" pitchFamily="2" charset="0"/>
              </a:rPr>
              <a:t>1. Determine the volume of the infusion.</a:t>
            </a:r>
          </a:p>
          <a:p>
            <a:pPr marL="457200" indent="-457200" algn="just"/>
            <a:r>
              <a:rPr lang="en-US" sz="2000" dirty="0" smtClean="0">
                <a:latin typeface="Inter 18pt Medium" pitchFamily="2" charset="0"/>
                <a:ea typeface="Inter 18pt Medium" pitchFamily="2" charset="0"/>
              </a:rPr>
              <a:t>2. Calculate the amount of concentrated solutions.</a:t>
            </a:r>
          </a:p>
          <a:p>
            <a:pPr marL="457200" indent="-457200" algn="just"/>
            <a:r>
              <a:rPr lang="en-US" sz="2000" dirty="0" smtClean="0">
                <a:latin typeface="Inter 18pt Medium" pitchFamily="2" charset="0"/>
                <a:ea typeface="Inter 18pt Medium" pitchFamily="2" charset="0"/>
              </a:rPr>
              <a:t>3. Determine the amount of purified water and measure it.</a:t>
            </a:r>
          </a:p>
          <a:p>
            <a:pPr marL="457200" indent="-457200" algn="just"/>
            <a:r>
              <a:rPr lang="en-US" sz="2000" dirty="0" smtClean="0">
                <a:latin typeface="Inter 18pt Medium" pitchFamily="2" charset="0"/>
                <a:ea typeface="Inter 18pt Medium" pitchFamily="2" charset="0"/>
              </a:rPr>
              <a:t>4. Dissolve the extract-concentrate.</a:t>
            </a:r>
          </a:p>
          <a:p>
            <a:pPr marL="457200" indent="-457200" algn="just"/>
            <a:r>
              <a:rPr lang="en-US" sz="2000" dirty="0" smtClean="0">
                <a:latin typeface="Inter 18pt Medium" pitchFamily="2" charset="0"/>
                <a:ea typeface="Inter 18pt Medium" pitchFamily="2" charset="0"/>
              </a:rPr>
              <a:t>5. Strain.</a:t>
            </a:r>
          </a:p>
          <a:p>
            <a:pPr marL="457200" indent="-457200" algn="just"/>
            <a:r>
              <a:rPr lang="en-US" sz="2000" dirty="0" smtClean="0">
                <a:latin typeface="Inter 18pt Medium" pitchFamily="2" charset="0"/>
                <a:ea typeface="Inter 18pt Medium" pitchFamily="2" charset="0"/>
              </a:rPr>
              <a:t>6. Measure the concentrated solutions.</a:t>
            </a:r>
          </a:p>
          <a:p>
            <a:pPr marL="457200" indent="-457200" algn="just"/>
            <a:r>
              <a:rPr lang="en-US" sz="2000" dirty="0" smtClean="0">
                <a:latin typeface="Inter 18pt Medium" pitchFamily="2" charset="0"/>
                <a:ea typeface="Inter 18pt Medium" pitchFamily="2" charset="0"/>
              </a:rPr>
              <a:t>7. Add tinctures, syrups.</a:t>
            </a:r>
          </a:p>
          <a:p>
            <a:pPr marL="457200" indent="-457200" algn="just"/>
            <a:r>
              <a:rPr lang="en-US" sz="2000" dirty="0" smtClean="0">
                <a:latin typeface="Inter 18pt Medium" pitchFamily="2" charset="0"/>
                <a:ea typeface="Inter 18pt Medium" pitchFamily="2" charset="0"/>
              </a:rPr>
              <a:t>8. Cork. Prepare for release.</a:t>
            </a:r>
            <a:endParaRPr lang="en-US" sz="2000" dirty="0" smtClean="0">
              <a:latin typeface="Inter 18pt Medium" pitchFamily="2" charset="0"/>
              <a:ea typeface="Inter 18pt Medium" pitchFamily="2" charset="0"/>
            </a:endParaRPr>
          </a:p>
        </p:txBody>
      </p:sp>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AutoShape 2"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2" name="AutoShape 4"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4" name="AutoShape 6"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6" name="AutoShape 8"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8" name="AutoShape 10"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60" name="AutoShape 12"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16" name="TextBox 15"/>
          <p:cNvSpPr txBox="1"/>
          <p:nvPr/>
        </p:nvSpPr>
        <p:spPr>
          <a:xfrm>
            <a:off x="35496" y="149900"/>
            <a:ext cx="432048" cy="261610"/>
          </a:xfrm>
          <a:prstGeom prst="rect">
            <a:avLst/>
          </a:prstGeom>
          <a:noFill/>
        </p:spPr>
        <p:txBody>
          <a:bodyPr wrap="square" rtlCol="0">
            <a:spAutoFit/>
          </a:bodyPr>
          <a:lstStyle/>
          <a:p>
            <a:r>
              <a:rPr lang="uk-UA" sz="1100" dirty="0" smtClean="0">
                <a:latin typeface="Inter 18pt" pitchFamily="2" charset="0"/>
                <a:ea typeface="Inter 18pt" pitchFamily="2" charset="0"/>
              </a:rPr>
              <a:t>12</a:t>
            </a:r>
            <a:endParaRPr lang="uk-UA" sz="1100" dirty="0">
              <a:latin typeface="Inter 18pt" pitchFamily="2" charset="0"/>
              <a:ea typeface="Inter 18pt" pitchFamily="2" charset="0"/>
            </a:endParaRPr>
          </a:p>
        </p:txBody>
      </p:sp>
      <p:sp>
        <p:nvSpPr>
          <p:cNvPr id="10" name="Прямоугольник 9"/>
          <p:cNvSpPr/>
          <p:nvPr/>
        </p:nvSpPr>
        <p:spPr>
          <a:xfrm>
            <a:off x="323528" y="627534"/>
            <a:ext cx="8568952" cy="1938992"/>
          </a:xfrm>
          <a:prstGeom prst="rect">
            <a:avLst/>
          </a:prstGeom>
        </p:spPr>
        <p:txBody>
          <a:bodyPr wrap="square">
            <a:spAutoFit/>
          </a:bodyPr>
          <a:lstStyle/>
          <a:p>
            <a:r>
              <a:rPr lang="en-US" sz="2000" dirty="0" smtClean="0">
                <a:latin typeface="Inter 18pt Medium" pitchFamily="2" charset="0"/>
                <a:ea typeface="Inter 18pt Medium" pitchFamily="2" charset="0"/>
              </a:rPr>
              <a:t>I. Using dry salts and liquid extract-concentrate:</a:t>
            </a:r>
          </a:p>
          <a:p>
            <a:r>
              <a:rPr lang="en-US" sz="2000" dirty="0" smtClean="0">
                <a:latin typeface="Inter 18pt Medium" pitchFamily="2" charset="0"/>
                <a:ea typeface="Inter 18pt Medium" pitchFamily="2" charset="0"/>
              </a:rPr>
              <a:t>1) measure water;</a:t>
            </a:r>
          </a:p>
          <a:p>
            <a:r>
              <a:rPr lang="en-US" sz="2000" dirty="0" smtClean="0">
                <a:latin typeface="Inter 18pt Medium" pitchFamily="2" charset="0"/>
                <a:ea typeface="Inter 18pt Medium" pitchFamily="2" charset="0"/>
              </a:rPr>
              <a:t>2) dissolve salts;</a:t>
            </a:r>
          </a:p>
          <a:p>
            <a:r>
              <a:rPr lang="en-US" sz="2000" dirty="0" smtClean="0">
                <a:latin typeface="Inter 18pt Medium" pitchFamily="2" charset="0"/>
                <a:ea typeface="Inter 18pt Medium" pitchFamily="2" charset="0"/>
              </a:rPr>
              <a:t>3) strain;</a:t>
            </a:r>
          </a:p>
          <a:p>
            <a:r>
              <a:rPr lang="en-US" sz="2000" dirty="0" smtClean="0">
                <a:latin typeface="Inter 18pt Medium" pitchFamily="2" charset="0"/>
                <a:ea typeface="Inter 18pt Medium" pitchFamily="2" charset="0"/>
              </a:rPr>
              <a:t>4) measure liquid extract-concentrate;</a:t>
            </a:r>
          </a:p>
          <a:p>
            <a:r>
              <a:rPr lang="en-US" sz="2000" dirty="0" smtClean="0">
                <a:latin typeface="Inter 18pt Medium" pitchFamily="2" charset="0"/>
                <a:ea typeface="Inter 18pt Medium" pitchFamily="2" charset="0"/>
              </a:rPr>
              <a:t>5) cork, arrange for dispensing</a:t>
            </a:r>
            <a:r>
              <a:rPr lang="en-US" sz="2000" dirty="0" smtClean="0">
                <a:latin typeface="Inter 18pt Medium" pitchFamily="2" charset="0"/>
                <a:ea typeface="Inter 18pt Medium" pitchFamily="2" charset="0"/>
              </a:rPr>
              <a:t>.</a:t>
            </a:r>
            <a:endParaRPr lang="en-US" sz="2000" dirty="0" smtClean="0">
              <a:latin typeface="Inter 18pt Medium" pitchFamily="2" charset="0"/>
              <a:ea typeface="Inter 18pt Medium" pitchFamily="2" charset="0"/>
            </a:endParaRPr>
          </a:p>
        </p:txBody>
      </p:sp>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AutoShape 2"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2" name="AutoShape 4"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4" name="AutoShape 6"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6" name="AutoShape 8"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58" name="AutoShape 10"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060" name="AutoShape 12" descr="Алкалоиды | это... Что такое Алкалои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16" name="TextBox 15"/>
          <p:cNvSpPr txBox="1"/>
          <p:nvPr/>
        </p:nvSpPr>
        <p:spPr>
          <a:xfrm>
            <a:off x="35496" y="149900"/>
            <a:ext cx="432048" cy="261610"/>
          </a:xfrm>
          <a:prstGeom prst="rect">
            <a:avLst/>
          </a:prstGeom>
          <a:noFill/>
        </p:spPr>
        <p:txBody>
          <a:bodyPr wrap="square" rtlCol="0">
            <a:spAutoFit/>
          </a:bodyPr>
          <a:lstStyle/>
          <a:p>
            <a:r>
              <a:rPr lang="uk-UA" sz="1100" dirty="0" smtClean="0">
                <a:latin typeface="Inter 18pt" pitchFamily="2" charset="0"/>
                <a:ea typeface="Inter 18pt" pitchFamily="2" charset="0"/>
              </a:rPr>
              <a:t>12</a:t>
            </a:r>
            <a:endParaRPr lang="uk-UA" sz="1100" dirty="0">
              <a:latin typeface="Inter 18pt" pitchFamily="2" charset="0"/>
              <a:ea typeface="Inter 18pt" pitchFamily="2" charset="0"/>
            </a:endParaRPr>
          </a:p>
        </p:txBody>
      </p:sp>
      <p:sp>
        <p:nvSpPr>
          <p:cNvPr id="10" name="Прямоугольник 9"/>
          <p:cNvSpPr/>
          <p:nvPr/>
        </p:nvSpPr>
        <p:spPr>
          <a:xfrm>
            <a:off x="323528" y="627534"/>
            <a:ext cx="8568952" cy="3477875"/>
          </a:xfrm>
          <a:prstGeom prst="rect">
            <a:avLst/>
          </a:prstGeom>
        </p:spPr>
        <p:txBody>
          <a:bodyPr wrap="square">
            <a:spAutoFit/>
          </a:bodyPr>
          <a:lstStyle/>
          <a:p>
            <a:r>
              <a:rPr lang="en-US" sz="2000" smtClean="0">
                <a:latin typeface="Inter 18pt Medium" pitchFamily="2" charset="0"/>
                <a:ea typeface="Inter 18pt Medium" pitchFamily="2" charset="0"/>
              </a:rPr>
              <a:t>II</a:t>
            </a:r>
            <a:r>
              <a:rPr lang="en-US" sz="2000" dirty="0" smtClean="0">
                <a:latin typeface="Inter 18pt Medium" pitchFamily="2" charset="0"/>
                <a:ea typeface="Inter 18pt Medium" pitchFamily="2" charset="0"/>
              </a:rPr>
              <a:t>. Using concentrated salt solutions and liquid extract-concentrate:</a:t>
            </a:r>
          </a:p>
          <a:p>
            <a:r>
              <a:rPr lang="en-US" sz="2000" dirty="0" smtClean="0">
                <a:latin typeface="Inter 18pt Medium" pitchFamily="2" charset="0"/>
                <a:ea typeface="Inter 18pt Medium" pitchFamily="2" charset="0"/>
              </a:rPr>
              <a:t>1) determine the volume of the dosage form;</a:t>
            </a:r>
          </a:p>
          <a:p>
            <a:r>
              <a:rPr lang="en-US" sz="2000" dirty="0" smtClean="0">
                <a:latin typeface="Inter 18pt Medium" pitchFamily="2" charset="0"/>
                <a:ea typeface="Inter 18pt Medium" pitchFamily="2" charset="0"/>
              </a:rPr>
              <a:t>2) calculate the amount of concentrated solutions and liquid extract-concentrate</a:t>
            </a:r>
            <a:r>
              <a:rPr lang="en-US" sz="2000" dirty="0" smtClean="0">
                <a:latin typeface="Inter 18pt Medium" pitchFamily="2" charset="0"/>
                <a:ea typeface="Inter 18pt Medium" pitchFamily="2" charset="0"/>
              </a:rPr>
              <a:t>;</a:t>
            </a:r>
          </a:p>
          <a:p>
            <a:r>
              <a:rPr lang="en-US" sz="2000" dirty="0" smtClean="0">
                <a:latin typeface="Inter 18pt Medium" pitchFamily="2" charset="0"/>
                <a:ea typeface="Inter 18pt Medium" pitchFamily="2" charset="0"/>
              </a:rPr>
              <a:t>3) calculate the amount of purified water;</a:t>
            </a:r>
          </a:p>
          <a:p>
            <a:r>
              <a:rPr lang="en-US" sz="2000" dirty="0" smtClean="0">
                <a:latin typeface="Inter 18pt Medium" pitchFamily="2" charset="0"/>
                <a:ea typeface="Inter 18pt Medium" pitchFamily="2" charset="0"/>
              </a:rPr>
              <a:t>4) measure into a glass for dispensing:</a:t>
            </a:r>
          </a:p>
          <a:p>
            <a:r>
              <a:rPr lang="en-US" sz="2000" dirty="0" smtClean="0">
                <a:latin typeface="Inter 18pt Medium" pitchFamily="2" charset="0"/>
                <a:ea typeface="Inter 18pt Medium" pitchFamily="2" charset="0"/>
              </a:rPr>
              <a:t>- purified water</a:t>
            </a:r>
          </a:p>
          <a:p>
            <a:r>
              <a:rPr lang="en-US" sz="2000" dirty="0" smtClean="0">
                <a:latin typeface="Inter 18pt Medium" pitchFamily="2" charset="0"/>
                <a:ea typeface="Inter 18pt Medium" pitchFamily="2" charset="0"/>
              </a:rPr>
              <a:t>- concentrated solutions</a:t>
            </a:r>
          </a:p>
          <a:p>
            <a:r>
              <a:rPr lang="en-US" sz="2000" dirty="0" smtClean="0">
                <a:latin typeface="Inter 18pt Medium" pitchFamily="2" charset="0"/>
                <a:ea typeface="Inter 18pt Medium" pitchFamily="2" charset="0"/>
              </a:rPr>
              <a:t>- liquid extract-concentrate;</a:t>
            </a:r>
          </a:p>
          <a:p>
            <a:r>
              <a:rPr lang="en-US" sz="2000" dirty="0" smtClean="0">
                <a:latin typeface="Inter 18pt Medium" pitchFamily="2" charset="0"/>
                <a:ea typeface="Inter 18pt Medium" pitchFamily="2" charset="0"/>
              </a:rPr>
              <a:t>5) add tinctures, syrups;</a:t>
            </a:r>
          </a:p>
          <a:p>
            <a:r>
              <a:rPr lang="en-US" sz="2000" dirty="0" smtClean="0">
                <a:latin typeface="Inter 18pt Medium" pitchFamily="2" charset="0"/>
                <a:ea typeface="Inter 18pt Medium" pitchFamily="2" charset="0"/>
              </a:rPr>
              <a:t>6) cork, arrange for dispensing.</a:t>
            </a:r>
            <a:endParaRPr lang="en-US" sz="2000" dirty="0" smtClean="0">
              <a:latin typeface="Inter 18pt Medium" pitchFamily="2" charset="0"/>
              <a:ea typeface="Inter 18pt Medium" pitchFamily="2"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3771</TotalTime>
  <Words>3916</Words>
  <Application>Microsoft Office PowerPoint</Application>
  <PresentationFormat>Экран (16:9)</PresentationFormat>
  <Paragraphs>423</Paragraphs>
  <Slides>50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50</vt:i4>
      </vt:variant>
    </vt:vector>
  </HeadingPairs>
  <TitlesOfParts>
    <vt:vector size="51" baseType="lpstr">
      <vt:lpstr>Тема Office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Слайд 28</vt:lpstr>
      <vt:lpstr>Слайд 29</vt:lpstr>
      <vt:lpstr>Слайд 30</vt:lpstr>
      <vt:lpstr>Слайд 31</vt:lpstr>
      <vt:lpstr>Слайд 32</vt:lpstr>
      <vt:lpstr>Слайд 33</vt:lpstr>
      <vt:lpstr>Слайд 34</vt:lpstr>
      <vt:lpstr>Слайд 35</vt:lpstr>
      <vt:lpstr>Слайд 36</vt:lpstr>
      <vt:lpstr>Слайд 37</vt:lpstr>
      <vt:lpstr>Слайд 38</vt:lpstr>
      <vt:lpstr>Слайд 39</vt:lpstr>
      <vt:lpstr>Слайд 40</vt:lpstr>
      <vt:lpstr>Слайд 41</vt:lpstr>
      <vt:lpstr>Слайд 42</vt:lpstr>
      <vt:lpstr>Слайд 43</vt:lpstr>
      <vt:lpstr>Слайд 44</vt:lpstr>
      <vt:lpstr>Слайд 45</vt:lpstr>
      <vt:lpstr>Слайд 46</vt:lpstr>
      <vt:lpstr>Слайд 47</vt:lpstr>
      <vt:lpstr>Слайд 48</vt:lpstr>
      <vt:lpstr>Слайд 49</vt:lpstr>
      <vt:lpstr>Слайд 50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Кристина Голубчик</dc:creator>
  <cp:lastModifiedBy>Administrator</cp:lastModifiedBy>
  <cp:revision>243</cp:revision>
  <dcterms:created xsi:type="dcterms:W3CDTF">2020-10-20T09:41:02Z</dcterms:created>
  <dcterms:modified xsi:type="dcterms:W3CDTF">2025-02-02T14:43:07Z</dcterms:modified>
</cp:coreProperties>
</file>