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1098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719313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65566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7129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94824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87382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496277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26241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00464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1292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55231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68270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742788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79265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49057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29490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25764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BC54B2F-1CE7-49CA-B44A-8AED85E52E22}" type="datetimeFigureOut">
              <a:rPr lang="x-none" smtClean="0"/>
              <a:pPr/>
              <a:t>15.10.2025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3AA8C-E847-468B-9105-F5B504099AF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85141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DAD449-CC87-4081-AB67-4C7A9BD7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Одеський національний медичний університет</a:t>
            </a:r>
            <a:b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кафедра професійної 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патології, клінічної лабораторної 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та функціональної діагностики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DC1280-1108-44F5-95AA-0496F9528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uk-UA" dirty="0"/>
          </a:p>
          <a:p>
            <a:pPr algn="ctr"/>
            <a:endParaRPr lang="uk-UA" dirty="0"/>
          </a:p>
          <a:p>
            <a:pPr marL="0" indent="0" algn="ctr">
              <a:buNone/>
            </a:pPr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Професійний</a:t>
            </a:r>
            <a:r>
              <a:rPr lang="ru-R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туберкульоз</a:t>
            </a:r>
            <a:endParaRPr lang="x-none" sz="3600" b="1" dirty="0"/>
          </a:p>
        </p:txBody>
      </p:sp>
    </p:spTree>
    <p:extLst>
      <p:ext uri="{BB962C8B-B14F-4D97-AF65-F5344CB8AC3E}">
        <p14:creationId xmlns:p14="http://schemas.microsoft.com/office/powerpoint/2010/main" xmlns="" val="1635185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5228D9-32E2-4ED7-8ADF-BE746F8B6F83}"/>
              </a:ext>
            </a:extLst>
          </p:cNvPr>
          <p:cNvSpPr txBox="1"/>
          <p:nvPr/>
        </p:nvSpPr>
        <p:spPr>
          <a:xfrm>
            <a:off x="779489" y="1094282"/>
            <a:ext cx="10583055" cy="4464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розширити  й конкретизувати знання про професійний туберкульоз, перебіг цього захворювання, клініку і діагностику, лікування і профілактику, а також проведення експертизи працездатності при даній патології.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x-non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поняття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туберкульоз; мікобактерії;  професійна патологія;  фактори ризику; легенева форма;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позалегенева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форма; лікування; профілактика; експертиза працездатності.</a:t>
            </a: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213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9E9D019-8BA5-4E2E-9BCB-3B822D291355}"/>
              </a:ext>
            </a:extLst>
          </p:cNvPr>
          <p:cNvSpPr txBox="1"/>
          <p:nvPr/>
        </p:nvSpPr>
        <p:spPr>
          <a:xfrm>
            <a:off x="899410" y="749508"/>
            <a:ext cx="10777928" cy="3659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x-none" sz="2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Професійний</a:t>
            </a:r>
            <a:r>
              <a:rPr lang="x-none" sz="2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</a:t>
            </a:r>
            <a:r>
              <a:rPr lang="x-none" sz="2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x-none" sz="2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виробництві</a:t>
            </a:r>
            <a:r>
              <a:rPr lang="x-none" sz="2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захворювання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яке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виникає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внаслідок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професійної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діяльності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пов'язаної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контактом з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мікобактеріями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туберкульозу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найчастіше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медичних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працівників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шахтарів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металургів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інших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працівників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які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зазнають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впливу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шкідливих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речовин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наприклад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діоксиду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кремнію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uk-UA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uk-UA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1882 р.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німецьки</a:t>
            </a:r>
            <a:r>
              <a:rPr lang="uk-UA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й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бактеріолог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Роберт Кох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виділив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чисту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культуру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збудника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туберкульозу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паличк</a:t>
            </a:r>
            <a:r>
              <a:rPr lang="uk-UA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Коха</a:t>
            </a:r>
            <a:r>
              <a:rPr lang="uk-UA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мікобактерія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туберкульозу</a:t>
            </a:r>
            <a:r>
              <a:rPr lang="x-none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0042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3F00C22-C726-4812-9BA3-FD0A6FBD1135}"/>
              </a:ext>
            </a:extLst>
          </p:cNvPr>
          <p:cNvSpPr txBox="1"/>
          <p:nvPr/>
        </p:nvSpPr>
        <p:spPr>
          <a:xfrm>
            <a:off x="1034321" y="659567"/>
            <a:ext cx="10373194" cy="4083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x-none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Джерелом</a:t>
            </a:r>
            <a:r>
              <a:rPr lang="x-none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зараження</a:t>
            </a:r>
            <a:r>
              <a:rPr lang="x-none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найчастіше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(90 %) є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хворі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органів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дихання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люди,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які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час кашлю,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чхання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голосної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розмови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разом з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крапельками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харкотиння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слини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виділяють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мікобактерії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туберкульозу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uk-UA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Рідше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зараження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оточуючих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має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виділення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мікобактерій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туберкульозу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із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нориць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(при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туберкульозі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лімфатичних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вузлів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кісток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з сечею (при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туберкульозі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нирок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endParaRPr lang="uk-UA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Деколи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джерелом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зараженням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ожуть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стати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уражені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туберкульозом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тварини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найчастіше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корови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рідко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кози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собаки, </a:t>
            </a:r>
            <a:r>
              <a:rPr lang="x-none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кішки</a:t>
            </a:r>
            <a:r>
              <a:rPr lang="x-none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33966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AA727F-286C-4A59-B000-611764ABF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118"/>
          </a:xfrm>
        </p:spPr>
        <p:txBody>
          <a:bodyPr>
            <a:normAutofit/>
          </a:bodyPr>
          <a:lstStyle/>
          <a:p>
            <a:r>
              <a:rPr lang="uk-UA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види р</a:t>
            </a:r>
            <a:r>
              <a:rPr lang="x-none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ентгенологічн</a:t>
            </a:r>
            <a:r>
              <a:rPr lang="uk-UA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ої</a:t>
            </a:r>
            <a:r>
              <a:rPr lang="x-none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діагностик</a:t>
            </a:r>
            <a:r>
              <a:rPr lang="uk-UA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при туберкульозі:</a:t>
            </a:r>
            <a:endParaRPr lang="x-non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CBB8D1C-C0D6-4760-88B0-96A401688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9370"/>
            <a:ext cx="10515600" cy="5217593"/>
          </a:xfrm>
        </p:spPr>
        <p:txBody>
          <a:bodyPr>
            <a:normAutofit fontScale="250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x-none" sz="64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Рентгеноскопія</a:t>
            </a:r>
            <a:r>
              <a:rPr lang="x-none" sz="6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безпосередній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огляд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хворого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рентгенівським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екраном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При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цьому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можна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швидко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отримати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результат,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оглянути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хворого в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різних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проекціях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зорієнтуватися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функціонування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різних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органів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глибину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дихання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пульсацію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серця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час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рентгеноскопії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можна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намітити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місце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плевральної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пункції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контролювати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проведення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ангіопульмонографії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бронхографії</a:t>
            </a:r>
            <a:r>
              <a:rPr lang="uk-UA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x-none" sz="64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Рентгенографія</a:t>
            </a:r>
            <a:r>
              <a:rPr lang="x-none" sz="6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Виконання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знімка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прямій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боковій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проекціях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Дослідження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можна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повторити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контролю за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динамікою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процесу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знімок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проконсультувати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кваліфікованим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спеціалістом</a:t>
            </a:r>
            <a:r>
              <a:rPr lang="uk-UA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</a:p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x-none" sz="64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Флюорографія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застосовується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при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масових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обстеженнях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населення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Пропускна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здатністьрентгенофлюорографа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до 50-60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чоловік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 годину.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Вонадешевша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зарентгенографію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Інформативність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якісної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флюорограми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наближається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рентгенографії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можна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виконати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різних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проекціях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Тому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останнім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часом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флюорографію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використовують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як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діагностичний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метод</a:t>
            </a:r>
            <a:r>
              <a:rPr lang="uk-UA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x-none" sz="64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Томографія</a:t>
            </a:r>
            <a:r>
              <a:rPr lang="x-none" sz="6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пошарове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дослідження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різній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глибині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яке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дозволяє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точніше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з’ясувати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структуру (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зокрема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наявність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невеликих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порожнин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розпаду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і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локалізацію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патологічного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утвору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На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томограмах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видно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кісткового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каркасу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грудної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клітки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який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міг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би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перекривати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патологічні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тіні</a:t>
            </a:r>
            <a:r>
              <a:rPr lang="uk-UA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x-none" sz="64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Комп’ютерна</a:t>
            </a:r>
            <a:r>
              <a:rPr lang="x-none" sz="64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томографія</a:t>
            </a:r>
            <a:r>
              <a:rPr lang="x-none" sz="6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дає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зображення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поперечних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шарів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людського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тіла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різних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рівнях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З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допомогоюможнавідрізнити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тканини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й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утвори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невеликою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різницею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щільності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вивчити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детальноїхструктуру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виявити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невеликі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порожнинирозпаду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незначно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збільшені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лімфатичні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вузли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кореня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легень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брижові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лімфатичні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позаочеревинні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вузли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використовуютьтакождля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диференціальної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діагностики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між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туберкульозним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менінгітом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пухлиною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мозку</a:t>
            </a:r>
            <a:endParaRPr lang="uk-UA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x-none" sz="64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Бронхографія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полягає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прицільному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заповненні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після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місцевої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анестезії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бронхів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контрастною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речовиною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наступним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виконанням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рентгенограм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двох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проекціях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За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допомогою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цього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методу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можна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виявити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звуження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деформації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стенозибронхів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x-none" sz="6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бронхоектази</a:t>
            </a:r>
            <a:r>
              <a:rPr lang="x-none" sz="6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x-none" sz="1600" dirty="0"/>
          </a:p>
        </p:txBody>
      </p:sp>
    </p:spTree>
    <p:extLst>
      <p:ext uri="{BB962C8B-B14F-4D97-AF65-F5344CB8AC3E}">
        <p14:creationId xmlns:p14="http://schemas.microsoft.com/office/powerpoint/2010/main" xmlns="" val="3431401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</TotalTime>
  <Words>404</Words>
  <Application>Microsoft Office PowerPoint</Application>
  <PresentationFormat>Произвольный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Ион</vt:lpstr>
      <vt:lpstr>Одеський національний медичний університет  кафедра професійної  патології, клінічної лабораторної та функціональної діагностики</vt:lpstr>
      <vt:lpstr>Слайд 2</vt:lpstr>
      <vt:lpstr>Слайд 3</vt:lpstr>
      <vt:lpstr>Слайд 4</vt:lpstr>
      <vt:lpstr>види рентгенологічної діагностики при туберкульозі: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професійної діагностики та функціональної діагностики</dc:title>
  <dc:creator>Шевченко Наталія Олександрівна</dc:creator>
  <cp:lastModifiedBy>e190178poi</cp:lastModifiedBy>
  <cp:revision>8</cp:revision>
  <dcterms:created xsi:type="dcterms:W3CDTF">2025-10-14T07:19:52Z</dcterms:created>
  <dcterms:modified xsi:type="dcterms:W3CDTF">2025-10-15T10:09:35Z</dcterms:modified>
</cp:coreProperties>
</file>