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64" r:id="rId5"/>
    <p:sldId id="265" r:id="rId6"/>
    <p:sldId id="267" r:id="rId7"/>
    <p:sldId id="268" r:id="rId8"/>
    <p:sldId id="273" r:id="rId9"/>
    <p:sldId id="277" r:id="rId10"/>
    <p:sldId id="279" r:id="rId11"/>
    <p:sldId id="284" r:id="rId12"/>
    <p:sldId id="286" r:id="rId13"/>
    <p:sldId id="287" r:id="rId14"/>
    <p:sldId id="293" r:id="rId15"/>
    <p:sldId id="303" r:id="rId16"/>
    <p:sldId id="30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66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6303" y="945913"/>
            <a:ext cx="6477805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6303" y="3564468"/>
            <a:ext cx="6477804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81B62-0306-4E19-912D-4F79291B003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45343" y="329308"/>
            <a:ext cx="4457751" cy="309201"/>
          </a:xfr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3295" y="134930"/>
            <a:ext cx="608264" cy="503578"/>
          </a:xfrm>
        </p:spPr>
        <p:txBody>
          <a:bodyPr/>
          <a:lstStyle/>
          <a:p>
            <a:fld id="{77205F43-6169-4CFB-A7E9-6E84F4D37A7F}" type="slidenum">
              <a:rPr lang="ru-RU" smtClean="0">
                <a:solidFill>
                  <a:srgbClr val="415588"/>
                </a:solidFill>
              </a:rPr>
              <a:pPr/>
              <a:t>‹#›</a:t>
            </a:fld>
            <a:endParaRPr lang="ru-RU">
              <a:solidFill>
                <a:srgbClr val="415588"/>
              </a:solidFill>
            </a:endParaRPr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5" r="15828" b="36435"/>
          <a:stretch/>
        </p:blipFill>
        <p:spPr>
          <a:xfrm>
            <a:off x="844095" y="643464"/>
            <a:ext cx="7207758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2559826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41F81B62-0306-4E19-912D-4F79291B003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05F43-6169-4CFB-A7E9-6E84F4D37A7F}" type="slidenum">
              <a:rPr lang="ru-RU" smtClean="0">
                <a:solidFill>
                  <a:srgbClr val="415588"/>
                </a:solidFill>
              </a:rPr>
              <a:pPr/>
              <a:t>‹#›</a:t>
            </a:fld>
            <a:endParaRPr lang="ru-RU">
              <a:solidFill>
                <a:srgbClr val="415588"/>
              </a:solidFill>
            </a:endParaRPr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5" r="15828" b="36435"/>
          <a:stretch/>
        </p:blipFill>
        <p:spPr>
          <a:xfrm>
            <a:off x="844095" y="643464"/>
            <a:ext cx="7207758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739734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6875" y="1756130"/>
            <a:ext cx="6464295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46875" y="3806196"/>
            <a:ext cx="6464295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81B62-0306-4E19-912D-4F79291B003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05F43-6169-4CFB-A7E9-6E84F4D37A7F}" type="slidenum">
              <a:rPr lang="ru-RU" smtClean="0">
                <a:solidFill>
                  <a:srgbClr val="415588"/>
                </a:solidFill>
              </a:rPr>
              <a:pPr/>
              <a:t>‹#›</a:t>
            </a:fld>
            <a:endParaRPr lang="ru-RU">
              <a:solidFill>
                <a:srgbClr val="415588"/>
              </a:solidFill>
            </a:endParaRPr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5" r="15828" b="36435"/>
          <a:stretch/>
        </p:blipFill>
        <p:spPr>
          <a:xfrm>
            <a:off x="844095" y="643464"/>
            <a:ext cx="7207758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7513277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8290" y="958038"/>
            <a:ext cx="7204226" cy="1059305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6875" y="2165621"/>
            <a:ext cx="3483864" cy="329385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705" y="2171769"/>
            <a:ext cx="3483864" cy="3287094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81B62-0306-4E19-912D-4F79291B003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05F43-6169-4CFB-A7E9-6E84F4D37A7F}" type="slidenum">
              <a:rPr lang="ru-RU" smtClean="0">
                <a:solidFill>
                  <a:srgbClr val="415588"/>
                </a:solidFill>
              </a:rPr>
              <a:pPr/>
              <a:t>‹#›</a:t>
            </a:fld>
            <a:endParaRPr lang="ru-RU">
              <a:solidFill>
                <a:srgbClr val="415588"/>
              </a:solidFill>
            </a:endParaRPr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5" r="15828" b="36435"/>
          <a:stretch/>
        </p:blipFill>
        <p:spPr>
          <a:xfrm>
            <a:off x="844095" y="643464"/>
            <a:ext cx="7207758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9489674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6875" y="953337"/>
            <a:ext cx="7205746" cy="1056319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6875" y="2169728"/>
            <a:ext cx="3483864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6875" y="2974448"/>
            <a:ext cx="3483864" cy="249387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0753" y="2173182"/>
            <a:ext cx="3483864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0753" y="2971670"/>
            <a:ext cx="3483864" cy="248719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81B62-0306-4E19-912D-4F79291B003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05F43-6169-4CFB-A7E9-6E84F4D37A7F}" type="slidenum">
              <a:rPr lang="ru-RU" smtClean="0">
                <a:solidFill>
                  <a:srgbClr val="415588"/>
                </a:solidFill>
              </a:rPr>
              <a:pPr/>
              <a:t>‹#›</a:t>
            </a:fld>
            <a:endParaRPr lang="ru-RU">
              <a:solidFill>
                <a:srgbClr val="415588"/>
              </a:solidFill>
            </a:endParaRPr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5" r="15828" b="36435"/>
          <a:stretch/>
        </p:blipFill>
        <p:spPr>
          <a:xfrm>
            <a:off x="844095" y="643464"/>
            <a:ext cx="7207758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3256821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81B62-0306-4E19-912D-4F79291B003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05F43-6169-4CFB-A7E9-6E84F4D37A7F}" type="slidenum">
              <a:rPr lang="ru-RU" smtClean="0">
                <a:solidFill>
                  <a:srgbClr val="415588"/>
                </a:solidFill>
              </a:rPr>
              <a:pPr/>
              <a:t>‹#›</a:t>
            </a:fld>
            <a:endParaRPr lang="ru-RU">
              <a:solidFill>
                <a:srgbClr val="415588"/>
              </a:solidFill>
            </a:endParaRPr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5" r="15828" b="36435"/>
          <a:stretch/>
        </p:blipFill>
        <p:spPr>
          <a:xfrm>
            <a:off x="844095" y="643464"/>
            <a:ext cx="7207758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3368595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81B62-0306-4E19-912D-4F79291B003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05F43-6169-4CFB-A7E9-6E84F4D37A7F}" type="slidenum">
              <a:rPr lang="ru-RU" smtClean="0">
                <a:solidFill>
                  <a:srgbClr val="415588"/>
                </a:solidFill>
              </a:rPr>
              <a:pPr/>
              <a:t>‹#›</a:t>
            </a:fld>
            <a:endParaRPr lang="ru-RU">
              <a:solidFill>
                <a:srgbClr val="4155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10323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219" y="952578"/>
            <a:ext cx="2456260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2500" y="952579"/>
            <a:ext cx="4509353" cy="4505221"/>
          </a:xfrm>
        </p:spPr>
        <p:txBody>
          <a:bodyPr anchor="ctr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3219" y="3274754"/>
            <a:ext cx="2456260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81B62-0306-4E19-912D-4F79291B003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05F43-6169-4CFB-A7E9-6E84F4D37A7F}" type="slidenum">
              <a:rPr lang="ru-RU" smtClean="0">
                <a:solidFill>
                  <a:srgbClr val="415588"/>
                </a:solidFill>
              </a:rPr>
              <a:pPr/>
              <a:t>‹#›</a:t>
            </a:fld>
            <a:endParaRPr lang="ru-RU">
              <a:solidFill>
                <a:srgbClr val="415588"/>
              </a:solidFill>
            </a:endParaRPr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5" r="15828" b="36435"/>
          <a:stretch/>
        </p:blipFill>
        <p:spPr>
          <a:xfrm>
            <a:off x="844095" y="643464"/>
            <a:ext cx="7207758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914510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608041" y="482171"/>
            <a:ext cx="3055900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6843" y="1129513"/>
            <a:ext cx="4391154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3292" y="1122543"/>
            <a:ext cx="209337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6185" y="3053722"/>
            <a:ext cx="4384865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3975" y="5469857"/>
            <a:ext cx="4387204" cy="320123"/>
          </a:xfrm>
        </p:spPr>
        <p:txBody>
          <a:bodyPr/>
          <a:lstStyle>
            <a:lvl1pPr algn="l">
              <a:defRPr/>
            </a:lvl1pPr>
          </a:lstStyle>
          <a:p>
            <a:fld id="{41F81B62-0306-4E19-912D-4F79291B003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43975" y="318641"/>
            <a:ext cx="3658364" cy="320931"/>
          </a:xfr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32596" y="137408"/>
            <a:ext cx="608264" cy="503578"/>
          </a:xfrm>
        </p:spPr>
        <p:txBody>
          <a:bodyPr/>
          <a:lstStyle/>
          <a:p>
            <a:fld id="{77205F43-6169-4CFB-A7E9-6E84F4D37A7F}" type="slidenum">
              <a:rPr lang="ru-RU" smtClean="0">
                <a:solidFill>
                  <a:srgbClr val="415588"/>
                </a:solidFill>
              </a:rPr>
              <a:pPr/>
              <a:t>‹#›</a:t>
            </a:fld>
            <a:endParaRPr lang="ru-RU">
              <a:solidFill>
                <a:srgbClr val="415588"/>
              </a:solidFill>
            </a:endParaRPr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6" t="474" r="48549" b="36564"/>
          <a:stretch/>
        </p:blipFill>
        <p:spPr>
          <a:xfrm>
            <a:off x="844095" y="643464"/>
            <a:ext cx="440969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9853244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81B62-0306-4E19-912D-4F79291B003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05F43-6169-4CFB-A7E9-6E84F4D37A7F}" type="slidenum">
              <a:rPr lang="ru-RU" smtClean="0">
                <a:solidFill>
                  <a:srgbClr val="415588"/>
                </a:solidFill>
              </a:rPr>
              <a:pPr/>
              <a:t>‹#›</a:t>
            </a:fld>
            <a:endParaRPr lang="ru-RU">
              <a:solidFill>
                <a:srgbClr val="415588"/>
              </a:solidFill>
            </a:endParaRPr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5" r="15828" b="36435"/>
          <a:stretch/>
        </p:blipFill>
        <p:spPr>
          <a:xfrm>
            <a:off x="844095" y="643464"/>
            <a:ext cx="7207758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9733854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3532" y="798974"/>
            <a:ext cx="121180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7702" y="798974"/>
            <a:ext cx="5871623" cy="4659889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81B62-0306-4E19-912D-4F79291B003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05F43-6169-4CFB-A7E9-6E84F4D37A7F}" type="slidenum">
              <a:rPr lang="ru-RU" smtClean="0">
                <a:solidFill>
                  <a:srgbClr val="415588"/>
                </a:solidFill>
              </a:rPr>
              <a:pPr/>
              <a:t>‹#›</a:t>
            </a:fld>
            <a:endParaRPr lang="ru-RU">
              <a:solidFill>
                <a:srgbClr val="415588"/>
              </a:solidFill>
            </a:endParaRPr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5" r="59215" b="36435"/>
          <a:stretch/>
        </p:blipFill>
        <p:spPr>
          <a:xfrm rot="5400000">
            <a:off x="5898779" y="3066347"/>
            <a:ext cx="4663440" cy="1165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739767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7703" y="953325"/>
            <a:ext cx="7202456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7703" y="2171769"/>
            <a:ext cx="7202456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24623" y="330370"/>
            <a:ext cx="1886547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1F81B62-0306-4E19-912D-4F79291B003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15.10.2025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47703" y="329308"/>
            <a:ext cx="4454127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38558" y="137408"/>
            <a:ext cx="608264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defTabSz="457200"/>
            <a:fld id="{77205F43-6169-4CFB-A7E9-6E84F4D37A7F}" type="slidenum">
              <a:rPr lang="ru-RU" smtClean="0">
                <a:solidFill>
                  <a:srgbClr val="415588"/>
                </a:solidFill>
              </a:rPr>
              <a:pPr defTabSz="457200"/>
              <a:t>‹#›</a:t>
            </a:fld>
            <a:endParaRPr lang="ru-RU">
              <a:solidFill>
                <a:srgbClr val="4155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9454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E15EDE-7EF7-2B0C-09F3-00C2C5A8FC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552" y="3140968"/>
            <a:ext cx="7992888" cy="2915135"/>
          </a:xfrm>
          <a:solidFill>
            <a:schemeClr val="bg1">
              <a:lumMod val="95000"/>
            </a:schemeClr>
          </a:solidFill>
          <a:ln w="6350">
            <a:solidFill>
              <a:schemeClr val="bg2">
                <a:lumMod val="25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2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2800" b="1" dirty="0">
                <a:solidFill>
                  <a:srgbClr val="000000"/>
                </a:solidFill>
                <a:latin typeface="Arial"/>
              </a:rPr>
              <a:t/>
            </a:r>
            <a:br>
              <a:rPr lang="ru-RU" sz="2800" b="1" dirty="0">
                <a:solidFill>
                  <a:srgbClr val="000000"/>
                </a:solidFill>
                <a:latin typeface="Arial"/>
              </a:rPr>
            </a:br>
            <a:r>
              <a:rPr lang="ru-RU" sz="28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2800" b="1" dirty="0" smtClean="0">
                <a:solidFill>
                  <a:srgbClr val="000000"/>
                </a:solidFill>
                <a:latin typeface="Arial"/>
              </a:rPr>
            </a:br>
            <a:r>
              <a:rPr lang="ru-RU" sz="2800" b="1">
                <a:solidFill>
                  <a:srgbClr val="000000"/>
                </a:solidFill>
                <a:latin typeface="Arial"/>
              </a:rPr>
              <a:t/>
            </a:r>
            <a:br>
              <a:rPr lang="ru-RU" sz="2800" b="1">
                <a:solidFill>
                  <a:srgbClr val="000000"/>
                </a:solidFill>
                <a:latin typeface="Arial"/>
              </a:rPr>
            </a:br>
            <a:r>
              <a:rPr lang="ru-RU" sz="2800" b="1" dirty="0">
                <a:solidFill>
                  <a:srgbClr val="000000"/>
                </a:solidFill>
                <a:latin typeface="TimesNewRomanPSMT"/>
              </a:rPr>
              <a:t/>
            </a:r>
            <a:br>
              <a:rPr lang="ru-RU" sz="2800" b="1" dirty="0">
                <a:solidFill>
                  <a:srgbClr val="000000"/>
                </a:solidFill>
                <a:latin typeface="TimesNewRomanPSMT"/>
              </a:rPr>
            </a:br>
            <a:r>
              <a:rPr lang="ru-RU" sz="2800" b="1" dirty="0">
                <a:solidFill>
                  <a:srgbClr val="FF0000"/>
                </a:solidFill>
                <a:latin typeface="Arial"/>
              </a:rPr>
              <a:t>ПРОФЕСІЙНІ ЗАХВОРЮВАННЯ, ЩО ВИНИКАЮТЬ</a:t>
            </a:r>
            <a:r>
              <a:rPr lang="ru-RU" sz="2800" b="1" dirty="0">
                <a:solidFill>
                  <a:srgbClr val="FF0000"/>
                </a:solidFill>
                <a:latin typeface="TimesNewRomanPSMT"/>
              </a:rPr>
              <a:t> </a:t>
            </a:r>
            <a:r>
              <a:rPr lang="ru-RU" sz="2800" b="1" dirty="0">
                <a:solidFill>
                  <a:srgbClr val="FF0000"/>
                </a:solidFill>
                <a:latin typeface="Arial"/>
              </a:rPr>
              <a:t>У</a:t>
            </a:r>
            <a:br>
              <a:rPr lang="ru-RU" sz="2800" b="1" dirty="0">
                <a:solidFill>
                  <a:srgbClr val="FF0000"/>
                </a:solidFill>
                <a:latin typeface="Arial"/>
              </a:rPr>
            </a:br>
            <a:r>
              <a:rPr lang="ru-RU" sz="2800" b="1" dirty="0">
                <a:solidFill>
                  <a:srgbClr val="FF0000"/>
                </a:solidFill>
                <a:latin typeface="Arial"/>
              </a:rPr>
              <a:t>ПРАЦЮЮЧИХ ПІД ЧАС ВИРОБНИЦТВА ТА ПЕРЕРОБКИ</a:t>
            </a:r>
            <a:br>
              <a:rPr lang="ru-RU" sz="2800" b="1" dirty="0">
                <a:solidFill>
                  <a:srgbClr val="FF0000"/>
                </a:solidFill>
                <a:latin typeface="Arial"/>
              </a:rPr>
            </a:br>
            <a:r>
              <a:rPr lang="ru-RU" sz="2800" b="1" u="sng" dirty="0">
                <a:solidFill>
                  <a:srgbClr val="7030A0"/>
                </a:solidFill>
                <a:latin typeface="Arial"/>
              </a:rPr>
              <a:t>ПОЛІМЕРНИХ МАТЕРІАЛІВ</a:t>
            </a:r>
            <a:r>
              <a:rPr lang="ru-RU" sz="2800" b="1" u="sng" dirty="0">
                <a:solidFill>
                  <a:srgbClr val="7030A0"/>
                </a:solidFill>
                <a:latin typeface="TimesNewRomanPSMT"/>
              </a:rPr>
              <a:t/>
            </a:r>
            <a:br>
              <a:rPr lang="ru-RU" sz="2800" b="1" u="sng" dirty="0">
                <a:solidFill>
                  <a:srgbClr val="7030A0"/>
                </a:solidFill>
                <a:latin typeface="TimesNewRomanPSMT"/>
              </a:rPr>
            </a:br>
            <a:endParaRPr lang="ru-RU" sz="2800" b="1" i="1" u="sng" spc="50" dirty="0">
              <a:ln w="0">
                <a:solidFill>
                  <a:schemeClr val="tx1"/>
                </a:solidFill>
              </a:ln>
              <a:solidFill>
                <a:srgbClr val="7030A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83671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Одеський національний медичний університет</a:t>
            </a:r>
            <a:b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кафедра професійної патології, клінічної лабораторної  та функціональної діагностики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215719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487132"/>
            <a:ext cx="8064896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/>
              </a:rPr>
              <a:t>	</a:t>
            </a:r>
            <a:r>
              <a:rPr lang="ru-RU" sz="2800" b="1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Полімерні</a:t>
            </a:r>
            <a:r>
              <a:rPr lang="ru-RU" sz="2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 </a:t>
            </a:r>
            <a:r>
              <a:rPr lang="ru-RU" sz="2800" b="1" u="sng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матеріали</a:t>
            </a:r>
            <a:r>
              <a:rPr lang="ru-RU" sz="28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—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це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високомолекулярні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сполуки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досить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широко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застосовуються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народному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господарстві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Макромолекули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полімерних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матеріалів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складаються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з </a:t>
            </a:r>
            <a:r>
              <a:rPr lang="ru-RU" i="1" dirty="0" err="1">
                <a:solidFill>
                  <a:srgbClr val="000000"/>
                </a:solidFill>
                <a:latin typeface="Times New Roman"/>
              </a:rPr>
              <a:t>великої</a:t>
            </a:r>
            <a:r>
              <a:rPr lang="ru-RU" i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Times New Roman"/>
              </a:rPr>
              <a:t>кількості</a:t>
            </a:r>
            <a:r>
              <a:rPr lang="ru-RU" i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Times New Roman"/>
              </a:rPr>
              <a:t>ланцюжків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які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багато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разів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повторюються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 algn="just"/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/>
              </a:rPr>
              <a:t>	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Розрізнюють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800" b="1" i="1" dirty="0" err="1">
                <a:solidFill>
                  <a:srgbClr val="00B050"/>
                </a:solidFill>
                <a:latin typeface="Times New Roman"/>
              </a:rPr>
              <a:t>природні</a:t>
            </a:r>
            <a:r>
              <a:rPr lang="ru-RU" sz="2800" dirty="0">
                <a:solidFill>
                  <a:srgbClr val="00B05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полімерні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матеріали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біополімери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наприклад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тваринні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рослинні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білки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вуглеводи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натуральний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каучук та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ін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.) і </a:t>
            </a:r>
            <a:r>
              <a:rPr lang="ru-RU" sz="3200" b="1" i="1" dirty="0" err="1">
                <a:solidFill>
                  <a:srgbClr val="0070C0"/>
                </a:solidFill>
                <a:latin typeface="Times New Roman"/>
              </a:rPr>
              <a:t>синтетичні</a:t>
            </a:r>
            <a:r>
              <a:rPr lang="ru-RU" sz="3200" b="1" i="1" dirty="0">
                <a:solidFill>
                  <a:srgbClr val="0070C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полімери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утворюються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штучно),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які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отримують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із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низькомолекулярних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речовин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мономерів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) за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допомогою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реакцій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полімеризації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поліконденсації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наприклад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поліетилен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капрон,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поліпропілен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тощо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).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	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Основними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полімерними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матеріалами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є: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пластичні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маси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синтетичні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смоли,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гуми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волокна, лаки,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фарби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клей.</a:t>
            </a:r>
          </a:p>
        </p:txBody>
      </p:sp>
    </p:spTree>
    <p:extLst>
      <p:ext uri="{BB962C8B-B14F-4D97-AF65-F5344CB8AC3E}">
        <p14:creationId xmlns:p14="http://schemas.microsoft.com/office/powerpoint/2010/main" xmlns="" val="58359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1196752"/>
            <a:ext cx="813690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</a:rPr>
              <a:t>ПРОФЕСІЙНА ПАТОЛОГІЯ У ПРАЦЮЮЧИХ НА ВИРОБНИЦТВІ</a:t>
            </a:r>
          </a:p>
          <a:p>
            <a:pPr algn="ctr"/>
            <a:r>
              <a:rPr lang="ru-RU" sz="2400" b="1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</a:rPr>
              <a:t>СИНТЕТИЧНИХ СМОЛ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b="1" u="sng" dirty="0" err="1">
                <a:solidFill>
                  <a:srgbClr val="000000"/>
                </a:solidFill>
                <a:latin typeface="Times New Roman"/>
              </a:rPr>
              <a:t>Синтетичні</a:t>
            </a:r>
            <a:r>
              <a:rPr lang="ru-RU" b="1" u="sng" dirty="0">
                <a:solidFill>
                  <a:srgbClr val="000000"/>
                </a:solidFill>
                <a:latin typeface="Times New Roman"/>
              </a:rPr>
              <a:t> смоли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—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це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високомолекулярні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сполуки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які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одержують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результаті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взаємодії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мономерів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Вони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служать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основою для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отримання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пластмас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хімічних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волокон,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синтетичних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клеїв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лаків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герметиків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Синтетичні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смоли широко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застосовуються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виробництві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медичних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полімерів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будівельних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матеріалів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радіоелектрониці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машинобудуванні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легкій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хімічній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промисловості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виготовленні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меблів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000000"/>
                </a:solidFill>
                <a:latin typeface="Times New Roman"/>
              </a:rPr>
              <a:t>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залежності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від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способу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отримання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синтетичні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смоли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поділяють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на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полімеризаційні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поліакрилові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полівінілхлоридні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полістирольні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) і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поліконденсаційні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фенолформальдегідні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поліефірні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епоксидні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160820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2908" y="764704"/>
            <a:ext cx="8712968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err="1">
                <a:solidFill>
                  <a:srgbClr val="000000"/>
                </a:solidFill>
                <a:latin typeface="Times New Roman"/>
              </a:rPr>
              <a:t>Основними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видами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устаткування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для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виробництва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синтетичних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смол є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реактори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центрифуги,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змішувачі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Недостатньо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досконале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технологічне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устаткування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бути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джерелом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виділення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пилу,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газів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парів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аерозолей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вихідних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мономерів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проміжних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допоміжних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хімічних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речовин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кінцевих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продуктів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виробництва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b="1" dirty="0" err="1" smtClean="0">
                <a:solidFill>
                  <a:srgbClr val="000000"/>
                </a:solidFill>
                <a:latin typeface="Times New Roman"/>
              </a:rPr>
              <a:t>Виділення</a:t>
            </a:r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шкідливих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речовин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у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повітря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робітничої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зони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відбувається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також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через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відсутність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спеціальних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пристроїв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для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відбирання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технологічних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проб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внаслідок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нераціональних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конструкцій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насосів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>
                <a:solidFill>
                  <a:srgbClr val="000000"/>
                </a:solidFill>
                <a:latin typeface="Times New Roman"/>
              </a:rPr>
              <a:t>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процесі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виробництва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застосування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</a:rPr>
              <a:t>синтетичних</a:t>
            </a:r>
            <a:r>
              <a:rPr lang="ru-RU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</a:rPr>
              <a:t> смол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професійними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шкідливостями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є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вихідні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продукти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(стирол,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хлористий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вініл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),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речовини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сприяють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ствердінню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гексаметилендіамін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поліетиленполіамін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),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пластифікатори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дибутилфталат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),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розчинники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(толуол,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хлоровані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вуглеводні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).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До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професійних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шкідливих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факторів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під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час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виробництва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синтетичних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смол належать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також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>
                <a:solidFill>
                  <a:schemeClr val="accent4"/>
                </a:solidFill>
                <a:latin typeface="Times New Roman"/>
              </a:rPr>
              <a:t>статична </a:t>
            </a:r>
            <a:r>
              <a:rPr lang="ru-RU" dirty="0" err="1">
                <a:solidFill>
                  <a:schemeClr val="accent4"/>
                </a:solidFill>
                <a:latin typeface="Times New Roman"/>
              </a:rPr>
              <a:t>електрика</a:t>
            </a:r>
            <a:r>
              <a:rPr lang="ru-RU" dirty="0">
                <a:solidFill>
                  <a:schemeClr val="accent4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chemeClr val="accent4"/>
                </a:solidFill>
                <a:latin typeface="Times New Roman"/>
              </a:rPr>
              <a:t>висока</a:t>
            </a:r>
            <a:r>
              <a:rPr lang="ru-RU" dirty="0">
                <a:solidFill>
                  <a:schemeClr val="accent4"/>
                </a:solidFill>
                <a:latin typeface="Times New Roman"/>
              </a:rPr>
              <a:t> температура </a:t>
            </a:r>
            <a:r>
              <a:rPr lang="ru-RU" dirty="0" err="1">
                <a:solidFill>
                  <a:schemeClr val="accent4"/>
                </a:solidFill>
                <a:latin typeface="Times New Roman"/>
              </a:rPr>
              <a:t>повітря</a:t>
            </a:r>
            <a:r>
              <a:rPr lang="ru-RU" dirty="0">
                <a:solidFill>
                  <a:schemeClr val="accent4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chemeClr val="accent4"/>
                </a:solidFill>
                <a:latin typeface="Times New Roman"/>
              </a:rPr>
              <a:t>теплове</a:t>
            </a:r>
            <a:r>
              <a:rPr lang="ru-RU" dirty="0">
                <a:solidFill>
                  <a:schemeClr val="accent4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accent4"/>
                </a:solidFill>
                <a:latin typeface="Times New Roman"/>
              </a:rPr>
              <a:t>випромінювання</a:t>
            </a:r>
            <a:r>
              <a:rPr lang="ru-RU" dirty="0">
                <a:solidFill>
                  <a:schemeClr val="accent4"/>
                </a:solidFill>
                <a:latin typeface="Times New Roman"/>
              </a:rPr>
              <a:t>, шум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23577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124744"/>
            <a:ext cx="864096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000000"/>
                </a:solidFill>
                <a:latin typeface="Times New Roman"/>
              </a:rPr>
              <a:t>Механізм</a:t>
            </a:r>
            <a:r>
              <a:rPr lang="ru-RU" sz="2000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/>
              </a:rPr>
              <a:t>інтоксикації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пов'язують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ураженням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глибинних,структур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мозку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насамперед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ретикулярної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формації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 algn="just"/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algn="just"/>
            <a:r>
              <a:rPr lang="ru-RU" sz="2400" b="1" dirty="0" err="1" smtClean="0">
                <a:solidFill>
                  <a:srgbClr val="FF0000"/>
                </a:solidFill>
                <a:latin typeface="Times New Roman"/>
              </a:rPr>
              <a:t>Гостре</a:t>
            </a:r>
            <a:r>
              <a:rPr lang="ru-RU" sz="2400" b="1" dirty="0" smtClean="0">
                <a:solidFill>
                  <a:srgbClr val="FF0000"/>
                </a:solidFill>
                <a:latin typeface="Times New Roman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/>
              </a:rPr>
              <a:t>отруєння</a:t>
            </a:r>
            <a:r>
              <a:rPr lang="ru-RU" sz="2400" b="1" dirty="0">
                <a:solidFill>
                  <a:srgbClr val="FF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характеризується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розвитком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наркотичного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стану.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Хворі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скаржаться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запаморочення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нудоту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втрату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орієнтації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порушення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координації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рухів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algn="just"/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algn="just"/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Якщо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ж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дія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етіологічного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чинника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припинена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хворих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виведено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свіже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повітря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прояви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інтоксикації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вінілхлоридом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швидко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зникають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Та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все ж треба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мати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увазі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масивна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тривала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дія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токсичної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речовини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викликати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втрату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свідомості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навіть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смерть 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результаті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зупинки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дихання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При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наданні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медичної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допомоги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потерпілі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виходять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із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коматозного стану, але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ще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протягом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кількох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днів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їх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непокоїти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i="1" u="sng" dirty="0" err="1">
                <a:solidFill>
                  <a:srgbClr val="000000"/>
                </a:solidFill>
                <a:latin typeface="Times New Roman"/>
              </a:rPr>
              <a:t>головний</a:t>
            </a:r>
            <a:r>
              <a:rPr lang="ru-RU" i="1" u="sng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i="1" u="sng" dirty="0" err="1">
                <a:solidFill>
                  <a:srgbClr val="000000"/>
                </a:solidFill>
                <a:latin typeface="Times New Roman"/>
              </a:rPr>
              <a:t>біль</a:t>
            </a:r>
            <a:r>
              <a:rPr lang="ru-RU" i="1" u="sng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i="1" u="sng" dirty="0" err="1">
                <a:solidFill>
                  <a:srgbClr val="000000"/>
                </a:solidFill>
                <a:latin typeface="Times New Roman"/>
              </a:rPr>
              <a:t>запаморочення</a:t>
            </a:r>
            <a:r>
              <a:rPr lang="ru-RU" i="1" u="sng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i="1" u="sng" dirty="0" err="1">
                <a:solidFill>
                  <a:srgbClr val="000000"/>
                </a:solidFill>
                <a:latin typeface="Times New Roman"/>
              </a:rPr>
              <a:t>загальна</a:t>
            </a:r>
            <a:r>
              <a:rPr lang="ru-RU" i="1" u="sng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i="1" u="sng" dirty="0" err="1">
                <a:solidFill>
                  <a:srgbClr val="000000"/>
                </a:solidFill>
                <a:latin typeface="Times New Roman"/>
              </a:rPr>
              <a:t>слабість</a:t>
            </a:r>
            <a:r>
              <a:rPr lang="ru-RU" i="1" u="sng" dirty="0">
                <a:solidFill>
                  <a:srgbClr val="000000"/>
                </a:solidFill>
                <a:latin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534890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16632"/>
            <a:ext cx="864096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Хронічне</a:t>
            </a:r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отруєння</a:t>
            </a:r>
            <a:endParaRPr lang="ru-RU" sz="24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Blip>
                <a:blip r:embed="rId2"/>
              </a:buBlip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хронічного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отруєння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полівінілхлоридом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вегетативно-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судинні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нейротрофічні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сенсорні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розлади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дистальних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відділів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кінцівок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типом синдрому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Рейно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вегетативний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поліневрит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склеродермаподібний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симптомокомплекс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явищами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акроостеолізу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Blip>
                <a:blip r:embed="rId2"/>
              </a:buBlip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Blip>
                <a:blip r:embed="rId2"/>
              </a:buBlip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пізніх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енцефалопатії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переважним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стовбурних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структур. Вегетативно-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дистонія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поєднується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трофіки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кістково-трофічні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кінцівок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явищами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остеопорозу і остеосклерозу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Blip>
                <a:blip r:embed="rId2"/>
              </a:buBlip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Blip>
                <a:blip r:embed="rId2"/>
              </a:buBlip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Розсмоктування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фалангах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кінцівок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акроостеоліз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склеродермаподібних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потовщенням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пальців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рук,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осередковими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ущільненнями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площі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долонній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передпліч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нерідко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церебральних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неврозоподібного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синдрому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емоційна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нестійкість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збудливість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xmlns="" val="1048616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052736"/>
            <a:ext cx="878497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Blip>
                <a:blip r:embed="rId2"/>
              </a:buBlip>
            </a:pPr>
            <a:r>
              <a:rPr lang="ru-RU" dirty="0" err="1">
                <a:solidFill>
                  <a:srgbClr val="000000"/>
                </a:solidFill>
                <a:latin typeface="Times New Roman"/>
              </a:rPr>
              <a:t>Частіше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зустрічається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b="1" u="sng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</a:rPr>
              <a:t>хронічне</a:t>
            </a:r>
            <a:r>
              <a:rPr lang="ru-RU" sz="2000" b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</a:rPr>
              <a:t> </a:t>
            </a:r>
            <a:r>
              <a:rPr lang="ru-RU" sz="2000" b="1" u="sng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</a:rPr>
              <a:t>отруєння</a:t>
            </a:r>
            <a:r>
              <a:rPr lang="ru-RU" sz="2000" b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полістиролом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разі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пари стиролу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концентраціях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перевищують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ГДР.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Із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клінічних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симптомів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спостерігаються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при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цьому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можна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відзначити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: </a:t>
            </a:r>
            <a:r>
              <a:rPr lang="ru-RU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</a:rPr>
              <a:t>астеновегетативний</a:t>
            </a:r>
            <a:r>
              <a:rPr lang="ru-RU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</a:rPr>
              <a:t>, </a:t>
            </a:r>
            <a:r>
              <a:rPr lang="ru-RU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</a:rPr>
              <a:t>диспептичний</a:t>
            </a:r>
            <a:r>
              <a:rPr lang="ru-RU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</a:rPr>
              <a:t> і </a:t>
            </a:r>
            <a:r>
              <a:rPr lang="ru-RU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</a:rPr>
              <a:t>енцефалопатії</a:t>
            </a:r>
            <a:r>
              <a:rPr lang="ru-RU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</a:rPr>
              <a:t>. </a:t>
            </a:r>
            <a:endParaRPr lang="ru-RU" b="1" dirty="0" smtClean="0">
              <a:solidFill>
                <a:schemeClr val="accent6">
                  <a:lumMod val="60000"/>
                  <a:lumOff val="40000"/>
                </a:schemeClr>
              </a:solidFill>
              <a:latin typeface="Times New Roman"/>
            </a:endParaRPr>
          </a:p>
          <a:p>
            <a:pPr marL="285750" indent="-285750" algn="just">
              <a:buBlip>
                <a:blip r:embed="rId2"/>
              </a:buBlip>
            </a:pPr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Blip>
                <a:blip r:embed="rId2"/>
              </a:buBlip>
            </a:pP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При 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астеновегетативному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синдромі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мають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місце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функціональні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зміни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серцево-судинній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системі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артеріальна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гіпотензія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; з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диспептичних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порушень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відмічається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дискінезія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травного каналу,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порушення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шлункової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секреції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функціональної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зміни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з боку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печінки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які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подальшому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за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умови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продовження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полістиролу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вищих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концентрацій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трансформуються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токсичний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гепатит. 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Blip>
                <a:blip r:embed="rId2"/>
              </a:buBlip>
            </a:pPr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Blip>
                <a:blip r:embed="rId2"/>
              </a:buBlip>
            </a:pP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З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дією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стиролу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пов'язується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можливість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розвитку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ендокринних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порушень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легкі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прояви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гіпертіреозу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порушення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функції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яєчни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-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розлади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менструального циклу,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гіперменструальний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синдром). 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Blip>
                <a:blip r:embed="rId2"/>
              </a:buBlip>
            </a:pPr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Blip>
                <a:blip r:embed="rId2"/>
              </a:buBlip>
            </a:pP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Зміни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з боку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крові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нестійкі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досить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легко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піддаються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зворотному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перебігу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помірна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лейкопенія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нахил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анемії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тромбоцитопенії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1524052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3872" y="1124744"/>
            <a:ext cx="856895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>
                <a:solidFill>
                  <a:srgbClr val="C00000"/>
                </a:solidFill>
                <a:latin typeface="Times New Roman"/>
              </a:rPr>
              <a:t>Хронічна</a:t>
            </a:r>
            <a:r>
              <a:rPr lang="ru-RU" sz="2400" b="1" dirty="0">
                <a:solidFill>
                  <a:srgbClr val="C00000"/>
                </a:solidFill>
                <a:latin typeface="Times New Roman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Times New Roman"/>
              </a:rPr>
              <a:t>інтоксикація</a:t>
            </a:r>
            <a:r>
              <a:rPr lang="ru-RU" sz="2400" b="1" dirty="0">
                <a:solidFill>
                  <a:srgbClr val="C00000"/>
                </a:solidFill>
                <a:latin typeface="Times New Roman"/>
              </a:rPr>
              <a:t>.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клінічній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картині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основне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місце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займають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порушення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з боку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нервової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серцево-судинної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систем. 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початковій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стадії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наявні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астено-невротичний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синдром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ознаки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вегетативно-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судинної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дистонії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 algn="just"/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algn="just"/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Хворі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скаржаться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загальну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слабість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підвищену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втомлюваність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стійкий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головний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біль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запаморочення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больові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відчуття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ділянці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серця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підвищену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роздратованість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algn="just"/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Під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час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об'єктивного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обстеження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виявляються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підвищене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потовідділення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лабільність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пульсу,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артеріального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тиску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Пізніше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приєднуються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симптоми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вегетативно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чутливої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поліневропатії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астеноорганічного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синдрому: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біль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парестезії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кінцівках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зниження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больової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чутливості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за типом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рукавичок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шкарпеток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постійний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головний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біль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порушення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пам'яті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різка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астенізація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схильність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церебральних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ангіоспастичних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реакцій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посиленням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головного болю,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запамороченням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нудотою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блюванням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підвищенням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артеріального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тиску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зниженням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чутливості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слухового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аналізатора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212052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0007" y="980728"/>
            <a:ext cx="864096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>
                <a:solidFill>
                  <a:srgbClr val="FF6600"/>
                </a:solidFill>
                <a:latin typeface="Arial"/>
              </a:rPr>
              <a:t>Ф</a:t>
            </a:r>
            <a:r>
              <a:rPr lang="ru-RU" sz="2400" b="1" i="1" dirty="0" smtClean="0">
                <a:solidFill>
                  <a:srgbClr val="FF6600"/>
                </a:solidFill>
                <a:latin typeface="Arial"/>
              </a:rPr>
              <a:t>енол</a:t>
            </a:r>
            <a:r>
              <a:rPr lang="ru-RU" sz="2400" dirty="0" smtClean="0">
                <a:solidFill>
                  <a:srgbClr val="FF6600"/>
                </a:solidFill>
                <a:latin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за характером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токсичної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організм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належить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нервових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отрут,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проте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він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також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чинить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подразливу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припікальну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клінічній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картині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гострого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отруєння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переважають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симптоми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загальної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отрути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ураження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нервової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системи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: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слабість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головний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біль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запаморочення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шум 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вухах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корчі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втрата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свідомості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Смерть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наступити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під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час тяжкого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отруєння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масивне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надходження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фенолу),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внаслідок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паралічу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дихального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судинорухового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центрів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 algn="just"/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algn="just"/>
            <a:r>
              <a:rPr lang="ru-RU" sz="2400" b="1" i="1" dirty="0" err="1">
                <a:solidFill>
                  <a:schemeClr val="accent3"/>
                </a:solidFill>
                <a:latin typeface="Times New Roman"/>
              </a:rPr>
              <a:t>Формальдегід</a:t>
            </a:r>
            <a:r>
              <a:rPr lang="ru-RU" sz="2400" b="1" i="1" dirty="0">
                <a:solidFill>
                  <a:schemeClr val="accent3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володіє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вираженою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подразливою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дією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є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також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загальнотоксичною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отрутою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яка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впливає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центральну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нервову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систему. Є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дані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свідчать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про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ембріотоксичну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гонадотропну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мутагенну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дію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формальдегіду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 algn="just"/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При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гострих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отруєннях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формальдегідом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постраждалих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з'являються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печіння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очах,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сльозотеча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симптоми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гострого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ураження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верхніх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дихальних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шляхід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бронхіту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Має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місце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загальна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слабість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головний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біль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запаморочення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порушення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ходи. 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При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дуже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високих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концентрацій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газу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спостерігаються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некроз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слизової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оболонки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верхніх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дихальних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шляхів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токсичний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набряк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легенів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897182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3239" y="908720"/>
            <a:ext cx="849694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accent2"/>
                </a:solidFill>
                <a:latin typeface="Arial"/>
              </a:rPr>
              <a:t>ПРОФЕСІЙНА ПАТОЛОГІЯ У ПРАЦЮЮЧИХ НА ВИРОБНИЦТВІ</a:t>
            </a:r>
          </a:p>
          <a:p>
            <a:pPr algn="ctr"/>
            <a:r>
              <a:rPr lang="ru-RU" sz="2000" b="1" i="1" u="sng" dirty="0">
                <a:solidFill>
                  <a:schemeClr val="accent2"/>
                </a:solidFill>
                <a:latin typeface="Arial"/>
              </a:rPr>
              <a:t>СИНТЕТИЧНОГО КАУЧУКУ</a:t>
            </a:r>
            <a:r>
              <a:rPr lang="ru-RU" sz="2000" b="1" i="1" dirty="0">
                <a:solidFill>
                  <a:schemeClr val="accent2"/>
                </a:solidFill>
                <a:latin typeface="Arial"/>
              </a:rPr>
              <a:t> ТА </a:t>
            </a:r>
            <a:r>
              <a:rPr lang="ru-RU" sz="2000" b="1" i="1" u="sng" dirty="0">
                <a:solidFill>
                  <a:schemeClr val="accent2"/>
                </a:solidFill>
                <a:latin typeface="Arial"/>
              </a:rPr>
              <a:t>ГУМОВИХ </a:t>
            </a:r>
            <a:r>
              <a:rPr lang="ru-RU" sz="2000" b="1" i="1" u="sng" dirty="0" smtClean="0">
                <a:solidFill>
                  <a:schemeClr val="accent2"/>
                </a:solidFill>
                <a:latin typeface="Arial"/>
              </a:rPr>
              <a:t>ВИРОБІВ</a:t>
            </a:r>
          </a:p>
          <a:p>
            <a:pPr algn="ctr"/>
            <a:endParaRPr lang="ru-RU" b="1" i="1" dirty="0">
              <a:solidFill>
                <a:schemeClr val="accent2"/>
              </a:solidFill>
              <a:latin typeface="Arial"/>
            </a:endParaRPr>
          </a:p>
          <a:p>
            <a:pPr algn="just"/>
            <a:r>
              <a:rPr lang="ru-RU" b="1" i="1" dirty="0" err="1">
                <a:solidFill>
                  <a:schemeClr val="tx2"/>
                </a:solidFill>
                <a:latin typeface="Arial"/>
              </a:rPr>
              <a:t>Синтетичні</a:t>
            </a:r>
            <a:r>
              <a:rPr lang="ru-RU" b="1" i="1" dirty="0">
                <a:solidFill>
                  <a:schemeClr val="tx2"/>
                </a:solidFill>
                <a:latin typeface="Arial"/>
              </a:rPr>
              <a:t> каучуки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—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це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високомолекулярні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з'єднання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які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здатні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до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оборотних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деформацій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.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Застосовуються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вони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головним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чином для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виготовлення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гуми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гумових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виробів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;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використовуються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у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виробництві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виробів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медичного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призначення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(трубки для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переливання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крові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зонди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катетери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, рукавички), в тому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числі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для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санітарії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гігієни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(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грілки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пузирі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для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льоду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, соски</a:t>
            </a:r>
            <a:r>
              <a:rPr lang="ru-RU" dirty="0" smtClean="0">
                <a:solidFill>
                  <a:schemeClr val="tx2"/>
                </a:solidFill>
                <a:latin typeface="Times New Roman"/>
              </a:rPr>
              <a:t>).</a:t>
            </a:r>
          </a:p>
          <a:p>
            <a:pPr algn="just"/>
            <a:endParaRPr lang="ru-RU" dirty="0">
              <a:solidFill>
                <a:schemeClr val="tx2"/>
              </a:solidFill>
              <a:latin typeface="Times New Roman"/>
            </a:endParaRPr>
          </a:p>
          <a:p>
            <a:pPr algn="just"/>
            <a:r>
              <a:rPr lang="ru-RU" dirty="0" smtClean="0">
                <a:solidFill>
                  <a:schemeClr val="tx2"/>
                </a:solidFill>
                <a:latin typeface="Times New Roman"/>
              </a:rPr>
              <a:t>	У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медицині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 широко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застосовується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кремнійорганічний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каучук,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наприклад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диметилксілоксан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властивості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якого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задовольняють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багатьом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медичним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вимогам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його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використовують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для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виготовлення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протезів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різних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частин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організму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наприклад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серцевого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клапана,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молочної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залози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, а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також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як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імплантат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для носа,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пальцевих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суглобів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/>
              </a:rPr>
              <a:t>тощо</a:t>
            </a:r>
            <a:r>
              <a:rPr lang="ru-RU" dirty="0">
                <a:solidFill>
                  <a:schemeClr val="tx2"/>
                </a:solidFill>
                <a:latin typeface="Times New Roman"/>
              </a:rPr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725144"/>
            <a:ext cx="3779912" cy="2131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791075"/>
            <a:ext cx="2952328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98555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3704" y="1124744"/>
            <a:ext cx="8496944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/>
              </a:rPr>
              <a:t>Основною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професійною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шкідливістю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при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отриманні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будь-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якого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синтетичного каучуку </a:t>
            </a:r>
            <a:r>
              <a:rPr lang="ru-RU" sz="2000" b="1" dirty="0">
                <a:solidFill>
                  <a:schemeClr val="accent3"/>
                </a:solidFill>
                <a:latin typeface="Times New Roman"/>
              </a:rPr>
              <a:t>є </a:t>
            </a:r>
            <a:r>
              <a:rPr lang="ru-RU" sz="2000" b="1" dirty="0" err="1">
                <a:solidFill>
                  <a:schemeClr val="accent3"/>
                </a:solidFill>
                <a:latin typeface="Times New Roman"/>
              </a:rPr>
              <a:t>забруднення</a:t>
            </a:r>
            <a:r>
              <a:rPr lang="ru-RU" sz="2000" b="1" dirty="0">
                <a:solidFill>
                  <a:schemeClr val="accent3"/>
                </a:solidFill>
                <a:latin typeface="Times New Roman"/>
              </a:rPr>
              <a:t> </a:t>
            </a:r>
            <a:r>
              <a:rPr lang="ru-RU" sz="2000" b="1" dirty="0" err="1">
                <a:solidFill>
                  <a:schemeClr val="accent3"/>
                </a:solidFill>
                <a:latin typeface="Times New Roman"/>
              </a:rPr>
              <a:t>повітря</a:t>
            </a:r>
            <a:r>
              <a:rPr lang="ru-RU" sz="2000" b="1" dirty="0">
                <a:solidFill>
                  <a:schemeClr val="accent3"/>
                </a:solidFill>
                <a:latin typeface="Times New Roman"/>
              </a:rPr>
              <a:t> </a:t>
            </a:r>
            <a:r>
              <a:rPr lang="ru-RU" sz="2000" b="1" dirty="0" err="1">
                <a:solidFill>
                  <a:schemeClr val="accent3"/>
                </a:solidFill>
                <a:latin typeface="Times New Roman"/>
              </a:rPr>
              <a:t>цехів</a:t>
            </a:r>
            <a:r>
              <a:rPr lang="ru-RU" sz="2000" b="1" dirty="0">
                <a:solidFill>
                  <a:schemeClr val="accent3"/>
                </a:solidFill>
                <a:latin typeface="Times New Roman"/>
              </a:rPr>
              <a:t> парами і газами </a:t>
            </a:r>
            <a:r>
              <a:rPr lang="ru-RU" sz="2000" b="1" dirty="0" err="1">
                <a:solidFill>
                  <a:schemeClr val="accent3"/>
                </a:solidFill>
                <a:latin typeface="Times New Roman"/>
              </a:rPr>
              <a:t>хімічних</a:t>
            </a:r>
            <a:r>
              <a:rPr lang="ru-RU" sz="2000" b="1" dirty="0">
                <a:solidFill>
                  <a:schemeClr val="accent3"/>
                </a:solidFill>
                <a:latin typeface="Times New Roman"/>
              </a:rPr>
              <a:t> </a:t>
            </a:r>
            <a:r>
              <a:rPr lang="ru-RU" sz="2000" b="1" dirty="0" err="1">
                <a:solidFill>
                  <a:schemeClr val="accent3"/>
                </a:solidFill>
                <a:latin typeface="Times New Roman"/>
              </a:rPr>
              <a:t>речовин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беруть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участь 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синтезі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полімеру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мономери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емульгатори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каталізатори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),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із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яких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найбільше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гігієнічне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значення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мають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мономери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ряді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виробничих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ділянок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спостерігається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вплив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шуму,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наявність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несприятливих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мікрокліматичних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умов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 algn="just"/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b="1" i="1" dirty="0" err="1">
                <a:solidFill>
                  <a:schemeClr val="accent4">
                    <a:lumMod val="75000"/>
                  </a:schemeClr>
                </a:solidFill>
                <a:latin typeface="Times New Roman"/>
              </a:rPr>
              <a:t>Натрійбутадієновий</a:t>
            </a:r>
            <a:r>
              <a:rPr lang="ru-RU" sz="2000" b="1" i="1" dirty="0">
                <a:solidFill>
                  <a:schemeClr val="accent4">
                    <a:lumMod val="75000"/>
                  </a:schemeClr>
                </a:solidFill>
                <a:latin typeface="Times New Roman"/>
              </a:rPr>
              <a:t> </a:t>
            </a:r>
            <a:r>
              <a:rPr lang="ru-RU" sz="2000" b="1" i="1" dirty="0" err="1">
                <a:solidFill>
                  <a:schemeClr val="accent4">
                    <a:lumMod val="75000"/>
                  </a:schemeClr>
                </a:solidFill>
                <a:latin typeface="Times New Roman"/>
              </a:rPr>
              <a:t>синтетичний</a:t>
            </a:r>
            <a:r>
              <a:rPr lang="ru-RU" sz="2000" b="1" i="1" dirty="0">
                <a:solidFill>
                  <a:schemeClr val="accent4">
                    <a:lumMod val="75000"/>
                  </a:schemeClr>
                </a:solidFill>
                <a:latin typeface="Times New Roman"/>
              </a:rPr>
              <a:t> каучук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отримують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результаті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полімеризації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дивінілу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присутності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натрію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b="1" dirty="0" err="1" smtClean="0">
                <a:solidFill>
                  <a:srgbClr val="000000"/>
                </a:solidFill>
                <a:latin typeface="Times New Roman"/>
              </a:rPr>
              <a:t>Дивініл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—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це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газ,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який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викликає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подразнення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слизових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оболонок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верхніх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дихальних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шляхів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очей. 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високих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концентраціях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діє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як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наркотична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речовина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ГДР 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повітрі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робочої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зони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— 100 мг/м3.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b="1" dirty="0" err="1">
                <a:solidFill>
                  <a:srgbClr val="FF0000"/>
                </a:solidFill>
                <a:latin typeface="Times New Roman"/>
              </a:rPr>
              <a:t>Гостре</a:t>
            </a:r>
            <a:r>
              <a:rPr lang="ru-RU" b="1" dirty="0">
                <a:solidFill>
                  <a:srgbClr val="FF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/>
              </a:rPr>
              <a:t>отруєння</a:t>
            </a:r>
            <a:r>
              <a:rPr lang="ru-RU" b="1" dirty="0">
                <a:solidFill>
                  <a:srgbClr val="FF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дивінілом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проявляється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болем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очах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горлі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солодким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присмаком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у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роті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головним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болем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запамороченням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шумом 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вухах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загальною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слабістю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іноді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почуттям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сп'яніння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блідістю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шкірних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покривів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тахікардією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задишкою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;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можливі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блювання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втрата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свідомості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наркотичний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стан. 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Ці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розлади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не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стійкі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разі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негайної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евакуації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потерпілого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свіже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повітря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швидко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проходять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485596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052736"/>
            <a:ext cx="856895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70C0"/>
                </a:solidFill>
                <a:latin typeface="Times New Roman"/>
              </a:rPr>
              <a:t>Для </a:t>
            </a:r>
            <a:r>
              <a:rPr lang="ru-RU" sz="2400" b="1" dirty="0" err="1">
                <a:solidFill>
                  <a:srgbClr val="0070C0"/>
                </a:solidFill>
                <a:latin typeface="Times New Roman"/>
              </a:rPr>
              <a:t>хронічного</a:t>
            </a:r>
            <a:r>
              <a:rPr lang="ru-RU" sz="2400" b="1" dirty="0">
                <a:solidFill>
                  <a:srgbClr val="0070C0"/>
                </a:solidFill>
                <a:latin typeface="Times New Roman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Times New Roman"/>
              </a:rPr>
              <a:t>отруєння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характерне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ураження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нервової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системи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у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вигляді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неврастенічного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синдрому (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головні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болі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запаморочення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загальна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слабість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апатія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безсоння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підвищена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дратівливість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ослаблення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пам'яті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);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серцево-судинної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серцебиття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, «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приливи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» до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голови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артеріальна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гіпотонія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) і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шлунково-кишкової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нудота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печія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відрижка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біль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у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животі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) систем. </a:t>
            </a:r>
            <a:endParaRPr lang="ru-RU" sz="2000" dirty="0" smtClean="0">
              <a:solidFill>
                <a:srgbClr val="000000"/>
              </a:solidFill>
              <a:latin typeface="Times New Roman"/>
            </a:endParaRPr>
          </a:p>
          <a:p>
            <a:pPr algn="just"/>
            <a:endParaRPr lang="ru-RU" sz="2000" dirty="0">
              <a:solidFill>
                <a:srgbClr val="000000"/>
              </a:solidFill>
              <a:latin typeface="Times New Roman"/>
            </a:endParaRPr>
          </a:p>
          <a:p>
            <a:pPr algn="just"/>
            <a:r>
              <a:rPr lang="ru-RU" sz="2000" dirty="0" err="1" smtClean="0">
                <a:solidFill>
                  <a:srgbClr val="000000"/>
                </a:solidFill>
                <a:latin typeface="Times New Roman"/>
              </a:rPr>
              <a:t>Може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мати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місце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подразнення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слизових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оболонок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очей і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верхніх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дихальних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шляхів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ураження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шкіри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дерматити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),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зниження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кількості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лейкоцитів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у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периферичній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крові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960180"/>
            <a:ext cx="3851920" cy="287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49080"/>
            <a:ext cx="3816424" cy="2685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3568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836712"/>
            <a:ext cx="8784976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accent6"/>
                </a:solidFill>
                <a:latin typeface="Arial"/>
              </a:rPr>
              <a:t>ПРОФЕСІЙНА ПАТОЛОГІЯ У ПРАЦЮЮЧИХ НА ВИРОБНИЦТВАХ</a:t>
            </a:r>
          </a:p>
          <a:p>
            <a:pPr algn="ctr"/>
            <a:r>
              <a:rPr lang="ru-RU" sz="2000" b="1" i="1" dirty="0">
                <a:solidFill>
                  <a:schemeClr val="accent6"/>
                </a:solidFill>
                <a:latin typeface="Arial"/>
              </a:rPr>
              <a:t>ОТРИМАННЯ ТА ПЕРЕРОБКИ СИНТЕТИЧНИХ ВОЛОКОН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err="1">
                <a:solidFill>
                  <a:srgbClr val="000000"/>
                </a:solidFill>
                <a:latin typeface="Times New Roman"/>
              </a:rPr>
              <a:t>Синтетичні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волокна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виробляють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основі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полімерних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сполук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різних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класів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Виділяють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поліамідні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(капрон, нейлон),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поліефірні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(лавсан),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поліакрилнітрильні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нітрон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),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поліолефінові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поліетиленові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поліпропіленові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),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полівінілхлоридні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(хлорин) та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деякі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інші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види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синтетичних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волокон.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Технологія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отримання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синтетичних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волокон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складається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з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трьох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основних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етапів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: синтезу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полімеру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формування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текстильної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обробки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волокна. Робота 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цих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виробництвах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пов'язана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із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впливом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основному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токсичних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факторів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поєднанні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підвищеною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температурою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повітря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Особливо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небезпечні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такі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операції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як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завантаження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та чистка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апаратів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фільтрів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прядильних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цехах при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отриманні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волокна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із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розплаву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полімеру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можуть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виділятись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остаточні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мономери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інші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хімічні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речовини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брали участь 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синтезі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полімеру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також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продукти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термоокислювальної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деструкції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полімеру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Важливою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гігієнічною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особливістю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хімічних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прядильних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цехів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є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можливість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забруднення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шкіри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рук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працюючих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мономером,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розчинником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спричинити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ураження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шкіри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також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усмоктування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токсичних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речовин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через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шкіру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897659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1028343"/>
            <a:ext cx="83529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92D050"/>
                </a:solidFill>
                <a:latin typeface="Arial"/>
              </a:rPr>
              <a:t>Лікування</a:t>
            </a:r>
            <a:r>
              <a:rPr lang="ru-RU" sz="2000" b="1" dirty="0">
                <a:solidFill>
                  <a:srgbClr val="92D050"/>
                </a:solidFill>
                <a:latin typeface="Arial"/>
              </a:rPr>
              <a:t>.</a:t>
            </a:r>
            <a:r>
              <a:rPr lang="ru-RU" sz="2000" dirty="0">
                <a:solidFill>
                  <a:srgbClr val="92D05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Терапія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при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виникненні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гострого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професійног</a:t>
            </a:r>
            <a:r>
              <a:rPr lang="el-GR" sz="2000" dirty="0">
                <a:solidFill>
                  <a:srgbClr val="000000"/>
                </a:solidFill>
                <a:latin typeface="Times New Roman"/>
              </a:rPr>
              <a:t>ο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отруєння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має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бути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швидкою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, активною і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цілеспрямованою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. </a:t>
            </a:r>
            <a:endParaRPr lang="ru-RU" sz="2000" dirty="0" smtClean="0">
              <a:solidFill>
                <a:srgbClr val="000000"/>
              </a:solidFill>
              <a:latin typeface="Times New Roman"/>
            </a:endParaRPr>
          </a:p>
          <a:p>
            <a:pPr algn="just"/>
            <a:r>
              <a:rPr lang="ru-RU" sz="2000" dirty="0" err="1" smtClean="0">
                <a:solidFill>
                  <a:srgbClr val="000000"/>
                </a:solidFill>
                <a:latin typeface="Times New Roman"/>
              </a:rPr>
              <a:t>Основні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принципи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надання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невідкладної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допомоги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в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цих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випадках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повинні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включати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: </a:t>
            </a:r>
            <a:endParaRPr lang="ru-RU" sz="2000" dirty="0" smtClean="0">
              <a:solidFill>
                <a:srgbClr val="000000"/>
              </a:solidFill>
              <a:latin typeface="Times New Roman"/>
            </a:endParaRPr>
          </a:p>
          <a:p>
            <a:pPr marL="457200" indent="-457200" algn="just">
              <a:buAutoNum type="arabicParenR"/>
            </a:pPr>
            <a:r>
              <a:rPr lang="ru-RU" sz="2000" dirty="0" err="1" smtClean="0">
                <a:solidFill>
                  <a:srgbClr val="000000"/>
                </a:solidFill>
                <a:latin typeface="Times New Roman"/>
              </a:rPr>
              <a:t>припинення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надходження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отрути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; </a:t>
            </a:r>
            <a:endParaRPr lang="ru-RU" sz="2000" dirty="0" smtClean="0">
              <a:solidFill>
                <a:srgbClr val="000000"/>
              </a:solidFill>
              <a:latin typeface="Times New Roman"/>
            </a:endParaRPr>
          </a:p>
          <a:p>
            <a:pPr marL="457200" indent="-457200" algn="just">
              <a:buAutoNum type="arabicParenR"/>
            </a:pPr>
            <a:r>
              <a:rPr lang="ru-RU" sz="2000" dirty="0" err="1" smtClean="0">
                <a:solidFill>
                  <a:srgbClr val="000000"/>
                </a:solidFill>
                <a:latin typeface="Times New Roman"/>
              </a:rPr>
              <a:t>виведення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отрути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продуктів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її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перетворення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із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організму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; </a:t>
            </a:r>
            <a:endParaRPr lang="ru-RU" sz="2000" dirty="0" smtClean="0">
              <a:solidFill>
                <a:srgbClr val="000000"/>
              </a:solidFill>
              <a:latin typeface="Times New Roman"/>
            </a:endParaRPr>
          </a:p>
          <a:p>
            <a:pPr marL="457200" indent="-457200" algn="just">
              <a:buAutoNum type="arabicParenR"/>
            </a:pPr>
            <a:r>
              <a:rPr lang="ru-RU" sz="2000" dirty="0" err="1" smtClean="0">
                <a:solidFill>
                  <a:srgbClr val="000000"/>
                </a:solidFill>
                <a:latin typeface="Times New Roman"/>
              </a:rPr>
              <a:t>знешкодження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отрути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в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організмі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антидотна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терапія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); </a:t>
            </a:r>
            <a:endParaRPr lang="ru-RU" sz="2000" dirty="0" smtClean="0">
              <a:solidFill>
                <a:srgbClr val="000000"/>
              </a:solidFill>
              <a:latin typeface="Times New Roman"/>
            </a:endParaRPr>
          </a:p>
          <a:p>
            <a:pPr marL="457200" indent="-457200" algn="just">
              <a:buAutoNum type="arabicParenR"/>
            </a:pPr>
            <a:r>
              <a:rPr lang="ru-RU" sz="2000" dirty="0" err="1" smtClean="0">
                <a:solidFill>
                  <a:srgbClr val="000000"/>
                </a:solidFill>
                <a:latin typeface="Times New Roman"/>
              </a:rPr>
              <a:t>поновлення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порушених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функцій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організму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, в першу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чергу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тих,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які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важливі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для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життєдіяльності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людини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серцево-судинна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дихальна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); </a:t>
            </a:r>
            <a:endParaRPr lang="ru-RU" sz="2000" dirty="0" smtClean="0">
              <a:solidFill>
                <a:srgbClr val="000000"/>
              </a:solidFill>
              <a:latin typeface="Times New Roman"/>
            </a:endParaRPr>
          </a:p>
          <a:p>
            <a:pPr marL="457200" indent="-457200" algn="just">
              <a:buAutoNum type="arabicParenR"/>
            </a:pPr>
            <a:r>
              <a:rPr lang="ru-RU" sz="2000" dirty="0" err="1" smtClean="0">
                <a:solidFill>
                  <a:srgbClr val="000000"/>
                </a:solidFill>
                <a:latin typeface="Times New Roman"/>
              </a:rPr>
              <a:t>посилення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захисних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сил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організму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поновлення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підтримка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внутрішнього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середовища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: водно-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сольового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електролітного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вітамінного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, гормонального балансу, кислотно-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лужної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рівноваги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).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503" y="5085184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843237"/>
            <a:ext cx="3289548" cy="1842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50138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83768" y="836712"/>
            <a:ext cx="6515388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>
                <a:solidFill>
                  <a:srgbClr val="FFC000"/>
                </a:solidFill>
                <a:latin typeface="Arial"/>
              </a:rPr>
              <a:t>Профілактика</a:t>
            </a:r>
            <a:r>
              <a:rPr lang="ru-RU" sz="2400" b="1" dirty="0">
                <a:solidFill>
                  <a:srgbClr val="FFC000"/>
                </a:solidFill>
                <a:latin typeface="Arial"/>
              </a:rPr>
              <a:t>.</a:t>
            </a:r>
            <a:r>
              <a:rPr lang="ru-RU" sz="2400" dirty="0">
                <a:solidFill>
                  <a:srgbClr val="FFC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Профілактичні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заходи для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оздоровлення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умов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праці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повинні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бути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спрямовані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на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гігієнічну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стандартизацію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рецептурних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сумішей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сировини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з метою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обмеження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в них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вмісту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шкідливих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чинників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заміну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високотоксичних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компонентів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менш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токсичними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удосконалення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технологічного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устаткування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 algn="just"/>
            <a:endParaRPr lang="ru-RU" sz="2000" dirty="0">
              <a:solidFill>
                <a:srgbClr val="000000"/>
              </a:solidFill>
              <a:latin typeface="Times New Roman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rgbClr val="000000"/>
                </a:solidFill>
                <a:latin typeface="Times New Roman"/>
              </a:rPr>
              <a:t>Для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боротьби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з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пилом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виключення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ручних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операцій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слід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ширше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використовувати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пневмотранспорт і транспортировку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сировини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за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допомогою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конвейєра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. </a:t>
            </a:r>
            <a:endParaRPr lang="ru-RU" sz="2000" dirty="0" smtClean="0">
              <a:solidFill>
                <a:srgbClr val="000000"/>
              </a:solidFill>
              <a:latin typeface="Times New Roman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ru-RU" sz="2000" dirty="0">
              <a:solidFill>
                <a:srgbClr val="000000"/>
              </a:solidFill>
              <a:latin typeface="Times New Roman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 err="1" smtClean="0">
                <a:solidFill>
                  <a:srgbClr val="000000"/>
                </a:solidFill>
                <a:latin typeface="Times New Roman"/>
              </a:rPr>
              <a:t>Сировина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повинна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постачатись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на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підприємства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у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вигляді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гранул,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брикетів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. Треба максимально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обмежувати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контакт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працюючих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, особливо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відкритих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частин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тіла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, рук,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зі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шкідливими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речовинами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використовувати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захисний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одяг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, пасти,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</a:rPr>
              <a:t>респіратори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ru-RU" sz="2000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6632"/>
            <a:ext cx="3609975" cy="1196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3140968"/>
            <a:ext cx="2843808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149898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Галерея">
      <a:majorFont>
        <a:latin typeface="Century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</TotalTime>
  <Words>1525</Words>
  <Application>Microsoft Office PowerPoint</Application>
  <PresentationFormat>Экран (4:3)</PresentationFormat>
  <Paragraphs>95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Галерея</vt:lpstr>
      <vt:lpstr>     ПРОФЕСІЙНІ ЗАХВОРЮВАННЯ, ЩО ВИНИКАЮТЬ У ПРАЦЮЮЧИХ ПІД ЧАС ВИРОБНИЦТВА ТА ПЕРЕРОБКИ ПОЛІМЕРНИХ МАТЕРІАЛІВ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ГЛАВА 7 ПРОФЕСІЙНІ ЗАХВОРЮВАННЯ, ЩО ВИНИКАЮТЬ У ПРАЦЮЮЧИХ ПІД ЧАС ВИРОБНИЦТВА ТА ПЕРЕРОБКИ ПОЛІМЕРНИХ МАТЕРІАЛІВ </dc:title>
  <dc:creator>user1</dc:creator>
  <cp:lastModifiedBy>e190178poi</cp:lastModifiedBy>
  <cp:revision>34</cp:revision>
  <dcterms:created xsi:type="dcterms:W3CDTF">2025-08-29T09:20:07Z</dcterms:created>
  <dcterms:modified xsi:type="dcterms:W3CDTF">2025-10-15T10:11:47Z</dcterms:modified>
</cp:coreProperties>
</file>