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8"/>
  </p:notesMasterIdLst>
  <p:handoutMasterIdLst>
    <p:handoutMasterId r:id="rId29"/>
  </p:handoutMasterIdLst>
  <p:sldIdLst>
    <p:sldId id="319" r:id="rId2"/>
    <p:sldId id="297" r:id="rId3"/>
    <p:sldId id="304" r:id="rId4"/>
    <p:sldId id="299" r:id="rId5"/>
    <p:sldId id="300" r:id="rId6"/>
    <p:sldId id="302" r:id="rId7"/>
    <p:sldId id="303" r:id="rId8"/>
    <p:sldId id="301" r:id="rId9"/>
    <p:sldId id="305" r:id="rId10"/>
    <p:sldId id="260" r:id="rId11"/>
    <p:sldId id="306" r:id="rId12"/>
    <p:sldId id="307" r:id="rId13"/>
    <p:sldId id="308" r:id="rId14"/>
    <p:sldId id="310" r:id="rId15"/>
    <p:sldId id="309" r:id="rId16"/>
    <p:sldId id="315" r:id="rId17"/>
    <p:sldId id="316" r:id="rId18"/>
    <p:sldId id="311" r:id="rId19"/>
    <p:sldId id="312" r:id="rId20"/>
    <p:sldId id="314" r:id="rId21"/>
    <p:sldId id="317" r:id="rId22"/>
    <p:sldId id="313" r:id="rId23"/>
    <p:sldId id="273" r:id="rId24"/>
    <p:sldId id="293" r:id="rId25"/>
    <p:sldId id="294" r:id="rId26"/>
    <p:sldId id="31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7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704A9091-6354-4ABF-8AA2-6B6D15D41A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78BF0544-33B2-4448-9FBF-4882A3850A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xmlns="" id="{5CD5D7B0-6343-489E-B2C4-8223B096E3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xmlns="" id="{A717152A-7F2F-4DB3-9123-D07ADD4AEC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02D4136-4834-4F8E-8A12-25C032C1E353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xmlns="" id="{120117EF-7CCD-4508-830D-A6E58F1A92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xmlns="" id="{5CEA171A-11A6-427E-91A0-D28CF1F58F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xmlns="" id="{E6CA4236-B68D-4094-AD14-93E0D2B9F41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xmlns="" id="{692D368F-90D4-4FE9-8978-917CD5B93A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x-none"/>
              <a:t>Образец текста</a:t>
            </a:r>
          </a:p>
          <a:p>
            <a:pPr lvl="1"/>
            <a:r>
              <a:rPr lang="ru-RU" altLang="x-none"/>
              <a:t>Второй уровень</a:t>
            </a:r>
          </a:p>
          <a:p>
            <a:pPr lvl="2"/>
            <a:r>
              <a:rPr lang="ru-RU" altLang="x-none"/>
              <a:t>Третий уровень</a:t>
            </a:r>
          </a:p>
          <a:p>
            <a:pPr lvl="3"/>
            <a:r>
              <a:rPr lang="ru-RU" altLang="x-none"/>
              <a:t>Четвертый уровень</a:t>
            </a:r>
          </a:p>
          <a:p>
            <a:pPr lvl="4"/>
            <a:r>
              <a:rPr lang="ru-RU" altLang="x-none"/>
              <a:t>Пятый уровень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xmlns="" id="{3305ED1E-2A55-481A-9FA5-CAEC9270C0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7" name="Rectangle 7">
            <a:extLst>
              <a:ext uri="{FF2B5EF4-FFF2-40B4-BE49-F238E27FC236}">
                <a16:creationId xmlns:a16="http://schemas.microsoft.com/office/drawing/2014/main" xmlns="" id="{3912AFC1-73B5-4D56-9630-20306B99D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272FAD4-C499-4C75-BBD0-F4E739B806F6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C0867947-1F45-4DA9-9E04-715C52045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63CE62-CE4A-4392-9B97-DD9FC64AD976}" type="slidenum">
              <a:rPr lang="ru-RU" altLang="x-none"/>
              <a:pPr/>
              <a:t>3</a:t>
            </a:fld>
            <a:endParaRPr lang="ru-RU" altLang="x-none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xmlns="" id="{11EC79F0-649E-46D9-9C2C-8C5D32D1F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66B6031E-6508-4200-9C53-671DDF512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2FAD4-C499-4C75-BBD0-F4E739B806F6}" type="slidenum">
              <a:rPr lang="ru-RU" altLang="x-none" smtClean="0"/>
              <a:pPr/>
              <a:t>4</a:t>
            </a:fld>
            <a:endParaRPr lang="ru-RU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9337FBB-C294-4524-84A5-57E55704A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6E479-9206-48F6-8D2F-72622F113188}" type="slidenum">
              <a:rPr lang="ru-RU" altLang="x-none"/>
              <a:pPr/>
              <a:t>10</a:t>
            </a:fld>
            <a:endParaRPr lang="ru-RU" altLang="x-none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C31332F8-85FF-4C4F-8F7A-2A408E2D5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5D05BBC3-9F35-4CE1-A292-BA66C3825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287441CA-068A-4DFF-9761-CB0C3DAE0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5B1077-79B2-49EB-B69B-3D97D408C28D}" type="slidenum">
              <a:rPr lang="ru-RU" altLang="x-none"/>
              <a:pPr/>
              <a:t>16</a:t>
            </a:fld>
            <a:endParaRPr lang="ru-RU" altLang="x-none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xmlns="" id="{481549F7-2336-40C7-8E55-29FC2F5B1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xmlns="" id="{76396ADC-51AB-4187-A3E4-694A5C8AE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89DC54DE-6EAC-4608-85B6-47DC63401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1A75A-BF5B-447E-9585-44A839DF7EF2}" type="slidenum">
              <a:rPr lang="ru-RU" altLang="x-none"/>
              <a:pPr/>
              <a:t>21</a:t>
            </a:fld>
            <a:endParaRPr lang="ru-RU" altLang="x-none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2D86699D-8C81-4576-A0F1-5129C9D655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2DEA9A0D-E70B-4F32-9D8A-CFE35F456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96270C6E-95CA-43AA-99A3-2A39F8C85A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BDE6E-DBD2-4422-9181-BBEDAC31E89D}" type="slidenum">
              <a:rPr lang="ru-RU" altLang="x-none"/>
              <a:pPr/>
              <a:t>23</a:t>
            </a:fld>
            <a:endParaRPr lang="ru-RU" altLang="x-none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xmlns="" id="{30CB6AE9-864C-4D72-87C3-9666EF5A0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xmlns="" id="{4607E9A0-72A1-427A-BBAA-6671A688D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18283D94-56BC-42FD-89B1-DB549F43E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46C02-4270-461A-AD7A-0939903E8C71}" type="slidenum">
              <a:rPr lang="ru-RU" altLang="x-none"/>
              <a:pPr/>
              <a:t>24</a:t>
            </a:fld>
            <a:endParaRPr lang="ru-RU" altLang="x-none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xmlns="" id="{BB0DC048-F33E-44A0-A9ED-A9D1A7915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xmlns="" id="{ECE7B851-A779-4928-A347-DFC3E3CE5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25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xmlns="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xmlns="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26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xmlns="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xmlns="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B78CF-0FD8-4915-8AE1-722A57166342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02A1-2B8A-4619-BDE5-AA1CE9717A3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AD90-0C5A-49DA-8FD6-A4C0FA7843A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4A63-0662-466A-B1DC-C8DE203E2EFC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002B-E231-49B4-A110-829003A31C8F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DD0E-0D64-4201-8777-DE83A3F56858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6FB8-110B-4CE1-A2D7-6A44598026CD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2FF6-6255-4E49-867B-13064DC59675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6D0-D6B4-4C0A-98B8-B3F4C114C85B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22082-F895-4006-B743-47C13FF2326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5382-4E19-4A6F-9FC3-4033123C0CDA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D6E0-0ACE-45C7-B989-0E031C04AB2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7432"/>
          </a:xfrm>
        </p:spPr>
        <p:txBody>
          <a:bodyPr>
            <a:normAutofit/>
          </a:bodyPr>
          <a:lstStyle/>
          <a:p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>Одеський національний медичний університет</a:t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FF0000"/>
                </a:solidFill>
              </a:rPr>
              <a:t>Тема: Професійні захворювання, пов'язані з дією </a:t>
            </a:r>
            <a:r>
              <a:rPr lang="uk-UA" b="1" dirty="0" smtClean="0">
                <a:solidFill>
                  <a:srgbClr val="FF0000"/>
                </a:solidFill>
              </a:rPr>
              <a:t>фізичного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фактору. Вібраційна хвороба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200" b="1" dirty="0" smtClean="0"/>
              <a:t>2025-2026 </a:t>
            </a:r>
            <a:r>
              <a:rPr lang="uk-UA" sz="3200" b="1" dirty="0" err="1" smtClean="0"/>
              <a:t>н.р</a:t>
            </a:r>
            <a:r>
              <a:rPr lang="uk-UA" sz="3200" b="1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Вібраційна хвороба  </a:t>
            </a:r>
            <a:br>
              <a:rPr lang="uk-UA" b="1" dirty="0" smtClean="0"/>
            </a:br>
            <a:r>
              <a:rPr lang="uk-UA" b="1" dirty="0" smtClean="0"/>
              <a:t>(Т75.2 за </a:t>
            </a:r>
            <a:r>
              <a:rPr lang="uk-UA" b="1" dirty="0" err="1" smtClean="0"/>
              <a:t>МКХ</a:t>
            </a:r>
            <a:r>
              <a:rPr lang="uk-UA" b="1" dirty="0" smtClean="0"/>
              <a:t> 10) 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100" dirty="0" smtClean="0"/>
              <a:t>–</a:t>
            </a:r>
            <a:r>
              <a:rPr lang="uk-UA" dirty="0" smtClean="0"/>
              <a:t> </a:t>
            </a:r>
            <a:r>
              <a:rPr lang="uk-UA" sz="2800" dirty="0" smtClean="0"/>
              <a:t>хронічне професійне захворювання, зумовлене тривалим впливом на робітників виробничої вібрації, що розвивається поступово, проявляється поліморфним </a:t>
            </a:r>
            <a:r>
              <a:rPr lang="uk-UA" sz="2800" dirty="0" err="1" smtClean="0"/>
              <a:t>поліорганним</a:t>
            </a:r>
            <a:r>
              <a:rPr lang="uk-UA" sz="2800" dirty="0" smtClean="0"/>
              <a:t> ураженням з формуванням на завершальному етапі специфічної клінічної симптоматики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A4768B76-E5ED-42B4-B60F-96F9C9434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7701" y="361950"/>
            <a:ext cx="8229600" cy="476250"/>
          </a:xfrm>
        </p:spPr>
        <p:txBody>
          <a:bodyPr>
            <a:normAutofit fontScale="90000"/>
          </a:bodyPr>
          <a:lstStyle/>
          <a:p>
            <a:r>
              <a:rPr lang="ru-RU" altLang="x-none" sz="3200" b="1" dirty="0" err="1" smtClean="0"/>
              <a:t>Етіологічний</a:t>
            </a:r>
            <a:r>
              <a:rPr lang="ru-RU" altLang="x-none" sz="3200" b="1" dirty="0" smtClean="0"/>
              <a:t> </a:t>
            </a:r>
            <a:r>
              <a:rPr lang="ru-RU" altLang="x-none" sz="3200" b="1" dirty="0"/>
              <a:t>фактор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0D4F5AB7-B10E-4A5E-B5EC-E65E99A349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x-none" sz="2400" dirty="0" err="1"/>
              <a:t>основним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етіологічним</a:t>
            </a:r>
            <a:r>
              <a:rPr lang="ru-RU" altLang="x-none" sz="2400" dirty="0"/>
              <a:t> фактором у </a:t>
            </a:r>
            <a:r>
              <a:rPr lang="ru-RU" altLang="x-none" sz="2400" dirty="0" err="1"/>
              <a:t>виникненні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вібраційної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хвороби</a:t>
            </a:r>
            <a:r>
              <a:rPr lang="ru-RU" altLang="x-none" sz="2400" dirty="0"/>
              <a:t> є </a:t>
            </a:r>
            <a:r>
              <a:rPr lang="ru-RU" altLang="x-none" sz="2400" dirty="0" err="1"/>
              <a:t>виробнича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що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характеризується</a:t>
            </a:r>
            <a:r>
              <a:rPr lang="ru-RU" altLang="x-none" sz="2400" dirty="0"/>
              <a:t> широким спектром </a:t>
            </a:r>
            <a:r>
              <a:rPr lang="ru-RU" altLang="x-none" sz="2400" dirty="0" smtClean="0"/>
              <a:t>частот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 err="1"/>
              <a:t>Значну</a:t>
            </a:r>
            <a:r>
              <a:rPr lang="ru-RU" altLang="x-none" sz="2400" dirty="0"/>
              <a:t> роль в </a:t>
            </a:r>
            <a:r>
              <a:rPr lang="ru-RU" altLang="x-none" sz="2400" dirty="0" err="1"/>
              <a:t>її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розвитку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відіграє</a:t>
            </a:r>
            <a:r>
              <a:rPr lang="ru-RU" altLang="x-none" sz="2400" dirty="0"/>
              <a:t> і ряд </a:t>
            </a:r>
            <a:r>
              <a:rPr lang="ru-RU" altLang="x-none" sz="2400" dirty="0" err="1"/>
              <a:t>супутніх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виробничих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факторів</a:t>
            </a:r>
            <a:r>
              <a:rPr lang="ru-RU" altLang="x-none" sz="2400" dirty="0"/>
              <a:t>, таких, як шум, </a:t>
            </a:r>
            <a:r>
              <a:rPr lang="ru-RU" altLang="x-none" sz="2400" dirty="0" err="1"/>
              <a:t>охолодження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значне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статичне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напруження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м'язів</a:t>
            </a:r>
            <a:r>
              <a:rPr lang="ru-RU" altLang="x-none" sz="2400" dirty="0"/>
              <a:t> плеча і </a:t>
            </a:r>
            <a:r>
              <a:rPr lang="ru-RU" altLang="x-none" sz="2400" dirty="0" err="1"/>
              <a:t>плечового</a:t>
            </a:r>
            <a:r>
              <a:rPr lang="ru-RU" altLang="x-none" sz="2400" dirty="0"/>
              <a:t> пояса, </a:t>
            </a:r>
            <a:r>
              <a:rPr lang="ru-RU" altLang="x-none" sz="2400" dirty="0" err="1"/>
              <a:t>вимушене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положення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тіла</a:t>
            </a:r>
            <a:r>
              <a:rPr lang="ru-RU" altLang="x-none" sz="2400" dirty="0"/>
              <a:t> і т. д</a:t>
            </a:r>
            <a:r>
              <a:rPr lang="ru-RU" altLang="x-none" sz="24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/>
              <a:t>Все </a:t>
            </a:r>
            <a:r>
              <a:rPr lang="ru-RU" altLang="x-none" sz="2400" dirty="0" err="1"/>
              <a:t>це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може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сприяти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більш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швидкому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формуванню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патологічного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процесу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цілому</a:t>
            </a:r>
            <a:r>
              <a:rPr lang="ru-RU" altLang="x-none" sz="2400" dirty="0"/>
              <a:t> і в той же час </a:t>
            </a:r>
            <a:r>
              <a:rPr lang="ru-RU" altLang="x-none" sz="2400" dirty="0" err="1"/>
              <a:t>обумовити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деякі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особливості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клінічної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картини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захворювання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різних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професійних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групах</a:t>
            </a:r>
            <a:r>
              <a:rPr lang="ru-RU" altLang="x-none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126648"/>
          <a:ext cx="7992888" cy="6340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5112568"/>
              </a:tblGrid>
              <a:tr h="351483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Види виробничої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вібрації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переважною</a:t>
                      </a:r>
                      <a:r>
                        <a:rPr lang="uk-UA" sz="1400" baseline="0" dirty="0" smtClean="0"/>
                        <a:t> зоною дії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Локальна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Загальна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Комбінована 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джерелом</a:t>
                      </a:r>
                      <a:r>
                        <a:rPr lang="uk-UA" sz="1400" baseline="0" dirty="0" smtClean="0"/>
                        <a:t> виникнення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Транспортно-технологічна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загальна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1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4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8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локальна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8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125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1000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2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часовою характеристикою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Постійна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Непостійна</a:t>
                      </a:r>
                      <a:r>
                        <a:rPr lang="uk-UA" sz="1400" baseline="0" dirty="0" smtClean="0"/>
                        <a:t> (коливальна, переривчаста, імпульсна)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напрямком</a:t>
                      </a:r>
                      <a:r>
                        <a:rPr lang="uk-UA" sz="1400" baseline="0" dirty="0" smtClean="0"/>
                        <a:t> дії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Z</a:t>
                      </a:r>
                      <a:r>
                        <a:rPr lang="uk-UA" sz="1400" dirty="0" smtClean="0"/>
                        <a:t> – вертикальна вісь, перпендикулярна опірній поверхні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Х – горизонтальна вісь від спини до грудей</a:t>
                      </a:r>
                      <a:endParaRPr lang="ru-RU" sz="1400" dirty="0" smtClean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uk-UA" sz="1400" dirty="0" smtClean="0"/>
                        <a:t>– горизонтальна вісь від</a:t>
                      </a:r>
                      <a:r>
                        <a:rPr lang="uk-UA" sz="1400" baseline="0" dirty="0" smtClean="0"/>
                        <a:t> правого до лівого плеча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Професії, за яких є ризик виникнення вібрації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1397000"/>
          <a:ext cx="7488831" cy="4315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/>
                <a:gridCol w="2496277"/>
                <a:gridCol w="2496277"/>
              </a:tblGrid>
              <a:tr h="59889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локальна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Комбінована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загальна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Клепальники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Бурильники-шахтарі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Машиністи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Шліфувальники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Комбайнери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Трактористи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Обрубники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Водії вантажного транспорту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КОндуктори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Чеканники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Вибійники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Полірувальники, </a:t>
                      </a:r>
                      <a:r>
                        <a:rPr lang="uk-UA" dirty="0" err="1" smtClean="0"/>
                        <a:t>наждачники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Бетонщики</a:t>
                      </a:r>
                      <a:r>
                        <a:rPr lang="uk-UA" dirty="0" smtClean="0"/>
                        <a:t> на </a:t>
                      </a:r>
                      <a:r>
                        <a:rPr lang="uk-UA" dirty="0" err="1" smtClean="0"/>
                        <a:t>віброплатформах</a:t>
                      </a:r>
                      <a:r>
                        <a:rPr lang="uk-UA" baseline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/>
          </a:bodyPr>
          <a:lstStyle/>
          <a:p>
            <a:r>
              <a:rPr lang="uk-UA" sz="2400" dirty="0" smtClean="0"/>
              <a:t>Дія вібрації на організм. Фази:</a:t>
            </a:r>
          </a:p>
          <a:p>
            <a:r>
              <a:rPr lang="uk-UA" sz="2400" dirty="0" smtClean="0"/>
              <a:t>І фаза – стимуляція захисних механізмів внаслідок активації симпатичної нервової системи і розвитку </a:t>
            </a:r>
            <a:r>
              <a:rPr lang="uk-UA" sz="2400" dirty="0" err="1" smtClean="0"/>
              <a:t>трофогенних</a:t>
            </a:r>
            <a:r>
              <a:rPr lang="uk-UA" sz="2400" dirty="0" smtClean="0"/>
              <a:t> нейрогуморальних реакцій.</a:t>
            </a:r>
          </a:p>
          <a:p>
            <a:r>
              <a:rPr lang="uk-UA" sz="2400" dirty="0" smtClean="0"/>
              <a:t>ІІ фаза – виснаження захисних механізмів організму і поступовий розвиток неспецифічних реакцій і ушкоджень, а згодом – формування специфічного </a:t>
            </a:r>
            <a:r>
              <a:rPr lang="uk-UA" sz="2400" dirty="0" err="1" smtClean="0"/>
              <a:t>симптомокомплексу</a:t>
            </a:r>
            <a:r>
              <a:rPr lang="uk-UA" sz="2400" dirty="0" smtClean="0"/>
              <a:t> хвороби.</a:t>
            </a:r>
          </a:p>
          <a:p>
            <a:endParaRPr lang="uk-UA" sz="2400" dirty="0" smtClean="0"/>
          </a:p>
          <a:p>
            <a:pPr>
              <a:buNone/>
            </a:pPr>
            <a:r>
              <a:rPr lang="uk-UA" sz="2400" dirty="0" smtClean="0"/>
              <a:t>	Таким </a:t>
            </a:r>
            <a:r>
              <a:rPr lang="uk-UA" sz="2400" dirty="0" err="1" smtClean="0"/>
              <a:t>чинном</a:t>
            </a:r>
            <a:r>
              <a:rPr lang="uk-UA" sz="2400" dirty="0" smtClean="0"/>
              <a:t>, в патогенезі вібраційної хвороби є складний механізм нервових і рефлекторних порушень. Вважають, що вібраційна хвороба є своєрідним </a:t>
            </a:r>
            <a:r>
              <a:rPr lang="uk-UA" sz="2400" dirty="0" err="1" smtClean="0"/>
              <a:t>ангіотрофоневрозом</a:t>
            </a:r>
            <a:r>
              <a:rPr lang="uk-UA" sz="2400" dirty="0" smtClean="0"/>
              <a:t>, при якому спостерігають спазм дрібних і більших судин.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507288" cy="4785395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У </a:t>
            </a:r>
            <a:r>
              <a:rPr lang="uk-UA" sz="2400" dirty="0" err="1" smtClean="0"/>
              <a:t>генезі</a:t>
            </a:r>
            <a:r>
              <a:rPr lang="uk-UA" sz="2400" dirty="0" smtClean="0"/>
              <a:t> трофічних порушень важливу роль відіграють зміни: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, реологічних властивостей крові, порушення надходження та утилізації кисню. </a:t>
            </a:r>
          </a:p>
          <a:p>
            <a:r>
              <a:rPr lang="uk-UA" sz="2400" dirty="0" smtClean="0"/>
              <a:t>Спостерігаються розлади функцій </a:t>
            </a:r>
            <a:r>
              <a:rPr lang="uk-UA" sz="2400" dirty="0" err="1" smtClean="0"/>
              <a:t>гіпоталамо-гіпофізарно-наднирникової</a:t>
            </a:r>
            <a:r>
              <a:rPr lang="uk-UA" sz="2400" dirty="0" smtClean="0"/>
              <a:t> системи, зміни співвідношення </a:t>
            </a:r>
            <a:r>
              <a:rPr lang="uk-UA" sz="2400" dirty="0" err="1" smtClean="0"/>
              <a:t>вазоактивних</a:t>
            </a:r>
            <a:r>
              <a:rPr lang="uk-UA" sz="2400" dirty="0" smtClean="0"/>
              <a:t> речовин </a:t>
            </a:r>
            <a:r>
              <a:rPr lang="uk-UA" sz="2400" dirty="0" err="1" smtClean="0"/>
              <a:t>ренін-ангіотензин-альдостеронововї</a:t>
            </a:r>
            <a:r>
              <a:rPr lang="uk-UA" sz="2400" dirty="0" smtClean="0"/>
              <a:t> системи і гормонів </a:t>
            </a:r>
            <a:r>
              <a:rPr lang="uk-UA" sz="2400" dirty="0" err="1" smtClean="0"/>
              <a:t>гіпофізарно-тиреоїдного</a:t>
            </a:r>
            <a:r>
              <a:rPr lang="uk-UA" sz="2400" dirty="0" smtClean="0"/>
              <a:t> комплексу, вмісту циклічних </a:t>
            </a:r>
            <a:r>
              <a:rPr lang="uk-UA" sz="2400" dirty="0" err="1" smtClean="0"/>
              <a:t>нуклеотидів</a:t>
            </a:r>
            <a:r>
              <a:rPr lang="uk-UA" sz="2400" dirty="0" smtClean="0"/>
              <a:t>, </a:t>
            </a:r>
            <a:r>
              <a:rPr lang="uk-UA" sz="2400" dirty="0" err="1" smtClean="0"/>
              <a:t>підвищенн</a:t>
            </a:r>
            <a:r>
              <a:rPr lang="uk-UA" sz="2400" dirty="0" smtClean="0"/>
              <a:t> </a:t>
            </a:r>
            <a:r>
              <a:rPr lang="uk-UA" sz="2400" dirty="0" err="1" smtClean="0"/>
              <a:t>ярівня</a:t>
            </a:r>
            <a:r>
              <a:rPr lang="uk-UA" sz="2400" dirty="0" smtClean="0"/>
              <a:t> </a:t>
            </a:r>
            <a:r>
              <a:rPr lang="uk-UA" sz="2400" dirty="0" err="1" smtClean="0"/>
              <a:t>простогландинів</a:t>
            </a:r>
            <a:r>
              <a:rPr lang="uk-UA" sz="2400" dirty="0" smtClean="0"/>
              <a:t>, порушення вітамінного та мікроелементного балансу, зміна імунологічних показників. 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7-51-32-4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63638"/>
            <a:ext cx="7848871" cy="52176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Клінічна картина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Клінічна картина вібраційної хвороби складна, варіабельна і не завжди специфічна. </a:t>
            </a:r>
          </a:p>
          <a:p>
            <a:r>
              <a:rPr lang="uk-UA" sz="2400" dirty="0" smtClean="0"/>
              <a:t>Захворювання розвивається поступово, тому тривалий час хворі не звертаються за медичною допомогою через удаване поліпшення стану здоров'я під час роботи. </a:t>
            </a:r>
          </a:p>
          <a:p>
            <a:r>
              <a:rPr lang="uk-UA" sz="2400" dirty="0" smtClean="0"/>
              <a:t>Лише активне обстеження дає змогу встановити діагноз. </a:t>
            </a:r>
          </a:p>
          <a:p>
            <a:r>
              <a:rPr lang="uk-UA" sz="2400" dirty="0" smtClean="0"/>
              <a:t> Клінічна картина складається з </a:t>
            </a:r>
            <a:r>
              <a:rPr lang="uk-UA" sz="2400" dirty="0" err="1" smtClean="0"/>
              <a:t>нейросудинних</a:t>
            </a:r>
            <a:r>
              <a:rPr lang="uk-UA" sz="2400" dirty="0" smtClean="0"/>
              <a:t> порушень, розладів нервової та м'язової системи, опорно-рухового апарату, змін обміну речовин.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B591F66A-3364-4881-9B2C-68796CCDE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6207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800" b="1" dirty="0" err="1" smtClean="0"/>
              <a:t>Синдроми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захворювання</a:t>
            </a:r>
            <a:endParaRPr lang="ru-RU" altLang="x-none" sz="28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159268CB-C9E4-4BCB-BB31-5A9681C6E8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96752"/>
            <a:ext cx="8229600" cy="4823048"/>
          </a:xfrm>
        </p:spPr>
        <p:txBody>
          <a:bodyPr>
            <a:normAutofit fontScale="92500" lnSpcReduction="10000"/>
          </a:bodyPr>
          <a:lstStyle/>
          <a:p>
            <a:r>
              <a:rPr lang="ru-RU" altLang="x-none" sz="2400" dirty="0" err="1" smtClean="0"/>
              <a:t>Ангіодистонічний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Ангіоспастичний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smtClean="0"/>
              <a:t>Синдром </a:t>
            </a:r>
            <a:r>
              <a:rPr lang="ru-RU" altLang="x-none" sz="2400" dirty="0" err="1" smtClean="0"/>
              <a:t>вегетосенсорної</a:t>
            </a:r>
            <a:r>
              <a:rPr lang="ru-RU" altLang="x-none" sz="2400" dirty="0" smtClean="0"/>
              <a:t> </a:t>
            </a:r>
            <a:r>
              <a:rPr lang="ru-RU" altLang="x-none" sz="2400" dirty="0" err="1" smtClean="0"/>
              <a:t>поліневропатії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smtClean="0"/>
              <a:t>Синдром </a:t>
            </a:r>
            <a:r>
              <a:rPr lang="uk-UA" altLang="x-none" sz="2400" dirty="0" err="1" smtClean="0"/>
              <a:t>сенсоневральної</a:t>
            </a:r>
            <a:r>
              <a:rPr lang="uk-UA" altLang="x-none" sz="2400" dirty="0" smtClean="0"/>
              <a:t> </a:t>
            </a:r>
            <a:r>
              <a:rPr lang="uk-UA" altLang="x-none" sz="2400" dirty="0" err="1" smtClean="0"/>
              <a:t>поліневропатії</a:t>
            </a:r>
            <a:endParaRPr lang="ru-RU" altLang="x-none" sz="2400" dirty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Вестибулярний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err="1" smtClean="0"/>
              <a:t>Енцефалопатії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Діенцефальний</a:t>
            </a: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поодинокими нападами ангіоспазму на верхніх кінцівках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частими нападами ангіоспазму на </a:t>
            </a:r>
            <a:r>
              <a:rPr lang="uk-UA" sz="2400" dirty="0" err="1" smtClean="0"/>
              <a:t>верхініх</a:t>
            </a:r>
            <a:r>
              <a:rPr lang="uk-UA" sz="2400" dirty="0" smtClean="0"/>
              <a:t> кінцівках;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</a:t>
            </a:r>
            <a:r>
              <a:rPr lang="uk-UA" sz="2400" dirty="0" err="1" smtClean="0"/>
              <a:t>верхінх</a:t>
            </a:r>
            <a:r>
              <a:rPr lang="uk-UA" sz="2400" dirty="0" smtClean="0"/>
              <a:t> кінцівок з: </a:t>
            </a:r>
          </a:p>
          <a:p>
            <a:pPr>
              <a:buNone/>
            </a:pPr>
            <a:r>
              <a:rPr lang="uk-UA" sz="2400" dirty="0" smtClean="0"/>
              <a:t>	*частими ангіоспазмами, </a:t>
            </a:r>
          </a:p>
          <a:p>
            <a:pPr>
              <a:buNone/>
            </a:pPr>
            <a:r>
              <a:rPr lang="uk-UA" sz="2400" dirty="0" smtClean="0"/>
              <a:t>	*стійкими вегетативно-трофічними порушеннями, дистрофічними ураженнями, </a:t>
            </a:r>
          </a:p>
          <a:p>
            <a:pPr>
              <a:buNone/>
            </a:pPr>
            <a:r>
              <a:rPr lang="uk-UA" sz="2400" dirty="0" smtClean="0"/>
              <a:t>	*шийно-плечовою </a:t>
            </a:r>
            <a:r>
              <a:rPr lang="uk-UA" sz="2400" dirty="0" err="1" smtClean="0"/>
              <a:t>плексопатією</a:t>
            </a:r>
            <a:r>
              <a:rPr lang="uk-UA" sz="2400" dirty="0" smtClean="0"/>
              <a:t> та </a:t>
            </a:r>
            <a:r>
              <a:rPr lang="uk-UA" sz="2400" dirty="0" err="1" smtClean="0"/>
              <a:t>ангіодистонічним</a:t>
            </a:r>
            <a:r>
              <a:rPr lang="uk-UA" sz="2400" dirty="0" smtClean="0"/>
              <a:t> синдромом.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енцефалополінейропатія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 </a:t>
            </a:r>
            <a:r>
              <a:rPr lang="uk-UA" sz="2400" dirty="0" err="1" smtClean="0"/>
              <a:t>генералізованими</a:t>
            </a:r>
            <a:r>
              <a:rPr lang="uk-UA" sz="2400" dirty="0" smtClean="0"/>
              <a:t> </a:t>
            </a:r>
            <a:r>
              <a:rPr lang="uk-UA" sz="2400" dirty="0" err="1" smtClean="0"/>
              <a:t>акроангіоспазмами</a:t>
            </a:r>
            <a:r>
              <a:rPr lang="uk-UA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(церебральний та периферичний);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вегето-вестибулярний</a:t>
            </a:r>
            <a:r>
              <a:rPr lang="uk-UA" sz="2400" dirty="0" smtClean="0"/>
              <a:t>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церебрально-периферичний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з: </a:t>
            </a:r>
          </a:p>
          <a:p>
            <a:pPr>
              <a:buNone/>
            </a:pPr>
            <a:r>
              <a:rPr lang="uk-UA" sz="2400" dirty="0" smtClean="0"/>
              <a:t>	*</a:t>
            </a:r>
            <a:r>
              <a:rPr lang="uk-UA" sz="2400" dirty="0" err="1" smtClean="0"/>
              <a:t>полірадикулярними</a:t>
            </a:r>
            <a:r>
              <a:rPr lang="uk-UA" sz="2400" dirty="0" smtClean="0"/>
              <a:t> порушеннями;</a:t>
            </a:r>
          </a:p>
          <a:p>
            <a:pPr>
              <a:buNone/>
            </a:pPr>
            <a:r>
              <a:rPr lang="uk-UA" sz="2400" dirty="0" smtClean="0"/>
              <a:t>	*вторинним </a:t>
            </a:r>
            <a:r>
              <a:rPr lang="uk-UA" sz="2400" dirty="0" err="1" smtClean="0"/>
              <a:t>попериково-крижовим</a:t>
            </a:r>
            <a:r>
              <a:rPr lang="uk-UA" sz="2400" dirty="0" smtClean="0"/>
              <a:t> радикулітом з неврастенією;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дисциркуляторна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 в поєднанні з </a:t>
            </a:r>
            <a:r>
              <a:rPr lang="uk-UA" sz="2400" dirty="0" err="1" smtClean="0"/>
              <a:t>поліневротатією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та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lnSpcReduction="1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неврастенічний синдром;</a:t>
            </a:r>
          </a:p>
          <a:p>
            <a:pPr>
              <a:buNone/>
            </a:pPr>
            <a:r>
              <a:rPr lang="uk-UA" sz="2400" dirty="0" smtClean="0"/>
              <a:t>	- вегетативна </a:t>
            </a:r>
            <a:r>
              <a:rPr lang="uk-UA" sz="2400" dirty="0" err="1" smtClean="0"/>
              <a:t>дисфункція</a:t>
            </a:r>
            <a:r>
              <a:rPr lang="uk-UA" sz="2400" dirty="0" smtClean="0"/>
              <a:t>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виражений астенічний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церебро-периферичний</a:t>
            </a:r>
            <a:r>
              <a:rPr lang="uk-UA" sz="2400" dirty="0" smtClean="0"/>
              <a:t>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із вегетативними кризами;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кінцівок;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діенцефальний</a:t>
            </a:r>
            <a:r>
              <a:rPr lang="uk-UA" sz="2400" dirty="0" smtClean="0"/>
              <a:t> синдром.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Загальний аналіз крові та сечі</a:t>
            </a:r>
          </a:p>
          <a:p>
            <a:r>
              <a:rPr lang="uk-UA" sz="2400" dirty="0" smtClean="0"/>
              <a:t>Глюкоза крові, </a:t>
            </a:r>
            <a:r>
              <a:rPr lang="uk-UA" sz="2400" dirty="0" err="1" smtClean="0"/>
              <a:t>глікірований</a:t>
            </a:r>
            <a:r>
              <a:rPr lang="uk-UA" sz="2400" dirty="0" smtClean="0"/>
              <a:t> гемоглобін, індекс </a:t>
            </a:r>
            <a:r>
              <a:rPr lang="uk-UA" sz="2400" dirty="0" err="1" smtClean="0"/>
              <a:t>інсулінорезистентності</a:t>
            </a:r>
            <a:endParaRPr lang="uk-UA" sz="2400" dirty="0" smtClean="0"/>
          </a:p>
          <a:p>
            <a:r>
              <a:rPr lang="uk-UA" sz="2400" dirty="0" err="1" smtClean="0"/>
              <a:t>Коагулограма</a:t>
            </a:r>
            <a:endParaRPr lang="uk-UA" sz="2400" dirty="0" smtClean="0"/>
          </a:p>
          <a:p>
            <a:r>
              <a:rPr lang="uk-UA" sz="2400" dirty="0" err="1" smtClean="0"/>
              <a:t>Ліпідограма</a:t>
            </a:r>
            <a:endParaRPr lang="uk-UA" sz="2400" dirty="0" smtClean="0"/>
          </a:p>
          <a:p>
            <a:r>
              <a:rPr lang="uk-UA" sz="2400" dirty="0" smtClean="0"/>
              <a:t>Біохімічне дослідження крові: лужна фосфатаза, </a:t>
            </a:r>
            <a:r>
              <a:rPr lang="uk-UA" sz="2400" dirty="0" err="1" smtClean="0"/>
              <a:t>креатинін</a:t>
            </a:r>
            <a:r>
              <a:rPr lang="uk-UA" sz="2400" dirty="0" smtClean="0"/>
              <a:t>, сечовина, сечова кислота</a:t>
            </a:r>
          </a:p>
          <a:p>
            <a:r>
              <a:rPr lang="uk-UA" sz="2400" dirty="0" smtClean="0"/>
              <a:t>Показники фосфорно-кальцієвого обміну: загальний та іонізований кальцій, фосфор, </a:t>
            </a:r>
            <a:r>
              <a:rPr lang="uk-UA" sz="2400" dirty="0" err="1" smtClean="0"/>
              <a:t>паратгормон</a:t>
            </a:r>
            <a:r>
              <a:rPr lang="uk-UA" sz="2400" dirty="0" smtClean="0"/>
              <a:t>, рівень 25-гідроксивітаміну </a:t>
            </a:r>
            <a:r>
              <a:rPr lang="en-US" sz="2400" dirty="0" smtClean="0"/>
              <a:t>D</a:t>
            </a:r>
            <a:endParaRPr lang="uk-UA" sz="2400" dirty="0" smtClean="0"/>
          </a:p>
          <a:p>
            <a:r>
              <a:rPr lang="uk-UA" sz="2400" dirty="0" smtClean="0"/>
              <a:t>Маркери кісткового </a:t>
            </a:r>
            <a:r>
              <a:rPr lang="uk-UA" sz="2400" dirty="0" err="1" smtClean="0"/>
              <a:t>ремоделювання</a:t>
            </a:r>
            <a:r>
              <a:rPr lang="uk-UA" sz="2400" dirty="0" smtClean="0"/>
              <a:t> (</a:t>
            </a:r>
            <a:r>
              <a:rPr lang="uk-UA" sz="2400" dirty="0" err="1" smtClean="0"/>
              <a:t>СТх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остеокальцин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остеопротегерин</a:t>
            </a:r>
            <a:r>
              <a:rPr lang="uk-UA" sz="2400" dirty="0" smtClean="0"/>
              <a:t>)</a:t>
            </a:r>
          </a:p>
          <a:p>
            <a:r>
              <a:rPr lang="uk-UA" sz="2400" dirty="0" smtClean="0"/>
              <a:t>Огляд: невропатолога, терапевта, окуліста, отоларинголога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err="1" smtClean="0"/>
              <a:t>Палестезіометрія</a:t>
            </a:r>
            <a:endParaRPr lang="uk-UA" sz="2400" dirty="0" smtClean="0"/>
          </a:p>
          <a:p>
            <a:r>
              <a:rPr lang="uk-UA" sz="2400" dirty="0" err="1" smtClean="0"/>
              <a:t>Алгезиметрія</a:t>
            </a:r>
            <a:endParaRPr lang="uk-UA" sz="2400" dirty="0" smtClean="0"/>
          </a:p>
          <a:p>
            <a:r>
              <a:rPr lang="uk-UA" sz="2400" dirty="0" smtClean="0"/>
              <a:t>Капіляроскопія </a:t>
            </a:r>
          </a:p>
          <a:p>
            <a:r>
              <a:rPr lang="uk-UA" sz="2400" dirty="0" smtClean="0"/>
              <a:t>Динамометрія</a:t>
            </a:r>
          </a:p>
          <a:p>
            <a:r>
              <a:rPr lang="uk-UA" sz="2400" dirty="0" smtClean="0"/>
              <a:t>Шкірна термометрія з холодовою провокацією </a:t>
            </a:r>
          </a:p>
          <a:p>
            <a:r>
              <a:rPr lang="uk-UA" sz="2400" dirty="0" err="1" smtClean="0"/>
              <a:t>Реовазографія</a:t>
            </a:r>
            <a:endParaRPr lang="uk-UA" sz="2400" dirty="0" smtClean="0"/>
          </a:p>
          <a:p>
            <a:r>
              <a:rPr lang="uk-UA" sz="2400" dirty="0" err="1" smtClean="0"/>
              <a:t>Доплерографія</a:t>
            </a:r>
            <a:endParaRPr lang="uk-UA" sz="2400" dirty="0" smtClean="0"/>
          </a:p>
          <a:p>
            <a:r>
              <a:rPr lang="uk-UA" sz="2400" dirty="0" smtClean="0"/>
              <a:t>Енцефалографія</a:t>
            </a:r>
          </a:p>
          <a:p>
            <a:r>
              <a:rPr lang="uk-UA" sz="2400" dirty="0" err="1" smtClean="0"/>
              <a:t>Елетронейроміографія</a:t>
            </a:r>
            <a:endParaRPr lang="uk-UA" sz="2400" dirty="0" smtClean="0"/>
          </a:p>
          <a:p>
            <a:r>
              <a:rPr lang="uk-UA" sz="2400" dirty="0" smtClean="0"/>
              <a:t>Електрокардіограма</a:t>
            </a:r>
          </a:p>
          <a:p>
            <a:r>
              <a:rPr lang="uk-UA" sz="2400" dirty="0" smtClean="0"/>
              <a:t>Рентгенографія кінцівок, відділів хребта</a:t>
            </a:r>
          </a:p>
          <a:p>
            <a:r>
              <a:rPr lang="uk-UA" sz="2400" dirty="0" smtClean="0"/>
              <a:t>Денситометрія</a:t>
            </a:r>
          </a:p>
          <a:p>
            <a:r>
              <a:rPr lang="uk-UA" sz="2400" dirty="0" smtClean="0"/>
              <a:t>Вимірювання артеріального тиску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DAF795AD-386E-49A3-B168-549EBF031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16620"/>
          </a:xfrm>
        </p:spPr>
        <p:txBody>
          <a:bodyPr>
            <a:normAutofit/>
          </a:bodyPr>
          <a:lstStyle/>
          <a:p>
            <a:r>
              <a:rPr lang="uk-UA" altLang="x-none" sz="2800" dirty="0" smtClean="0"/>
              <a:t>Діагностика</a:t>
            </a:r>
            <a:endParaRPr lang="x-none" altLang="x-none" sz="2800" dirty="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xmlns="" id="{F36EF64C-2B93-40E8-983D-AB382C7B85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0474" y="1047564"/>
            <a:ext cx="8229600" cy="47628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Альгезіметрія</a:t>
            </a:r>
            <a:r>
              <a:rPr lang="ru-RU" altLang="x-none" sz="1800" dirty="0"/>
              <a:t>.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альгезіметра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визначають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поріг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чутливості</a:t>
            </a:r>
            <a:r>
              <a:rPr lang="ru-RU" altLang="x-none" sz="1800" dirty="0"/>
              <a:t> до болю, </a:t>
            </a:r>
            <a:r>
              <a:rPr lang="ru-RU" altLang="x-none" sz="1800" dirty="0" err="1"/>
              <a:t>який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тильній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поверхні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пальців</a:t>
            </a:r>
            <a:r>
              <a:rPr lang="ru-RU" altLang="x-none" sz="1800" dirty="0"/>
              <a:t> становить 0,3-0,5 мм </a:t>
            </a:r>
            <a:r>
              <a:rPr lang="ru-RU" altLang="x-none" sz="1800" dirty="0" err="1"/>
              <a:t>голки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</a:t>
            </a:r>
            <a:r>
              <a:rPr lang="ru-RU" altLang="x-none" sz="1800" b="1" dirty="0" err="1"/>
              <a:t>білої</a:t>
            </a:r>
            <a:r>
              <a:rPr lang="ru-RU" altLang="x-none" sz="1800" b="1" dirty="0"/>
              <a:t> </a:t>
            </a:r>
            <a:r>
              <a:rPr lang="ru-RU" altLang="x-none" sz="1800" b="1" dirty="0" err="1"/>
              <a:t>плями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При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 пальцем на </a:t>
            </a:r>
            <a:r>
              <a:rPr lang="ru-RU" altLang="x-none" sz="1800" dirty="0" err="1"/>
              <a:t>тил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пацієнта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5 з </a:t>
            </a:r>
            <a:r>
              <a:rPr lang="ru-RU" altLang="x-none" sz="1800" dirty="0" err="1"/>
              <a:t>з'являється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пляма</a:t>
            </a:r>
            <a:r>
              <a:rPr lang="ru-RU" altLang="x-none" sz="1800" dirty="0"/>
              <a:t>, яке в </a:t>
            </a:r>
            <a:r>
              <a:rPr lang="ru-RU" altLang="x-none" sz="1800" dirty="0" err="1"/>
              <a:t>нормі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зникає</a:t>
            </a:r>
            <a:r>
              <a:rPr lang="ru-RU" altLang="x-none" sz="1800" dirty="0"/>
              <a:t> через 4-6 с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припинення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схильності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 до спазму </a:t>
            </a:r>
            <a:r>
              <a:rPr lang="ru-RU" altLang="x-none" sz="1800" dirty="0" err="1"/>
              <a:t>зберігається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довше</a:t>
            </a:r>
            <a:r>
              <a:rPr lang="ru-RU" altLang="x-none" sz="1800" dirty="0"/>
              <a:t> (10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).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Боголепова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Хворий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піднімає</a:t>
            </a:r>
            <a:r>
              <a:rPr lang="ru-RU" altLang="x-none" sz="1800" dirty="0"/>
              <a:t> одну руку </a:t>
            </a:r>
            <a:r>
              <a:rPr lang="ru-RU" altLang="x-none" sz="1800" dirty="0" err="1"/>
              <a:t>вгору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утримує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її</a:t>
            </a:r>
            <a:r>
              <a:rPr lang="ru-RU" altLang="x-none" sz="1800" dirty="0"/>
              <a:t> в такому </a:t>
            </a:r>
            <a:r>
              <a:rPr lang="ru-RU" altLang="x-none" sz="1800" dirty="0" err="1"/>
              <a:t>положенні</a:t>
            </a:r>
            <a:r>
              <a:rPr lang="ru-RU" altLang="x-none" sz="1800" dirty="0"/>
              <a:t> 30 с, </a:t>
            </a:r>
            <a:r>
              <a:rPr lang="ru-RU" altLang="x-none" sz="1800" dirty="0" err="1"/>
              <a:t>потім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швидко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витягує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обидві</a:t>
            </a:r>
            <a:r>
              <a:rPr lang="ru-RU" altLang="x-none" sz="1800" dirty="0"/>
              <a:t> руки вперед; проба </a:t>
            </a:r>
            <a:r>
              <a:rPr lang="ru-RU" altLang="x-none" sz="1800" dirty="0" err="1"/>
              <a:t>вважається</a:t>
            </a:r>
            <a:r>
              <a:rPr lang="ru-RU" altLang="x-none" sz="1800" dirty="0"/>
              <a:t> позитивною, </a:t>
            </a:r>
            <a:r>
              <a:rPr lang="ru-RU" altLang="x-none" sz="1800" dirty="0" err="1"/>
              <a:t>якщо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різниця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забарвленні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не </a:t>
            </a:r>
            <a:r>
              <a:rPr lang="ru-RU" altLang="x-none" sz="1800" dirty="0" err="1"/>
              <a:t>згладжується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15 с.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Капіляроскопія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Стан </a:t>
            </a:r>
            <a:r>
              <a:rPr lang="ru-RU" altLang="x-none" sz="1800" dirty="0" err="1"/>
              <a:t>кровообігу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капілярної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мережі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досліджують</a:t>
            </a:r>
            <a:r>
              <a:rPr lang="ru-RU" altLang="x-none" sz="1800" dirty="0"/>
              <a:t>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капіляроскопа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нігтьовому</a:t>
            </a:r>
            <a:r>
              <a:rPr lang="ru-RU" altLang="x-none" sz="1800" dirty="0"/>
              <a:t> валику </a:t>
            </a:r>
            <a:r>
              <a:rPr lang="en-US" altLang="x-none" sz="1800" dirty="0"/>
              <a:t>IV </a:t>
            </a:r>
            <a:r>
              <a:rPr lang="ru-RU" altLang="x-none" sz="1800" dirty="0" err="1"/>
              <a:t>пальця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рук. У </a:t>
            </a:r>
            <a:r>
              <a:rPr lang="ru-RU" altLang="x-none" sz="1800" dirty="0" err="1"/>
              <a:t>хворих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вібраційну</a:t>
            </a:r>
            <a:r>
              <a:rPr lang="ru-RU" altLang="x-none" sz="1800" dirty="0"/>
              <a:t> хворобу </a:t>
            </a:r>
            <a:r>
              <a:rPr lang="ru-RU" altLang="x-none" sz="1800" dirty="0" err="1"/>
              <a:t>спостерігається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спастико-атонічні</a:t>
            </a:r>
            <a:r>
              <a:rPr lang="ru-RU" altLang="x-none" sz="1800" dirty="0"/>
              <a:t>, </a:t>
            </a:r>
            <a:r>
              <a:rPr lang="ru-RU" altLang="x-none" sz="1800" dirty="0" err="1"/>
              <a:t>рідше</a:t>
            </a:r>
            <a:r>
              <a:rPr lang="ru-RU" altLang="x-none" sz="1800" dirty="0"/>
              <a:t> спастическое </a:t>
            </a:r>
            <a:r>
              <a:rPr lang="ru-RU" altLang="x-none" sz="1800" dirty="0" err="1"/>
              <a:t>або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атонічні</a:t>
            </a:r>
            <a:r>
              <a:rPr lang="ru-RU" altLang="x-none" sz="1800" dirty="0"/>
              <a:t> стан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Електротермометрія</a:t>
            </a:r>
            <a:r>
              <a:rPr lang="ru-RU" altLang="x-none" sz="1800" b="1" dirty="0"/>
              <a:t> і </a:t>
            </a:r>
            <a:r>
              <a:rPr lang="ru-RU" altLang="x-none" sz="1800" b="1" dirty="0" err="1"/>
              <a:t>холодова</a:t>
            </a:r>
            <a:r>
              <a:rPr lang="ru-RU" altLang="x-none" sz="1800" b="1" dirty="0"/>
              <a:t> проба </a:t>
            </a:r>
            <a:r>
              <a:rPr lang="ru-RU" altLang="x-none" sz="1800" dirty="0"/>
              <a:t>є </a:t>
            </a:r>
            <a:r>
              <a:rPr lang="ru-RU" altLang="x-none" sz="1800" dirty="0" err="1"/>
              <a:t>об'єктивними</a:t>
            </a:r>
            <a:r>
              <a:rPr lang="ru-RU" altLang="x-none" sz="1800" dirty="0"/>
              <a:t> методами </a:t>
            </a:r>
            <a:r>
              <a:rPr lang="ru-RU" altLang="x-none" sz="1800" dirty="0" err="1"/>
              <a:t>оцінки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кровопостачання</a:t>
            </a:r>
            <a:r>
              <a:rPr lang="ru-RU" altLang="x-none" sz="1800" dirty="0"/>
              <a:t> тканин.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коливається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32 до 34 ° С,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фаланг-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27 до 31 ° С при </a:t>
            </a:r>
            <a:r>
              <a:rPr lang="ru-RU" altLang="x-none" sz="1800" dirty="0" err="1"/>
              <a:t>різниці</a:t>
            </a:r>
            <a:r>
              <a:rPr lang="ru-RU" altLang="x-none" sz="1800" dirty="0"/>
              <a:t> температур в </a:t>
            </a:r>
            <a:r>
              <a:rPr lang="ru-RU" altLang="x-none" sz="1800" dirty="0" err="1"/>
              <a:t>симетричних</a:t>
            </a:r>
            <a:r>
              <a:rPr lang="ru-RU" altLang="x-none" sz="1800" dirty="0"/>
              <a:t> точках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кистей не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 0,2-0,4 ° С.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відділів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верхніх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кінцівок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знижується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виявляється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термоасімметрія</a:t>
            </a:r>
            <a:r>
              <a:rPr lang="ru-RU" altLang="x-none" sz="1800" dirty="0"/>
              <a:t> в 0,6-1 °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охолодження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ванні</a:t>
            </a:r>
            <a:r>
              <a:rPr lang="ru-RU" altLang="x-none" sz="1800" dirty="0"/>
              <a:t> з температурою води 4-5 "З </a:t>
            </a:r>
            <a:r>
              <a:rPr lang="ru-RU" altLang="x-none" sz="1800" dirty="0" err="1"/>
              <a:t>відновлення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температури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настає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через 10-15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, а в </a:t>
            </a:r>
            <a:r>
              <a:rPr lang="ru-RU" altLang="x-none" sz="1800" dirty="0" err="1"/>
              <a:t>осіб</a:t>
            </a:r>
            <a:r>
              <a:rPr lang="ru-RU" altLang="x-none" sz="1800" dirty="0"/>
              <a:t> з </a:t>
            </a:r>
            <a:r>
              <a:rPr lang="ru-RU" altLang="x-none" sz="1800" dirty="0" err="1"/>
              <a:t>вібраційною</a:t>
            </a:r>
            <a:r>
              <a:rPr lang="ru-RU" altLang="x-none" sz="1800" dirty="0"/>
              <a:t> хворобою - через 20-30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0E61CB6-82CB-4CB2-B031-7D74A339507A}"/>
              </a:ext>
            </a:extLst>
          </p:cNvPr>
          <p:cNvSpPr/>
          <p:nvPr/>
        </p:nvSpPr>
        <p:spPr>
          <a:xfrm>
            <a:off x="287524" y="332656"/>
            <a:ext cx="8568952" cy="526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dirty="0">
                <a:latin typeface="+mn-lt"/>
              </a:rPr>
              <a:t>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Осцилографія</a:t>
            </a:r>
            <a:r>
              <a:rPr lang="ru-RU" altLang="x-none" sz="2000" dirty="0">
                <a:latin typeface="+mn-lt"/>
              </a:rPr>
              <a:t>, яка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зміна</a:t>
            </a:r>
            <a:r>
              <a:rPr lang="ru-RU" altLang="x-none" sz="2000" dirty="0">
                <a:latin typeface="+mn-lt"/>
              </a:rPr>
              <a:t> тонусу </a:t>
            </a:r>
            <a:r>
              <a:rPr lang="ru-RU" altLang="x-none" sz="2000" dirty="0" err="1">
                <a:latin typeface="+mn-lt"/>
              </a:rPr>
              <a:t>плечових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артерій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гілок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стегнової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артерії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асиметрію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осцилографічних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показників</a:t>
            </a:r>
            <a:r>
              <a:rPr lang="ru-RU" altLang="x-none" sz="2000" dirty="0">
                <a:latin typeface="+mn-lt"/>
              </a:rPr>
              <a:t> і величин </a:t>
            </a:r>
            <a:r>
              <a:rPr lang="ru-RU" altLang="x-none" sz="2000" dirty="0" err="1">
                <a:latin typeface="+mn-lt"/>
              </a:rPr>
              <a:t>артеріального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 smtClean="0">
                <a:latin typeface="+mn-lt"/>
              </a:rPr>
              <a:t>тиску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Реовазографію</a:t>
            </a:r>
            <a:r>
              <a:rPr lang="ru-RU" altLang="x-none" sz="2000" dirty="0">
                <a:latin typeface="+mn-lt"/>
              </a:rPr>
              <a:t>, за </a:t>
            </a:r>
            <a:r>
              <a:rPr lang="ru-RU" altLang="x-none" sz="2000" dirty="0" err="1">
                <a:latin typeface="+mn-lt"/>
              </a:rPr>
              <a:t>допомогою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якої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можна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оцінити</a:t>
            </a:r>
            <a:r>
              <a:rPr lang="ru-RU" altLang="x-none" sz="2000" dirty="0">
                <a:latin typeface="+mn-lt"/>
              </a:rPr>
              <a:t> стан тонусу </a:t>
            </a:r>
            <a:r>
              <a:rPr lang="ru-RU" altLang="x-none" sz="2000" dirty="0" err="1">
                <a:latin typeface="+mn-lt"/>
              </a:rPr>
              <a:t>судин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інтенсивність</a:t>
            </a:r>
            <a:r>
              <a:rPr lang="ru-RU" altLang="x-none" sz="2000" dirty="0">
                <a:latin typeface="+mn-lt"/>
              </a:rPr>
              <a:t> пульсового </a:t>
            </a:r>
            <a:r>
              <a:rPr lang="ru-RU" altLang="x-none" sz="2000" dirty="0" err="1">
                <a:latin typeface="+mn-lt"/>
              </a:rPr>
              <a:t>кровонаповнення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b="1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Динамометрія</a:t>
            </a:r>
            <a:r>
              <a:rPr lang="ru-RU" altLang="x-none" sz="2000" b="1" dirty="0">
                <a:latin typeface="+mn-lt"/>
              </a:rPr>
              <a:t>. </a:t>
            </a:r>
            <a:r>
              <a:rPr lang="ru-RU" altLang="x-none" sz="2000" dirty="0">
                <a:latin typeface="+mn-lt"/>
              </a:rPr>
              <a:t>Силу </a:t>
            </a:r>
            <a:r>
              <a:rPr lang="ru-RU" altLang="x-none" sz="2000" dirty="0" err="1">
                <a:latin typeface="+mn-lt"/>
              </a:rPr>
              <a:t>м'язів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верхніх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досліджують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пружинним</a:t>
            </a:r>
            <a:r>
              <a:rPr lang="ru-RU" altLang="x-none" sz="2000" dirty="0">
                <a:latin typeface="+mn-lt"/>
              </a:rPr>
              <a:t> динамометром. </a:t>
            </a:r>
            <a:r>
              <a:rPr lang="ru-RU" altLang="x-none" sz="2000" dirty="0" err="1">
                <a:latin typeface="+mn-lt"/>
              </a:rPr>
              <a:t>Середні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величини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у </a:t>
            </a:r>
            <a:r>
              <a:rPr lang="ru-RU" altLang="x-none" sz="2000" dirty="0" err="1">
                <a:latin typeface="+mn-lt"/>
              </a:rPr>
              <a:t>чоловіків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становлять</a:t>
            </a:r>
            <a:r>
              <a:rPr lang="ru-RU" altLang="x-none" sz="2000" dirty="0">
                <a:latin typeface="+mn-lt"/>
              </a:rPr>
              <a:t> в </a:t>
            </a:r>
            <a:r>
              <a:rPr lang="ru-RU" altLang="x-none" sz="2000" dirty="0" err="1">
                <a:latin typeface="+mn-lt"/>
              </a:rPr>
              <a:t>нормі</a:t>
            </a:r>
            <a:r>
              <a:rPr lang="ru-RU" altLang="x-none" sz="2000" dirty="0">
                <a:latin typeface="+mn-lt"/>
              </a:rPr>
              <a:t> 40-50 кг, у жінок-30-40 кг з </a:t>
            </a:r>
            <a:r>
              <a:rPr lang="ru-RU" altLang="x-none" sz="2000" dirty="0" err="1">
                <a:latin typeface="+mn-lt"/>
              </a:rPr>
              <a:t>переважанням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правої</a:t>
            </a:r>
            <a:r>
              <a:rPr lang="ru-RU" altLang="x-none" sz="2000" dirty="0">
                <a:latin typeface="+mn-lt"/>
              </a:rPr>
              <a:t> руки (у </a:t>
            </a:r>
            <a:r>
              <a:rPr lang="ru-RU" altLang="x-none" sz="2000" dirty="0" err="1">
                <a:latin typeface="+mn-lt"/>
              </a:rPr>
              <a:t>правшів</a:t>
            </a:r>
            <a:r>
              <a:rPr lang="ru-RU" altLang="x-none" sz="2000" dirty="0">
                <a:latin typeface="+mn-lt"/>
              </a:rPr>
              <a:t>) на </a:t>
            </a:r>
            <a:r>
              <a:rPr lang="ru-RU" altLang="x-none" sz="2000" dirty="0" err="1">
                <a:latin typeface="+mn-lt"/>
              </a:rPr>
              <a:t>кілька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кілограм</a:t>
            </a:r>
            <a:r>
              <a:rPr lang="ru-RU" altLang="x-none" sz="2000" dirty="0">
                <a:latin typeface="+mn-lt"/>
              </a:rPr>
              <a:t>.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Електроміографія</a:t>
            </a:r>
            <a:r>
              <a:rPr lang="ru-RU" altLang="x-none" sz="2000" dirty="0" smtClean="0">
                <a:latin typeface="+mn-lt"/>
              </a:rPr>
              <a:t> </a:t>
            </a:r>
            <a:r>
              <a:rPr lang="ru-RU" altLang="x-none" sz="2000" dirty="0">
                <a:latin typeface="+mn-lt"/>
              </a:rPr>
              <a:t>(глобальна і </a:t>
            </a:r>
            <a:r>
              <a:rPr lang="ru-RU" altLang="x-none" sz="2000" dirty="0" err="1">
                <a:latin typeface="+mn-lt"/>
              </a:rPr>
              <a:t>стимуляційна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збудливості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реактивності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нервово-м'язової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системи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порушення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координаційних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відносин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уповільнення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швидкості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поширення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збудження</a:t>
            </a:r>
            <a:r>
              <a:rPr lang="ru-RU" altLang="x-none" sz="2000" dirty="0">
                <a:latin typeface="+mn-lt"/>
              </a:rPr>
              <a:t> по </a:t>
            </a:r>
            <a:r>
              <a:rPr lang="ru-RU" altLang="x-none" sz="2000" dirty="0" err="1">
                <a:latin typeface="+mn-lt"/>
              </a:rPr>
              <a:t>рухових</a:t>
            </a:r>
            <a:r>
              <a:rPr lang="ru-RU" altLang="x-none" sz="2000" dirty="0">
                <a:latin typeface="+mn-lt"/>
              </a:rPr>
              <a:t> волокнах </a:t>
            </a:r>
            <a:r>
              <a:rPr lang="ru-RU" altLang="x-none" sz="2000" dirty="0" err="1">
                <a:latin typeface="+mn-lt"/>
              </a:rPr>
              <a:t>ліктьового</a:t>
            </a:r>
            <a:r>
              <a:rPr lang="ru-RU" altLang="x-none" sz="2000" dirty="0">
                <a:latin typeface="+mn-lt"/>
              </a:rPr>
              <a:t> нерва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Рентгенографія</a:t>
            </a:r>
            <a:r>
              <a:rPr lang="ru-RU" altLang="x-none" sz="2000" b="1" dirty="0">
                <a:latin typeface="+mn-lt"/>
              </a:rPr>
              <a:t> кистей </a:t>
            </a:r>
            <a:r>
              <a:rPr lang="ru-RU" altLang="x-none" sz="2000" dirty="0" err="1">
                <a:latin typeface="+mn-lt"/>
              </a:rPr>
              <a:t>нерідко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наявність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гроноподібних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просвітлінь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або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вогнищ</a:t>
            </a:r>
            <a:r>
              <a:rPr lang="ru-RU" altLang="x-none" sz="2000" dirty="0">
                <a:latin typeface="+mn-lt"/>
              </a:rPr>
              <a:t> остеосклероза в </a:t>
            </a:r>
            <a:r>
              <a:rPr lang="ru-RU" altLang="x-none" sz="2000" dirty="0" err="1">
                <a:latin typeface="+mn-lt"/>
              </a:rPr>
              <a:t>кістках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зап'ястя</a:t>
            </a:r>
            <a:r>
              <a:rPr lang="ru-RU" altLang="x-none" sz="2000" dirty="0">
                <a:latin typeface="+mn-lt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332656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x-none" b="1" dirty="0" smtClean="0"/>
              <a:t>Діагностика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3060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Діагностичні критерії вібраційної хвороби: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73427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Стаж роботи понад 10 років в умовах дії вібрації, еквівалентний коригований рівень якої перевищує допустимий більше 6 дБ; </a:t>
            </a:r>
          </a:p>
          <a:p>
            <a:pPr>
              <a:buNone/>
            </a:pPr>
            <a:r>
              <a:rPr lang="uk-UA" sz="2400" dirty="0" smtClean="0"/>
              <a:t>	- можливий і менший стаж роботи (нагромаджена доза дії локальної вібрації повинна бути не менше ніж 128 дБ, загальної вібрації – не  менше 117 дБ)</a:t>
            </a:r>
          </a:p>
          <a:p>
            <a:pPr>
              <a:buNone/>
            </a:pPr>
            <a:r>
              <a:rPr lang="uk-UA" sz="2400" dirty="0" smtClean="0"/>
              <a:t>	- не пізніше 1 року після припинення роботи в умовах дії вібрації, оскільки прояви регресують і їх неможливо однозначно трактувати як прояви вібраційної хвороби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Поступовий розвиток хвороби після початку роботи в умовах дії вібрації;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Поєднанні розлади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 (спастичний, </a:t>
            </a:r>
            <a:r>
              <a:rPr lang="uk-UA" sz="2400" dirty="0" err="1" smtClean="0"/>
              <a:t>паретичний</a:t>
            </a:r>
            <a:r>
              <a:rPr lang="uk-UA" sz="2400" dirty="0" smtClean="0"/>
              <a:t> стани капілярів), нервової системи (сенсорні, вегетативні, моторні порушення) та опорно-рухового апарату.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9-11-56-8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7992887" cy="50014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6" name="Содержимое 5" descr="изображение_viber_2021-12-27_19-11-56-8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7992888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F2F2FD78-205F-4482-8A15-E71D8C720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8366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400" b="1" dirty="0" err="1"/>
              <a:t>Лікування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вібраційної</a:t>
            </a:r>
            <a:r>
              <a:rPr lang="ru-RU" altLang="x-none" sz="2400" b="1" dirty="0"/>
              <a:t> </a:t>
            </a:r>
            <a:r>
              <a:rPr lang="ru-RU" altLang="x-none" sz="2400" b="1" dirty="0" err="1" smtClean="0"/>
              <a:t>хвороби</a:t>
            </a:r>
            <a:endParaRPr lang="ru-RU" altLang="x-none" sz="2400" b="1" dirty="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7FE258CB-1421-40E2-BF9E-44BC47C2A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556793"/>
            <a:ext cx="8713092" cy="4680520"/>
          </a:xfrm>
        </p:spPr>
        <p:txBody>
          <a:bodyPr>
            <a:normAutofit/>
          </a:bodyPr>
          <a:lstStyle/>
          <a:p>
            <a:r>
              <a:rPr lang="ru-RU" altLang="x-none" sz="2200" dirty="0" err="1"/>
              <a:t>М</a:t>
            </a:r>
            <a:r>
              <a:rPr lang="ru-RU" altLang="x-none" sz="2200" dirty="0" err="1" smtClean="0"/>
              <a:t>ає</a:t>
            </a:r>
            <a:r>
              <a:rPr lang="ru-RU" altLang="x-none" sz="2200" dirty="0" smtClean="0"/>
              <a:t> </a:t>
            </a:r>
            <a:r>
              <a:rPr lang="ru-RU" altLang="x-none" sz="2200" dirty="0"/>
              <a:t>бути </a:t>
            </a:r>
            <a:r>
              <a:rPr lang="ru-RU" altLang="x-none" sz="2200" dirty="0" err="1"/>
              <a:t>комплексним</a:t>
            </a:r>
            <a:r>
              <a:rPr lang="ru-RU" altLang="x-none" sz="2200" dirty="0"/>
              <a:t>, з </a:t>
            </a:r>
            <a:r>
              <a:rPr lang="ru-RU" altLang="x-none" sz="2200" dirty="0" err="1"/>
              <a:t>урахуванням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індивідуальних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особливостей</a:t>
            </a:r>
            <a:r>
              <a:rPr lang="ru-RU" altLang="x-none" sz="2200" dirty="0"/>
              <a:t> </a:t>
            </a:r>
            <a:r>
              <a:rPr lang="ru-RU" altLang="x-none" sz="2200" dirty="0" err="1" smtClean="0"/>
              <a:t>організму</a:t>
            </a:r>
            <a:endParaRPr lang="ru-RU" altLang="x-none" sz="2200" dirty="0" smtClean="0"/>
          </a:p>
          <a:p>
            <a:r>
              <a:rPr lang="uk-UA" altLang="x-none" sz="2200" dirty="0" smtClean="0"/>
              <a:t>Етіологічний принцип лікування полягає в усуненні (тимчасово на період лікування або постійно за відсутності терапевтичного ефекту) від роботи в умовах впливу вібрації та інших несприятливих факторів виробничого середовища</a:t>
            </a:r>
          </a:p>
          <a:p>
            <a:r>
              <a:rPr lang="uk-UA" altLang="x-none" sz="2200" dirty="0" smtClean="0"/>
              <a:t>Рекомендується </a:t>
            </a:r>
            <a:r>
              <a:rPr lang="uk-UA" altLang="x-none" sz="2200" dirty="0" err="1" smtClean="0"/>
              <a:t>загальнозміцнювальні</a:t>
            </a:r>
            <a:r>
              <a:rPr lang="uk-UA" altLang="x-none" sz="2200" dirty="0" smtClean="0"/>
              <a:t> та лікувально-профілактичні заходи, зокрема аеротерапію, геліотерапію, бальнеотерапію, плавання. </a:t>
            </a:r>
          </a:p>
          <a:p>
            <a:r>
              <a:rPr lang="uk-UA" altLang="x-none" sz="2200" dirty="0" smtClean="0"/>
              <a:t>Із спеціальних лікувально-профілактичних заходів рекомендовано вітамінотерапія (віт. С, В1, РР, В12)</a:t>
            </a:r>
            <a:endParaRPr lang="ru-RU" altLang="x-non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Лікарські засоби, що застосовуються для лікування вібраційної хвороби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484784"/>
          <a:ext cx="8229600" cy="506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7285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Групи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Препарати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Седативні та </a:t>
                      </a:r>
                      <a:r>
                        <a:rPr lang="uk-UA" dirty="0" err="1" smtClean="0"/>
                        <a:t>психовегеторегулюючі</a:t>
                      </a:r>
                      <a:r>
                        <a:rPr lang="uk-UA" dirty="0" smtClean="0"/>
                        <a:t>  </a:t>
                      </a:r>
                      <a:r>
                        <a:rPr lang="uk-UA" dirty="0" err="1" smtClean="0"/>
                        <a:t>перепарати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Аміназин, </a:t>
                      </a:r>
                      <a:r>
                        <a:rPr lang="uk-UA" dirty="0" err="1" smtClean="0"/>
                        <a:t>адаптол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рудотель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транксен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Судинні</a:t>
                      </a:r>
                      <a:r>
                        <a:rPr lang="uk-UA" baseline="0" dirty="0" smtClean="0"/>
                        <a:t>: антагоністи кальцію, </a:t>
                      </a:r>
                      <a:r>
                        <a:rPr lang="uk-UA" baseline="0" dirty="0" err="1" smtClean="0"/>
                        <a:t>холінолітики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Амлодипін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коринфар</a:t>
                      </a:r>
                      <a:r>
                        <a:rPr lang="uk-UA" dirty="0" smtClean="0"/>
                        <a:t>, дібазол, </a:t>
                      </a:r>
                      <a:r>
                        <a:rPr lang="uk-UA" dirty="0" err="1" smtClean="0"/>
                        <a:t>пентоксифілін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трентал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мідокалм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толперил</a:t>
                      </a:r>
                      <a:r>
                        <a:rPr lang="uk-UA" baseline="0" dirty="0" smtClean="0"/>
                        <a:t>, спазмолітин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Гангліоблокатори</a:t>
                      </a:r>
                      <a:r>
                        <a:rPr lang="uk-UA" baseline="0" dirty="0" smtClean="0"/>
                        <a:t> та препарати, що стимулюють проведення нервового </a:t>
                      </a:r>
                      <a:r>
                        <a:rPr lang="uk-UA" baseline="0" dirty="0" err="1" smtClean="0"/>
                        <a:t>інпульсу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Аміодарон</a:t>
                      </a:r>
                      <a:r>
                        <a:rPr lang="uk-UA" dirty="0" smtClean="0"/>
                        <a:t>, прозерин, </a:t>
                      </a:r>
                      <a:r>
                        <a:rPr lang="uk-UA" dirty="0" err="1" smtClean="0"/>
                        <a:t>нейромідин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бензогексоній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пахікарпин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Нестероїдні</a:t>
                      </a:r>
                      <a:r>
                        <a:rPr lang="uk-UA" dirty="0" smtClean="0"/>
                        <a:t> протизапальні препарати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Диклофенак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німесулід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ібупрофен</a:t>
                      </a:r>
                      <a:r>
                        <a:rPr lang="uk-UA" baseline="0" dirty="0" smtClean="0"/>
                        <a:t>, </a:t>
                      </a:r>
                      <a:r>
                        <a:rPr lang="uk-UA" baseline="0" dirty="0" err="1" smtClean="0"/>
                        <a:t>целекоксиб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Вітаміни,</a:t>
                      </a:r>
                      <a:r>
                        <a:rPr lang="uk-UA" baseline="0" dirty="0" smtClean="0"/>
                        <a:t> метаболічні препарати, </a:t>
                      </a:r>
                      <a:r>
                        <a:rPr lang="uk-UA" baseline="0" dirty="0" err="1" smtClean="0"/>
                        <a:t>ноотропи</a:t>
                      </a:r>
                      <a:r>
                        <a:rPr lang="uk-UA" baseline="0" dirty="0" smtClean="0"/>
                        <a:t> та їх комбінації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altLang="x-none" sz="1800" dirty="0" smtClean="0"/>
                        <a:t>віт. С, В1, РР, В12, </a:t>
                      </a:r>
                      <a:r>
                        <a:rPr lang="uk-UA" altLang="x-none" sz="1800" dirty="0" err="1" smtClean="0"/>
                        <a:t>мільгамма</a:t>
                      </a:r>
                      <a:r>
                        <a:rPr lang="uk-UA" altLang="x-none" sz="1800" dirty="0" smtClean="0"/>
                        <a:t>,</a:t>
                      </a:r>
                      <a:r>
                        <a:rPr lang="uk-UA" altLang="x-none" sz="1800" baseline="0" dirty="0" smtClean="0"/>
                        <a:t> </a:t>
                      </a:r>
                      <a:r>
                        <a:rPr lang="uk-UA" altLang="x-none" sz="1800" baseline="0" dirty="0" err="1" smtClean="0"/>
                        <a:t>нейробіон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неовітам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вітаксон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пірацетам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тіотриазолін</a:t>
                      </a:r>
                      <a:r>
                        <a:rPr lang="uk-UA" altLang="x-none" sz="1800" baseline="0" dirty="0" smtClean="0"/>
                        <a:t>, 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xmlns="" id="{61D39F93-6F5B-4842-BA21-225C0E121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8085584" cy="692150"/>
          </a:xfrm>
        </p:spPr>
        <p:txBody>
          <a:bodyPr/>
          <a:lstStyle/>
          <a:p>
            <a:r>
              <a:rPr lang="ru-RU" altLang="x-none" sz="2400" b="1" dirty="0"/>
              <a:t>Санаторно-</a:t>
            </a:r>
            <a:r>
              <a:rPr lang="ru-RU" altLang="x-none" sz="2400" b="1" dirty="0" err="1"/>
              <a:t>курортне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лікування</a:t>
            </a:r>
            <a:endParaRPr lang="ru-RU" altLang="x-none" sz="2400" b="1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5D2EC498-D24F-4A3B-ADE4-C0FC4A9FA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1052736"/>
            <a:ext cx="8686800" cy="6092825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altLang="x-none" sz="2000" dirty="0"/>
              <a:t> 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Лікувальна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фізкультура</a:t>
            </a:r>
            <a:r>
              <a:rPr lang="ru-RU" altLang="x-none" sz="2000" dirty="0"/>
              <a:t> за </a:t>
            </a:r>
            <a:r>
              <a:rPr lang="ru-RU" altLang="x-none" sz="2000" dirty="0" err="1"/>
              <a:t>індивідуальною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програмою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Бальнеолікування</a:t>
            </a:r>
            <a:r>
              <a:rPr lang="ru-RU" altLang="x-none" sz="2000" dirty="0"/>
              <a:t> (хвойно-</a:t>
            </a:r>
            <a:r>
              <a:rPr lang="ru-RU" altLang="x-none" sz="2000" dirty="0" err="1"/>
              <a:t>перлинні</a:t>
            </a:r>
            <a:r>
              <a:rPr lang="ru-RU" altLang="x-none" sz="2000" dirty="0"/>
              <a:t> і хлоридно-</a:t>
            </a:r>
            <a:r>
              <a:rPr lang="ru-RU" altLang="x-none" sz="2000" dirty="0" err="1"/>
              <a:t>натрієві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ванни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циркулярний</a:t>
            </a:r>
            <a:r>
              <a:rPr lang="ru-RU" altLang="x-none" sz="2000" dirty="0"/>
              <a:t> душ);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Фізіотерапевтичні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процедури</a:t>
            </a:r>
            <a:r>
              <a:rPr lang="ru-RU" altLang="x-none" sz="2000" dirty="0"/>
              <a:t> (УВЧ, </a:t>
            </a:r>
            <a:r>
              <a:rPr lang="ru-RU" altLang="x-none" sz="2000" dirty="0" err="1"/>
              <a:t>лікарський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електрофорез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судинорозширювальними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спазмолітичні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еедатівнимі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засобами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ампліпульс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нікотиновою</a:t>
            </a:r>
            <a:r>
              <a:rPr lang="ru-RU" altLang="x-none" sz="2000" dirty="0"/>
              <a:t> кислотою на </a:t>
            </a:r>
            <a:r>
              <a:rPr lang="ru-RU" altLang="x-none" sz="2000" dirty="0" err="1"/>
              <a:t>комірцеву</a:t>
            </a:r>
            <a:r>
              <a:rPr lang="ru-RU" altLang="x-none" sz="2000" dirty="0"/>
              <a:t> зону, диадинамические </a:t>
            </a:r>
            <a:r>
              <a:rPr lang="ru-RU" altLang="x-none" sz="2000" dirty="0" err="1"/>
              <a:t>струми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шийний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відділ</a:t>
            </a:r>
            <a:r>
              <a:rPr lang="ru-RU" altLang="x-none" sz="2000" dirty="0"/>
              <a:t> хребта з </a:t>
            </a:r>
            <a:r>
              <a:rPr lang="ru-RU" altLang="x-none" sz="2000" dirty="0" err="1"/>
              <a:t>чергуванням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фонофорез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гідрокортизону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хворобливу</a:t>
            </a:r>
            <a:r>
              <a:rPr lang="ru-RU" altLang="x-none" sz="2000" dirty="0"/>
              <a:t> область через день, </a:t>
            </a:r>
            <a:r>
              <a:rPr lang="ru-RU" altLang="x-none" sz="2000" dirty="0" err="1"/>
              <a:t>лазеротерапія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магнітотерапія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електросон</a:t>
            </a:r>
            <a:r>
              <a:rPr lang="ru-RU" altLang="x-none" sz="2000" dirty="0"/>
              <a:t>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Масаж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плечового</a:t>
            </a:r>
            <a:r>
              <a:rPr lang="ru-RU" altLang="x-none" sz="2000" dirty="0"/>
              <a:t> пояса і </a:t>
            </a:r>
            <a:r>
              <a:rPr lang="ru-RU" altLang="x-none" sz="2000" dirty="0" err="1"/>
              <a:t>м'язів</a:t>
            </a:r>
            <a:r>
              <a:rPr lang="ru-RU" altLang="x-none" sz="2000" dirty="0"/>
              <a:t> рук;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Теплолікування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кисті</a:t>
            </a:r>
            <a:r>
              <a:rPr lang="ru-RU" altLang="x-none" sz="2000" dirty="0"/>
              <a:t> та </a:t>
            </a:r>
            <a:r>
              <a:rPr lang="ru-RU" altLang="x-none" sz="2000" dirty="0" err="1"/>
              <a:t>передпліччя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Ковдра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лікувальне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багатошарове</a:t>
            </a:r>
            <a:r>
              <a:rPr lang="ru-RU" altLang="x-none" sz="2000" dirty="0"/>
              <a:t> (ОЛМ-1);</a:t>
            </a:r>
          </a:p>
          <a:p>
            <a:pPr>
              <a:lnSpc>
                <a:spcPct val="80000"/>
              </a:lnSpc>
            </a:pPr>
            <a:r>
              <a:rPr lang="ru-RU" altLang="x-none" sz="2000" dirty="0"/>
              <a:t> </a:t>
            </a:r>
            <a:r>
              <a:rPr lang="ru-RU" altLang="x-none" sz="2000" dirty="0" err="1"/>
              <a:t>Очікуваний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ефект-регрес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ознак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 (при </a:t>
            </a:r>
            <a:r>
              <a:rPr lang="ru-RU" altLang="x-none" sz="2000" dirty="0" err="1"/>
              <a:t>початкових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стадіях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) - </a:t>
            </a:r>
            <a:r>
              <a:rPr lang="ru-RU" altLang="x-none" sz="2000" dirty="0" err="1"/>
              <a:t>уражень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церебральних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периферичних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ангіоспазмів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згладжування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больового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неврозоподібного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міофібродістрофіческого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синдромів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підвищення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загальної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опірності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організму</a:t>
            </a: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xmlns="" id="{F5CE86FB-B862-47D4-BD6D-7C661FFCA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x-none" sz="2800" b="1" dirty="0" err="1" smtClean="0"/>
              <a:t>Експертиза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працездатності</a:t>
            </a:r>
            <a:r>
              <a:rPr lang="ru-RU" altLang="x-none" sz="2800" b="1" dirty="0" smtClean="0"/>
              <a:t> при </a:t>
            </a:r>
            <a:r>
              <a:rPr lang="ru-RU" altLang="x-none" sz="2800" b="1" dirty="0" err="1" smtClean="0"/>
              <a:t>вібраційній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хворобі</a:t>
            </a:r>
            <a:endParaRPr lang="x-none" altLang="x-none" sz="2800" b="1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0B7E8185-BF39-4DFC-BE6C-7E4BA6A4B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uk-UA" altLang="x-none" sz="2000" dirty="0" smtClean="0"/>
              <a:t>При вібраційній хворобі І стадії хворих на 1 міс. переводять на іншу роботу. При І стадії робітники не втрачають працездатності. У разі раціонального працевлаштування кваліфікація робітника значно знижується, рішенням ЛЕК визначають відсоток втрати працездатності на період перекваліфікації (1 рік).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 стадії вібраційної хвороби лікування проводять в стаціонарі, після виписки переводять для закріплення ефекту на 1 – 2 міс. на роботу поза впливом вібрації та охолодження. У разі значного зниження кваліфікації під час зміни роботи робітників направляють на ЛЕК для визначення відсотка втрати працездатності на період перекваліфікації (1-2 роки). 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ІІІ стадії, робітники мають обмежену працездатність, їм встановлюють відсоток втрати працездатності або ІІІ чи ІІ групу інвалідності внаслідок професійного захворювання. </a:t>
            </a:r>
          </a:p>
          <a:p>
            <a:pPr>
              <a:lnSpc>
                <a:spcPct val="80000"/>
              </a:lnSpc>
            </a:pP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xmlns="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dirty="0" smtClean="0"/>
              <a:t>	</a:t>
            </a:r>
            <a:r>
              <a:rPr lang="uk-UA" altLang="x-none" sz="2400" b="1" dirty="0" smtClean="0"/>
              <a:t>Санітарно-технічні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Зменшення вібрації в джерелі її утворення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амортизаційних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Гігієнічне нормування рівня вібрації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Періодична зміна технологічних операцій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Суровий контроль технічного стану </a:t>
            </a:r>
            <a:r>
              <a:rPr lang="uk-UA" altLang="x-none" sz="2400" dirty="0" err="1" smtClean="0"/>
              <a:t>віброгенерувального</a:t>
            </a:r>
            <a:r>
              <a:rPr lang="uk-UA" altLang="x-none" sz="2400" dirty="0" smtClean="0"/>
              <a:t> обладнання і інструментів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Дотримання правил техніки безпеки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Використання колективних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індивідуальних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засобів: рукавичок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xmlns="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b="1" dirty="0" smtClean="0"/>
              <a:t>Медичні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Здійснення професійного відбору для роботи з </a:t>
            </a:r>
            <a:r>
              <a:rPr lang="uk-UA" altLang="x-none" sz="2400" dirty="0" err="1" smtClean="0"/>
              <a:t>вібронебезпечними</a:t>
            </a:r>
            <a:r>
              <a:rPr lang="uk-UA" altLang="x-none" sz="2400" dirty="0" smtClean="0"/>
              <a:t> професіями (попередній медичний огляд)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Проведення періодичних медичних оглядів 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Обов'язкове проведення регламентованих профілактичних процедур: </a:t>
            </a:r>
            <a:r>
              <a:rPr lang="uk-UA" altLang="x-none" sz="2400" dirty="0" err="1" smtClean="0"/>
              <a:t>вітамінопрофілактика</a:t>
            </a:r>
            <a:r>
              <a:rPr lang="uk-UA" altLang="x-none" sz="2400" dirty="0" smtClean="0"/>
              <a:t>, курси УФО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Впровадження </a:t>
            </a:r>
            <a:r>
              <a:rPr lang="uk-UA" altLang="x-none" sz="2400" dirty="0" err="1" smtClean="0"/>
              <a:t>саунопрофілактики</a:t>
            </a:r>
            <a:r>
              <a:rPr lang="uk-UA" altLang="x-none" sz="2400" dirty="0" smtClean="0"/>
              <a:t>, сеансів </a:t>
            </a:r>
            <a:r>
              <a:rPr lang="uk-UA" altLang="x-none" sz="2400" dirty="0" err="1" smtClean="0"/>
              <a:t>психоемоціного</a:t>
            </a:r>
            <a:r>
              <a:rPr lang="uk-UA" altLang="x-none" sz="2400" dirty="0" smtClean="0"/>
              <a:t> розвантаження, музикотерапії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Проходження профілактичних курсів у денних стаціонарах і санаторіях-профілакторіях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Words>1439</Words>
  <Application>Microsoft Office PowerPoint</Application>
  <PresentationFormat>Экран (4:3)</PresentationFormat>
  <Paragraphs>246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Одеський національний медичний університет  Кафедра професійної патології, клінічної лабораторної та функціональної діагностики  Тема: Професійні захворювання, пов'язані з дією фізичного фактору. Вібраційна хвороба  2025-2026 н.р.</vt:lpstr>
      <vt:lpstr>Вібраційна хвороба   (Т75.2 за МКХ 10)   – хронічне професійне захворювання, зумовлене тривалим впливом на робітників виробничої вібрації, що розвивається поступово, проявляється поліморфним поліорганним ураженням з формуванням на завершальному етапі специфічної клінічної симптоматики </vt:lpstr>
      <vt:lpstr>Етіологічний фактор</vt:lpstr>
      <vt:lpstr>Слайд 4</vt:lpstr>
      <vt:lpstr>Професії, за яких є ризик виникнення вібрації</vt:lpstr>
      <vt:lpstr>Патогенез вібраційної хвороби</vt:lpstr>
      <vt:lpstr>Патогенез вібраційної хвороби</vt:lpstr>
      <vt:lpstr>Патогенез вібраційної хвороби</vt:lpstr>
      <vt:lpstr>Клінічна картина</vt:lpstr>
      <vt:lpstr>Синдроми захворювання</vt:lpstr>
      <vt:lpstr>Вібраційна хвороба, спричинена впливом локальної вібрації</vt:lpstr>
      <vt:lpstr>Вібраційна хвороба, спричинена впливом загальної вібрації</vt:lpstr>
      <vt:lpstr>Вібраційна хвороба, спричинена впливом загальної та локальної вібрації</vt:lpstr>
      <vt:lpstr>Методи діагностики вібраційної хвороби</vt:lpstr>
      <vt:lpstr>Методи діагностики вібраційної хвороби</vt:lpstr>
      <vt:lpstr>Діагностика</vt:lpstr>
      <vt:lpstr>Слайд 17</vt:lpstr>
      <vt:lpstr>Діагностичні критерії вібраційної хвороби: </vt:lpstr>
      <vt:lpstr>Диференційна діагностика вібраційної хвороби </vt:lpstr>
      <vt:lpstr>Диференційна діагностика вібраційної хвороби </vt:lpstr>
      <vt:lpstr>Лікування вібраційної хвороби</vt:lpstr>
      <vt:lpstr>Лікарські засоби, що застосовуються для лікування вібраційної хвороби</vt:lpstr>
      <vt:lpstr>Санаторно-курортне лікування</vt:lpstr>
      <vt:lpstr>Експертиза працездатності при вібраційній хворобі</vt:lpstr>
      <vt:lpstr>Профілактика</vt:lpstr>
      <vt:lpstr>Профілактика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FuckYouBill</dc:creator>
  <cp:lastModifiedBy>e190178poi</cp:lastModifiedBy>
  <cp:revision>37</cp:revision>
  <dcterms:created xsi:type="dcterms:W3CDTF">2009-11-30T19:55:12Z</dcterms:created>
  <dcterms:modified xsi:type="dcterms:W3CDTF">2025-10-15T10:15:44Z</dcterms:modified>
</cp:coreProperties>
</file>