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87" r:id="rId3"/>
    <p:sldId id="258" r:id="rId4"/>
    <p:sldId id="259" r:id="rId5"/>
    <p:sldId id="257" r:id="rId6"/>
    <p:sldId id="263" r:id="rId7"/>
    <p:sldId id="264" r:id="rId8"/>
    <p:sldId id="266" r:id="rId9"/>
    <p:sldId id="267" r:id="rId10"/>
    <p:sldId id="268" r:id="rId11"/>
    <p:sldId id="270" r:id="rId12"/>
    <p:sldId id="272" r:id="rId13"/>
    <p:sldId id="276" r:id="rId14"/>
    <p:sldId id="278" r:id="rId15"/>
    <p:sldId id="281" r:id="rId16"/>
    <p:sldId id="284" r:id="rId17"/>
    <p:sldId id="28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80D504-8CFF-4C4E-87ED-55A51F545442}" type="slidenum">
              <a:rPr lang="ru-R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67152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848AD-DD80-41B7-B5C6-A1083CF8F613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7235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6036E-BE21-4C0A-BA85-BC6B880B30E0}" type="slidenum">
              <a:rPr lang="ru-R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02887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D5DFF-1729-4B82-9A46-099A43A1D2E9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44595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9DED6-5E77-44F5-8D87-78CB846E3C57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17145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AB5BDA-4BFA-4923-BFE4-B7AE0D3022DE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08759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93492-62B2-4556-A744-AB14636D4EB3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79895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D1615A-23A3-41E0-AFD7-5D3C40BCD51B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30086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prstClr val="white"/>
              </a:solidFill>
            </a:endParaRPr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prstClr val="white"/>
              </a:solidFill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prstClr val="black"/>
              </a:solidFill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ED2E8-7DCF-499E-BF5D-7E020458753F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95446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FE6D5F-771B-4067-B310-31AD58A6DD62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40932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860BD-D81F-451F-A110-B444A9912A7C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948248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lvl="0"/>
            <a:endParaRPr lang="ru-RU" noProof="0" smtClean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A047B8-78C5-4DFB-8B86-B3B626C79990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165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4C71EC6-210F-42DE-9C53-41977AD35B3D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prstClr val="black"/>
              </a:solidFill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srgbClr val="04617B">
                  <a:shade val="90000"/>
                </a:srgbClr>
              </a:solidFill>
              <a:latin typeface="Arial" charset="0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srgbClr val="04617B">
                  <a:shade val="90000"/>
                </a:srgbClr>
              </a:solidFill>
              <a:latin typeface="Arial" charset="0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41440-C16D-42A0-B08B-EA2700142A1E}" type="slidenum">
              <a:rPr lang="ru-RU" b="1">
                <a:solidFill>
                  <a:srgbClr val="04617B">
                    <a:shade val="90000"/>
                  </a:srgb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b="1">
              <a:solidFill>
                <a:srgbClr val="04617B">
                  <a:shade val="90000"/>
                </a:srgbClr>
              </a:solidFill>
              <a:latin typeface="Arial" charset="0"/>
            </a:endParaRPr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prstClr val="black"/>
                </a:solidFill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853191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3284984"/>
            <a:ext cx="7772400" cy="3024187"/>
          </a:xfrm>
          <a:extLst/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66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МІКРОКЛІМАТ НА ВИРОБНИЦТВІ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620688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Одеський національний медичний університет</a:t>
            </a:r>
            <a:br>
              <a:rPr lang="uk-UA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кафедра професійної патології, клінічної лабораторної  та функціональної діагностики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107672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53746" y="188640"/>
            <a:ext cx="6138734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FFFF00"/>
                </a:solidFill>
                <a:latin typeface="Arial"/>
              </a:rPr>
              <a:t>Перегрів</a:t>
            </a:r>
            <a:endParaRPr lang="ru-RU" sz="2400" b="1" dirty="0" smtClean="0">
              <a:solidFill>
                <a:srgbClr val="FFFF00"/>
              </a:solidFill>
              <a:latin typeface="Arial"/>
            </a:endParaRPr>
          </a:p>
          <a:p>
            <a:pPr algn="ctr"/>
            <a:endParaRPr lang="ru-RU" sz="2400" b="1" dirty="0">
              <a:solidFill>
                <a:srgbClr val="FFFF00"/>
              </a:solidFill>
              <a:latin typeface="Arial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Перегрів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організму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— стан,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який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харатеризується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порушенням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теплового балансу,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підвищенням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кількості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теплоти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в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організмі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. </a:t>
            </a:r>
            <a:endParaRPr lang="ru-RU" dirty="0" smtClean="0">
              <a:solidFill>
                <a:schemeClr val="tx1">
                  <a:lumMod val="85000"/>
                </a:schemeClr>
              </a:solidFill>
              <a:latin typeface="Times New Roman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dirty="0">
              <a:solidFill>
                <a:schemeClr val="tx1">
                  <a:lumMod val="85000"/>
                </a:schemeClr>
              </a:solidFill>
              <a:latin typeface="Times New Roman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err="1" smtClean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Перегрів</a:t>
            </a:r>
            <a:r>
              <a:rPr lang="ru-RU" dirty="0" smtClean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виникає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під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впливом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високої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температури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навколишнього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виробничого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середовища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, </a:t>
            </a:r>
            <a:r>
              <a:rPr lang="ru-RU" dirty="0" smtClean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а </a:t>
            </a:r>
            <a:r>
              <a:rPr lang="ru-RU" dirty="0" err="1" smtClean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також</a:t>
            </a:r>
            <a:r>
              <a:rPr lang="ru-RU" dirty="0" smtClean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за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наявності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факторів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які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перешкоджають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виведенню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теплоти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в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зовнішнє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середовище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. </a:t>
            </a:r>
            <a:endParaRPr lang="ru-RU" dirty="0" smtClean="0">
              <a:solidFill>
                <a:schemeClr val="tx1">
                  <a:lumMod val="85000"/>
                </a:schemeClr>
              </a:solidFill>
              <a:latin typeface="Times New Roman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dirty="0">
              <a:solidFill>
                <a:schemeClr val="tx1">
                  <a:lumMod val="85000"/>
                </a:schemeClr>
              </a:solidFill>
              <a:latin typeface="Times New Roman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err="1" smtClean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Перегрів</a:t>
            </a:r>
            <a:r>
              <a:rPr lang="ru-RU" dirty="0" smtClean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спостерігається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на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виробництвах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з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високою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температу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- рою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навколишнього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середовища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(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доменні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мартенівські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прокатні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цехи,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вугільні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шахти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з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глибоким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заляганням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вугілля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), а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також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у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кліматичних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районах з жарким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кліматом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.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Перегріву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сприяє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зростання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теплопродукції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що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виникає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в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разі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виконання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тяжкої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фізичної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роботи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, особливо в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непроникній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для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парів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води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одежі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висока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вологість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і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нерухомість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1">
                    <a:lumMod val="85000"/>
                  </a:schemeClr>
                </a:solidFill>
                <a:latin typeface="Times New Roman"/>
              </a:rPr>
              <a:t>повітря</a:t>
            </a: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/>
              </a:rPr>
              <a:t>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81060"/>
            <a:ext cx="2421632" cy="3332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530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0419" y="476672"/>
            <a:ext cx="8424936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Патогенез.</a:t>
            </a:r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теплоти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конвекційна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кондукційна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радіаційна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Конвекційна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кондукційна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теплота,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передаючись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молекули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молекули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нагрівання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них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циркулює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кров переносить теплоту і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глибокі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Радіаційна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інфрачервона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теплота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проникати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глибоко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Пусковим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хімічної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терморегуляції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термічне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подразнення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шкірних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судинних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терморецепторів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реакцією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центру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терморегуляції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перегріві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фізіологічних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нагрітої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нервову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систему.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Кровоносні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розширюються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наповнення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кров'ю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температура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навколишнього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зменшується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тепловіддача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радіацією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конвекцією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кондукцією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тепловіддача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випаровуванням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363325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260649"/>
            <a:ext cx="8568952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srgbClr val="FFFF00"/>
                </a:solidFill>
                <a:latin typeface="Arial"/>
              </a:rPr>
              <a:t>ХВОРОБИ, ЩО ВИНИКАЮТЬ ВНАСЛІДОК ДІЇ НЕСПРИЯТЛИВИХ</a:t>
            </a:r>
          </a:p>
          <a:p>
            <a:pPr algn="ctr"/>
            <a:r>
              <a:rPr lang="ru-RU" sz="2800" b="1" i="1" dirty="0">
                <a:solidFill>
                  <a:srgbClr val="FFFF00"/>
                </a:solidFill>
                <a:latin typeface="Arial"/>
              </a:rPr>
              <a:t>ФАКТОРІВ ВИРОБНИЧОГО </a:t>
            </a:r>
            <a:r>
              <a:rPr lang="ru-RU" sz="2800" b="1" i="1" dirty="0" smtClean="0">
                <a:solidFill>
                  <a:srgbClr val="FFFF00"/>
                </a:solidFill>
                <a:latin typeface="Arial"/>
              </a:rPr>
              <a:t>МІКРОКЛІМАТУ</a:t>
            </a:r>
          </a:p>
          <a:p>
            <a:pPr algn="ctr"/>
            <a:endParaRPr lang="ru-RU" b="1" i="1" dirty="0">
              <a:latin typeface="Arial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dirty="0" err="1">
                <a:latin typeface="Times New Roman"/>
              </a:rPr>
              <a:t>Під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виробничим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мікрокліматом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розуміють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поєднання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температури</a:t>
            </a:r>
            <a:r>
              <a:rPr lang="ru-RU" sz="2400" dirty="0">
                <a:latin typeface="Times New Roman"/>
              </a:rPr>
              <a:t>, </a:t>
            </a:r>
            <a:r>
              <a:rPr lang="ru-RU" sz="2400" dirty="0" err="1">
                <a:latin typeface="Times New Roman"/>
              </a:rPr>
              <a:t>вологості</a:t>
            </a:r>
            <a:r>
              <a:rPr lang="ru-RU" sz="2400" dirty="0">
                <a:latin typeface="Times New Roman"/>
              </a:rPr>
              <a:t>, </a:t>
            </a:r>
            <a:r>
              <a:rPr lang="ru-RU" sz="2400" dirty="0" err="1">
                <a:latin typeface="Times New Roman"/>
              </a:rPr>
              <a:t>швидкості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руху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повітря</a:t>
            </a:r>
            <a:r>
              <a:rPr lang="ru-RU" sz="2400" dirty="0">
                <a:latin typeface="Times New Roman"/>
              </a:rPr>
              <a:t> та </a:t>
            </a:r>
            <a:r>
              <a:rPr lang="ru-RU" sz="2400" dirty="0" err="1">
                <a:latin typeface="Times New Roman"/>
              </a:rPr>
              <a:t>інфрачервоного</a:t>
            </a:r>
            <a:r>
              <a:rPr lang="ru-RU" sz="2400" dirty="0">
                <a:latin typeface="Times New Roman"/>
              </a:rPr>
              <a:t> теплового </a:t>
            </a:r>
            <a:r>
              <a:rPr lang="ru-RU" sz="2400" dirty="0" err="1">
                <a:latin typeface="Times New Roman"/>
              </a:rPr>
              <a:t>випромінювання</a:t>
            </a:r>
            <a:r>
              <a:rPr lang="ru-RU" sz="2400" dirty="0">
                <a:latin typeface="Times New Roman"/>
              </a:rPr>
              <a:t> в </a:t>
            </a:r>
            <a:r>
              <a:rPr lang="ru-RU" sz="2400" dirty="0" err="1">
                <a:latin typeface="Times New Roman"/>
              </a:rPr>
              <a:t>робочій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зоні</a:t>
            </a:r>
            <a:r>
              <a:rPr lang="ru-RU" sz="2400" dirty="0">
                <a:latin typeface="Times New Roman"/>
              </a:rPr>
              <a:t>. </a:t>
            </a:r>
            <a:endParaRPr lang="ru-RU" sz="2400" dirty="0" smtClean="0">
              <a:latin typeface="Times New Roman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400" dirty="0">
              <a:latin typeface="Times New Roman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dirty="0" err="1" smtClean="0">
                <a:latin typeface="Times New Roman"/>
              </a:rPr>
              <a:t>Він</a:t>
            </a:r>
            <a:r>
              <a:rPr lang="ru-RU" sz="2400" dirty="0" smtClean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значною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мірою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залежить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від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метеорологічних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або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кліматопогодних</a:t>
            </a:r>
            <a:r>
              <a:rPr lang="ru-RU" sz="2400" dirty="0">
                <a:latin typeface="Times New Roman"/>
              </a:rPr>
              <a:t> умов </a:t>
            </a:r>
            <a:r>
              <a:rPr lang="ru-RU" sz="2400" dirty="0" err="1">
                <a:latin typeface="Times New Roman"/>
              </a:rPr>
              <a:t>даного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регіону</a:t>
            </a:r>
            <a:r>
              <a:rPr lang="ru-RU" sz="2400" dirty="0">
                <a:latin typeface="Times New Roman"/>
              </a:rPr>
              <a:t>, а при </a:t>
            </a:r>
            <a:r>
              <a:rPr lang="ru-RU" sz="2400" dirty="0" err="1">
                <a:latin typeface="Times New Roman"/>
              </a:rPr>
              <a:t>певних</a:t>
            </a:r>
            <a:r>
              <a:rPr lang="ru-RU" sz="2400" dirty="0">
                <a:latin typeface="Times New Roman"/>
              </a:rPr>
              <a:t> видах </a:t>
            </a:r>
            <a:r>
              <a:rPr lang="ru-RU" sz="2400" dirty="0" err="1">
                <a:latin typeface="Times New Roman"/>
              </a:rPr>
              <a:t>робіт</a:t>
            </a:r>
            <a:r>
              <a:rPr lang="ru-RU" sz="2400" dirty="0">
                <a:latin typeface="Times New Roman"/>
              </a:rPr>
              <a:t> (на </a:t>
            </a:r>
            <a:r>
              <a:rPr lang="ru-RU" sz="2400" dirty="0" err="1">
                <a:latin typeface="Times New Roman"/>
              </a:rPr>
              <a:t>відкритому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повітрі</a:t>
            </a:r>
            <a:r>
              <a:rPr lang="ru-RU" sz="2400" dirty="0">
                <a:latin typeface="Times New Roman"/>
              </a:rPr>
              <a:t>) </a:t>
            </a:r>
            <a:r>
              <a:rPr lang="ru-RU" sz="2400" dirty="0" err="1">
                <a:latin typeface="Times New Roman"/>
              </a:rPr>
              <a:t>може</a:t>
            </a:r>
            <a:r>
              <a:rPr lang="ru-RU" sz="2400" dirty="0">
                <a:latin typeface="Times New Roman"/>
              </a:rPr>
              <a:t> бути </a:t>
            </a:r>
            <a:r>
              <a:rPr lang="ru-RU" sz="2400" dirty="0" err="1">
                <a:latin typeface="Times New Roman"/>
              </a:rPr>
              <a:t>повністю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зумовлений</a:t>
            </a:r>
            <a:r>
              <a:rPr lang="ru-RU" sz="2400" dirty="0">
                <a:latin typeface="Times New Roman"/>
              </a:rPr>
              <a:t> ними. </a:t>
            </a:r>
            <a:endParaRPr lang="ru-RU" sz="2400" dirty="0" smtClean="0">
              <a:latin typeface="Times New Roman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400" dirty="0">
              <a:latin typeface="Times New Roman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dirty="0" err="1" smtClean="0">
                <a:latin typeface="Times New Roman"/>
              </a:rPr>
              <a:t>Крім</a:t>
            </a:r>
            <a:r>
              <a:rPr lang="ru-RU" sz="2400" dirty="0" smtClean="0">
                <a:latin typeface="Times New Roman"/>
              </a:rPr>
              <a:t> </a:t>
            </a:r>
            <a:r>
              <a:rPr lang="ru-RU" sz="2400" dirty="0">
                <a:latin typeface="Times New Roman"/>
              </a:rPr>
              <a:t>того, </a:t>
            </a:r>
            <a:r>
              <a:rPr lang="ru-RU" sz="2400" dirty="0" err="1">
                <a:latin typeface="Times New Roman"/>
              </a:rPr>
              <a:t>мікроклімат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виробничих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приміщень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залежить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від</a:t>
            </a:r>
            <a:r>
              <a:rPr lang="ru-RU" sz="2400" dirty="0">
                <a:latin typeface="Times New Roman"/>
              </a:rPr>
              <a:t> характеру </a:t>
            </a:r>
            <a:r>
              <a:rPr lang="ru-RU" sz="2400" dirty="0" err="1">
                <a:latin typeface="Times New Roman"/>
              </a:rPr>
              <a:t>технологічного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процесу</a:t>
            </a:r>
            <a:r>
              <a:rPr lang="ru-RU" sz="2400" dirty="0">
                <a:latin typeface="Times New Roman"/>
              </a:rPr>
              <a:t>, умов </a:t>
            </a:r>
            <a:r>
              <a:rPr lang="ru-RU" sz="2400" dirty="0" err="1">
                <a:latin typeface="Times New Roman"/>
              </a:rPr>
              <a:t>повітрообміну</a:t>
            </a:r>
            <a:r>
              <a:rPr lang="ru-RU" sz="2400" dirty="0">
                <a:latin typeface="Times New Roman"/>
              </a:rPr>
              <a:t> та </a:t>
            </a:r>
            <a:r>
              <a:rPr lang="ru-RU" sz="2400" dirty="0" err="1">
                <a:latin typeface="Times New Roman"/>
              </a:rPr>
              <a:t>інших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факторів</a:t>
            </a:r>
            <a:r>
              <a:rPr lang="ru-RU" sz="2400" dirty="0">
                <a:latin typeface="Times New 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7486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751344"/>
            <a:ext cx="8424936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err="1">
                <a:latin typeface="Times New Roman"/>
              </a:rPr>
              <a:t>Своєрідною</a:t>
            </a:r>
            <a:r>
              <a:rPr lang="ru-RU" sz="2000" dirty="0">
                <a:latin typeface="Times New Roman"/>
              </a:rPr>
              <a:t> формою </a:t>
            </a:r>
            <a:r>
              <a:rPr lang="ru-RU" sz="2000" dirty="0" err="1">
                <a:latin typeface="Times New Roman"/>
              </a:rPr>
              <a:t>перегріву</a:t>
            </a:r>
            <a:r>
              <a:rPr lang="ru-RU" sz="2000" dirty="0">
                <a:latin typeface="Times New Roman"/>
              </a:rPr>
              <a:t> </a:t>
            </a:r>
            <a:r>
              <a:rPr lang="ru-RU" sz="2800" dirty="0">
                <a:solidFill>
                  <a:srgbClr val="FFFF00"/>
                </a:solidFill>
                <a:latin typeface="Times New Roman"/>
              </a:rPr>
              <a:t>є </a:t>
            </a:r>
            <a:r>
              <a:rPr lang="ru-RU" sz="2800" b="1" dirty="0" err="1">
                <a:solidFill>
                  <a:srgbClr val="FFFF00"/>
                </a:solidFill>
                <a:latin typeface="Times New Roman"/>
              </a:rPr>
              <a:t>сонячний</a:t>
            </a:r>
            <a:r>
              <a:rPr lang="ru-RU" sz="2800" b="1" dirty="0">
                <a:solidFill>
                  <a:srgbClr val="FFFF00"/>
                </a:solidFill>
                <a:latin typeface="Times New Roman"/>
              </a:rPr>
              <a:t> удар</a:t>
            </a:r>
            <a:r>
              <a:rPr lang="ru-RU" sz="2800" dirty="0">
                <a:solidFill>
                  <a:srgbClr val="FFFF00"/>
                </a:solidFill>
                <a:latin typeface="Times New Roman"/>
              </a:rPr>
              <a:t>. </a:t>
            </a:r>
            <a:endParaRPr lang="ru-RU" sz="2800" dirty="0" smtClean="0">
              <a:solidFill>
                <a:srgbClr val="FFFF00"/>
              </a:solidFill>
              <a:latin typeface="Times New Roman"/>
            </a:endParaRPr>
          </a:p>
          <a:p>
            <a:pPr algn="just"/>
            <a:endParaRPr lang="ru-RU" sz="2800" dirty="0">
              <a:solidFill>
                <a:srgbClr val="FFFF00"/>
              </a:solidFill>
              <a:latin typeface="Times New Roman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 smtClean="0">
                <a:latin typeface="Times New Roman"/>
              </a:rPr>
              <a:t>Він</a:t>
            </a:r>
            <a:r>
              <a:rPr lang="ru-RU" sz="2000" dirty="0" smtClean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спричинюється</a:t>
            </a:r>
            <a:r>
              <a:rPr lang="ru-RU" sz="2000" dirty="0">
                <a:latin typeface="Times New Roman"/>
              </a:rPr>
              <a:t> в основному </a:t>
            </a:r>
            <a:r>
              <a:rPr lang="ru-RU" sz="2000" dirty="0" err="1">
                <a:latin typeface="Times New Roman"/>
              </a:rPr>
              <a:t>безпосередньо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дією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сонячного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випромінювання</a:t>
            </a:r>
            <a:r>
              <a:rPr lang="ru-RU" sz="2000" dirty="0">
                <a:latin typeface="Times New Roman"/>
              </a:rPr>
              <a:t> (</a:t>
            </a:r>
            <a:r>
              <a:rPr lang="ru-RU" sz="2000" dirty="0" err="1">
                <a:latin typeface="Times New Roman"/>
              </a:rPr>
              <a:t>наприклад</a:t>
            </a:r>
            <a:r>
              <a:rPr lang="ru-RU" sz="2000" dirty="0">
                <a:latin typeface="Times New Roman"/>
              </a:rPr>
              <a:t>, на </a:t>
            </a:r>
            <a:r>
              <a:rPr lang="ru-RU" sz="2000" dirty="0" err="1">
                <a:latin typeface="Times New Roman"/>
              </a:rPr>
              <a:t>будівельників</a:t>
            </a:r>
            <a:r>
              <a:rPr lang="ru-RU" sz="2000" dirty="0">
                <a:latin typeface="Times New Roman"/>
              </a:rPr>
              <a:t>, </a:t>
            </a:r>
            <a:r>
              <a:rPr lang="ru-RU" sz="2000" dirty="0" err="1">
                <a:latin typeface="Times New Roman"/>
              </a:rPr>
              <a:t>робітників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кар'єрів</a:t>
            </a:r>
            <a:r>
              <a:rPr lang="ru-RU" sz="2000" dirty="0">
                <a:latin typeface="Times New Roman"/>
              </a:rPr>
              <a:t> та </a:t>
            </a:r>
            <a:r>
              <a:rPr lang="ru-RU" sz="2000" dirty="0" err="1">
                <a:latin typeface="Times New Roman"/>
              </a:rPr>
              <a:t>сільського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господарства</a:t>
            </a:r>
            <a:r>
              <a:rPr lang="ru-RU" sz="2000" dirty="0">
                <a:latin typeface="Times New Roman"/>
              </a:rPr>
              <a:t>) і є </a:t>
            </a:r>
            <a:r>
              <a:rPr lang="ru-RU" sz="2000" dirty="0" err="1">
                <a:latin typeface="Times New Roman"/>
              </a:rPr>
              <a:t>наслідком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впливу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інфрачервоного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випромінювання</a:t>
            </a:r>
            <a:r>
              <a:rPr lang="ru-RU" sz="2000" dirty="0">
                <a:latin typeface="Times New Roman"/>
              </a:rPr>
              <a:t> на </a:t>
            </a:r>
            <a:r>
              <a:rPr lang="ru-RU" sz="2000" dirty="0" err="1">
                <a:latin typeface="Times New Roman"/>
              </a:rPr>
              <a:t>центральну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нервову</a:t>
            </a:r>
            <a:r>
              <a:rPr lang="ru-RU" sz="2000" dirty="0">
                <a:latin typeface="Times New Roman"/>
              </a:rPr>
              <a:t> систему</a:t>
            </a:r>
            <a:r>
              <a:rPr lang="ru-RU" sz="2000" dirty="0" smtClean="0">
                <a:latin typeface="Times New Roman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000" dirty="0">
              <a:latin typeface="Times New Roman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/>
              </a:rPr>
              <a:t>Тяжкість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протікання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сонячного</a:t>
            </a:r>
            <a:r>
              <a:rPr lang="ru-RU" sz="2000" dirty="0">
                <a:latin typeface="Times New Roman"/>
              </a:rPr>
              <a:t> удару </a:t>
            </a:r>
            <a:r>
              <a:rPr lang="ru-RU" sz="2000" dirty="0" err="1">
                <a:latin typeface="Times New Roman"/>
              </a:rPr>
              <a:t>обумовлена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ступенем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ураження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оболонок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мозку</a:t>
            </a:r>
            <a:r>
              <a:rPr lang="ru-RU" sz="2000" dirty="0">
                <a:latin typeface="Times New Roman"/>
              </a:rPr>
              <a:t> та </a:t>
            </a:r>
            <a:r>
              <a:rPr lang="ru-RU" sz="2000" dirty="0" err="1">
                <a:latin typeface="Times New Roman"/>
              </a:rPr>
              <a:t>інших</a:t>
            </a:r>
            <a:r>
              <a:rPr lang="ru-RU" sz="2000" dirty="0">
                <a:latin typeface="Times New Roman"/>
              </a:rPr>
              <a:t> структур, </a:t>
            </a:r>
            <a:r>
              <a:rPr lang="ru-RU" sz="2000" dirty="0" err="1">
                <a:latin typeface="Times New Roman"/>
              </a:rPr>
              <a:t>центральної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нервової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системи</a:t>
            </a:r>
            <a:r>
              <a:rPr lang="ru-RU" sz="2000" dirty="0">
                <a:latin typeface="Times New Roman"/>
              </a:rPr>
              <a:t>. </a:t>
            </a:r>
            <a:endParaRPr lang="ru-RU" sz="2000" dirty="0" smtClean="0">
              <a:latin typeface="Times New Roman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000" dirty="0">
              <a:latin typeface="Times New Roman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 smtClean="0">
                <a:latin typeface="Times New Roman"/>
              </a:rPr>
              <a:t>Проникаючи</a:t>
            </a:r>
            <a:r>
              <a:rPr lang="ru-RU" sz="2000" dirty="0" smtClean="0">
                <a:latin typeface="Times New Roman"/>
              </a:rPr>
              <a:t> </a:t>
            </a:r>
            <a:r>
              <a:rPr lang="ru-RU" sz="2000" dirty="0">
                <a:latin typeface="Times New Roman"/>
              </a:rPr>
              <a:t>на </a:t>
            </a:r>
            <a:r>
              <a:rPr lang="ru-RU" sz="2000" dirty="0" err="1">
                <a:latin typeface="Times New Roman"/>
              </a:rPr>
              <a:t>значну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глибину</a:t>
            </a:r>
            <a:r>
              <a:rPr lang="ru-RU" sz="2000" dirty="0">
                <a:latin typeface="Times New Roman"/>
              </a:rPr>
              <a:t> (2—3 см) у </a:t>
            </a:r>
            <a:r>
              <a:rPr lang="ru-RU" sz="2000" dirty="0" err="1">
                <a:latin typeface="Times New Roman"/>
              </a:rPr>
              <a:t>тканини</a:t>
            </a:r>
            <a:r>
              <a:rPr lang="ru-RU" sz="2000" dirty="0">
                <a:latin typeface="Times New Roman"/>
              </a:rPr>
              <a:t>, </a:t>
            </a:r>
            <a:r>
              <a:rPr lang="ru-RU" sz="2000" dirty="0" err="1">
                <a:latin typeface="Times New Roman"/>
              </a:rPr>
              <a:t>інфрачервоне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випромінювання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може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спричинити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захворювання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менінгітом</a:t>
            </a:r>
            <a:r>
              <a:rPr lang="ru-RU" sz="2000" dirty="0">
                <a:latin typeface="Times New Roman"/>
              </a:rPr>
              <a:t> і </a:t>
            </a:r>
            <a:r>
              <a:rPr lang="ru-RU" sz="2000" dirty="0" err="1">
                <a:latin typeface="Times New Roman"/>
              </a:rPr>
              <a:t>енцефалітом</a:t>
            </a:r>
            <a:r>
              <a:rPr lang="ru-RU" sz="2000" dirty="0">
                <a:latin typeface="Times New Roman"/>
              </a:rPr>
              <a:t>. </a:t>
            </a:r>
            <a:r>
              <a:rPr lang="ru-RU" sz="2000" dirty="0" err="1">
                <a:latin typeface="Times New Roman"/>
              </a:rPr>
              <a:t>Варто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зазначити</a:t>
            </a:r>
            <a:r>
              <a:rPr lang="ru-RU" sz="2000" dirty="0">
                <a:latin typeface="Times New Roman"/>
              </a:rPr>
              <a:t>, </a:t>
            </a:r>
            <a:r>
              <a:rPr lang="ru-RU" sz="2000" dirty="0" err="1">
                <a:latin typeface="Times New Roman"/>
              </a:rPr>
              <a:t>що</a:t>
            </a:r>
            <a:r>
              <a:rPr lang="ru-RU" sz="2000" dirty="0">
                <a:latin typeface="Times New Roman"/>
              </a:rPr>
              <a:t> в </a:t>
            </a:r>
            <a:r>
              <a:rPr lang="ru-RU" sz="2000" dirty="0" err="1">
                <a:latin typeface="Times New Roman"/>
              </a:rPr>
              <a:t>умовах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виробництва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така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патологія</a:t>
            </a:r>
            <a:r>
              <a:rPr lang="ru-RU" sz="2000" dirty="0">
                <a:latin typeface="Times New Roman"/>
              </a:rPr>
              <a:t> не </a:t>
            </a:r>
            <a:r>
              <a:rPr lang="ru-RU" sz="2000" dirty="0" err="1">
                <a:latin typeface="Times New Roman"/>
              </a:rPr>
              <a:t>розвивається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навіть</a:t>
            </a:r>
            <a:r>
              <a:rPr lang="ru-RU" sz="2000" dirty="0">
                <a:latin typeface="Times New Roman"/>
              </a:rPr>
              <a:t> за </a:t>
            </a:r>
            <a:r>
              <a:rPr lang="ru-RU" sz="2000" dirty="0" err="1">
                <a:latin typeface="Times New Roman"/>
              </a:rPr>
              <a:t>високої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інтенсивності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інфрачервоного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випромінювання</a:t>
            </a:r>
            <a:r>
              <a:rPr lang="ru-RU" sz="2000" dirty="0">
                <a:latin typeface="Times New 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402412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476671"/>
            <a:ext cx="8712968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Клініка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8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перегріву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з'являються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слабість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відчуття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нездужання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запаморочення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мерехтіння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очима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стискання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грудній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шум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вухах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іноді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носові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кровотечі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нудота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блювання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розлади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випорожнення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набуває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кольору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особливо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обличчі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посилюється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відділення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поту.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тяжких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боку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нервової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потьмарення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свідомості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збудження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корчі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галюцинації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Температура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правило,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перегрівання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потом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водно-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електролітного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обміну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судомною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хворобою.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явищами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теплового удару,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тетанічні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судоми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розповсюджуються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м'язів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особливо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ікроножних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стегон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плечей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передпліч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болісність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2975691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620688"/>
            <a:ext cx="8424936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перегріву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першу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чергу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гіпертермією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нормалізацію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серцево-судинної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обгортування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судомах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холод на голову.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Рекомендується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вживати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глюкози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Рінгера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парентерально разом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вітамінами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колапсі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оксигенотерапія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підшкірно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адреналіну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гострій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серцево-судинній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внутрівенне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серцевих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глікозидів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гіпосенсибілізуючі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молочно-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дієта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66824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8108" y="476672"/>
            <a:ext cx="856895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/>
              </a:rPr>
              <a:t>Допомога</a:t>
            </a:r>
            <a:r>
              <a:rPr lang="ru-RU" sz="2000" dirty="0">
                <a:latin typeface="Times New Roman"/>
              </a:rPr>
              <a:t> при тепловому </a:t>
            </a:r>
            <a:r>
              <a:rPr lang="ru-RU" sz="2000" dirty="0" err="1">
                <a:latin typeface="Times New Roman"/>
              </a:rPr>
              <a:t>ударі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передбачає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перенесення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потерпілого</a:t>
            </a:r>
            <a:r>
              <a:rPr lang="ru-RU" sz="2000" dirty="0">
                <a:latin typeface="Times New Roman"/>
              </a:rPr>
              <a:t> в </a:t>
            </a:r>
            <a:r>
              <a:rPr lang="ru-RU" sz="2000" dirty="0" err="1">
                <a:latin typeface="Times New Roman"/>
              </a:rPr>
              <a:t>прохолодне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місце</a:t>
            </a:r>
            <a:r>
              <a:rPr lang="ru-RU" sz="2000" dirty="0">
                <a:latin typeface="Times New Roman"/>
              </a:rPr>
              <a:t>, </a:t>
            </a:r>
            <a:r>
              <a:rPr lang="ru-RU" sz="2000" dirty="0" err="1">
                <a:latin typeface="Times New Roman"/>
              </a:rPr>
              <a:t>місцеве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охолодження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голови</a:t>
            </a:r>
            <a:r>
              <a:rPr lang="ru-RU" sz="2000" dirty="0">
                <a:latin typeface="Times New Roman"/>
              </a:rPr>
              <a:t>, </a:t>
            </a:r>
            <a:r>
              <a:rPr lang="ru-RU" sz="2000" dirty="0" err="1">
                <a:latin typeface="Times New Roman"/>
              </a:rPr>
              <a:t>обтирання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тіла</a:t>
            </a:r>
            <a:r>
              <a:rPr lang="ru-RU" sz="2000" dirty="0">
                <a:latin typeface="Times New Roman"/>
              </a:rPr>
              <a:t> холодною водою. </a:t>
            </a:r>
            <a:r>
              <a:rPr lang="ru-RU" sz="2000" dirty="0" err="1">
                <a:latin typeface="Times New Roman"/>
              </a:rPr>
              <a:t>Непоганий</a:t>
            </a:r>
            <a:r>
              <a:rPr lang="ru-RU" sz="2000" dirty="0">
                <a:latin typeface="Times New Roman"/>
              </a:rPr>
              <a:t> результат </a:t>
            </a:r>
            <a:r>
              <a:rPr lang="ru-RU" sz="2000" dirty="0" err="1">
                <a:latin typeface="Times New Roman"/>
              </a:rPr>
              <a:t>дає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інгаляція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кисню</a:t>
            </a:r>
            <a:r>
              <a:rPr lang="ru-RU" sz="2000" dirty="0">
                <a:latin typeface="Times New Roman"/>
              </a:rPr>
              <a:t>. </a:t>
            </a:r>
            <a:endParaRPr lang="ru-RU" sz="2000" dirty="0" smtClean="0">
              <a:latin typeface="Times New Roman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000" dirty="0">
              <a:latin typeface="Times New Roman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/>
              </a:rPr>
              <a:t>У </a:t>
            </a:r>
            <a:r>
              <a:rPr lang="ru-RU" sz="2000" dirty="0" err="1">
                <a:latin typeface="Times New Roman"/>
              </a:rPr>
              <a:t>разі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зниження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артеріального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тиску</a:t>
            </a:r>
            <a:r>
              <a:rPr lang="ru-RU" sz="2000" dirty="0">
                <a:latin typeface="Times New Roman"/>
              </a:rPr>
              <a:t> і при </a:t>
            </a:r>
            <a:r>
              <a:rPr lang="ru-RU" sz="2000" dirty="0" err="1">
                <a:latin typeface="Times New Roman"/>
              </a:rPr>
              <a:t>наявності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інших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ознак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судинної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недостатності</a:t>
            </a:r>
            <a:r>
              <a:rPr lang="ru-RU" sz="2000" dirty="0">
                <a:latin typeface="Times New Roman"/>
              </a:rPr>
              <a:t> показано </a:t>
            </a:r>
            <a:r>
              <a:rPr lang="ru-RU" sz="2000" dirty="0" err="1">
                <a:latin typeface="Times New Roman"/>
              </a:rPr>
              <a:t>внутрівенне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введення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поліглюкіну</a:t>
            </a:r>
            <a:r>
              <a:rPr lang="ru-RU" sz="2000" dirty="0">
                <a:latin typeface="Times New Roman"/>
              </a:rPr>
              <a:t>, </a:t>
            </a:r>
            <a:r>
              <a:rPr lang="ru-RU" sz="2000" dirty="0" err="1">
                <a:latin typeface="Times New Roman"/>
              </a:rPr>
              <a:t>реополіглюкіну</a:t>
            </a:r>
            <a:r>
              <a:rPr lang="ru-RU" sz="2000" dirty="0">
                <a:latin typeface="Times New Roman"/>
              </a:rPr>
              <a:t>, 5% </a:t>
            </a:r>
            <a:r>
              <a:rPr lang="ru-RU" sz="2000" dirty="0" err="1">
                <a:latin typeface="Times New Roman"/>
              </a:rPr>
              <a:t>розчину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глюкози</a:t>
            </a:r>
            <a:r>
              <a:rPr lang="ru-RU" sz="2000" dirty="0">
                <a:latin typeface="Times New Roman"/>
              </a:rPr>
              <a:t>, </a:t>
            </a:r>
            <a:r>
              <a:rPr lang="ru-RU" sz="2000" dirty="0" err="1">
                <a:latin typeface="Times New Roman"/>
              </a:rPr>
              <a:t>ізотонічного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розчину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натрію</a:t>
            </a:r>
            <a:r>
              <a:rPr lang="ru-RU" sz="2000" dirty="0">
                <a:latin typeface="Times New Roman"/>
              </a:rPr>
              <a:t> хлориду (до 1,0—1,5л). </a:t>
            </a:r>
            <a:r>
              <a:rPr lang="ru-RU" sz="2000" dirty="0" err="1">
                <a:latin typeface="Times New Roman"/>
              </a:rPr>
              <a:t>Призначають</a:t>
            </a:r>
            <a:r>
              <a:rPr lang="ru-RU" sz="2000">
                <a:latin typeface="Times New Roman"/>
              </a:rPr>
              <a:t> </a:t>
            </a:r>
            <a:r>
              <a:rPr lang="ru-RU" sz="2000" smtClean="0">
                <a:latin typeface="Times New Roman"/>
              </a:rPr>
              <a:t>седуксен</a:t>
            </a:r>
            <a:r>
              <a:rPr lang="ru-RU" sz="2000" dirty="0">
                <a:latin typeface="Times New Roman"/>
              </a:rPr>
              <a:t>, димедрол, </a:t>
            </a:r>
            <a:r>
              <a:rPr lang="ru-RU" sz="2000" dirty="0" err="1">
                <a:latin typeface="Times New Roman"/>
              </a:rPr>
              <a:t>дроперідол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під</a:t>
            </a:r>
            <a:r>
              <a:rPr lang="ru-RU" sz="2000" dirty="0">
                <a:latin typeface="Times New Roman"/>
              </a:rPr>
              <a:t> контролем </a:t>
            </a:r>
            <a:r>
              <a:rPr lang="ru-RU" sz="2000" dirty="0" err="1">
                <a:latin typeface="Times New Roman"/>
              </a:rPr>
              <a:t>рівня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артеріального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тиску</a:t>
            </a:r>
            <a:r>
              <a:rPr lang="ru-RU" sz="2000" dirty="0" smtClean="0">
                <a:latin typeface="Times New Roman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000" dirty="0">
              <a:latin typeface="Times New Roman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/>
              </a:rPr>
              <a:t>При </a:t>
            </a:r>
            <a:r>
              <a:rPr lang="ru-RU" sz="2000" dirty="0" err="1">
                <a:latin typeface="Times New Roman"/>
              </a:rPr>
              <a:t>явищах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набряку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мозку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проводять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дегідратаційну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терапію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осмотичними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діуретинами</a:t>
            </a:r>
            <a:r>
              <a:rPr lang="ru-RU" sz="2000" dirty="0">
                <a:latin typeface="Times New Roman"/>
              </a:rPr>
              <a:t> (</a:t>
            </a:r>
            <a:r>
              <a:rPr lang="ru-RU" sz="2000" dirty="0" err="1">
                <a:latin typeface="Times New Roman"/>
              </a:rPr>
              <a:t>манітол</a:t>
            </a:r>
            <a:r>
              <a:rPr lang="ru-RU" sz="2000" dirty="0">
                <a:latin typeface="Times New Roman"/>
              </a:rPr>
              <a:t> по 1 кг/кг </a:t>
            </a:r>
            <a:r>
              <a:rPr lang="ru-RU" sz="2000" dirty="0" err="1">
                <a:latin typeface="Times New Roman"/>
              </a:rPr>
              <a:t>маси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тіла</a:t>
            </a:r>
            <a:r>
              <a:rPr lang="ru-RU" sz="2000" dirty="0">
                <a:latin typeface="Times New Roman"/>
              </a:rPr>
              <a:t>), </a:t>
            </a:r>
            <a:r>
              <a:rPr lang="ru-RU" sz="2000" dirty="0" err="1">
                <a:latin typeface="Times New Roman"/>
              </a:rPr>
              <a:t>люмбальну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пункцію</a:t>
            </a:r>
            <a:r>
              <a:rPr lang="ru-RU" sz="2000" dirty="0">
                <a:latin typeface="Times New Roman"/>
              </a:rPr>
              <a:t>. </a:t>
            </a:r>
            <a:endParaRPr lang="ru-RU" sz="2000" dirty="0" smtClean="0">
              <a:latin typeface="Times New Roman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000" dirty="0">
              <a:latin typeface="Times New Roman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/>
              </a:rPr>
              <a:t>У </a:t>
            </a:r>
            <a:r>
              <a:rPr lang="ru-RU" sz="2000" dirty="0">
                <a:latin typeface="Times New Roman"/>
              </a:rPr>
              <a:t>тяжких </a:t>
            </a:r>
            <a:r>
              <a:rPr lang="ru-RU" sz="2000" dirty="0" err="1">
                <a:latin typeface="Times New Roman"/>
              </a:rPr>
              <a:t>випадках</a:t>
            </a:r>
            <a:r>
              <a:rPr lang="ru-RU" sz="2000" dirty="0">
                <a:latin typeface="Times New Roman"/>
              </a:rPr>
              <a:t> показана </a:t>
            </a:r>
            <a:r>
              <a:rPr lang="ru-RU" sz="2000" dirty="0" err="1">
                <a:latin typeface="Times New Roman"/>
              </a:rPr>
              <a:t>лікувальна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гіпотермія</a:t>
            </a:r>
            <a:r>
              <a:rPr lang="ru-RU" sz="2000" dirty="0">
                <a:latin typeface="Times New Roman"/>
              </a:rPr>
              <a:t> з </a:t>
            </a:r>
            <a:r>
              <a:rPr lang="ru-RU" sz="2000" dirty="0" err="1">
                <a:latin typeface="Times New Roman"/>
              </a:rPr>
              <a:t>тривалою</a:t>
            </a:r>
            <a:r>
              <a:rPr lang="ru-RU" sz="2000" dirty="0">
                <a:latin typeface="Times New Roman"/>
              </a:rPr>
              <a:t> штучною </a:t>
            </a:r>
            <a:r>
              <a:rPr lang="ru-RU" sz="2000" dirty="0" err="1">
                <a:latin typeface="Times New Roman"/>
              </a:rPr>
              <a:t>вентиляцією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легенів</a:t>
            </a:r>
            <a:r>
              <a:rPr lang="ru-RU" sz="2000" dirty="0">
                <a:latin typeface="Times New Roman"/>
              </a:rPr>
              <a:t> і </a:t>
            </a:r>
            <a:r>
              <a:rPr lang="ru-RU" sz="2000" dirty="0" err="1">
                <a:latin typeface="Times New Roman"/>
              </a:rPr>
              <a:t>корекцією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порушень</a:t>
            </a:r>
            <a:r>
              <a:rPr lang="ru-RU" sz="2000" dirty="0">
                <a:latin typeface="Times New Roman"/>
              </a:rPr>
              <a:t> кислотно-</a:t>
            </a:r>
            <a:r>
              <a:rPr lang="ru-RU" sz="2000" dirty="0" err="1">
                <a:latin typeface="Times New Roman"/>
              </a:rPr>
              <a:t>лужного</a:t>
            </a:r>
            <a:r>
              <a:rPr lang="ru-RU" sz="2000" dirty="0">
                <a:latin typeface="Times New Roman"/>
              </a:rPr>
              <a:t> та водно-</a:t>
            </a:r>
            <a:r>
              <a:rPr lang="ru-RU" sz="2000" dirty="0" err="1">
                <a:latin typeface="Times New Roman"/>
              </a:rPr>
              <a:t>електролітного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балансів</a:t>
            </a:r>
            <a:r>
              <a:rPr lang="ru-RU" sz="2000" dirty="0">
                <a:latin typeface="Times New Roman"/>
              </a:rPr>
              <a:t>. У </a:t>
            </a:r>
            <a:r>
              <a:rPr lang="ru-RU" sz="2000" dirty="0" err="1">
                <a:latin typeface="Times New Roman"/>
              </a:rPr>
              <a:t>разі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порушення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дихання</a:t>
            </a:r>
            <a:r>
              <a:rPr lang="ru-RU" sz="2000" dirty="0">
                <a:latin typeface="Times New Roman"/>
              </a:rPr>
              <a:t> та </a:t>
            </a:r>
            <a:r>
              <a:rPr lang="ru-RU" sz="2000" dirty="0" err="1">
                <a:latin typeface="Times New Roman"/>
              </a:rPr>
              <a:t>припинення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кровообігу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проводять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реанімаційні</a:t>
            </a:r>
            <a:r>
              <a:rPr lang="ru-RU" sz="2000" dirty="0">
                <a:latin typeface="Times New Roman"/>
              </a:rPr>
              <a:t> заходи.</a:t>
            </a:r>
          </a:p>
        </p:txBody>
      </p:sp>
    </p:spTree>
    <p:extLst>
      <p:ext uri="{BB962C8B-B14F-4D97-AF65-F5344CB8AC3E}">
        <p14:creationId xmlns:p14="http://schemas.microsoft.com/office/powerpoint/2010/main" xmlns="" val="36772372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4198" y="980728"/>
            <a:ext cx="8424936" cy="4755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300" b="1" dirty="0" err="1">
                <a:solidFill>
                  <a:srgbClr val="FFFF00"/>
                </a:solidFill>
                <a:latin typeface="Arial"/>
              </a:rPr>
              <a:t>Експертиза</a:t>
            </a:r>
            <a:r>
              <a:rPr lang="ru-RU" sz="2300" b="1" dirty="0">
                <a:solidFill>
                  <a:srgbClr val="FFFF00"/>
                </a:solidFill>
                <a:latin typeface="Arial"/>
              </a:rPr>
              <a:t> </a:t>
            </a:r>
            <a:r>
              <a:rPr lang="ru-RU" sz="2300" b="1" dirty="0" err="1">
                <a:solidFill>
                  <a:srgbClr val="FFFF00"/>
                </a:solidFill>
                <a:latin typeface="Arial"/>
              </a:rPr>
              <a:t>працездатності</a:t>
            </a:r>
            <a:r>
              <a:rPr lang="ru-RU" sz="2300" b="1" dirty="0">
                <a:solidFill>
                  <a:srgbClr val="FFFF00"/>
                </a:solidFill>
                <a:latin typeface="Arial"/>
              </a:rPr>
              <a:t>.</a:t>
            </a:r>
            <a:r>
              <a:rPr lang="ru-RU" sz="2300" dirty="0">
                <a:solidFill>
                  <a:srgbClr val="FFFF00"/>
                </a:solidFill>
                <a:latin typeface="Times New Roman"/>
              </a:rPr>
              <a:t> </a:t>
            </a:r>
            <a:r>
              <a:rPr lang="ru-RU" sz="2000" dirty="0">
                <a:latin typeface="Times New Roman"/>
              </a:rPr>
              <a:t>При легких </a:t>
            </a:r>
            <a:r>
              <a:rPr lang="ru-RU" sz="2000" dirty="0" err="1">
                <a:latin typeface="Times New Roman"/>
              </a:rPr>
              <a:t>стадіях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перегріву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хворі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можуть</a:t>
            </a:r>
            <a:r>
              <a:rPr lang="ru-RU" sz="2000" dirty="0">
                <a:latin typeface="Times New Roman"/>
              </a:rPr>
              <a:t> бути </a:t>
            </a:r>
            <a:r>
              <a:rPr lang="ru-RU" sz="2000" dirty="0" err="1">
                <a:latin typeface="Times New Roman"/>
              </a:rPr>
              <a:t>тимчасово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непрацездатними</a:t>
            </a:r>
            <a:r>
              <a:rPr lang="ru-RU" sz="2000" dirty="0">
                <a:latin typeface="Times New Roman"/>
              </a:rPr>
              <a:t> — на </a:t>
            </a:r>
            <a:r>
              <a:rPr lang="ru-RU" sz="2000" dirty="0" err="1">
                <a:latin typeface="Times New Roman"/>
              </a:rPr>
              <a:t>період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лікування</a:t>
            </a:r>
            <a:r>
              <a:rPr lang="ru-RU" sz="2000" dirty="0">
                <a:latin typeface="Times New Roman"/>
              </a:rPr>
              <a:t>. </a:t>
            </a:r>
            <a:r>
              <a:rPr lang="ru-RU" sz="2000" dirty="0" err="1">
                <a:latin typeface="Times New Roman"/>
              </a:rPr>
              <a:t>Після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повного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одужання</a:t>
            </a:r>
            <a:r>
              <a:rPr lang="ru-RU" sz="2000" dirty="0">
                <a:latin typeface="Times New Roman"/>
              </a:rPr>
              <a:t> вони </a:t>
            </a:r>
            <a:r>
              <a:rPr lang="ru-RU" sz="2000" dirty="0" err="1">
                <a:latin typeface="Times New Roman"/>
              </a:rPr>
              <a:t>можуть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повернутися</a:t>
            </a:r>
            <a:r>
              <a:rPr lang="ru-RU" sz="2000" dirty="0">
                <a:latin typeface="Times New Roman"/>
              </a:rPr>
              <a:t> на свою </a:t>
            </a:r>
            <a:r>
              <a:rPr lang="ru-RU" sz="2000" dirty="0" err="1">
                <a:latin typeface="Times New Roman"/>
              </a:rPr>
              <a:t>попередню</a:t>
            </a:r>
            <a:r>
              <a:rPr lang="ru-RU" sz="2000" dirty="0">
                <a:latin typeface="Times New Roman"/>
              </a:rPr>
              <a:t> роботу.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Times New Roman"/>
              </a:rPr>
              <a:t>	У </a:t>
            </a:r>
            <a:r>
              <a:rPr lang="ru-RU" sz="2000" dirty="0">
                <a:latin typeface="Times New Roman"/>
              </a:rPr>
              <a:t>тих </a:t>
            </a:r>
            <a:r>
              <a:rPr lang="ru-RU" sz="2000" dirty="0" err="1">
                <a:latin typeface="Times New Roman"/>
              </a:rPr>
              <a:t>випадках</a:t>
            </a:r>
            <a:r>
              <a:rPr lang="ru-RU" sz="2000" dirty="0">
                <a:latin typeface="Times New Roman"/>
              </a:rPr>
              <a:t>, коли </a:t>
            </a:r>
            <a:r>
              <a:rPr lang="ru-RU" sz="2000" dirty="0" err="1">
                <a:latin typeface="Times New Roman"/>
              </a:rPr>
              <a:t>після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перенесеного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перегріву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мають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місце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 smtClean="0">
                <a:latin typeface="Times New Roman"/>
              </a:rPr>
              <a:t>залишкові</a:t>
            </a:r>
            <a:r>
              <a:rPr lang="ru-RU" sz="2000" dirty="0" smtClean="0">
                <a:latin typeface="Times New Roman"/>
              </a:rPr>
              <a:t> </a:t>
            </a:r>
            <a:r>
              <a:rPr lang="ru-RU" sz="2000" dirty="0" err="1" smtClean="0">
                <a:latin typeface="Times New Roman"/>
              </a:rPr>
              <a:t>функціональні</a:t>
            </a:r>
            <a:r>
              <a:rPr lang="ru-RU" sz="2000" dirty="0" smtClean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розлади</a:t>
            </a:r>
            <a:r>
              <a:rPr lang="ru-RU" sz="2000" dirty="0">
                <a:latin typeface="Times New Roman"/>
              </a:rPr>
              <a:t> з боку </a:t>
            </a:r>
            <a:r>
              <a:rPr lang="ru-RU" sz="2000" dirty="0" err="1">
                <a:latin typeface="Times New Roman"/>
              </a:rPr>
              <a:t>нервової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або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серцево-судинної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системи</a:t>
            </a:r>
            <a:r>
              <a:rPr lang="ru-RU" sz="2000" dirty="0">
                <a:latin typeface="Times New Roman"/>
              </a:rPr>
              <a:t>, </a:t>
            </a:r>
            <a:r>
              <a:rPr lang="ru-RU" sz="2000" dirty="0" err="1">
                <a:latin typeface="Times New Roman"/>
              </a:rPr>
              <a:t>хворих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слід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тимчасово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працевлаштувати</a:t>
            </a:r>
            <a:r>
              <a:rPr lang="ru-RU" sz="2000" dirty="0">
                <a:latin typeface="Times New Roman"/>
              </a:rPr>
              <a:t> на роботу, не </a:t>
            </a:r>
            <a:r>
              <a:rPr lang="ru-RU" sz="2000" dirty="0" err="1">
                <a:latin typeface="Times New Roman"/>
              </a:rPr>
              <a:t>пов'язану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із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впливом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високих</a:t>
            </a:r>
            <a:r>
              <a:rPr lang="ru-RU" sz="2000" dirty="0">
                <a:latin typeface="Times New Roman"/>
              </a:rPr>
              <a:t> температур та </a:t>
            </a:r>
            <a:r>
              <a:rPr lang="ru-RU" sz="2000" dirty="0" err="1">
                <a:latin typeface="Times New Roman"/>
              </a:rPr>
              <a:t>інтенсивного</a:t>
            </a:r>
            <a:r>
              <a:rPr lang="ru-RU" sz="2000" dirty="0">
                <a:latin typeface="Times New Roman"/>
              </a:rPr>
              <a:t> теплового </a:t>
            </a:r>
            <a:r>
              <a:rPr lang="ru-RU" sz="2000" dirty="0" err="1">
                <a:latin typeface="Times New Roman"/>
              </a:rPr>
              <a:t>випромінювання</a:t>
            </a:r>
            <a:r>
              <a:rPr lang="ru-RU" sz="2000" dirty="0">
                <a:latin typeface="Times New Roman"/>
              </a:rPr>
              <a:t>, до </a:t>
            </a:r>
            <a:r>
              <a:rPr lang="ru-RU" sz="2000" dirty="0" err="1">
                <a:latin typeface="Times New Roman"/>
              </a:rPr>
              <a:t>повного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одужання</a:t>
            </a:r>
            <a:r>
              <a:rPr lang="ru-RU" sz="2000" dirty="0">
                <a:latin typeface="Times New Roman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Times New Roman"/>
              </a:rPr>
              <a:t>	У </a:t>
            </a:r>
            <a:r>
              <a:rPr lang="ru-RU" sz="2000" dirty="0" err="1">
                <a:latin typeface="Times New Roman"/>
              </a:rPr>
              <a:t>разі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необхідності</a:t>
            </a:r>
            <a:r>
              <a:rPr lang="ru-RU" sz="2000" dirty="0">
                <a:latin typeface="Times New Roman"/>
              </a:rPr>
              <a:t> хворому </a:t>
            </a:r>
            <a:r>
              <a:rPr lang="ru-RU" sz="2000" dirty="0" err="1">
                <a:latin typeface="Times New Roman"/>
              </a:rPr>
              <a:t>видають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лікарняний</a:t>
            </a:r>
            <a:r>
              <a:rPr lang="ru-RU" sz="2000" dirty="0">
                <a:latin typeface="Times New Roman"/>
              </a:rPr>
              <a:t> листок.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dirty="0">
                <a:latin typeface="Times New Roman"/>
              </a:rPr>
              <a:t>	</a:t>
            </a:r>
            <a:r>
              <a:rPr lang="ru-RU" sz="2000" dirty="0" err="1" smtClean="0">
                <a:latin typeface="Times New Roman"/>
              </a:rPr>
              <a:t>Якщо</a:t>
            </a:r>
            <a:r>
              <a:rPr lang="ru-RU" sz="2000" dirty="0" smtClean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після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перегріву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залишаються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виражені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стійкі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функціональні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порушення</a:t>
            </a:r>
            <a:r>
              <a:rPr lang="ru-RU" sz="2000" dirty="0">
                <a:latin typeface="Times New Roman"/>
              </a:rPr>
              <a:t>, </a:t>
            </a:r>
            <a:r>
              <a:rPr lang="ru-RU" sz="2000" dirty="0" err="1">
                <a:latin typeface="Times New Roman"/>
              </a:rPr>
              <a:t>подальша</a:t>
            </a:r>
            <a:r>
              <a:rPr lang="ru-RU" sz="2000" dirty="0">
                <a:latin typeface="Times New Roman"/>
              </a:rPr>
              <a:t> робота в </a:t>
            </a:r>
            <a:r>
              <a:rPr lang="ru-RU" sz="2000" dirty="0" err="1">
                <a:latin typeface="Times New Roman"/>
              </a:rPr>
              <a:t>умовах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впливу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високих</a:t>
            </a:r>
            <a:r>
              <a:rPr lang="ru-RU" sz="2000" dirty="0">
                <a:latin typeface="Times New Roman"/>
              </a:rPr>
              <a:t> температур та </a:t>
            </a:r>
            <a:r>
              <a:rPr lang="ru-RU" sz="2000" dirty="0" err="1">
                <a:latin typeface="Times New Roman"/>
              </a:rPr>
              <a:t>інтенсивного</a:t>
            </a:r>
            <a:r>
              <a:rPr lang="ru-RU" sz="2000" dirty="0">
                <a:latin typeface="Times New Roman"/>
              </a:rPr>
              <a:t> теплового </a:t>
            </a:r>
            <a:r>
              <a:rPr lang="ru-RU" sz="2000" dirty="0" err="1">
                <a:latin typeface="Times New Roman"/>
              </a:rPr>
              <a:t>випромінювання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протипоказана</a:t>
            </a:r>
            <a:r>
              <a:rPr lang="ru-RU" sz="2000" dirty="0">
                <a:latin typeface="Times New Roman"/>
              </a:rPr>
              <a:t>.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dirty="0">
                <a:latin typeface="Times New Roman"/>
              </a:rPr>
              <a:t> </a:t>
            </a:r>
            <a:r>
              <a:rPr lang="ru-RU" sz="2000" dirty="0" smtClean="0">
                <a:latin typeface="Times New Roman"/>
              </a:rPr>
              <a:t>   У </a:t>
            </a:r>
            <a:r>
              <a:rPr lang="ru-RU" sz="2000" dirty="0" err="1">
                <a:latin typeface="Times New Roman"/>
              </a:rPr>
              <a:t>разі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повної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непрацездатності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або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якщо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відсутня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можливість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раціонального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працевлаштування</a:t>
            </a:r>
            <a:r>
              <a:rPr lang="ru-RU" sz="2000" dirty="0">
                <a:latin typeface="Times New Roman"/>
              </a:rPr>
              <a:t>, </a:t>
            </a:r>
            <a:r>
              <a:rPr lang="ru-RU" sz="2000" dirty="0" err="1">
                <a:latin typeface="Times New Roman"/>
              </a:rPr>
              <a:t>хворих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направляють</a:t>
            </a:r>
            <a:r>
              <a:rPr lang="ru-RU" sz="2000" dirty="0">
                <a:latin typeface="Times New Roman"/>
              </a:rPr>
              <a:t> на МСЕК для </a:t>
            </a:r>
            <a:r>
              <a:rPr lang="ru-RU" sz="2000" dirty="0" err="1">
                <a:latin typeface="Times New Roman"/>
              </a:rPr>
              <a:t>визначення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групи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інвалідності</a:t>
            </a:r>
            <a:r>
              <a:rPr lang="ru-RU" sz="2000" dirty="0">
                <a:latin typeface="Times New 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163421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16779" y="404664"/>
            <a:ext cx="83529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FFFF00"/>
                </a:solidFill>
                <a:latin typeface="Arial"/>
              </a:rPr>
              <a:t>Охолодження</a:t>
            </a:r>
            <a:endParaRPr lang="ru-RU" sz="2400" b="1" dirty="0" smtClean="0">
              <a:solidFill>
                <a:srgbClr val="FFFF00"/>
              </a:solidFill>
              <a:latin typeface="Arial"/>
            </a:endParaRPr>
          </a:p>
          <a:p>
            <a:pPr algn="ctr"/>
            <a:endParaRPr lang="ru-RU" sz="2400" b="1" dirty="0">
              <a:solidFill>
                <a:srgbClr val="FFFF00"/>
              </a:solidFill>
              <a:latin typeface="Arial"/>
            </a:endParaRPr>
          </a:p>
          <a:p>
            <a:pPr marL="342900" indent="-342900">
              <a:buBlip>
                <a:blip r:embed="rId2"/>
              </a:buBlip>
            </a:pPr>
            <a:r>
              <a:rPr lang="ru-RU" sz="2400" dirty="0" err="1">
                <a:latin typeface="Times New Roman"/>
              </a:rPr>
              <a:t>Охолодження</a:t>
            </a:r>
            <a:r>
              <a:rPr lang="ru-RU" sz="2400" dirty="0">
                <a:latin typeface="Times New Roman"/>
              </a:rPr>
              <a:t> — </a:t>
            </a:r>
            <a:r>
              <a:rPr lang="ru-RU" sz="2400" dirty="0" err="1">
                <a:latin typeface="Times New Roman"/>
              </a:rPr>
              <a:t>це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розлад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функцій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організму</a:t>
            </a:r>
            <a:r>
              <a:rPr lang="ru-RU" sz="2400" dirty="0">
                <a:latin typeface="Times New Roman"/>
              </a:rPr>
              <a:t> в </a:t>
            </a:r>
            <a:r>
              <a:rPr lang="ru-RU" sz="2400" dirty="0" err="1">
                <a:latin typeface="Times New Roman"/>
              </a:rPr>
              <a:t>результаті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дії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низької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температури</a:t>
            </a:r>
            <a:r>
              <a:rPr lang="ru-RU" sz="2400" dirty="0">
                <a:latin typeface="Times New Roman"/>
              </a:rPr>
              <a:t>. </a:t>
            </a:r>
            <a:endParaRPr lang="ru-RU" sz="2400" dirty="0" smtClean="0">
              <a:latin typeface="Times New Roman"/>
            </a:endParaRPr>
          </a:p>
          <a:p>
            <a:pPr marL="342900" indent="-342900">
              <a:buBlip>
                <a:blip r:embed="rId2"/>
              </a:buBlip>
            </a:pPr>
            <a:endParaRPr lang="ru-RU" sz="2400" dirty="0">
              <a:latin typeface="Times New Roman"/>
            </a:endParaRPr>
          </a:p>
          <a:p>
            <a:pPr marL="342900" indent="-342900">
              <a:buBlip>
                <a:blip r:embed="rId2"/>
              </a:buBlip>
            </a:pPr>
            <a:r>
              <a:rPr lang="ru-RU" sz="2400" dirty="0" err="1" smtClean="0">
                <a:latin typeface="Times New Roman"/>
              </a:rPr>
              <a:t>Низькі</a:t>
            </a:r>
            <a:r>
              <a:rPr lang="ru-RU" sz="2400" dirty="0" smtClean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температури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повітря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зустрічаються</a:t>
            </a:r>
            <a:r>
              <a:rPr lang="ru-RU" sz="2400" dirty="0">
                <a:latin typeface="Times New Roman"/>
              </a:rPr>
              <a:t> у </a:t>
            </a:r>
            <a:r>
              <a:rPr lang="ru-RU" sz="2400" dirty="0" err="1">
                <a:latin typeface="Times New Roman"/>
              </a:rPr>
              <a:t>приміщеннях</a:t>
            </a:r>
            <a:r>
              <a:rPr lang="ru-RU" sz="2400" dirty="0">
                <a:latin typeface="Times New Roman"/>
              </a:rPr>
              <a:t>, де </a:t>
            </a:r>
            <a:r>
              <a:rPr lang="ru-RU" sz="2400" dirty="0" err="1">
                <a:latin typeface="Times New Roman"/>
              </a:rPr>
              <a:t>це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зумовлено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технологічним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процесом</a:t>
            </a:r>
            <a:r>
              <a:rPr lang="ru-RU" sz="2400" dirty="0">
                <a:latin typeface="Times New Roman"/>
              </a:rPr>
              <a:t> (</a:t>
            </a:r>
            <a:r>
              <a:rPr lang="ru-RU" sz="2400" dirty="0" err="1">
                <a:latin typeface="Times New Roman"/>
              </a:rPr>
              <a:t>холодильні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камери</a:t>
            </a:r>
            <a:r>
              <a:rPr lang="ru-RU" sz="2400" dirty="0">
                <a:latin typeface="Times New Roman"/>
              </a:rPr>
              <a:t>, </a:t>
            </a:r>
            <a:r>
              <a:rPr lang="ru-RU" sz="2400" dirty="0" err="1" smtClean="0">
                <a:latin typeface="Times New Roman"/>
              </a:rPr>
              <a:t>текстильне</a:t>
            </a:r>
            <a:r>
              <a:rPr lang="ru-RU" sz="2400" dirty="0" smtClean="0">
                <a:latin typeface="Times New Roman"/>
              </a:rPr>
              <a:t>  </a:t>
            </a:r>
            <a:r>
              <a:rPr lang="ru-RU" sz="2400" dirty="0" err="1" smtClean="0">
                <a:latin typeface="Times New Roman"/>
              </a:rPr>
              <a:t>виробництво</a:t>
            </a:r>
            <a:r>
              <a:rPr lang="ru-RU" sz="2400" dirty="0" smtClean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тощо</a:t>
            </a:r>
            <a:r>
              <a:rPr lang="ru-RU" sz="2400" dirty="0">
                <a:latin typeface="Times New Roman"/>
              </a:rPr>
              <a:t>), </a:t>
            </a:r>
            <a:r>
              <a:rPr lang="ru-RU" sz="2400" dirty="0" err="1">
                <a:latin typeface="Times New Roman"/>
              </a:rPr>
              <a:t>або</a:t>
            </a:r>
            <a:r>
              <a:rPr lang="ru-RU" sz="2400" dirty="0">
                <a:latin typeface="Times New Roman"/>
              </a:rPr>
              <a:t> в </a:t>
            </a:r>
            <a:r>
              <a:rPr lang="ru-RU" sz="2400" dirty="0" err="1">
                <a:latin typeface="Times New Roman"/>
              </a:rPr>
              <a:t>холодну</a:t>
            </a:r>
            <a:r>
              <a:rPr lang="ru-RU" sz="2400" dirty="0">
                <a:latin typeface="Times New Roman"/>
              </a:rPr>
              <a:t> пору року при </a:t>
            </a:r>
            <a:r>
              <a:rPr lang="ru-RU" sz="2400" dirty="0" err="1">
                <a:latin typeface="Times New Roman"/>
              </a:rPr>
              <a:t>відсутності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опалення</a:t>
            </a:r>
            <a:r>
              <a:rPr lang="ru-RU" sz="2400" dirty="0">
                <a:latin typeface="Times New 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5940662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476673"/>
            <a:ext cx="849694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Blip>
                <a:blip r:embed="rId2"/>
              </a:buBlip>
            </a:pPr>
            <a:r>
              <a:rPr lang="ru-RU" sz="2000" dirty="0" err="1">
                <a:latin typeface="Times New Roman"/>
              </a:rPr>
              <a:t>Зменшення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тепловіддачі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досягається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припиненням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відділення</a:t>
            </a:r>
            <a:r>
              <a:rPr lang="ru-RU" sz="2000" dirty="0">
                <a:latin typeface="Times New Roman"/>
              </a:rPr>
              <a:t> поту, спазмом </a:t>
            </a:r>
            <a:r>
              <a:rPr lang="ru-RU" sz="2000" dirty="0" err="1">
                <a:latin typeface="Times New Roman"/>
              </a:rPr>
              <a:t>кровоносних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судин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шкіри</a:t>
            </a:r>
            <a:r>
              <a:rPr lang="ru-RU" sz="2000" dirty="0">
                <a:latin typeface="Times New Roman"/>
              </a:rPr>
              <a:t> і </a:t>
            </a:r>
            <a:r>
              <a:rPr lang="ru-RU" sz="2000" dirty="0" err="1">
                <a:latin typeface="Times New Roman"/>
              </a:rPr>
              <a:t>м'язів</a:t>
            </a:r>
            <a:r>
              <a:rPr lang="ru-RU" sz="2000" dirty="0">
                <a:latin typeface="Times New Roman"/>
              </a:rPr>
              <a:t>, </a:t>
            </a:r>
            <a:r>
              <a:rPr lang="ru-RU" sz="2000" dirty="0" err="1">
                <a:latin typeface="Times New Roman"/>
              </a:rPr>
              <a:t>зменшенням</a:t>
            </a:r>
            <a:r>
              <a:rPr lang="ru-RU" sz="2000" dirty="0">
                <a:latin typeface="Times New Roman"/>
              </a:rPr>
              <a:t> кровотоку в них. </a:t>
            </a:r>
            <a:r>
              <a:rPr lang="ru-RU" sz="2000" dirty="0" err="1">
                <a:latin typeface="Times New Roman"/>
              </a:rPr>
              <a:t>Теплопродукція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посилюється</a:t>
            </a:r>
            <a:r>
              <a:rPr lang="ru-RU" sz="2000" dirty="0">
                <a:latin typeface="Times New Roman"/>
              </a:rPr>
              <a:t> за </a:t>
            </a:r>
            <a:r>
              <a:rPr lang="ru-RU" sz="2000" dirty="0" err="1">
                <a:latin typeface="Times New Roman"/>
              </a:rPr>
              <a:t>рахунок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підвищення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обміну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речовин</a:t>
            </a:r>
            <a:r>
              <a:rPr lang="ru-RU" sz="2000" dirty="0">
                <a:latin typeface="Times New Roman"/>
              </a:rPr>
              <a:t>. </a:t>
            </a:r>
            <a:endParaRPr lang="ru-RU" sz="2000" dirty="0" smtClean="0">
              <a:latin typeface="Times New Roman"/>
            </a:endParaRPr>
          </a:p>
          <a:p>
            <a:pPr marL="342900" indent="-342900" algn="just">
              <a:buBlip>
                <a:blip r:embed="rId2"/>
              </a:buBlip>
            </a:pPr>
            <a:endParaRPr lang="ru-RU" sz="2000" dirty="0">
              <a:latin typeface="Times New Roman"/>
            </a:endParaRPr>
          </a:p>
          <a:p>
            <a:pPr marL="342900" indent="-342900" algn="just">
              <a:buBlip>
                <a:blip r:embed="rId2"/>
              </a:buBlip>
            </a:pPr>
            <a:r>
              <a:rPr lang="ru-RU" sz="2000" dirty="0" smtClean="0">
                <a:latin typeface="Times New Roman"/>
              </a:rPr>
              <a:t>У </a:t>
            </a:r>
            <a:r>
              <a:rPr lang="ru-RU" sz="2000" dirty="0" err="1">
                <a:latin typeface="Times New Roman"/>
              </a:rPr>
              <a:t>фазі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декомпенсації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терморегуляції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рівновага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між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теплопродукцією</a:t>
            </a:r>
            <a:r>
              <a:rPr lang="ru-RU" sz="2000" dirty="0">
                <a:latin typeface="Times New Roman"/>
              </a:rPr>
              <a:t> і </a:t>
            </a:r>
            <a:r>
              <a:rPr lang="ru-RU" sz="2000" dirty="0" err="1">
                <a:latin typeface="Times New Roman"/>
              </a:rPr>
              <a:t>тепловіддачею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порушується</a:t>
            </a:r>
            <a:r>
              <a:rPr lang="ru-RU" sz="2000" dirty="0">
                <a:latin typeface="Times New Roman"/>
              </a:rPr>
              <a:t>, </a:t>
            </a:r>
            <a:r>
              <a:rPr lang="ru-RU" sz="2000" dirty="0" err="1">
                <a:latin typeface="Times New Roman"/>
              </a:rPr>
              <a:t>переважає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тепловіддача</a:t>
            </a:r>
            <a:r>
              <a:rPr lang="ru-RU" sz="2000" dirty="0">
                <a:latin typeface="Times New Roman"/>
              </a:rPr>
              <a:t>, і тому </a:t>
            </a:r>
            <a:r>
              <a:rPr lang="ru-RU" sz="2000" dirty="0" err="1">
                <a:latin typeface="Times New Roman"/>
              </a:rPr>
              <a:t>розвивається</a:t>
            </a:r>
            <a:r>
              <a:rPr lang="ru-RU" sz="2000" dirty="0">
                <a:latin typeface="Times New Roman"/>
              </a:rPr>
              <a:t> стан </a:t>
            </a:r>
            <a:r>
              <a:rPr lang="ru-RU" sz="2000" dirty="0" err="1">
                <a:latin typeface="Times New Roman"/>
              </a:rPr>
              <a:t>патологічної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гіпотермії</a:t>
            </a:r>
            <a:r>
              <a:rPr lang="ru-RU" sz="2000" dirty="0" smtClean="0">
                <a:latin typeface="Times New Roman"/>
              </a:rPr>
              <a:t>.</a:t>
            </a:r>
          </a:p>
          <a:p>
            <a:pPr marL="342900" indent="-342900" algn="just">
              <a:buBlip>
                <a:blip r:embed="rId2"/>
              </a:buBlip>
            </a:pPr>
            <a:endParaRPr lang="ru-RU" sz="2000" dirty="0">
              <a:latin typeface="Times New Roman"/>
            </a:endParaRPr>
          </a:p>
          <a:p>
            <a:pPr marL="342900" indent="-342900" algn="just">
              <a:buBlip>
                <a:blip r:embed="rId2"/>
              </a:buBlip>
            </a:pPr>
            <a:r>
              <a:rPr lang="ru-RU" sz="2000" dirty="0" smtClean="0">
                <a:latin typeface="Times New Roman"/>
              </a:rPr>
              <a:t>При </a:t>
            </a:r>
            <a:r>
              <a:rPr lang="ru-RU" sz="2000" dirty="0" err="1">
                <a:latin typeface="Times New Roman"/>
              </a:rPr>
              <a:t>цьому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має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місце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гіпоксія</a:t>
            </a:r>
            <a:r>
              <a:rPr lang="ru-RU" sz="2000" dirty="0">
                <a:latin typeface="Times New Roman"/>
              </a:rPr>
              <a:t> як результат </a:t>
            </a:r>
            <a:r>
              <a:rPr lang="ru-RU" sz="2000" dirty="0" err="1">
                <a:latin typeface="Times New Roman"/>
              </a:rPr>
              <a:t>розладу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дихання</a:t>
            </a:r>
            <a:r>
              <a:rPr lang="ru-RU" sz="2000" dirty="0">
                <a:latin typeface="Times New Roman"/>
              </a:rPr>
              <a:t> і </a:t>
            </a:r>
            <a:r>
              <a:rPr lang="ru-RU" sz="2000" dirty="0" err="1">
                <a:latin typeface="Times New Roman"/>
              </a:rPr>
              <a:t>кровообігу</a:t>
            </a:r>
            <a:r>
              <a:rPr lang="ru-RU" sz="2000" dirty="0">
                <a:latin typeface="Times New Roman"/>
              </a:rPr>
              <a:t>. </a:t>
            </a:r>
            <a:r>
              <a:rPr lang="ru-RU" sz="2000" dirty="0" err="1">
                <a:latin typeface="Times New Roman"/>
              </a:rPr>
              <a:t>Цей</a:t>
            </a:r>
            <a:r>
              <a:rPr lang="ru-RU" sz="2000" dirty="0">
                <a:latin typeface="Times New Roman"/>
              </a:rPr>
              <a:t> стан </a:t>
            </a:r>
            <a:r>
              <a:rPr lang="ru-RU" sz="2000" dirty="0" err="1">
                <a:latin typeface="Times New Roman"/>
              </a:rPr>
              <a:t>посилюється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порушенням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мікроциркуляції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внаслідок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зниження</a:t>
            </a:r>
            <a:r>
              <a:rPr lang="ru-RU" sz="2000" dirty="0">
                <a:latin typeface="Times New Roman"/>
              </a:rPr>
              <a:t> тонусу </a:t>
            </a:r>
            <a:r>
              <a:rPr lang="ru-RU" sz="2000" dirty="0" err="1">
                <a:latin typeface="Times New Roman"/>
              </a:rPr>
              <a:t>судин</a:t>
            </a:r>
            <a:r>
              <a:rPr lang="ru-RU" sz="2000" dirty="0">
                <a:latin typeface="Times New Roman"/>
              </a:rPr>
              <a:t>, </a:t>
            </a:r>
            <a:r>
              <a:rPr lang="ru-RU" sz="2000" dirty="0" err="1">
                <a:latin typeface="Times New Roman"/>
              </a:rPr>
              <a:t>уповільнення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кровообігу</a:t>
            </a:r>
            <a:r>
              <a:rPr lang="ru-RU" sz="2000" dirty="0">
                <a:latin typeface="Times New Roman"/>
              </a:rPr>
              <a:t> і </a:t>
            </a:r>
            <a:r>
              <a:rPr lang="ru-RU" sz="2000" dirty="0" err="1">
                <a:latin typeface="Times New Roman"/>
              </a:rPr>
              <a:t>погіршання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реологічних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властивостей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крові</a:t>
            </a:r>
            <a:r>
              <a:rPr lang="ru-RU" sz="2000" dirty="0">
                <a:latin typeface="Times New 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977022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620688"/>
            <a:ext cx="849694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переохолодженні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залежить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глибини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гіпотермії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розладів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життєдіяльності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компенсаторній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стадії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охолодження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нормалізації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потеріпілих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достатньо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припинити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холодового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фактору.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адинамічній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стадії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перебування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теплому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приміщенні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тепле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пиття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грілки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тепла ванна, температура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нормалізуватись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5751969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620688"/>
            <a:ext cx="849694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Blip>
                <a:blip r:embed="rId2"/>
              </a:buBlip>
            </a:pPr>
            <a:r>
              <a:rPr lang="ru-RU" sz="2000" dirty="0">
                <a:latin typeface="Times New Roman"/>
              </a:rPr>
              <a:t>Для </a:t>
            </a:r>
            <a:r>
              <a:rPr lang="ru-RU" sz="2000" dirty="0" err="1">
                <a:latin typeface="Times New Roman"/>
              </a:rPr>
              <a:t>покращання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мозкового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кровообігу</a:t>
            </a:r>
            <a:r>
              <a:rPr lang="ru-RU" sz="2000" dirty="0">
                <a:latin typeface="Times New Roman"/>
              </a:rPr>
              <a:t> можно </a:t>
            </a:r>
            <a:r>
              <a:rPr lang="ru-RU" sz="2000" dirty="0" err="1">
                <a:latin typeface="Times New Roman"/>
              </a:rPr>
              <a:t>використовувати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еуфілін</a:t>
            </a:r>
            <a:r>
              <a:rPr lang="ru-RU" sz="2000" dirty="0">
                <a:latin typeface="Times New Roman"/>
              </a:rPr>
              <a:t>, нейролептики </a:t>
            </a:r>
            <a:r>
              <a:rPr lang="ru-RU" sz="2000" dirty="0" err="1">
                <a:latin typeface="Times New Roman"/>
              </a:rPr>
              <a:t>або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гангліоблокатори</a:t>
            </a:r>
            <a:r>
              <a:rPr lang="ru-RU" sz="2000" dirty="0">
                <a:latin typeface="Times New Roman"/>
              </a:rPr>
              <a:t> в дозах, </a:t>
            </a:r>
            <a:r>
              <a:rPr lang="ru-RU" sz="2000" dirty="0" err="1">
                <a:latin typeface="Times New Roman"/>
              </a:rPr>
              <a:t>що</a:t>
            </a:r>
            <a:r>
              <a:rPr lang="ru-RU" sz="2000" dirty="0">
                <a:latin typeface="Times New Roman"/>
              </a:rPr>
              <a:t> не </a:t>
            </a:r>
            <a:r>
              <a:rPr lang="ru-RU" sz="2000" dirty="0" err="1">
                <a:latin typeface="Times New Roman"/>
              </a:rPr>
              <a:t>викликають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зниження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артеріального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тиску</a:t>
            </a:r>
            <a:r>
              <a:rPr lang="ru-RU" sz="2000" dirty="0">
                <a:latin typeface="Times New Roman"/>
              </a:rPr>
              <a:t>. </a:t>
            </a:r>
            <a:endParaRPr lang="ru-RU" sz="2000" dirty="0" smtClean="0">
              <a:latin typeface="Times New Roman"/>
            </a:endParaRPr>
          </a:p>
          <a:p>
            <a:pPr marL="342900" indent="-342900" algn="just">
              <a:buBlip>
                <a:blip r:embed="rId2"/>
              </a:buBlip>
            </a:pPr>
            <a:endParaRPr lang="ru-RU" sz="2000" dirty="0">
              <a:latin typeface="Times New Roman"/>
            </a:endParaRPr>
          </a:p>
          <a:p>
            <a:pPr marL="342900" indent="-342900" algn="just">
              <a:buBlip>
                <a:blip r:embed="rId2"/>
              </a:buBlip>
            </a:pPr>
            <a:r>
              <a:rPr lang="ru-RU" sz="2000" dirty="0" smtClean="0">
                <a:latin typeface="Times New Roman"/>
              </a:rPr>
              <a:t>Для </a:t>
            </a:r>
            <a:r>
              <a:rPr lang="ru-RU" sz="2000" dirty="0" err="1">
                <a:latin typeface="Times New Roman"/>
              </a:rPr>
              <a:t>корекції</a:t>
            </a:r>
            <a:r>
              <a:rPr lang="ru-RU" sz="2000" dirty="0">
                <a:latin typeface="Times New Roman"/>
              </a:rPr>
              <a:t> ацидозу </a:t>
            </a:r>
            <a:r>
              <a:rPr lang="ru-RU" sz="2000" dirty="0" err="1">
                <a:latin typeface="Times New Roman"/>
              </a:rPr>
              <a:t>вливають</a:t>
            </a:r>
            <a:r>
              <a:rPr lang="ru-RU" sz="2000" dirty="0">
                <a:latin typeface="Times New Roman"/>
              </a:rPr>
              <a:t> 100—200 мл 5% </a:t>
            </a:r>
            <a:r>
              <a:rPr lang="ru-RU" sz="2000" dirty="0" err="1">
                <a:latin typeface="Times New Roman"/>
              </a:rPr>
              <a:t>розчину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гідрокарбонату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натрію</a:t>
            </a:r>
            <a:r>
              <a:rPr lang="ru-RU" sz="2000" dirty="0">
                <a:latin typeface="Times New Roman"/>
              </a:rPr>
              <a:t>; </a:t>
            </a:r>
            <a:r>
              <a:rPr lang="ru-RU" sz="2000" dirty="0" err="1">
                <a:latin typeface="Times New Roman"/>
              </a:rPr>
              <a:t>застосовують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також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антигістамінні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препарати</a:t>
            </a:r>
            <a:r>
              <a:rPr lang="ru-RU" sz="2000" dirty="0">
                <a:latin typeface="Times New Roman"/>
              </a:rPr>
              <a:t> з метою </a:t>
            </a:r>
            <a:r>
              <a:rPr lang="ru-RU" sz="2000" dirty="0" err="1">
                <a:latin typeface="Times New Roman"/>
              </a:rPr>
              <a:t>зменшення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проникності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судинної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стінки</a:t>
            </a:r>
            <a:r>
              <a:rPr lang="ru-RU" sz="2000" dirty="0">
                <a:latin typeface="Times New Roman"/>
              </a:rPr>
              <a:t>. </a:t>
            </a:r>
            <a:endParaRPr lang="ru-RU" sz="2000" dirty="0" smtClean="0">
              <a:latin typeface="Times New Roman"/>
            </a:endParaRPr>
          </a:p>
          <a:p>
            <a:pPr marL="342900" indent="-342900" algn="just">
              <a:buBlip>
                <a:blip r:embed="rId2"/>
              </a:buBlip>
            </a:pPr>
            <a:endParaRPr lang="ru-RU" sz="2000" dirty="0">
              <a:latin typeface="Times New Roman"/>
            </a:endParaRPr>
          </a:p>
          <a:p>
            <a:pPr marL="342900" indent="-342900" algn="just">
              <a:buBlip>
                <a:blip r:embed="rId2"/>
              </a:buBlip>
            </a:pPr>
            <a:r>
              <a:rPr lang="ru-RU" sz="2000" dirty="0" smtClean="0">
                <a:latin typeface="Times New Roman"/>
              </a:rPr>
              <a:t>Для </a:t>
            </a:r>
            <a:r>
              <a:rPr lang="ru-RU" sz="2000" dirty="0" err="1">
                <a:latin typeface="Times New Roman"/>
              </a:rPr>
              <a:t>профілактики</a:t>
            </a:r>
            <a:r>
              <a:rPr lang="ru-RU" sz="2000" dirty="0">
                <a:latin typeface="Times New Roman"/>
              </a:rPr>
              <a:t> і </a:t>
            </a:r>
            <a:r>
              <a:rPr lang="ru-RU" sz="2000" dirty="0" err="1">
                <a:latin typeface="Times New Roman"/>
              </a:rPr>
              <a:t>лікування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постгіпоксичного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набряку</a:t>
            </a:r>
            <a:r>
              <a:rPr lang="ru-RU" sz="2000" dirty="0">
                <a:latin typeface="Times New Roman"/>
              </a:rPr>
              <a:t> головного </a:t>
            </a:r>
            <a:r>
              <a:rPr lang="ru-RU" sz="2000" dirty="0" err="1">
                <a:latin typeface="Times New Roman"/>
              </a:rPr>
              <a:t>мозку</a:t>
            </a:r>
            <a:r>
              <a:rPr lang="ru-RU" sz="2000" dirty="0">
                <a:latin typeface="Times New Roman"/>
              </a:rPr>
              <a:t> та </a:t>
            </a:r>
            <a:r>
              <a:rPr lang="ru-RU" sz="2000" dirty="0" err="1">
                <a:latin typeface="Times New Roman"/>
              </a:rPr>
              <a:t>стимуляції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сечовиділення</a:t>
            </a:r>
            <a:r>
              <a:rPr lang="ru-RU" sz="2000" dirty="0">
                <a:latin typeface="Times New Roman"/>
              </a:rPr>
              <a:t> в </a:t>
            </a:r>
            <a:r>
              <a:rPr lang="ru-RU" sz="2000" dirty="0" err="1">
                <a:latin typeface="Times New Roman"/>
              </a:rPr>
              <a:t>процесі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зігрівання</a:t>
            </a:r>
            <a:r>
              <a:rPr lang="ru-RU" sz="2000" dirty="0">
                <a:latin typeface="Times New Roman"/>
              </a:rPr>
              <a:t> і </a:t>
            </a:r>
            <a:r>
              <a:rPr lang="ru-RU" sz="2000" dirty="0" err="1">
                <a:latin typeface="Times New Roman"/>
              </a:rPr>
              <a:t>після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нього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використовують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сечогінні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препарати</a:t>
            </a:r>
            <a:r>
              <a:rPr lang="ru-RU" sz="2000" dirty="0">
                <a:latin typeface="Times New Roman"/>
              </a:rPr>
              <a:t> (</a:t>
            </a:r>
            <a:r>
              <a:rPr lang="ru-RU" sz="2000" dirty="0" err="1">
                <a:latin typeface="Times New Roman"/>
              </a:rPr>
              <a:t>фуросемід</a:t>
            </a:r>
            <a:r>
              <a:rPr lang="ru-RU" sz="2000" dirty="0">
                <a:latin typeface="Times New Roman"/>
              </a:rPr>
              <a:t> — 40-60 мг, </a:t>
            </a:r>
            <a:r>
              <a:rPr lang="ru-RU" sz="2000" dirty="0" err="1">
                <a:latin typeface="Times New Roman"/>
              </a:rPr>
              <a:t>маніт</a:t>
            </a:r>
            <a:r>
              <a:rPr lang="ru-RU" sz="2000" dirty="0">
                <a:latin typeface="Times New Roman"/>
              </a:rPr>
              <a:t> — 1 г/кг</a:t>
            </a:r>
            <a:r>
              <a:rPr lang="ru-RU" sz="2000" dirty="0" smtClean="0">
                <a:latin typeface="Times New Roman"/>
              </a:rPr>
              <a:t>).</a:t>
            </a:r>
          </a:p>
          <a:p>
            <a:pPr marL="342900" indent="-342900" algn="just">
              <a:buBlip>
                <a:blip r:embed="rId2"/>
              </a:buBlip>
            </a:pPr>
            <a:endParaRPr lang="ru-RU" sz="2000" dirty="0">
              <a:latin typeface="Times New Roman"/>
            </a:endParaRPr>
          </a:p>
          <a:p>
            <a:pPr marL="342900" indent="-342900" algn="just">
              <a:buBlip>
                <a:blip r:embed="rId2"/>
              </a:buBlip>
            </a:pPr>
            <a:r>
              <a:rPr lang="ru-RU" sz="2000" dirty="0" err="1">
                <a:latin typeface="Times New Roman"/>
              </a:rPr>
              <a:t>Крім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загального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охолодження</a:t>
            </a:r>
            <a:r>
              <a:rPr lang="ru-RU" sz="2000" dirty="0">
                <a:latin typeface="Times New Roman"/>
              </a:rPr>
              <a:t> при </a:t>
            </a:r>
            <a:r>
              <a:rPr lang="ru-RU" sz="2000" dirty="0" err="1">
                <a:latin typeface="Times New Roman"/>
              </a:rPr>
              <a:t>дії</a:t>
            </a:r>
            <a:r>
              <a:rPr lang="ru-RU" sz="2000" dirty="0">
                <a:latin typeface="Times New Roman"/>
              </a:rPr>
              <a:t> холоду </a:t>
            </a:r>
            <a:r>
              <a:rPr lang="ru-RU" sz="2000" dirty="0" err="1">
                <a:latin typeface="Times New Roman"/>
              </a:rPr>
              <a:t>можливі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також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місцеві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ураження</a:t>
            </a:r>
            <a:r>
              <a:rPr lang="ru-RU" sz="2000" dirty="0">
                <a:latin typeface="Times New Roman"/>
              </a:rPr>
              <a:t> у </a:t>
            </a:r>
            <a:r>
              <a:rPr lang="ru-RU" sz="2000" dirty="0" err="1">
                <a:latin typeface="Times New Roman"/>
              </a:rPr>
              <a:t>вигляді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облітеруючого</a:t>
            </a:r>
            <a:r>
              <a:rPr lang="ru-RU" sz="2000" dirty="0">
                <a:latin typeface="Times New Roman"/>
              </a:rPr>
              <a:t> </a:t>
            </a:r>
            <a:r>
              <a:rPr lang="ru-RU" sz="2000" dirty="0" err="1">
                <a:latin typeface="Times New Roman"/>
              </a:rPr>
              <a:t>ендартеріїту</a:t>
            </a:r>
            <a:r>
              <a:rPr lang="ru-RU" sz="2000" dirty="0">
                <a:latin typeface="Times New Roman"/>
              </a:rPr>
              <a:t> і </a:t>
            </a:r>
            <a:r>
              <a:rPr lang="ru-RU" sz="2000" dirty="0" err="1">
                <a:latin typeface="Times New Roman"/>
              </a:rPr>
              <a:t>відмороження</a:t>
            </a:r>
            <a:r>
              <a:rPr lang="ru-RU" sz="2000" dirty="0">
                <a:latin typeface="Times New 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2545658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260648"/>
            <a:ext cx="8568952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u="sng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Відмороження</a:t>
            </a:r>
            <a:r>
              <a:rPr lang="ru-RU" sz="2800" b="1" u="sng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і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облітеруючий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ендартеріїт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характеризується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локальним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ушкодженням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організму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низької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температури</a:t>
            </a:r>
            <a:r>
              <a:rPr lang="ru-RU" sz="2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Клінічні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ознаки</a:t>
            </a:r>
            <a:r>
              <a:rPr lang="ru-RU" sz="2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відмороження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з'являються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деякий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припинення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холоду. </a:t>
            </a:r>
            <a:endParaRPr lang="ru-RU" sz="2000" dirty="0" smtClean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Розрізнюють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 </a:t>
            </a:r>
            <a:r>
              <a:rPr lang="ru-RU" sz="2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ступені</a:t>
            </a:r>
            <a:r>
              <a:rPr lang="ru-RU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відмороження</a:t>
            </a:r>
            <a:r>
              <a:rPr lang="ru-RU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відмороженні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000" b="1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з'являється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відчуття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свербежу,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поколювання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спостерігається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побіління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уражених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ділянок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яке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пізніше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переходить у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почервоніння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Зазначені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швидко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проходять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без будь-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наслідків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 smtClean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ІІ </a:t>
            </a:r>
            <a:r>
              <a:rPr lang="ru-RU" sz="2000" b="1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r>
              <a:rPr lang="ru-RU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характерне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чутливості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яке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супроводжується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побілінням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набряком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уражених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ділянок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З'являються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пухирі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наповнені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серозно-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кров'янистою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рідиною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 smtClean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ru-RU" sz="2000" dirty="0" smtClean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відмороженні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ІІІ </a:t>
            </a:r>
            <a:r>
              <a:rPr lang="ru-RU" sz="2000" b="1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r>
              <a:rPr lang="ru-RU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розвивається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гангрена.</a:t>
            </a:r>
          </a:p>
        </p:txBody>
      </p:sp>
    </p:spTree>
    <p:extLst>
      <p:ext uri="{BB962C8B-B14F-4D97-AF65-F5344CB8AC3E}">
        <p14:creationId xmlns:p14="http://schemas.microsoft.com/office/powerpoint/2010/main" xmlns="" val="15126369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2889" y="332656"/>
            <a:ext cx="8568952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Експертиза</a:t>
            </a:r>
            <a:r>
              <a:rPr lang="ru-RU" sz="2800" b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u="sng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працездатності</a:t>
            </a:r>
            <a:endParaRPr lang="ru-RU" sz="2800" u="sng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перенесли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легкі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переохолодження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одужання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повернутися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роботу.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перенесених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тяжких форм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переохолодження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залишкові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явища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змоги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роботу, то таких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хворих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урахуванням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розладів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раціонально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працевлаштувати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МСЕК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інвалідності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6615816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1484784"/>
            <a:ext cx="7992888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Blip>
                <a:blip r:embed="rId2"/>
              </a:buBlip>
            </a:pPr>
            <a:r>
              <a:rPr lang="ru-RU" sz="2400" dirty="0" err="1" smtClean="0">
                <a:solidFill>
                  <a:prstClr val="white"/>
                </a:solidFill>
                <a:latin typeface="Times New Roman"/>
              </a:rPr>
              <a:t>Організація</a:t>
            </a:r>
            <a:r>
              <a:rPr lang="ru-RU" sz="2400" dirty="0" smtClean="0">
                <a:solidFill>
                  <a:prstClr val="white"/>
                </a:solidFill>
                <a:latin typeface="Times New Roman"/>
              </a:rPr>
              <a:t> </a:t>
            </a:r>
            <a:r>
              <a:rPr lang="ru-RU" sz="2400" dirty="0" err="1">
                <a:solidFill>
                  <a:prstClr val="white"/>
                </a:solidFill>
                <a:latin typeface="Times New Roman"/>
              </a:rPr>
              <a:t>попередніх</a:t>
            </a:r>
            <a:r>
              <a:rPr lang="ru-RU" sz="2400" dirty="0">
                <a:solidFill>
                  <a:prstClr val="white"/>
                </a:solidFill>
                <a:latin typeface="Times New Roman"/>
              </a:rPr>
              <a:t> та </a:t>
            </a:r>
            <a:r>
              <a:rPr lang="ru-RU" sz="2400" dirty="0" err="1">
                <a:solidFill>
                  <a:prstClr val="white"/>
                </a:solidFill>
                <a:latin typeface="Times New Roman"/>
              </a:rPr>
              <a:t>періодичних</a:t>
            </a:r>
            <a:r>
              <a:rPr lang="ru-RU" sz="2400" dirty="0">
                <a:solidFill>
                  <a:prstClr val="white"/>
                </a:solidFill>
                <a:latin typeface="Times New Roman"/>
              </a:rPr>
              <a:t> </a:t>
            </a:r>
            <a:r>
              <a:rPr lang="ru-RU" sz="2400" dirty="0" err="1">
                <a:solidFill>
                  <a:prstClr val="white"/>
                </a:solidFill>
                <a:latin typeface="Times New Roman"/>
              </a:rPr>
              <a:t>медичних</a:t>
            </a:r>
            <a:r>
              <a:rPr lang="ru-RU" sz="2400" dirty="0">
                <a:solidFill>
                  <a:prstClr val="white"/>
                </a:solidFill>
                <a:latin typeface="Times New Roman"/>
              </a:rPr>
              <a:t> </a:t>
            </a:r>
            <a:r>
              <a:rPr lang="ru-RU" sz="2400" dirty="0" err="1">
                <a:solidFill>
                  <a:prstClr val="white"/>
                </a:solidFill>
                <a:latin typeface="Times New Roman"/>
              </a:rPr>
              <a:t>оглядів</a:t>
            </a:r>
            <a:r>
              <a:rPr lang="ru-RU" sz="2400" dirty="0">
                <a:solidFill>
                  <a:prstClr val="white"/>
                </a:solidFill>
                <a:latin typeface="Times New Roman"/>
              </a:rPr>
              <a:t> </a:t>
            </a:r>
            <a:r>
              <a:rPr lang="ru-RU" sz="2400" dirty="0" err="1">
                <a:solidFill>
                  <a:prstClr val="white"/>
                </a:solidFill>
                <a:latin typeface="Times New Roman"/>
              </a:rPr>
              <a:t>осіб</a:t>
            </a:r>
            <a:r>
              <a:rPr lang="ru-RU" sz="2400" dirty="0">
                <a:solidFill>
                  <a:prstClr val="white"/>
                </a:solidFill>
                <a:latin typeface="Times New Roman"/>
              </a:rPr>
              <a:t>, </a:t>
            </a:r>
            <a:r>
              <a:rPr lang="ru-RU" sz="2400" dirty="0" err="1">
                <a:solidFill>
                  <a:prstClr val="white"/>
                </a:solidFill>
                <a:latin typeface="Times New Roman"/>
              </a:rPr>
              <a:t>що</a:t>
            </a:r>
            <a:r>
              <a:rPr lang="ru-RU" sz="2400" dirty="0">
                <a:solidFill>
                  <a:prstClr val="white"/>
                </a:solidFill>
                <a:latin typeface="Times New Roman"/>
              </a:rPr>
              <a:t> </a:t>
            </a:r>
            <a:r>
              <a:rPr lang="ru-RU" sz="2400" dirty="0" err="1">
                <a:solidFill>
                  <a:prstClr val="white"/>
                </a:solidFill>
                <a:latin typeface="Times New Roman"/>
              </a:rPr>
              <a:t>працюють</a:t>
            </a:r>
            <a:r>
              <a:rPr lang="ru-RU" sz="2400" dirty="0">
                <a:solidFill>
                  <a:prstClr val="white"/>
                </a:solidFill>
                <a:latin typeface="Times New Roman"/>
              </a:rPr>
              <a:t> в </a:t>
            </a:r>
            <a:r>
              <a:rPr lang="ru-RU" sz="2400" dirty="0" err="1">
                <a:solidFill>
                  <a:prstClr val="white"/>
                </a:solidFill>
                <a:latin typeface="Times New Roman"/>
              </a:rPr>
              <a:t>умовах</a:t>
            </a:r>
            <a:r>
              <a:rPr lang="ru-RU" sz="2400" dirty="0">
                <a:solidFill>
                  <a:prstClr val="white"/>
                </a:solidFill>
                <a:latin typeface="Times New Roman"/>
              </a:rPr>
              <a:t> </a:t>
            </a:r>
            <a:r>
              <a:rPr lang="ru-RU" sz="2400" dirty="0" err="1">
                <a:solidFill>
                  <a:prstClr val="white"/>
                </a:solidFill>
                <a:latin typeface="Times New Roman"/>
              </a:rPr>
              <a:t>впливу</a:t>
            </a:r>
            <a:r>
              <a:rPr lang="ru-RU" sz="2400" dirty="0">
                <a:solidFill>
                  <a:prstClr val="white"/>
                </a:solidFill>
                <a:latin typeface="Times New Roman"/>
              </a:rPr>
              <a:t> </a:t>
            </a:r>
            <a:r>
              <a:rPr lang="ru-RU" sz="2400" dirty="0" err="1">
                <a:solidFill>
                  <a:prstClr val="white"/>
                </a:solidFill>
                <a:latin typeface="Times New Roman"/>
              </a:rPr>
              <a:t>низьких</a:t>
            </a:r>
            <a:r>
              <a:rPr lang="ru-RU" sz="2400" dirty="0">
                <a:solidFill>
                  <a:prstClr val="white"/>
                </a:solidFill>
                <a:latin typeface="Times New Roman"/>
              </a:rPr>
              <a:t> температур; </a:t>
            </a:r>
            <a:r>
              <a:rPr lang="ru-RU" sz="2400" dirty="0" err="1">
                <a:solidFill>
                  <a:prstClr val="white"/>
                </a:solidFill>
                <a:latin typeface="Times New Roman"/>
              </a:rPr>
              <a:t>періодичні</a:t>
            </a:r>
            <a:r>
              <a:rPr lang="ru-RU" sz="2400" dirty="0">
                <a:solidFill>
                  <a:prstClr val="white"/>
                </a:solidFill>
                <a:latin typeface="Times New Roman"/>
              </a:rPr>
              <a:t> </a:t>
            </a:r>
            <a:r>
              <a:rPr lang="ru-RU" sz="2400" dirty="0" err="1">
                <a:solidFill>
                  <a:prstClr val="white"/>
                </a:solidFill>
                <a:latin typeface="Times New Roman"/>
              </a:rPr>
              <a:t>медичні</a:t>
            </a:r>
            <a:r>
              <a:rPr lang="ru-RU" sz="2400" dirty="0">
                <a:solidFill>
                  <a:prstClr val="white"/>
                </a:solidFill>
                <a:latin typeface="Times New Roman"/>
              </a:rPr>
              <a:t> огляди </a:t>
            </a:r>
            <a:r>
              <a:rPr lang="ru-RU" sz="2400" dirty="0" err="1">
                <a:solidFill>
                  <a:prstClr val="white"/>
                </a:solidFill>
                <a:latin typeface="Times New Roman"/>
              </a:rPr>
              <a:t>проводять</a:t>
            </a:r>
            <a:r>
              <a:rPr lang="ru-RU" sz="2400" dirty="0">
                <a:solidFill>
                  <a:prstClr val="white"/>
                </a:solidFill>
                <a:latin typeface="Times New Roman"/>
              </a:rPr>
              <a:t> один раз </a:t>
            </a:r>
            <a:r>
              <a:rPr lang="ru-RU" sz="2400" dirty="0" err="1">
                <a:solidFill>
                  <a:prstClr val="white"/>
                </a:solidFill>
                <a:latin typeface="Times New Roman"/>
              </a:rPr>
              <a:t>протягом</a:t>
            </a:r>
            <a:r>
              <a:rPr lang="ru-RU" sz="2400" dirty="0">
                <a:solidFill>
                  <a:prstClr val="white"/>
                </a:solidFill>
                <a:latin typeface="Times New Roman"/>
              </a:rPr>
              <a:t> </a:t>
            </a:r>
            <a:r>
              <a:rPr lang="ru-RU" sz="2400" dirty="0" err="1">
                <a:solidFill>
                  <a:prstClr val="white"/>
                </a:solidFill>
                <a:latin typeface="Times New Roman"/>
              </a:rPr>
              <a:t>двох</a:t>
            </a:r>
            <a:r>
              <a:rPr lang="ru-RU" sz="2400" dirty="0">
                <a:solidFill>
                  <a:prstClr val="white"/>
                </a:solidFill>
                <a:latin typeface="Times New Roman"/>
              </a:rPr>
              <a:t> </a:t>
            </a:r>
            <a:r>
              <a:rPr lang="ru-RU" sz="2400" dirty="0" err="1">
                <a:solidFill>
                  <a:prstClr val="white"/>
                </a:solidFill>
                <a:latin typeface="Times New Roman"/>
              </a:rPr>
              <a:t>років</a:t>
            </a:r>
            <a:r>
              <a:rPr lang="ru-RU" sz="2400" dirty="0">
                <a:solidFill>
                  <a:prstClr val="white"/>
                </a:solidFill>
                <a:latin typeface="Times New Roman"/>
              </a:rPr>
              <a:t> з </a:t>
            </a:r>
            <a:r>
              <a:rPr lang="ru-RU" sz="2400" dirty="0" err="1">
                <a:solidFill>
                  <a:prstClr val="white"/>
                </a:solidFill>
                <a:latin typeface="Times New Roman"/>
              </a:rPr>
              <a:t>участю</a:t>
            </a:r>
            <a:r>
              <a:rPr lang="ru-RU" sz="2400" dirty="0">
                <a:solidFill>
                  <a:prstClr val="white"/>
                </a:solidFill>
                <a:latin typeface="Times New Roman"/>
              </a:rPr>
              <a:t> терапевта, невропатолога і </a:t>
            </a:r>
            <a:r>
              <a:rPr lang="ru-RU" sz="2400" dirty="0" err="1" smtClean="0">
                <a:solidFill>
                  <a:prstClr val="white"/>
                </a:solidFill>
                <a:latin typeface="Times New Roman"/>
              </a:rPr>
              <a:t>хірурга</a:t>
            </a:r>
            <a:endParaRPr lang="ru-RU" sz="2000" dirty="0">
              <a:solidFill>
                <a:prstClr val="white"/>
              </a:solidFill>
              <a:latin typeface="Times New Roman"/>
            </a:endParaRPr>
          </a:p>
          <a:p>
            <a:pPr marL="342900" lvl="0" indent="-342900" algn="just">
              <a:buBlip>
                <a:blip r:embed="rId2"/>
              </a:buBlip>
            </a:pPr>
            <a:endParaRPr lang="ru-RU" sz="2000" dirty="0" smtClean="0">
              <a:solidFill>
                <a:prstClr val="white"/>
              </a:solidFill>
              <a:latin typeface="Times New Roman"/>
            </a:endParaRPr>
          </a:p>
          <a:p>
            <a:pPr marL="342900" lvl="0" indent="-342900" algn="just">
              <a:buBlip>
                <a:blip r:embed="rId2"/>
              </a:buBlip>
            </a:pPr>
            <a:r>
              <a:rPr lang="ru-RU" sz="2400" dirty="0" smtClean="0">
                <a:latin typeface="Times New Roman"/>
              </a:rPr>
              <a:t>При </a:t>
            </a:r>
            <a:r>
              <a:rPr lang="ru-RU" sz="2400" dirty="0" err="1">
                <a:latin typeface="Times New Roman"/>
              </a:rPr>
              <a:t>попередньому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огляді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осіб</a:t>
            </a:r>
            <a:r>
              <a:rPr lang="ru-RU" sz="2400" dirty="0">
                <a:latin typeface="Times New Roman"/>
              </a:rPr>
              <a:t>, </a:t>
            </a:r>
            <a:r>
              <a:rPr lang="ru-RU" sz="2400" dirty="0" err="1">
                <a:latin typeface="Times New Roman"/>
              </a:rPr>
              <a:t>які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працевлаштовуються</a:t>
            </a:r>
            <a:r>
              <a:rPr lang="ru-RU" sz="2400" dirty="0">
                <a:latin typeface="Times New Roman"/>
              </a:rPr>
              <a:t>, </a:t>
            </a:r>
            <a:r>
              <a:rPr lang="ru-RU" sz="2400" dirty="0" err="1">
                <a:latin typeface="Times New Roman"/>
              </a:rPr>
              <a:t>слід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враховувати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перелік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протипоказань</a:t>
            </a:r>
            <a:r>
              <a:rPr lang="ru-RU" sz="2400" dirty="0">
                <a:latin typeface="Times New Roman"/>
              </a:rPr>
              <a:t> для </a:t>
            </a:r>
            <a:r>
              <a:rPr lang="ru-RU" sz="2400" dirty="0" err="1">
                <a:latin typeface="Times New Roman"/>
              </a:rPr>
              <a:t>роботи</a:t>
            </a:r>
            <a:r>
              <a:rPr lang="ru-RU" sz="2400" dirty="0">
                <a:latin typeface="Times New Roman"/>
              </a:rPr>
              <a:t> в </a:t>
            </a:r>
            <a:r>
              <a:rPr lang="ru-RU" sz="2400" dirty="0" err="1">
                <a:latin typeface="Times New Roman"/>
              </a:rPr>
              <a:t>умовах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дії</a:t>
            </a:r>
            <a:r>
              <a:rPr lang="ru-RU" sz="2400" dirty="0">
                <a:latin typeface="Times New Roman"/>
              </a:rPr>
              <a:t> </a:t>
            </a:r>
            <a:r>
              <a:rPr lang="ru-RU" sz="2400" dirty="0" err="1">
                <a:latin typeface="Times New Roman"/>
              </a:rPr>
              <a:t>холодового</a:t>
            </a:r>
            <a:r>
              <a:rPr lang="ru-RU" sz="2400" dirty="0">
                <a:latin typeface="Times New Roman"/>
              </a:rPr>
              <a:t> фактора.</a:t>
            </a:r>
          </a:p>
        </p:txBody>
      </p:sp>
    </p:spTree>
    <p:extLst>
      <p:ext uri="{BB962C8B-B14F-4D97-AF65-F5344CB8AC3E}">
        <p14:creationId xmlns:p14="http://schemas.microsoft.com/office/powerpoint/2010/main" xmlns="" val="9183852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397</TotalTime>
  <Words>1283</Words>
  <Application>Microsoft Office PowerPoint</Application>
  <PresentationFormat>Экран (4:3)</PresentationFormat>
  <Paragraphs>104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Базовая</vt:lpstr>
      <vt:lpstr>Поток</vt:lpstr>
      <vt:lpstr>МІКРОКЛІМАТ НА ВИРОБНИЦТВІ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ХВОРОБИ, ЩО ВИНИКАЮТЬ ВНАСЛІДОК ДІЇ НЕСПРИЯТЛИВИХ ФАКТОРІВ ВИРОБНИЧОГО МІКРОКЛІМАТУ Під виробничим мікрокліматом розуміють поєднання температури, вологості, швидкості руху повітря та інфрачервоного теплового випромінювання в робочій зоні. Він значною мірою залежить від метеорологічних або кліматопогодних умов даного регіону, а при певних видах робіт (на відкритому повітрі) може бути повністю зумовлений ними. Крім того, мікроклімат виробничих приміщень залежить від характеру технологічного процесу, умов повітрообміну та інших факторів.</dc:title>
  <dc:creator>user1</dc:creator>
  <cp:lastModifiedBy>e190178poi</cp:lastModifiedBy>
  <cp:revision>33</cp:revision>
  <dcterms:created xsi:type="dcterms:W3CDTF">2025-09-02T07:20:06Z</dcterms:created>
  <dcterms:modified xsi:type="dcterms:W3CDTF">2025-10-15T10:12:32Z</dcterms:modified>
</cp:coreProperties>
</file>