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67" r:id="rId9"/>
    <p:sldId id="261" r:id="rId10"/>
    <p:sldId id="262" r:id="rId11"/>
    <p:sldId id="263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64" r:id="rId20"/>
    <p:sldId id="265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7DA92-ECB3-4C7C-9F8F-EB55AF630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702629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Одеський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національний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медичний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університет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sz="2800" b="1" dirty="0" smtClean="0"/>
              <a:t>Кафедра </a:t>
            </a:r>
            <a:r>
              <a:rPr lang="ru-RU" sz="2800" b="1" dirty="0" err="1" smtClean="0"/>
              <a:t>професійної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патології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клінічної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лабораторної</a:t>
            </a:r>
            <a:r>
              <a:rPr lang="ru-RU" sz="2800" b="1" dirty="0" smtClean="0"/>
              <a:t> та </a:t>
            </a:r>
            <a:r>
              <a:rPr lang="ru-RU" sz="2800" b="1" dirty="0" err="1" smtClean="0"/>
              <a:t>функціональної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діагностики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err="1" smtClean="0">
                <a:solidFill>
                  <a:srgbClr val="0070C0"/>
                </a:solidFill>
              </a:rPr>
              <a:t>Методи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дослідження</a:t>
            </a:r>
            <a:r>
              <a:rPr lang="ru-RU" b="1" dirty="0">
                <a:solidFill>
                  <a:srgbClr val="0070C0"/>
                </a:solidFill>
              </a:rPr>
              <a:t> в </a:t>
            </a:r>
            <a:r>
              <a:rPr lang="ru-RU" b="1" dirty="0" err="1">
                <a:solidFill>
                  <a:srgbClr val="0070C0"/>
                </a:solidFill>
              </a:rPr>
              <a:t>професійній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патології</a:t>
            </a:r>
            <a:endParaRPr lang="x-none" b="1" dirty="0">
              <a:solidFill>
                <a:srgbClr val="0070C0"/>
              </a:solidFill>
            </a:endParaRPr>
          </a:p>
        </p:txBody>
      </p:sp>
      <p:sp>
        <p:nvSpPr>
          <p:cNvPr id="4" name="Rectangle 1027"/>
          <p:cNvSpPr>
            <a:spLocks noGrp="1" noChangeArrowheads="1"/>
          </p:cNvSpPr>
          <p:nvPr/>
        </p:nvSpPr>
        <p:spPr bwMode="auto">
          <a:xfrm>
            <a:off x="1524000" y="207454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130000"/>
              <a:buBlip>
                <a:blip r:embed="rId2"/>
              </a:buBlip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w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115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115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115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115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115000"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endParaRPr lang="ru-RU" sz="2400" b="1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AGAvantGardeCyr" pitchFamily="34" charset="0"/>
              </a:rPr>
              <a:t> </a:t>
            </a:r>
            <a:endParaRPr lang="ru-RU" sz="1800" dirty="0">
              <a:latin typeface="AGAvantGardeCyr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>
              <a:latin typeface="AGAvantGardeCy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424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C31F3A53-BA8F-47B2-A6C0-8880567868A0}"/>
              </a:ext>
            </a:extLst>
          </p:cNvPr>
          <p:cNvSpPr/>
          <p:nvPr/>
        </p:nvSpPr>
        <p:spPr>
          <a:xfrm>
            <a:off x="1323109" y="1565563"/>
            <a:ext cx="9545782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Професійні хвороби (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ПХ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захворювання, спричинені дією шкідливих виробничих факторів.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 до діагностики: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Встановлення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причинно-наслідкового зв'язку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між робочим фактором та станом здоров’я. </a:t>
            </a:r>
          </a:p>
          <a:p>
            <a:pPr algn="just">
              <a:lnSpc>
                <a:spcPct val="150000"/>
              </a:lnSpc>
            </a:pP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Актуальність: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Необхідність раннього виявлення та профілактики.</a:t>
            </a:r>
            <a:endParaRPr lang="x-none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232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9ACEC25C-4A28-4790-A95A-8A60BF079105}"/>
              </a:ext>
            </a:extLst>
          </p:cNvPr>
          <p:cNvSpPr/>
          <p:nvPr/>
        </p:nvSpPr>
        <p:spPr>
          <a:xfrm>
            <a:off x="290945" y="180108"/>
            <a:ext cx="11665528" cy="647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 Анамнезу (Ключовий метод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анамнез: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Життя, спадковість, супутні хвороби.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Професійний анамнез (найважливіше):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Повний трудовий шлях</a:t>
            </a:r>
            <a:r>
              <a:rPr lang="uk-UA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(послідовність робіт, стаж на кожному місці). 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 шкідливі фактори</a:t>
            </a:r>
            <a:r>
              <a:rPr lang="uk-UA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(пил, хімічні речовини, шум, вібрація, радіація, біологічні агенти).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 праці:</a:t>
            </a:r>
            <a:r>
              <a:rPr lang="uk-UA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індивідуального захисту (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ЗІЗ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санітарно-гігієнічна характеристика (СГХ) робочого місця.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"Симптом робочого дня":</a:t>
            </a:r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Посилення/поява симптомів під час роботи або після неї.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30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C4FC54BD-FC79-4C32-B732-BE6F719EA980}"/>
              </a:ext>
            </a:extLst>
          </p:cNvPr>
          <p:cNvSpPr/>
          <p:nvPr/>
        </p:nvSpPr>
        <p:spPr>
          <a:xfrm>
            <a:off x="775855" y="401782"/>
            <a:ext cx="10307781" cy="5841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0000"/>
                </a:solidFill>
              </a:rPr>
              <a:t>Об'єктивне дослідження: </a:t>
            </a:r>
          </a:p>
          <a:p>
            <a:pPr>
              <a:lnSpc>
                <a:spcPct val="150000"/>
              </a:lnSpc>
            </a:pPr>
            <a:r>
              <a:rPr lang="uk-UA" sz="2800" b="1" dirty="0"/>
              <a:t>Загальний огляд:</a:t>
            </a:r>
            <a:r>
              <a:rPr lang="uk-UA" sz="2800" dirty="0"/>
              <a:t> Оцінка шкірних покривів, слизових (колір, висипання).</a:t>
            </a:r>
          </a:p>
          <a:p>
            <a:pPr>
              <a:lnSpc>
                <a:spcPct val="150000"/>
              </a:lnSpc>
            </a:pPr>
            <a:r>
              <a:rPr lang="uk-UA" sz="2800" dirty="0"/>
              <a:t> </a:t>
            </a:r>
            <a:r>
              <a:rPr lang="uk-UA" sz="2800" b="1" dirty="0"/>
              <a:t>Системний огляд:</a:t>
            </a:r>
          </a:p>
          <a:p>
            <a:pPr>
              <a:lnSpc>
                <a:spcPct val="150000"/>
              </a:lnSpc>
            </a:pPr>
            <a:r>
              <a:rPr lang="uk-UA" sz="2800" dirty="0"/>
              <a:t> • </a:t>
            </a:r>
            <a:r>
              <a:rPr lang="uk-UA" sz="2800" b="1" dirty="0"/>
              <a:t>Легенева система:</a:t>
            </a:r>
            <a:r>
              <a:rPr lang="uk-UA" sz="2800" dirty="0"/>
              <a:t> Аускультація (хрипи), перкусія.</a:t>
            </a:r>
          </a:p>
          <a:p>
            <a:pPr>
              <a:lnSpc>
                <a:spcPct val="150000"/>
              </a:lnSpc>
            </a:pPr>
            <a:r>
              <a:rPr lang="uk-UA" sz="2800" dirty="0"/>
              <a:t> • </a:t>
            </a:r>
            <a:r>
              <a:rPr lang="uk-UA" sz="2800" b="1" dirty="0"/>
              <a:t>Нервова система:</a:t>
            </a:r>
            <a:r>
              <a:rPr lang="uk-UA" sz="2800" dirty="0"/>
              <a:t> Неврологічний статус (</a:t>
            </a:r>
            <a:r>
              <a:rPr lang="uk-UA" sz="2800" dirty="0" err="1"/>
              <a:t>поліневропатії</a:t>
            </a:r>
            <a:r>
              <a:rPr lang="uk-UA" sz="2800" dirty="0"/>
              <a:t>, тремор).</a:t>
            </a:r>
          </a:p>
          <a:p>
            <a:pPr>
              <a:lnSpc>
                <a:spcPct val="150000"/>
              </a:lnSpc>
            </a:pPr>
            <a:r>
              <a:rPr lang="uk-UA" sz="2800" dirty="0"/>
              <a:t> • </a:t>
            </a:r>
            <a:r>
              <a:rPr lang="uk-UA" sz="2800" b="1" dirty="0"/>
              <a:t>Кістково-м'язова:</a:t>
            </a:r>
            <a:r>
              <a:rPr lang="uk-UA" sz="2800" dirty="0"/>
              <a:t> Огляд суглобів, хребта (вібраційна хвороба, артрози).</a:t>
            </a:r>
            <a:endParaRPr lang="x-none" sz="2800" dirty="0"/>
          </a:p>
        </p:txBody>
      </p:sp>
    </p:spTree>
    <p:extLst>
      <p:ext uri="{BB962C8B-B14F-4D97-AF65-F5344CB8AC3E}">
        <p14:creationId xmlns:p14="http://schemas.microsoft.com/office/powerpoint/2010/main" xmlns="" val="243416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2ADC763A-E84E-43B0-8BCC-8951CD4FD0AF}"/>
              </a:ext>
            </a:extLst>
          </p:cNvPr>
          <p:cNvSpPr/>
          <p:nvPr/>
        </p:nvSpPr>
        <p:spPr>
          <a:xfrm>
            <a:off x="526473" y="665019"/>
            <a:ext cx="11000509" cy="4970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buAutoNum type="romanUcPeriod"/>
            </a:pP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Лабораторні методи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Клінічні аналізи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Загальні аналізи крові (анемія, лейкоцитоз,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еозинофілія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сечі.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Біохімічні: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Печінкові проби (токсичні гепатити), ниркові маркери.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Імунологічні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Визначення специфічних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професійних алергенів (ПБА).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Токсикологічні: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Визначення рівня професійних отрут та їх метаболітів у крові/сечі (свинець, ртуть, органічні розчинники).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107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1EAF2A01-AC2D-4060-B26B-82D700F8E216}"/>
              </a:ext>
            </a:extLst>
          </p:cNvPr>
          <p:cNvSpPr/>
          <p:nvPr/>
        </p:nvSpPr>
        <p:spPr>
          <a:xfrm>
            <a:off x="124692" y="138545"/>
            <a:ext cx="11845636" cy="67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x-none" sz="2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карбоксигемоглобіну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лабораторної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окисом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вуглецю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форм.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різниці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оптичної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щільності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карбоксигемоглобіну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оксигемоглобіну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карбоксигемоглобіну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коливається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 до 8 %.</a:t>
            </a:r>
            <a:r>
              <a:rPr lang="x-non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метгемоглобіну</a:t>
            </a:r>
            <a:r>
              <a:rPr lang="x-non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MtHb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нітро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і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амінопохідними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бензолу і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гомологів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3 %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метгемоглобіну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Aft>
                <a:spcPts val="0"/>
              </a:spcAft>
            </a:pPr>
            <a:r>
              <a:rPr lang="uk-UA" sz="2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Базофільна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зернистість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x-none" sz="2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базофільно-зернистих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400 — 500 (0,4—0,5 ‰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еритроцитів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зернистістю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хронічній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свинцевій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Ретикулоцити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.У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4—12‰.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свинцевій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променевій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ретикулоцитів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00025" algn="just">
              <a:lnSpc>
                <a:spcPts val="2400"/>
              </a:lnSpc>
              <a:spcAft>
                <a:spcPts val="0"/>
              </a:spcAft>
            </a:pP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661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35BC14C1-6C58-421B-927F-86EBDC2EAAAC}"/>
              </a:ext>
            </a:extLst>
          </p:cNvPr>
          <p:cNvSpPr/>
          <p:nvPr/>
        </p:nvSpPr>
        <p:spPr>
          <a:xfrm>
            <a:off x="374073" y="96982"/>
            <a:ext cx="11346872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Токсична </a:t>
            </a:r>
            <a:r>
              <a:rPr lang="x-none" sz="2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зернистість</a:t>
            </a:r>
            <a:r>
              <a:rPr lang="x-none" sz="2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нейтрофілів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бензолом та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інтоксикаціях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токсична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зернистість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нейтрофілів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усередині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клітини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з'являється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зернистість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яка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вигляд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мілких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крапок</a:t>
            </a:r>
            <a:r>
              <a:rPr lang="x-none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2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x-none" sz="2200" b="1" dirty="0" err="1">
                <a:solidFill>
                  <a:srgbClr val="00B0F0"/>
                </a:solidFill>
              </a:rPr>
              <a:t>Тромбоцити</a:t>
            </a:r>
            <a:r>
              <a:rPr lang="x-none" sz="2200" b="1" dirty="0">
                <a:solidFill>
                  <a:srgbClr val="00B0F0"/>
                </a:solidFill>
              </a:rPr>
              <a:t>. </a:t>
            </a:r>
            <a:endParaRPr lang="x-none" sz="2200" dirty="0">
              <a:solidFill>
                <a:srgbClr val="00B0F0"/>
              </a:solidFill>
            </a:endParaRPr>
          </a:p>
          <a:p>
            <a:pPr algn="just"/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тромбоцитів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 л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180·109— 320·109.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Тромбоцитопенія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променевій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бензолом та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x-none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Тільця</a:t>
            </a:r>
            <a:r>
              <a:rPr lang="x-none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Гейнца</a:t>
            </a:r>
            <a:r>
              <a:rPr lang="x-none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симптомом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метгемоглобіноутворювачами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еритроцити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правило, 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порфіринів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2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x-none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Порфіринурія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з «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кардинальних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симптомів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свинцевої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інтоксикації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практично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копропорфірину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нмоль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 г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креатиніну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добовій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x-none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x-none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свинцю</a:t>
            </a:r>
            <a:r>
              <a:rPr lang="x-none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x-non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свинцю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вуглекислим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кальцієм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наступною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мінералізацією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осадка і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нефело-колориметричним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визначенням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свинцю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виражають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міліграмах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свинцю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 л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сечі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0,05 мг/л,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0,19 </a:t>
            </a:r>
            <a:r>
              <a:rPr lang="x-non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мкмоль</a:t>
            </a:r>
            <a:r>
              <a:rPr 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/л).</a:t>
            </a:r>
          </a:p>
          <a:p>
            <a:endParaRPr lang="x-none" dirty="0"/>
          </a:p>
          <a:p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xmlns="" val="223664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A092D4CF-1E4A-47D9-B11A-3A6631E29312}"/>
              </a:ext>
            </a:extLst>
          </p:cNvPr>
          <p:cNvSpPr/>
          <p:nvPr/>
        </p:nvSpPr>
        <p:spPr>
          <a:xfrm>
            <a:off x="1523999" y="789710"/>
            <a:ext cx="9116291" cy="5381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КЛІНІКО-ІНСТРУМЕНТАЛЬНІ МЕТОДИ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Результати інструментальних методів дослідження, які досить широко застосовуються сьогодні, суттєво доповнюють дані клінічних досліджень, що дає змогу отримати більш детальне уявлення щодо функціонального стану ряду систем і органів, котрі беруть участь у формуванні патологічного процесу, забезпечують компенсацію і повноцінну працездатність за тих чи інших конкретних умов. З урахуванням змін, що мають місце в ряді випадків, можливий диференційований підхід до питань терапії</a:t>
            </a:r>
            <a:endParaRPr lang="x-none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00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A2BD5151-6186-49D3-A804-34E30016BAD5}"/>
              </a:ext>
            </a:extLst>
          </p:cNvPr>
          <p:cNvSpPr/>
          <p:nvPr/>
        </p:nvSpPr>
        <p:spPr>
          <a:xfrm>
            <a:off x="387926" y="166255"/>
            <a:ext cx="11540837" cy="647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 методи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(Органи дихання).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Спірометрія: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Обов'язковий метод. Оцінка ОФВ1, ФЖЄЛ, індекс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Тіффно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(ОФВ1/ФЖЄЛ). </a:t>
            </a:r>
          </a:p>
          <a:p>
            <a:pPr>
              <a:lnSpc>
                <a:spcPct val="150000"/>
              </a:lnSpc>
            </a:pPr>
            <a:r>
              <a:rPr lang="uk-UA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Пікфлоуметрія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Моніторинг пікової швидкості видиху (ПШВ) протягом робочого тижня — ключовий для діагностики Професійної бронхіальної астми (ПБА). </a:t>
            </a:r>
          </a:p>
          <a:p>
            <a:pPr>
              <a:lnSpc>
                <a:spcPct val="150000"/>
              </a:lnSpc>
            </a:pPr>
            <a:r>
              <a:rPr lang="uk-UA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Бодіплетизмографія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Оцінка загальної ємності легень (ЗЄЛ) та залишкового об'єму (ЗО).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DLCO (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дифузійна здатність легень): Виявлення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інтерстиціальних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 (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пневмоконіози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альвеоліти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80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6D09A11E-2698-4EAC-BB1F-7884CE257641}"/>
              </a:ext>
            </a:extLst>
          </p:cNvPr>
          <p:cNvSpPr/>
          <p:nvPr/>
        </p:nvSpPr>
        <p:spPr>
          <a:xfrm>
            <a:off x="1205345" y="831273"/>
            <a:ext cx="10377055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Інструментальні методи (Візуалізація)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Рентгенографія ОГК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Базовий метод для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пневмоконіозів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(силікоз,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азбестоз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туберкульозу. Використання Міжнародної класифікації МОП для оцінки. 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Комп'ютерна томографія високої роздільної здатності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(КТВРЗ): "Золотий стандарт" для деталізації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інтерстиціальних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захворювань легень. </a:t>
            </a:r>
          </a:p>
          <a:p>
            <a:pPr algn="just"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УЗД: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Оцінка стану печінки, нирок, щитоподібної залози.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09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35D0CFBC-A77A-401E-8323-6AF482062D81}"/>
              </a:ext>
            </a:extLst>
          </p:cNvPr>
          <p:cNvSpPr/>
          <p:nvPr/>
        </p:nvSpPr>
        <p:spPr>
          <a:xfrm>
            <a:off x="1246909" y="595745"/>
            <a:ext cx="10224654" cy="583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Інструментальні методи</a:t>
            </a: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Серцево-судинна система: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ЕКГ, </a:t>
            </a:r>
            <a:r>
              <a:rPr lang="uk-UA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ЕхоКГ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Оцінка легеневого серця (при хронічній дихальній недостатності). </a:t>
            </a: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Нервова система: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Електронейроміографія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(ЕНМГ): Діагностика професійних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поліневропатій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Кістково-м'язова система: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Діагностичні тести: Холодова проба (при вібраційній хворобі).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41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76F21FD-CD06-4007-A476-277B4EAAF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45" y="453893"/>
            <a:ext cx="10238509" cy="595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292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26D8EB36-4466-4F8D-96BA-B8405B822BFA}"/>
              </a:ext>
            </a:extLst>
          </p:cNvPr>
          <p:cNvSpPr/>
          <p:nvPr/>
        </p:nvSpPr>
        <p:spPr>
          <a:xfrm>
            <a:off x="0" y="152401"/>
            <a:ext cx="11540835" cy="6145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</a:pPr>
            <a:r>
              <a:rPr lang="x-none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Реографія</a:t>
            </a:r>
            <a:r>
              <a:rPr lang="x-none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органного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грунтується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регістрації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електропровідності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органа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об'ємних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них. </a:t>
            </a:r>
            <a:endParaRPr lang="uk-UA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</a:pP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Реоенцефалограми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записуються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лобного бугра та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соскоподібного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відростка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нижньому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відділі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волосяної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потилиці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вказані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відведення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кровонаповнення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сонної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вертебробазілярної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x-none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Aft>
                <a:spcPts val="0"/>
              </a:spcAft>
            </a:pP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реографії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периферичної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гемодинаміки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пилових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легенів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шум) та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тетраполярна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грудна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реографія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реовазографія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реоенцефалографія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реогепатографія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x-none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186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3041B28F-6511-4B89-9840-5F3F21431206}"/>
              </a:ext>
            </a:extLst>
          </p:cNvPr>
          <p:cNvSpPr/>
          <p:nvPr/>
        </p:nvSpPr>
        <p:spPr>
          <a:xfrm>
            <a:off x="332510" y="180109"/>
            <a:ext cx="11499272" cy="6738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Aft>
                <a:spcPts val="0"/>
              </a:spcAft>
            </a:pPr>
            <a:r>
              <a:rPr lang="x-none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Капіляроскопія</a:t>
            </a:r>
            <a:r>
              <a:rPr lang="x-none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мілких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Досліджуються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перехідної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складки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нігтьового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ложа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рук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ніг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блідорозовому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розовому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(до 15—20 в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петель. Ток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безперервний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525"/>
              </a:spcBef>
              <a:spcAft>
                <a:spcPts val="0"/>
              </a:spcAft>
            </a:pPr>
            <a:r>
              <a:rPr lang="x-none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x-none" sz="24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вібраційній</a:t>
            </a:r>
            <a:r>
              <a:rPr lang="x-none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картина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різною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525"/>
              </a:spcBef>
              <a:spcAft>
                <a:spcPts val="0"/>
              </a:spcAft>
            </a:pP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значним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звуженням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зникненням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артеріальної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вітии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видимих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закручення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Ток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пульсуючи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Атонічний</a:t>
            </a:r>
            <a:r>
              <a:rPr lang="x-none" sz="24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різким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розширенням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вен.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Порушується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проникливість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мілкі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крововиливи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Ток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уповільнений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x-none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спастикоатонічному</a:t>
            </a:r>
            <a:r>
              <a:rPr lang="x-none" sz="24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x-none" sz="24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відмічається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спастичний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атонічний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x-none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597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CBE9482F-2839-4EF7-8DFE-24305237EAFE}"/>
              </a:ext>
            </a:extLst>
          </p:cNvPr>
          <p:cNvSpPr/>
          <p:nvPr/>
        </p:nvSpPr>
        <p:spPr>
          <a:xfrm>
            <a:off x="886691" y="249382"/>
            <a:ext cx="10584873" cy="5840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150"/>
              </a:spcBef>
              <a:spcAft>
                <a:spcPts val="750"/>
              </a:spcAft>
            </a:pPr>
            <a:r>
              <a:rPr lang="x-none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Альгезіометрія</a:t>
            </a:r>
            <a:r>
              <a:rPr lang="x-none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Метод, оснований на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глибини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заглиблення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голки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больового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больової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альгезіометра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встановленого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вертикально, і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градуйованої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шкали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обертається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величина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тильній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кисті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 мм. При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вібраційній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периферичної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нервової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локальним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м'язовим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перенапруженням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при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поліневропатіях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токсичного генезу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x-none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479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4F52F1E5-0A0F-4535-815F-46BC8FFEE083}"/>
              </a:ext>
            </a:extLst>
          </p:cNvPr>
          <p:cNvSpPr/>
          <p:nvPr/>
        </p:nvSpPr>
        <p:spPr>
          <a:xfrm>
            <a:off x="401781" y="124691"/>
            <a:ext cx="11596255" cy="6738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150"/>
              </a:spcBef>
              <a:spcAft>
                <a:spcPts val="0"/>
              </a:spcAft>
            </a:pPr>
            <a:r>
              <a:rPr lang="x-none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Палестезіометрія</a:t>
            </a:r>
            <a:r>
              <a:rPr lang="x-none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вібраціинюї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палестезіометр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Aft>
                <a:spcPts val="0"/>
              </a:spcAft>
            </a:pP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Прилад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вимірювача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електромагнітного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вібратора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перетворює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електричні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Контактом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вібратора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доторкуються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частоту,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амплітуду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збільшують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Хворого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просять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той момент, коли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вібрацію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Змінюючи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амплітуду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людей на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кінчиках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вібраційної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40— 80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умовних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стопах — 70—100.</a:t>
            </a:r>
            <a:endParaRPr lang="x-none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525"/>
              </a:spcBef>
              <a:spcAft>
                <a:spcPts val="0"/>
              </a:spcAft>
            </a:pP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палестезіометра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вібраційної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проводитись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камертоном С—128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Камертон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костні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виступи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вібрації</a:t>
            </a:r>
            <a:r>
              <a:rPr lang="x-none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573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F5290473-E5DA-4919-8637-5E949694D6CD}"/>
              </a:ext>
            </a:extLst>
          </p:cNvPr>
          <p:cNvSpPr/>
          <p:nvPr/>
        </p:nvSpPr>
        <p:spPr>
          <a:xfrm>
            <a:off x="900545" y="692728"/>
            <a:ext cx="10196946" cy="5878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lang="x-none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Динамометрія</a:t>
            </a:r>
            <a:r>
              <a:rPr lang="x-none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Силу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м'язів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пружинним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динамометром.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чоловіків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дорівнюють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393—490 Η (40—50 кгс), у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294—392 Η (30—40 кгс) з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переважанням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правої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руки на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Η (кгс).</a:t>
            </a:r>
            <a:endParaRPr lang="uk-UA" sz="28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відмічається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тканинах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опору і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характерно для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вібраційної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опорно-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x-none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генезу.</a:t>
            </a:r>
            <a:endParaRPr lang="x-none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77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9370AC90-731F-4BA0-B015-D004AB61B28D}"/>
              </a:ext>
            </a:extLst>
          </p:cNvPr>
          <p:cNvSpPr/>
          <p:nvPr/>
        </p:nvSpPr>
        <p:spPr>
          <a:xfrm>
            <a:off x="443345" y="318655"/>
            <a:ext cx="11194473" cy="5811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025" algn="just">
              <a:lnSpc>
                <a:spcPts val="2325"/>
              </a:lnSpc>
              <a:spcBef>
                <a:spcPts val="525"/>
              </a:spcBef>
              <a:spcAft>
                <a:spcPts val="0"/>
              </a:spcAft>
            </a:pPr>
            <a:r>
              <a:rPr lang="x-none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Термографія</a:t>
            </a:r>
            <a:r>
              <a:rPr lang="x-none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ts val="2325"/>
              </a:lnSpc>
              <a:spcBef>
                <a:spcPts val="525"/>
              </a:spcBef>
              <a:spcAft>
                <a:spcPts val="0"/>
              </a:spcAft>
            </a:pP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Дистанційна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термографія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інформативним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доступним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інфрачервоного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випромінювання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патологічних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зображені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яскравіше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холодні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реєструються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темними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тонами. В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 температуру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досліджуваного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ts val="2325"/>
              </a:lnSpc>
              <a:spcBef>
                <a:spcPts val="900"/>
              </a:spcBef>
              <a:spcAft>
                <a:spcPts val="750"/>
              </a:spcAft>
            </a:pP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клініці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вібраційній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облітеруючому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ендартеріїті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опорно-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бурсити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остеоартрози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ts val="2325"/>
              </a:lnSpc>
              <a:spcBef>
                <a:spcPts val="450"/>
              </a:spcBef>
              <a:spcAft>
                <a:spcPts val="0"/>
              </a:spcAft>
            </a:pP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термографічної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картини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характерно: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рівномірний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фон,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симетричне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абсолютна температура кистей не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28°С, кисть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міжфалангових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проміжків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по ходу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крупних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вен.</a:t>
            </a:r>
            <a:endParaRPr lang="uk-UA" sz="24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0025" algn="just">
              <a:lnSpc>
                <a:spcPts val="2325"/>
              </a:lnSpc>
              <a:spcBef>
                <a:spcPts val="450"/>
              </a:spcBef>
              <a:spcAft>
                <a:spcPts val="0"/>
              </a:spcAft>
            </a:pP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вібраційній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хворобі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спостерігатись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світіння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дистальних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аж до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термоампутації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одного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термоасиметрія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абсолютної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r>
              <a:rPr lang="x-none" sz="2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45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2151951E-D375-4002-8EDF-D8729B305B2A}"/>
              </a:ext>
            </a:extLst>
          </p:cNvPr>
          <p:cNvSpPr/>
          <p:nvPr/>
        </p:nvSpPr>
        <p:spPr>
          <a:xfrm>
            <a:off x="1080655" y="332509"/>
            <a:ext cx="10626436" cy="583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Спеціалізовані Провокаційні Тести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Об'єктивно підтвердити зв'язок симптомів з конкретним фактором.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Специфічні інгаляційні провокаційні проби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(СІПП): "Золотий стандарт" для ПБА. Виконуються у спеціалізованих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клініках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Шкірні проби: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 підозрюваних алергенів на шкіру (професійні дерматози, контактна алергія).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 проби з фізичним навантаженням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Оцінка функціонального резерву.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121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DB9D7E87-57A7-4075-A8A7-8BBF1FFF71EA}"/>
              </a:ext>
            </a:extLst>
          </p:cNvPr>
          <p:cNvSpPr/>
          <p:nvPr/>
        </p:nvSpPr>
        <p:spPr>
          <a:xfrm>
            <a:off x="1274619" y="872836"/>
            <a:ext cx="9933708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Експертні та Документальні Методи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uk-UA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характеристика (СГХ) умов праці: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Обов'язковий документ, що містить об'єктивні дані про рівні шкідливих чинників.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лікаря-</a:t>
            </a:r>
            <a:r>
              <a:rPr lang="uk-UA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профпатолога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Комплексна оцінка всіх даних.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 зв'язку захворювання з професією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Проводиться спеціалізованими комісіями.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216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C1E1385A-CF01-4805-AB83-39FEA33D30F9}"/>
              </a:ext>
            </a:extLst>
          </p:cNvPr>
          <p:cNvSpPr/>
          <p:nvPr/>
        </p:nvSpPr>
        <p:spPr>
          <a:xfrm>
            <a:off x="1759527" y="1122218"/>
            <a:ext cx="8811491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висновки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Професійний анамнез є основою діагностики ПХ.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Діагноз ПХ вимагає об'єктивного підтвердження функціональними та лабораторними методами.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Основні професійні хвороби мають свій "золотий стандарт" діагностики (КТВР –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пневмоконіози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СІПП / моніторинг ПШВ – ПБА).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426550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114</TotalTime>
  <Words>1013</Words>
  <Application>Microsoft Office PowerPoint</Application>
  <PresentationFormat>Произвольный</PresentationFormat>
  <Paragraphs>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Краплинка</vt:lpstr>
      <vt:lpstr>Одеський національний медичний університет  Кафедра професійної патології, клінічної лабораторної та функціональної діагностики   Методи дослідження в професійній патології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 дослідження в професійній патології</dc:title>
  <dc:creator>Тамара Павлівна Опаріна</dc:creator>
  <cp:lastModifiedBy>e190178poi</cp:lastModifiedBy>
  <cp:revision>15</cp:revision>
  <dcterms:created xsi:type="dcterms:W3CDTF">2025-10-16T17:25:37Z</dcterms:created>
  <dcterms:modified xsi:type="dcterms:W3CDTF">2025-10-20T05:31:20Z</dcterms:modified>
</cp:coreProperties>
</file>