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2" r:id="rId3"/>
    <p:sldId id="273" r:id="rId4"/>
    <p:sldId id="257" r:id="rId5"/>
    <p:sldId id="260" r:id="rId6"/>
    <p:sldId id="258" r:id="rId7"/>
    <p:sldId id="261" r:id="rId8"/>
    <p:sldId id="262" r:id="rId9"/>
    <p:sldId id="274" r:id="rId10"/>
    <p:sldId id="263" r:id="rId11"/>
    <p:sldId id="275" r:id="rId12"/>
    <p:sldId id="266" r:id="rId13"/>
    <p:sldId id="267" r:id="rId14"/>
    <p:sldId id="268" r:id="rId15"/>
    <p:sldId id="269" r:id="rId16"/>
    <p:sldId id="270" r:id="rId17"/>
    <p:sldId id="271" r:id="rId18"/>
    <p:sldId id="276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80F5C3-6E77-434C-B836-1A53FFAF7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685799"/>
            <a:ext cx="11064443" cy="2971801"/>
          </a:xfrm>
        </p:spPr>
        <p:txBody>
          <a:bodyPr/>
          <a:lstStyle/>
          <a:p>
            <a:r>
              <a:rPr lang="uk-UA" b="1" dirty="0">
                <a:solidFill>
                  <a:srgbClr val="FFC000"/>
                </a:solidFill>
              </a:rPr>
              <a:t>Пиловий бронхіт.</a:t>
            </a:r>
            <a:br>
              <a:rPr lang="uk-UA" b="1" dirty="0">
                <a:solidFill>
                  <a:srgbClr val="FFC000"/>
                </a:solidFill>
              </a:rPr>
            </a:br>
            <a:r>
              <a:rPr lang="uk-UA" b="1" dirty="0">
                <a:solidFill>
                  <a:srgbClr val="FFC000"/>
                </a:solidFill>
              </a:rPr>
              <a:t>Професійна бронхіальна астма</a:t>
            </a:r>
            <a:endParaRPr lang="x-none" b="1" dirty="0">
              <a:solidFill>
                <a:srgbClr val="FFC000"/>
              </a:solidFill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8EF5DAA0-2EB3-4FDB-A0FD-9C4C11A935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1947333"/>
          </a:xfrm>
        </p:spPr>
        <p:txBody>
          <a:bodyPr/>
          <a:lstStyle/>
          <a:p>
            <a:pPr algn="ctr"/>
            <a:r>
              <a:rPr lang="ru-RU" sz="1800" b="1" dirty="0" err="1" smtClean="0">
                <a:solidFill>
                  <a:srgbClr val="FF0000"/>
                </a:solidFill>
              </a:rPr>
              <a:t>Одеський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національний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медичний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університет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sz="2400" b="1" dirty="0" smtClean="0"/>
              <a:t>Кафедра </a:t>
            </a:r>
            <a:r>
              <a:rPr lang="ru-RU" sz="2400" b="1" dirty="0" err="1" smtClean="0"/>
              <a:t>професійної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патології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клінічної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лабораторної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функціональної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діагностики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405408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30B4373F-21A9-433F-A82C-399974DF8C19}"/>
              </a:ext>
            </a:extLst>
          </p:cNvPr>
          <p:cNvSpPr/>
          <p:nvPr/>
        </p:nvSpPr>
        <p:spPr>
          <a:xfrm>
            <a:off x="1454727" y="1"/>
            <a:ext cx="9601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/>
              <a:t> </a:t>
            </a:r>
            <a:r>
              <a:rPr lang="uk-UA" sz="2800" b="1" dirty="0">
                <a:solidFill>
                  <a:srgbClr val="FFFF00"/>
                </a:solidFill>
              </a:rPr>
              <a:t>Актуальність теми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C00000"/>
                </a:solidFill>
              </a:rPr>
              <a:t>Визначення</a:t>
            </a:r>
            <a:r>
              <a:rPr lang="uk-UA" sz="2800" b="1" dirty="0"/>
              <a:t>:</a:t>
            </a:r>
            <a:r>
              <a:rPr lang="uk-UA" sz="2800" dirty="0"/>
              <a:t> Що таке професійні захворювання легень (загальне поняття).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C00000"/>
                </a:solidFill>
              </a:rPr>
              <a:t>Актуальність:</a:t>
            </a:r>
            <a:endParaRPr lang="uk-UA" sz="2800" dirty="0">
              <a:solidFill>
                <a:srgbClr val="C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2800" dirty="0"/>
              <a:t>Поширеність серед працівників, зайнятих на шкідливих виробництвах (гірництво, будівництво, хімічна промисловість, сільське господарство, харчова промисловість тощо).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2800" dirty="0"/>
              <a:t>Соціально-економічні наслідки (втрата працездатності, інвалідність, витрати на лікування).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FFFF00"/>
                </a:solidFill>
              </a:rPr>
              <a:t>Мета презентації: </a:t>
            </a:r>
            <a:r>
              <a:rPr lang="uk-UA" sz="2800" dirty="0"/>
              <a:t>Розглянути етіологію, патогенез, клініку, діагностику та профілактику пилового бронхіту та професійної бронхіальної астми.</a:t>
            </a:r>
          </a:p>
        </p:txBody>
      </p:sp>
    </p:spTree>
    <p:extLst>
      <p:ext uri="{BB962C8B-B14F-4D97-AF65-F5344CB8AC3E}">
        <p14:creationId xmlns:p14="http://schemas.microsoft.com/office/powerpoint/2010/main" xmlns="" val="3021135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xmlns="" id="{41E11BA5-39C1-41F3-A36D-260D213542D8}"/>
              </a:ext>
            </a:extLst>
          </p:cNvPr>
          <p:cNvSpPr/>
          <p:nvPr/>
        </p:nvSpPr>
        <p:spPr>
          <a:xfrm>
            <a:off x="734291" y="277090"/>
            <a:ext cx="1058487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C00000"/>
                </a:solidFill>
              </a:rPr>
              <a:t>Визначення: </a:t>
            </a:r>
            <a:r>
              <a:rPr lang="uk-UA" sz="2800" b="1" dirty="0">
                <a:solidFill>
                  <a:srgbClr val="FFFF00"/>
                </a:solidFill>
              </a:rPr>
              <a:t>Хронічне дифузне запалення бронхів, спричинене тривалим вдиханням виробничого пилу (</a:t>
            </a:r>
            <a:r>
              <a:rPr lang="uk-UA" sz="2800" b="1" dirty="0">
                <a:solidFill>
                  <a:srgbClr val="00B050"/>
                </a:solidFill>
              </a:rPr>
              <a:t>мінерального, органічного, змішаного</a:t>
            </a:r>
            <a:r>
              <a:rPr lang="uk-UA" sz="2800" b="1" dirty="0">
                <a:solidFill>
                  <a:srgbClr val="FFFF00"/>
                </a:solidFill>
              </a:rPr>
              <a:t>), що характеризується кашлем, виділенням мокротиння та прогресуючим порушенням легеневої </a:t>
            </a:r>
            <a:r>
              <a:rPr lang="uk-UA" sz="2800" b="1" dirty="0" err="1">
                <a:solidFill>
                  <a:srgbClr val="FFFF00"/>
                </a:solidFill>
              </a:rPr>
              <a:t>вентиляції.Етіологія</a:t>
            </a:r>
            <a:endParaRPr lang="uk-UA" sz="2800" b="1" dirty="0">
              <a:solidFill>
                <a:srgbClr val="FFFF00"/>
              </a:solidFill>
            </a:endParaRPr>
          </a:p>
          <a:p>
            <a:pPr algn="just"/>
            <a:r>
              <a:rPr lang="uk-UA" sz="2800" b="1" dirty="0">
                <a:solidFill>
                  <a:srgbClr val="FFFF00"/>
                </a:solidFill>
              </a:rPr>
              <a:t> (</a:t>
            </a:r>
            <a:r>
              <a:rPr lang="uk-UA" sz="2800" b="1" dirty="0">
                <a:solidFill>
                  <a:srgbClr val="FF0000"/>
                </a:solidFill>
              </a:rPr>
              <a:t>Причини</a:t>
            </a:r>
            <a:r>
              <a:rPr lang="uk-UA" sz="2800" b="1" dirty="0">
                <a:solidFill>
                  <a:srgbClr val="FFFF00"/>
                </a:solidFill>
              </a:rPr>
              <a:t>):Тривалий контакт (зазвичай понад 5-10 років) з високими концентраціями виробничого пилу.</a:t>
            </a:r>
          </a:p>
          <a:p>
            <a:pPr algn="just"/>
            <a:r>
              <a:rPr lang="uk-UA" sz="2800" b="1" dirty="0">
                <a:solidFill>
                  <a:srgbClr val="7030A0"/>
                </a:solidFill>
              </a:rPr>
              <a:t>Приклади галузей/пил</a:t>
            </a:r>
            <a:r>
              <a:rPr lang="uk-UA" sz="2800" b="1" dirty="0">
                <a:solidFill>
                  <a:srgbClr val="FFFF00"/>
                </a:solidFill>
              </a:rPr>
              <a:t>: Вугільний пил (антракоз), пил кремнію, металевий пил, цементний пил, зерновий пил тощо.</a:t>
            </a:r>
          </a:p>
          <a:p>
            <a:pPr algn="just"/>
            <a:r>
              <a:rPr lang="uk-UA" sz="2800" b="1" dirty="0">
                <a:solidFill>
                  <a:srgbClr val="C00000"/>
                </a:solidFill>
              </a:rPr>
              <a:t>Фактори ризику: </a:t>
            </a:r>
            <a:r>
              <a:rPr lang="uk-UA" sz="2800" b="1" dirty="0">
                <a:solidFill>
                  <a:srgbClr val="FFFF00"/>
                </a:solidFill>
              </a:rPr>
              <a:t>Куріння, супутні захворювання легень.</a:t>
            </a:r>
            <a:endParaRPr lang="x-none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2018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937951DE-ECF1-4FEA-9699-9F68B36E299F}"/>
              </a:ext>
            </a:extLst>
          </p:cNvPr>
          <p:cNvSpPr/>
          <p:nvPr/>
        </p:nvSpPr>
        <p:spPr>
          <a:xfrm>
            <a:off x="574964" y="290947"/>
            <a:ext cx="11042072" cy="592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ct val="150000"/>
              </a:lnSpc>
              <a:spcBef>
                <a:spcPts val="450"/>
              </a:spcBef>
              <a:spcAft>
                <a:spcPts val="0"/>
              </a:spcAft>
            </a:pPr>
            <a:r>
              <a:rPr lang="x-none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Пиловий</a:t>
            </a:r>
            <a:r>
              <a:rPr lang="x-none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</a:t>
            </a:r>
            <a:r>
              <a:rPr lang="x-none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x-none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професійних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спричинене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тривалим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виробничого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пилу.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дифузним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запаленням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бронхів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первинно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хронічний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дифузний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ендобронхіт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</a:pP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нозологічну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пиловий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внесено до списку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професійних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хвороб у 1970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сучасних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виробничих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умовах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пиловий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бронхіт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розвивається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повільно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через 8—10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років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роботи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впливом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пилу і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зустрічається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різних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галузях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промисловості</a:t>
            </a:r>
            <a:r>
              <a:rPr lang="x-none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x-none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7685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xmlns="" id="{73EE63CA-6D03-404E-A036-837E1EEB3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58355318"/>
              </p:ext>
            </p:extLst>
          </p:nvPr>
        </p:nvGraphicFramePr>
        <p:xfrm>
          <a:off x="0" y="1"/>
          <a:ext cx="12025747" cy="69625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13838">
                  <a:extLst>
                    <a:ext uri="{9D8B030D-6E8A-4147-A177-3AD203B41FA5}">
                      <a16:colId xmlns:a16="http://schemas.microsoft.com/office/drawing/2014/main" xmlns="" val="3993344409"/>
                    </a:ext>
                  </a:extLst>
                </a:gridCol>
                <a:gridCol w="4433180">
                  <a:extLst>
                    <a:ext uri="{9D8B030D-6E8A-4147-A177-3AD203B41FA5}">
                      <a16:colId xmlns:a16="http://schemas.microsoft.com/office/drawing/2014/main" xmlns="" val="2884108092"/>
                    </a:ext>
                  </a:extLst>
                </a:gridCol>
                <a:gridCol w="2978729">
                  <a:extLst>
                    <a:ext uri="{9D8B030D-6E8A-4147-A177-3AD203B41FA5}">
                      <a16:colId xmlns:a16="http://schemas.microsoft.com/office/drawing/2014/main" xmlns="" val="3099480265"/>
                    </a:ext>
                  </a:extLst>
                </a:gridCol>
              </a:tblGrid>
              <a:tr h="517787"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 err="1">
                          <a:solidFill>
                            <a:srgbClr val="FFFF00"/>
                          </a:solidFill>
                          <a:effectLst/>
                        </a:rPr>
                        <a:t>Виробництво</a:t>
                      </a:r>
                      <a:r>
                        <a:rPr lang="x-none" sz="1800" dirty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x-none" sz="1800" dirty="0" err="1">
                          <a:solidFill>
                            <a:srgbClr val="FFFF00"/>
                          </a:solidFill>
                          <a:effectLst/>
                        </a:rPr>
                        <a:t>професія</a:t>
                      </a:r>
                      <a:endParaRPr lang="x-none" sz="1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 err="1">
                          <a:solidFill>
                            <a:srgbClr val="FFFF00"/>
                          </a:solidFill>
                          <a:effectLst/>
                        </a:rPr>
                        <a:t>Фактори</a:t>
                      </a:r>
                      <a:r>
                        <a:rPr lang="x-none" sz="1800" dirty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x-none" sz="1800" dirty="0" err="1">
                          <a:solidFill>
                            <a:srgbClr val="FFFF00"/>
                          </a:solidFill>
                          <a:effectLst/>
                        </a:rPr>
                        <a:t>які</a:t>
                      </a:r>
                      <a:r>
                        <a:rPr lang="x-none" sz="18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x-none" sz="1800" dirty="0" err="1">
                          <a:solidFill>
                            <a:srgbClr val="FFFF00"/>
                          </a:solidFill>
                          <a:effectLst/>
                        </a:rPr>
                        <a:t>сприяють</a:t>
                      </a:r>
                      <a:endParaRPr lang="x-none" sz="1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 err="1">
                          <a:solidFill>
                            <a:srgbClr val="FFFF00"/>
                          </a:solidFill>
                          <a:effectLst/>
                        </a:rPr>
                        <a:t>Інші</a:t>
                      </a:r>
                      <a:r>
                        <a:rPr lang="x-none" sz="18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x-none" sz="1800" dirty="0" err="1">
                          <a:solidFill>
                            <a:srgbClr val="FFFF00"/>
                          </a:solidFill>
                          <a:effectLst/>
                        </a:rPr>
                        <a:t>можливі</a:t>
                      </a:r>
                      <a:r>
                        <a:rPr lang="x-none" sz="18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x-none" sz="1800" dirty="0" err="1">
                          <a:solidFill>
                            <a:srgbClr val="FFFF00"/>
                          </a:solidFill>
                          <a:effectLst/>
                        </a:rPr>
                        <a:t>форми</a:t>
                      </a:r>
                      <a:r>
                        <a:rPr lang="x-none" sz="18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x-none" sz="1800" dirty="0" err="1">
                          <a:solidFill>
                            <a:srgbClr val="FFFF00"/>
                          </a:solidFill>
                          <a:effectLst/>
                        </a:rPr>
                        <a:t>пилової</a:t>
                      </a:r>
                      <a:r>
                        <a:rPr lang="x-none" sz="18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x-none" sz="1800" dirty="0" err="1">
                          <a:solidFill>
                            <a:srgbClr val="FFFF00"/>
                          </a:solidFill>
                          <a:effectLst/>
                        </a:rPr>
                        <a:t>патології</a:t>
                      </a:r>
                      <a:endParaRPr lang="x-none" sz="1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325337730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розвитку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бронхіту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990520466"/>
                  </a:ext>
                </a:extLst>
              </a:tr>
              <a:tr h="218095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 err="1">
                          <a:effectLst/>
                        </a:rPr>
                        <a:t>Вугільна</a:t>
                      </a:r>
                      <a:r>
                        <a:rPr lang="x-none" sz="1800" dirty="0">
                          <a:effectLst/>
                        </a:rPr>
                        <a:t> </a:t>
                      </a:r>
                      <a:r>
                        <a:rPr lang="x-none" sz="1800" dirty="0" err="1">
                          <a:effectLst/>
                        </a:rPr>
                        <a:t>промисловість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Пил,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що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містить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кварц і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вугілля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;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Пневмоконіоз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342427799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(</a:t>
                      </a:r>
                      <a:r>
                        <a:rPr lang="x-none" sz="1800" dirty="0" err="1">
                          <a:effectLst/>
                        </a:rPr>
                        <a:t>робітники</a:t>
                      </a:r>
                      <a:r>
                        <a:rPr lang="x-none" sz="1800" dirty="0">
                          <a:effectLst/>
                        </a:rPr>
                        <a:t> </a:t>
                      </a:r>
                      <a:r>
                        <a:rPr lang="x-none" sz="1800" dirty="0" err="1">
                          <a:effectLst/>
                        </a:rPr>
                        <a:t>очисного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подразливі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гази (метан);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38385298"/>
                  </a:ext>
                </a:extLst>
              </a:tr>
              <a:tr h="436191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забою, прохідники,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зігрівальний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мікроклімат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висока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271406115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машиністи вугільних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вологість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601492106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комбайнів)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939415468"/>
                  </a:ext>
                </a:extLst>
              </a:tr>
              <a:tr h="356816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Гірничорудна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Пил,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що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містить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кварц, метал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 err="1">
                          <a:effectLst/>
                        </a:rPr>
                        <a:t>Пневмоконіоз</a:t>
                      </a:r>
                      <a:r>
                        <a:rPr lang="x-none" sz="1800" dirty="0">
                          <a:effectLst/>
                        </a:rPr>
                        <a:t>, </a:t>
                      </a:r>
                      <a:r>
                        <a:rPr lang="x-none" sz="1800" dirty="0" err="1">
                          <a:effectLst/>
                        </a:rPr>
                        <a:t>бронхіальна</a:t>
                      </a:r>
                      <a:r>
                        <a:rPr lang="x-none" sz="1800" dirty="0">
                          <a:effectLst/>
                        </a:rPr>
                        <a:t> астма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705488338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промисловість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381112021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(бурильники, прохід-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151874934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ники, підривники)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250502037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671590419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Машинобудівна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422842121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промисловість: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4121987034"/>
                  </a:ext>
                </a:extLst>
              </a:tr>
              <a:tr h="436191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u="sng">
                          <a:effectLst/>
                        </a:rPr>
                        <a:t>Ливарне виробництво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Пил,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що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містить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вільний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діоксид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dirty="0" err="1">
                          <a:effectLst/>
                        </a:rPr>
                        <a:t>Пневмоконіоз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690450628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(ливарники, обрубники,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кремнію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аерозолі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металів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,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04523579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формувальники)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подразливі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 гази (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сірчаний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516106129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ангідрид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);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зігрівальний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522203927"/>
                  </a:ext>
                </a:extLst>
              </a:tr>
              <a:tr h="356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</a:rPr>
                        <a:t>мікроклімат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</a:rPr>
                        <a:t>, перепади</a:t>
                      </a:r>
                      <a:r>
                        <a:rPr lang="uk-UA" sz="1800" b="1" dirty="0">
                          <a:solidFill>
                            <a:srgbClr val="FF0000"/>
                          </a:solidFill>
                          <a:effectLst/>
                        </a:rPr>
                        <a:t> температур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608103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3363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xmlns="" id="{6B8A95BF-105D-400A-9391-BBE0268F3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2322676"/>
              </p:ext>
            </p:extLst>
          </p:nvPr>
        </p:nvGraphicFramePr>
        <p:xfrm>
          <a:off x="706582" y="110838"/>
          <a:ext cx="11090563" cy="66363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0661">
                  <a:extLst>
                    <a:ext uri="{9D8B030D-6E8A-4147-A177-3AD203B41FA5}">
                      <a16:colId xmlns:a16="http://schemas.microsoft.com/office/drawing/2014/main" xmlns="" val="2235661518"/>
                    </a:ext>
                  </a:extLst>
                </a:gridCol>
                <a:gridCol w="3415774">
                  <a:extLst>
                    <a:ext uri="{9D8B030D-6E8A-4147-A177-3AD203B41FA5}">
                      <a16:colId xmlns:a16="http://schemas.microsoft.com/office/drawing/2014/main" xmlns="" val="1339417362"/>
                    </a:ext>
                  </a:extLst>
                </a:gridCol>
                <a:gridCol w="3754128">
                  <a:extLst>
                    <a:ext uri="{9D8B030D-6E8A-4147-A177-3AD203B41FA5}">
                      <a16:colId xmlns:a16="http://schemas.microsoft.com/office/drawing/2014/main" xmlns="" val="3638269928"/>
                    </a:ext>
                  </a:extLst>
                </a:gridCol>
              </a:tblGrid>
              <a:tr h="464439">
                <a:tc rowSpan="2"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u="sng">
                          <a:effectLst/>
                          <a:latin typeface="+mn-lt"/>
                        </a:rPr>
                        <a:t>Зварювальне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endParaRPr lang="x-none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 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391619616"/>
                  </a:ext>
                </a:extLst>
              </a:tr>
              <a:tr h="908236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Аерозолі</a:t>
                      </a: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металів</a:t>
                      </a: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, гази (окисли</a:t>
                      </a:r>
                      <a:endParaRPr lang="x-none" sz="1800" b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Пневмоконіоз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бронхіальна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астма,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050061137"/>
                  </a:ext>
                </a:extLst>
              </a:tr>
              <a:tr h="49540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u="sng">
                          <a:effectLst/>
                          <a:latin typeface="+mn-lt"/>
                        </a:rPr>
                        <a:t>виробництво </a:t>
                      </a:r>
                      <a:r>
                        <a:rPr lang="x-none" sz="1800">
                          <a:effectLst/>
                          <a:latin typeface="+mn-lt"/>
                        </a:rPr>
                        <a:t>(електро- і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азоту, </a:t>
                      </a: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фтористий</a:t>
                      </a: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водень</a:t>
                      </a: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x-none" sz="1800" b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екзогенний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алергічний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альвеоліт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37967792"/>
                  </a:ext>
                </a:extLst>
              </a:tr>
              <a:tr h="464439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газозварювальники,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x-none" sz="1800" b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987474535"/>
                  </a:ext>
                </a:extLst>
              </a:tr>
              <a:tr h="464439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газорізчики)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x-none" sz="1800" b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017682262"/>
                  </a:ext>
                </a:extLst>
              </a:tr>
              <a:tr h="49540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u="sng">
                          <a:effectLst/>
                          <a:latin typeface="+mn-lt"/>
                        </a:rPr>
                        <a:t>Металообробка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Абразивний</a:t>
                      </a: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 пил, пил </a:t>
                      </a: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металів</a:t>
                      </a:r>
                      <a:endParaRPr lang="x-none" sz="1800" b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Пневмоконіоз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бронхіальна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астма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633484821"/>
                  </a:ext>
                </a:extLst>
              </a:tr>
              <a:tr h="464439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(шліфувальники,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x-none" sz="1800" b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468296069"/>
                  </a:ext>
                </a:extLst>
              </a:tr>
              <a:tr h="49540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наждачники)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x-none" sz="1800" b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706230404"/>
                  </a:ext>
                </a:extLst>
              </a:tr>
              <a:tr h="464439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Промисловість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Пил, </a:t>
                      </a: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що</a:t>
                      </a: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містить</a:t>
                      </a: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вільний</a:t>
                      </a: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 і</a:t>
                      </a:r>
                      <a:endParaRPr lang="x-none" sz="1800" b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Пневмоконіоз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x-none" sz="18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бронхіальна</a:t>
                      </a:r>
                      <a:r>
                        <a:rPr lang="x-none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астма</a:t>
                      </a:r>
                      <a:endParaRPr lang="x-none" sz="18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589168025"/>
                  </a:ext>
                </a:extLst>
              </a:tr>
              <a:tr h="464439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будівельних матеріалів і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сполучений</a:t>
                      </a: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діоксид</a:t>
                      </a: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кремнію</a:t>
                      </a:r>
                      <a:endParaRPr lang="x-none" sz="1800" b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 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467792626"/>
                  </a:ext>
                </a:extLst>
              </a:tr>
              <a:tr h="464439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будівництво (бетонники,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x-none" sz="1800" b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 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673035132"/>
                  </a:ext>
                </a:extLst>
              </a:tr>
              <a:tr h="49540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бурильники,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 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 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446858332"/>
                  </a:ext>
                </a:extLst>
              </a:tr>
              <a:tr h="49540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підривальники)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  <a:latin typeface="+mn-lt"/>
                        </a:rPr>
                        <a:t> </a:t>
                      </a:r>
                      <a:endParaRPr lang="x-none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  <a:latin typeface="+mn-lt"/>
                        </a:rPr>
                        <a:t> </a:t>
                      </a:r>
                      <a:endParaRPr lang="x-none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297397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33708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xmlns="" id="{74F8D5CD-A005-4FC4-91F3-0D41A7B36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1435453"/>
              </p:ext>
            </p:extLst>
          </p:nvPr>
        </p:nvGraphicFramePr>
        <p:xfrm>
          <a:off x="346364" y="138546"/>
          <a:ext cx="11430000" cy="64696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2286">
                  <a:extLst>
                    <a:ext uri="{9D8B030D-6E8A-4147-A177-3AD203B41FA5}">
                      <a16:colId xmlns:a16="http://schemas.microsoft.com/office/drawing/2014/main" xmlns="" val="117949948"/>
                    </a:ext>
                  </a:extLst>
                </a:gridCol>
                <a:gridCol w="4111832">
                  <a:extLst>
                    <a:ext uri="{9D8B030D-6E8A-4147-A177-3AD203B41FA5}">
                      <a16:colId xmlns:a16="http://schemas.microsoft.com/office/drawing/2014/main" xmlns="" val="4106957776"/>
                    </a:ext>
                  </a:extLst>
                </a:gridCol>
                <a:gridCol w="3725882">
                  <a:extLst>
                    <a:ext uri="{9D8B030D-6E8A-4147-A177-3AD203B41FA5}">
                      <a16:colId xmlns:a16="http://schemas.microsoft.com/office/drawing/2014/main" xmlns="" val="3336776277"/>
                    </a:ext>
                  </a:extLst>
                </a:gridCol>
              </a:tblGrid>
              <a:tr h="263583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Текстильна промисло-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Волокнистий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рослинний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 пил,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C00000"/>
                          </a:solidFill>
                          <a:effectLst/>
                        </a:rPr>
                        <a:t>Бісіноз</a:t>
                      </a: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, </a:t>
                      </a:r>
                      <a:r>
                        <a:rPr lang="x-none" sz="1800" b="1" dirty="0" err="1">
                          <a:solidFill>
                            <a:srgbClr val="C00000"/>
                          </a:solidFill>
                          <a:effectLst/>
                        </a:rPr>
                        <a:t>бронхіальна</a:t>
                      </a: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 астма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448178365"/>
                  </a:ext>
                </a:extLst>
              </a:tr>
              <a:tr h="527167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вість і первинна пере-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грибкове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 і 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бактеріальне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обсіме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-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557011777"/>
                  </a:ext>
                </a:extLst>
              </a:tr>
              <a:tr h="527167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робка волокнистих тех-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ніння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317005111"/>
                  </a:ext>
                </a:extLst>
              </a:tr>
              <a:tr h="330925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нічних культур (опера-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156044227"/>
                  </a:ext>
                </a:extLst>
              </a:tr>
              <a:tr h="527167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тори чесальних машин і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231057279"/>
                  </a:ext>
                </a:extLst>
              </a:tr>
              <a:tr h="304534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агрегатів, сортуваль-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786309078"/>
                  </a:ext>
                </a:extLst>
              </a:tr>
              <a:tr h="304534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ники сировини)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289209171"/>
                  </a:ext>
                </a:extLst>
              </a:tr>
              <a:tr h="527167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Рослинництво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Грунтовий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, 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рослинний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 пил, гази,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C00000"/>
                          </a:solidFill>
                          <a:effectLst/>
                        </a:rPr>
                        <a:t>Пневмоконіоз</a:t>
                      </a: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, </a:t>
                      </a:r>
                      <a:r>
                        <a:rPr lang="x-none" sz="1800" b="1" dirty="0" err="1">
                          <a:solidFill>
                            <a:srgbClr val="C00000"/>
                          </a:solidFill>
                          <a:effectLst/>
                        </a:rPr>
                        <a:t>бронхіальна</a:t>
                      </a: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 астма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272874863"/>
                  </a:ext>
                </a:extLst>
              </a:tr>
              <a:tr h="527167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(трактористи,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мінеральні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добрива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, 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пестициди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746944150"/>
                  </a:ext>
                </a:extLst>
              </a:tr>
              <a:tr h="304534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комбайнери)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495658695"/>
                  </a:ext>
                </a:extLst>
              </a:tr>
              <a:tr h="527167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Тваринництво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Пил 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комбікормів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, 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ґрунтовий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 пил,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C00000"/>
                          </a:solidFill>
                          <a:effectLst/>
                        </a:rPr>
                        <a:t>Бронхіальна</a:t>
                      </a: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 астма, </a:t>
                      </a:r>
                      <a:r>
                        <a:rPr lang="x-none" sz="1800" b="1" dirty="0" err="1">
                          <a:solidFill>
                            <a:srgbClr val="C00000"/>
                          </a:solidFill>
                          <a:effectLst/>
                        </a:rPr>
                        <a:t>екзогенний</a:t>
                      </a:r>
                      <a:r>
                        <a:rPr lang="x-none" sz="1800" b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x-none" sz="1800" b="1" dirty="0" err="1">
                          <a:solidFill>
                            <a:srgbClr val="C00000"/>
                          </a:solidFill>
                          <a:effectLst/>
                        </a:rPr>
                        <a:t>алергічний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908389890"/>
                  </a:ext>
                </a:extLst>
              </a:tr>
              <a:tr h="527167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(оператори птахофабрик,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подразливі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 гази (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аміак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,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C00000"/>
                          </a:solidFill>
                          <a:effectLst/>
                        </a:rPr>
                        <a:t>альвеоліт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4219158982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тваринницьких ферм)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сірководень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), пил 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органічного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501091905"/>
                  </a:ext>
                </a:extLst>
              </a:tr>
              <a:tr h="3311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походження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 (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вовна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, пух, перо),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596246784"/>
                  </a:ext>
                </a:extLst>
              </a:tr>
              <a:tr h="3045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грибкове</a:t>
                      </a:r>
                      <a:r>
                        <a:rPr lang="x-none" sz="1800" b="1" dirty="0">
                          <a:solidFill>
                            <a:srgbClr val="00B050"/>
                          </a:solidFill>
                          <a:effectLst/>
                        </a:rPr>
                        <a:t> і </a:t>
                      </a: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бактеріальне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82065872"/>
                  </a:ext>
                </a:extLst>
              </a:tr>
              <a:tr h="3045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x-none" sz="1800" b="1" dirty="0" err="1">
                          <a:solidFill>
                            <a:srgbClr val="00B050"/>
                          </a:solidFill>
                          <a:effectLst/>
                        </a:rPr>
                        <a:t>обсіменіння</a:t>
                      </a:r>
                      <a:endParaRPr lang="x-none" sz="1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481047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8197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6D8334-A932-4860-9DA2-B5635D945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82" y="695687"/>
            <a:ext cx="11180618" cy="546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7293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86540AD2-3A71-46C7-9053-3AFB16EA7EF6}"/>
              </a:ext>
            </a:extLst>
          </p:cNvPr>
          <p:cNvSpPr/>
          <p:nvPr/>
        </p:nvSpPr>
        <p:spPr>
          <a:xfrm>
            <a:off x="429491" y="582067"/>
            <a:ext cx="10986654" cy="5825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</a:rPr>
              <a:t>Патогенез Пилового бронхіту</a:t>
            </a:r>
          </a:p>
          <a:p>
            <a:pPr algn="ctr"/>
            <a:endParaRPr lang="uk-UA" sz="2800" b="1" dirty="0">
              <a:solidFill>
                <a:srgbClr val="C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uk-UA" sz="2800" b="1" dirty="0"/>
              <a:t>Механізм розвитку:</a:t>
            </a:r>
            <a:endParaRPr lang="uk-UA" sz="28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FFFF00"/>
                </a:solidFill>
              </a:rPr>
              <a:t>Механічне та хімічне подразнення слизової оболонки бронхів пиловими частинками.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FFFF00"/>
                </a:solidFill>
              </a:rPr>
              <a:t>Порушення </a:t>
            </a:r>
            <a:r>
              <a:rPr lang="uk-UA" sz="2800" b="1" dirty="0" err="1">
                <a:solidFill>
                  <a:srgbClr val="FFFF00"/>
                </a:solidFill>
              </a:rPr>
              <a:t>мукоциліарного</a:t>
            </a:r>
            <a:r>
              <a:rPr lang="uk-UA" sz="2800" b="1" dirty="0">
                <a:solidFill>
                  <a:srgbClr val="FFFF00"/>
                </a:solidFill>
              </a:rPr>
              <a:t> кліренсу.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FFFF00"/>
                </a:solidFill>
              </a:rPr>
              <a:t>Розвиток хронічного запалення, гіпертрофія слизових залоз, </a:t>
            </a:r>
            <a:r>
              <a:rPr lang="uk-UA" sz="2800" b="1" dirty="0" err="1">
                <a:solidFill>
                  <a:srgbClr val="FFFF00"/>
                </a:solidFill>
              </a:rPr>
              <a:t>гіперпродукція</a:t>
            </a:r>
            <a:r>
              <a:rPr lang="uk-UA" sz="2800" b="1" dirty="0">
                <a:solidFill>
                  <a:srgbClr val="FFFF00"/>
                </a:solidFill>
              </a:rPr>
              <a:t> мокротиння.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FFFF00"/>
                </a:solidFill>
              </a:rPr>
              <a:t>Поступове формування обструкції (звуження) дрібних бронхів та емфіземи.</a:t>
            </a:r>
          </a:p>
        </p:txBody>
      </p:sp>
    </p:spTree>
    <p:extLst>
      <p:ext uri="{BB962C8B-B14F-4D97-AF65-F5344CB8AC3E}">
        <p14:creationId xmlns:p14="http://schemas.microsoft.com/office/powerpoint/2010/main" xmlns="" val="3271392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DE3A9358-FC59-4B13-A22A-CD705C6CE49B}"/>
              </a:ext>
            </a:extLst>
          </p:cNvPr>
          <p:cNvSpPr/>
          <p:nvPr/>
        </p:nvSpPr>
        <p:spPr>
          <a:xfrm>
            <a:off x="318655" y="0"/>
            <a:ext cx="11727872" cy="7463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ct val="150000"/>
              </a:lnSpc>
              <a:spcBef>
                <a:spcPts val="375"/>
              </a:spcBef>
              <a:spcAft>
                <a:spcPts val="750"/>
              </a:spcAft>
            </a:pPr>
            <a:r>
              <a:rPr lang="x-none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Патогенез.</a:t>
            </a:r>
            <a:r>
              <a:rPr lang="x-none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працюючого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пилу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відмічається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бронхолегеневого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мукоціліарний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транспорт,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місцевий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імунітет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сурфактантна</a:t>
            </a:r>
            <a:r>
              <a:rPr lang="x-none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система. </a:t>
            </a:r>
            <a:r>
              <a:rPr lang="x-none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порушення евакуації пилових часток і секреторної функції бронхів на фоні структурних змін війчастого епітелію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00025" algn="just">
              <a:lnSpc>
                <a:spcPct val="150000"/>
              </a:lnSpc>
              <a:spcBef>
                <a:spcPts val="375"/>
              </a:spcBef>
              <a:spcAft>
                <a:spcPts val="750"/>
              </a:spcAft>
            </a:pPr>
            <a:r>
              <a:rPr lang="uk-UA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Пиловий бронхіт характеризується атрофічними і склеротичними змінами в усіх структурах бронхіального дерева, які формуються вже на початкових стадіях захворювання, змінами моторики бронхів, гіперсекрецією.</a:t>
            </a:r>
          </a:p>
          <a:p>
            <a:pPr indent="200025" algn="just">
              <a:lnSpc>
                <a:spcPct val="150000"/>
              </a:lnSpc>
              <a:spcBef>
                <a:spcPts val="375"/>
              </a:spcBef>
              <a:spcAft>
                <a:spcPts val="75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патогенезі захворювання  виникає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бронхоспазм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внаслідок рефлекторної реакції бронхіальної мускулатури на пилові частки або сенсибілізації до алергенів, що містяться в промисловому аерозолі (хром, марганець, нікель,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фенолформальдегідні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смоли та ін.). Патогенна мікрофлора дихальних шляхів впливає на розвиток запального процесу в бронхах і алергізацію хворого.</a:t>
            </a:r>
          </a:p>
          <a:p>
            <a:pPr indent="200025" algn="just">
              <a:lnSpc>
                <a:spcPts val="2325"/>
              </a:lnSpc>
              <a:spcBef>
                <a:spcPts val="375"/>
              </a:spcBef>
              <a:spcAft>
                <a:spcPts val="750"/>
              </a:spcAft>
            </a:pPr>
            <a:endParaRPr lang="x-non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0959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xmlns="" id="{9E2D7698-8501-42A2-B098-090CBB47DF99}"/>
              </a:ext>
            </a:extLst>
          </p:cNvPr>
          <p:cNvSpPr/>
          <p:nvPr/>
        </p:nvSpPr>
        <p:spPr>
          <a:xfrm>
            <a:off x="277091" y="138545"/>
            <a:ext cx="11305309" cy="6300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FF0000"/>
                </a:solidFill>
              </a:rPr>
              <a:t>Клініка та Діагностика Пилового бронхіт</a:t>
            </a:r>
            <a:r>
              <a:rPr lang="uk-UA" sz="2400" dirty="0"/>
              <a:t>у</a:t>
            </a:r>
          </a:p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00B050"/>
                </a:solidFill>
              </a:rPr>
              <a:t>Основні симптоми</a:t>
            </a:r>
            <a:r>
              <a:rPr lang="uk-UA" sz="2400" dirty="0"/>
              <a:t>: </a:t>
            </a:r>
            <a:r>
              <a:rPr lang="uk-UA" sz="2400" b="1" dirty="0" err="1">
                <a:solidFill>
                  <a:srgbClr val="C00000"/>
                </a:solidFill>
              </a:rPr>
              <a:t>Кашіль</a:t>
            </a:r>
            <a:r>
              <a:rPr lang="uk-UA" sz="2400" b="1" dirty="0"/>
              <a:t>:</a:t>
            </a:r>
            <a:r>
              <a:rPr lang="uk-UA" sz="2400" dirty="0"/>
              <a:t> </a:t>
            </a:r>
            <a:r>
              <a:rPr lang="uk-UA" sz="2400" b="1" dirty="0"/>
              <a:t>Хронічний, зранку, з мокротинням.</a:t>
            </a:r>
          </a:p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FFFF00"/>
                </a:solidFill>
              </a:rPr>
              <a:t>Мокротиння</a:t>
            </a:r>
            <a:r>
              <a:rPr lang="uk-UA" sz="2400" dirty="0"/>
              <a:t>: </a:t>
            </a:r>
            <a:r>
              <a:rPr lang="uk-UA" sz="2400" b="1" dirty="0"/>
              <a:t>Слизове, </a:t>
            </a:r>
            <a:r>
              <a:rPr lang="uk-UA" sz="2400" b="1" dirty="0" err="1"/>
              <a:t>слизисто</a:t>
            </a:r>
            <a:r>
              <a:rPr lang="uk-UA" sz="2400" b="1" dirty="0"/>
              <a:t>-гнійне.</a:t>
            </a:r>
          </a:p>
          <a:p>
            <a:pPr algn="just"/>
            <a:r>
              <a:rPr lang="uk-UA" sz="2400" b="1" dirty="0">
                <a:solidFill>
                  <a:srgbClr val="7030A0"/>
                </a:solidFill>
              </a:rPr>
              <a:t>Задишка:</a:t>
            </a:r>
            <a:r>
              <a:rPr lang="uk-UA" sz="2400" dirty="0"/>
              <a:t> </a:t>
            </a:r>
            <a:r>
              <a:rPr lang="uk-UA" sz="2400" b="1" dirty="0"/>
              <a:t>Поступово прогресуюча (спочатку при навантаженні, потім у спокої).</a:t>
            </a:r>
          </a:p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FFFF00"/>
                </a:solidFill>
              </a:rPr>
              <a:t>Аускультація</a:t>
            </a:r>
            <a:r>
              <a:rPr lang="uk-UA" sz="2400" dirty="0"/>
              <a:t>: </a:t>
            </a:r>
            <a:r>
              <a:rPr lang="uk-UA" sz="2400" b="1" dirty="0"/>
              <a:t>Жорстке дихання, сухі хрипи.</a:t>
            </a:r>
          </a:p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C00000"/>
                </a:solidFill>
              </a:rPr>
              <a:t>Діагностика:</a:t>
            </a:r>
          </a:p>
          <a:p>
            <a:pPr algn="just">
              <a:lnSpc>
                <a:spcPct val="150000"/>
              </a:lnSpc>
            </a:pPr>
            <a:r>
              <a:rPr lang="uk-UA" sz="2400" b="1" dirty="0"/>
              <a:t>Професійний анамнез: Зв'язок симптомів з роботою, стаж.</a:t>
            </a:r>
          </a:p>
          <a:p>
            <a:pPr algn="just">
              <a:lnSpc>
                <a:spcPct val="150000"/>
              </a:lnSpc>
            </a:pPr>
            <a:r>
              <a:rPr lang="uk-UA" sz="2400" b="1" dirty="0"/>
              <a:t>Спірометрія (ФЗД): Обструктивні порушення (зниження ОФВ_1/ФЖЄЛ, ОФВ_1).</a:t>
            </a:r>
          </a:p>
          <a:p>
            <a:pPr algn="just">
              <a:lnSpc>
                <a:spcPct val="150000"/>
              </a:lnSpc>
            </a:pPr>
            <a:r>
              <a:rPr lang="uk-UA" sz="2400" b="1" dirty="0"/>
              <a:t>Рентгенографія ОГК: Посилення легеневого малюнка, ознаки емфіземи.</a:t>
            </a:r>
            <a:endParaRPr lang="x-none" sz="2400" b="1" dirty="0"/>
          </a:p>
        </p:txBody>
      </p:sp>
    </p:spTree>
    <p:extLst>
      <p:ext uri="{BB962C8B-B14F-4D97-AF65-F5344CB8AC3E}">
        <p14:creationId xmlns:p14="http://schemas.microsoft.com/office/powerpoint/2010/main" xmlns="" val="275740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xmlns="" id="{BAD1F7EE-AC0D-4550-9398-97FCB9DAD1DC}"/>
              </a:ext>
            </a:extLst>
          </p:cNvPr>
          <p:cNvSpPr/>
          <p:nvPr/>
        </p:nvSpPr>
        <p:spPr>
          <a:xfrm>
            <a:off x="180110" y="166256"/>
            <a:ext cx="11693236" cy="6496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b="1" dirty="0">
                <a:solidFill>
                  <a:srgbClr val="FF0000"/>
                </a:solidFill>
              </a:rPr>
              <a:t>Клініка.</a:t>
            </a:r>
            <a:r>
              <a:rPr lang="uk-UA" sz="2000" dirty="0"/>
              <a:t> </a:t>
            </a:r>
            <a:r>
              <a:rPr lang="uk-UA" sz="2000" b="1" dirty="0">
                <a:solidFill>
                  <a:srgbClr val="7030A0"/>
                </a:solidFill>
              </a:rPr>
              <a:t>Сучасна класифікація пилового бронхіту передбачає оцінку стадії, періоду (фази) захворювання, наявності ускладнень. Розрізнюють три стадії пилового бронхіту.</a:t>
            </a:r>
          </a:p>
          <a:p>
            <a:pPr>
              <a:lnSpc>
                <a:spcPct val="150000"/>
              </a:lnSpc>
            </a:pPr>
            <a:r>
              <a:rPr lang="uk-UA" sz="2000" b="1" dirty="0">
                <a:solidFill>
                  <a:srgbClr val="C00000"/>
                </a:solidFill>
              </a:rPr>
              <a:t>Стадія І </a:t>
            </a:r>
            <a:r>
              <a:rPr lang="uk-UA" sz="2000" dirty="0"/>
              <a:t>— </a:t>
            </a:r>
            <a:r>
              <a:rPr lang="uk-UA" sz="2000" b="1" dirty="0">
                <a:solidFill>
                  <a:srgbClr val="FFFF00"/>
                </a:solidFill>
              </a:rPr>
              <a:t>подразнення - це слабко виражений бронхіт. Після багатьох років праці у контакті з промисловим пилом з'являється сухий або з незначною мокротою кашель. Поступово з роками він посилюється, з'являється задишка під час напруження, загальне нездужання. Загострення захворювання буває </a:t>
            </a:r>
            <a:r>
              <a:rPr lang="uk-UA" sz="2000" b="1" dirty="0" err="1">
                <a:solidFill>
                  <a:srgbClr val="FFFF00"/>
                </a:solidFill>
              </a:rPr>
              <a:t>рідко</a:t>
            </a:r>
            <a:r>
              <a:rPr lang="uk-UA" sz="2000" b="1" dirty="0">
                <a:solidFill>
                  <a:srgbClr val="FFFF00"/>
                </a:solidFill>
              </a:rPr>
              <a:t> і триває недовго.</a:t>
            </a:r>
          </a:p>
          <a:p>
            <a:pPr>
              <a:lnSpc>
                <a:spcPct val="150000"/>
              </a:lnSpc>
            </a:pPr>
            <a:r>
              <a:rPr lang="uk-UA" sz="2000" b="1" dirty="0">
                <a:solidFill>
                  <a:srgbClr val="FFFF00"/>
                </a:solidFill>
              </a:rPr>
              <a:t>Під час об'єктивного обстеження хворого відмічається ясний легеневий звук з коробковим відтінком, переважно в </a:t>
            </a:r>
            <a:r>
              <a:rPr lang="uk-UA" sz="2000" b="1" dirty="0" err="1">
                <a:solidFill>
                  <a:srgbClr val="FFFF00"/>
                </a:solidFill>
              </a:rPr>
              <a:t>нижньобокових</a:t>
            </a:r>
            <a:r>
              <a:rPr lang="uk-UA" sz="2000" b="1" dirty="0">
                <a:solidFill>
                  <a:srgbClr val="FFFF00"/>
                </a:solidFill>
              </a:rPr>
              <a:t> відділах грудної клітки. </a:t>
            </a:r>
            <a:r>
              <a:rPr lang="uk-UA" sz="2000" b="1" dirty="0" err="1">
                <a:solidFill>
                  <a:srgbClr val="FFFF00"/>
                </a:solidFill>
              </a:rPr>
              <a:t>Аускультативно</a:t>
            </a:r>
            <a:r>
              <a:rPr lang="uk-UA" sz="2000" b="1" dirty="0">
                <a:solidFill>
                  <a:srgbClr val="FFFF00"/>
                </a:solidFill>
              </a:rPr>
              <a:t> — дихання жорстке, вислуховуються розсіяні сухі, а іноді вологі хрипи. Істотних рентгенологічних змін не спостерігається. Легенева недостатність відсутня, в період загострення — відповідає 0-1 ступеню. Змін у периферичній крові немає.</a:t>
            </a:r>
          </a:p>
          <a:p>
            <a:pPr>
              <a:lnSpc>
                <a:spcPct val="150000"/>
              </a:lnSpc>
            </a:pPr>
            <a:r>
              <a:rPr lang="uk-UA" sz="2000" b="1" dirty="0">
                <a:solidFill>
                  <a:srgbClr val="FFFF00"/>
                </a:solidFill>
              </a:rPr>
              <a:t>Бронхіт у цій стадії має чітко окреслені фази: ремісії або загострення. За умови своєчасного лікування і нормалізації умов праці та способу життя цей процес повністю зворотний.</a:t>
            </a:r>
          </a:p>
        </p:txBody>
      </p:sp>
    </p:spTree>
    <p:extLst>
      <p:ext uri="{BB962C8B-B14F-4D97-AF65-F5344CB8AC3E}">
        <p14:creationId xmlns:p14="http://schemas.microsoft.com/office/powerpoint/2010/main" xmlns="" val="2672825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E56BC0AC-3AF5-4239-B320-CCB281E26D22}"/>
              </a:ext>
            </a:extLst>
          </p:cNvPr>
          <p:cNvSpPr/>
          <p:nvPr/>
        </p:nvSpPr>
        <p:spPr>
          <a:xfrm>
            <a:off x="221673" y="0"/>
            <a:ext cx="11817927" cy="6681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ct val="150000"/>
              </a:lnSpc>
              <a:spcBef>
                <a:spcPts val="225"/>
              </a:spcBef>
              <a:spcAft>
                <a:spcPts val="750"/>
              </a:spcAft>
            </a:pPr>
            <a:r>
              <a:rPr lang="x-none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x-none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 </a:t>
            </a:r>
            <a:r>
              <a:rPr lang="x-none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x-none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запальна</a:t>
            </a:r>
            <a:r>
              <a:rPr lang="x-none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Клінічні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прояви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пилового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обумовлені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варіантом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перебігу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обструктивний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астматичний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запальний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етіологічного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фактора. Так, при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кварцового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пилу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обструктивний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малою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вираженістю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запального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прогресуючою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емфіземою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легенів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обструктивного генезу. У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шахтарів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електрозварювальників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контактують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органічним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пилом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астматичний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варіант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пилового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(окисли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формальдегід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сірчані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проявами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інфекційного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бронхах,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хронічний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токсичний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розвитком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бронхоектазів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пневмосклерозу. У таких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відмічаються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загострення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температурною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реакцією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виділенням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слизово-гнійної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гнійної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мокроти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клінічного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біохімічного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аналізів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177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82ED220A-840F-4A55-A565-30BD6E6EB55E}"/>
              </a:ext>
            </a:extLst>
          </p:cNvPr>
          <p:cNvSpPr/>
          <p:nvPr/>
        </p:nvSpPr>
        <p:spPr>
          <a:xfrm>
            <a:off x="1246909" y="1039091"/>
            <a:ext cx="9892146" cy="50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ct val="150000"/>
              </a:lnSpc>
              <a:spcBef>
                <a:spcPts val="825"/>
              </a:spcBef>
              <a:spcAft>
                <a:spcPts val="0"/>
              </a:spcAft>
            </a:pP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Рентгенологічно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нерізке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легеневого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рисунка,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загострення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виразним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Легенева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недостатність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спостерігатись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початкові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симптоми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легеневого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Загострення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тривалими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(2—3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тижні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а частота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до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</a:pP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II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той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варіант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перебігу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правило, —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ускладнений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піддається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повною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зворотньому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інтенсивне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2442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696DA2CB-3407-4CB3-908E-598DA53A2517}"/>
              </a:ext>
            </a:extLst>
          </p:cNvPr>
          <p:cNvSpPr/>
          <p:nvPr/>
        </p:nvSpPr>
        <p:spPr>
          <a:xfrm>
            <a:off x="249381" y="221672"/>
            <a:ext cx="11693237" cy="6195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lang="x-none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x-none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III</a:t>
            </a:r>
            <a:r>
              <a:rPr lang="x-none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x-none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глибокий</a:t>
            </a:r>
            <a:r>
              <a:rPr lang="x-none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Клінічні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прояви в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стійким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кашлем з мокротою,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задишкою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спокої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болями в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грудній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клітці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огляду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хворі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ціанотичні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наявна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одутлість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обличчя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Над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легенями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перкуторно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коробковий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звук,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аускультативно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велика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розсіяних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сухих і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вологих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різнокаліберних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хрипів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Рентгенологічні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вираженим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посиленням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деформацією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легеневого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рисунка (як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пилового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емфіземи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виражена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легенева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недостатність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легеневе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Загострення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часті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ремісії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короткі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нерідко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пиловий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ускладнений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бронхіт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тяжким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перебігом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характерне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поєднання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синдромів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(запального і обструктивного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запального і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емфіземи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тощо</a:t>
            </a:r>
            <a:r>
              <a:rPr lang="x-none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x-none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7767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2325BC7B-70EB-491F-8745-CFF0C24F703D}"/>
              </a:ext>
            </a:extLst>
          </p:cNvPr>
          <p:cNvSpPr/>
          <p:nvPr/>
        </p:nvSpPr>
        <p:spPr>
          <a:xfrm>
            <a:off x="429490" y="166255"/>
            <a:ext cx="11499273" cy="657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dirty="0">
                <a:solidFill>
                  <a:srgbClr val="C00000"/>
                </a:solidFill>
              </a:rPr>
              <a:t>Професійна бронхіальна астма (ПБА)</a:t>
            </a:r>
          </a:p>
          <a:p>
            <a:pPr>
              <a:lnSpc>
                <a:spcPct val="150000"/>
              </a:lnSpc>
            </a:pPr>
            <a:r>
              <a:rPr lang="uk-UA" sz="2400" b="1" dirty="0"/>
              <a:t>Визначення:</a:t>
            </a:r>
            <a:r>
              <a:rPr lang="uk-UA" sz="2400" dirty="0"/>
              <a:t> Захворювання дихальних шляхів, що характеризується </a:t>
            </a:r>
            <a:r>
              <a:rPr lang="uk-UA" sz="2400" dirty="0" err="1"/>
              <a:t>гіперреактивністю</a:t>
            </a:r>
            <a:r>
              <a:rPr lang="uk-UA" sz="2400" dirty="0"/>
              <a:t> бронхів і </a:t>
            </a:r>
            <a:r>
              <a:rPr lang="uk-UA" sz="2400" dirty="0" err="1"/>
              <a:t>зворотньою</a:t>
            </a:r>
            <a:r>
              <a:rPr lang="uk-UA" sz="2400" dirty="0"/>
              <a:t> обструкцією, спричинене впливом специфічних сенсибілізуючих агентів або подразників на робочому місці.</a:t>
            </a:r>
          </a:p>
          <a:p>
            <a:pPr>
              <a:lnSpc>
                <a:spcPct val="150000"/>
              </a:lnSpc>
            </a:pPr>
            <a:r>
              <a:rPr lang="uk-UA" sz="2400" b="1" dirty="0">
                <a:solidFill>
                  <a:srgbClr val="FFFF00"/>
                </a:solidFill>
              </a:rPr>
              <a:t>Категорії ПБА:</a:t>
            </a:r>
            <a:endParaRPr lang="uk-UA" sz="2400" dirty="0">
              <a:solidFill>
                <a:srgbClr val="FFFF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uk-UA" sz="2400" b="1" dirty="0">
                <a:solidFill>
                  <a:srgbClr val="C00000"/>
                </a:solidFill>
              </a:rPr>
              <a:t>Імунологічна (</a:t>
            </a:r>
            <a:r>
              <a:rPr lang="uk-UA" sz="2400" b="1" dirty="0" err="1">
                <a:solidFill>
                  <a:srgbClr val="C00000"/>
                </a:solidFill>
              </a:rPr>
              <a:t>сенсибілізаційна</a:t>
            </a:r>
            <a:r>
              <a:rPr lang="uk-UA" sz="2400" b="1" dirty="0"/>
              <a:t>:</a:t>
            </a:r>
            <a:r>
              <a:rPr lang="uk-UA" sz="2400" dirty="0"/>
              <a:t> З латентним періодом (</a:t>
            </a:r>
            <a:r>
              <a:rPr lang="uk-UA" sz="2400" dirty="0" err="1"/>
              <a:t>типово</a:t>
            </a:r>
            <a:r>
              <a:rPr lang="uk-UA" sz="2400" dirty="0"/>
              <a:t> - алергічна реакція на низькі концентрації, напр., борошно, </a:t>
            </a:r>
            <a:r>
              <a:rPr lang="uk-UA" sz="2400" dirty="0" err="1"/>
              <a:t>ізоціанати</a:t>
            </a:r>
            <a:r>
              <a:rPr lang="uk-UA" sz="2400" dirty="0"/>
              <a:t>).</a:t>
            </a:r>
          </a:p>
          <a:p>
            <a:pPr lvl="1">
              <a:lnSpc>
                <a:spcPct val="150000"/>
              </a:lnSpc>
            </a:pPr>
            <a:r>
              <a:rPr lang="uk-UA" sz="2400" b="1" dirty="0" err="1">
                <a:solidFill>
                  <a:srgbClr val="C00000"/>
                </a:solidFill>
              </a:rPr>
              <a:t>Немімунологічна</a:t>
            </a:r>
            <a:r>
              <a:rPr lang="uk-UA" sz="2400" b="1" dirty="0">
                <a:solidFill>
                  <a:srgbClr val="C00000"/>
                </a:solidFill>
              </a:rPr>
              <a:t> (</a:t>
            </a:r>
            <a:r>
              <a:rPr lang="uk-UA" sz="2400" b="1" dirty="0" err="1">
                <a:solidFill>
                  <a:srgbClr val="C00000"/>
                </a:solidFill>
              </a:rPr>
              <a:t>іритантна</a:t>
            </a:r>
            <a:r>
              <a:rPr lang="uk-UA" sz="2400" b="1" dirty="0"/>
              <a:t>:</a:t>
            </a:r>
            <a:r>
              <a:rPr lang="uk-UA" sz="2400" dirty="0"/>
              <a:t> Виникає після одноразової або багаторазової дії високих концентрацій подразнюючих речовин (напр., </a:t>
            </a:r>
            <a:r>
              <a:rPr lang="en-US" sz="2400" dirty="0"/>
              <a:t>RADS - </a:t>
            </a:r>
            <a:r>
              <a:rPr lang="uk-UA" sz="2400" dirty="0"/>
              <a:t>синдром реактивної дисфункції дихальних шляхів).</a:t>
            </a:r>
          </a:p>
          <a:p>
            <a:pPr indent="209550" algn="just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</a:pPr>
            <a:endParaRPr lang="x-none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398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B3AAE75C-7FF6-46D9-B73C-53612D26460B}"/>
              </a:ext>
            </a:extLst>
          </p:cNvPr>
          <p:cNvSpPr/>
          <p:nvPr/>
        </p:nvSpPr>
        <p:spPr>
          <a:xfrm>
            <a:off x="249383" y="152401"/>
            <a:ext cx="11762508" cy="5181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800" b="1" dirty="0">
                <a:solidFill>
                  <a:srgbClr val="C00000"/>
                </a:solidFill>
              </a:rPr>
              <a:t>Етіологія Професійної бронхіальної астми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FFFF00"/>
                </a:solidFill>
              </a:rPr>
              <a:t>Сенсибілізуючі агенти </a:t>
            </a:r>
            <a:r>
              <a:rPr lang="uk-UA" sz="2800" b="1" dirty="0"/>
              <a:t>(приклади):</a:t>
            </a:r>
            <a:endParaRPr lang="uk-UA" sz="28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800" b="1" dirty="0"/>
              <a:t>Високомолекулярні (ВМВ):</a:t>
            </a:r>
            <a:r>
              <a:rPr lang="uk-UA" sz="2800" dirty="0"/>
              <a:t> </a:t>
            </a:r>
            <a:r>
              <a:rPr lang="uk-UA" sz="2800" b="1" dirty="0"/>
              <a:t>Борошно, ензими, латекс, тваринні білки (лабораторні тварини), рослинні смоли.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800" b="1" dirty="0"/>
              <a:t>Низькомолекулярні (НМВ): </a:t>
            </a:r>
            <a:r>
              <a:rPr lang="uk-UA" sz="2800" b="1" dirty="0" err="1"/>
              <a:t>Ізоціанати</a:t>
            </a:r>
            <a:r>
              <a:rPr lang="uk-UA" sz="2800" b="1" dirty="0"/>
              <a:t> (фарби, </a:t>
            </a:r>
            <a:r>
              <a:rPr lang="uk-UA" sz="2800" b="1" dirty="0" err="1"/>
              <a:t>пінопласти</a:t>
            </a:r>
            <a:r>
              <a:rPr lang="uk-UA" sz="2800" b="1" dirty="0"/>
              <a:t>), метали (нікель, хром), формальдегід, акрилати</a:t>
            </a:r>
            <a:r>
              <a:rPr lang="uk-UA" sz="2800" dirty="0"/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rgbClr val="7030A0"/>
                </a:solidFill>
              </a:rPr>
              <a:t>Галузі ризику</a:t>
            </a:r>
            <a:r>
              <a:rPr lang="uk-UA" sz="2800" b="1" dirty="0"/>
              <a:t>:</a:t>
            </a:r>
            <a:r>
              <a:rPr lang="uk-UA" sz="2800" dirty="0"/>
              <a:t> </a:t>
            </a:r>
            <a:r>
              <a:rPr lang="uk-UA" sz="2800" b="1" dirty="0"/>
              <a:t>Пекарі, медичні працівники, </a:t>
            </a:r>
            <a:r>
              <a:rPr lang="uk-UA" sz="2800" b="1" dirty="0" err="1"/>
              <a:t>маляри</a:t>
            </a:r>
            <a:r>
              <a:rPr lang="uk-UA" sz="2800" b="1" dirty="0"/>
              <a:t>, хіміки, деревообробники, працівники сільського господарства.</a:t>
            </a:r>
          </a:p>
        </p:txBody>
      </p:sp>
    </p:spTree>
    <p:extLst>
      <p:ext uri="{BB962C8B-B14F-4D97-AF65-F5344CB8AC3E}">
        <p14:creationId xmlns:p14="http://schemas.microsoft.com/office/powerpoint/2010/main" xmlns="" val="3949203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90877384-D432-48F4-8926-D77C267E3E6C}"/>
              </a:ext>
            </a:extLst>
          </p:cNvPr>
          <p:cNvSpPr/>
          <p:nvPr/>
        </p:nvSpPr>
        <p:spPr>
          <a:xfrm>
            <a:off x="581890" y="0"/>
            <a:ext cx="11554691" cy="6473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800" b="1" dirty="0">
                <a:solidFill>
                  <a:srgbClr val="C00000"/>
                </a:solidFill>
              </a:rPr>
              <a:t>Патогенез Професійної бронхіальної астми</a:t>
            </a:r>
          </a:p>
          <a:p>
            <a:pPr algn="just">
              <a:lnSpc>
                <a:spcPct val="150000"/>
              </a:lnSpc>
            </a:pPr>
            <a:r>
              <a:rPr lang="uk-UA" sz="2800" b="1" dirty="0">
                <a:solidFill>
                  <a:srgbClr val="FFFF00"/>
                </a:solidFill>
              </a:rPr>
              <a:t>Імунологічний механізм </a:t>
            </a:r>
            <a:r>
              <a:rPr lang="uk-UA" sz="2800" dirty="0"/>
              <a:t>(ВМВ):</a:t>
            </a:r>
          </a:p>
          <a:p>
            <a:pPr algn="just">
              <a:lnSpc>
                <a:spcPct val="150000"/>
              </a:lnSpc>
            </a:pPr>
            <a:r>
              <a:rPr lang="uk-UA" sz="2800" b="1" dirty="0"/>
              <a:t>Сенсибілізація -&gt; Вироблення </a:t>
            </a:r>
            <a:r>
              <a:rPr lang="en-US" sz="2800" b="1" dirty="0" err="1"/>
              <a:t>IgE</a:t>
            </a:r>
            <a:r>
              <a:rPr lang="en-US" sz="2800" b="1" dirty="0"/>
              <a:t>.</a:t>
            </a:r>
            <a:r>
              <a:rPr lang="uk-UA" sz="2800" b="1" dirty="0"/>
              <a:t> Повторний контакт -&gt; </a:t>
            </a:r>
            <a:r>
              <a:rPr lang="uk-UA" sz="2800" b="1" dirty="0" err="1"/>
              <a:t>Дегрануляція</a:t>
            </a:r>
            <a:r>
              <a:rPr lang="uk-UA" sz="2800" b="1" dirty="0"/>
              <a:t> </a:t>
            </a:r>
            <a:r>
              <a:rPr lang="uk-UA" sz="2800" b="1" dirty="0" err="1"/>
              <a:t>мастоцитів</a:t>
            </a:r>
            <a:r>
              <a:rPr lang="uk-UA" sz="2800" b="1" dirty="0"/>
              <a:t> -&gt; Вивільнення медіаторів запалення (</a:t>
            </a:r>
            <a:r>
              <a:rPr lang="uk-UA" sz="2800" b="1" dirty="0" err="1"/>
              <a:t>гістамін</a:t>
            </a:r>
            <a:r>
              <a:rPr lang="uk-UA" sz="2800" b="1" dirty="0"/>
              <a:t>, </a:t>
            </a:r>
            <a:r>
              <a:rPr lang="uk-UA" sz="2800" b="1" dirty="0" err="1"/>
              <a:t>лейкотрієни</a:t>
            </a:r>
            <a:r>
              <a:rPr lang="uk-UA" sz="2800" b="1" dirty="0"/>
              <a:t>).</a:t>
            </a:r>
            <a:r>
              <a:rPr lang="uk-UA" sz="2800" b="1" dirty="0" err="1"/>
              <a:t>Бронхоспазм</a:t>
            </a:r>
            <a:r>
              <a:rPr lang="uk-UA" sz="2800" b="1" dirty="0"/>
              <a:t>, набряк, гіперсекреція слизу.</a:t>
            </a:r>
          </a:p>
          <a:p>
            <a:pPr algn="just">
              <a:lnSpc>
                <a:spcPct val="150000"/>
              </a:lnSpc>
            </a:pPr>
            <a:r>
              <a:rPr lang="uk-UA" sz="2800" b="1" dirty="0" err="1">
                <a:solidFill>
                  <a:srgbClr val="FF0000"/>
                </a:solidFill>
              </a:rPr>
              <a:t>Немімунологічний</a:t>
            </a:r>
            <a:r>
              <a:rPr lang="uk-UA" sz="2800" b="1" dirty="0">
                <a:solidFill>
                  <a:srgbClr val="FF0000"/>
                </a:solidFill>
              </a:rPr>
              <a:t> механізм (</a:t>
            </a:r>
            <a:r>
              <a:rPr lang="uk-UA" sz="2800" b="1" dirty="0" err="1">
                <a:solidFill>
                  <a:srgbClr val="FF0000"/>
                </a:solidFill>
              </a:rPr>
              <a:t>Іритантний</a:t>
            </a:r>
            <a:r>
              <a:rPr lang="uk-UA" sz="2800" dirty="0"/>
              <a:t>):</a:t>
            </a:r>
          </a:p>
          <a:p>
            <a:pPr algn="just">
              <a:lnSpc>
                <a:spcPct val="150000"/>
              </a:lnSpc>
            </a:pPr>
            <a:r>
              <a:rPr lang="uk-UA" sz="2800" b="1" dirty="0"/>
              <a:t>Пряме токсичне ураження епітелію дихальних шляхів високою концентрацією речовини. Нейрогенне запалення, розвиток </a:t>
            </a:r>
            <a:r>
              <a:rPr lang="uk-UA" sz="2800" b="1" dirty="0" err="1"/>
              <a:t>гіперреактивності</a:t>
            </a:r>
            <a:r>
              <a:rPr lang="uk-UA" sz="2800" b="1" dirty="0"/>
              <a:t>.</a:t>
            </a:r>
            <a:endParaRPr lang="x-none" sz="2800" b="1" dirty="0"/>
          </a:p>
        </p:txBody>
      </p:sp>
    </p:spTree>
    <p:extLst>
      <p:ext uri="{BB962C8B-B14F-4D97-AF65-F5344CB8AC3E}">
        <p14:creationId xmlns:p14="http://schemas.microsoft.com/office/powerpoint/2010/main" xmlns="" val="4139351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42D0F9CB-BA34-4DB1-A6C4-DEE2B4C86522}"/>
              </a:ext>
            </a:extLst>
          </p:cNvPr>
          <p:cNvSpPr/>
          <p:nvPr/>
        </p:nvSpPr>
        <p:spPr>
          <a:xfrm>
            <a:off x="180109" y="0"/>
            <a:ext cx="1191490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C00000"/>
                </a:solidFill>
              </a:rPr>
              <a:t>Клініка та Діагностика Професійної бронхіальної астми</a:t>
            </a:r>
          </a:p>
          <a:p>
            <a:r>
              <a:rPr lang="uk-UA" sz="2800" b="1" dirty="0">
                <a:solidFill>
                  <a:srgbClr val="FFFF00"/>
                </a:solidFill>
              </a:rPr>
              <a:t>Симптоми</a:t>
            </a:r>
            <a:r>
              <a:rPr lang="uk-UA" sz="2800" dirty="0"/>
              <a:t>: </a:t>
            </a:r>
            <a:r>
              <a:rPr lang="uk-UA" sz="2800" b="1" dirty="0"/>
              <a:t>Напади ядухи, свистяче дихання, кашель, стиснення в грудях.</a:t>
            </a:r>
          </a:p>
          <a:p>
            <a:r>
              <a:rPr lang="uk-UA" sz="2800" b="1" dirty="0"/>
              <a:t>Ключова ознака: Симптоми погіршуються під час роботи та полегшуються у вихідні, відпустку. Може спостерігатися нічний кашель або пізня астматична відповідь (через 4-8 годин після експозиції).</a:t>
            </a:r>
          </a:p>
          <a:p>
            <a:r>
              <a:rPr lang="uk-UA" sz="2800" b="1" dirty="0">
                <a:solidFill>
                  <a:srgbClr val="FFFF00"/>
                </a:solidFill>
              </a:rPr>
              <a:t>Діагностика:</a:t>
            </a:r>
          </a:p>
          <a:p>
            <a:r>
              <a:rPr lang="uk-UA" sz="2800" b="1" dirty="0">
                <a:solidFill>
                  <a:srgbClr val="C00000"/>
                </a:solidFill>
              </a:rPr>
              <a:t>Професійний анамнез</a:t>
            </a:r>
            <a:r>
              <a:rPr lang="uk-UA" sz="2800" dirty="0"/>
              <a:t>: </a:t>
            </a:r>
            <a:r>
              <a:rPr lang="uk-UA" sz="2800" b="1" dirty="0"/>
              <a:t>Чіткий зв'язок з робочим середовищем</a:t>
            </a:r>
            <a:r>
              <a:rPr lang="uk-UA" sz="2800" dirty="0"/>
              <a:t>.</a:t>
            </a:r>
          </a:p>
          <a:p>
            <a:r>
              <a:rPr lang="uk-UA" sz="2800" b="1" dirty="0" err="1">
                <a:solidFill>
                  <a:srgbClr val="92D050"/>
                </a:solidFill>
              </a:rPr>
              <a:t>Пікфлоуметрія</a:t>
            </a:r>
            <a:r>
              <a:rPr lang="uk-UA" sz="2800" b="1" dirty="0">
                <a:solidFill>
                  <a:srgbClr val="92D050"/>
                </a:solidFill>
              </a:rPr>
              <a:t>:</a:t>
            </a:r>
            <a:r>
              <a:rPr lang="uk-UA" sz="2800" dirty="0"/>
              <a:t> </a:t>
            </a:r>
            <a:r>
              <a:rPr lang="uk-UA" sz="2800" b="1" dirty="0"/>
              <a:t>Моніторинг ПШВ (пікової швидкості видиху) на роботі та вдома (підтвердження варіабельності</a:t>
            </a:r>
            <a:r>
              <a:rPr lang="uk-UA" sz="2800" dirty="0"/>
              <a:t>).</a:t>
            </a:r>
          </a:p>
          <a:p>
            <a:r>
              <a:rPr lang="uk-UA" sz="2800" b="1" dirty="0">
                <a:solidFill>
                  <a:srgbClr val="7030A0"/>
                </a:solidFill>
              </a:rPr>
              <a:t>Специфічні провокаційні тести</a:t>
            </a:r>
            <a:r>
              <a:rPr lang="uk-UA" sz="2800" dirty="0"/>
              <a:t>: </a:t>
            </a:r>
            <a:r>
              <a:rPr lang="uk-UA" sz="2800" b="1" dirty="0"/>
              <a:t>Інгаляційні проби з підозрюваним професійним агентом (під контролем лікаря</a:t>
            </a:r>
            <a:r>
              <a:rPr lang="uk-UA" sz="2800" dirty="0"/>
              <a:t>).</a:t>
            </a:r>
          </a:p>
          <a:p>
            <a:r>
              <a:rPr lang="uk-UA" sz="2800" b="1" dirty="0">
                <a:solidFill>
                  <a:srgbClr val="FF0000"/>
                </a:solidFill>
              </a:rPr>
              <a:t>Шкірні тести</a:t>
            </a:r>
            <a:r>
              <a:rPr lang="uk-UA" sz="2800" dirty="0"/>
              <a:t>/</a:t>
            </a:r>
            <a:r>
              <a:rPr lang="uk-UA" sz="2800" b="1" dirty="0"/>
              <a:t>Визначення специфічних </a:t>
            </a:r>
            <a:r>
              <a:rPr lang="en-US" sz="2800" b="1" dirty="0" err="1"/>
              <a:t>IgE</a:t>
            </a:r>
            <a:r>
              <a:rPr lang="en-US" sz="2800" b="1" dirty="0"/>
              <a:t>.</a:t>
            </a:r>
            <a:endParaRPr lang="x-none" sz="2800" b="1" dirty="0"/>
          </a:p>
        </p:txBody>
      </p:sp>
    </p:spTree>
    <p:extLst>
      <p:ext uri="{BB962C8B-B14F-4D97-AF65-F5344CB8AC3E}">
        <p14:creationId xmlns:p14="http://schemas.microsoft.com/office/powerpoint/2010/main" xmlns="" val="7972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EE775B8E-E3AE-453B-808C-7F73DA3F4943}"/>
              </a:ext>
            </a:extLst>
          </p:cNvPr>
          <p:cNvSpPr/>
          <p:nvPr/>
        </p:nvSpPr>
        <p:spPr>
          <a:xfrm>
            <a:off x="858981" y="429491"/>
            <a:ext cx="1055716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FF0000"/>
                </a:solidFill>
              </a:rPr>
              <a:t>Лікування</a:t>
            </a:r>
          </a:p>
          <a:p>
            <a:r>
              <a:rPr lang="uk-UA" sz="2800" b="1" dirty="0">
                <a:solidFill>
                  <a:srgbClr val="00B050"/>
                </a:solidFill>
              </a:rPr>
              <a:t>Головний принцип</a:t>
            </a:r>
            <a:r>
              <a:rPr lang="uk-UA" sz="2800" dirty="0"/>
              <a:t>: </a:t>
            </a:r>
            <a:r>
              <a:rPr lang="uk-UA" sz="2800" b="1" dirty="0"/>
              <a:t>Припинення або максимальне зниження контакту з причинним фактором (усунення професійної шкідливості).</a:t>
            </a:r>
          </a:p>
          <a:p>
            <a:r>
              <a:rPr lang="uk-UA" sz="2800" b="1" dirty="0"/>
              <a:t>При ПБА часто вимагається зміна роботи.</a:t>
            </a:r>
          </a:p>
          <a:p>
            <a:r>
              <a:rPr lang="uk-UA" sz="2800" b="1" dirty="0">
                <a:solidFill>
                  <a:srgbClr val="FFFF00"/>
                </a:solidFill>
              </a:rPr>
              <a:t>Медикаментозне лікування</a:t>
            </a:r>
            <a:r>
              <a:rPr lang="uk-UA" sz="2800" dirty="0"/>
              <a:t>:</a:t>
            </a:r>
          </a:p>
          <a:p>
            <a:r>
              <a:rPr lang="uk-UA" sz="2800" b="1" dirty="0">
                <a:solidFill>
                  <a:srgbClr val="C00000"/>
                </a:solidFill>
              </a:rPr>
              <a:t>Пиловий бронхіт</a:t>
            </a:r>
            <a:r>
              <a:rPr lang="uk-UA" sz="2800" dirty="0"/>
              <a:t>: </a:t>
            </a:r>
            <a:r>
              <a:rPr lang="uk-UA" sz="2800" b="1" dirty="0" err="1"/>
              <a:t>Бронходилататори</a:t>
            </a:r>
            <a:r>
              <a:rPr lang="uk-UA" sz="2800" b="1" dirty="0"/>
              <a:t>, </a:t>
            </a:r>
            <a:r>
              <a:rPr lang="uk-UA" sz="2800" b="1" dirty="0" err="1"/>
              <a:t>муколітики</a:t>
            </a:r>
            <a:r>
              <a:rPr lang="uk-UA" sz="2800" b="1" dirty="0"/>
              <a:t>, інколи інгаляційні </a:t>
            </a:r>
            <a:r>
              <a:rPr lang="uk-UA" sz="2800" b="1" dirty="0" err="1"/>
              <a:t>глюкокортикостероїди</a:t>
            </a:r>
            <a:r>
              <a:rPr lang="uk-UA" sz="2800" b="1" dirty="0"/>
              <a:t> (при ознаках обструкції, як при (ХОЗЛ).</a:t>
            </a:r>
          </a:p>
          <a:p>
            <a:r>
              <a:rPr lang="uk-UA" sz="2800" b="1" dirty="0">
                <a:solidFill>
                  <a:srgbClr val="C00000"/>
                </a:solidFill>
              </a:rPr>
              <a:t>Професійна астма</a:t>
            </a:r>
            <a:r>
              <a:rPr lang="uk-UA" sz="2800" dirty="0"/>
              <a:t>: </a:t>
            </a:r>
            <a:r>
              <a:rPr lang="uk-UA" sz="2800" b="1" dirty="0"/>
              <a:t>Базисна терапія за стандартами лікування бронхіальної астми (ІГКС, </a:t>
            </a:r>
            <a:r>
              <a:rPr lang="en-US" sz="2800" b="1" dirty="0"/>
              <a:t>LABA/LAMA, </a:t>
            </a:r>
            <a:r>
              <a:rPr lang="uk-UA" sz="2800" b="1" dirty="0"/>
              <a:t>ЛТР-антагоністи</a:t>
            </a:r>
            <a:r>
              <a:rPr lang="uk-UA" b="1" dirty="0"/>
              <a:t>).</a:t>
            </a:r>
            <a:endParaRPr lang="x-none" b="1" dirty="0"/>
          </a:p>
        </p:txBody>
      </p:sp>
    </p:spTree>
    <p:extLst>
      <p:ext uri="{BB962C8B-B14F-4D97-AF65-F5344CB8AC3E}">
        <p14:creationId xmlns:p14="http://schemas.microsoft.com/office/powerpoint/2010/main" xmlns="" val="427132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135F96EA-B9D3-4E41-8DD6-AD22549130C7}"/>
              </a:ext>
            </a:extLst>
          </p:cNvPr>
          <p:cNvSpPr/>
          <p:nvPr/>
        </p:nvSpPr>
        <p:spPr>
          <a:xfrm>
            <a:off x="706582" y="457201"/>
            <a:ext cx="1098665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C00000"/>
                </a:solidFill>
              </a:rPr>
              <a:t>Профілактика.</a:t>
            </a:r>
          </a:p>
          <a:p>
            <a:r>
              <a:rPr lang="uk-UA" sz="2800" b="1" dirty="0">
                <a:solidFill>
                  <a:srgbClr val="FFFF00"/>
                </a:solidFill>
              </a:rPr>
              <a:t>Первинна профілактика </a:t>
            </a:r>
            <a:r>
              <a:rPr lang="uk-UA" sz="2800" b="1" dirty="0"/>
              <a:t>(на виробництві):Технологічні заходи: Герметизація, автоматизація, використання менш шкідливих </a:t>
            </a:r>
            <a:r>
              <a:rPr lang="uk-UA" sz="2800" b="1" dirty="0" err="1"/>
              <a:t>речовин.Вентиляція</a:t>
            </a:r>
            <a:r>
              <a:rPr lang="uk-UA" sz="2800" b="1" dirty="0"/>
              <a:t>: Ефективні системи аспірації та очищення </a:t>
            </a:r>
            <a:r>
              <a:rPr lang="uk-UA" sz="2800" b="1" dirty="0" err="1"/>
              <a:t>повітря.Індивідуальний</a:t>
            </a:r>
            <a:r>
              <a:rPr lang="uk-UA" sz="2800" b="1" dirty="0"/>
              <a:t> захист: Респіратори, протигази.</a:t>
            </a:r>
          </a:p>
          <a:p>
            <a:r>
              <a:rPr lang="uk-UA" sz="2800" b="1" i="1" dirty="0">
                <a:solidFill>
                  <a:srgbClr val="FFFF00"/>
                </a:solidFill>
              </a:rPr>
              <a:t>Вторинна профілактика (медична):</a:t>
            </a:r>
          </a:p>
          <a:p>
            <a:r>
              <a:rPr lang="uk-UA" sz="2800" b="1" dirty="0"/>
              <a:t>Попередні та періодичні медичні огляди (з обов'язковою спірометрією).</a:t>
            </a:r>
          </a:p>
          <a:p>
            <a:r>
              <a:rPr lang="uk-UA" sz="2800" b="1" dirty="0"/>
              <a:t>Диспансерний нагляд за працівниками групи ризику.</a:t>
            </a:r>
          </a:p>
          <a:p>
            <a:r>
              <a:rPr lang="uk-UA" sz="2800" b="1" dirty="0"/>
              <a:t>Санітарно-освітня робота.</a:t>
            </a:r>
            <a:endParaRPr lang="x-none" sz="2800" b="1" dirty="0"/>
          </a:p>
        </p:txBody>
      </p:sp>
    </p:spTree>
    <p:extLst>
      <p:ext uri="{BB962C8B-B14F-4D97-AF65-F5344CB8AC3E}">
        <p14:creationId xmlns:p14="http://schemas.microsoft.com/office/powerpoint/2010/main" xmlns="" val="430970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F8B80C56-7F15-4A07-BB94-3580B2572969}"/>
              </a:ext>
            </a:extLst>
          </p:cNvPr>
          <p:cNvSpPr/>
          <p:nvPr/>
        </p:nvSpPr>
        <p:spPr>
          <a:xfrm>
            <a:off x="609601" y="346365"/>
            <a:ext cx="10668000" cy="582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800" b="1" dirty="0">
                <a:solidFill>
                  <a:srgbClr val="C00000"/>
                </a:solidFill>
              </a:rPr>
              <a:t>Висновки.</a:t>
            </a:r>
          </a:p>
          <a:p>
            <a:pPr>
              <a:lnSpc>
                <a:spcPct val="150000"/>
              </a:lnSpc>
            </a:pPr>
            <a:r>
              <a:rPr lang="uk-UA" sz="2800" dirty="0"/>
              <a:t>     </a:t>
            </a:r>
            <a:r>
              <a:rPr lang="uk-UA" sz="2800" b="1" dirty="0"/>
              <a:t>Пиловий бронхіт та професійна бронхіальна астма є серйозними, часто незворотними професійними захворюваннями, які вимагають своєчасної діагностики та адекватного </a:t>
            </a:r>
            <a:r>
              <a:rPr lang="uk-UA" sz="2800" b="1" dirty="0" err="1"/>
              <a:t>лікування.Вирішальне</a:t>
            </a:r>
            <a:r>
              <a:rPr lang="uk-UA" sz="2800" b="1" dirty="0"/>
              <a:t> значення має виключення або максимальне зниження професійної експозиції.</a:t>
            </a:r>
          </a:p>
          <a:p>
            <a:pPr>
              <a:lnSpc>
                <a:spcPct val="150000"/>
              </a:lnSpc>
            </a:pPr>
            <a:r>
              <a:rPr lang="uk-UA" sz="2800" b="1" dirty="0"/>
              <a:t>Ефективна профілактика на виробництві — запорука збереження здоров'я працівників.</a:t>
            </a:r>
            <a:endParaRPr lang="x-none" sz="2800" b="1" dirty="0"/>
          </a:p>
        </p:txBody>
      </p:sp>
    </p:spTree>
    <p:extLst>
      <p:ext uri="{BB962C8B-B14F-4D97-AF65-F5344CB8AC3E}">
        <p14:creationId xmlns:p14="http://schemas.microsoft.com/office/powerpoint/2010/main" xmlns="" val="359609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50C8B7BD-EFE5-48C7-BCAC-96E251BCD9E1}"/>
              </a:ext>
            </a:extLst>
          </p:cNvPr>
          <p:cNvSpPr/>
          <p:nvPr/>
        </p:nvSpPr>
        <p:spPr>
          <a:xfrm>
            <a:off x="2341418" y="2008910"/>
            <a:ext cx="7375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>
                <a:solidFill>
                  <a:srgbClr val="C00000"/>
                </a:solidFill>
              </a:rPr>
              <a:t>Дякую за увагу !</a:t>
            </a:r>
            <a:endParaRPr lang="x-none" sz="5400" dirty="0"/>
          </a:p>
        </p:txBody>
      </p:sp>
    </p:spTree>
    <p:extLst>
      <p:ext uri="{BB962C8B-B14F-4D97-AF65-F5344CB8AC3E}">
        <p14:creationId xmlns:p14="http://schemas.microsoft.com/office/powerpoint/2010/main" xmlns="" val="2498202859"/>
      </p:ext>
    </p:extLst>
  </p:cSld>
  <p:clrMapOvr>
    <a:masterClrMapping/>
  </p:clrMapOvr>
</p:sld>
</file>

<file path=ppt/theme/theme1.xml><?xml version="1.0" encoding="utf-8"?>
<a:theme xmlns:a="http://schemas.openxmlformats.org/drawingml/2006/main" name="Скибка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206</TotalTime>
  <Words>1266</Words>
  <Application>Microsoft Office PowerPoint</Application>
  <PresentationFormat>Произвольный</PresentationFormat>
  <Paragraphs>224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Скибка</vt:lpstr>
      <vt:lpstr>Пиловий бронхіт. Професійна бронхіальна астма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Пиловий бронхіт. Професійна бронхіальна астма</dc:title>
  <dc:creator>Тамара Павлівна Опаріна</dc:creator>
  <cp:lastModifiedBy>e190178poi</cp:lastModifiedBy>
  <cp:revision>15</cp:revision>
  <dcterms:created xsi:type="dcterms:W3CDTF">2025-10-17T10:19:05Z</dcterms:created>
  <dcterms:modified xsi:type="dcterms:W3CDTF">2025-10-20T05:32:01Z</dcterms:modified>
</cp:coreProperties>
</file>