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1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0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0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6B70078-C4BB-4FFC-B6D8-1E79B4EDBEE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DD48AB-DB8D-4C5D-9374-09D08B6A33A2}" type="slidenum">
              <a:rPr lang="ru-RU"/>
              <a:pPr/>
              <a:t>1</a:t>
            </a:fld>
            <a:endParaRPr lang="ru-RU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984B21-EFD6-49A6-82A5-9210AEDF8678}" type="slidenum">
              <a:rPr lang="ru-RU"/>
              <a:pPr/>
              <a:t>2</a:t>
            </a:fld>
            <a:endParaRPr lang="ru-RU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9650C1-22F6-4D97-A0D5-5CDECAD9DE9A}" type="slidenum">
              <a:rPr lang="ru-RU"/>
              <a:pPr/>
              <a:t>3</a:t>
            </a:fld>
            <a:endParaRPr lang="ru-RU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B3244F-FBC5-49FF-8A44-5E7103D199A4}" type="slidenum">
              <a:rPr lang="ru-RU"/>
              <a:pPr/>
              <a:t>4</a:t>
            </a:fld>
            <a:endParaRPr lang="ru-RU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E1004-8C26-4957-B33C-E0EA04A06777}" type="slidenum">
              <a:rPr lang="ru-RU"/>
              <a:pPr/>
              <a:t>5</a:t>
            </a:fld>
            <a:endParaRPr lang="ru-RU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9B031F-20AA-421D-90CD-8AA1535846FB}" type="slidenum">
              <a:rPr lang="ru-RU"/>
              <a:pPr/>
              <a:t>6</a:t>
            </a:fld>
            <a:endParaRPr lang="ru-RU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9C49F1-78AD-4821-B43D-9268604D1A83}" type="slidenum">
              <a:rPr lang="ru-RU"/>
              <a:pPr/>
              <a:t>7</a:t>
            </a:fld>
            <a:endParaRPr lang="ru-RU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AD59BC-852A-4E74-9A3E-6F81FA2D2455}" type="slidenum">
              <a:rPr lang="ru-RU"/>
              <a:pPr/>
              <a:t>8</a:t>
            </a:fld>
            <a:endParaRPr lang="ru-RU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ADCC28-44B1-4332-9677-FCB44C8950F8}" type="slidenum">
              <a:rPr lang="ru-RU"/>
              <a:pPr/>
              <a:t>9</a:t>
            </a:fld>
            <a:endParaRPr lang="ru-RU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8D8C2C-7F29-4B3C-BB01-1BF0344E8E89}" type="slidenum">
              <a:rPr lang="ru-RU"/>
              <a:pPr/>
              <a:t>10</a:t>
            </a:fld>
            <a:endParaRPr lang="ru-RU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9968B9-82A0-447D-B9F8-F3729691BB03}" type="slidenum">
              <a:rPr lang="ru-RU"/>
              <a:pPr/>
              <a:t>11</a:t>
            </a:fld>
            <a:endParaRPr lang="ru-RU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DD3B52-D41F-4A1E-91BF-F9133556F73D}" type="slidenum">
              <a:rPr lang="ru-RU"/>
              <a:pPr/>
              <a:t>12</a:t>
            </a:fld>
            <a:endParaRPr lang="ru-RU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49FE26-B575-497A-8F9B-CED882219D59}" type="slidenum">
              <a:rPr lang="ru-RU"/>
              <a:pPr/>
              <a:t>13</a:t>
            </a:fld>
            <a:endParaRPr lang="ru-RU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562C0A-9E76-4A28-A5D9-DF65C7CCE37B}" type="slidenum">
              <a:rPr lang="ru-RU"/>
              <a:pPr/>
              <a:t>14</a:t>
            </a:fld>
            <a:endParaRPr lang="ru-RU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45DF9-46C2-4CC0-94C5-2F2E96F8A5BE}" type="slidenum">
              <a:rPr lang="ru-RU"/>
              <a:pPr/>
              <a:t>15</a:t>
            </a:fld>
            <a:endParaRPr lang="ru-RU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F1F4B0-7E9F-4142-8B47-F53118E0178A}" type="slidenum">
              <a:rPr lang="ru-RU"/>
              <a:pPr/>
              <a:t>16</a:t>
            </a:fld>
            <a:endParaRPr lang="ru-RU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9774D6-A71A-4D37-9217-A7AC529C507D}" type="slidenum">
              <a:rPr lang="ru-RU"/>
              <a:pPr/>
              <a:t>17</a:t>
            </a:fld>
            <a:endParaRPr lang="ru-RU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36E20C-C0DD-4DD7-9873-783C18D7603A}" type="slidenum">
              <a:rPr lang="ru-RU"/>
              <a:pPr/>
              <a:t>18</a:t>
            </a:fld>
            <a:endParaRPr lang="ru-RU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2C4DE8-36F2-4635-BA98-DB7B7A519FDB}" type="slidenum">
              <a:rPr lang="ru-RU"/>
              <a:pPr/>
              <a:t>19</a:t>
            </a:fld>
            <a:endParaRPr lang="ru-RU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71080D-6715-48E9-B5A5-7A553D4CB666}" type="slidenum">
              <a:rPr lang="ru-RU"/>
              <a:pPr/>
              <a:t>20</a:t>
            </a:fld>
            <a:endParaRPr lang="ru-RU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C7A51-894E-41E9-99E9-898B59DA4E80}" type="slidenum">
              <a:rPr lang="ru-RU"/>
              <a:pPr/>
              <a:t>21</a:t>
            </a:fld>
            <a:endParaRPr lang="ru-RU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B73E11-A97B-444E-9668-57422BAEED99}" type="slidenum">
              <a:rPr lang="ru-RU"/>
              <a:pPr/>
              <a:t>22</a:t>
            </a:fld>
            <a:endParaRPr lang="ru-RU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3F1916-4FBA-4177-BC73-985EE3417449}" type="slidenum">
              <a:rPr lang="ru-RU"/>
              <a:pPr/>
              <a:t>23</a:t>
            </a:fld>
            <a:endParaRPr lang="ru-RU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3A29DD-EE9E-4744-AF24-14ED20596D93}" type="slidenum">
              <a:rPr lang="ru-RU"/>
              <a:pPr/>
              <a:t>24</a:t>
            </a:fld>
            <a:endParaRPr lang="ru-RU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82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122883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22884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85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288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88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88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288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2289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89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2289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289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2898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2899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2900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9A709AB-308E-4DE8-B7C9-0E2A55CB4F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04E8E3-3E7C-4F59-BD97-1EDB318594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A980EF-C4CC-41D9-B286-2DFC242B64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08731-80B2-4542-A617-3580FE1143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ECEDF-1B94-4111-B6F0-056A863483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33259-84CD-461D-B01F-C2B71504C8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5B96AD-BA36-4CB2-BA4F-D31CF54B20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8DFF0-B649-4AC2-8538-6FC42B7E7E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4D1CE-73C2-49DA-8250-3F45394DEA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A5B7A-084E-4502-BEA8-9ED21F6EE8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9E605-C2A9-40AE-B77C-A11157009C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2185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186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1861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2186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6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87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2187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2187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187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2187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2187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16D2A66-3DE8-4B7B-BBB9-DC5524EA631F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8964613" cy="6597352"/>
          </a:xfrm>
        </p:spPr>
        <p:txBody>
          <a:bodyPr/>
          <a:lstStyle/>
          <a:p>
            <a:pPr algn="ctr"/>
            <a:r>
              <a:rPr lang="uk-UA" sz="2800" dirty="0" smtClean="0"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Одеський </a:t>
            </a:r>
            <a:r>
              <a:rPr lang="uk-UA" sz="2800" dirty="0" smtClean="0"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національний медичний університет</a:t>
            </a:r>
            <a:br>
              <a:rPr lang="uk-UA" sz="2800" dirty="0" smtClean="0"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Кафедра професійної патології, клінічної лабораторної та функціональної </a:t>
            </a:r>
            <a:r>
              <a:rPr lang="uk-UA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діагностики</a:t>
            </a:r>
            <a:r>
              <a:rPr lang="uk-UA" sz="2800" dirty="0" smtClean="0"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dirty="0" smtClean="0"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FF00"/>
                </a:solidFill>
              </a:rPr>
              <a:t>Тема</a:t>
            </a:r>
            <a:r>
              <a:rPr lang="ru-RU" sz="3600" dirty="0">
                <a:solidFill>
                  <a:srgbClr val="FFFF00"/>
                </a:solidFill>
              </a:rPr>
              <a:t>: </a:t>
            </a:r>
            <a:r>
              <a:rPr lang="ru-RU" sz="3600" dirty="0" err="1">
                <a:solidFill>
                  <a:srgbClr val="FFFF00"/>
                </a:solidFill>
              </a:rPr>
              <a:t>Проф.інтоксікаціі</a:t>
            </a:r>
            <a:r>
              <a:rPr lang="ru-RU" sz="3600" dirty="0">
                <a:solidFill>
                  <a:srgbClr val="FFFF00"/>
                </a:solidFill>
              </a:rPr>
              <a:t> бензолом, </a:t>
            </a:r>
            <a:r>
              <a:rPr lang="ru-RU" sz="3600" dirty="0" err="1">
                <a:solidFill>
                  <a:srgbClr val="FFFF00"/>
                </a:solidFill>
              </a:rPr>
              <a:t>амино</a:t>
            </a:r>
            <a:r>
              <a:rPr lang="ru-RU" sz="3600" dirty="0">
                <a:solidFill>
                  <a:srgbClr val="FFFF00"/>
                </a:solidFill>
              </a:rPr>
              <a:t>- і </a:t>
            </a:r>
            <a:r>
              <a:rPr lang="ru-RU" sz="3600" dirty="0" err="1">
                <a:solidFill>
                  <a:srgbClr val="FFFF00"/>
                </a:solidFill>
              </a:rPr>
              <a:t>нітросполуками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smtClean="0">
                <a:solidFill>
                  <a:srgbClr val="FFFF00"/>
                </a:solidFill>
              </a:rPr>
              <a:t>бензолу. </a:t>
            </a:r>
            <a:r>
              <a:rPr lang="ru-RU" sz="3600" dirty="0" err="1" smtClean="0">
                <a:solidFill>
                  <a:srgbClr val="FFFF00"/>
                </a:solidFill>
              </a:rPr>
              <a:t>Прфесійний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токсичний</a:t>
            </a:r>
            <a:r>
              <a:rPr lang="ru-RU" sz="3600" dirty="0" smtClean="0">
                <a:solidFill>
                  <a:srgbClr val="FFFF00"/>
                </a:solidFill>
              </a:rPr>
              <a:t> гепатит.</a:t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smtClean="0">
                <a:solidFill>
                  <a:srgbClr val="FFFF00"/>
                </a:solidFill>
              </a:rPr>
              <a:t/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smtClean="0">
                <a:solidFill>
                  <a:srgbClr val="FFFF00"/>
                </a:solidFill>
              </a:rPr>
              <a:t/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2025-2026 н.р.</a:t>
            </a:r>
            <a:r>
              <a:rPr lang="ru-RU" sz="3600" dirty="0" smtClean="0">
                <a:solidFill>
                  <a:srgbClr val="FFFF00"/>
                </a:solidFill>
              </a:rPr>
              <a:t/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smtClean="0">
                <a:solidFill>
                  <a:srgbClr val="FFFF00"/>
                </a:solidFill>
              </a:rPr>
              <a:t/>
            </a:r>
            <a:br>
              <a:rPr lang="ru-RU" sz="3600" dirty="0" smtClean="0">
                <a:solidFill>
                  <a:srgbClr val="FFFF00"/>
                </a:solidFill>
              </a:rPr>
            </a:b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0" dirty="0">
                <a:solidFill>
                  <a:srgbClr val="FFFF00"/>
                </a:solidFill>
              </a:rPr>
              <a:t>ПРОФЕСІЙНІ  ІНТОКСИКАЦІІ  ОРГАНІЧНИМИ РЕЧОВИНАМИ.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755577" y="2036426"/>
            <a:ext cx="785502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3200" dirty="0">
                <a:latin typeface="Arial" charset="0"/>
              </a:rPr>
              <a:t>У </a:t>
            </a:r>
            <a:r>
              <a:rPr lang="ru-RU" sz="3200" dirty="0" err="1">
                <a:latin typeface="Arial" charset="0"/>
              </a:rPr>
              <a:t>промисловості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dirty="0" err="1">
                <a:latin typeface="Arial" charset="0"/>
              </a:rPr>
              <a:t>найбільш</a:t>
            </a:r>
            <a:endParaRPr lang="ru-RU" sz="3200" dirty="0">
              <a:latin typeface="Arial" charset="0"/>
            </a:endParaRPr>
          </a:p>
          <a:p>
            <a:r>
              <a:rPr lang="ru-RU" sz="3200" dirty="0">
                <a:latin typeface="Arial" charset="0"/>
              </a:rPr>
              <a:t>                </a:t>
            </a:r>
            <a:r>
              <a:rPr lang="ru-RU" sz="3200" dirty="0" err="1">
                <a:latin typeface="Arial" charset="0"/>
              </a:rPr>
              <a:t>поширені</a:t>
            </a:r>
            <a:r>
              <a:rPr lang="ru-RU" sz="3200" dirty="0">
                <a:latin typeface="Arial" charset="0"/>
              </a:rPr>
              <a:t>:</a:t>
            </a:r>
          </a:p>
          <a:p>
            <a:r>
              <a:rPr lang="ru-RU" sz="3200" dirty="0">
                <a:latin typeface="Arial" charset="0"/>
              </a:rPr>
              <a:t>А. </a:t>
            </a:r>
            <a:r>
              <a:rPr lang="ru-RU" sz="3200" dirty="0" err="1">
                <a:latin typeface="Arial" charset="0"/>
              </a:rPr>
              <a:t>З'єднання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dirty="0" err="1">
                <a:latin typeface="Arial" charset="0"/>
              </a:rPr>
              <a:t>циклічного</a:t>
            </a:r>
            <a:r>
              <a:rPr lang="ru-RU" sz="3200" dirty="0">
                <a:latin typeface="Arial" charset="0"/>
              </a:rPr>
              <a:t> ряду -</a:t>
            </a:r>
          </a:p>
          <a:p>
            <a:r>
              <a:rPr lang="ru-RU" sz="3200" dirty="0">
                <a:latin typeface="Arial" charset="0"/>
              </a:rPr>
              <a:t>        бензол і </a:t>
            </a:r>
            <a:r>
              <a:rPr lang="ru-RU" sz="3200" dirty="0" err="1">
                <a:latin typeface="Arial" charset="0"/>
              </a:rPr>
              <a:t>його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dirty="0" err="1">
                <a:latin typeface="Arial" charset="0"/>
              </a:rPr>
              <a:t>сполуки</a:t>
            </a:r>
            <a:endParaRPr lang="ru-RU" sz="3200" dirty="0">
              <a:latin typeface="Arial" charset="0"/>
            </a:endParaRPr>
          </a:p>
          <a:p>
            <a:r>
              <a:rPr lang="ru-RU" sz="3200" dirty="0">
                <a:latin typeface="Arial" charset="0"/>
              </a:rPr>
              <a:t>        (</a:t>
            </a:r>
            <a:r>
              <a:rPr lang="ru-RU" sz="3200" dirty="0" err="1">
                <a:latin typeface="Arial" charset="0"/>
              </a:rPr>
              <a:t>Ароматичні</a:t>
            </a:r>
            <a:r>
              <a:rPr lang="ru-RU" sz="3200" dirty="0">
                <a:latin typeface="Arial" charset="0"/>
              </a:rPr>
              <a:t> </a:t>
            </a:r>
            <a:r>
              <a:rPr lang="ru-RU" sz="3200" dirty="0" err="1">
                <a:latin typeface="Arial" charset="0"/>
              </a:rPr>
              <a:t>вуглеводні</a:t>
            </a:r>
            <a:r>
              <a:rPr lang="ru-RU" sz="3200" dirty="0">
                <a:latin typeface="Arial" charset="0"/>
              </a:rPr>
              <a:t>).</a:t>
            </a:r>
          </a:p>
          <a:p>
            <a:r>
              <a:rPr lang="ru-RU" sz="3200" dirty="0">
                <a:latin typeface="Arial" charset="0"/>
              </a:rPr>
              <a:t>Б. </a:t>
            </a:r>
            <a:r>
              <a:rPr lang="ru-RU" sz="3200" dirty="0" err="1">
                <a:latin typeface="Arial" charset="0"/>
              </a:rPr>
              <a:t>З'єднання</a:t>
            </a:r>
            <a:r>
              <a:rPr lang="ru-RU" sz="3200" dirty="0">
                <a:latin typeface="Arial" charset="0"/>
              </a:rPr>
              <a:t> ациклического ряду</a:t>
            </a:r>
          </a:p>
          <a:p>
            <a:r>
              <a:rPr lang="ru-RU" sz="3200" dirty="0">
                <a:latin typeface="Arial" charset="0"/>
              </a:rPr>
              <a:t>        (Ацетон, </a:t>
            </a:r>
            <a:r>
              <a:rPr lang="ru-RU" sz="3200" dirty="0" err="1">
                <a:latin typeface="Arial" charset="0"/>
              </a:rPr>
              <a:t>етилен</a:t>
            </a:r>
            <a:r>
              <a:rPr lang="ru-RU" sz="3200" dirty="0">
                <a:latin typeface="Arial" charset="0"/>
              </a:rPr>
              <a:t> і </a:t>
            </a:r>
            <a:r>
              <a:rPr lang="ru-RU" sz="3200" dirty="0" err="1">
                <a:latin typeface="Arial" charset="0"/>
              </a:rPr>
              <a:t>ін</a:t>
            </a:r>
            <a:r>
              <a:rPr lang="ru-RU" sz="3200" dirty="0">
                <a:latin typeface="Arial" charset="0"/>
              </a:rPr>
              <a:t>.).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sz="3600" b="0" u="sng" dirty="0">
                <a:solidFill>
                  <a:srgbClr val="FFFF00"/>
                </a:solidFill>
              </a:rPr>
              <a:t>ІНТОКСИКАЦІЯ  БЕНЗОЛОМ  (Б)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79388" y="1646887"/>
            <a:ext cx="82931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Б - </a:t>
            </a:r>
            <a:r>
              <a:rPr lang="ru-RU" sz="2800" b="1" dirty="0" err="1">
                <a:latin typeface="Arial" charset="0"/>
              </a:rPr>
              <a:t>летюча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рідина</a:t>
            </a:r>
            <a:r>
              <a:rPr lang="ru-RU" sz="2800" b="1" dirty="0">
                <a:latin typeface="Arial" charset="0"/>
              </a:rPr>
              <a:t> з </a:t>
            </a:r>
            <a:r>
              <a:rPr lang="ru-RU" sz="2800" b="1" dirty="0" err="1">
                <a:latin typeface="Arial" charset="0"/>
              </a:rPr>
              <a:t>різким</a:t>
            </a:r>
            <a:r>
              <a:rPr lang="ru-RU" sz="2800" b="1" dirty="0">
                <a:latin typeface="Arial" charset="0"/>
              </a:rPr>
              <a:t> запахом,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універсальний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розчинник</a:t>
            </a:r>
            <a:r>
              <a:rPr lang="ru-RU" sz="2800" b="1" dirty="0">
                <a:latin typeface="Arial" charset="0"/>
              </a:rPr>
              <a:t>. широко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використовується</a:t>
            </a:r>
            <a:r>
              <a:rPr lang="ru-RU" sz="2800" b="1" dirty="0">
                <a:latin typeface="Arial" charset="0"/>
              </a:rPr>
              <a:t> в </a:t>
            </a:r>
            <a:r>
              <a:rPr lang="ru-RU" sz="2800" b="1" dirty="0" err="1">
                <a:latin typeface="Arial" charset="0"/>
              </a:rPr>
              <a:t>лакофарбовому</a:t>
            </a:r>
            <a:endParaRPr lang="ru-RU" sz="2800" b="1" dirty="0">
              <a:latin typeface="Arial" charset="0"/>
            </a:endParaRP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виробництві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лабораторіях</a:t>
            </a:r>
            <a:r>
              <a:rPr lang="ru-RU" sz="2800" b="1" dirty="0">
                <a:latin typeface="Arial" charset="0"/>
              </a:rPr>
              <a:t>.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Б - </a:t>
            </a:r>
            <a:r>
              <a:rPr lang="ru-RU" sz="2800" b="1" dirty="0" err="1">
                <a:latin typeface="Arial" charset="0"/>
              </a:rPr>
              <a:t>високотоксична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отрута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політропної</a:t>
            </a:r>
            <a:endParaRPr lang="ru-RU" sz="2800" b="1" dirty="0">
              <a:latin typeface="Arial" charset="0"/>
            </a:endParaRP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дії</a:t>
            </a:r>
            <a:r>
              <a:rPr lang="ru-RU" sz="2800" b="1" dirty="0">
                <a:latin typeface="Arial" charset="0"/>
              </a:rPr>
              <a:t> з </a:t>
            </a:r>
            <a:r>
              <a:rPr lang="ru-RU" sz="2800" b="1" dirty="0" err="1">
                <a:latin typeface="Arial" charset="0"/>
              </a:rPr>
              <a:t>переважним</a:t>
            </a:r>
            <a:r>
              <a:rPr lang="ru-RU" sz="2800" b="1" dirty="0">
                <a:latin typeface="Arial" charset="0"/>
              </a:rPr>
              <a:t>   </a:t>
            </a:r>
            <a:r>
              <a:rPr lang="ru-RU" sz="2800" b="1" dirty="0" err="1">
                <a:latin typeface="Arial" charset="0"/>
              </a:rPr>
              <a:t>ураженням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системи</a:t>
            </a:r>
            <a:r>
              <a:rPr lang="ru-RU" sz="2800" b="1" dirty="0">
                <a:latin typeface="Arial" charset="0"/>
              </a:rPr>
              <a:t>     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</a:t>
            </a:r>
            <a:r>
              <a:rPr lang="ru-RU" sz="2800" b="1" dirty="0" err="1">
                <a:latin typeface="Arial" charset="0"/>
              </a:rPr>
              <a:t>кровотворення</a:t>
            </a:r>
            <a:r>
              <a:rPr lang="ru-RU" sz="2800" b="1" dirty="0">
                <a:latin typeface="Arial" charset="0"/>
              </a:rPr>
              <a:t> і   НС, добре 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</a:t>
            </a:r>
            <a:r>
              <a:rPr lang="ru-RU" sz="2800" b="1" dirty="0" err="1">
                <a:latin typeface="Arial" charset="0"/>
              </a:rPr>
              <a:t>розчиняється</a:t>
            </a:r>
            <a:r>
              <a:rPr lang="ru-RU" sz="2800" b="1" dirty="0">
                <a:latin typeface="Arial" charset="0"/>
              </a:rPr>
              <a:t> в жирах.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Депонується</a:t>
            </a:r>
            <a:r>
              <a:rPr lang="ru-RU" sz="2800" b="1" dirty="0">
                <a:latin typeface="Arial" charset="0"/>
              </a:rPr>
              <a:t> в </a:t>
            </a:r>
            <a:r>
              <a:rPr lang="ru-RU" sz="2800" b="1" dirty="0" err="1">
                <a:latin typeface="Arial" charset="0"/>
              </a:rPr>
              <a:t>жировій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тканині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мозку</a:t>
            </a:r>
            <a:r>
              <a:rPr lang="ru-RU" sz="2800" b="1" dirty="0">
                <a:latin typeface="Arial" charset="0"/>
              </a:rPr>
              <a:t>,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</a:t>
            </a:r>
            <a:r>
              <a:rPr lang="ru-RU" sz="2800" b="1" dirty="0" err="1">
                <a:latin typeface="Arial" charset="0"/>
              </a:rPr>
              <a:t>еритроцитах</a:t>
            </a:r>
            <a:r>
              <a:rPr lang="ru-RU" sz="2800" b="1" dirty="0">
                <a:latin typeface="Arial" charset="0"/>
              </a:rPr>
              <a:t>.</a:t>
            </a:r>
          </a:p>
          <a:p>
            <a:pPr>
              <a:tabLst>
                <a:tab pos="371475" algn="l"/>
              </a:tabLst>
            </a:pPr>
            <a:r>
              <a:rPr lang="ru-RU" sz="2800" b="1" dirty="0">
                <a:latin typeface="Arial" charset="0"/>
              </a:rPr>
              <a:t>        ПДР - 20 мг / м³.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sz="3600" dirty="0">
                <a:solidFill>
                  <a:srgbClr val="FFFF00"/>
                </a:solidFill>
              </a:rPr>
              <a:t>ПАТОГЕНЕЗ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008185" y="1761097"/>
            <a:ext cx="7543800" cy="4472136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400" b="1" dirty="0"/>
              <a:t>Шляхи </a:t>
            </a:r>
            <a:r>
              <a:rPr lang="ru-RU" sz="2400" b="1" dirty="0" err="1"/>
              <a:t>проникнення</a:t>
            </a:r>
            <a:r>
              <a:rPr lang="ru-RU" sz="2400" b="1" dirty="0"/>
              <a:t>: </a:t>
            </a:r>
            <a:r>
              <a:rPr lang="ru-RU" sz="2400" b="1" dirty="0" err="1"/>
              <a:t>легені</a:t>
            </a:r>
            <a:r>
              <a:rPr lang="ru-RU" sz="2400" b="1" dirty="0"/>
              <a:t>, </a:t>
            </a:r>
            <a:r>
              <a:rPr lang="ru-RU" sz="2400" b="1" dirty="0" err="1"/>
              <a:t>неушкоджена</a:t>
            </a:r>
            <a:endParaRPr lang="ru-RU" sz="2400" b="1" dirty="0"/>
          </a:p>
          <a:p>
            <a:pPr>
              <a:lnSpc>
                <a:spcPct val="90000"/>
              </a:lnSpc>
              <a:buNone/>
            </a:pPr>
            <a:r>
              <a:rPr lang="ru-RU" sz="2400" b="1" dirty="0" err="1"/>
              <a:t>шкіра</a:t>
            </a:r>
            <a:r>
              <a:rPr lang="ru-RU" sz="2400" b="1" dirty="0"/>
              <a:t>, </a:t>
            </a:r>
            <a:r>
              <a:rPr lang="ru-RU" sz="2400" b="1" dirty="0" err="1"/>
              <a:t>шлунково-кишковтй</a:t>
            </a:r>
            <a:r>
              <a:rPr lang="ru-RU" sz="2400" b="1" dirty="0"/>
              <a:t> тракт.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 err="1"/>
              <a:t>Швидко</a:t>
            </a:r>
            <a:r>
              <a:rPr lang="ru-RU" sz="2400" b="1" dirty="0"/>
              <a:t> </a:t>
            </a:r>
            <a:r>
              <a:rPr lang="ru-RU" sz="2400" b="1" dirty="0" err="1"/>
              <a:t>надходить</a:t>
            </a:r>
            <a:r>
              <a:rPr lang="ru-RU" sz="2400" b="1" dirty="0"/>
              <a:t> у кров.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/>
              <a:t>50% </a:t>
            </a:r>
            <a:r>
              <a:rPr lang="ru-RU" sz="2400" b="1" dirty="0" err="1"/>
              <a:t>виділяється</a:t>
            </a:r>
            <a:r>
              <a:rPr lang="ru-RU" sz="2400" b="1" dirty="0"/>
              <a:t> з </a:t>
            </a:r>
            <a:r>
              <a:rPr lang="ru-RU" sz="2400" b="1" dirty="0" err="1"/>
              <a:t>повітрям</a:t>
            </a:r>
            <a:r>
              <a:rPr lang="ru-RU" sz="2400" b="1" dirty="0"/>
              <a:t>,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видихається</a:t>
            </a:r>
            <a:r>
              <a:rPr lang="ru-RU" sz="2400" b="1" dirty="0"/>
              <a:t> в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 err="1"/>
              <a:t>незміненому</a:t>
            </a:r>
            <a:r>
              <a:rPr lang="ru-RU" sz="2400" b="1" dirty="0"/>
              <a:t> </a:t>
            </a:r>
            <a:r>
              <a:rPr lang="ru-RU" sz="2400" b="1" dirty="0" err="1"/>
              <a:t>стані</a:t>
            </a:r>
            <a:r>
              <a:rPr lang="ru-RU" sz="2400" b="1" dirty="0"/>
              <a:t>, 20% </a:t>
            </a:r>
            <a:r>
              <a:rPr lang="ru-RU" sz="2400" b="1" dirty="0" err="1"/>
              <a:t>інактивуються</a:t>
            </a:r>
            <a:r>
              <a:rPr lang="ru-RU" sz="2400" b="1" dirty="0"/>
              <a:t>,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/>
              <a:t>30% </a:t>
            </a:r>
            <a:r>
              <a:rPr lang="ru-RU" sz="2400" b="1" dirty="0" err="1"/>
              <a:t>перетворюється</a:t>
            </a:r>
            <a:r>
              <a:rPr lang="ru-RU" sz="2400" b="1" dirty="0"/>
              <a:t> в </a:t>
            </a:r>
            <a:r>
              <a:rPr lang="ru-RU" sz="2400" b="1" dirty="0" err="1"/>
              <a:t>токсичний</a:t>
            </a:r>
            <a:r>
              <a:rPr lang="ru-RU" sz="2400" b="1" dirty="0"/>
              <a:t> фенол.</a:t>
            </a:r>
          </a:p>
          <a:p>
            <a:pPr>
              <a:lnSpc>
                <a:spcPct val="90000"/>
              </a:lnSpc>
              <a:buNone/>
            </a:pPr>
            <a:endParaRPr lang="ru-RU" sz="2400" b="1" dirty="0"/>
          </a:p>
          <a:p>
            <a:pPr>
              <a:lnSpc>
                <a:spcPct val="90000"/>
              </a:lnSpc>
              <a:buNone/>
            </a:pPr>
            <a:r>
              <a:rPr lang="ru-RU" sz="2400" b="1" dirty="0"/>
              <a:t>Б - </a:t>
            </a:r>
            <a:r>
              <a:rPr lang="ru-RU" sz="2400" b="1" dirty="0" err="1"/>
              <a:t>блокує</a:t>
            </a:r>
            <a:r>
              <a:rPr lang="ru-RU" sz="2400" b="1" dirty="0"/>
              <a:t> </a:t>
            </a:r>
            <a:r>
              <a:rPr lang="en-US" sz="2400" b="1" dirty="0"/>
              <a:t>S</a:t>
            </a:r>
            <a:r>
              <a:rPr lang="ru-RU" sz="2400" b="1" dirty="0"/>
              <a:t>Н-</a:t>
            </a:r>
            <a:r>
              <a:rPr lang="ru-RU" sz="2400" b="1" dirty="0" err="1"/>
              <a:t>групи</a:t>
            </a:r>
            <a:r>
              <a:rPr lang="ru-RU" sz="2400" b="1" dirty="0"/>
              <a:t> </a:t>
            </a:r>
            <a:r>
              <a:rPr lang="ru-RU" sz="2400" b="1" dirty="0" err="1"/>
              <a:t>амінокислот</a:t>
            </a:r>
            <a:r>
              <a:rPr lang="ru-RU" sz="2400" b="1" dirty="0"/>
              <a:t> </a:t>
            </a:r>
            <a:r>
              <a:rPr lang="ru-RU" sz="2400" b="1" dirty="0" err="1"/>
              <a:t>ферментів</a:t>
            </a:r>
            <a:r>
              <a:rPr lang="ru-RU" sz="2400" b="1" dirty="0"/>
              <a:t> </a:t>
            </a:r>
            <a:r>
              <a:rPr lang="ru-RU" sz="2400" b="1" dirty="0" err="1"/>
              <a:t>клітини</a:t>
            </a:r>
            <a:r>
              <a:rPr lang="ru-RU" sz="2400" b="1" dirty="0"/>
              <a:t>, </a:t>
            </a:r>
            <a:r>
              <a:rPr lang="ru-RU" sz="2400" b="1" dirty="0" err="1"/>
              <a:t>порушуючи</a:t>
            </a:r>
            <a:r>
              <a:rPr lang="ru-RU" sz="2400" b="1" dirty="0"/>
              <a:t> </a:t>
            </a:r>
            <a:r>
              <a:rPr lang="ru-RU" sz="2400" b="1" dirty="0" err="1"/>
              <a:t>процеси</a:t>
            </a:r>
            <a:endParaRPr lang="ru-RU" sz="2400" b="1" dirty="0"/>
          </a:p>
          <a:p>
            <a:pPr>
              <a:lnSpc>
                <a:spcPct val="90000"/>
              </a:lnSpc>
              <a:buNone/>
            </a:pPr>
            <a:r>
              <a:rPr lang="ru-RU" sz="2400" b="1" dirty="0"/>
              <a:t>     </a:t>
            </a:r>
            <a:r>
              <a:rPr lang="ru-RU" sz="2400" b="1" dirty="0" err="1"/>
              <a:t>проліферації</a:t>
            </a:r>
            <a:r>
              <a:rPr lang="ru-RU" sz="2400" b="1" dirty="0"/>
              <a:t> і </a:t>
            </a:r>
            <a:r>
              <a:rPr lang="ru-RU" sz="2400" b="1" dirty="0" err="1"/>
              <a:t>диференціації</a:t>
            </a:r>
            <a:r>
              <a:rPr lang="ru-RU" sz="2400" b="1" dirty="0"/>
              <a:t>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1</a:t>
            </a:r>
            <a:r>
              <a:rPr lang="ru-RU" sz="3600" dirty="0">
                <a:solidFill>
                  <a:srgbClr val="FFFF00"/>
                </a:solidFill>
              </a:rPr>
              <a:t>. </a:t>
            </a:r>
            <a:r>
              <a:rPr lang="ru-RU" sz="3600" dirty="0" err="1">
                <a:solidFill>
                  <a:srgbClr val="FFFF00"/>
                </a:solidFill>
              </a:rPr>
              <a:t>Дія</a:t>
            </a:r>
            <a:r>
              <a:rPr lang="ru-RU" sz="3600" dirty="0">
                <a:solidFill>
                  <a:srgbClr val="FFFF00"/>
                </a:solidFill>
              </a:rPr>
              <a:t>  на систему </a:t>
            </a:r>
            <a:r>
              <a:rPr lang="ru-RU" sz="3600" dirty="0" err="1">
                <a:solidFill>
                  <a:srgbClr val="FFFF00"/>
                </a:solidFill>
              </a:rPr>
              <a:t>кровотворення</a:t>
            </a:r>
            <a:r>
              <a:rPr lang="ru-RU" sz="3600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1631" y="1736725"/>
            <a:ext cx="7543800" cy="447484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Б на </a:t>
            </a:r>
            <a:r>
              <a:rPr lang="ru-RU" sz="2400" b="1" dirty="0" err="1"/>
              <a:t>рівні</a:t>
            </a:r>
            <a:r>
              <a:rPr lang="ru-RU" sz="2400" b="1" dirty="0"/>
              <a:t> </a:t>
            </a:r>
            <a:r>
              <a:rPr lang="ru-RU" sz="2400" b="1" dirty="0" err="1"/>
              <a:t>стовбурової</a:t>
            </a:r>
            <a:r>
              <a:rPr lang="ru-RU" sz="2400" b="1" dirty="0"/>
              <a:t> </a:t>
            </a:r>
            <a:r>
              <a:rPr lang="ru-RU" sz="2400" b="1" dirty="0" err="1"/>
              <a:t>клітини</a:t>
            </a:r>
            <a:r>
              <a:rPr lang="ru-RU" sz="2400" b="1" dirty="0"/>
              <a:t> </a:t>
            </a:r>
            <a:r>
              <a:rPr lang="ru-RU" sz="2400" b="1" dirty="0" err="1"/>
              <a:t>порушує</a:t>
            </a:r>
            <a:r>
              <a:rPr lang="ru-RU" sz="2400" b="1" dirty="0"/>
              <a:t> </a:t>
            </a:r>
            <a:r>
              <a:rPr lang="ru-RU" sz="2400" b="1" dirty="0" err="1"/>
              <a:t>гемопоез</a:t>
            </a:r>
            <a:r>
              <a:rPr lang="ru-RU" sz="2400" b="1" dirty="0"/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а) </a:t>
            </a:r>
            <a:r>
              <a:rPr lang="ru-RU" sz="2400" b="1" dirty="0" err="1"/>
              <a:t>гіпоплазія</a:t>
            </a:r>
            <a:r>
              <a:rPr lang="ru-RU" sz="2400" b="1" dirty="0"/>
              <a:t> </a:t>
            </a:r>
            <a:r>
              <a:rPr lang="ru-RU" sz="2400" b="1" dirty="0" err="1"/>
              <a:t>всіх</a:t>
            </a:r>
            <a:r>
              <a:rPr lang="ru-RU" sz="2400" b="1" dirty="0"/>
              <a:t> 3-х </a:t>
            </a:r>
            <a:r>
              <a:rPr lang="ru-RU" sz="2400" b="1" dirty="0" err="1"/>
              <a:t>паростків</a:t>
            </a:r>
            <a:r>
              <a:rPr lang="ru-RU" sz="2400" b="1" dirty="0"/>
              <a:t> - </a:t>
            </a:r>
            <a:r>
              <a:rPr lang="ru-RU" sz="2400" b="1" dirty="0" err="1"/>
              <a:t>лейкопенія</a:t>
            </a:r>
            <a:r>
              <a:rPr lang="ru-RU" sz="2400" b="1" dirty="0"/>
              <a:t>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</a:t>
            </a:r>
            <a:r>
              <a:rPr lang="ru-RU" sz="2400" b="1" dirty="0" err="1"/>
              <a:t>тромбоцитопенія</a:t>
            </a:r>
            <a:r>
              <a:rPr lang="ru-RU" sz="2400" b="1" dirty="0"/>
              <a:t> - (</a:t>
            </a:r>
            <a:r>
              <a:rPr lang="ru-RU" sz="2400" b="1" dirty="0" err="1"/>
              <a:t>кровоточивість</a:t>
            </a:r>
            <a:r>
              <a:rPr lang="ru-RU" sz="2400" b="1" dirty="0"/>
              <a:t>),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</a:t>
            </a:r>
            <a:r>
              <a:rPr lang="ru-RU" sz="2400" b="1" dirty="0" err="1"/>
              <a:t>анемія</a:t>
            </a:r>
            <a:r>
              <a:rPr lang="ru-RU" sz="2400" b="1" dirty="0"/>
              <a:t> (</a:t>
            </a:r>
            <a:r>
              <a:rPr lang="ru-RU" sz="2400" b="1" dirty="0" err="1"/>
              <a:t>апластична</a:t>
            </a:r>
            <a:r>
              <a:rPr lang="ru-RU" sz="2400" b="1" dirty="0"/>
              <a:t> </a:t>
            </a:r>
            <a:r>
              <a:rPr lang="ru-RU" sz="2400" b="1" dirty="0" err="1"/>
              <a:t>анемія</a:t>
            </a:r>
            <a:r>
              <a:rPr lang="ru-RU" sz="2400" b="1" dirty="0"/>
              <a:t>).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б) </a:t>
            </a:r>
            <a:r>
              <a:rPr lang="ru-RU" sz="2400" b="1" dirty="0" err="1"/>
              <a:t>порушення</a:t>
            </a:r>
            <a:r>
              <a:rPr lang="ru-RU" sz="2400" b="1" dirty="0"/>
              <a:t> </a:t>
            </a:r>
            <a:r>
              <a:rPr lang="ru-RU" sz="2400" b="1" dirty="0" err="1"/>
              <a:t>мітозу</a:t>
            </a:r>
            <a:r>
              <a:rPr lang="ru-RU" sz="2400" b="1" dirty="0"/>
              <a:t>, </a:t>
            </a:r>
            <a:r>
              <a:rPr lang="ru-RU" sz="2400" b="1" dirty="0" err="1"/>
              <a:t>гіперпластична</a:t>
            </a:r>
            <a:r>
              <a:rPr lang="ru-RU" sz="2400" b="1" dirty="0"/>
              <a:t> </a:t>
            </a:r>
            <a:r>
              <a:rPr lang="ru-RU" sz="2400" b="1" dirty="0" err="1"/>
              <a:t>реакція</a:t>
            </a:r>
            <a:r>
              <a:rPr lang="ru-RU" sz="2400" b="1" dirty="0"/>
              <a:t>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</a:t>
            </a:r>
            <a:r>
              <a:rPr lang="ru-RU" sz="2400" b="1" dirty="0" err="1"/>
              <a:t>затримка</a:t>
            </a:r>
            <a:r>
              <a:rPr lang="ru-RU" sz="2400" b="1" dirty="0"/>
              <a:t> на </a:t>
            </a:r>
            <a:r>
              <a:rPr lang="ru-RU" sz="2400" b="1" dirty="0" err="1"/>
              <a:t>рівні</a:t>
            </a:r>
            <a:r>
              <a:rPr lang="ru-RU" sz="2400" b="1" dirty="0"/>
              <a:t> </a:t>
            </a:r>
            <a:r>
              <a:rPr lang="ru-RU" sz="2400" b="1" dirty="0" err="1"/>
              <a:t>бластів</a:t>
            </a:r>
            <a:r>
              <a:rPr lang="ru-RU" sz="2400" b="1" dirty="0"/>
              <a:t> </a:t>
            </a:r>
            <a:r>
              <a:rPr lang="ru-RU" sz="2400" b="1" dirty="0" err="1"/>
              <a:t>виникнення</a:t>
            </a:r>
            <a:r>
              <a:rPr lang="ru-RU" sz="2400" b="1" dirty="0"/>
              <a:t> </a:t>
            </a:r>
            <a:r>
              <a:rPr lang="ru-RU" sz="2400" b="1" dirty="0" err="1"/>
              <a:t>лейкозів</a:t>
            </a:r>
            <a:r>
              <a:rPr lang="ru-RU" sz="2400" b="1" dirty="0"/>
              <a:t>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 err="1"/>
              <a:t>Імунні</a:t>
            </a:r>
            <a:r>
              <a:rPr lang="ru-RU" sz="2400" b="1" dirty="0"/>
              <a:t> </a:t>
            </a:r>
            <a:r>
              <a:rPr lang="ru-RU" sz="2400" b="1" dirty="0" err="1"/>
              <a:t>зрушення</a:t>
            </a:r>
            <a:r>
              <a:rPr lang="ru-RU" sz="2400" b="1" dirty="0"/>
              <a:t> (як </a:t>
            </a:r>
            <a:r>
              <a:rPr lang="ru-RU" sz="2400" b="1" dirty="0" err="1"/>
              <a:t>реакція</a:t>
            </a:r>
            <a:r>
              <a:rPr lang="ru-RU" sz="2400" b="1" dirty="0"/>
              <a:t> на </a:t>
            </a:r>
            <a:r>
              <a:rPr lang="ru-RU" sz="2400" b="1" dirty="0" err="1"/>
              <a:t>зміну</a:t>
            </a:r>
            <a:endParaRPr lang="ru-RU" sz="2400" b="1" dirty="0"/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 </a:t>
            </a:r>
            <a:r>
              <a:rPr lang="ru-RU" sz="2400" b="1" dirty="0" err="1"/>
              <a:t>структури</a:t>
            </a:r>
            <a:r>
              <a:rPr lang="ru-RU" sz="2400" b="1" dirty="0"/>
              <a:t> </a:t>
            </a:r>
            <a:r>
              <a:rPr lang="ru-RU" sz="2400" b="1" dirty="0" err="1"/>
              <a:t>білка</a:t>
            </a:r>
            <a:r>
              <a:rPr lang="ru-RU" sz="2400" b="1" dirty="0"/>
              <a:t> </a:t>
            </a:r>
            <a:r>
              <a:rPr lang="ru-RU" sz="2400" b="1" dirty="0" err="1"/>
              <a:t>клітин</a:t>
            </a:r>
            <a:r>
              <a:rPr lang="ru-RU" sz="2400" b="1" dirty="0"/>
              <a:t>), </a:t>
            </a:r>
            <a:r>
              <a:rPr lang="ru-RU" sz="2400" b="1" dirty="0" err="1"/>
              <a:t>зокрема</a:t>
            </a:r>
            <a:r>
              <a:rPr lang="ru-RU" sz="2400" b="1" dirty="0"/>
              <a:t> -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400" b="1" dirty="0"/>
              <a:t>      </a:t>
            </a:r>
            <a:r>
              <a:rPr lang="ru-RU" sz="2400" b="1" dirty="0" err="1"/>
              <a:t>освіту</a:t>
            </a:r>
            <a:r>
              <a:rPr lang="ru-RU" sz="2400" b="1" dirty="0"/>
              <a:t> </a:t>
            </a:r>
            <a:r>
              <a:rPr lang="ru-RU" sz="2400" b="1" dirty="0" err="1"/>
              <a:t>антілейкоцітарних</a:t>
            </a:r>
            <a:r>
              <a:rPr lang="ru-RU" sz="2400" b="1" dirty="0"/>
              <a:t> </a:t>
            </a:r>
            <a:r>
              <a:rPr lang="ru-RU" sz="2400" b="1" dirty="0" err="1"/>
              <a:t>антитіл</a:t>
            </a:r>
            <a:r>
              <a:rPr lang="ru-RU" sz="2400" b="1" dirty="0"/>
              <a:t>.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2. </a:t>
            </a:r>
            <a:r>
              <a:rPr lang="ru-RU" sz="3600" dirty="0" err="1">
                <a:solidFill>
                  <a:srgbClr val="FFFF00"/>
                </a:solidFill>
              </a:rPr>
              <a:t>Дія</a:t>
            </a:r>
            <a:r>
              <a:rPr lang="ru-RU" sz="3600" dirty="0">
                <a:solidFill>
                  <a:srgbClr val="FFFF00"/>
                </a:solidFill>
              </a:rPr>
              <a:t> на НС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/>
              <a:t>Б </a:t>
            </a:r>
            <a:r>
              <a:rPr lang="ru-RU" b="1" dirty="0" err="1"/>
              <a:t>безпосередньо</a:t>
            </a:r>
            <a:r>
              <a:rPr lang="ru-RU" b="1" dirty="0"/>
              <a:t> </a:t>
            </a:r>
            <a:r>
              <a:rPr lang="ru-RU" b="1" dirty="0" err="1"/>
              <a:t>пошкоджує</a:t>
            </a:r>
            <a:r>
              <a:rPr lang="ru-RU" b="1" dirty="0"/>
              <a:t> </a:t>
            </a:r>
            <a:r>
              <a:rPr lang="ru-RU" b="1" dirty="0" err="1"/>
              <a:t>нервову</a:t>
            </a:r>
            <a:r>
              <a:rPr lang="ru-RU" b="1" dirty="0"/>
              <a:t> </a:t>
            </a:r>
            <a:r>
              <a:rPr lang="ru-RU" b="1" dirty="0" err="1"/>
              <a:t>клітину</a:t>
            </a:r>
            <a:r>
              <a:rPr lang="ru-RU" b="1" dirty="0"/>
              <a:t> </a:t>
            </a:r>
            <a:r>
              <a:rPr lang="ru-RU" b="1" dirty="0" err="1"/>
              <a:t>нейродистрофічий</a:t>
            </a:r>
            <a:r>
              <a:rPr lang="ru-RU" b="1" dirty="0"/>
              <a:t> симптомокомплекс:</a:t>
            </a:r>
          </a:p>
          <a:p>
            <a:pPr>
              <a:buNone/>
            </a:pPr>
            <a:r>
              <a:rPr lang="ru-RU" b="1" dirty="0" err="1"/>
              <a:t>астенічний</a:t>
            </a:r>
            <a:r>
              <a:rPr lang="ru-RU" b="1" dirty="0"/>
              <a:t> синдром,</a:t>
            </a:r>
          </a:p>
          <a:p>
            <a:pPr>
              <a:buNone/>
            </a:pPr>
            <a:r>
              <a:rPr lang="ru-RU" b="1" dirty="0" err="1"/>
              <a:t>поліневрит</a:t>
            </a:r>
            <a:r>
              <a:rPr lang="ru-RU" b="1" dirty="0"/>
              <a:t>,</a:t>
            </a:r>
          </a:p>
          <a:p>
            <a:pPr>
              <a:buNone/>
            </a:pPr>
            <a:r>
              <a:rPr lang="ru-RU" b="1" dirty="0"/>
              <a:t>токсична </a:t>
            </a:r>
            <a:r>
              <a:rPr lang="ru-RU" b="1" dirty="0" err="1"/>
              <a:t>енцефалопатія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43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3. </a:t>
            </a:r>
            <a:r>
              <a:rPr lang="ru-RU" b="0" dirty="0" err="1"/>
              <a:t>Токсичне</a:t>
            </a:r>
            <a:r>
              <a:rPr lang="ru-RU" b="0" dirty="0"/>
              <a:t> </a:t>
            </a:r>
            <a:r>
              <a:rPr lang="ru-RU" b="0" dirty="0" err="1"/>
              <a:t>пораження</a:t>
            </a:r>
            <a:r>
              <a:rPr lang="ru-RU" b="0" dirty="0"/>
              <a:t> </a:t>
            </a:r>
            <a:r>
              <a:rPr lang="ru-RU" b="0" dirty="0" err="1"/>
              <a:t>паренхіматозних</a:t>
            </a:r>
            <a:r>
              <a:rPr lang="ru-RU" b="0" dirty="0"/>
              <a:t> </a:t>
            </a:r>
            <a:r>
              <a:rPr lang="ru-RU" b="0" dirty="0" err="1"/>
              <a:t>органів</a:t>
            </a:r>
            <a:r>
              <a:rPr lang="ru-RU" b="0" dirty="0"/>
              <a:t>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err="1"/>
              <a:t>токсичний</a:t>
            </a:r>
            <a:r>
              <a:rPr lang="ru-RU" b="1" dirty="0"/>
              <a:t> гепатит,</a:t>
            </a:r>
          </a:p>
          <a:p>
            <a:r>
              <a:rPr lang="ru-RU" b="1" dirty="0"/>
              <a:t> </a:t>
            </a:r>
            <a:r>
              <a:rPr lang="ru-RU" b="1" dirty="0" err="1"/>
              <a:t>нефріт</a:t>
            </a:r>
            <a:r>
              <a:rPr lang="ru-RU" b="1" dirty="0"/>
              <a:t>,</a:t>
            </a:r>
          </a:p>
          <a:p>
            <a:r>
              <a:rPr lang="ru-RU" b="1" dirty="0"/>
              <a:t> гастрит  та </a:t>
            </a:r>
            <a:r>
              <a:rPr lang="ru-RU" b="1" dirty="0" err="1"/>
              <a:t>інш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ГОСТРА  ІНТОКСИКАЦІЯ  БЕНЗОЛОМ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вдиханні</a:t>
            </a:r>
            <a:r>
              <a:rPr lang="ru-RU" sz="2400" dirty="0"/>
              <a:t>: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>
                <a:solidFill>
                  <a:srgbClr val="FFFF00"/>
                </a:solidFill>
              </a:rPr>
              <a:t>Легка ст</a:t>
            </a:r>
            <a:r>
              <a:rPr lang="ru-RU" sz="2400" dirty="0"/>
              <a:t>. - </a:t>
            </a:r>
            <a:r>
              <a:rPr lang="ru-RU" sz="2400" dirty="0" err="1"/>
              <a:t>ейфорія</a:t>
            </a:r>
            <a:r>
              <a:rPr lang="ru-RU" sz="2400" dirty="0"/>
              <a:t>, </a:t>
            </a:r>
            <a:r>
              <a:rPr lang="ru-RU" sz="2400" dirty="0" err="1"/>
              <a:t>нудота</a:t>
            </a:r>
            <a:r>
              <a:rPr lang="ru-RU" sz="2400" dirty="0"/>
              <a:t>, </a:t>
            </a:r>
            <a:r>
              <a:rPr lang="ru-RU" sz="2400" dirty="0" err="1"/>
              <a:t>блювота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 err="1">
                <a:solidFill>
                  <a:srgbClr val="FFFF00"/>
                </a:solidFill>
              </a:rPr>
              <a:t>Середня</a:t>
            </a:r>
            <a:r>
              <a:rPr lang="ru-RU" sz="2400" dirty="0">
                <a:solidFill>
                  <a:srgbClr val="FFFF00"/>
                </a:solidFill>
              </a:rPr>
              <a:t> ст</a:t>
            </a:r>
            <a:r>
              <a:rPr lang="ru-RU" sz="2400" dirty="0"/>
              <a:t>. - </a:t>
            </a:r>
            <a:r>
              <a:rPr lang="ru-RU" sz="2400" dirty="0" err="1"/>
              <a:t>збудження</a:t>
            </a:r>
            <a:r>
              <a:rPr lang="ru-RU" sz="2400" dirty="0"/>
              <a:t>, </a:t>
            </a:r>
            <a:r>
              <a:rPr lang="ru-RU" sz="2400" dirty="0" err="1"/>
              <a:t>судоми</a:t>
            </a:r>
            <a:r>
              <a:rPr lang="ru-RU" sz="2400" dirty="0"/>
              <a:t>, </a:t>
            </a:r>
            <a:r>
              <a:rPr lang="ru-RU" sz="2400" dirty="0" err="1"/>
              <a:t>розширення</a:t>
            </a:r>
            <a:r>
              <a:rPr lang="ru-RU" sz="2400" dirty="0"/>
              <a:t> </a:t>
            </a:r>
            <a:r>
              <a:rPr lang="ru-RU" sz="2400" dirty="0" err="1"/>
              <a:t>зіниць</a:t>
            </a:r>
            <a:r>
              <a:rPr lang="ru-RU" sz="2400" dirty="0"/>
              <a:t>, </a:t>
            </a:r>
            <a:r>
              <a:rPr lang="ru-RU" sz="2400" dirty="0" err="1"/>
              <a:t>задишка</a:t>
            </a:r>
            <a:r>
              <a:rPr lang="ru-RU" sz="2400" dirty="0"/>
              <a:t> з </a:t>
            </a:r>
            <a:r>
              <a:rPr lang="ru-RU" sz="2400" dirty="0" err="1"/>
              <a:t>порушенням</a:t>
            </a:r>
            <a:r>
              <a:rPr lang="ru-RU" sz="2400" dirty="0"/>
              <a:t> ритму </a:t>
            </a:r>
            <a:r>
              <a:rPr lang="ru-RU" sz="2400" dirty="0" err="1"/>
              <a:t>дихання</a:t>
            </a:r>
            <a:r>
              <a:rPr lang="ru-RU" sz="2400" dirty="0"/>
              <a:t>. </a:t>
            </a:r>
            <a:r>
              <a:rPr lang="ru-RU" sz="2400" dirty="0" err="1"/>
              <a:t>Можливо</a:t>
            </a:r>
            <a:r>
              <a:rPr lang="ru-RU" sz="2400" dirty="0"/>
              <a:t> </a:t>
            </a:r>
            <a:r>
              <a:rPr lang="ru-RU" sz="2400" dirty="0" err="1"/>
              <a:t>повне</a:t>
            </a:r>
            <a:r>
              <a:rPr lang="ru-RU" sz="2400" dirty="0"/>
              <a:t> </a:t>
            </a:r>
            <a:r>
              <a:rPr lang="ru-RU" sz="2400" dirty="0" err="1"/>
              <a:t>одужання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збереження</a:t>
            </a:r>
            <a:r>
              <a:rPr lang="ru-RU" sz="2400" dirty="0"/>
              <a:t> </a:t>
            </a:r>
            <a:r>
              <a:rPr lang="ru-RU" sz="2400" dirty="0" err="1"/>
              <a:t>залишкових</a:t>
            </a:r>
            <a:r>
              <a:rPr lang="ru-RU" sz="2400" dirty="0"/>
              <a:t>     </a:t>
            </a:r>
            <a:r>
              <a:rPr lang="ru-RU" sz="2400" dirty="0" err="1"/>
              <a:t>стійких</a:t>
            </a:r>
            <a:r>
              <a:rPr lang="ru-RU" sz="2400" dirty="0"/>
              <a:t> </a:t>
            </a:r>
            <a:r>
              <a:rPr lang="ru-RU" sz="2400" dirty="0" err="1"/>
              <a:t>функціональних</a:t>
            </a:r>
            <a:r>
              <a:rPr lang="ru-RU" sz="2400" dirty="0"/>
              <a:t> </a:t>
            </a:r>
            <a:r>
              <a:rPr lang="ru-RU" sz="2400" dirty="0" err="1"/>
              <a:t>порушень</a:t>
            </a:r>
            <a:r>
              <a:rPr lang="ru-RU" sz="2400" dirty="0"/>
              <a:t>, </a:t>
            </a:r>
            <a:r>
              <a:rPr lang="ru-RU" sz="2400" dirty="0" err="1"/>
              <a:t>астеновегетативний</a:t>
            </a:r>
            <a:r>
              <a:rPr lang="ru-RU" sz="2400" dirty="0"/>
              <a:t> </a:t>
            </a:r>
            <a:r>
              <a:rPr lang="ru-RU" sz="2400" dirty="0" err="1"/>
              <a:t>сіндромм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 err="1">
                <a:solidFill>
                  <a:srgbClr val="FFFF00"/>
                </a:solidFill>
              </a:rPr>
              <a:t>Важка</a:t>
            </a:r>
            <a:r>
              <a:rPr lang="ru-RU" sz="2400" dirty="0">
                <a:solidFill>
                  <a:srgbClr val="FFFF00"/>
                </a:solidFill>
              </a:rPr>
              <a:t> ст</a:t>
            </a:r>
            <a:r>
              <a:rPr lang="ru-RU" sz="2400" dirty="0"/>
              <a:t>. - кома.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прийомі</a:t>
            </a:r>
            <a:r>
              <a:rPr lang="ru-RU" sz="2400" dirty="0"/>
              <a:t> </a:t>
            </a:r>
            <a:r>
              <a:rPr lang="ru-RU" sz="2400" dirty="0" err="1"/>
              <a:t>всередину</a:t>
            </a:r>
            <a:r>
              <a:rPr lang="ru-RU" sz="2400" dirty="0"/>
              <a:t>: </a:t>
            </a:r>
            <a:r>
              <a:rPr lang="ru-RU" sz="2400" dirty="0" err="1"/>
              <a:t>пече</a:t>
            </a:r>
            <a:r>
              <a:rPr lang="ru-RU" sz="2400" dirty="0"/>
              <a:t> в </a:t>
            </a:r>
            <a:r>
              <a:rPr lang="ru-RU" sz="2400" dirty="0" err="1"/>
              <a:t>роті</a:t>
            </a:r>
            <a:r>
              <a:rPr lang="ru-RU" sz="2400" dirty="0"/>
              <a:t>, за грудиною,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 err="1"/>
              <a:t>біль</a:t>
            </a:r>
            <a:r>
              <a:rPr lang="ru-RU" sz="2400" dirty="0"/>
              <a:t> в </a:t>
            </a:r>
            <a:r>
              <a:rPr lang="ru-RU" sz="2400" dirty="0" err="1"/>
              <a:t>животі</a:t>
            </a:r>
            <a:r>
              <a:rPr lang="ru-RU" sz="2400" dirty="0"/>
              <a:t>, </a:t>
            </a:r>
            <a:r>
              <a:rPr lang="ru-RU" sz="2400" dirty="0" err="1"/>
              <a:t>жовтяниця</a:t>
            </a:r>
            <a:r>
              <a:rPr lang="ru-RU" sz="2400" dirty="0"/>
              <a:t>, кома (летальна доза 10-20мл)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b="0" dirty="0">
                <a:solidFill>
                  <a:srgbClr val="FFFF00"/>
                </a:solidFill>
              </a:rPr>
              <a:t>ХРОНІЧНА ІНТОКСИКАЦІЯ  БЕНЗОЛОМ (</a:t>
            </a:r>
            <a:r>
              <a:rPr lang="ru-RU" sz="3600" b="0" dirty="0" err="1">
                <a:solidFill>
                  <a:srgbClr val="FFFF00"/>
                </a:solidFill>
              </a:rPr>
              <a:t>ХіБ</a:t>
            </a:r>
            <a:r>
              <a:rPr lang="ru-RU" sz="3600" b="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600" dirty="0" err="1"/>
              <a:t>Виявляється</a:t>
            </a:r>
            <a:r>
              <a:rPr lang="ru-RU" sz="2600" dirty="0"/>
              <a:t> </a:t>
            </a:r>
            <a:r>
              <a:rPr lang="ru-RU" sz="2600" dirty="0" err="1"/>
              <a:t>ураженням</a:t>
            </a:r>
            <a:r>
              <a:rPr lang="ru-RU" sz="2600" dirty="0"/>
              <a:t> </a:t>
            </a:r>
            <a:r>
              <a:rPr lang="ru-RU" sz="2600" dirty="0" err="1"/>
              <a:t>кісткового</a:t>
            </a:r>
            <a:r>
              <a:rPr lang="ru-RU" sz="2600" dirty="0"/>
              <a:t> </a:t>
            </a:r>
            <a:r>
              <a:rPr lang="ru-RU" sz="2600" dirty="0" err="1"/>
              <a:t>мозку</a:t>
            </a:r>
            <a:r>
              <a:rPr lang="ru-RU" sz="2600" dirty="0"/>
              <a:t> (</a:t>
            </a:r>
            <a:r>
              <a:rPr lang="ru-RU" sz="2600" dirty="0" err="1"/>
              <a:t>гіпоплазія</a:t>
            </a:r>
            <a:r>
              <a:rPr lang="ru-RU" sz="2600" dirty="0"/>
              <a:t>).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/>
              <a:t>* </a:t>
            </a:r>
            <a:r>
              <a:rPr lang="ru-RU" sz="2600" dirty="0">
                <a:solidFill>
                  <a:srgbClr val="FFFF00"/>
                </a:solidFill>
              </a:rPr>
              <a:t>Легка ст. </a:t>
            </a:r>
            <a:r>
              <a:rPr lang="ru-RU" sz="2600" dirty="0"/>
              <a:t>- </a:t>
            </a:r>
            <a:r>
              <a:rPr lang="ru-RU" sz="2600" dirty="0" err="1"/>
              <a:t>лейкопенія</a:t>
            </a:r>
            <a:r>
              <a:rPr lang="ru-RU" sz="2600" dirty="0"/>
              <a:t>, </a:t>
            </a:r>
            <a:r>
              <a:rPr lang="ru-RU" sz="2600" dirty="0" err="1"/>
              <a:t>нейтропенія</a:t>
            </a:r>
            <a:r>
              <a:rPr lang="ru-RU" sz="2600" dirty="0"/>
              <a:t>,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/>
              <a:t>     </a:t>
            </a:r>
            <a:r>
              <a:rPr lang="ru-RU" sz="2600" dirty="0" err="1"/>
              <a:t>астеновегетативний</a:t>
            </a:r>
            <a:r>
              <a:rPr lang="ru-RU" sz="2600" dirty="0"/>
              <a:t> синдром.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/>
              <a:t>* </a:t>
            </a:r>
            <a:r>
              <a:rPr lang="ru-RU" sz="2600" dirty="0" err="1">
                <a:solidFill>
                  <a:srgbClr val="FFFF00"/>
                </a:solidFill>
              </a:rPr>
              <a:t>Середня</a:t>
            </a:r>
            <a:r>
              <a:rPr lang="ru-RU" sz="2600" dirty="0">
                <a:solidFill>
                  <a:srgbClr val="FFFF00"/>
                </a:solidFill>
              </a:rPr>
              <a:t> ст</a:t>
            </a:r>
            <a:r>
              <a:rPr lang="ru-RU" sz="2600" dirty="0"/>
              <a:t>. - </a:t>
            </a:r>
            <a:r>
              <a:rPr lang="ru-RU" sz="2600" dirty="0" err="1"/>
              <a:t>нейтро</a:t>
            </a:r>
            <a:r>
              <a:rPr lang="ru-RU" sz="2600" dirty="0"/>
              <a:t>-, </a:t>
            </a:r>
            <a:r>
              <a:rPr lang="ru-RU" sz="2600" dirty="0" err="1"/>
              <a:t>тромбоцитопенія</a:t>
            </a:r>
            <a:r>
              <a:rPr lang="ru-RU" sz="2600" dirty="0"/>
              <a:t> (</a:t>
            </a:r>
            <a:r>
              <a:rPr lang="ru-RU" sz="2600" dirty="0" err="1"/>
              <a:t>кровоточивість</a:t>
            </a:r>
            <a:r>
              <a:rPr lang="ru-RU" sz="2600" dirty="0"/>
              <a:t>), </a:t>
            </a:r>
            <a:r>
              <a:rPr lang="ru-RU" sz="2600" dirty="0" err="1"/>
              <a:t>помірна</a:t>
            </a:r>
            <a:r>
              <a:rPr lang="ru-RU" sz="2600" dirty="0"/>
              <a:t> </a:t>
            </a:r>
            <a:r>
              <a:rPr lang="ru-RU" sz="2600" dirty="0" err="1"/>
              <a:t>анемія</a:t>
            </a:r>
            <a:r>
              <a:rPr lang="ru-RU" sz="2600" dirty="0"/>
              <a:t>,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/>
              <a:t>     </a:t>
            </a:r>
            <a:r>
              <a:rPr lang="ru-RU" sz="2600" dirty="0" err="1"/>
              <a:t>токсичний</a:t>
            </a:r>
            <a:r>
              <a:rPr lang="ru-RU" sz="2600" dirty="0"/>
              <a:t> </a:t>
            </a:r>
            <a:r>
              <a:rPr lang="ru-RU" sz="2600" dirty="0" err="1"/>
              <a:t>поліневрит</a:t>
            </a:r>
            <a:r>
              <a:rPr lang="ru-RU" sz="2600" dirty="0"/>
              <a:t>, гепатит.</a:t>
            </a:r>
          </a:p>
          <a:p>
            <a:pPr>
              <a:lnSpc>
                <a:spcPct val="90000"/>
              </a:lnSpc>
              <a:buNone/>
            </a:pPr>
            <a:r>
              <a:rPr lang="ru-RU" sz="2600" dirty="0">
                <a:solidFill>
                  <a:srgbClr val="FFFF00"/>
                </a:solidFill>
              </a:rPr>
              <a:t>* </a:t>
            </a:r>
            <a:r>
              <a:rPr lang="ru-RU" sz="2600" dirty="0" err="1">
                <a:solidFill>
                  <a:srgbClr val="FFFF00"/>
                </a:solidFill>
              </a:rPr>
              <a:t>Важка</a:t>
            </a:r>
            <a:r>
              <a:rPr lang="ru-RU" sz="2600" dirty="0">
                <a:solidFill>
                  <a:srgbClr val="FFFF00"/>
                </a:solidFill>
              </a:rPr>
              <a:t> ст. </a:t>
            </a:r>
            <a:r>
              <a:rPr lang="ru-RU" sz="2600" dirty="0"/>
              <a:t>- </a:t>
            </a:r>
            <a:r>
              <a:rPr lang="ru-RU" sz="2600" dirty="0" err="1"/>
              <a:t>панцитопенія</a:t>
            </a:r>
            <a:r>
              <a:rPr lang="ru-RU" sz="2600" dirty="0"/>
              <a:t> (</a:t>
            </a:r>
            <a:r>
              <a:rPr lang="ru-RU" sz="2600" dirty="0" err="1"/>
              <a:t>апластична</a:t>
            </a:r>
            <a:r>
              <a:rPr lang="ru-RU" sz="2600" dirty="0"/>
              <a:t> </a:t>
            </a:r>
            <a:r>
              <a:rPr lang="ru-RU" sz="2600" dirty="0" err="1"/>
              <a:t>анемія</a:t>
            </a:r>
            <a:r>
              <a:rPr lang="ru-RU" sz="2600" dirty="0"/>
              <a:t>), </a:t>
            </a:r>
            <a:r>
              <a:rPr lang="ru-RU" sz="2600" dirty="0" err="1"/>
              <a:t>енцефалопатія</a:t>
            </a:r>
            <a:r>
              <a:rPr lang="ru-RU" sz="2600" dirty="0"/>
              <a:t>, </a:t>
            </a:r>
            <a:r>
              <a:rPr lang="ru-RU" sz="2600" dirty="0" err="1"/>
              <a:t>фунікулярний</a:t>
            </a:r>
            <a:r>
              <a:rPr lang="ru-RU" sz="2600" dirty="0"/>
              <a:t> </a:t>
            </a:r>
            <a:r>
              <a:rPr lang="ru-RU" sz="2600" dirty="0" err="1"/>
              <a:t>миелоз</a:t>
            </a:r>
            <a:r>
              <a:rPr lang="ru-RU" sz="2600" dirty="0"/>
              <a:t>, гепатит, панкреатит, </a:t>
            </a:r>
            <a:r>
              <a:rPr lang="ru-RU" sz="2600" dirty="0" err="1"/>
              <a:t>виразково-некротичний</a:t>
            </a:r>
            <a:r>
              <a:rPr lang="ru-RU" sz="2600" dirty="0"/>
              <a:t> з-м, сепсис.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err="1">
                <a:solidFill>
                  <a:srgbClr val="FFFF00"/>
                </a:solidFill>
              </a:rPr>
              <a:t>Гематологічні</a:t>
            </a:r>
            <a:r>
              <a:rPr lang="ru-RU" sz="3600" dirty="0">
                <a:solidFill>
                  <a:srgbClr val="FFFF00"/>
                </a:solidFill>
              </a:rPr>
              <a:t>  </a:t>
            </a:r>
            <a:r>
              <a:rPr lang="ru-RU" sz="3600" dirty="0" err="1">
                <a:solidFill>
                  <a:srgbClr val="FFFF00"/>
                </a:solidFill>
              </a:rPr>
              <a:t>варіанти</a:t>
            </a:r>
            <a:r>
              <a:rPr lang="ru-RU" sz="3600" dirty="0">
                <a:solidFill>
                  <a:srgbClr val="FFFF00"/>
                </a:solidFill>
              </a:rPr>
              <a:t>  ХІБ: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/>
              <a:t>1.Лейкопенічний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2.Геморагічий (</a:t>
            </a:r>
            <a:r>
              <a:rPr lang="ru-RU" b="1" dirty="0" err="1"/>
              <a:t>тромбоцитопенія</a:t>
            </a:r>
            <a:r>
              <a:rPr lang="ru-RU" b="1" dirty="0"/>
              <a:t> &lt; 30 тис.)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3.Анемічний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4.Гіперпластичний: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     а) </a:t>
            </a:r>
            <a:r>
              <a:rPr lang="ru-RU" b="1" dirty="0" err="1"/>
              <a:t>лейкемоїдні</a:t>
            </a:r>
            <a:r>
              <a:rPr lang="ru-RU" b="1" dirty="0"/>
              <a:t> </a:t>
            </a:r>
            <a:r>
              <a:rPr lang="ru-RU" b="1" dirty="0" err="1"/>
              <a:t>реакції</a:t>
            </a:r>
            <a:r>
              <a:rPr lang="ru-RU" b="1" dirty="0"/>
              <a:t>,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     б) лейкоз (</a:t>
            </a:r>
            <a:r>
              <a:rPr lang="ru-RU" b="1" dirty="0" err="1"/>
              <a:t>міелобластний</a:t>
            </a:r>
            <a:r>
              <a:rPr lang="ru-RU" b="1" dirty="0"/>
              <a:t>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 rev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>
                <a:solidFill>
                  <a:srgbClr val="FFFF00"/>
                </a:solidFill>
              </a:rPr>
              <a:t>ДІАГНОЗ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/>
              <a:t>1.Профанамнез.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2.Санітарно-гігієничні </a:t>
            </a:r>
            <a:r>
              <a:rPr lang="ru-RU" b="1" dirty="0" err="1"/>
              <a:t>умови</a:t>
            </a:r>
            <a:r>
              <a:rPr lang="ru-RU" b="1" dirty="0"/>
              <a:t> </a:t>
            </a:r>
            <a:r>
              <a:rPr lang="ru-RU" b="1" dirty="0" err="1"/>
              <a:t>роботи</a:t>
            </a:r>
            <a:r>
              <a:rPr lang="ru-RU" b="1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3.Клінічні </a:t>
            </a:r>
            <a:r>
              <a:rPr lang="ru-RU" b="1" dirty="0" err="1"/>
              <a:t>синдроми</a:t>
            </a:r>
            <a:r>
              <a:rPr lang="ru-RU" b="1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ru-RU" b="1" dirty="0"/>
              <a:t>4.Лабораторні  </a:t>
            </a:r>
            <a:r>
              <a:rPr lang="ru-RU" b="1" dirty="0" err="1"/>
              <a:t>дослідження</a:t>
            </a:r>
            <a:r>
              <a:rPr lang="ru-RU" b="1" dirty="0"/>
              <a:t> </a:t>
            </a:r>
            <a:r>
              <a:rPr lang="ru-RU" b="1" dirty="0" err="1"/>
              <a:t>крові</a:t>
            </a:r>
            <a:r>
              <a:rPr lang="ru-RU" b="1" dirty="0"/>
              <a:t> та костного </a:t>
            </a:r>
            <a:r>
              <a:rPr lang="ru-RU" b="1" dirty="0" err="1"/>
              <a:t>мозку</a:t>
            </a:r>
            <a:r>
              <a:rPr lang="ru-RU" b="1" dirty="0"/>
              <a:t> (</a:t>
            </a:r>
            <a:r>
              <a:rPr lang="ru-RU" b="1" dirty="0" err="1"/>
              <a:t>гіпоплазія</a:t>
            </a:r>
            <a:r>
              <a:rPr lang="ru-RU" b="1" dirty="0"/>
              <a:t>).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1"/>
            <a:ext cx="7543800" cy="1251992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ЛІКУВАННЯ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dirty="0" err="1">
                <a:solidFill>
                  <a:srgbClr val="FFFF00"/>
                </a:solidFill>
              </a:rPr>
              <a:t>Гостра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інтоксикація</a:t>
            </a:r>
            <a:r>
              <a:rPr lang="ru-RU" sz="2400" dirty="0">
                <a:solidFill>
                  <a:srgbClr val="FFFF00"/>
                </a:solidFill>
              </a:rPr>
              <a:t> Б </a:t>
            </a:r>
            <a:r>
              <a:rPr lang="ru-RU" sz="2400" dirty="0"/>
              <a:t>.: </a:t>
            </a:r>
            <a:r>
              <a:rPr lang="ru-RU" sz="2400" dirty="0" err="1"/>
              <a:t>промивання</a:t>
            </a:r>
            <a:r>
              <a:rPr lang="ru-RU" sz="2400" dirty="0"/>
              <a:t> </a:t>
            </a:r>
            <a:r>
              <a:rPr lang="ru-RU" sz="2400" dirty="0" err="1"/>
              <a:t>шлунка</a:t>
            </a:r>
            <a:r>
              <a:rPr lang="ru-RU" sz="240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форсований</a:t>
            </a:r>
            <a:r>
              <a:rPr lang="ru-RU" sz="2400" dirty="0"/>
              <a:t> </a:t>
            </a:r>
            <a:r>
              <a:rPr lang="ru-RU" sz="2400" dirty="0" err="1"/>
              <a:t>діурез</a:t>
            </a:r>
            <a:r>
              <a:rPr lang="ru-RU" sz="2400" dirty="0"/>
              <a:t>, </a:t>
            </a:r>
            <a:r>
              <a:rPr lang="ru-RU" sz="2400" dirty="0" err="1"/>
              <a:t>заміщення</a:t>
            </a:r>
            <a:r>
              <a:rPr lang="ru-RU" sz="2400" dirty="0"/>
              <a:t> </a:t>
            </a:r>
            <a:r>
              <a:rPr lang="ru-RU" sz="2400" dirty="0" err="1"/>
              <a:t>крові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Симптоматичні</a:t>
            </a:r>
            <a:r>
              <a:rPr lang="ru-RU" sz="2400" dirty="0"/>
              <a:t> </a:t>
            </a:r>
            <a:r>
              <a:rPr lang="ru-RU" sz="2400" dirty="0" err="1"/>
              <a:t>засоби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>
                <a:solidFill>
                  <a:srgbClr val="FFFF00"/>
                </a:solidFill>
              </a:rPr>
              <a:t>Хронічна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інтоксикація</a:t>
            </a:r>
            <a:r>
              <a:rPr lang="ru-RU" sz="2400" dirty="0">
                <a:solidFill>
                  <a:srgbClr val="FFFF00"/>
                </a:solidFill>
              </a:rPr>
              <a:t> Б </a:t>
            </a:r>
            <a:r>
              <a:rPr lang="ru-RU" sz="2400" dirty="0"/>
              <a:t>.: </a:t>
            </a:r>
            <a:r>
              <a:rPr lang="ru-RU" sz="2400" dirty="0" err="1"/>
              <a:t>стимулятори</a:t>
            </a:r>
            <a:r>
              <a:rPr lang="ru-RU" sz="2400" dirty="0"/>
              <a:t> </a:t>
            </a:r>
            <a:r>
              <a:rPr lang="ru-RU" sz="2400" dirty="0" err="1"/>
              <a:t>лейкопоезу</a:t>
            </a:r>
            <a:r>
              <a:rPr lang="ru-RU" sz="2400" dirty="0"/>
              <a:t> (</a:t>
            </a:r>
            <a:r>
              <a:rPr lang="ru-RU" sz="2400" dirty="0" err="1"/>
              <a:t>пентоксил</a:t>
            </a:r>
            <a:r>
              <a:rPr lang="ru-RU" sz="2400" dirty="0"/>
              <a:t>, </a:t>
            </a:r>
            <a:r>
              <a:rPr lang="ru-RU" sz="2400" dirty="0" err="1"/>
              <a:t>Тезан</a:t>
            </a:r>
            <a:r>
              <a:rPr lang="ru-RU" sz="2400" dirty="0"/>
              <a:t>, </a:t>
            </a:r>
            <a:r>
              <a:rPr lang="ru-RU" sz="2400" dirty="0" err="1"/>
              <a:t>натрію</a:t>
            </a:r>
            <a:r>
              <a:rPr lang="ru-RU" sz="2400" dirty="0"/>
              <a:t> </a:t>
            </a:r>
            <a:r>
              <a:rPr lang="ru-RU" sz="2400" dirty="0" err="1"/>
              <a:t>нуклеинат</a:t>
            </a:r>
            <a:r>
              <a:rPr lang="ru-RU" sz="2400" dirty="0"/>
              <a:t>)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кровоточивості</a:t>
            </a:r>
            <a:r>
              <a:rPr lang="ru-RU" sz="2400" dirty="0"/>
              <a:t> - </a:t>
            </a:r>
            <a:r>
              <a:rPr lang="ru-RU" sz="2400" dirty="0" err="1"/>
              <a:t>дицинон</a:t>
            </a:r>
            <a:r>
              <a:rPr lang="ru-RU" sz="2400" dirty="0"/>
              <a:t>, </a:t>
            </a:r>
            <a:r>
              <a:rPr lang="ru-RU" sz="2400" dirty="0" err="1"/>
              <a:t>десмопрессин</a:t>
            </a:r>
            <a:r>
              <a:rPr lang="ru-RU" sz="2400" dirty="0"/>
              <a:t>, </a:t>
            </a:r>
            <a:r>
              <a:rPr lang="ru-RU" sz="2400" dirty="0" err="1"/>
              <a:t>вікасол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анемії</a:t>
            </a:r>
            <a:r>
              <a:rPr lang="ru-RU" sz="2400" dirty="0"/>
              <a:t> - </a:t>
            </a:r>
            <a:r>
              <a:rPr lang="ru-RU" sz="2400" dirty="0" err="1"/>
              <a:t>препарати</a:t>
            </a:r>
            <a:r>
              <a:rPr lang="ru-RU" sz="2400" dirty="0"/>
              <a:t> </a:t>
            </a:r>
            <a:r>
              <a:rPr lang="ru-RU" sz="2400" dirty="0" err="1"/>
              <a:t>заліза</a:t>
            </a:r>
            <a:r>
              <a:rPr lang="ru-RU" sz="2400" dirty="0"/>
              <a:t>, </a:t>
            </a:r>
            <a:r>
              <a:rPr lang="ru-RU" sz="2400" dirty="0" err="1"/>
              <a:t>віт</a:t>
            </a:r>
            <a:r>
              <a:rPr lang="ru-RU" sz="2400" dirty="0"/>
              <a:t>. О 12. 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При </a:t>
            </a:r>
            <a:r>
              <a:rPr lang="ru-RU" sz="2400" dirty="0" err="1"/>
              <a:t>важкому</a:t>
            </a:r>
            <a:r>
              <a:rPr lang="ru-RU" sz="2400" dirty="0"/>
              <a:t> ст. - </a:t>
            </a:r>
            <a:r>
              <a:rPr lang="ru-RU" sz="2400" dirty="0" err="1"/>
              <a:t>преднізолон</a:t>
            </a:r>
            <a:r>
              <a:rPr lang="ru-RU" sz="2400" dirty="0"/>
              <a:t>, трансфузии </a:t>
            </a:r>
            <a:r>
              <a:rPr lang="ru-RU" sz="2400" dirty="0" err="1"/>
              <a:t>крові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Симптоматична </a:t>
            </a:r>
            <a:r>
              <a:rPr lang="ru-RU" sz="2400" dirty="0" err="1"/>
              <a:t>терапія</a:t>
            </a:r>
            <a:r>
              <a:rPr lang="ru-RU" sz="2400" dirty="0"/>
              <a:t>, </a:t>
            </a:r>
            <a:r>
              <a:rPr lang="ru-RU" sz="2400" dirty="0" err="1"/>
              <a:t>попередження</a:t>
            </a:r>
            <a:r>
              <a:rPr lang="ru-RU" sz="2400" dirty="0"/>
              <a:t> </a:t>
            </a:r>
            <a:r>
              <a:rPr lang="ru-RU" sz="2400" dirty="0" err="1"/>
              <a:t>інфекцій</a:t>
            </a:r>
            <a:r>
              <a:rPr lang="ru-RU" sz="2400" dirty="0"/>
              <a:t> (</a:t>
            </a:r>
            <a:r>
              <a:rPr lang="ru-RU" sz="2400" dirty="0" err="1"/>
              <a:t>антибіотики</a:t>
            </a:r>
            <a:r>
              <a:rPr lang="ru-RU" sz="2400" dirty="0"/>
              <a:t>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0" u="sng" dirty="0">
                <a:solidFill>
                  <a:srgbClr val="FFFF00"/>
                </a:solidFill>
              </a:rPr>
              <a:t>ІНТОКСИКАЦІЯ  АМІНО (</a:t>
            </a:r>
            <a:r>
              <a:rPr lang="en-US" sz="3000" b="0" u="sng" dirty="0">
                <a:solidFill>
                  <a:srgbClr val="FFFF00"/>
                </a:solidFill>
              </a:rPr>
              <a:t>N</a:t>
            </a:r>
            <a:r>
              <a:rPr lang="ru-RU" sz="3000" b="0" u="sng" dirty="0">
                <a:solidFill>
                  <a:srgbClr val="FFFF00"/>
                </a:solidFill>
              </a:rPr>
              <a:t>Н) І  НІТРО (</a:t>
            </a:r>
            <a:r>
              <a:rPr lang="en-US" sz="3000" b="0" u="sng" dirty="0">
                <a:solidFill>
                  <a:srgbClr val="FFFF00"/>
                </a:solidFill>
              </a:rPr>
              <a:t>N</a:t>
            </a:r>
            <a:r>
              <a:rPr lang="ru-RU" sz="3000" b="0" u="sng" dirty="0">
                <a:solidFill>
                  <a:srgbClr val="FFFF00"/>
                </a:solidFill>
              </a:rPr>
              <a:t>О</a:t>
            </a:r>
            <a:r>
              <a:rPr lang="ru-RU" sz="3000" u="sng" dirty="0">
                <a:solidFill>
                  <a:srgbClr val="FFFF00"/>
                </a:solidFill>
              </a:rPr>
              <a:t>2</a:t>
            </a:r>
            <a:r>
              <a:rPr lang="ru-RU" sz="3000" b="0" u="sng" dirty="0">
                <a:solidFill>
                  <a:srgbClr val="FFFF00"/>
                </a:solidFill>
              </a:rPr>
              <a:t> ) СПОЛУКАМИ</a:t>
            </a:r>
            <a:r>
              <a:rPr lang="ru-RU" sz="3000" b="0" dirty="0">
                <a:solidFill>
                  <a:srgbClr val="FFFF00"/>
                </a:solidFill>
              </a:rPr>
              <a:t> </a:t>
            </a:r>
            <a:r>
              <a:rPr lang="ru-RU" sz="3000" b="0" u="sng" dirty="0">
                <a:solidFill>
                  <a:srgbClr val="FFFF00"/>
                </a:solidFill>
              </a:rPr>
              <a:t>БЕНЗОЛУ (АНБ).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0012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dirty="0" err="1"/>
              <a:t>Представники</a:t>
            </a:r>
            <a:r>
              <a:rPr lang="ru-RU" sz="2400" dirty="0"/>
              <a:t>: </a:t>
            </a:r>
            <a:r>
              <a:rPr lang="ru-RU" sz="2400" dirty="0" err="1"/>
              <a:t>анілін</a:t>
            </a:r>
            <a:r>
              <a:rPr lang="ru-RU" sz="2400" dirty="0"/>
              <a:t>, </a:t>
            </a:r>
            <a:r>
              <a:rPr lang="ru-RU" sz="2400" dirty="0" err="1"/>
              <a:t>бензидин</a:t>
            </a:r>
            <a:r>
              <a:rPr lang="ru-RU" sz="2400" dirty="0"/>
              <a:t>, </a:t>
            </a:r>
            <a:r>
              <a:rPr lang="ru-RU" sz="2400" dirty="0" err="1"/>
              <a:t>нітротолуол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  </a:t>
            </a:r>
            <a:r>
              <a:rPr lang="ru-RU" sz="2400" dirty="0" err="1"/>
              <a:t>Застосовуються</a:t>
            </a:r>
            <a:r>
              <a:rPr lang="ru-RU" sz="2400" dirty="0"/>
              <a:t> при </a:t>
            </a:r>
            <a:r>
              <a:rPr lang="ru-RU" sz="2400" dirty="0" err="1"/>
              <a:t>отриманні</a:t>
            </a:r>
            <a:r>
              <a:rPr lang="ru-RU" sz="2400" dirty="0"/>
              <a:t>: </a:t>
            </a:r>
            <a:r>
              <a:rPr lang="ru-RU" sz="2400" dirty="0" err="1"/>
              <a:t>барвників</a:t>
            </a:r>
            <a:r>
              <a:rPr lang="ru-RU" sz="2400" dirty="0"/>
              <a:t>, </a:t>
            </a:r>
            <a:r>
              <a:rPr lang="ru-RU" sz="2400" dirty="0" err="1"/>
              <a:t>вибухових</a:t>
            </a:r>
            <a:r>
              <a:rPr lang="ru-RU" sz="2400" dirty="0"/>
              <a:t> в-в, </a:t>
            </a:r>
            <a:r>
              <a:rPr lang="ru-RU" sz="2400" dirty="0" err="1"/>
              <a:t>штучних</a:t>
            </a:r>
            <a:r>
              <a:rPr lang="ru-RU" sz="2400" dirty="0"/>
              <a:t> смол, </a:t>
            </a:r>
            <a:r>
              <a:rPr lang="ru-RU" sz="2400" dirty="0" err="1"/>
              <a:t>пластмас</a:t>
            </a:r>
            <a:r>
              <a:rPr lang="ru-RU" sz="2400" dirty="0"/>
              <a:t>, </a:t>
            </a:r>
            <a:r>
              <a:rPr lang="ru-RU" sz="2400" dirty="0" err="1"/>
              <a:t>ліків</a:t>
            </a:r>
            <a:r>
              <a:rPr lang="ru-RU" sz="2400" dirty="0"/>
              <a:t> (фенацетин, </a:t>
            </a:r>
            <a:r>
              <a:rPr lang="ru-RU" sz="2400" dirty="0" err="1"/>
              <a:t>сульфаніламіди</a:t>
            </a:r>
            <a:r>
              <a:rPr lang="ru-RU" sz="2400" dirty="0"/>
              <a:t> та </a:t>
            </a:r>
            <a:r>
              <a:rPr lang="ru-RU" sz="2400" dirty="0" err="1"/>
              <a:t>ін</a:t>
            </a:r>
            <a:r>
              <a:rPr lang="ru-RU" sz="2400" dirty="0"/>
              <a:t>.)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АНБ - </a:t>
            </a:r>
            <a:r>
              <a:rPr lang="ru-RU" sz="2400" dirty="0" err="1"/>
              <a:t>політропна</a:t>
            </a:r>
            <a:r>
              <a:rPr lang="ru-RU" sz="2400" dirty="0"/>
              <a:t> </a:t>
            </a:r>
            <a:r>
              <a:rPr lang="ru-RU" sz="2400" dirty="0" err="1"/>
              <a:t>отрута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Вражають</a:t>
            </a:r>
            <a:r>
              <a:rPr lang="ru-RU" sz="2400" dirty="0"/>
              <a:t>: </a:t>
            </a:r>
            <a:r>
              <a:rPr lang="ru-RU" sz="2400" dirty="0" err="1"/>
              <a:t>циркулюючу</a:t>
            </a:r>
            <a:r>
              <a:rPr lang="ru-RU" sz="2400" dirty="0"/>
              <a:t> кров, ЦНС,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периферичну</a:t>
            </a:r>
            <a:r>
              <a:rPr lang="ru-RU" sz="2400" dirty="0"/>
              <a:t> НС, </a:t>
            </a:r>
            <a:r>
              <a:rPr lang="ru-RU" sz="2400" dirty="0" err="1"/>
              <a:t>печінку</a:t>
            </a:r>
            <a:r>
              <a:rPr lang="ru-RU" sz="2400" dirty="0"/>
              <a:t>, </a:t>
            </a:r>
            <a:r>
              <a:rPr lang="ru-RU" sz="2400" dirty="0" err="1"/>
              <a:t>нирки</a:t>
            </a:r>
            <a:r>
              <a:rPr lang="ru-RU" sz="2400" dirty="0"/>
              <a:t>, </a:t>
            </a:r>
            <a:r>
              <a:rPr lang="ru-RU" sz="2400" dirty="0" err="1"/>
              <a:t>сечовивідні</a:t>
            </a:r>
            <a:r>
              <a:rPr lang="ru-RU" sz="2400" dirty="0"/>
              <a:t> шляхи, </a:t>
            </a:r>
            <a:r>
              <a:rPr lang="ru-RU" sz="2400" dirty="0" err="1"/>
              <a:t>очі</a:t>
            </a:r>
            <a:r>
              <a:rPr lang="ru-RU" sz="2400" dirty="0"/>
              <a:t>, </a:t>
            </a:r>
            <a:r>
              <a:rPr lang="ru-RU" sz="2400" dirty="0" err="1"/>
              <a:t>шкіру</a:t>
            </a:r>
            <a:r>
              <a:rPr lang="ru-RU" sz="2400" dirty="0"/>
              <a:t>, </a:t>
            </a:r>
            <a:r>
              <a:rPr lang="ru-RU" sz="2400" dirty="0" err="1"/>
              <a:t>слизові</a:t>
            </a:r>
            <a:r>
              <a:rPr lang="ru-RU" sz="2400" dirty="0"/>
              <a:t> </a:t>
            </a:r>
            <a:r>
              <a:rPr lang="ru-RU" sz="2400" dirty="0" err="1"/>
              <a:t>дихальних</a:t>
            </a:r>
            <a:r>
              <a:rPr lang="ru-RU" sz="2400" dirty="0"/>
              <a:t> </a:t>
            </a:r>
            <a:r>
              <a:rPr lang="ru-RU" sz="2400" dirty="0" err="1"/>
              <a:t>шляхів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Шляхи </a:t>
            </a:r>
            <a:r>
              <a:rPr lang="ru-RU" sz="2400" dirty="0" err="1"/>
              <a:t>проникнення</a:t>
            </a:r>
            <a:r>
              <a:rPr lang="ru-RU" sz="2400" dirty="0"/>
              <a:t>: </a:t>
            </a:r>
            <a:r>
              <a:rPr lang="ru-RU" sz="2400" dirty="0" err="1"/>
              <a:t>легені</a:t>
            </a:r>
            <a:r>
              <a:rPr lang="ru-RU" sz="2400" dirty="0"/>
              <a:t>, здорова </a:t>
            </a:r>
            <a:r>
              <a:rPr lang="ru-RU" sz="2400" dirty="0" err="1"/>
              <a:t>шкіра</a:t>
            </a:r>
            <a:r>
              <a:rPr lang="ru-RU" sz="2400" dirty="0"/>
              <a:t>, </a:t>
            </a:r>
            <a:r>
              <a:rPr lang="ru-RU" sz="2400" dirty="0" err="1"/>
              <a:t>шлунково-кишковий</a:t>
            </a:r>
            <a:r>
              <a:rPr lang="ru-RU" sz="2400" dirty="0"/>
              <a:t> тракт.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Депо: </a:t>
            </a:r>
            <a:r>
              <a:rPr lang="ru-RU" sz="2400" dirty="0" err="1"/>
              <a:t>говним</a:t>
            </a:r>
            <a:r>
              <a:rPr lang="ru-RU" sz="2400" dirty="0"/>
              <a:t>  чином  </a:t>
            </a:r>
            <a:r>
              <a:rPr lang="ru-RU" sz="2400" dirty="0" err="1"/>
              <a:t>підшкірна</a:t>
            </a:r>
            <a:r>
              <a:rPr lang="ru-RU" sz="2400" dirty="0"/>
              <a:t> </a:t>
            </a:r>
            <a:r>
              <a:rPr lang="ru-RU" sz="2400" dirty="0" err="1"/>
              <a:t>клітковина</a:t>
            </a:r>
            <a:r>
              <a:rPr lang="ru-RU" sz="2400" dirty="0"/>
              <a:t> (ванна </a:t>
            </a:r>
            <a:r>
              <a:rPr lang="ru-RU" sz="2400" dirty="0" err="1"/>
              <a:t>активація</a:t>
            </a:r>
            <a:r>
              <a:rPr lang="ru-RU" sz="2400" dirty="0"/>
              <a:t>).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1"/>
            <a:ext cx="7543800" cy="1251992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ПАТОГЕНЕЗ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dirty="0"/>
              <a:t>В </a:t>
            </a:r>
            <a:r>
              <a:rPr lang="ru-RU" sz="2400" dirty="0" err="1"/>
              <a:t>основі</a:t>
            </a:r>
            <a:r>
              <a:rPr lang="ru-RU" sz="2400" dirty="0"/>
              <a:t> </a:t>
            </a:r>
            <a:r>
              <a:rPr lang="ru-RU" sz="2400" dirty="0" err="1"/>
              <a:t>токсичної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 - </a:t>
            </a:r>
            <a:r>
              <a:rPr lang="ru-RU" sz="2400" dirty="0" err="1"/>
              <a:t>інактивація</a:t>
            </a:r>
            <a:endParaRPr lang="ru-RU" sz="2400" dirty="0"/>
          </a:p>
          <a:p>
            <a:pPr>
              <a:lnSpc>
                <a:spcPct val="80000"/>
              </a:lnSpc>
              <a:buNone/>
            </a:pPr>
            <a:r>
              <a:rPr lang="en-US" sz="2400" dirty="0"/>
              <a:t>SH-</a:t>
            </a:r>
            <a:r>
              <a:rPr lang="ru-RU" sz="2400" dirty="0" err="1"/>
              <a:t>груп</a:t>
            </a:r>
            <a:r>
              <a:rPr lang="ru-RU" sz="2400" dirty="0"/>
              <a:t> </a:t>
            </a:r>
            <a:r>
              <a:rPr lang="ru-RU" sz="2400" dirty="0" err="1"/>
              <a:t>амінокислот</a:t>
            </a:r>
            <a:r>
              <a:rPr lang="ru-RU" sz="2400" dirty="0"/>
              <a:t> </a:t>
            </a:r>
            <a:r>
              <a:rPr lang="ru-RU" sz="2400" dirty="0" err="1"/>
              <a:t>ферментів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призводить</a:t>
            </a:r>
            <a:r>
              <a:rPr lang="ru-RU" sz="2400" dirty="0"/>
              <a:t> до </a:t>
            </a:r>
            <a:r>
              <a:rPr lang="ru-RU" sz="2400" dirty="0" err="1"/>
              <a:t>порушення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біологічної</a:t>
            </a:r>
            <a:r>
              <a:rPr lang="ru-RU" sz="2400" dirty="0"/>
              <a:t> </a:t>
            </a:r>
            <a:r>
              <a:rPr lang="ru-RU" sz="2400" dirty="0" err="1"/>
              <a:t>активності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/>
              <a:t>1</a:t>
            </a:r>
            <a:r>
              <a:rPr lang="ru-RU" sz="2400" u="sng" dirty="0">
                <a:solidFill>
                  <a:srgbClr val="FFFF00"/>
                </a:solidFill>
              </a:rPr>
              <a:t>. Кров: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утворення</a:t>
            </a:r>
            <a:r>
              <a:rPr lang="ru-RU" sz="2400" dirty="0"/>
              <a:t> </a:t>
            </a:r>
            <a:r>
              <a:rPr lang="ru-RU" sz="2400" dirty="0" err="1"/>
              <a:t>метгемоглобіну</a:t>
            </a:r>
            <a:r>
              <a:rPr lang="ru-RU" sz="2400" dirty="0"/>
              <a:t> </a:t>
            </a:r>
            <a:r>
              <a:rPr lang="ru-RU" sz="2400" dirty="0" err="1"/>
              <a:t>гіпоксія</a:t>
            </a:r>
            <a:r>
              <a:rPr lang="ru-RU" sz="2400" dirty="0"/>
              <a:t> (оборотне </a:t>
            </a:r>
            <a:r>
              <a:rPr lang="ru-RU" sz="2400" dirty="0" err="1"/>
              <a:t>окислення</a:t>
            </a:r>
            <a:r>
              <a:rPr lang="ru-RU" sz="2400" dirty="0"/>
              <a:t> </a:t>
            </a:r>
            <a:r>
              <a:rPr lang="en-US" sz="2400" dirty="0"/>
              <a:t>F</a:t>
            </a:r>
            <a:r>
              <a:rPr lang="ru-RU" sz="2400" dirty="0"/>
              <a:t>е² </a:t>
            </a:r>
            <a:r>
              <a:rPr lang="ru-RU" sz="2400" dirty="0" err="1"/>
              <a:t>гема</a:t>
            </a:r>
            <a:r>
              <a:rPr lang="ru-RU" sz="2400" dirty="0"/>
              <a:t> в </a:t>
            </a:r>
            <a:r>
              <a:rPr lang="en-US" sz="2400" dirty="0"/>
              <a:t>F</a:t>
            </a:r>
            <a:r>
              <a:rPr lang="ru-RU" sz="2400" dirty="0"/>
              <a:t>е³, </a:t>
            </a:r>
            <a:r>
              <a:rPr lang="ru-RU" sz="2400" dirty="0" err="1"/>
              <a:t>нездатного</a:t>
            </a:r>
            <a:r>
              <a:rPr lang="ru-RU" sz="2400" dirty="0"/>
              <a:t> до переносу О2).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err="1"/>
              <a:t>дегенеративні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еритроцитів</a:t>
            </a:r>
            <a:r>
              <a:rPr lang="ru-RU" sz="2400" dirty="0"/>
              <a:t> - </a:t>
            </a:r>
            <a:r>
              <a:rPr lang="ru-RU" sz="2400" dirty="0" err="1"/>
              <a:t>протоплазматичні</a:t>
            </a:r>
            <a:r>
              <a:rPr lang="ru-RU" sz="2400" dirty="0"/>
              <a:t> </a:t>
            </a:r>
            <a:r>
              <a:rPr lang="ru-RU" sz="2400" dirty="0" err="1"/>
              <a:t>включення</a:t>
            </a:r>
            <a:r>
              <a:rPr lang="ru-RU" sz="2400" dirty="0"/>
              <a:t> (</a:t>
            </a:r>
            <a:r>
              <a:rPr lang="ru-RU" sz="2400" dirty="0" err="1"/>
              <a:t>тільця</a:t>
            </a:r>
            <a:r>
              <a:rPr lang="ru-RU" sz="2400" dirty="0"/>
              <a:t> </a:t>
            </a:r>
            <a:r>
              <a:rPr lang="ru-RU" sz="2400" dirty="0" err="1"/>
              <a:t>Гейнца</a:t>
            </a:r>
            <a:r>
              <a:rPr lang="ru-RU" sz="2400" dirty="0"/>
              <a:t> - </a:t>
            </a:r>
            <a:r>
              <a:rPr lang="ru-RU" sz="2400" dirty="0" err="1"/>
              <a:t>Ерліха</a:t>
            </a:r>
            <a:r>
              <a:rPr lang="ru-RU" sz="2400" dirty="0"/>
              <a:t>) </a:t>
            </a:r>
            <a:r>
              <a:rPr lang="ru-RU" sz="2400" dirty="0" err="1"/>
              <a:t>резистентність</a:t>
            </a:r>
            <a:r>
              <a:rPr lang="ru-RU" sz="2400" dirty="0"/>
              <a:t> </a:t>
            </a:r>
            <a:r>
              <a:rPr lang="ru-RU" sz="2400" dirty="0" err="1"/>
              <a:t>еритроцитів</a:t>
            </a:r>
            <a:r>
              <a:rPr lang="ru-RU" sz="2400" dirty="0"/>
              <a:t> </a:t>
            </a:r>
            <a:r>
              <a:rPr lang="ru-RU" sz="2400" dirty="0" err="1"/>
              <a:t>знижується</a:t>
            </a:r>
            <a:r>
              <a:rPr lang="ru-RU" sz="2400" dirty="0"/>
              <a:t>, легко </a:t>
            </a:r>
            <a:r>
              <a:rPr lang="ru-RU" sz="2400" dirty="0" err="1"/>
              <a:t>гемолизируются</a:t>
            </a:r>
            <a:r>
              <a:rPr lang="ru-RU" sz="2400" dirty="0"/>
              <a:t> - </a:t>
            </a:r>
            <a:r>
              <a:rPr lang="ru-RU" sz="2400" dirty="0" err="1"/>
              <a:t>вторинна</a:t>
            </a:r>
            <a:r>
              <a:rPr lang="ru-RU" sz="2400" dirty="0"/>
              <a:t> </a:t>
            </a:r>
            <a:r>
              <a:rPr lang="ru-RU" sz="2400" dirty="0" err="1"/>
              <a:t>гемолітична</a:t>
            </a:r>
            <a:r>
              <a:rPr lang="ru-RU" sz="2400" dirty="0"/>
              <a:t> </a:t>
            </a:r>
            <a:r>
              <a:rPr lang="ru-RU" sz="2400" dirty="0" err="1"/>
              <a:t>анемія</a:t>
            </a:r>
            <a:r>
              <a:rPr lang="ru-RU" sz="2400" dirty="0"/>
              <a:t> - </a:t>
            </a:r>
            <a:r>
              <a:rPr lang="ru-RU" sz="2400" dirty="0" err="1"/>
              <a:t>підвищення</a:t>
            </a:r>
            <a:r>
              <a:rPr lang="ru-RU" sz="2400" dirty="0"/>
              <a:t> </a:t>
            </a:r>
            <a:r>
              <a:rPr lang="ru-RU" sz="2400" dirty="0" err="1"/>
              <a:t>некон'югованого</a:t>
            </a:r>
            <a:r>
              <a:rPr lang="ru-RU" sz="2400" dirty="0"/>
              <a:t> </a:t>
            </a:r>
            <a:r>
              <a:rPr lang="ru-RU" sz="2400" dirty="0" err="1"/>
              <a:t>білірубіну</a:t>
            </a:r>
            <a:r>
              <a:rPr lang="ru-RU" sz="2400" dirty="0"/>
              <a:t>.</a:t>
            </a:r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6372225" y="386080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427538" y="53736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39750" y="888792"/>
            <a:ext cx="789145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800" b="1" dirty="0">
                <a:latin typeface="Arial" charset="0"/>
              </a:rPr>
              <a:t>2</a:t>
            </a: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. Пряма токсична </a:t>
            </a:r>
            <a:r>
              <a:rPr lang="ru-RU" sz="2800" b="1" dirty="0" err="1">
                <a:solidFill>
                  <a:srgbClr val="FFFF00"/>
                </a:solidFill>
                <a:latin typeface="Arial" charset="0"/>
              </a:rPr>
              <a:t>дія</a:t>
            </a: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 на ЦНС</a:t>
            </a:r>
            <a:r>
              <a:rPr lang="ru-RU" sz="2800" b="1" dirty="0">
                <a:latin typeface="Arial" charset="0"/>
              </a:rPr>
              <a:t>:</a:t>
            </a:r>
          </a:p>
          <a:p>
            <a:r>
              <a:rPr lang="ru-RU" sz="2800" b="1" dirty="0" err="1">
                <a:latin typeface="Arial" charset="0"/>
              </a:rPr>
              <a:t>кору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підкіркову</a:t>
            </a:r>
            <a:r>
              <a:rPr lang="ru-RU" sz="2800" b="1" dirty="0">
                <a:latin typeface="Arial" charset="0"/>
              </a:rPr>
              <a:t> сферу -</a:t>
            </a:r>
          </a:p>
          <a:p>
            <a:r>
              <a:rPr lang="ru-RU" sz="2800" b="1" dirty="0" err="1">
                <a:latin typeface="Arial" charset="0"/>
              </a:rPr>
              <a:t>порушення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функції</a:t>
            </a:r>
            <a:r>
              <a:rPr lang="ru-RU" sz="2800" b="1" dirty="0">
                <a:latin typeface="Arial" charset="0"/>
              </a:rPr>
              <a:t>.</a:t>
            </a:r>
          </a:p>
          <a:p>
            <a:endParaRPr lang="ru-RU" sz="2800" b="1" dirty="0">
              <a:latin typeface="Arial" charset="0"/>
            </a:endParaRPr>
          </a:p>
          <a:p>
            <a:r>
              <a:rPr lang="ru-RU" sz="2800" b="1" dirty="0">
                <a:latin typeface="Arial" charset="0"/>
              </a:rPr>
              <a:t>3</a:t>
            </a: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.Токсіко-дегенеративні </a:t>
            </a:r>
            <a:r>
              <a:rPr lang="ru-RU" sz="2800" b="1" dirty="0" err="1">
                <a:solidFill>
                  <a:srgbClr val="FFFF00"/>
                </a:solidFill>
                <a:latin typeface="Arial" charset="0"/>
              </a:rPr>
              <a:t>ушкодження</a:t>
            </a:r>
            <a:endParaRPr lang="ru-RU" sz="2800" b="1" dirty="0">
              <a:solidFill>
                <a:srgbClr val="FFFF00"/>
              </a:solidFill>
              <a:latin typeface="Arial" charset="0"/>
            </a:endParaRPr>
          </a:p>
          <a:p>
            <a:r>
              <a:rPr lang="ru-RU" sz="2800" b="1" dirty="0" err="1">
                <a:solidFill>
                  <a:srgbClr val="FFFF00"/>
                </a:solidFill>
                <a:latin typeface="Arial" charset="0"/>
              </a:rPr>
              <a:t>паренхіматозних</a:t>
            </a: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Arial" charset="0"/>
              </a:rPr>
              <a:t>органів</a:t>
            </a:r>
            <a:r>
              <a:rPr lang="ru-RU" sz="2800" b="1" dirty="0">
                <a:latin typeface="Arial" charset="0"/>
              </a:rPr>
              <a:t>: </a:t>
            </a:r>
            <a:r>
              <a:rPr lang="ru-RU" sz="2800" b="1" dirty="0" err="1">
                <a:latin typeface="Arial" charset="0"/>
              </a:rPr>
              <a:t>печінки</a:t>
            </a:r>
            <a:endParaRPr lang="ru-RU" sz="2800" b="1" dirty="0">
              <a:latin typeface="Arial" charset="0"/>
            </a:endParaRPr>
          </a:p>
          <a:p>
            <a:r>
              <a:rPr lang="ru-RU" sz="2800" b="1" dirty="0">
                <a:latin typeface="Arial" charset="0"/>
              </a:rPr>
              <a:t>(</a:t>
            </a:r>
            <a:r>
              <a:rPr lang="ru-RU" sz="2800" b="1" dirty="0" err="1">
                <a:latin typeface="Arial" charset="0"/>
              </a:rPr>
              <a:t>Токсичний</a:t>
            </a:r>
            <a:r>
              <a:rPr lang="ru-RU" sz="2800" b="1" dirty="0">
                <a:latin typeface="Arial" charset="0"/>
              </a:rPr>
              <a:t> гепатит),</a:t>
            </a:r>
          </a:p>
          <a:p>
            <a:r>
              <a:rPr lang="ru-RU" sz="2800" b="1" dirty="0" err="1">
                <a:latin typeface="Arial" charset="0"/>
              </a:rPr>
              <a:t>нирки</a:t>
            </a:r>
            <a:r>
              <a:rPr lang="ru-RU" sz="2800" b="1" dirty="0">
                <a:latin typeface="Arial" charset="0"/>
              </a:rPr>
              <a:t> (токсична </a:t>
            </a:r>
            <a:r>
              <a:rPr lang="ru-RU" sz="2800" b="1" dirty="0" err="1">
                <a:latin typeface="Arial" charset="0"/>
              </a:rPr>
              <a:t>нефропатія</a:t>
            </a:r>
            <a:r>
              <a:rPr lang="ru-RU" sz="2800" b="1" dirty="0">
                <a:latin typeface="Arial" charset="0"/>
              </a:rPr>
              <a:t>),</a:t>
            </a:r>
          </a:p>
          <a:p>
            <a:r>
              <a:rPr lang="ru-RU" sz="2800" b="1" dirty="0" err="1">
                <a:latin typeface="Arial" charset="0"/>
              </a:rPr>
              <a:t>слизових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сечовивідних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шляхів</a:t>
            </a:r>
            <a:r>
              <a:rPr lang="ru-RU" sz="2800" b="1" dirty="0">
                <a:latin typeface="Arial" charset="0"/>
              </a:rPr>
              <a:t>.</a:t>
            </a:r>
          </a:p>
          <a:p>
            <a:r>
              <a:rPr lang="ru-RU" sz="2800" b="1" dirty="0" err="1">
                <a:latin typeface="Arial" charset="0"/>
              </a:rPr>
              <a:t>Розвиток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ниркової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недостатності</a:t>
            </a:r>
            <a:r>
              <a:rPr lang="ru-RU" sz="2800" b="1" dirty="0">
                <a:latin typeface="Arial" charset="0"/>
              </a:rPr>
              <a:t>,</a:t>
            </a:r>
          </a:p>
          <a:p>
            <a:r>
              <a:rPr lang="ru-RU" sz="2800" b="1" dirty="0" err="1">
                <a:latin typeface="Arial" charset="0"/>
              </a:rPr>
              <a:t>злоякісних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пухлин</a:t>
            </a:r>
            <a:endParaRPr lang="ru-RU" sz="2800" b="1" dirty="0">
              <a:latin typeface="Arial" charset="0"/>
            </a:endParaRPr>
          </a:p>
          <a:p>
            <a:r>
              <a:rPr lang="ru-RU" sz="2800" b="1" dirty="0" err="1">
                <a:latin typeface="Arial" charset="0"/>
              </a:rPr>
              <a:t>печінки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сечового</a:t>
            </a:r>
            <a:r>
              <a:rPr lang="ru-RU" sz="2800" b="1" dirty="0">
                <a:latin typeface="Arial" charset="0"/>
              </a:rPr>
              <a:t> </a:t>
            </a:r>
            <a:r>
              <a:rPr lang="ru-RU" sz="2800" b="1" dirty="0" err="1">
                <a:latin typeface="Arial" charset="0"/>
              </a:rPr>
              <a:t>міхура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шкіри</a:t>
            </a:r>
            <a:r>
              <a:rPr lang="ru-RU" sz="2800" b="1" dirty="0">
                <a:latin typeface="Arial" charset="0"/>
              </a:rPr>
              <a:t>, </a:t>
            </a:r>
            <a:r>
              <a:rPr lang="ru-RU" sz="2800" b="1" dirty="0" err="1">
                <a:latin typeface="Arial" charset="0"/>
              </a:rPr>
              <a:t>катаракти</a:t>
            </a:r>
            <a:r>
              <a:rPr lang="ru-RU" sz="2800" b="1" dirty="0">
                <a:latin typeface="Arial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ГОСТРА ІНТОКСИКАЦІЯ АНБ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84784"/>
            <a:ext cx="7543800" cy="5068416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150" dirty="0" err="1"/>
              <a:t>призводить</a:t>
            </a:r>
            <a:r>
              <a:rPr lang="ru-RU" sz="2150" dirty="0"/>
              <a:t> до </a:t>
            </a:r>
            <a:r>
              <a:rPr lang="ru-RU" sz="2150" dirty="0" err="1"/>
              <a:t>ураження</a:t>
            </a:r>
            <a:r>
              <a:rPr lang="ru-RU" sz="2150" dirty="0"/>
              <a:t> ЦНС, </a:t>
            </a:r>
            <a:r>
              <a:rPr lang="ru-RU" sz="2150" dirty="0" err="1"/>
              <a:t>утворення</a:t>
            </a:r>
            <a:r>
              <a:rPr lang="ru-RU" sz="2150" dirty="0"/>
              <a:t> </a:t>
            </a:r>
            <a:r>
              <a:rPr lang="ru-RU" sz="2150" dirty="0" err="1"/>
              <a:t>метгемоглобіну</a:t>
            </a:r>
            <a:r>
              <a:rPr lang="ru-RU" sz="2150" dirty="0"/>
              <a:t>, до </a:t>
            </a:r>
            <a:r>
              <a:rPr lang="ru-RU" sz="2150" dirty="0" err="1"/>
              <a:t>гемолізу</a:t>
            </a:r>
            <a:r>
              <a:rPr lang="ru-RU" sz="215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>
                <a:solidFill>
                  <a:srgbClr val="FFFF00"/>
                </a:solidFill>
              </a:rPr>
              <a:t>Легка </a:t>
            </a:r>
            <a:r>
              <a:rPr lang="ru-RU" sz="2150" dirty="0" err="1">
                <a:solidFill>
                  <a:srgbClr val="FFFF00"/>
                </a:solidFill>
              </a:rPr>
              <a:t>ст</a:t>
            </a:r>
            <a:r>
              <a:rPr lang="ru-RU" sz="2150" dirty="0">
                <a:solidFill>
                  <a:srgbClr val="FFFF00"/>
                </a:solidFill>
              </a:rPr>
              <a:t> </a:t>
            </a:r>
            <a:r>
              <a:rPr lang="ru-RU" sz="2150" dirty="0"/>
              <a:t>.: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слабкість</a:t>
            </a:r>
            <a:r>
              <a:rPr lang="ru-RU" sz="2150" dirty="0"/>
              <a:t>, </a:t>
            </a:r>
            <a:r>
              <a:rPr lang="ru-RU" sz="2150" dirty="0" err="1"/>
              <a:t>головний</a:t>
            </a:r>
            <a:r>
              <a:rPr lang="ru-RU" sz="2150" dirty="0"/>
              <a:t> </a:t>
            </a:r>
            <a:r>
              <a:rPr lang="ru-RU" sz="2150" dirty="0" err="1"/>
              <a:t>біль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синюшність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/>
              <a:t>Мет </a:t>
            </a:r>
            <a:r>
              <a:rPr lang="ru-RU" sz="2150" dirty="0" err="1"/>
              <a:t>Нв</a:t>
            </a:r>
            <a:r>
              <a:rPr lang="ru-RU" sz="2150" dirty="0"/>
              <a:t> - 20-30%,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Тривалість</a:t>
            </a:r>
            <a:r>
              <a:rPr lang="ru-RU" sz="2150" dirty="0"/>
              <a:t> 2-4 дня.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>
                <a:solidFill>
                  <a:srgbClr val="FFFF00"/>
                </a:solidFill>
              </a:rPr>
              <a:t>Середній</a:t>
            </a:r>
            <a:r>
              <a:rPr lang="ru-RU" sz="2150" dirty="0">
                <a:solidFill>
                  <a:srgbClr val="FFFF00"/>
                </a:solidFill>
              </a:rPr>
              <a:t> </a:t>
            </a:r>
            <a:r>
              <a:rPr lang="ru-RU" sz="2150" dirty="0" err="1">
                <a:solidFill>
                  <a:srgbClr val="FFFF00"/>
                </a:solidFill>
              </a:rPr>
              <a:t>ст</a:t>
            </a:r>
            <a:r>
              <a:rPr lang="ru-RU" sz="2150" dirty="0">
                <a:solidFill>
                  <a:srgbClr val="FFFF00"/>
                </a:solidFill>
              </a:rPr>
              <a:t> .: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оглушення</a:t>
            </a:r>
            <a:r>
              <a:rPr lang="ru-RU" sz="2150" dirty="0"/>
              <a:t>, </a:t>
            </a:r>
            <a:r>
              <a:rPr lang="ru-RU" sz="2150" dirty="0" err="1"/>
              <a:t>затемнення</a:t>
            </a:r>
            <a:r>
              <a:rPr lang="ru-RU" sz="2150" dirty="0"/>
              <a:t> </a:t>
            </a:r>
            <a:r>
              <a:rPr lang="ru-RU" sz="2150" dirty="0" err="1"/>
              <a:t>свідомості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слизові</a:t>
            </a:r>
            <a:r>
              <a:rPr lang="ru-RU" sz="2150" dirty="0"/>
              <a:t>, </a:t>
            </a:r>
            <a:r>
              <a:rPr lang="ru-RU" sz="2150" dirty="0" err="1"/>
              <a:t>шкіра</a:t>
            </a:r>
            <a:r>
              <a:rPr lang="ru-RU" sz="2150" dirty="0"/>
              <a:t> - </a:t>
            </a:r>
            <a:r>
              <a:rPr lang="ru-RU" sz="2150" dirty="0" err="1"/>
              <a:t>сіро-синього</a:t>
            </a:r>
            <a:r>
              <a:rPr lang="ru-RU" sz="2150" dirty="0"/>
              <a:t> </a:t>
            </a:r>
            <a:r>
              <a:rPr lang="ru-RU" sz="2150" dirty="0" err="1"/>
              <a:t>кольору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сухожильні</a:t>
            </a:r>
            <a:r>
              <a:rPr lang="ru-RU" sz="2150" dirty="0"/>
              <a:t> </a:t>
            </a:r>
            <a:r>
              <a:rPr lang="ru-RU" sz="2150" dirty="0" err="1"/>
              <a:t>рефлекси</a:t>
            </a:r>
            <a:r>
              <a:rPr lang="ru-RU" sz="2150" dirty="0"/>
              <a:t> </a:t>
            </a:r>
            <a:r>
              <a:rPr lang="ru-RU" sz="2150" dirty="0" err="1"/>
              <a:t>підвищені</a:t>
            </a:r>
            <a:r>
              <a:rPr lang="ru-RU" sz="2150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/>
              <a:t>Мет </a:t>
            </a:r>
            <a:r>
              <a:rPr lang="ru-RU" sz="2150" dirty="0" err="1"/>
              <a:t>Нв</a:t>
            </a:r>
            <a:r>
              <a:rPr lang="ru-RU" sz="2150" dirty="0"/>
              <a:t> - 30-40%,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тільця</a:t>
            </a:r>
            <a:r>
              <a:rPr lang="ru-RU" sz="2150" dirty="0"/>
              <a:t> </a:t>
            </a:r>
            <a:r>
              <a:rPr lang="ru-RU" sz="2150" dirty="0" err="1"/>
              <a:t>Гейнца</a:t>
            </a:r>
            <a:r>
              <a:rPr lang="ru-RU" sz="2150" dirty="0"/>
              <a:t> - до 1,5%.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/>
              <a:t>в </a:t>
            </a:r>
            <a:r>
              <a:rPr lang="ru-RU" sz="2150" dirty="0" err="1"/>
              <a:t>сечі</a:t>
            </a:r>
            <a:r>
              <a:rPr lang="ru-RU" sz="2150" dirty="0"/>
              <a:t> - фенол,</a:t>
            </a:r>
          </a:p>
          <a:p>
            <a:pPr>
              <a:lnSpc>
                <a:spcPct val="80000"/>
              </a:lnSpc>
              <a:buNone/>
            </a:pPr>
            <a:r>
              <a:rPr lang="ru-RU" sz="2150" dirty="0" err="1"/>
              <a:t>Тривалість</a:t>
            </a:r>
            <a:r>
              <a:rPr lang="ru-RU" sz="2150" dirty="0"/>
              <a:t> - 5-8 </a:t>
            </a:r>
            <a:r>
              <a:rPr lang="ru-RU" sz="2150" dirty="0" err="1"/>
              <a:t>днів</a:t>
            </a:r>
            <a:endParaRPr lang="ru-RU" sz="215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66854" y="689498"/>
            <a:ext cx="877714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400" dirty="0" err="1">
                <a:solidFill>
                  <a:srgbClr val="FFFF00"/>
                </a:solidFill>
                <a:latin typeface="Arial" charset="0"/>
              </a:rPr>
              <a:t>Важка</a:t>
            </a:r>
            <a:r>
              <a:rPr lang="ru-RU" sz="24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Arial" charset="0"/>
              </a:rPr>
              <a:t>ст</a:t>
            </a:r>
            <a:r>
              <a:rPr lang="ru-RU" sz="2400" dirty="0">
                <a:solidFill>
                  <a:srgbClr val="FFFF00"/>
                </a:solidFill>
                <a:latin typeface="Arial" charset="0"/>
              </a:rPr>
              <a:t> .: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виражене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ураження</a:t>
            </a:r>
            <a:r>
              <a:rPr lang="ru-RU" sz="2400" dirty="0">
                <a:latin typeface="Arial" charset="0"/>
              </a:rPr>
              <a:t> ЦНС: </a:t>
            </a:r>
            <a:r>
              <a:rPr lang="ru-RU" sz="2400" dirty="0" err="1">
                <a:latin typeface="Arial" charset="0"/>
              </a:rPr>
              <a:t>сплутаність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свідомості</a:t>
            </a:r>
            <a:r>
              <a:rPr lang="ru-RU" sz="2400" dirty="0">
                <a:latin typeface="Arial" charset="0"/>
              </a:rPr>
              <a:t>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  </a:t>
            </a:r>
            <a:r>
              <a:rPr lang="ru-RU" sz="2400" dirty="0" err="1">
                <a:latin typeface="Arial" charset="0"/>
              </a:rPr>
              <a:t>відсутність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сухожильних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рефлексів</a:t>
            </a:r>
            <a:r>
              <a:rPr lang="ru-RU" sz="2400" dirty="0">
                <a:latin typeface="Arial" charset="0"/>
              </a:rPr>
              <a:t>, </a:t>
            </a:r>
            <a:r>
              <a:rPr lang="ru-RU" sz="2400" dirty="0" err="1">
                <a:latin typeface="Arial" charset="0"/>
              </a:rPr>
              <a:t>розширення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зіниць</a:t>
            </a:r>
            <a:r>
              <a:rPr lang="ru-RU" sz="2400" dirty="0">
                <a:latin typeface="Arial" charset="0"/>
              </a:rPr>
              <a:t>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кров - шоколадно-бура,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Мет </a:t>
            </a:r>
            <a:r>
              <a:rPr lang="ru-RU" sz="2400" dirty="0" err="1">
                <a:latin typeface="Arial" charset="0"/>
              </a:rPr>
              <a:t>Нв</a:t>
            </a:r>
            <a:r>
              <a:rPr lang="ru-RU" sz="2400" dirty="0">
                <a:latin typeface="Arial" charset="0"/>
              </a:rPr>
              <a:t> - до 60%,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тільця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Гейнца</a:t>
            </a:r>
            <a:r>
              <a:rPr lang="ru-RU" sz="2400" dirty="0">
                <a:latin typeface="Arial" charset="0"/>
              </a:rPr>
              <a:t> - до 8%,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гемолітична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анемія</a:t>
            </a:r>
            <a:r>
              <a:rPr lang="ru-RU" sz="2400" dirty="0">
                <a:latin typeface="Arial" charset="0"/>
              </a:rPr>
              <a:t>, </a:t>
            </a:r>
            <a:r>
              <a:rPr lang="ru-RU" sz="2400" dirty="0" err="1">
                <a:latin typeface="Arial" charset="0"/>
              </a:rPr>
              <a:t>ретикулоцитоз</a:t>
            </a:r>
            <a:r>
              <a:rPr lang="ru-RU" sz="2400" dirty="0">
                <a:latin typeface="Arial" charset="0"/>
              </a:rPr>
              <a:t>,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білірубінемія</a:t>
            </a:r>
            <a:r>
              <a:rPr lang="ru-RU" sz="2400" dirty="0">
                <a:latin typeface="Arial" charset="0"/>
              </a:rPr>
              <a:t> (</a:t>
            </a:r>
            <a:r>
              <a:rPr lang="ru-RU" sz="2400" dirty="0" err="1">
                <a:latin typeface="Arial" charset="0"/>
              </a:rPr>
              <a:t>непрямий</a:t>
            </a:r>
            <a:r>
              <a:rPr lang="ru-RU" sz="2400" dirty="0">
                <a:latin typeface="Arial" charset="0"/>
              </a:rPr>
              <a:t>),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в </a:t>
            </a:r>
            <a:r>
              <a:rPr lang="ru-RU" sz="2400" dirty="0" err="1">
                <a:latin typeface="Arial" charset="0"/>
              </a:rPr>
              <a:t>сечі</a:t>
            </a:r>
            <a:r>
              <a:rPr lang="ru-RU" sz="2400" dirty="0">
                <a:latin typeface="Arial" charset="0"/>
              </a:rPr>
              <a:t>: </a:t>
            </a:r>
            <a:r>
              <a:rPr lang="ru-RU" sz="2400" dirty="0" err="1">
                <a:latin typeface="Arial" charset="0"/>
              </a:rPr>
              <a:t>метгемоглобін</a:t>
            </a:r>
            <a:r>
              <a:rPr lang="ru-RU" sz="2400" dirty="0">
                <a:latin typeface="Arial" charset="0"/>
              </a:rPr>
              <a:t>, уробилин, гемосидерин,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        </a:t>
            </a:r>
            <a:r>
              <a:rPr lang="ru-RU" sz="2400" dirty="0" err="1">
                <a:latin typeface="Arial" charset="0"/>
              </a:rPr>
              <a:t>параамінофенол</a:t>
            </a:r>
            <a:r>
              <a:rPr lang="ru-RU" sz="2400" dirty="0">
                <a:latin typeface="Arial" charset="0"/>
              </a:rPr>
              <a:t> (</a:t>
            </a:r>
            <a:r>
              <a:rPr lang="ru-RU" sz="2400" dirty="0" err="1">
                <a:latin typeface="Arial" charset="0"/>
              </a:rPr>
              <a:t>червоно</a:t>
            </a:r>
            <a:r>
              <a:rPr lang="ru-RU" sz="2400" dirty="0">
                <a:latin typeface="Arial" charset="0"/>
              </a:rPr>
              <a:t>-коричневого </a:t>
            </a:r>
            <a:r>
              <a:rPr lang="ru-RU" sz="2400" dirty="0" err="1">
                <a:latin typeface="Arial" charset="0"/>
              </a:rPr>
              <a:t>кольору</a:t>
            </a:r>
            <a:r>
              <a:rPr lang="ru-RU" sz="2400" dirty="0">
                <a:latin typeface="Arial" charset="0"/>
              </a:rPr>
              <a:t>),</a:t>
            </a:r>
          </a:p>
          <a:p>
            <a:pPr>
              <a:tabLst>
                <a:tab pos="457200" algn="l"/>
              </a:tabLst>
            </a:pPr>
            <a:r>
              <a:rPr lang="ru-RU" sz="2400" dirty="0" err="1">
                <a:latin typeface="Arial" charset="0"/>
              </a:rPr>
              <a:t>можливий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розвиток</a:t>
            </a:r>
            <a:r>
              <a:rPr lang="ru-RU" sz="2400" dirty="0">
                <a:latin typeface="Arial" charset="0"/>
              </a:rPr>
              <a:t> «</a:t>
            </a:r>
            <a:r>
              <a:rPr lang="ru-RU" sz="2400" dirty="0" err="1">
                <a:latin typeface="Arial" charset="0"/>
              </a:rPr>
              <a:t>гемолітичної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нирки</a:t>
            </a:r>
            <a:r>
              <a:rPr lang="ru-RU" sz="2400" dirty="0">
                <a:latin typeface="Arial" charset="0"/>
              </a:rPr>
              <a:t>»,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        олигурии - </a:t>
            </a:r>
            <a:r>
              <a:rPr lang="ru-RU" sz="2400" dirty="0" err="1">
                <a:latin typeface="Arial" charset="0"/>
              </a:rPr>
              <a:t>гостра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ниркова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недостатність</a:t>
            </a:r>
            <a:r>
              <a:rPr lang="ru-RU" sz="2400" dirty="0">
                <a:latin typeface="Arial" charset="0"/>
              </a:rPr>
              <a:t>, </a:t>
            </a:r>
            <a:r>
              <a:rPr lang="ru-RU" sz="2400" dirty="0" err="1">
                <a:latin typeface="Arial" charset="0"/>
              </a:rPr>
              <a:t>або</a:t>
            </a:r>
            <a:r>
              <a:rPr lang="ru-RU" sz="2400" dirty="0">
                <a:latin typeface="Arial" charset="0"/>
              </a:rPr>
              <a:t> «</a:t>
            </a:r>
            <a:r>
              <a:rPr lang="ru-RU" sz="2400" dirty="0" err="1">
                <a:latin typeface="Arial" charset="0"/>
              </a:rPr>
              <a:t>токсичної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нирки</a:t>
            </a:r>
            <a:r>
              <a:rPr lang="ru-RU" sz="2400" dirty="0">
                <a:latin typeface="Arial" charset="0"/>
              </a:rPr>
              <a:t>»,</a:t>
            </a:r>
          </a:p>
          <a:p>
            <a:pPr>
              <a:tabLst>
                <a:tab pos="457200" algn="l"/>
              </a:tabLst>
            </a:pPr>
            <a:r>
              <a:rPr lang="ru-RU" sz="2400" dirty="0">
                <a:latin typeface="Arial" charset="0"/>
              </a:rPr>
              <a:t>        </a:t>
            </a:r>
            <a:r>
              <a:rPr lang="ru-RU" sz="2400" dirty="0" err="1">
                <a:latin typeface="Arial" charset="0"/>
              </a:rPr>
              <a:t>або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геморагічного</a:t>
            </a:r>
            <a:r>
              <a:rPr lang="ru-RU" sz="2400" dirty="0">
                <a:latin typeface="Arial" charset="0"/>
              </a:rPr>
              <a:t> циститу.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ХРОНІЧНА  ІНТОКСИКАЦІЯ  АНБ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200" dirty="0" err="1"/>
              <a:t>Переважно</a:t>
            </a:r>
            <a:r>
              <a:rPr lang="ru-RU" sz="2200" dirty="0"/>
              <a:t> </a:t>
            </a:r>
            <a:r>
              <a:rPr lang="ru-RU" sz="2200" dirty="0" err="1"/>
              <a:t>уражаються</a:t>
            </a:r>
            <a:r>
              <a:rPr lang="ru-RU" sz="2200" dirty="0"/>
              <a:t>: НС, </a:t>
            </a:r>
            <a:r>
              <a:rPr lang="ru-RU" sz="2200" dirty="0" err="1"/>
              <a:t>печінка</a:t>
            </a:r>
            <a:r>
              <a:rPr lang="ru-RU" sz="2200" dirty="0"/>
              <a:t>, </a:t>
            </a:r>
            <a:r>
              <a:rPr lang="ru-RU" sz="2200" dirty="0" err="1"/>
              <a:t>сечовивідні</a:t>
            </a:r>
            <a:r>
              <a:rPr lang="ru-RU" sz="2200" dirty="0"/>
              <a:t> шляхи, </a:t>
            </a:r>
            <a:r>
              <a:rPr lang="ru-RU" sz="2200" dirty="0" err="1"/>
              <a:t>очі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Астеновегетативний</a:t>
            </a:r>
            <a:r>
              <a:rPr lang="ru-RU" sz="2200" dirty="0"/>
              <a:t> с-м: </a:t>
            </a:r>
            <a:r>
              <a:rPr lang="ru-RU" sz="2200" dirty="0" err="1"/>
              <a:t>запаморочення</a:t>
            </a:r>
            <a:r>
              <a:rPr lang="ru-RU" sz="2200" dirty="0"/>
              <a:t>, </a:t>
            </a:r>
            <a:r>
              <a:rPr lang="ru-RU" sz="2200" dirty="0" err="1"/>
              <a:t>поганий</a:t>
            </a:r>
            <a:r>
              <a:rPr lang="ru-RU" sz="2200" dirty="0"/>
              <a:t> сон, </a:t>
            </a:r>
            <a:r>
              <a:rPr lang="ru-RU" sz="2200" dirty="0" err="1"/>
              <a:t>дратівливість</a:t>
            </a:r>
            <a:r>
              <a:rPr lang="ru-RU" sz="2200" dirty="0"/>
              <a:t>, тремор </a:t>
            </a:r>
            <a:r>
              <a:rPr lang="ru-RU" sz="2200" dirty="0" err="1"/>
              <a:t>пальців</a:t>
            </a:r>
            <a:r>
              <a:rPr lang="ru-RU" sz="2200" dirty="0"/>
              <a:t>, </a:t>
            </a:r>
            <a:r>
              <a:rPr lang="ru-RU" sz="2200" dirty="0" err="1"/>
              <a:t>церебростенії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Гіпохромна</a:t>
            </a:r>
            <a:r>
              <a:rPr lang="ru-RU" sz="2200" dirty="0"/>
              <a:t> </a:t>
            </a:r>
            <a:r>
              <a:rPr lang="ru-RU" sz="2200" dirty="0" err="1"/>
              <a:t>анемія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Токсичний</a:t>
            </a:r>
            <a:r>
              <a:rPr lang="ru-RU" sz="2200" dirty="0"/>
              <a:t> гепатит (</a:t>
            </a:r>
            <a:r>
              <a:rPr lang="ru-RU" sz="2200" dirty="0" err="1"/>
              <a:t>збільшення</a:t>
            </a:r>
            <a:r>
              <a:rPr lang="ru-RU" sz="2200" dirty="0"/>
              <a:t> </a:t>
            </a:r>
            <a:r>
              <a:rPr lang="ru-RU" sz="2200" dirty="0" err="1"/>
              <a:t>печінки</a:t>
            </a:r>
            <a:r>
              <a:rPr lang="ru-RU" sz="2200" dirty="0"/>
              <a:t>, </a:t>
            </a:r>
            <a:r>
              <a:rPr lang="ru-RU" sz="2200" dirty="0" err="1"/>
              <a:t>жовтяниця</a:t>
            </a:r>
            <a:r>
              <a:rPr lang="ru-RU" sz="2200" dirty="0"/>
              <a:t>).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Дискінезія</a:t>
            </a:r>
            <a:r>
              <a:rPr lang="ru-RU" sz="2200" dirty="0"/>
              <a:t> </a:t>
            </a:r>
            <a:r>
              <a:rPr lang="ru-RU" sz="2200" dirty="0" err="1"/>
              <a:t>жовчовивідних</a:t>
            </a:r>
            <a:r>
              <a:rPr lang="ru-RU" sz="2200" dirty="0"/>
              <a:t> </a:t>
            </a:r>
            <a:r>
              <a:rPr lang="ru-RU" sz="2200" dirty="0" err="1"/>
              <a:t>шляхів</a:t>
            </a:r>
            <a:r>
              <a:rPr lang="ru-RU" sz="2200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Зниження</a:t>
            </a:r>
            <a:r>
              <a:rPr lang="ru-RU" sz="2200" dirty="0"/>
              <a:t> </a:t>
            </a:r>
            <a:r>
              <a:rPr lang="ru-RU" sz="2200" dirty="0" err="1"/>
              <a:t>секреторної</a:t>
            </a:r>
            <a:r>
              <a:rPr lang="ru-RU" sz="2200" dirty="0"/>
              <a:t> </a:t>
            </a:r>
            <a:r>
              <a:rPr lang="ru-RU" sz="2200" dirty="0" err="1"/>
              <a:t>функції</a:t>
            </a:r>
            <a:r>
              <a:rPr lang="ru-RU" sz="2200" dirty="0"/>
              <a:t> </a:t>
            </a:r>
            <a:r>
              <a:rPr lang="en-US" sz="2200" dirty="0"/>
              <a:t>Pancreas.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 err="1"/>
              <a:t>Поразка</a:t>
            </a:r>
            <a:r>
              <a:rPr lang="ru-RU" sz="2200" dirty="0"/>
              <a:t> </a:t>
            </a:r>
            <a:r>
              <a:rPr lang="ru-RU" sz="2200" dirty="0" err="1"/>
              <a:t>сечовивідної</a:t>
            </a:r>
            <a:r>
              <a:rPr lang="ru-RU" sz="2200" dirty="0"/>
              <a:t> </a:t>
            </a:r>
            <a:r>
              <a:rPr lang="ru-RU" sz="2200" dirty="0" err="1"/>
              <a:t>системи</a:t>
            </a:r>
            <a:r>
              <a:rPr lang="ru-RU" sz="2200" dirty="0"/>
              <a:t>: </a:t>
            </a:r>
            <a:r>
              <a:rPr lang="ru-RU" sz="2200" dirty="0" err="1"/>
              <a:t>цистити</a:t>
            </a:r>
            <a:r>
              <a:rPr lang="ru-RU" sz="2200" dirty="0"/>
              <a:t>, </a:t>
            </a:r>
            <a:r>
              <a:rPr lang="ru-RU" sz="2200" dirty="0" err="1"/>
              <a:t>поліпи</a:t>
            </a:r>
            <a:r>
              <a:rPr lang="ru-RU" sz="2200" dirty="0"/>
              <a:t>, рак </a:t>
            </a:r>
            <a:r>
              <a:rPr lang="ru-RU" sz="2200" dirty="0" err="1"/>
              <a:t>сечового</a:t>
            </a:r>
            <a:r>
              <a:rPr lang="ru-RU" sz="2200" dirty="0"/>
              <a:t> </a:t>
            </a:r>
            <a:r>
              <a:rPr lang="ru-RU" sz="2200" dirty="0" err="1"/>
              <a:t>міхура</a:t>
            </a:r>
            <a:r>
              <a:rPr lang="ru-RU" sz="2200" dirty="0"/>
              <a:t> (</a:t>
            </a:r>
            <a:r>
              <a:rPr lang="ru-RU" sz="2200" dirty="0" err="1"/>
              <a:t>гематурія</a:t>
            </a:r>
            <a:r>
              <a:rPr lang="ru-RU" sz="2200" dirty="0"/>
              <a:t>).</a:t>
            </a:r>
          </a:p>
          <a:p>
            <a:pPr>
              <a:lnSpc>
                <a:spcPct val="80000"/>
              </a:lnSpc>
              <a:buNone/>
            </a:pPr>
            <a:r>
              <a:rPr lang="ru-RU" sz="2200" dirty="0"/>
              <a:t>Катаракта, </a:t>
            </a:r>
            <a:r>
              <a:rPr lang="ru-RU" sz="2200" dirty="0" err="1"/>
              <a:t>дегенерація</a:t>
            </a:r>
            <a:r>
              <a:rPr lang="ru-RU" sz="2200" dirty="0"/>
              <a:t> </a:t>
            </a:r>
            <a:r>
              <a:rPr lang="ru-RU" sz="2200" dirty="0" err="1"/>
              <a:t>сітківки</a:t>
            </a:r>
            <a:r>
              <a:rPr lang="ru-RU" sz="2200" dirty="0"/>
              <a:t> у </a:t>
            </a:r>
            <a:r>
              <a:rPr lang="ru-RU" sz="2200" dirty="0" err="1"/>
              <a:t>молодих</a:t>
            </a:r>
            <a:r>
              <a:rPr lang="ru-RU" sz="2200" dirty="0"/>
              <a:t> (</a:t>
            </a:r>
            <a:r>
              <a:rPr lang="ru-RU" sz="2200" dirty="0" err="1"/>
              <a:t>тринітротолуол</a:t>
            </a:r>
            <a:r>
              <a:rPr lang="ru-RU" sz="2200" dirty="0"/>
              <a:t>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332656"/>
            <a:ext cx="7543800" cy="1431925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FFFF00"/>
                </a:solidFill>
              </a:rPr>
              <a:t>ДІАГНОЗ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/>
              <a:t>1.Контакт з </a:t>
            </a:r>
            <a:r>
              <a:rPr lang="ru-RU" sz="2800" dirty="0" err="1"/>
              <a:t>аміно-нітро-з'єднаннями</a:t>
            </a:r>
            <a:r>
              <a:rPr lang="ru-RU" sz="2800" dirty="0"/>
              <a:t> бензолу.</a:t>
            </a:r>
          </a:p>
          <a:p>
            <a:r>
              <a:rPr lang="ru-RU" sz="2800" dirty="0"/>
              <a:t>2.Клінічні </a:t>
            </a:r>
            <a:r>
              <a:rPr lang="ru-RU" sz="2800" dirty="0" err="1"/>
              <a:t>ознаки</a:t>
            </a:r>
            <a:r>
              <a:rPr lang="ru-RU" sz="2800" dirty="0"/>
              <a:t> - (</a:t>
            </a:r>
            <a:r>
              <a:rPr lang="ru-RU" sz="2800" dirty="0" err="1"/>
              <a:t>ураження</a:t>
            </a:r>
            <a:r>
              <a:rPr lang="ru-RU" sz="2800" dirty="0"/>
              <a:t> ЦНС, </a:t>
            </a:r>
            <a:r>
              <a:rPr lang="ru-RU" sz="2800" dirty="0" err="1"/>
              <a:t>крові</a:t>
            </a:r>
            <a:r>
              <a:rPr lang="ru-RU" sz="2800" dirty="0"/>
              <a:t>, </a:t>
            </a:r>
            <a:r>
              <a:rPr lang="ru-RU" sz="2800" dirty="0" err="1"/>
              <a:t>сечовивідної</a:t>
            </a:r>
            <a:r>
              <a:rPr lang="ru-RU" sz="2800" dirty="0"/>
              <a:t> </a:t>
            </a:r>
            <a:r>
              <a:rPr lang="ru-RU" sz="2800" dirty="0" err="1"/>
              <a:t>системи</a:t>
            </a:r>
            <a:r>
              <a:rPr lang="ru-RU" sz="2800" dirty="0"/>
              <a:t>, </a:t>
            </a:r>
            <a:r>
              <a:rPr lang="ru-RU" sz="2800" dirty="0" err="1"/>
              <a:t>печінки</a:t>
            </a:r>
            <a:r>
              <a:rPr lang="ru-RU" sz="2800" dirty="0"/>
              <a:t>, </a:t>
            </a:r>
            <a:r>
              <a:rPr lang="ru-RU" sz="2800" dirty="0" err="1"/>
              <a:t>диспепсичні</a:t>
            </a:r>
            <a:r>
              <a:rPr lang="ru-RU" sz="2800" dirty="0"/>
              <a:t> </a:t>
            </a:r>
            <a:r>
              <a:rPr lang="ru-RU" sz="2800" dirty="0" err="1"/>
              <a:t>розлади</a:t>
            </a:r>
            <a:r>
              <a:rPr lang="ru-RU" sz="2800" dirty="0"/>
              <a:t>, катаракта).</a:t>
            </a:r>
          </a:p>
          <a:p>
            <a:r>
              <a:rPr lang="ru-RU" sz="2800" dirty="0"/>
              <a:t>3.Лабораторні </a:t>
            </a:r>
            <a:r>
              <a:rPr lang="ru-RU" sz="2800" dirty="0" err="1"/>
              <a:t>дані</a:t>
            </a:r>
            <a:r>
              <a:rPr lang="ru-RU" sz="2800" dirty="0"/>
              <a:t>: </a:t>
            </a:r>
            <a:r>
              <a:rPr lang="ru-RU" sz="2800" dirty="0" err="1"/>
              <a:t>виявлення</a:t>
            </a:r>
            <a:r>
              <a:rPr lang="ru-RU" sz="2800" dirty="0"/>
              <a:t> Мет </a:t>
            </a:r>
            <a:r>
              <a:rPr lang="ru-RU" sz="2800" dirty="0" err="1"/>
              <a:t>Нв</a:t>
            </a:r>
            <a:r>
              <a:rPr lang="ru-RU" sz="2800" dirty="0"/>
              <a:t>, </a:t>
            </a:r>
            <a:r>
              <a:rPr lang="ru-RU" sz="2800" dirty="0" err="1"/>
              <a:t>тілець</a:t>
            </a:r>
            <a:r>
              <a:rPr lang="ru-RU" sz="2800" dirty="0"/>
              <a:t> </a:t>
            </a:r>
            <a:r>
              <a:rPr lang="ru-RU" sz="2800" dirty="0" err="1"/>
              <a:t>Гейнца</a:t>
            </a:r>
            <a:r>
              <a:rPr lang="ru-RU" sz="2800" dirty="0"/>
              <a:t>, </a:t>
            </a:r>
            <a:r>
              <a:rPr lang="ru-RU" sz="2800" dirty="0" err="1"/>
              <a:t>гемолітичної</a:t>
            </a:r>
            <a:r>
              <a:rPr lang="ru-RU" sz="2800" dirty="0"/>
              <a:t> </a:t>
            </a:r>
            <a:r>
              <a:rPr lang="ru-RU" sz="2800" dirty="0" err="1"/>
              <a:t>анемії</a:t>
            </a:r>
            <a:r>
              <a:rPr lang="ru-RU" sz="2800" dirty="0"/>
              <a:t>, фенолу в </a:t>
            </a:r>
            <a:r>
              <a:rPr lang="ru-RU" sz="2800" dirty="0" err="1"/>
              <a:t>сечі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>
          <a:xfrm>
            <a:off x="1258888" y="304800"/>
            <a:ext cx="7351712" cy="1431925"/>
          </a:xfrm>
        </p:spPr>
        <p:txBody>
          <a:bodyPr/>
          <a:lstStyle/>
          <a:p>
            <a:r>
              <a:rPr lang="ru-RU" sz="3200" dirty="0" err="1">
                <a:solidFill>
                  <a:srgbClr val="FFFF00"/>
                </a:solidFill>
              </a:rPr>
              <a:t>Тільця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err="1">
                <a:solidFill>
                  <a:srgbClr val="FFFF00"/>
                </a:solidFill>
              </a:rPr>
              <a:t>Гейнца</a:t>
            </a:r>
            <a:r>
              <a:rPr lang="ru-RU" sz="3200" dirty="0">
                <a:solidFill>
                  <a:srgbClr val="FFFF00"/>
                </a:solidFill>
              </a:rPr>
              <a:t> в </a:t>
            </a:r>
            <a:r>
              <a:rPr lang="ru-RU" sz="3200" dirty="0" err="1">
                <a:solidFill>
                  <a:srgbClr val="FFFF00"/>
                </a:solidFill>
              </a:rPr>
              <a:t>эрітроцитах</a:t>
            </a:r>
            <a:r>
              <a:rPr lang="ru-RU" sz="32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124933" name="Picture 5" descr="p6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18000"/>
          </a:blip>
          <a:srcRect t="726" r="1566" b="3015"/>
          <a:stretch>
            <a:fillRect/>
          </a:stretch>
        </p:blipFill>
        <p:spPr>
          <a:xfrm>
            <a:off x="1258888" y="2205038"/>
            <a:ext cx="6697662" cy="3960812"/>
          </a:xfrm>
          <a:noFill/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0" dirty="0">
                <a:solidFill>
                  <a:srgbClr val="FFFF00"/>
                </a:solidFill>
              </a:rPr>
              <a:t>ЛІКУВАННЯ  ІНТОКСИКАЦІІ  АНБ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Гострі</a:t>
            </a:r>
            <a:r>
              <a:rPr lang="ru-RU" sz="2000" dirty="0"/>
              <a:t> </a:t>
            </a:r>
            <a:r>
              <a:rPr lang="ru-RU" sz="2000" dirty="0" err="1"/>
              <a:t>отруєння</a:t>
            </a:r>
            <a:r>
              <a:rPr lang="ru-RU" sz="2000" dirty="0"/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1) </a:t>
            </a:r>
            <a:r>
              <a:rPr lang="ru-RU" sz="2000" dirty="0" err="1"/>
              <a:t>Вивести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зони</a:t>
            </a:r>
            <a:r>
              <a:rPr lang="ru-RU" sz="2000" dirty="0"/>
              <a:t> </a:t>
            </a:r>
            <a:r>
              <a:rPr lang="ru-RU" sz="2000" dirty="0" err="1"/>
              <a:t>зараження</a:t>
            </a:r>
            <a:r>
              <a:rPr lang="ru-RU" sz="2000" dirty="0"/>
              <a:t>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2) </a:t>
            </a:r>
            <a:r>
              <a:rPr lang="ru-RU" sz="2000" dirty="0" err="1"/>
              <a:t>Зняти</a:t>
            </a:r>
            <a:r>
              <a:rPr lang="ru-RU" sz="2000" dirty="0"/>
              <a:t> </a:t>
            </a:r>
            <a:r>
              <a:rPr lang="ru-RU" sz="2000" dirty="0" err="1"/>
              <a:t>одяг</a:t>
            </a:r>
            <a:r>
              <a:rPr lang="ru-RU" sz="2000" dirty="0"/>
              <a:t>, </a:t>
            </a:r>
            <a:r>
              <a:rPr lang="ru-RU" sz="2000" dirty="0" err="1"/>
              <a:t>обмити</a:t>
            </a:r>
            <a:r>
              <a:rPr lang="ru-RU" sz="2000" dirty="0"/>
              <a:t> (</a:t>
            </a:r>
            <a:r>
              <a:rPr lang="ru-RU" sz="2000" dirty="0" err="1"/>
              <a:t>гаряча</a:t>
            </a:r>
            <a:r>
              <a:rPr lang="ru-RU" sz="2000" dirty="0"/>
              <a:t> ванна </a:t>
            </a:r>
            <a:r>
              <a:rPr lang="ru-RU" sz="2000" dirty="0" err="1"/>
              <a:t>протипоказана</a:t>
            </a:r>
            <a:r>
              <a:rPr lang="ru-RU" sz="2000" dirty="0"/>
              <a:t>).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3) Антидот - </a:t>
            </a:r>
            <a:r>
              <a:rPr lang="ru-RU" sz="2000" dirty="0" err="1"/>
              <a:t>відновлення</a:t>
            </a:r>
            <a:r>
              <a:rPr lang="ru-RU" sz="2000" dirty="0"/>
              <a:t> </a:t>
            </a:r>
            <a:r>
              <a:rPr lang="ru-RU" sz="2000" dirty="0" err="1"/>
              <a:t>метгемоглобіну</a:t>
            </a:r>
            <a:r>
              <a:rPr lang="ru-RU" sz="2000" dirty="0"/>
              <a:t> в </a:t>
            </a:r>
            <a:r>
              <a:rPr lang="ru-RU" sz="2000" dirty="0" err="1"/>
              <a:t>Нв</a:t>
            </a:r>
            <a:r>
              <a:rPr lang="ru-RU" sz="2000" dirty="0"/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метиленовийсиній</a:t>
            </a:r>
            <a:r>
              <a:rPr lang="ru-RU" sz="2000" dirty="0"/>
              <a:t> 1% р-р 10-20 мл на </a:t>
            </a:r>
            <a:r>
              <a:rPr lang="ru-RU" sz="2000" dirty="0" err="1"/>
              <a:t>глюкозі</a:t>
            </a:r>
            <a:r>
              <a:rPr lang="ru-RU" sz="2000" dirty="0"/>
              <a:t> в / в,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«</a:t>
            </a:r>
            <a:r>
              <a:rPr lang="ru-RU" sz="2000" dirty="0" err="1"/>
              <a:t>Хромосмон</a:t>
            </a:r>
            <a:r>
              <a:rPr lang="ru-RU" sz="2000" dirty="0"/>
              <a:t>» 10-30 мл в / в (</a:t>
            </a:r>
            <a:r>
              <a:rPr lang="ru-RU" sz="2000" dirty="0" err="1"/>
              <a:t>метиленовий</a:t>
            </a:r>
            <a:r>
              <a:rPr lang="ru-RU" sz="2000" dirty="0"/>
              <a:t> </a:t>
            </a:r>
            <a:r>
              <a:rPr lang="ru-RU" sz="2000" dirty="0" err="1"/>
              <a:t>синій</a:t>
            </a:r>
            <a:r>
              <a:rPr lang="ru-RU" sz="2000" dirty="0"/>
              <a:t> 1% р-р в 25% </a:t>
            </a:r>
            <a:r>
              <a:rPr lang="ru-RU" sz="2000" dirty="0" err="1"/>
              <a:t>глюкози</a:t>
            </a:r>
            <a:r>
              <a:rPr lang="ru-RU" sz="2000" dirty="0"/>
              <a:t>),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натрію</a:t>
            </a:r>
            <a:r>
              <a:rPr lang="ru-RU" sz="2000" dirty="0"/>
              <a:t> </a:t>
            </a:r>
            <a:r>
              <a:rPr lang="ru-RU" sz="2000" dirty="0" err="1"/>
              <a:t>тіосульфат</a:t>
            </a:r>
            <a:r>
              <a:rPr lang="ru-RU" sz="2000" dirty="0"/>
              <a:t> 30% р-р 20-30 мл в / в,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аскорбінова</a:t>
            </a:r>
            <a:r>
              <a:rPr lang="ru-RU" sz="2000" dirty="0"/>
              <a:t> к-та в / в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4) </a:t>
            </a:r>
            <a:r>
              <a:rPr lang="ru-RU" sz="2000" dirty="0" err="1"/>
              <a:t>Детоксикація</a:t>
            </a:r>
            <a:r>
              <a:rPr lang="ru-RU" sz="2000" dirty="0"/>
              <a:t> (глюкоза, </a:t>
            </a:r>
            <a:r>
              <a:rPr lang="ru-RU" sz="2000" dirty="0" err="1"/>
              <a:t>інсулін</a:t>
            </a:r>
            <a:r>
              <a:rPr lang="ru-RU" sz="2000" dirty="0"/>
              <a:t>, </a:t>
            </a:r>
            <a:r>
              <a:rPr lang="ru-RU" sz="2000" dirty="0" err="1"/>
              <a:t>ізотонічний</a:t>
            </a:r>
            <a:r>
              <a:rPr lang="ru-RU" sz="2000" dirty="0"/>
              <a:t> </a:t>
            </a:r>
            <a:r>
              <a:rPr lang="ru-RU" sz="2000" dirty="0" err="1"/>
              <a:t>розчин</a:t>
            </a:r>
            <a:r>
              <a:rPr lang="ru-RU" sz="2000" dirty="0"/>
              <a:t>).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5) </a:t>
            </a:r>
            <a:r>
              <a:rPr lang="ru-RU" sz="2000" dirty="0" err="1"/>
              <a:t>Інгаляції</a:t>
            </a:r>
            <a:r>
              <a:rPr lang="ru-RU" sz="2000" dirty="0"/>
              <a:t> </a:t>
            </a:r>
            <a:r>
              <a:rPr lang="ru-RU" sz="2000" dirty="0" err="1"/>
              <a:t>кисню</a:t>
            </a:r>
            <a:endParaRPr lang="ru-RU" sz="2000" dirty="0"/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/>
              <a:t>6) </a:t>
            </a:r>
            <a:r>
              <a:rPr lang="ru-RU" sz="2000" dirty="0" err="1"/>
              <a:t>Стимуляція</a:t>
            </a:r>
            <a:r>
              <a:rPr lang="ru-RU" sz="2000" dirty="0"/>
              <a:t> </a:t>
            </a:r>
            <a:r>
              <a:rPr lang="ru-RU" sz="2000" dirty="0" err="1"/>
              <a:t>кістковомозкового</a:t>
            </a:r>
            <a:r>
              <a:rPr lang="ru-RU" sz="2000" dirty="0"/>
              <a:t> </a:t>
            </a:r>
            <a:r>
              <a:rPr lang="ru-RU" sz="2000" dirty="0" err="1"/>
              <a:t>кровотворення</a:t>
            </a:r>
            <a:r>
              <a:rPr lang="ru-RU" sz="2000" dirty="0"/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2000" dirty="0" err="1"/>
              <a:t>преднізолон</a:t>
            </a:r>
            <a:r>
              <a:rPr lang="ru-RU" sz="2000" dirty="0"/>
              <a:t>, </a:t>
            </a:r>
            <a:r>
              <a:rPr lang="ru-RU" sz="2000" dirty="0" err="1"/>
              <a:t>вітаміни</a:t>
            </a:r>
            <a:r>
              <a:rPr lang="ru-RU" sz="2000" dirty="0"/>
              <a:t> гр. В, </a:t>
            </a:r>
            <a:r>
              <a:rPr lang="ru-RU" sz="2000" dirty="0" err="1"/>
              <a:t>спленин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755576" y="885731"/>
            <a:ext cx="671998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>
              <a:tabLst>
                <a:tab pos="638175" algn="l"/>
              </a:tabLst>
            </a:pPr>
            <a:r>
              <a:rPr lang="en-US" sz="3200" b="1" dirty="0">
                <a:solidFill>
                  <a:srgbClr val="FFFF00"/>
                </a:solidFill>
                <a:latin typeface="Arial" charset="0"/>
              </a:rPr>
              <a:t>2</a:t>
            </a:r>
            <a:r>
              <a:rPr lang="ru-RU" sz="3200" b="1" dirty="0">
                <a:solidFill>
                  <a:srgbClr val="FFFF00"/>
                </a:solidFill>
                <a:latin typeface="Arial" charset="0"/>
              </a:rPr>
              <a:t>. </a:t>
            </a:r>
            <a:r>
              <a:rPr lang="ru-RU" sz="3200" b="1" dirty="0" err="1">
                <a:solidFill>
                  <a:srgbClr val="FFFF00"/>
                </a:solidFill>
                <a:latin typeface="Arial" charset="0"/>
              </a:rPr>
              <a:t>хронічні</a:t>
            </a:r>
            <a:r>
              <a:rPr lang="ru-RU" sz="3200" b="1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latin typeface="Arial" charset="0"/>
              </a:rPr>
              <a:t>отруєння</a:t>
            </a:r>
            <a:endParaRPr lang="ru-RU" sz="3200" b="1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Усунення</a:t>
            </a:r>
            <a:r>
              <a:rPr lang="ru-RU" sz="3200" b="1" dirty="0">
                <a:latin typeface="Arial" charset="0"/>
              </a:rPr>
              <a:t> контакту.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Лікування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порушень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функції</a:t>
            </a:r>
            <a:r>
              <a:rPr lang="ru-RU" sz="3200" b="1" dirty="0">
                <a:latin typeface="Arial" charset="0"/>
              </a:rPr>
              <a:t> НС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>
                <a:latin typeface="Arial" charset="0"/>
              </a:rPr>
              <a:t>(Глюкоза, </a:t>
            </a:r>
            <a:r>
              <a:rPr lang="ru-RU" sz="3200" b="1" dirty="0" err="1">
                <a:latin typeface="Arial" charset="0"/>
              </a:rPr>
              <a:t>вітаміни</a:t>
            </a:r>
            <a:r>
              <a:rPr lang="ru-RU" sz="3200" b="1" dirty="0">
                <a:latin typeface="Arial" charset="0"/>
              </a:rPr>
              <a:t>).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Лікування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анемії</a:t>
            </a:r>
            <a:r>
              <a:rPr lang="ru-RU" sz="3200" b="1" dirty="0">
                <a:latin typeface="Arial" charset="0"/>
              </a:rPr>
              <a:t>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Відновлення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кровотворення</a:t>
            </a:r>
            <a:r>
              <a:rPr lang="ru-RU" sz="3200" b="1" dirty="0">
                <a:latin typeface="Arial" charset="0"/>
              </a:rPr>
              <a:t>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Лікування</a:t>
            </a:r>
            <a:r>
              <a:rPr lang="ru-RU" sz="3200" b="1" dirty="0">
                <a:latin typeface="Arial" charset="0"/>
              </a:rPr>
              <a:t> токсичного гепатиту.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 err="1">
                <a:latin typeface="Arial" charset="0"/>
              </a:rPr>
              <a:t>симптоматичне</a:t>
            </a:r>
            <a:r>
              <a:rPr lang="ru-RU" sz="3200" b="1" dirty="0">
                <a:latin typeface="Arial" charset="0"/>
              </a:rPr>
              <a:t>,</a:t>
            </a:r>
          </a:p>
          <a:p>
            <a:pPr marL="342900" indent="-342900">
              <a:tabLst>
                <a:tab pos="638175" algn="l"/>
              </a:tabLst>
            </a:pPr>
            <a:r>
              <a:rPr lang="ru-RU" sz="3200" b="1" dirty="0">
                <a:latin typeface="Arial" charset="0"/>
              </a:rPr>
              <a:t>санаторно-курортное </a:t>
            </a:r>
            <a:r>
              <a:rPr lang="ru-RU" sz="3200" b="1" dirty="0" err="1">
                <a:latin typeface="Arial" charset="0"/>
              </a:rPr>
              <a:t>лікування</a:t>
            </a:r>
            <a:endParaRPr lang="ru-RU" sz="320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>
                <a:solidFill>
                  <a:srgbClr val="FFFF00"/>
                </a:solidFill>
              </a:rPr>
              <a:t>МСЕ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b="1" dirty="0"/>
              <a:t>При </a:t>
            </a:r>
            <a:r>
              <a:rPr lang="ru-RU" sz="2400" b="1" dirty="0" err="1"/>
              <a:t>гострих</a:t>
            </a:r>
            <a:r>
              <a:rPr lang="ru-RU" sz="2400" b="1" dirty="0"/>
              <a:t> </a:t>
            </a:r>
            <a:r>
              <a:rPr lang="ru-RU" sz="2400" b="1" dirty="0" err="1"/>
              <a:t>отруєннях</a:t>
            </a:r>
            <a:r>
              <a:rPr lang="ru-RU" sz="2400" b="1" dirty="0"/>
              <a:t> </a:t>
            </a:r>
            <a:r>
              <a:rPr lang="ru-RU" sz="2400" b="1" dirty="0" err="1"/>
              <a:t>звичайно</a:t>
            </a:r>
            <a:r>
              <a:rPr lang="ru-RU" sz="2400" b="1" dirty="0"/>
              <a:t> </a:t>
            </a:r>
            <a:r>
              <a:rPr lang="ru-RU" sz="2400" b="1" dirty="0" err="1"/>
              <a:t>тимчасова</a:t>
            </a:r>
            <a:r>
              <a:rPr lang="ru-RU" sz="2400" b="1" dirty="0"/>
              <a:t> </a:t>
            </a:r>
            <a:r>
              <a:rPr lang="ru-RU" sz="2400" b="1" dirty="0" err="1"/>
              <a:t>втрата</a:t>
            </a:r>
            <a:r>
              <a:rPr lang="ru-RU" sz="2400" b="1" dirty="0"/>
              <a:t> </a:t>
            </a:r>
            <a:r>
              <a:rPr lang="ru-RU" sz="2400" b="1" dirty="0" err="1"/>
              <a:t>працездатності</a:t>
            </a:r>
            <a:r>
              <a:rPr lang="ru-RU" sz="2400" b="1" dirty="0"/>
              <a:t> (б / л на 3-15 </a:t>
            </a:r>
            <a:r>
              <a:rPr lang="ru-RU" sz="2400" b="1" dirty="0" err="1"/>
              <a:t>дн</a:t>
            </a:r>
            <a:r>
              <a:rPr lang="ru-RU" sz="2400" b="1" dirty="0"/>
              <a:t>.).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При хр. </a:t>
            </a:r>
            <a:r>
              <a:rPr lang="ru-RU" sz="2400" b="1" dirty="0" err="1"/>
              <a:t>інтоксикаціях</a:t>
            </a:r>
            <a:r>
              <a:rPr lang="ru-RU" sz="2400" b="1" dirty="0"/>
              <a:t>: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      а) </a:t>
            </a:r>
            <a:r>
              <a:rPr lang="ru-RU" sz="2400" b="1" dirty="0" err="1"/>
              <a:t>Початкові</a:t>
            </a:r>
            <a:r>
              <a:rPr lang="ru-RU" sz="2400" b="1" dirty="0"/>
              <a:t> </a:t>
            </a:r>
            <a:r>
              <a:rPr lang="ru-RU" sz="2400" b="1" dirty="0" err="1"/>
              <a:t>ознаки</a:t>
            </a:r>
            <a:r>
              <a:rPr lang="ru-RU" sz="2400" b="1" dirty="0"/>
              <a:t> - б / л до 2-х </a:t>
            </a:r>
            <a:r>
              <a:rPr lang="ru-RU" sz="2400" b="1" dirty="0" err="1"/>
              <a:t>міс</a:t>
            </a:r>
            <a:r>
              <a:rPr lang="ru-RU" sz="2400" b="1" dirty="0"/>
              <a:t>.,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          </a:t>
            </a:r>
            <a:r>
              <a:rPr lang="ru-RU" sz="2400" b="1" dirty="0" err="1"/>
              <a:t>потім</a:t>
            </a:r>
            <a:r>
              <a:rPr lang="ru-RU" sz="2400" b="1" dirty="0"/>
              <a:t> - за результатами </a:t>
            </a:r>
            <a:r>
              <a:rPr lang="ru-RU" sz="2400" b="1" dirty="0" err="1"/>
              <a:t>лікування</a:t>
            </a:r>
            <a:r>
              <a:rPr lang="ru-RU" sz="2400" b="1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      б) </a:t>
            </a:r>
            <a:r>
              <a:rPr lang="ru-RU" sz="2400" b="1" dirty="0" err="1"/>
              <a:t>Виражені</a:t>
            </a:r>
            <a:r>
              <a:rPr lang="ru-RU" sz="2400" b="1" dirty="0"/>
              <a:t> </a:t>
            </a:r>
            <a:r>
              <a:rPr lang="ru-RU" sz="2400" b="1" dirty="0" err="1"/>
              <a:t>ознаки</a:t>
            </a:r>
            <a:r>
              <a:rPr lang="ru-RU" sz="2400" b="1" dirty="0"/>
              <a:t> (</a:t>
            </a:r>
            <a:r>
              <a:rPr lang="ru-RU" sz="2400" b="1" dirty="0" err="1"/>
              <a:t>стійка</a:t>
            </a:r>
            <a:r>
              <a:rPr lang="ru-RU" sz="2400" b="1" dirty="0"/>
              <a:t> </a:t>
            </a:r>
            <a:r>
              <a:rPr lang="ru-RU" sz="2400" b="1" dirty="0" err="1"/>
              <a:t>гіпохромна</a:t>
            </a:r>
            <a:r>
              <a:rPr lang="ru-RU" sz="2400" b="1" dirty="0"/>
              <a:t> </a:t>
            </a:r>
            <a:r>
              <a:rPr lang="ru-RU" sz="2400" b="1" dirty="0" err="1"/>
              <a:t>анемія</a:t>
            </a:r>
            <a:r>
              <a:rPr lang="ru-RU" sz="2400" b="1" dirty="0"/>
              <a:t>, </a:t>
            </a:r>
            <a:r>
              <a:rPr lang="ru-RU" sz="2400" b="1" dirty="0" err="1"/>
              <a:t>токсичний</a:t>
            </a:r>
            <a:r>
              <a:rPr lang="ru-RU" sz="2400" b="1" dirty="0"/>
              <a:t>. гепатит і </a:t>
            </a:r>
            <a:r>
              <a:rPr lang="ru-RU" sz="2400" b="1" dirty="0" err="1"/>
              <a:t>ін</a:t>
            </a:r>
            <a:r>
              <a:rPr lang="ru-RU" sz="2400" b="1" dirty="0"/>
              <a:t>.) </a:t>
            </a:r>
            <a:r>
              <a:rPr lang="ru-RU" sz="2400" b="1" dirty="0" err="1"/>
              <a:t>перехів</a:t>
            </a:r>
            <a:r>
              <a:rPr lang="ru-RU" sz="2400" b="1" dirty="0"/>
              <a:t> на роботу поза контактом з АНБ, </a:t>
            </a:r>
            <a:r>
              <a:rPr lang="ru-RU" sz="2400" b="1" dirty="0" err="1"/>
              <a:t>перекваліфікація</a:t>
            </a:r>
            <a:r>
              <a:rPr lang="ru-RU" sz="2400" b="1" dirty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 err="1"/>
              <a:t>часткова</a:t>
            </a:r>
            <a:r>
              <a:rPr lang="ru-RU" sz="2400" b="1" dirty="0"/>
              <a:t> </a:t>
            </a:r>
            <a:r>
              <a:rPr lang="ru-RU" sz="2400" b="1" dirty="0" err="1"/>
              <a:t>втрата</a:t>
            </a:r>
            <a:r>
              <a:rPr lang="ru-RU" sz="2400" b="1" dirty="0"/>
              <a:t> </a:t>
            </a:r>
            <a:r>
              <a:rPr lang="ru-RU" sz="2400" b="1" dirty="0" err="1"/>
              <a:t>працездатності</a:t>
            </a:r>
            <a:r>
              <a:rPr lang="ru-RU" sz="2400" b="1" dirty="0"/>
              <a:t>.</a:t>
            </a:r>
          </a:p>
          <a:p>
            <a:pPr>
              <a:lnSpc>
                <a:spcPct val="80000"/>
              </a:lnSpc>
              <a:buNone/>
            </a:pPr>
            <a:r>
              <a:rPr lang="ru-RU" sz="2400" b="1" dirty="0"/>
              <a:t>       в) </a:t>
            </a:r>
            <a:r>
              <a:rPr lang="ru-RU" sz="2400" b="1" dirty="0" err="1"/>
              <a:t>Важкий</a:t>
            </a:r>
            <a:r>
              <a:rPr lang="ru-RU" sz="2400" b="1" dirty="0"/>
              <a:t> </a:t>
            </a:r>
            <a:r>
              <a:rPr lang="ru-RU" sz="2400" b="1" dirty="0" err="1"/>
              <a:t>перебіг</a:t>
            </a:r>
            <a:r>
              <a:rPr lang="ru-RU" sz="2400" b="1" dirty="0"/>
              <a:t>, </a:t>
            </a:r>
            <a:r>
              <a:rPr lang="ru-RU" sz="2400" b="1" dirty="0" err="1"/>
              <a:t>пухлини</a:t>
            </a:r>
            <a:r>
              <a:rPr lang="ru-RU" sz="2400" b="1" dirty="0"/>
              <a:t> </a:t>
            </a:r>
            <a:r>
              <a:rPr lang="ru-RU" sz="2400" b="1" dirty="0" err="1"/>
              <a:t>можлива</a:t>
            </a:r>
            <a:r>
              <a:rPr lang="ru-RU" sz="2400" b="1" dirty="0"/>
              <a:t> </a:t>
            </a:r>
            <a:r>
              <a:rPr lang="ru-RU" sz="2400" b="1" dirty="0" err="1"/>
              <a:t>повна</a:t>
            </a:r>
            <a:r>
              <a:rPr lang="ru-RU" sz="2400" b="1" dirty="0"/>
              <a:t> </a:t>
            </a:r>
            <a:r>
              <a:rPr lang="ru-RU" sz="2400" b="1" dirty="0" err="1"/>
              <a:t>стійка</a:t>
            </a:r>
            <a:r>
              <a:rPr lang="ru-RU" sz="2400" b="1" dirty="0"/>
              <a:t> </a:t>
            </a:r>
            <a:r>
              <a:rPr lang="ru-RU" sz="2400" b="1" dirty="0" err="1"/>
              <a:t>втрата</a:t>
            </a:r>
            <a:r>
              <a:rPr lang="ru-RU" sz="2400" b="1" dirty="0"/>
              <a:t> </a:t>
            </a:r>
            <a:r>
              <a:rPr lang="ru-RU" sz="2400" b="1" dirty="0" err="1"/>
              <a:t>працездатності</a:t>
            </a:r>
            <a:r>
              <a:rPr lang="ru-RU" sz="2400" b="1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>
                <a:solidFill>
                  <a:srgbClr val="FFFF00"/>
                </a:solidFill>
              </a:rPr>
              <a:t>ПРОФІЛАКТИКА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400"/>
              <a:t>1.Удосконалення </a:t>
            </a:r>
            <a:r>
              <a:rPr lang="ru-RU" sz="2400" dirty="0" err="1"/>
              <a:t>технології</a:t>
            </a:r>
            <a:r>
              <a:rPr lang="ru-RU" sz="2400" dirty="0"/>
              <a:t> </a:t>
            </a:r>
            <a:r>
              <a:rPr lang="ru-RU" sz="2400" dirty="0" err="1"/>
              <a:t>виробництва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2.Припинення </a:t>
            </a:r>
            <a:r>
              <a:rPr lang="ru-RU" sz="2400" dirty="0" err="1"/>
              <a:t>виробництва</a:t>
            </a:r>
            <a:r>
              <a:rPr lang="ru-RU" sz="2400" dirty="0"/>
              <a:t> </a:t>
            </a:r>
            <a:r>
              <a:rPr lang="ru-RU" sz="2400" dirty="0" err="1"/>
              <a:t>токсичних</a:t>
            </a:r>
            <a:r>
              <a:rPr lang="ru-RU" sz="2400" dirty="0"/>
              <a:t> і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    </a:t>
            </a:r>
            <a:r>
              <a:rPr lang="ru-RU" sz="2400" dirty="0" err="1"/>
              <a:t>канцерогенних</a:t>
            </a:r>
            <a:r>
              <a:rPr lang="ru-RU" sz="2400" dirty="0"/>
              <a:t> </a:t>
            </a:r>
            <a:r>
              <a:rPr lang="ru-RU" sz="2400" dirty="0" err="1"/>
              <a:t>речовин</a:t>
            </a:r>
            <a:r>
              <a:rPr lang="ru-RU" sz="2400" dirty="0"/>
              <a:t> (напр., бета-</a:t>
            </a:r>
            <a:r>
              <a:rPr lang="ru-RU" sz="2400" dirty="0" err="1"/>
              <a:t>нафталан</a:t>
            </a:r>
            <a:r>
              <a:rPr lang="ru-RU" sz="2400" dirty="0"/>
              <a:t>).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3.Профілактичні </a:t>
            </a:r>
            <a:r>
              <a:rPr lang="ru-RU" sz="2400" dirty="0" err="1"/>
              <a:t>медичні</a:t>
            </a:r>
            <a:r>
              <a:rPr lang="ru-RU" sz="2400" dirty="0"/>
              <a:t> огляди: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    а) при </a:t>
            </a:r>
            <a:r>
              <a:rPr lang="ru-RU" sz="2400" dirty="0" err="1"/>
              <a:t>вступі</a:t>
            </a:r>
            <a:r>
              <a:rPr lang="ru-RU" sz="2400" dirty="0"/>
              <a:t> на роботу (</a:t>
            </a:r>
            <a:r>
              <a:rPr lang="ru-RU" sz="2400" dirty="0" err="1"/>
              <a:t>протипоказання</a:t>
            </a:r>
            <a:r>
              <a:rPr lang="ru-RU" sz="2400" dirty="0"/>
              <a:t>),</a:t>
            </a:r>
          </a:p>
          <a:p>
            <a:pPr>
              <a:lnSpc>
                <a:spcPct val="90000"/>
              </a:lnSpc>
              <a:buNone/>
            </a:pPr>
            <a:r>
              <a:rPr lang="ru-RU" sz="2400" dirty="0"/>
              <a:t>    б) </a:t>
            </a:r>
            <a:r>
              <a:rPr lang="ru-RU" sz="2400" dirty="0" err="1"/>
              <a:t>планові</a:t>
            </a:r>
            <a:r>
              <a:rPr lang="ru-RU" sz="2400" dirty="0"/>
              <a:t> мед. огляди (через 3-6-12 </a:t>
            </a:r>
            <a:r>
              <a:rPr lang="ru-RU" sz="2400" dirty="0" err="1"/>
              <a:t>міс</a:t>
            </a:r>
            <a:r>
              <a:rPr lang="ru-RU" sz="2400" dirty="0"/>
              <a:t>.).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409</TotalTime>
  <Words>1324</Words>
  <Application>Microsoft Office PowerPoint</Application>
  <PresentationFormat>Экран (4:3)</PresentationFormat>
  <Paragraphs>214</Paragraphs>
  <Slides>24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Сумерки</vt:lpstr>
      <vt:lpstr>Одеський національний медичний університет Кафедра професійної патології, клінічної лабораторної та функціональної діагностики  Тема: Проф.інтоксікаціі бензолом, амино- і нітросполуками бензолу. Прфесійний токсичний гепатит.   2025-2026 н.р.  </vt:lpstr>
      <vt:lpstr>ПРОФЕСІЙНІ  ІНТОКСИКАЦІІ  ОРГАНІЧНИМИ РЕЧОВИНАМИ.</vt:lpstr>
      <vt:lpstr> ІНТОКСИКАЦІЯ  БЕНЗОЛОМ  (Б)</vt:lpstr>
      <vt:lpstr> ПАТОГЕНЕЗ</vt:lpstr>
      <vt:lpstr>1. Дія  на систему кровотворення:</vt:lpstr>
      <vt:lpstr>2. Дія на НС</vt:lpstr>
      <vt:lpstr>3. Токсичне пораження паренхіматозних органів:</vt:lpstr>
      <vt:lpstr>ГОСТРА  ІНТОКСИКАЦІЯ  БЕНЗОЛОМ </vt:lpstr>
      <vt:lpstr> ХРОНІЧНА ІНТОКСИКАЦІЯ  БЕНЗОЛОМ (ХіБ)</vt:lpstr>
      <vt:lpstr>Гематологічні  варіанти  ХІБ:</vt:lpstr>
      <vt:lpstr>ДІАГНОЗ</vt:lpstr>
      <vt:lpstr>ЛІКУВАННЯ</vt:lpstr>
      <vt:lpstr>ІНТОКСИКАЦІЯ  АМІНО (NН) І  НІТРО (NО2 ) СПОЛУКАМИ БЕНЗОЛУ (АНБ).</vt:lpstr>
      <vt:lpstr>ПАТОГЕНЕЗ </vt:lpstr>
      <vt:lpstr>Слайд 15</vt:lpstr>
      <vt:lpstr>ГОСТРА ІНТОКСИКАЦІЯ АНБ</vt:lpstr>
      <vt:lpstr>Слайд 17</vt:lpstr>
      <vt:lpstr>ХРОНІЧНА  ІНТОКСИКАЦІЯ  АНБ </vt:lpstr>
      <vt:lpstr>ДІАГНОЗ </vt:lpstr>
      <vt:lpstr>Тільця Гейнца в эрітроцитах.</vt:lpstr>
      <vt:lpstr>ЛІКУВАННЯ  ІНТОКСИКАЦІІ  АНБ</vt:lpstr>
      <vt:lpstr>Слайд 22</vt:lpstr>
      <vt:lpstr>МСЕ</vt:lpstr>
      <vt:lpstr>ПРОФІЛАКТИКА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лекции: Проф.интоксикации органическими веществами. Проф.интоксикации бензолом,  амино- и нитросоединениями  бензола.</dc:title>
  <dc:creator>ваниосова</dc:creator>
  <cp:lastModifiedBy>e190178poi</cp:lastModifiedBy>
  <cp:revision>27</cp:revision>
  <dcterms:created xsi:type="dcterms:W3CDTF">2004-07-26T15:42:32Z</dcterms:created>
  <dcterms:modified xsi:type="dcterms:W3CDTF">2025-10-07T09:54:22Z</dcterms:modified>
</cp:coreProperties>
</file>