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3"/>
  </p:sldMasterIdLst>
  <p:sldIdLst>
    <p:sldId id="257" r:id="rId4"/>
    <p:sldId id="272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3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9456" y="146304"/>
            <a:ext cx="11753088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18979" y="381001"/>
            <a:ext cx="109728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746979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54231C57-5A3F-4A0B-BBEB-CCEB5D64E9D3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33504" y="3267456"/>
            <a:ext cx="98755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498230"/>
            <a:ext cx="103632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287713"/>
            <a:ext cx="103632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54231C57-5A3F-4A0B-BBEB-CCEB5D64E9D3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22325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400800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1948"/>
            <a:ext cx="109728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3218"/>
            <a:ext cx="109728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743403" y="105765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17515" y="304800"/>
            <a:ext cx="524256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617515" y="1107560"/>
            <a:ext cx="524256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11555275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54231C57-5A3F-4A0B-BBEB-CCEB5D64E9D3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3924" y="4724400"/>
            <a:ext cx="73152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053924" y="5388937"/>
            <a:ext cx="73152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06400" y="249864"/>
            <a:ext cx="113792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54231C57-5A3F-4A0B-BBEB-CCEB5D64E9D3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31C57-5A3F-4A0B-BBEB-CCEB5D64E9D3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9456" y="147085"/>
            <a:ext cx="11747795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727200" y="6400800"/>
            <a:ext cx="5616352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7416800" y="6400800"/>
            <a:ext cx="400304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4231C57-5A3F-4A0B-BBEB-CCEB5D64E9D3}" type="datetimeFigureOut">
              <a:rPr lang="ru-RU" smtClean="0"/>
              <a:pPr/>
              <a:t>07.10.2025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1518603" y="6514568"/>
            <a:ext cx="619051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F9D27822-50BD-46D5-B95C-12D93A979F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53536"/>
            <a:ext cx="109728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46237"/>
            <a:ext cx="109728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mergency.at.ua/news/shho_robiti_pri_otruennjakh/2010-05-26-219" TargetMode="External"/><Relationship Id="rId2" Type="http://schemas.openxmlformats.org/officeDocument/2006/relationships/hyperlink" Target="https://what.com.ua/hlororganichni-spolyki-metodi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v.dsp.gov.ua/2019/09/24/vyrobnychi-otruty-ta-profesijni-intoksykatsii-chastyna-1/" TargetMode="External"/><Relationship Id="rId4" Type="http://schemas.openxmlformats.org/officeDocument/2006/relationships/hyperlink" Target="https://urgent.com.ua/ua/archive/2008/2(10)/article-122/intoksikaciyi-hlororganichnimi-spolukam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757" y="575335"/>
            <a:ext cx="11706254" cy="1320800"/>
          </a:xfrm>
        </p:spPr>
        <p:txBody>
          <a:bodyPr>
            <a:normAutofit/>
          </a:bodyPr>
          <a:lstStyle/>
          <a:p>
            <a:pPr algn="ctr"/>
            <a:r>
              <a:rPr lang="ru-RU" sz="1800" dirty="0" err="1">
                <a:solidFill>
                  <a:srgbClr val="00B0F0"/>
                </a:solidFill>
              </a:rPr>
              <a:t>Міністерство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охорони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здоров’я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України</a:t>
            </a:r>
            <a:r>
              <a:rPr lang="ru-RU" sz="1800" dirty="0">
                <a:solidFill>
                  <a:srgbClr val="00B0F0"/>
                </a:solidFill>
              </a:rPr>
              <a:t/>
            </a:r>
            <a:br>
              <a:rPr lang="ru-RU" sz="1800" dirty="0">
                <a:solidFill>
                  <a:srgbClr val="00B0F0"/>
                </a:solidFill>
              </a:rPr>
            </a:br>
            <a:r>
              <a:rPr lang="ru-RU" sz="1800" dirty="0" err="1">
                <a:solidFill>
                  <a:srgbClr val="00B0F0"/>
                </a:solidFill>
              </a:rPr>
              <a:t>Одеський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національний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>
                <a:solidFill>
                  <a:srgbClr val="00B0F0"/>
                </a:solidFill>
              </a:rPr>
              <a:t>медичний</a:t>
            </a:r>
            <a:r>
              <a:rPr lang="ru-RU" sz="1800" dirty="0">
                <a:solidFill>
                  <a:srgbClr val="00B0F0"/>
                </a:solidFill>
              </a:rPr>
              <a:t> </a:t>
            </a:r>
            <a:r>
              <a:rPr lang="ru-RU" sz="1800" dirty="0" err="1" smtClean="0">
                <a:solidFill>
                  <a:srgbClr val="00B0F0"/>
                </a:solidFill>
              </a:rPr>
              <a:t>університет</a:t>
            </a:r>
            <a:r>
              <a:rPr lang="ru-RU" sz="1800" dirty="0" smtClean="0">
                <a:solidFill>
                  <a:srgbClr val="00B0F0"/>
                </a:solidFill>
              </a:rPr>
              <a:t/>
            </a:r>
            <a:br>
              <a:rPr lang="ru-RU" sz="1800" dirty="0" smtClean="0">
                <a:solidFill>
                  <a:srgbClr val="00B0F0"/>
                </a:solidFill>
              </a:rPr>
            </a:br>
            <a:r>
              <a:rPr lang="uk-UA" sz="1800" dirty="0" smtClean="0">
                <a:solidFill>
                  <a:srgbClr val="00B0F0"/>
                </a:solidFill>
              </a:rPr>
              <a:t/>
            </a:r>
            <a:br>
              <a:rPr lang="uk-UA" sz="1800" dirty="0" smtClean="0">
                <a:solidFill>
                  <a:srgbClr val="00B0F0"/>
                </a:solidFill>
              </a:rPr>
            </a:br>
            <a:r>
              <a:rPr lang="uk-UA" sz="1800" dirty="0" smtClean="0">
                <a:solidFill>
                  <a:srgbClr val="00B0F0"/>
                </a:solidFill>
              </a:rPr>
              <a:t> </a:t>
            </a:r>
            <a:r>
              <a:rPr lang="uk-UA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Кафедра професійної патології, клінічної лабораторної та функціональної діагностики</a:t>
            </a:r>
            <a:endParaRPr lang="ru-RU" sz="1800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9665" y="2808574"/>
            <a:ext cx="9838265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smtClean="0">
                <a:solidFill>
                  <a:srgbClr val="00B0F0"/>
                </a:solidFill>
              </a:rPr>
              <a:t>Тема: </a:t>
            </a:r>
            <a:r>
              <a:rPr lang="ru-RU" sz="4400" dirty="0" err="1" smtClean="0">
                <a:solidFill>
                  <a:srgbClr val="00B0F0"/>
                </a:solidFill>
              </a:rPr>
              <a:t>Професійні</a:t>
            </a:r>
            <a:r>
              <a:rPr lang="ru-RU" sz="4400" dirty="0" smtClean="0">
                <a:solidFill>
                  <a:srgbClr val="00B0F0"/>
                </a:solidFill>
              </a:rPr>
              <a:t> </a:t>
            </a:r>
            <a:r>
              <a:rPr lang="ru-RU" sz="4400" dirty="0" err="1" smtClean="0">
                <a:solidFill>
                  <a:srgbClr val="00B0F0"/>
                </a:solidFill>
              </a:rPr>
              <a:t>інтоксикації</a:t>
            </a:r>
            <a:r>
              <a:rPr lang="ru-RU" sz="4400" dirty="0" smtClean="0">
                <a:solidFill>
                  <a:srgbClr val="00B0F0"/>
                </a:solidFill>
              </a:rPr>
              <a:t> </a:t>
            </a:r>
            <a:r>
              <a:rPr lang="ru-RU" sz="4400" dirty="0" err="1" smtClean="0">
                <a:solidFill>
                  <a:srgbClr val="00B0F0"/>
                </a:solidFill>
              </a:rPr>
              <a:t>сполуками</a:t>
            </a:r>
            <a:r>
              <a:rPr lang="ru-RU" sz="4400" dirty="0" smtClean="0">
                <a:solidFill>
                  <a:srgbClr val="00B0F0"/>
                </a:solidFill>
              </a:rPr>
              <a:t>, </a:t>
            </a:r>
            <a:r>
              <a:rPr lang="ru-RU" sz="4400" dirty="0" err="1" smtClean="0">
                <a:solidFill>
                  <a:srgbClr val="00B0F0"/>
                </a:solidFill>
              </a:rPr>
              <a:t>що</a:t>
            </a:r>
            <a:r>
              <a:rPr lang="ru-RU" sz="4400" dirty="0" smtClean="0">
                <a:solidFill>
                  <a:srgbClr val="00B0F0"/>
                </a:solidFill>
              </a:rPr>
              <a:t> </a:t>
            </a:r>
            <a:r>
              <a:rPr lang="ru-RU" sz="4400" dirty="0" err="1" smtClean="0">
                <a:solidFill>
                  <a:srgbClr val="00B0F0"/>
                </a:solidFill>
              </a:rPr>
              <a:t>використовуються</a:t>
            </a:r>
            <a:r>
              <a:rPr lang="ru-RU" sz="4400" dirty="0" smtClean="0">
                <a:solidFill>
                  <a:srgbClr val="00B0F0"/>
                </a:solidFill>
              </a:rPr>
              <a:t> </a:t>
            </a:r>
            <a:r>
              <a:rPr lang="ru-RU" sz="4400" dirty="0" smtClean="0">
                <a:solidFill>
                  <a:srgbClr val="00B0F0"/>
                </a:solidFill>
              </a:rPr>
              <a:t>при </a:t>
            </a:r>
            <a:r>
              <a:rPr lang="ru-RU" sz="4400" dirty="0" err="1" smtClean="0">
                <a:solidFill>
                  <a:srgbClr val="00B0F0"/>
                </a:solidFill>
              </a:rPr>
              <a:t>сільськогосподарських</a:t>
            </a:r>
            <a:r>
              <a:rPr lang="ru-RU" sz="4400" dirty="0" smtClean="0">
                <a:solidFill>
                  <a:srgbClr val="00B0F0"/>
                </a:solidFill>
              </a:rPr>
              <a:t> роботах.</a:t>
            </a:r>
          </a:p>
          <a:p>
            <a:pPr marL="0" indent="0" algn="ctr">
              <a:buNone/>
            </a:pPr>
            <a:endParaRPr lang="ru-RU" sz="4400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00B0F0"/>
                </a:solidFill>
              </a:rPr>
              <a:t>2025-2026 н.р. </a:t>
            </a:r>
            <a:endParaRPr lang="ru-RU" sz="4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237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49244" y="340980"/>
            <a:ext cx="7133499" cy="2441408"/>
          </a:xfrm>
        </p:spPr>
        <p:txBody>
          <a:bodyPr>
            <a:noAutofit/>
          </a:bodyPr>
          <a:lstStyle/>
          <a:p>
            <a:r>
              <a:rPr lang="ru-RU" sz="1600" dirty="0" err="1"/>
              <a:t>Щороку</a:t>
            </a:r>
            <a:r>
              <a:rPr lang="ru-RU" sz="1600" dirty="0"/>
              <a:t> на </a:t>
            </a:r>
            <a:r>
              <a:rPr lang="ru-RU" sz="1600" dirty="0" err="1"/>
              <a:t>Землі</a:t>
            </a:r>
            <a:r>
              <a:rPr lang="ru-RU" sz="1600" dirty="0"/>
              <a:t> </a:t>
            </a:r>
            <a:r>
              <a:rPr lang="ru-RU" sz="1600" dirty="0" err="1"/>
              <a:t>виробляється</a:t>
            </a:r>
            <a:r>
              <a:rPr lang="ru-RU" sz="1600" dirty="0"/>
              <a:t> </a:t>
            </a:r>
            <a:r>
              <a:rPr lang="ru-RU" sz="1600" dirty="0" err="1"/>
              <a:t>понад</a:t>
            </a:r>
            <a:r>
              <a:rPr lang="ru-RU" sz="1600" dirty="0"/>
              <a:t> </a:t>
            </a:r>
            <a:r>
              <a:rPr lang="ru-RU" sz="1600" dirty="0" err="1"/>
              <a:t>мільйон</a:t>
            </a:r>
            <a:r>
              <a:rPr lang="ru-RU" sz="1600" dirty="0"/>
              <a:t> тонн </a:t>
            </a:r>
            <a:r>
              <a:rPr lang="ru-RU" sz="1600" dirty="0" err="1"/>
              <a:t>пестицидів</a:t>
            </a:r>
            <a:r>
              <a:rPr lang="ru-RU" sz="1600" dirty="0"/>
              <a:t>.  </a:t>
            </a:r>
            <a:r>
              <a:rPr lang="ru-RU" sz="1600" dirty="0" err="1"/>
              <a:t>Активне</a:t>
            </a:r>
            <a:r>
              <a:rPr lang="ru-RU" sz="1600" dirty="0"/>
              <a:t> </a:t>
            </a:r>
            <a:r>
              <a:rPr lang="ru-RU" sz="1600" dirty="0" err="1"/>
              <a:t>використання</a:t>
            </a:r>
            <a:r>
              <a:rPr lang="ru-RU" sz="1600" dirty="0"/>
              <a:t> </a:t>
            </a:r>
            <a:r>
              <a:rPr lang="ru-RU" sz="1600" dirty="0" err="1"/>
              <a:t>пестицидів</a:t>
            </a:r>
            <a:r>
              <a:rPr lang="ru-RU" sz="1600" dirty="0"/>
              <a:t>, </a:t>
            </a:r>
            <a:r>
              <a:rPr lang="ru-RU" sz="1600" dirty="0" err="1"/>
              <a:t>хімічних</a:t>
            </a:r>
            <a:r>
              <a:rPr lang="ru-RU" sz="1600" dirty="0"/>
              <a:t> </a:t>
            </a:r>
            <a:r>
              <a:rPr lang="ru-RU" sz="1600" dirty="0" err="1"/>
              <a:t>меліорантів</a:t>
            </a:r>
            <a:r>
              <a:rPr lang="ru-RU" sz="1600" dirty="0"/>
              <a:t> та </a:t>
            </a:r>
            <a:r>
              <a:rPr lang="ru-RU" sz="1600" dirty="0" err="1"/>
              <a:t>мінеральних</a:t>
            </a:r>
            <a:r>
              <a:rPr lang="ru-RU" sz="1600" dirty="0"/>
              <a:t> добрив </a:t>
            </a:r>
            <a:r>
              <a:rPr lang="ru-RU" sz="1600" dirty="0" err="1"/>
              <a:t>несприятливо</a:t>
            </a:r>
            <a:r>
              <a:rPr lang="ru-RU" sz="1600" dirty="0"/>
              <a:t> </a:t>
            </a:r>
            <a:r>
              <a:rPr lang="ru-RU" sz="1600" dirty="0" err="1"/>
              <a:t>впливають</a:t>
            </a:r>
            <a:r>
              <a:rPr lang="ru-RU" sz="1600" dirty="0"/>
              <a:t> на </a:t>
            </a:r>
            <a:r>
              <a:rPr lang="ru-RU" sz="1600" dirty="0" err="1"/>
              <a:t>умови</a:t>
            </a:r>
            <a:r>
              <a:rPr lang="ru-RU" sz="1600" dirty="0"/>
              <a:t> </a:t>
            </a:r>
            <a:r>
              <a:rPr lang="ru-RU" sz="1600" dirty="0" err="1"/>
              <a:t>праці</a:t>
            </a:r>
            <a:r>
              <a:rPr lang="ru-RU" sz="1600" dirty="0"/>
              <a:t>, </a:t>
            </a:r>
            <a:r>
              <a:rPr lang="ru-RU" sz="1600" dirty="0" err="1"/>
              <a:t>здоров'я</a:t>
            </a:r>
            <a:r>
              <a:rPr lang="ru-RU" sz="1600" dirty="0"/>
              <a:t> </a:t>
            </a:r>
            <a:r>
              <a:rPr lang="ru-RU" sz="1600" dirty="0" err="1"/>
              <a:t>людини</a:t>
            </a:r>
            <a:r>
              <a:rPr lang="ru-RU" sz="1600" dirty="0"/>
              <a:t> та </a:t>
            </a:r>
            <a:r>
              <a:rPr lang="ru-RU" sz="1600" dirty="0" err="1"/>
              <a:t>екологічну</a:t>
            </a:r>
            <a:r>
              <a:rPr lang="ru-RU" sz="1600" dirty="0"/>
              <a:t> обстановку.  </a:t>
            </a:r>
            <a:r>
              <a:rPr lang="ru-RU" sz="1600" dirty="0" err="1"/>
              <a:t>Необхідно</a:t>
            </a:r>
            <a:r>
              <a:rPr lang="ru-RU" sz="1600" dirty="0"/>
              <a:t> </a:t>
            </a:r>
            <a:r>
              <a:rPr lang="ru-RU" sz="1600" dirty="0" err="1"/>
              <a:t>застосування</a:t>
            </a:r>
            <a:r>
              <a:rPr lang="ru-RU" sz="1600" dirty="0"/>
              <a:t> </a:t>
            </a:r>
            <a:r>
              <a:rPr lang="ru-RU" sz="1600" dirty="0" err="1"/>
              <a:t>системи</a:t>
            </a:r>
            <a:r>
              <a:rPr lang="ru-RU" sz="1600" dirty="0"/>
              <a:t> </a:t>
            </a:r>
            <a:r>
              <a:rPr lang="ru-RU" sz="1600" dirty="0" err="1"/>
              <a:t>заходів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знижують</a:t>
            </a:r>
            <a:r>
              <a:rPr lang="ru-RU" sz="1600" dirty="0"/>
              <a:t> </a:t>
            </a:r>
            <a:r>
              <a:rPr lang="ru-RU" sz="1600" dirty="0" err="1"/>
              <a:t>негативний</a:t>
            </a:r>
            <a:r>
              <a:rPr lang="ru-RU" sz="1600" dirty="0"/>
              <a:t> </a:t>
            </a:r>
            <a:r>
              <a:rPr lang="ru-RU" sz="1600" dirty="0" err="1"/>
              <a:t>вплив</a:t>
            </a:r>
            <a:r>
              <a:rPr lang="ru-RU" sz="1600" dirty="0"/>
              <a:t> на </a:t>
            </a:r>
            <a:r>
              <a:rPr lang="ru-RU" sz="1600" dirty="0" err="1"/>
              <a:t>людину</a:t>
            </a:r>
            <a:r>
              <a:rPr lang="ru-RU" sz="1600" dirty="0"/>
              <a:t> та </a:t>
            </a:r>
            <a:r>
              <a:rPr lang="ru-RU" sz="1600" dirty="0" err="1"/>
              <a:t>навколишнє</a:t>
            </a:r>
            <a:r>
              <a:rPr lang="ru-RU" sz="1600" dirty="0"/>
              <a:t> </a:t>
            </a:r>
            <a:r>
              <a:rPr lang="ru-RU" sz="1600" dirty="0" err="1"/>
              <a:t>середовище</a:t>
            </a:r>
            <a:r>
              <a:rPr lang="ru-RU" sz="1600" dirty="0"/>
              <a:t>, </a:t>
            </a:r>
            <a:r>
              <a:rPr lang="ru-RU" sz="1600" dirty="0" err="1"/>
              <a:t>зокрема</a:t>
            </a:r>
            <a:r>
              <a:rPr lang="ru-RU" sz="1600" dirty="0"/>
              <a:t> контроль </a:t>
            </a:r>
            <a:r>
              <a:rPr lang="ru-RU" sz="1600" dirty="0" err="1"/>
              <a:t>тривалості</a:t>
            </a:r>
            <a:r>
              <a:rPr lang="ru-RU" sz="1600" dirty="0"/>
              <a:t> </a:t>
            </a:r>
            <a:r>
              <a:rPr lang="ru-RU" sz="1600" dirty="0" err="1"/>
              <a:t>робочого</a:t>
            </a:r>
            <a:r>
              <a:rPr lang="ru-RU" sz="1600" dirty="0"/>
              <a:t> часу при роботах з пестицидами, </a:t>
            </a:r>
            <a:r>
              <a:rPr lang="ru-RU" sz="1600" dirty="0" err="1"/>
              <a:t>використання</a:t>
            </a:r>
            <a:r>
              <a:rPr lang="ru-RU" sz="1600" dirty="0"/>
              <a:t> </a:t>
            </a:r>
            <a:r>
              <a:rPr lang="ru-RU" sz="1600" dirty="0" err="1"/>
              <a:t>екологічних</a:t>
            </a:r>
            <a:r>
              <a:rPr lang="ru-RU" sz="1600" dirty="0"/>
              <a:t> </a:t>
            </a:r>
            <a:r>
              <a:rPr lang="ru-RU" sz="1600" dirty="0" err="1"/>
              <a:t>методів</a:t>
            </a:r>
            <a:r>
              <a:rPr lang="ru-RU" sz="1600" dirty="0"/>
              <a:t> </a:t>
            </a:r>
            <a:r>
              <a:rPr lang="ru-RU" sz="1600" dirty="0" err="1"/>
              <a:t>захисту</a:t>
            </a:r>
            <a:r>
              <a:rPr lang="ru-RU" sz="1600" dirty="0"/>
              <a:t>.</a:t>
            </a:r>
          </a:p>
        </p:txBody>
      </p:sp>
      <p:pic>
        <p:nvPicPr>
          <p:cNvPr id="2050" name="Picture 2" descr="Методики определения пестицидов в почве - лаборатория Вест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29" y="3592285"/>
            <a:ext cx="4769123" cy="3019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46343" t="59572" b="5968"/>
          <a:stretch/>
        </p:blipFill>
        <p:spPr>
          <a:xfrm>
            <a:off x="4572000" y="2583338"/>
            <a:ext cx="5203512" cy="18809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8525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4435" y="2630852"/>
            <a:ext cx="5315956" cy="3142931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/>
              <a:t>Хлорорганічні</a:t>
            </a:r>
            <a:r>
              <a:rPr lang="ru-RU" dirty="0"/>
              <a:t> </a:t>
            </a:r>
            <a:r>
              <a:rPr lang="ru-RU" dirty="0" err="1"/>
              <a:t>пестициди</a:t>
            </a:r>
            <a:r>
              <a:rPr lang="ru-RU" dirty="0"/>
              <a:t>. </a:t>
            </a:r>
            <a:r>
              <a:rPr lang="ru-RU" dirty="0" err="1"/>
              <a:t>Сполуки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першими </a:t>
            </a:r>
            <a:r>
              <a:rPr lang="ru-RU" dirty="0" err="1"/>
              <a:t>отрутохімікатами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почали широко </a:t>
            </a:r>
            <a:r>
              <a:rPr lang="ru-RU" dirty="0" err="1"/>
              <a:t>застосовувати</a:t>
            </a:r>
            <a:r>
              <a:rPr lang="ru-RU" dirty="0"/>
              <a:t> для </a:t>
            </a:r>
            <a:r>
              <a:rPr lang="ru-RU" dirty="0" err="1"/>
              <a:t>боротьби</a:t>
            </a:r>
            <a:r>
              <a:rPr lang="ru-RU" dirty="0"/>
              <a:t> з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шкідниками</a:t>
            </a:r>
            <a:r>
              <a:rPr lang="ru-RU" dirty="0"/>
              <a:t> в </a:t>
            </a:r>
            <a:r>
              <a:rPr lang="ru-RU" dirty="0" err="1"/>
              <a:t>сільському</a:t>
            </a:r>
            <a:r>
              <a:rPr lang="ru-RU" dirty="0"/>
              <a:t> </a:t>
            </a:r>
            <a:r>
              <a:rPr lang="ru-RU" dirty="0" err="1"/>
              <a:t>господарстві</a:t>
            </a:r>
            <a:r>
              <a:rPr lang="ru-RU" dirty="0"/>
              <a:t>. На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є </a:t>
            </a:r>
            <a:r>
              <a:rPr lang="ru-RU" dirty="0" err="1"/>
              <a:t>обмеженим</a:t>
            </a:r>
            <a:r>
              <a:rPr lang="ru-RU" dirty="0"/>
              <a:t> і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витісняється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,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токсичними</a:t>
            </a:r>
            <a:r>
              <a:rPr lang="ru-RU" dirty="0"/>
              <a:t> пестицидами</a:t>
            </a:r>
            <a:r>
              <a:rPr lang="ru-RU" dirty="0" smtClean="0"/>
              <a:t>.</a:t>
            </a:r>
          </a:p>
          <a:p>
            <a:r>
              <a:rPr lang="ru-RU" dirty="0" err="1"/>
              <a:t>Гранично</a:t>
            </a:r>
            <a:r>
              <a:rPr lang="ru-RU" dirty="0"/>
              <a:t> </a:t>
            </a:r>
            <a:r>
              <a:rPr lang="ru-RU" dirty="0" err="1"/>
              <a:t>допустимі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ХОС </a:t>
            </a:r>
            <a:r>
              <a:rPr lang="ru-RU" dirty="0" err="1"/>
              <a:t>коливаються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0,001 до 2 мг/м3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токсичності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514" y="312738"/>
            <a:ext cx="4062638" cy="30313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478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003" y="318726"/>
            <a:ext cx="8596668" cy="388077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До </a:t>
            </a:r>
            <a:r>
              <a:rPr lang="ru-RU" dirty="0" err="1"/>
              <a:t>хлорорганічних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</a:t>
            </a:r>
            <a:r>
              <a:rPr lang="ru-RU" dirty="0" err="1"/>
              <a:t>відносяться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dirty="0" err="1" smtClean="0"/>
              <a:t>хлорпохідні</a:t>
            </a:r>
            <a:r>
              <a:rPr lang="ru-RU" dirty="0" smtClean="0"/>
              <a:t> </a:t>
            </a:r>
            <a:r>
              <a:rPr lang="ru-RU" dirty="0" err="1"/>
              <a:t>ароматичних</a:t>
            </a:r>
            <a:r>
              <a:rPr lang="ru-RU" dirty="0"/>
              <a:t> </a:t>
            </a:r>
            <a:r>
              <a:rPr lang="ru-RU" dirty="0" err="1"/>
              <a:t>вуглеводнів</a:t>
            </a:r>
            <a:r>
              <a:rPr lang="ru-RU" dirty="0"/>
              <a:t> (</a:t>
            </a:r>
            <a:r>
              <a:rPr lang="ru-RU" dirty="0" err="1"/>
              <a:t>гексахлорбензен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гексахлорбутадієн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гексахлоран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пентахлорфенол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endParaRPr lang="ru-RU" dirty="0" smtClean="0"/>
          </a:p>
          <a:p>
            <a:r>
              <a:rPr lang="ru-RU" dirty="0" err="1" smtClean="0"/>
              <a:t>хлорпохідні</a:t>
            </a:r>
            <a:r>
              <a:rPr lang="ru-RU" dirty="0" smtClean="0"/>
              <a:t> </a:t>
            </a:r>
            <a:r>
              <a:rPr lang="ru-RU" dirty="0" err="1"/>
              <a:t>піненової</a:t>
            </a:r>
            <a:r>
              <a:rPr lang="ru-RU" dirty="0"/>
              <a:t> </a:t>
            </a:r>
            <a:r>
              <a:rPr lang="ru-RU" dirty="0" err="1"/>
              <a:t>фракції</a:t>
            </a:r>
            <a:r>
              <a:rPr lang="ru-RU" dirty="0"/>
              <a:t> скипидару (</a:t>
            </a:r>
            <a:r>
              <a:rPr lang="ru-RU" dirty="0" err="1"/>
              <a:t>поліхлорпінен</a:t>
            </a:r>
            <a:r>
              <a:rPr lang="ru-RU" dirty="0"/>
              <a:t>, </a:t>
            </a:r>
            <a:r>
              <a:rPr lang="ru-RU" dirty="0" err="1"/>
              <a:t>хлортен</a:t>
            </a:r>
            <a:r>
              <a:rPr lang="ru-RU" dirty="0"/>
              <a:t>, </a:t>
            </a:r>
            <a:r>
              <a:rPr lang="ru-RU" dirty="0" err="1"/>
              <a:t>порліхлоркамфен</a:t>
            </a:r>
            <a:r>
              <a:rPr lang="ru-RU" dirty="0"/>
              <a:t> і т. </a:t>
            </a:r>
            <a:r>
              <a:rPr lang="ru-RU" dirty="0" err="1"/>
              <a:t>ін</a:t>
            </a:r>
            <a:r>
              <a:rPr lang="ru-RU" dirty="0"/>
              <a:t>.), </a:t>
            </a:r>
            <a:endParaRPr lang="ru-RU" dirty="0" smtClean="0"/>
          </a:p>
          <a:p>
            <a:r>
              <a:rPr lang="ru-RU" dirty="0" err="1" smtClean="0"/>
              <a:t>хлорпохідні</a:t>
            </a:r>
            <a:r>
              <a:rPr lang="ru-RU" dirty="0" smtClean="0"/>
              <a:t> </a:t>
            </a:r>
            <a:r>
              <a:rPr lang="ru-RU" dirty="0" err="1"/>
              <a:t>дієнової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(</a:t>
            </a:r>
            <a:r>
              <a:rPr lang="ru-RU" dirty="0" err="1"/>
              <a:t>альдрин</a:t>
            </a:r>
            <a:r>
              <a:rPr lang="ru-RU" dirty="0"/>
              <a:t>, </a:t>
            </a:r>
            <a:r>
              <a:rPr lang="ru-RU" dirty="0" err="1"/>
              <a:t>дильдрин</a:t>
            </a:r>
            <a:r>
              <a:rPr lang="ru-RU" dirty="0"/>
              <a:t>, </a:t>
            </a:r>
            <a:r>
              <a:rPr lang="ru-RU" dirty="0" err="1"/>
              <a:t>ендрин</a:t>
            </a:r>
            <a:r>
              <a:rPr lang="ru-RU" dirty="0"/>
              <a:t>, </a:t>
            </a:r>
            <a:r>
              <a:rPr lang="ru-RU" dirty="0" err="1"/>
              <a:t>хлориндан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.), </a:t>
            </a:r>
            <a:endParaRPr lang="ru-RU" dirty="0" smtClean="0"/>
          </a:p>
          <a:p>
            <a:r>
              <a:rPr lang="ru-RU" dirty="0" err="1" smtClean="0"/>
              <a:t>хлоровані</a:t>
            </a:r>
            <a:r>
              <a:rPr lang="ru-RU" dirty="0" smtClean="0"/>
              <a:t> </a:t>
            </a:r>
            <a:r>
              <a:rPr lang="ru-RU" dirty="0" err="1"/>
              <a:t>вуглеводні</a:t>
            </a:r>
            <a:r>
              <a:rPr lang="ru-RU" dirty="0"/>
              <a:t> (</a:t>
            </a:r>
            <a:r>
              <a:rPr lang="ru-RU" dirty="0" err="1"/>
              <a:t>дихлоретан</a:t>
            </a:r>
            <a:r>
              <a:rPr lang="ru-RU" dirty="0"/>
              <a:t>, </a:t>
            </a:r>
            <a:r>
              <a:rPr lang="ru-RU" dirty="0" err="1"/>
              <a:t>хлорекрин</a:t>
            </a:r>
            <a:r>
              <a:rPr lang="ru-RU" dirty="0"/>
              <a:t>) та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9365" y="4049486"/>
            <a:ext cx="4309382" cy="25856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3597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042" y="148908"/>
            <a:ext cx="11839957" cy="4253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00" dirty="0" err="1" smtClean="0"/>
              <a:t>Більшість</a:t>
            </a:r>
            <a:r>
              <a:rPr lang="ru-RU" sz="1900" dirty="0" smtClean="0"/>
              <a:t> </a:t>
            </a:r>
            <a:r>
              <a:rPr lang="ru-RU" sz="1900" dirty="0"/>
              <a:t>ХОС </a:t>
            </a:r>
            <a:r>
              <a:rPr lang="ru-RU" sz="1900" dirty="0" err="1"/>
              <a:t>мають</a:t>
            </a:r>
            <a:r>
              <a:rPr lang="ru-RU" sz="1900" dirty="0"/>
              <a:t> </a:t>
            </a:r>
            <a:r>
              <a:rPr lang="ru-RU" sz="1900" dirty="0" err="1"/>
              <a:t>наступні</a:t>
            </a:r>
            <a:r>
              <a:rPr lang="ru-RU" sz="1900" dirty="0"/>
              <a:t> </a:t>
            </a:r>
            <a:r>
              <a:rPr lang="ru-RU" sz="1900" dirty="0" err="1"/>
              <a:t>загальні</a:t>
            </a:r>
            <a:r>
              <a:rPr lang="ru-RU" sz="1900" dirty="0"/>
              <a:t> </a:t>
            </a:r>
            <a:r>
              <a:rPr lang="ru-RU" sz="1900" dirty="0" err="1"/>
              <a:t>особливості</a:t>
            </a:r>
            <a:r>
              <a:rPr lang="ru-RU" sz="1900" dirty="0"/>
              <a:t>:</a:t>
            </a:r>
          </a:p>
          <a:p>
            <a:r>
              <a:rPr lang="ru-RU" sz="1900" dirty="0"/>
              <a:t>1. </a:t>
            </a:r>
            <a:r>
              <a:rPr lang="ru-RU" sz="1900" dirty="0" err="1"/>
              <a:t>Протягом</a:t>
            </a:r>
            <a:r>
              <a:rPr lang="ru-RU" sz="1900" dirty="0"/>
              <a:t> </a:t>
            </a:r>
            <a:r>
              <a:rPr lang="ru-RU" sz="1900" dirty="0" err="1"/>
              <a:t>багатьох</a:t>
            </a:r>
            <a:r>
              <a:rPr lang="ru-RU" sz="1900" dirty="0"/>
              <a:t> </a:t>
            </a:r>
            <a:r>
              <a:rPr lang="ru-RU" sz="1900" dirty="0" err="1"/>
              <a:t>років</a:t>
            </a:r>
            <a:r>
              <a:rPr lang="ru-RU" sz="1900" dirty="0"/>
              <a:t> </a:t>
            </a:r>
            <a:r>
              <a:rPr lang="ru-RU" sz="1900" dirty="0" err="1"/>
              <a:t>можуть</a:t>
            </a:r>
            <a:r>
              <a:rPr lang="ru-RU" sz="1900" dirty="0"/>
              <a:t> </a:t>
            </a:r>
            <a:r>
              <a:rPr lang="ru-RU" sz="1900" dirty="0" err="1"/>
              <a:t>зберігатися</a:t>
            </a:r>
            <a:r>
              <a:rPr lang="ru-RU" sz="1900" dirty="0"/>
              <a:t> в </a:t>
            </a:r>
            <a:r>
              <a:rPr lang="ru-RU" sz="1900" dirty="0" err="1"/>
              <a:t>зовнішньому</a:t>
            </a:r>
            <a:r>
              <a:rPr lang="ru-RU" sz="1900" dirty="0"/>
              <a:t> </a:t>
            </a:r>
            <a:r>
              <a:rPr lang="ru-RU" sz="1900" dirty="0" err="1"/>
              <a:t>середовищі</a:t>
            </a:r>
            <a:r>
              <a:rPr lang="ru-RU" sz="1900" dirty="0"/>
              <a:t> в </a:t>
            </a:r>
            <a:r>
              <a:rPr lang="ru-RU" sz="1900" dirty="0" err="1"/>
              <a:t>незміненому</a:t>
            </a:r>
            <a:r>
              <a:rPr lang="ru-RU" sz="1900" dirty="0"/>
              <a:t> </a:t>
            </a:r>
            <a:r>
              <a:rPr lang="ru-RU" sz="1900" dirty="0" err="1"/>
              <a:t>вигляді</a:t>
            </a:r>
            <a:r>
              <a:rPr lang="ru-RU" sz="1900" dirty="0"/>
              <a:t>. Вони не </a:t>
            </a:r>
            <a:r>
              <a:rPr lang="ru-RU" sz="1900" dirty="0" err="1"/>
              <a:t>змінюються</a:t>
            </a:r>
            <a:r>
              <a:rPr lang="ru-RU" sz="1900" dirty="0"/>
              <a:t> в </a:t>
            </a:r>
            <a:r>
              <a:rPr lang="ru-RU" sz="1900" dirty="0" err="1"/>
              <a:t>результаті</a:t>
            </a:r>
            <a:r>
              <a:rPr lang="ru-RU" sz="1900" dirty="0"/>
              <a:t> </a:t>
            </a:r>
            <a:r>
              <a:rPr lang="ru-RU" sz="1900" dirty="0" err="1"/>
              <a:t>впливу</a:t>
            </a:r>
            <a:r>
              <a:rPr lang="ru-RU" sz="1900" dirty="0"/>
              <a:t> </a:t>
            </a:r>
            <a:r>
              <a:rPr lang="ru-RU" sz="1900" dirty="0" err="1"/>
              <a:t>погодних</a:t>
            </a:r>
            <a:r>
              <a:rPr lang="ru-RU" sz="1900" dirty="0"/>
              <a:t> та </a:t>
            </a:r>
            <a:r>
              <a:rPr lang="ru-RU" sz="1900" dirty="0" err="1"/>
              <a:t>кліматичних</a:t>
            </a:r>
            <a:r>
              <a:rPr lang="ru-RU" sz="1900" dirty="0"/>
              <a:t> </a:t>
            </a:r>
            <a:r>
              <a:rPr lang="ru-RU" sz="1900" dirty="0" err="1"/>
              <a:t>факторів</a:t>
            </a:r>
            <a:r>
              <a:rPr lang="ru-RU" sz="1900" dirty="0"/>
              <a:t>, </a:t>
            </a:r>
            <a:r>
              <a:rPr lang="ru-RU" sz="1900" dirty="0" err="1"/>
              <a:t>кислотних</a:t>
            </a:r>
            <a:r>
              <a:rPr lang="ru-RU" sz="1900" dirty="0"/>
              <a:t>, </a:t>
            </a:r>
            <a:r>
              <a:rPr lang="ru-RU" sz="1900" dirty="0" err="1"/>
              <a:t>лужних</a:t>
            </a:r>
            <a:r>
              <a:rPr lang="ru-RU" sz="1900" dirty="0"/>
              <a:t> та </a:t>
            </a:r>
            <a:r>
              <a:rPr lang="ru-RU" sz="1900" dirty="0" err="1"/>
              <a:t>інших</a:t>
            </a:r>
            <a:r>
              <a:rPr lang="ru-RU" sz="1900" dirty="0"/>
              <a:t> </a:t>
            </a:r>
            <a:r>
              <a:rPr lang="ru-RU" sz="1900" dirty="0" err="1"/>
              <a:t>складових</a:t>
            </a:r>
            <a:r>
              <a:rPr lang="ru-RU" sz="1900" dirty="0"/>
              <a:t> </a:t>
            </a:r>
            <a:r>
              <a:rPr lang="ru-RU" sz="1900" dirty="0" err="1"/>
              <a:t>компонентів</a:t>
            </a:r>
            <a:r>
              <a:rPr lang="ru-RU" sz="1900" dirty="0"/>
              <a:t> </a:t>
            </a:r>
            <a:r>
              <a:rPr lang="ru-RU" sz="1900" dirty="0" err="1"/>
              <a:t>ґрунту</a:t>
            </a:r>
            <a:r>
              <a:rPr lang="ru-RU" sz="1900" dirty="0"/>
              <a:t>, не </a:t>
            </a:r>
            <a:r>
              <a:rPr lang="ru-RU" sz="1900" dirty="0" err="1"/>
              <a:t>руйнуються</a:t>
            </a:r>
            <a:r>
              <a:rPr lang="ru-RU" sz="1900" dirty="0"/>
              <a:t> </a:t>
            </a:r>
            <a:r>
              <a:rPr lang="ru-RU" sz="1900" dirty="0" err="1"/>
              <a:t>мікроорганізмами</a:t>
            </a:r>
            <a:r>
              <a:rPr lang="ru-RU" sz="1900" dirty="0"/>
              <a:t>. За </a:t>
            </a:r>
            <a:r>
              <a:rPr lang="ru-RU" sz="1900" dirty="0" err="1"/>
              <a:t>рахунок</a:t>
            </a:r>
            <a:r>
              <a:rPr lang="ru-RU" sz="1900" dirty="0"/>
              <a:t> </a:t>
            </a:r>
            <a:r>
              <a:rPr lang="ru-RU" sz="1900" dirty="0" err="1"/>
              <a:t>цього</a:t>
            </a:r>
            <a:r>
              <a:rPr lang="ru-RU" sz="1900" dirty="0"/>
              <a:t> </a:t>
            </a:r>
            <a:r>
              <a:rPr lang="ru-RU" sz="1900" dirty="0" err="1"/>
              <a:t>тривалий</a:t>
            </a:r>
            <a:r>
              <a:rPr lang="ru-RU" sz="1900" dirty="0"/>
              <a:t> час </a:t>
            </a:r>
            <a:r>
              <a:rPr lang="ru-RU" sz="1900" dirty="0" err="1"/>
              <a:t>після</a:t>
            </a:r>
            <a:r>
              <a:rPr lang="ru-RU" sz="1900" dirty="0"/>
              <a:t> </a:t>
            </a:r>
            <a:r>
              <a:rPr lang="ru-RU" sz="1900" dirty="0" err="1"/>
              <a:t>застосування</a:t>
            </a:r>
            <a:r>
              <a:rPr lang="ru-RU" sz="1900" dirty="0"/>
              <a:t> </a:t>
            </a:r>
            <a:r>
              <a:rPr lang="ru-RU" sz="1900" dirty="0" err="1"/>
              <a:t>зберігають</a:t>
            </a:r>
            <a:r>
              <a:rPr lang="ru-RU" sz="1900" dirty="0"/>
              <a:t> свою </a:t>
            </a:r>
            <a:r>
              <a:rPr lang="ru-RU" sz="1900" dirty="0" err="1"/>
              <a:t>інсектицидну</a:t>
            </a:r>
            <a:r>
              <a:rPr lang="ru-RU" sz="1900" dirty="0"/>
              <a:t> </a:t>
            </a:r>
            <a:r>
              <a:rPr lang="ru-RU" sz="1900" dirty="0" err="1"/>
              <a:t>активність</a:t>
            </a:r>
            <a:r>
              <a:rPr lang="ru-RU" sz="1900" dirty="0"/>
              <a:t>, а </a:t>
            </a:r>
            <a:r>
              <a:rPr lang="ru-RU" sz="1900" dirty="0" err="1"/>
              <a:t>також</a:t>
            </a:r>
            <a:r>
              <a:rPr lang="ru-RU" sz="1900" dirty="0"/>
              <a:t> </a:t>
            </a:r>
            <a:r>
              <a:rPr lang="ru-RU" sz="1900" dirty="0" err="1"/>
              <a:t>токсичність</a:t>
            </a:r>
            <a:r>
              <a:rPr lang="ru-RU" sz="1900" dirty="0"/>
              <a:t> в </a:t>
            </a:r>
            <a:r>
              <a:rPr lang="ru-RU" sz="1900" dirty="0" err="1"/>
              <a:t>організмі</a:t>
            </a:r>
            <a:r>
              <a:rPr lang="ru-RU" sz="1900" dirty="0"/>
              <a:t> </a:t>
            </a:r>
            <a:r>
              <a:rPr lang="ru-RU" sz="1900" dirty="0" err="1"/>
              <a:t>людини</a:t>
            </a:r>
            <a:r>
              <a:rPr lang="ru-RU" sz="1900" dirty="0"/>
              <a:t> і </a:t>
            </a:r>
            <a:r>
              <a:rPr lang="ru-RU" sz="1900" dirty="0" err="1"/>
              <a:t>тварини</a:t>
            </a:r>
            <a:r>
              <a:rPr lang="ru-RU" sz="1900" dirty="0"/>
              <a:t>. </a:t>
            </a:r>
            <a:r>
              <a:rPr lang="ru-RU" sz="1900" dirty="0" err="1"/>
              <a:t>Мінімальний</a:t>
            </a:r>
            <a:r>
              <a:rPr lang="ru-RU" sz="1900" dirty="0"/>
              <a:t> </a:t>
            </a:r>
            <a:r>
              <a:rPr lang="ru-RU" sz="1900" dirty="0" err="1"/>
              <a:t>період</a:t>
            </a:r>
            <a:r>
              <a:rPr lang="ru-RU" sz="1900" dirty="0"/>
              <a:t> </a:t>
            </a:r>
            <a:r>
              <a:rPr lang="ru-RU" sz="1900" dirty="0" err="1"/>
              <a:t>розпаду</a:t>
            </a:r>
            <a:r>
              <a:rPr lang="ru-RU" sz="1900" dirty="0"/>
              <a:t> ХОС становить до 1 </a:t>
            </a:r>
            <a:r>
              <a:rPr lang="ru-RU" sz="1900" dirty="0" err="1" smtClean="0"/>
              <a:t>місяця</a:t>
            </a:r>
            <a:r>
              <a:rPr lang="ru-RU" sz="1900" dirty="0" smtClean="0"/>
              <a:t>. </a:t>
            </a:r>
            <a:r>
              <a:rPr lang="ru-RU" sz="1900" dirty="0" err="1" smtClean="0"/>
              <a:t>Відомий</a:t>
            </a:r>
            <a:r>
              <a:rPr lang="ru-RU" sz="1900" dirty="0" smtClean="0"/>
              <a:t> </a:t>
            </a:r>
            <a:r>
              <a:rPr lang="ru-RU" sz="1900" dirty="0" err="1"/>
              <a:t>представник</a:t>
            </a:r>
            <a:r>
              <a:rPr lang="ru-RU" sz="1900" dirty="0"/>
              <a:t> ХОС, пестицид ДДТ, </a:t>
            </a:r>
            <a:r>
              <a:rPr lang="ru-RU" sz="1900" dirty="0" err="1"/>
              <a:t>виявлявся</a:t>
            </a:r>
            <a:r>
              <a:rPr lang="ru-RU" sz="1900" dirty="0"/>
              <a:t> в </a:t>
            </a:r>
            <a:r>
              <a:rPr lang="ru-RU" sz="1900" dirty="0" err="1"/>
              <a:t>ґрунті</a:t>
            </a:r>
            <a:r>
              <a:rPr lang="ru-RU" sz="1900" dirty="0"/>
              <a:t> </a:t>
            </a:r>
            <a:r>
              <a:rPr lang="ru-RU" sz="1900" dirty="0" err="1"/>
              <a:t>навіть</a:t>
            </a:r>
            <a:r>
              <a:rPr lang="ru-RU" sz="1900" dirty="0"/>
              <a:t> через 8-12 </a:t>
            </a:r>
            <a:r>
              <a:rPr lang="ru-RU" sz="1900" dirty="0" err="1"/>
              <a:t>років</a:t>
            </a:r>
            <a:r>
              <a:rPr lang="ru-RU" sz="1900" dirty="0"/>
              <a:t> </a:t>
            </a:r>
            <a:r>
              <a:rPr lang="ru-RU" sz="1900" dirty="0" err="1"/>
              <a:t>після</a:t>
            </a:r>
            <a:r>
              <a:rPr lang="ru-RU" sz="1900" dirty="0"/>
              <a:t> </a:t>
            </a:r>
            <a:r>
              <a:rPr lang="ru-RU" sz="1900" dirty="0" err="1"/>
              <a:t>його</a:t>
            </a:r>
            <a:r>
              <a:rPr lang="ru-RU" sz="1900" dirty="0"/>
              <a:t> </a:t>
            </a:r>
            <a:r>
              <a:rPr lang="ru-RU" sz="1900" dirty="0" err="1"/>
              <a:t>застосування</a:t>
            </a:r>
            <a:r>
              <a:rPr lang="ru-RU" sz="1900" dirty="0"/>
              <a:t>, тому </a:t>
            </a:r>
            <a:r>
              <a:rPr lang="ru-RU" sz="1900" dirty="0" err="1"/>
              <a:t>сьогодні</a:t>
            </a:r>
            <a:r>
              <a:rPr lang="ru-RU" sz="1900" dirty="0"/>
              <a:t> </a:t>
            </a:r>
            <a:r>
              <a:rPr lang="ru-RU" sz="1900" dirty="0" err="1"/>
              <a:t>він</a:t>
            </a:r>
            <a:r>
              <a:rPr lang="ru-RU" sz="1900" dirty="0"/>
              <a:t> не </a:t>
            </a:r>
            <a:r>
              <a:rPr lang="ru-RU" sz="1900" dirty="0" err="1"/>
              <a:t>використовується</a:t>
            </a:r>
            <a:r>
              <a:rPr lang="ru-RU" sz="1900" dirty="0"/>
              <a:t>.</a:t>
            </a:r>
          </a:p>
          <a:p>
            <a:r>
              <a:rPr lang="ru-RU" sz="1900" dirty="0"/>
              <a:t>2. </a:t>
            </a:r>
            <a:r>
              <a:rPr lang="ru-RU" sz="1900" dirty="0" err="1"/>
              <a:t>Мають</a:t>
            </a:r>
            <a:r>
              <a:rPr lang="ru-RU" sz="1900" dirty="0"/>
              <a:t> </a:t>
            </a:r>
            <a:r>
              <a:rPr lang="ru-RU" sz="1900" dirty="0" err="1"/>
              <a:t>здатність</a:t>
            </a:r>
            <a:r>
              <a:rPr lang="ru-RU" sz="1900" dirty="0"/>
              <a:t> </a:t>
            </a:r>
            <a:r>
              <a:rPr lang="ru-RU" sz="1900" dirty="0" err="1"/>
              <a:t>накопичуватися</a:t>
            </a:r>
            <a:r>
              <a:rPr lang="ru-RU" sz="1900" dirty="0"/>
              <a:t> в </a:t>
            </a:r>
            <a:r>
              <a:rPr lang="ru-RU" sz="1900" dirty="0" err="1"/>
              <a:t>організмі</a:t>
            </a:r>
            <a:r>
              <a:rPr lang="ru-RU" sz="1900" dirty="0"/>
              <a:t> </a:t>
            </a:r>
            <a:r>
              <a:rPr lang="ru-RU" sz="1900" dirty="0" err="1"/>
              <a:t>людини</a:t>
            </a:r>
            <a:r>
              <a:rPr lang="ru-RU" sz="1900" dirty="0"/>
              <a:t>. </a:t>
            </a:r>
            <a:r>
              <a:rPr lang="ru-RU" sz="1900" dirty="0" err="1"/>
              <a:t>Коефіцієнт</a:t>
            </a:r>
            <a:r>
              <a:rPr lang="ru-RU" sz="1900" dirty="0"/>
              <a:t> </a:t>
            </a:r>
            <a:r>
              <a:rPr lang="ru-RU" sz="1900" dirty="0" err="1"/>
              <a:t>кумуляції</a:t>
            </a:r>
            <a:r>
              <a:rPr lang="ru-RU" sz="1900" dirty="0"/>
              <a:t> </a:t>
            </a:r>
            <a:r>
              <a:rPr lang="ru-RU" sz="1900" dirty="0" err="1"/>
              <a:t>висококумулятивних</a:t>
            </a:r>
            <a:r>
              <a:rPr lang="ru-RU" sz="1900" dirty="0"/>
              <a:t> ХОС </a:t>
            </a:r>
            <a:r>
              <a:rPr lang="ru-RU" sz="1900" dirty="0" err="1"/>
              <a:t>наближається</a:t>
            </a:r>
            <a:r>
              <a:rPr lang="ru-RU" sz="1900" dirty="0"/>
              <a:t> до 1.</a:t>
            </a:r>
          </a:p>
          <a:p>
            <a:r>
              <a:rPr lang="ru-RU" sz="1900" dirty="0"/>
              <a:t>3. Погано </a:t>
            </a:r>
            <a:r>
              <a:rPr lang="ru-RU" sz="1900" dirty="0" err="1"/>
              <a:t>розчиняються</a:t>
            </a:r>
            <a:r>
              <a:rPr lang="ru-RU" sz="1900" dirty="0"/>
              <a:t> у </a:t>
            </a:r>
            <a:r>
              <a:rPr lang="ru-RU" sz="1900" dirty="0" err="1"/>
              <a:t>воді</a:t>
            </a:r>
            <a:r>
              <a:rPr lang="ru-RU" sz="1900" dirty="0"/>
              <a:t> і добре – в </a:t>
            </a:r>
            <a:r>
              <a:rPr lang="ru-RU" sz="1900" dirty="0" err="1"/>
              <a:t>органічних</a:t>
            </a:r>
            <a:r>
              <a:rPr lang="ru-RU" sz="1900" dirty="0"/>
              <a:t> </a:t>
            </a:r>
            <a:r>
              <a:rPr lang="ru-RU" sz="1900" dirty="0" err="1"/>
              <a:t>розчинниках</a:t>
            </a:r>
            <a:r>
              <a:rPr lang="ru-RU" sz="1900" dirty="0"/>
              <a:t>, у тому </a:t>
            </a:r>
            <a:r>
              <a:rPr lang="ru-RU" sz="1900" dirty="0" err="1"/>
              <a:t>числі</a:t>
            </a:r>
            <a:r>
              <a:rPr lang="ru-RU" sz="1900" dirty="0"/>
              <a:t> в жирах. Тому </a:t>
            </a:r>
            <a:r>
              <a:rPr lang="ru-RU" sz="1900" dirty="0" err="1"/>
              <a:t>основним</a:t>
            </a:r>
            <a:r>
              <a:rPr lang="ru-RU" sz="1900" dirty="0"/>
              <a:t> депо ХОС в </a:t>
            </a:r>
            <a:r>
              <a:rPr lang="ru-RU" sz="1900" dirty="0" err="1"/>
              <a:t>організмі</a:t>
            </a:r>
            <a:r>
              <a:rPr lang="ru-RU" sz="1900" dirty="0"/>
              <a:t> є </a:t>
            </a:r>
            <a:r>
              <a:rPr lang="ru-RU" sz="1900" dirty="0" err="1"/>
              <a:t>жирова</a:t>
            </a:r>
            <a:r>
              <a:rPr lang="ru-RU" sz="1900" dirty="0"/>
              <a:t> тканина, а </a:t>
            </a:r>
            <a:r>
              <a:rPr lang="ru-RU" sz="1900" dirty="0" err="1"/>
              <a:t>також</a:t>
            </a:r>
            <a:r>
              <a:rPr lang="ru-RU" sz="1900" dirty="0"/>
              <a:t> </a:t>
            </a:r>
            <a:r>
              <a:rPr lang="ru-RU" sz="1900" dirty="0" err="1"/>
              <a:t>органи</a:t>
            </a:r>
            <a:r>
              <a:rPr lang="ru-RU" sz="1900" dirty="0"/>
              <a:t> і </a:t>
            </a:r>
            <a:r>
              <a:rPr lang="ru-RU" sz="1900" dirty="0" err="1"/>
              <a:t>тканини</a:t>
            </a:r>
            <a:r>
              <a:rPr lang="ru-RU" sz="1900" dirty="0"/>
              <a:t>, </a:t>
            </a:r>
            <a:r>
              <a:rPr lang="ru-RU" sz="1900" dirty="0" err="1"/>
              <a:t>багаті</a:t>
            </a:r>
            <a:r>
              <a:rPr lang="ru-RU" sz="1900" dirty="0"/>
              <a:t> на </a:t>
            </a:r>
            <a:r>
              <a:rPr lang="ru-RU" sz="1900" dirty="0" err="1"/>
              <a:t>ліпіди</a:t>
            </a:r>
            <a:r>
              <a:rPr lang="ru-RU" sz="1900" dirty="0"/>
              <a:t>, </a:t>
            </a:r>
            <a:r>
              <a:rPr lang="ru-RU" sz="1900" dirty="0" err="1"/>
              <a:t>зокрема</a:t>
            </a:r>
            <a:r>
              <a:rPr lang="ru-RU" sz="1900" dirty="0"/>
              <a:t> </a:t>
            </a:r>
            <a:r>
              <a:rPr lang="ru-RU" sz="1900" dirty="0" err="1"/>
              <a:t>печінка</a:t>
            </a:r>
            <a:r>
              <a:rPr lang="ru-RU" sz="1900" dirty="0"/>
              <a:t> та </a:t>
            </a:r>
            <a:r>
              <a:rPr lang="ru-RU" sz="1900" dirty="0" err="1"/>
              <a:t>головний</a:t>
            </a:r>
            <a:r>
              <a:rPr lang="ru-RU" sz="1900" dirty="0"/>
              <a:t> </a:t>
            </a:r>
            <a:r>
              <a:rPr lang="ru-RU" sz="1900" dirty="0" err="1"/>
              <a:t>мозок</a:t>
            </a:r>
            <a:r>
              <a:rPr lang="ru-RU" sz="1900" dirty="0"/>
              <a:t>. З депо ХОС </a:t>
            </a:r>
            <a:r>
              <a:rPr lang="ru-RU" sz="1900" dirty="0" err="1"/>
              <a:t>потрапляють</a:t>
            </a:r>
            <a:r>
              <a:rPr lang="ru-RU" sz="1900" dirty="0"/>
              <a:t> у кров </a:t>
            </a:r>
            <a:r>
              <a:rPr lang="ru-RU" sz="1900" dirty="0" err="1"/>
              <a:t>протягом</a:t>
            </a:r>
            <a:r>
              <a:rPr lang="ru-RU" sz="1900" dirty="0"/>
              <a:t> </a:t>
            </a:r>
            <a:r>
              <a:rPr lang="ru-RU" sz="1900" dirty="0" err="1"/>
              <a:t>тривалого</a:t>
            </a:r>
            <a:r>
              <a:rPr lang="ru-RU" sz="1900" dirty="0"/>
              <a:t> часу.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52206" y="4286904"/>
            <a:ext cx="4051736" cy="24087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660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8773" y="749798"/>
            <a:ext cx="8596668" cy="5023983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4. </a:t>
            </a:r>
            <a:r>
              <a:rPr lang="ru-RU" dirty="0" err="1"/>
              <a:t>Накопичуються</a:t>
            </a:r>
            <a:r>
              <a:rPr lang="ru-RU" dirty="0"/>
              <a:t> в продуктах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рослинного</a:t>
            </a:r>
            <a:r>
              <a:rPr lang="ru-RU" dirty="0"/>
              <a:t> і </a:t>
            </a:r>
            <a:r>
              <a:rPr lang="ru-RU" dirty="0" err="1"/>
              <a:t>тваринного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.</a:t>
            </a:r>
          </a:p>
          <a:p>
            <a:r>
              <a:rPr lang="ru-RU" dirty="0"/>
              <a:t>5. Не </a:t>
            </a:r>
            <a:r>
              <a:rPr lang="ru-RU" dirty="0" err="1"/>
              <a:t>змінюються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кулінарної</a:t>
            </a:r>
            <a:r>
              <a:rPr lang="ru-RU" dirty="0"/>
              <a:t> </a:t>
            </a:r>
            <a:r>
              <a:rPr lang="ru-RU" dirty="0" err="1"/>
              <a:t>обробки</a:t>
            </a:r>
            <a:r>
              <a:rPr lang="ru-RU" dirty="0"/>
              <a:t>, є </a:t>
            </a:r>
            <a:r>
              <a:rPr lang="ru-RU" dirty="0" err="1"/>
              <a:t>термостабільними</a:t>
            </a:r>
            <a:r>
              <a:rPr lang="ru-RU" dirty="0"/>
              <a:t>.</a:t>
            </a:r>
          </a:p>
          <a:p>
            <a:r>
              <a:rPr lang="ru-RU" dirty="0"/>
              <a:t>6.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гонадотоксичну</a:t>
            </a:r>
            <a:r>
              <a:rPr lang="ru-RU" dirty="0"/>
              <a:t>, </a:t>
            </a:r>
            <a:r>
              <a:rPr lang="ru-RU" dirty="0" err="1"/>
              <a:t>ембріотоксичну</a:t>
            </a:r>
            <a:r>
              <a:rPr lang="ru-RU" dirty="0"/>
              <a:t> та </a:t>
            </a:r>
            <a:r>
              <a:rPr lang="ru-RU" dirty="0" err="1"/>
              <a:t>тератогенну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. </a:t>
            </a:r>
            <a:r>
              <a:rPr lang="ru-RU" dirty="0" err="1"/>
              <a:t>Експериментально</a:t>
            </a:r>
            <a:r>
              <a:rPr lang="ru-RU" dirty="0"/>
              <a:t>,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впливом</a:t>
            </a:r>
            <a:r>
              <a:rPr lang="ru-RU" dirty="0"/>
              <a:t> </a:t>
            </a:r>
            <a:r>
              <a:rPr lang="ru-RU" dirty="0" err="1"/>
              <a:t>незначних</a:t>
            </a:r>
            <a:r>
              <a:rPr lang="ru-RU" dirty="0"/>
              <a:t> </a:t>
            </a:r>
            <a:r>
              <a:rPr lang="ru-RU" dirty="0" err="1"/>
              <a:t>концентрацій</a:t>
            </a:r>
            <a:r>
              <a:rPr lang="ru-RU" dirty="0"/>
              <a:t>, </a:t>
            </a:r>
            <a:r>
              <a:rPr lang="ru-RU" dirty="0" err="1"/>
              <a:t>змінюється</a:t>
            </a:r>
            <a:r>
              <a:rPr lang="ru-RU" dirty="0"/>
              <a:t> </a:t>
            </a:r>
            <a:r>
              <a:rPr lang="ru-RU" dirty="0" err="1"/>
              <a:t>тривалість</a:t>
            </a:r>
            <a:r>
              <a:rPr lang="ru-RU" dirty="0"/>
              <a:t> і </a:t>
            </a:r>
            <a:r>
              <a:rPr lang="ru-RU" dirty="0" err="1"/>
              <a:t>скорочується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менструальних</a:t>
            </a:r>
            <a:r>
              <a:rPr lang="ru-RU" dirty="0"/>
              <a:t> </a:t>
            </a:r>
            <a:r>
              <a:rPr lang="ru-RU" dirty="0" err="1"/>
              <a:t>циклів</a:t>
            </a:r>
            <a:r>
              <a:rPr lang="ru-RU" dirty="0"/>
              <a:t>, </a:t>
            </a:r>
            <a:r>
              <a:rPr lang="ru-RU" dirty="0" err="1"/>
              <a:t>знижується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імовірності</a:t>
            </a:r>
            <a:r>
              <a:rPr lang="ru-RU" dirty="0"/>
              <a:t> </a:t>
            </a:r>
            <a:r>
              <a:rPr lang="ru-RU" dirty="0" err="1"/>
              <a:t>завагітніти</a:t>
            </a:r>
            <a:r>
              <a:rPr lang="ru-RU" dirty="0"/>
              <a:t>. Тератогенна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зниженням</a:t>
            </a:r>
            <a:r>
              <a:rPr lang="ru-RU" dirty="0"/>
              <a:t> </a:t>
            </a:r>
            <a:r>
              <a:rPr lang="ru-RU" dirty="0" err="1"/>
              <a:t>життєздатності</a:t>
            </a:r>
            <a:r>
              <a:rPr lang="ru-RU" dirty="0"/>
              <a:t> </a:t>
            </a:r>
            <a:r>
              <a:rPr lang="ru-RU" dirty="0" err="1"/>
              <a:t>новонароджених</a:t>
            </a:r>
            <a:r>
              <a:rPr lang="ru-RU" dirty="0"/>
              <a:t>,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меншою</a:t>
            </a:r>
            <a:r>
              <a:rPr lang="ru-RU" dirty="0"/>
              <a:t> </a:t>
            </a:r>
            <a:r>
              <a:rPr lang="ru-RU" dirty="0" err="1"/>
              <a:t>довжиною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при </a:t>
            </a:r>
            <a:r>
              <a:rPr lang="ru-RU" dirty="0" err="1"/>
              <a:t>народженні</a:t>
            </a:r>
            <a:r>
              <a:rPr lang="ru-RU" dirty="0"/>
              <a:t>, </a:t>
            </a:r>
            <a:r>
              <a:rPr lang="ru-RU" dirty="0" err="1"/>
              <a:t>повільним</a:t>
            </a:r>
            <a:r>
              <a:rPr lang="ru-RU" dirty="0"/>
              <a:t> </a:t>
            </a:r>
            <a:r>
              <a:rPr lang="ru-RU" dirty="0" err="1"/>
              <a:t>збільшенням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відставанням</a:t>
            </a:r>
            <a:r>
              <a:rPr lang="ru-RU" dirty="0"/>
              <a:t> у </a:t>
            </a:r>
            <a:r>
              <a:rPr lang="ru-RU" dirty="0" err="1"/>
              <a:t>фізичному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.</a:t>
            </a:r>
          </a:p>
          <a:p>
            <a:r>
              <a:rPr lang="ru-RU" dirty="0"/>
              <a:t>7. </a:t>
            </a:r>
            <a:r>
              <a:rPr lang="ru-RU" dirty="0" err="1"/>
              <a:t>Сильні</a:t>
            </a:r>
            <a:r>
              <a:rPr lang="ru-RU" dirty="0"/>
              <a:t> </a:t>
            </a:r>
            <a:r>
              <a:rPr lang="ru-RU" dirty="0" err="1"/>
              <a:t>алергени</a:t>
            </a:r>
            <a:r>
              <a:rPr lang="ru-RU" dirty="0"/>
              <a:t>. Контакт з ХОС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призвести</a:t>
            </a:r>
            <a:r>
              <a:rPr lang="ru-RU" dirty="0"/>
              <a:t> до </a:t>
            </a:r>
            <a:r>
              <a:rPr lang="ru-RU" dirty="0" err="1"/>
              <a:t>сенсибілізації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і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бронхіальної</a:t>
            </a:r>
            <a:r>
              <a:rPr lang="ru-RU" dirty="0"/>
              <a:t> </a:t>
            </a:r>
            <a:r>
              <a:rPr lang="ru-RU" dirty="0" err="1"/>
              <a:t>астми</a:t>
            </a:r>
            <a:r>
              <a:rPr lang="ru-RU" dirty="0"/>
              <a:t>, </a:t>
            </a:r>
            <a:r>
              <a:rPr lang="ru-RU" dirty="0" err="1"/>
              <a:t>кропивниці</a:t>
            </a:r>
            <a:r>
              <a:rPr lang="ru-RU" dirty="0"/>
              <a:t>, </a:t>
            </a:r>
            <a:r>
              <a:rPr lang="ru-RU" dirty="0" err="1"/>
              <a:t>алергічного</a:t>
            </a:r>
            <a:r>
              <a:rPr lang="ru-RU" dirty="0"/>
              <a:t> </a:t>
            </a:r>
            <a:r>
              <a:rPr lang="ru-RU" dirty="0" err="1"/>
              <a:t>риніту</a:t>
            </a:r>
            <a:r>
              <a:rPr lang="ru-RU" dirty="0"/>
              <a:t>, </a:t>
            </a:r>
            <a:r>
              <a:rPr lang="ru-RU" dirty="0" err="1"/>
              <a:t>дерматитів</a:t>
            </a:r>
            <a:r>
              <a:rPr lang="ru-RU" dirty="0"/>
              <a:t>, </a:t>
            </a:r>
            <a:r>
              <a:rPr lang="ru-RU" dirty="0" err="1"/>
              <a:t>екземи</a:t>
            </a:r>
            <a:r>
              <a:rPr lang="ru-RU" dirty="0"/>
              <a:t>.</a:t>
            </a:r>
          </a:p>
          <a:p>
            <a:r>
              <a:rPr lang="ru-RU" dirty="0"/>
              <a:t>8. До ХОС </a:t>
            </a:r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індивідуальна</a:t>
            </a:r>
            <a:r>
              <a:rPr lang="ru-RU" dirty="0"/>
              <a:t> і </a:t>
            </a:r>
            <a:r>
              <a:rPr lang="ru-RU" dirty="0" err="1"/>
              <a:t>вікова</a:t>
            </a:r>
            <a:r>
              <a:rPr lang="ru-RU" dirty="0"/>
              <a:t> </a:t>
            </a:r>
            <a:r>
              <a:rPr lang="ru-RU" dirty="0" err="1"/>
              <a:t>чутливість</a:t>
            </a:r>
            <a:r>
              <a:rPr lang="ru-RU" dirty="0"/>
              <a:t>. </a:t>
            </a:r>
            <a:r>
              <a:rPr lang="ru-RU" dirty="0" err="1"/>
              <a:t>Надходження</a:t>
            </a:r>
            <a:r>
              <a:rPr lang="ru-RU" dirty="0"/>
              <a:t> ХОС </a:t>
            </a:r>
            <a:r>
              <a:rPr lang="ru-RU" dirty="0" err="1"/>
              <a:t>навіть</a:t>
            </a:r>
            <a:r>
              <a:rPr lang="ru-RU" dirty="0"/>
              <a:t> у </a:t>
            </a:r>
            <a:r>
              <a:rPr lang="ru-RU" dirty="0" err="1"/>
              <a:t>незначній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в </a:t>
            </a:r>
            <a:r>
              <a:rPr lang="ru-RU" dirty="0" err="1"/>
              <a:t>організм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з </a:t>
            </a:r>
            <a:r>
              <a:rPr lang="ru-RU" dirty="0" err="1"/>
              <a:t>підвищеною</a:t>
            </a:r>
            <a:r>
              <a:rPr lang="ru-RU" dirty="0"/>
              <a:t> </a:t>
            </a:r>
            <a:r>
              <a:rPr lang="ru-RU" dirty="0" err="1"/>
              <a:t>чутливістю</a:t>
            </a:r>
            <a:r>
              <a:rPr lang="ru-RU" dirty="0"/>
              <a:t> до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спричинити</a:t>
            </a:r>
            <a:r>
              <a:rPr lang="ru-RU" dirty="0"/>
              <a:t> </a:t>
            </a:r>
            <a:r>
              <a:rPr lang="ru-RU" dirty="0" err="1"/>
              <a:t>гостре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хронічне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7462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В </a:t>
            </a:r>
            <a:r>
              <a:rPr lang="ru-RU" sz="1800" dirty="0" err="1">
                <a:solidFill>
                  <a:schemeClr val="tx1"/>
                </a:solidFill>
              </a:rPr>
              <a:t>організм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людини</a:t>
            </a:r>
            <a:r>
              <a:rPr lang="ru-RU" sz="1800" dirty="0">
                <a:solidFill>
                  <a:schemeClr val="tx1"/>
                </a:solidFill>
              </a:rPr>
              <a:t> ХОС </a:t>
            </a:r>
            <a:r>
              <a:rPr lang="ru-RU" sz="1800" dirty="0" err="1">
                <a:solidFill>
                  <a:schemeClr val="tx1"/>
                </a:solidFill>
              </a:rPr>
              <a:t>потрапляють</a:t>
            </a:r>
            <a:r>
              <a:rPr lang="ru-RU" sz="1800" dirty="0">
                <a:solidFill>
                  <a:schemeClr val="tx1"/>
                </a:solidFill>
              </a:rPr>
              <a:t> в основному через </a:t>
            </a:r>
            <a:r>
              <a:rPr lang="ru-RU" sz="1800" dirty="0" err="1">
                <a:solidFill>
                  <a:schemeClr val="tx1"/>
                </a:solidFill>
              </a:rPr>
              <a:t>органи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дихання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травний</a:t>
            </a:r>
            <a:r>
              <a:rPr lang="ru-RU" sz="1800" dirty="0">
                <a:solidFill>
                  <a:schemeClr val="tx1"/>
                </a:solidFill>
              </a:rPr>
              <a:t> тракт і </a:t>
            </a:r>
            <a:r>
              <a:rPr lang="ru-RU" sz="1800" dirty="0" err="1">
                <a:solidFill>
                  <a:schemeClr val="tx1"/>
                </a:solidFill>
              </a:rPr>
              <a:t>неушкоджену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шкіру</a:t>
            </a:r>
            <a:r>
              <a:rPr lang="ru-RU" sz="1800" dirty="0">
                <a:solidFill>
                  <a:schemeClr val="tx1"/>
                </a:solidFill>
              </a:rPr>
              <a:t>. Через </a:t>
            </a:r>
            <a:r>
              <a:rPr lang="ru-RU" sz="1800" dirty="0" err="1">
                <a:solidFill>
                  <a:schemeClr val="tx1"/>
                </a:solidFill>
              </a:rPr>
              <a:t>шкіру</a:t>
            </a:r>
            <a:r>
              <a:rPr lang="ru-RU" sz="1800" dirty="0">
                <a:solidFill>
                  <a:schemeClr val="tx1"/>
                </a:solidFill>
              </a:rPr>
              <a:t> вони </a:t>
            </a:r>
            <a:r>
              <a:rPr lang="ru-RU" sz="1800" dirty="0" err="1">
                <a:solidFill>
                  <a:schemeClr val="tx1"/>
                </a:solidFill>
              </a:rPr>
              <a:t>проникають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завдяки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високій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розчинності</a:t>
            </a:r>
            <a:r>
              <a:rPr lang="ru-RU" sz="1800" dirty="0">
                <a:solidFill>
                  <a:schemeClr val="tx1"/>
                </a:solidFill>
              </a:rPr>
              <a:t> в жирах. В </a:t>
            </a:r>
            <a:r>
              <a:rPr lang="ru-RU" sz="1800" dirty="0" err="1">
                <a:solidFill>
                  <a:schemeClr val="tx1"/>
                </a:solidFill>
              </a:rPr>
              <a:t>організм</a:t>
            </a:r>
            <a:r>
              <a:rPr lang="ru-RU" sz="1800" dirty="0">
                <a:solidFill>
                  <a:schemeClr val="tx1"/>
                </a:solidFill>
              </a:rPr>
              <a:t> плода, </a:t>
            </a:r>
            <a:r>
              <a:rPr lang="ru-RU" sz="1800" dirty="0" err="1">
                <a:solidFill>
                  <a:schemeClr val="tx1"/>
                </a:solidFill>
              </a:rPr>
              <a:t>що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розвивається</a:t>
            </a:r>
            <a:r>
              <a:rPr lang="ru-RU" sz="1800" dirty="0">
                <a:solidFill>
                  <a:schemeClr val="tx1"/>
                </a:solidFill>
              </a:rPr>
              <a:t> в </a:t>
            </a:r>
            <a:r>
              <a:rPr lang="ru-RU" sz="1800" dirty="0" err="1">
                <a:solidFill>
                  <a:schemeClr val="tx1"/>
                </a:solidFill>
              </a:rPr>
              <a:t>утробі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матері</a:t>
            </a:r>
            <a:r>
              <a:rPr lang="ru-RU" sz="1800" dirty="0">
                <a:solidFill>
                  <a:schemeClr val="tx1"/>
                </a:solidFill>
              </a:rPr>
              <a:t>, – через плаценту. </a:t>
            </a:r>
            <a:r>
              <a:rPr lang="ru-RU" sz="1800" dirty="0" err="1">
                <a:solidFill>
                  <a:schemeClr val="tx1"/>
                </a:solidFill>
              </a:rPr>
              <a:t>Процеси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метаболізму</a:t>
            </a:r>
            <a:r>
              <a:rPr lang="ru-RU" sz="1800" dirty="0">
                <a:solidFill>
                  <a:schemeClr val="tx1"/>
                </a:solidFill>
              </a:rPr>
              <a:t> й </a:t>
            </a:r>
            <a:r>
              <a:rPr lang="ru-RU" sz="1800" dirty="0" err="1">
                <a:solidFill>
                  <a:schemeClr val="tx1"/>
                </a:solidFill>
              </a:rPr>
              <a:t>детоксикації</a:t>
            </a:r>
            <a:r>
              <a:rPr lang="ru-RU" sz="1800" dirty="0">
                <a:solidFill>
                  <a:schemeClr val="tx1"/>
                </a:solidFill>
              </a:rPr>
              <a:t> ХОС </a:t>
            </a:r>
            <a:r>
              <a:rPr lang="ru-RU" sz="1800" dirty="0" err="1">
                <a:solidFill>
                  <a:schemeClr val="tx1"/>
                </a:solidFill>
              </a:rPr>
              <a:t>відбуваються</a:t>
            </a:r>
            <a:r>
              <a:rPr lang="ru-RU" sz="1800" dirty="0">
                <a:solidFill>
                  <a:schemeClr val="tx1"/>
                </a:solidFill>
              </a:rPr>
              <a:t> в </a:t>
            </a:r>
            <a:r>
              <a:rPr lang="ru-RU" sz="1800" dirty="0" err="1">
                <a:solidFill>
                  <a:schemeClr val="tx1"/>
                </a:solidFill>
              </a:rPr>
              <a:t>печінці</a:t>
            </a:r>
            <a:r>
              <a:rPr lang="ru-RU" sz="1800" dirty="0">
                <a:solidFill>
                  <a:schemeClr val="tx1"/>
                </a:solidFill>
              </a:rPr>
              <a:t>. ХОС </a:t>
            </a:r>
            <a:r>
              <a:rPr lang="ru-RU" sz="1800" dirty="0" err="1">
                <a:solidFill>
                  <a:schemeClr val="tx1"/>
                </a:solidFill>
              </a:rPr>
              <a:t>виводяться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із</a:t>
            </a:r>
            <a:r>
              <a:rPr lang="ru-RU" sz="1800" dirty="0">
                <a:solidFill>
                  <a:schemeClr val="tx1"/>
                </a:solidFill>
              </a:rPr>
              <a:t> сечею, калом та молоком </a:t>
            </a:r>
            <a:r>
              <a:rPr lang="ru-RU" sz="1800" dirty="0" err="1">
                <a:solidFill>
                  <a:schemeClr val="tx1"/>
                </a:solidFill>
              </a:rPr>
              <a:t>під</a:t>
            </a:r>
            <a:r>
              <a:rPr lang="ru-RU" sz="1800" dirty="0">
                <a:solidFill>
                  <a:schemeClr val="tx1"/>
                </a:solidFill>
              </a:rPr>
              <a:t> час </a:t>
            </a:r>
            <a:r>
              <a:rPr lang="ru-RU" sz="1800" dirty="0" err="1">
                <a:solidFill>
                  <a:schemeClr val="tx1"/>
                </a:solidFill>
              </a:rPr>
              <a:t>лактації</a:t>
            </a:r>
            <a:r>
              <a:rPr lang="ru-RU" sz="1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26" name="Picture 2" descr="Поступление в организм, транспорт и распределение и выделение ядов.  Кумуляция ядов в организме. Коэффициент кумуляции - презентация онлай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26" t="12350" r="75277" b="67381"/>
          <a:stretch/>
        </p:blipFill>
        <p:spPr bwMode="auto">
          <a:xfrm>
            <a:off x="677334" y="2403565"/>
            <a:ext cx="2437648" cy="21031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Поступление в организм, транспорт и распределение и выделение ядов.  Кумуляция ядов в организме. Коэффициент кумуляции - презентация онлай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84" t="71111" r="74982" b="8889"/>
          <a:stretch/>
        </p:blipFill>
        <p:spPr bwMode="auto">
          <a:xfrm>
            <a:off x="6296297" y="3639256"/>
            <a:ext cx="2521132" cy="21177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Поступление в организм, транспорт и распределение и выделение ядов.  Кумуляция ядов в организме. Коэффициент кумуляции - презентация онлай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347" t="40968" r="76416" b="37737"/>
          <a:stretch/>
        </p:blipFill>
        <p:spPr bwMode="auto">
          <a:xfrm>
            <a:off x="3458137" y="2846132"/>
            <a:ext cx="2495005" cy="22132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6223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892" y="518160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Патогенез.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3540" y="1585823"/>
            <a:ext cx="7709020" cy="388077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Попадаючи</a:t>
            </a:r>
            <a:r>
              <a:rPr lang="ru-RU" dirty="0" smtClean="0"/>
              <a:t> </a:t>
            </a:r>
            <a:r>
              <a:rPr lang="ru-RU" dirty="0"/>
              <a:t>в кров </a:t>
            </a:r>
            <a:r>
              <a:rPr lang="ru-RU" dirty="0" err="1"/>
              <a:t>хлорорганічні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</a:t>
            </a:r>
            <a:r>
              <a:rPr lang="ru-RU" dirty="0" err="1"/>
              <a:t>проявляють</a:t>
            </a:r>
            <a:r>
              <a:rPr lang="ru-RU" dirty="0"/>
              <a:t> </a:t>
            </a:r>
            <a:r>
              <a:rPr lang="ru-RU" dirty="0" err="1"/>
              <a:t>загальнотоксичну</a:t>
            </a:r>
            <a:r>
              <a:rPr lang="ru-RU" dirty="0"/>
              <a:t> і </a:t>
            </a:r>
            <a:r>
              <a:rPr lang="ru-RU" dirty="0" err="1"/>
              <a:t>політропну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на </a:t>
            </a:r>
            <a:r>
              <a:rPr lang="ru-RU" dirty="0" err="1"/>
              <a:t>багаті</a:t>
            </a:r>
            <a:r>
              <a:rPr lang="ru-RU" dirty="0"/>
              <a:t> </a:t>
            </a:r>
            <a:r>
              <a:rPr lang="ru-RU" dirty="0" err="1"/>
              <a:t>ліпоїдами</a:t>
            </a:r>
            <a:r>
              <a:rPr lang="ru-RU" dirty="0"/>
              <a:t> </a:t>
            </a:r>
            <a:r>
              <a:rPr lang="ru-RU" dirty="0" err="1"/>
              <a:t>нервові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накопичуються</a:t>
            </a:r>
            <a:r>
              <a:rPr lang="ru-RU" dirty="0"/>
              <a:t> в </a:t>
            </a:r>
            <a:r>
              <a:rPr lang="ru-RU" dirty="0" err="1"/>
              <a:t>паренхіматозних</a:t>
            </a:r>
            <a:r>
              <a:rPr lang="ru-RU" dirty="0"/>
              <a:t> органах, </a:t>
            </a:r>
            <a:r>
              <a:rPr lang="ru-RU" dirty="0" err="1"/>
              <a:t>чим</a:t>
            </a:r>
            <a:r>
              <a:rPr lang="ru-RU" dirty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симптоматики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та </a:t>
            </a:r>
            <a:r>
              <a:rPr lang="ru-RU" dirty="0" err="1"/>
              <a:t>печінки</a:t>
            </a:r>
            <a:r>
              <a:rPr lang="ru-RU" dirty="0"/>
              <a:t>. </a:t>
            </a:r>
            <a:r>
              <a:rPr lang="ru-RU" dirty="0" err="1"/>
              <a:t>Взаємодіючи</a:t>
            </a:r>
            <a:r>
              <a:rPr lang="ru-RU" dirty="0"/>
              <a:t> з </a:t>
            </a:r>
            <a:r>
              <a:rPr lang="ru-RU" dirty="0" err="1"/>
              <a:t>тканинним</a:t>
            </a:r>
            <a:r>
              <a:rPr lang="ru-RU" dirty="0"/>
              <a:t> киснем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ряду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дехлоруватись</a:t>
            </a:r>
            <a:r>
              <a:rPr lang="ru-RU" dirty="0"/>
              <a:t> з </a:t>
            </a:r>
            <a:r>
              <a:rPr lang="ru-RU" dirty="0" err="1"/>
              <a:t>утворенням</a:t>
            </a:r>
            <a:r>
              <a:rPr lang="ru-RU" dirty="0"/>
              <a:t> </a:t>
            </a:r>
            <a:r>
              <a:rPr lang="ru-RU" dirty="0" err="1"/>
              <a:t>нестійких</a:t>
            </a:r>
            <a:r>
              <a:rPr lang="ru-RU" dirty="0"/>
              <a:t> </a:t>
            </a:r>
            <a:r>
              <a:rPr lang="ru-RU" dirty="0" err="1"/>
              <a:t>хлорвмісних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біохімічні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окислення</a:t>
            </a:r>
            <a:r>
              <a:rPr lang="ru-RU" dirty="0"/>
              <a:t> і </a:t>
            </a:r>
            <a:r>
              <a:rPr lang="ru-RU" dirty="0" err="1"/>
              <a:t>фосфорилювання</a:t>
            </a:r>
            <a:r>
              <a:rPr lang="ru-RU" dirty="0"/>
              <a:t> з </a:t>
            </a:r>
            <a:r>
              <a:rPr lang="ru-RU" dirty="0" err="1"/>
              <a:t>можливими</a:t>
            </a:r>
            <a:r>
              <a:rPr lang="ru-RU" dirty="0"/>
              <a:t> </a:t>
            </a:r>
            <a:r>
              <a:rPr lang="ru-RU" dirty="0" err="1"/>
              <a:t>порушеннями</a:t>
            </a:r>
            <a:r>
              <a:rPr lang="ru-RU" dirty="0"/>
              <a:t> </a:t>
            </a:r>
            <a:r>
              <a:rPr lang="ru-RU" dirty="0" err="1"/>
              <a:t>вуглеводного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та </a:t>
            </a:r>
            <a:r>
              <a:rPr lang="ru-RU" dirty="0" err="1"/>
              <a:t>біосинтезу</a:t>
            </a:r>
            <a:r>
              <a:rPr lang="ru-RU" dirty="0"/>
              <a:t> </a:t>
            </a:r>
            <a:r>
              <a:rPr lang="ru-RU" dirty="0" err="1"/>
              <a:t>білка</a:t>
            </a:r>
            <a:r>
              <a:rPr lang="ru-RU" dirty="0"/>
              <a:t>.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хлорорганічні</a:t>
            </a:r>
            <a:r>
              <a:rPr lang="ru-RU" dirty="0"/>
              <a:t> </a:t>
            </a:r>
            <a:r>
              <a:rPr lang="ru-RU" dirty="0" err="1"/>
              <a:t>сполуки</a:t>
            </a:r>
            <a:r>
              <a:rPr lang="ru-RU" dirty="0"/>
              <a:t> </a:t>
            </a:r>
            <a:r>
              <a:rPr lang="ru-RU" dirty="0" err="1"/>
              <a:t>пригнічують</a:t>
            </a:r>
            <a:r>
              <a:rPr lang="ru-RU" dirty="0"/>
              <a:t> і </a:t>
            </a:r>
            <a:r>
              <a:rPr lang="ru-RU" dirty="0" err="1"/>
              <a:t>блокують</a:t>
            </a:r>
            <a:r>
              <a:rPr lang="ru-RU" dirty="0"/>
              <a:t> </a:t>
            </a:r>
            <a:r>
              <a:rPr lang="ru-RU" dirty="0" err="1"/>
              <a:t>сульфгідрильні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ферментів</a:t>
            </a:r>
            <a:r>
              <a:rPr lang="ru-RU" dirty="0"/>
              <a:t> і </a:t>
            </a:r>
            <a:r>
              <a:rPr lang="ru-RU" dirty="0" err="1"/>
              <a:t>білків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2285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134" y="173583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Клінічна картина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94383"/>
            <a:ext cx="8596668" cy="5494246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Гостра</a:t>
            </a:r>
            <a:r>
              <a:rPr lang="ru-RU" dirty="0" smtClean="0"/>
              <a:t> </a:t>
            </a:r>
            <a:r>
              <a:rPr lang="ru-RU" dirty="0" err="1"/>
              <a:t>інтоксикація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 -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головокружіння</a:t>
            </a:r>
            <a:r>
              <a:rPr lang="ru-RU" dirty="0"/>
              <a:t>,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слабкість</a:t>
            </a:r>
            <a:r>
              <a:rPr lang="ru-RU" dirty="0"/>
              <a:t>, </a:t>
            </a:r>
            <a:r>
              <a:rPr lang="ru-RU" dirty="0" err="1"/>
              <a:t>нудота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, </a:t>
            </a:r>
            <a:r>
              <a:rPr lang="ru-RU" dirty="0" err="1"/>
              <a:t>різка</a:t>
            </a:r>
            <a:r>
              <a:rPr lang="ru-RU" dirty="0"/>
              <a:t> </a:t>
            </a:r>
            <a:r>
              <a:rPr lang="ru-RU" dirty="0" err="1"/>
              <a:t>слабкість</a:t>
            </a:r>
            <a:r>
              <a:rPr lang="ru-RU" dirty="0"/>
              <a:t> в ногах.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спостерігається</a:t>
            </a:r>
            <a:r>
              <a:rPr lang="ru-RU" dirty="0"/>
              <a:t>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загальмованість</a:t>
            </a:r>
            <a:r>
              <a:rPr lang="ru-RU" dirty="0"/>
              <a:t>, </a:t>
            </a:r>
            <a:r>
              <a:rPr lang="ru-RU" dirty="0" err="1"/>
              <a:t>посіпування</a:t>
            </a:r>
            <a:r>
              <a:rPr lang="ru-RU" dirty="0"/>
              <a:t> </a:t>
            </a:r>
            <a:r>
              <a:rPr lang="ru-RU" dirty="0" err="1"/>
              <a:t>м'язів</a:t>
            </a:r>
            <a:r>
              <a:rPr lang="ru-RU" dirty="0"/>
              <a:t> рук та </a:t>
            </a:r>
            <a:r>
              <a:rPr lang="ru-RU" dirty="0" err="1"/>
              <a:t>ніг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тремор. В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виникати</a:t>
            </a:r>
            <a:r>
              <a:rPr lang="ru-RU" dirty="0"/>
              <a:t> приступи </a:t>
            </a:r>
            <a:r>
              <a:rPr lang="ru-RU" dirty="0" err="1"/>
              <a:t>клоніко</a:t>
            </a:r>
            <a:r>
              <a:rPr lang="ru-RU" dirty="0"/>
              <a:t> - </a:t>
            </a:r>
            <a:r>
              <a:rPr lang="ru-RU" dirty="0" err="1"/>
              <a:t>тонічних</a:t>
            </a:r>
            <a:r>
              <a:rPr lang="ru-RU" dirty="0"/>
              <a:t> судом, </a:t>
            </a:r>
            <a:r>
              <a:rPr lang="ru-RU" dirty="0" err="1"/>
              <a:t>наростає</a:t>
            </a:r>
            <a:r>
              <a:rPr lang="ru-RU" dirty="0"/>
              <a:t> тремор рук, </a:t>
            </a:r>
            <a:r>
              <a:rPr lang="ru-RU" dirty="0" err="1"/>
              <a:t>атаксія</a:t>
            </a:r>
            <a:r>
              <a:rPr lang="ru-RU" dirty="0"/>
              <a:t>, </a:t>
            </a:r>
            <a:r>
              <a:rPr lang="ru-RU" dirty="0" err="1"/>
              <a:t>розлади</a:t>
            </a:r>
            <a:r>
              <a:rPr lang="ru-RU" dirty="0"/>
              <a:t> </a:t>
            </a:r>
            <a:r>
              <a:rPr lang="ru-RU" dirty="0" err="1"/>
              <a:t>психіки</a:t>
            </a:r>
            <a:r>
              <a:rPr lang="ru-RU" dirty="0"/>
              <a:t>,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зору</a:t>
            </a:r>
            <a:r>
              <a:rPr lang="ru-RU" dirty="0"/>
              <a:t>. </a:t>
            </a:r>
            <a:r>
              <a:rPr lang="ru-RU" dirty="0" err="1"/>
              <a:t>Появляється</a:t>
            </a:r>
            <a:r>
              <a:rPr lang="ru-RU" dirty="0"/>
              <a:t> </a:t>
            </a:r>
            <a:r>
              <a:rPr lang="ru-RU" dirty="0" err="1"/>
              <a:t>задишка</a:t>
            </a:r>
            <a:r>
              <a:rPr lang="ru-RU" dirty="0"/>
              <a:t>, </a:t>
            </a:r>
            <a:r>
              <a:rPr lang="ru-RU" dirty="0" err="1"/>
              <a:t>ціаноз</a:t>
            </a:r>
            <a:r>
              <a:rPr lang="ru-RU" dirty="0"/>
              <a:t>, </a:t>
            </a:r>
            <a:r>
              <a:rPr lang="ru-RU" dirty="0" err="1"/>
              <a:t>серцево-судинні</a:t>
            </a:r>
            <a:r>
              <a:rPr lang="ru-RU" dirty="0"/>
              <a:t> </a:t>
            </a:r>
            <a:r>
              <a:rPr lang="ru-RU" dirty="0" err="1"/>
              <a:t>розлади</a:t>
            </a:r>
            <a:r>
              <a:rPr lang="ru-RU" dirty="0"/>
              <a:t>.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ускладнення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паралічів</a:t>
            </a:r>
            <a:r>
              <a:rPr lang="ru-RU" dirty="0"/>
              <a:t>, токсичного </a:t>
            </a:r>
            <a:r>
              <a:rPr lang="ru-RU" dirty="0" err="1"/>
              <a:t>енцефаліту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поєднуються</a:t>
            </a:r>
            <a:r>
              <a:rPr lang="ru-RU" dirty="0"/>
              <a:t> з симптомами токсичного гепатиту та нефриту.</a:t>
            </a:r>
          </a:p>
          <a:p>
            <a:r>
              <a:rPr lang="ru-RU" dirty="0" err="1"/>
              <a:t>Хронічна</a:t>
            </a:r>
            <a:r>
              <a:rPr lang="ru-RU" dirty="0"/>
              <a:t> </a:t>
            </a:r>
            <a:r>
              <a:rPr lang="ru-RU" dirty="0" err="1"/>
              <a:t>інтоксикація</a:t>
            </a:r>
            <a:r>
              <a:rPr lang="ru-RU" dirty="0"/>
              <a:t>. </a:t>
            </a:r>
            <a:r>
              <a:rPr lang="ru-RU" dirty="0" err="1"/>
              <a:t>Появляється</a:t>
            </a:r>
            <a:r>
              <a:rPr lang="ru-RU" dirty="0"/>
              <a:t>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слабкість</a:t>
            </a:r>
            <a:r>
              <a:rPr lang="ru-RU" dirty="0"/>
              <a:t>, </a:t>
            </a:r>
            <a:r>
              <a:rPr lang="ru-RU" dirty="0" err="1"/>
              <a:t>подразливість</a:t>
            </a:r>
            <a:r>
              <a:rPr lang="ru-RU" dirty="0"/>
              <a:t>, </a:t>
            </a:r>
            <a:r>
              <a:rPr lang="ru-RU" dirty="0" err="1"/>
              <a:t>безсоння</a:t>
            </a:r>
            <a:r>
              <a:rPr lang="ru-RU" dirty="0"/>
              <a:t>, </a:t>
            </a:r>
            <a:r>
              <a:rPr lang="ru-RU" dirty="0" err="1"/>
              <a:t>головокружіння</a:t>
            </a:r>
            <a:r>
              <a:rPr lang="ru-RU" dirty="0"/>
              <a:t>;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біль</a:t>
            </a:r>
            <a:r>
              <a:rPr lang="ru-RU" dirty="0"/>
              <a:t>, </a:t>
            </a:r>
            <a:r>
              <a:rPr lang="ru-RU" dirty="0" err="1"/>
              <a:t>переважно</a:t>
            </a:r>
            <a:r>
              <a:rPr lang="ru-RU" dirty="0"/>
              <a:t> в лобно-</a:t>
            </a:r>
            <a:r>
              <a:rPr lang="ru-RU" dirty="0" err="1"/>
              <a:t>скроневій</a:t>
            </a:r>
            <a:r>
              <a:rPr lang="ru-RU" dirty="0"/>
              <a:t> </a:t>
            </a:r>
            <a:r>
              <a:rPr lang="ru-RU" dirty="0" err="1"/>
              <a:t>ділянці</a:t>
            </a:r>
            <a:r>
              <a:rPr lang="ru-RU" dirty="0"/>
              <a:t>, </a:t>
            </a:r>
            <a:r>
              <a:rPr lang="ru-RU" dirty="0" err="1"/>
              <a:t>виражена</a:t>
            </a:r>
            <a:r>
              <a:rPr lang="ru-RU" dirty="0"/>
              <a:t> </a:t>
            </a:r>
            <a:r>
              <a:rPr lang="ru-RU" dirty="0" err="1"/>
              <a:t>пітливість</a:t>
            </a:r>
            <a:r>
              <a:rPr lang="ru-RU" dirty="0"/>
              <a:t>. </a:t>
            </a:r>
            <a:r>
              <a:rPr lang="ru-RU" dirty="0" err="1"/>
              <a:t>Відмічаються</a:t>
            </a:r>
            <a:r>
              <a:rPr lang="ru-RU" dirty="0"/>
              <a:t> </a:t>
            </a:r>
            <a:r>
              <a:rPr lang="ru-RU" dirty="0" err="1"/>
              <a:t>розумова</a:t>
            </a:r>
            <a:r>
              <a:rPr lang="ru-RU" dirty="0"/>
              <a:t> і </a:t>
            </a:r>
            <a:r>
              <a:rPr lang="ru-RU" dirty="0" err="1"/>
              <a:t>фізична</a:t>
            </a:r>
            <a:r>
              <a:rPr lang="ru-RU" dirty="0"/>
              <a:t> </a:t>
            </a:r>
            <a:r>
              <a:rPr lang="ru-RU" dirty="0" err="1"/>
              <a:t>втомлюваність</a:t>
            </a:r>
            <a:r>
              <a:rPr lang="ru-RU" dirty="0"/>
              <a:t>,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апетиту</a:t>
            </a:r>
            <a:r>
              <a:rPr lang="ru-RU" dirty="0"/>
              <a:t>, </a:t>
            </a:r>
            <a:r>
              <a:rPr lang="ru-RU" dirty="0" err="1"/>
              <a:t>емоційна</a:t>
            </a:r>
            <a:r>
              <a:rPr lang="ru-RU" dirty="0"/>
              <a:t> </a:t>
            </a:r>
            <a:r>
              <a:rPr lang="ru-RU" dirty="0" err="1"/>
              <a:t>лабільність</a:t>
            </a:r>
            <a:r>
              <a:rPr lang="ru-RU" dirty="0"/>
              <a:t>. </a:t>
            </a:r>
            <a:r>
              <a:rPr lang="ru-RU" dirty="0" err="1"/>
              <a:t>Можливі</a:t>
            </a:r>
            <a:r>
              <a:rPr lang="ru-RU" dirty="0"/>
              <a:t> прояви </a:t>
            </a:r>
            <a:r>
              <a:rPr lang="ru-RU" dirty="0" err="1"/>
              <a:t>нейроциркуляторної</a:t>
            </a:r>
            <a:r>
              <a:rPr lang="ru-RU" dirty="0"/>
              <a:t> </a:t>
            </a:r>
            <a:r>
              <a:rPr lang="ru-RU" dirty="0" err="1"/>
              <a:t>дистонії</a:t>
            </a:r>
            <a:r>
              <a:rPr lang="ru-RU" dirty="0"/>
              <a:t>, </a:t>
            </a:r>
            <a:r>
              <a:rPr lang="ru-RU" dirty="0" err="1"/>
              <a:t>частіше</a:t>
            </a:r>
            <a:r>
              <a:rPr lang="ru-RU" dirty="0"/>
              <a:t> за </a:t>
            </a:r>
            <a:r>
              <a:rPr lang="ru-RU" dirty="0" err="1"/>
              <a:t>гіпертонічним</a:t>
            </a:r>
            <a:r>
              <a:rPr lang="ru-RU" dirty="0"/>
              <a:t> типом, яка </a:t>
            </a:r>
            <a:r>
              <a:rPr lang="ru-RU" dirty="0" err="1"/>
              <a:t>проявляється</a:t>
            </a:r>
            <a:r>
              <a:rPr lang="ru-RU" dirty="0"/>
              <a:t> </a:t>
            </a:r>
            <a:r>
              <a:rPr lang="ru-RU" dirty="0" err="1"/>
              <a:t>серцебиттям</a:t>
            </a:r>
            <a:r>
              <a:rPr lang="ru-RU" dirty="0"/>
              <a:t>, болями в </a:t>
            </a:r>
            <a:r>
              <a:rPr lang="ru-RU" dirty="0" err="1"/>
              <a:t>ділянці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, </a:t>
            </a:r>
            <a:r>
              <a:rPr lang="ru-RU" dirty="0" err="1"/>
              <a:t>ослабленням</a:t>
            </a:r>
            <a:r>
              <a:rPr lang="ru-RU" dirty="0"/>
              <a:t> </a:t>
            </a:r>
            <a:r>
              <a:rPr lang="ru-RU" dirty="0" err="1" smtClean="0"/>
              <a:t>тонів</a:t>
            </a:r>
            <a:r>
              <a:rPr lang="ru-RU" dirty="0" smtClean="0"/>
              <a:t>.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характерні</a:t>
            </a:r>
            <a:r>
              <a:rPr lang="ru-RU" dirty="0" smtClean="0"/>
              <a:t> </a:t>
            </a:r>
            <a:r>
              <a:rPr lang="ru-RU" dirty="0" err="1" smtClean="0"/>
              <a:t>астеновегетативний</a:t>
            </a:r>
            <a:r>
              <a:rPr lang="ru-RU" dirty="0"/>
              <a:t>, </a:t>
            </a:r>
            <a:r>
              <a:rPr lang="ru-RU" dirty="0" err="1" smtClean="0"/>
              <a:t>поліневритичний</a:t>
            </a:r>
            <a:r>
              <a:rPr lang="ru-RU" dirty="0"/>
              <a:t>, </a:t>
            </a:r>
            <a:r>
              <a:rPr lang="ru-RU" dirty="0" err="1" smtClean="0"/>
              <a:t>кардіальний</a:t>
            </a:r>
            <a:r>
              <a:rPr lang="ru-RU" dirty="0" smtClean="0"/>
              <a:t> і </a:t>
            </a:r>
            <a:r>
              <a:rPr lang="ru-RU" dirty="0" err="1" smtClean="0"/>
              <a:t>печінковийй</a:t>
            </a:r>
            <a:r>
              <a:rPr lang="ru-RU" dirty="0" smtClean="0"/>
              <a:t> </a:t>
            </a:r>
            <a:r>
              <a:rPr lang="ru-RU" dirty="0" err="1" smtClean="0"/>
              <a:t>синдроми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6896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636" y="251960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Діагностика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944" y="912360"/>
            <a:ext cx="9354941" cy="388077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Діагностика </a:t>
            </a:r>
            <a:r>
              <a:rPr lang="ru-RU" dirty="0" err="1"/>
              <a:t>інтоксикацій</a:t>
            </a:r>
            <a:r>
              <a:rPr lang="ru-RU" dirty="0"/>
              <a:t> ХОС </a:t>
            </a:r>
            <a:r>
              <a:rPr lang="ru-RU" dirty="0" err="1"/>
              <a:t>ґрунтується</a:t>
            </a:r>
            <a:r>
              <a:rPr lang="ru-RU" dirty="0"/>
              <a:t> на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санітарно</a:t>
            </a:r>
            <a:r>
              <a:rPr lang="ru-RU" dirty="0"/>
              <a:t> – </a:t>
            </a:r>
            <a:r>
              <a:rPr lang="ru-RU" dirty="0" err="1"/>
              <a:t>гігієнічної</a:t>
            </a:r>
            <a:r>
              <a:rPr lang="ru-RU" dirty="0"/>
              <a:t> характеристики умов </a:t>
            </a:r>
            <a:r>
              <a:rPr lang="ru-RU" dirty="0" err="1"/>
              <a:t>праці</a:t>
            </a:r>
            <a:r>
              <a:rPr lang="ru-RU" dirty="0"/>
              <a:t>, </a:t>
            </a:r>
            <a:r>
              <a:rPr lang="ru-RU" dirty="0" err="1"/>
              <a:t>клінічної</a:t>
            </a:r>
            <a:r>
              <a:rPr lang="ru-RU" dirty="0"/>
              <a:t> симптоматики </a:t>
            </a:r>
            <a:r>
              <a:rPr lang="ru-RU" dirty="0" err="1"/>
              <a:t>отруєння</a:t>
            </a:r>
            <a:r>
              <a:rPr lang="ru-RU" dirty="0"/>
              <a:t>. </a:t>
            </a:r>
            <a:r>
              <a:rPr lang="ru-RU" dirty="0" err="1"/>
              <a:t>Рання</a:t>
            </a:r>
            <a:r>
              <a:rPr lang="ru-RU" dirty="0"/>
              <a:t> </a:t>
            </a:r>
            <a:r>
              <a:rPr lang="ru-RU" dirty="0" err="1"/>
              <a:t>діагностика</a:t>
            </a:r>
            <a:r>
              <a:rPr lang="ru-RU" dirty="0"/>
              <a:t> </a:t>
            </a:r>
            <a:r>
              <a:rPr lang="ru-RU" dirty="0" err="1"/>
              <a:t>інтоксикацій</a:t>
            </a:r>
            <a:r>
              <a:rPr lang="ru-RU" dirty="0"/>
              <a:t> ХОС утруднена,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початкові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 </a:t>
            </a:r>
            <a:r>
              <a:rPr lang="ru-RU" dirty="0" err="1"/>
              <a:t>перебігають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функціональних</a:t>
            </a:r>
            <a:r>
              <a:rPr lang="ru-RU" dirty="0"/>
              <a:t> </a:t>
            </a:r>
            <a:r>
              <a:rPr lang="ru-RU" dirty="0" err="1"/>
              <a:t>розладів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 вони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прогресують</a:t>
            </a:r>
            <a:r>
              <a:rPr lang="ru-RU" dirty="0"/>
              <a:t>, </a:t>
            </a:r>
            <a:r>
              <a:rPr lang="ru-RU" dirty="0" err="1"/>
              <a:t>набувають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вираженого</a:t>
            </a:r>
            <a:r>
              <a:rPr lang="ru-RU" dirty="0"/>
              <a:t> характеру і </a:t>
            </a:r>
            <a:r>
              <a:rPr lang="ru-RU" dirty="0" err="1"/>
              <a:t>перебігають</a:t>
            </a:r>
            <a:r>
              <a:rPr lang="ru-RU" dirty="0"/>
              <a:t> за типом </a:t>
            </a:r>
            <a:r>
              <a:rPr lang="ru-RU" dirty="0" err="1"/>
              <a:t>токсичної</a:t>
            </a:r>
            <a:r>
              <a:rPr lang="ru-RU" dirty="0"/>
              <a:t> </a:t>
            </a:r>
            <a:r>
              <a:rPr lang="ru-RU" dirty="0" err="1"/>
              <a:t>енцефаломієлополіневропатії</a:t>
            </a:r>
            <a:r>
              <a:rPr lang="ru-RU" dirty="0"/>
              <a:t>. З </a:t>
            </a:r>
            <a:r>
              <a:rPr lang="ru-RU" dirty="0" err="1"/>
              <a:t>вісцеральних</a:t>
            </a:r>
            <a:r>
              <a:rPr lang="ru-RU" dirty="0"/>
              <a:t> </a:t>
            </a:r>
            <a:r>
              <a:rPr lang="ru-RU" dirty="0" err="1"/>
              <a:t>синдромів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зустрічаються</a:t>
            </a:r>
            <a:r>
              <a:rPr lang="ru-RU" dirty="0"/>
              <a:t> </a:t>
            </a:r>
            <a:r>
              <a:rPr lang="ru-RU" dirty="0" err="1"/>
              <a:t>токсичний</a:t>
            </a:r>
            <a:r>
              <a:rPr lang="ru-RU" dirty="0"/>
              <a:t> гепатит, токсична </a:t>
            </a:r>
            <a:r>
              <a:rPr lang="ru-RU" dirty="0" err="1"/>
              <a:t>міокардіодистрофія</a:t>
            </a:r>
            <a:r>
              <a:rPr lang="ru-RU" dirty="0"/>
              <a:t>, </a:t>
            </a:r>
            <a:r>
              <a:rPr lang="ru-RU" dirty="0" err="1"/>
              <a:t>хронічний</a:t>
            </a:r>
            <a:r>
              <a:rPr lang="ru-RU" dirty="0"/>
              <a:t> </a:t>
            </a:r>
            <a:r>
              <a:rPr lang="ru-RU" dirty="0" err="1"/>
              <a:t>токсичний</a:t>
            </a:r>
            <a:r>
              <a:rPr lang="ru-RU" dirty="0"/>
              <a:t> </a:t>
            </a:r>
            <a:r>
              <a:rPr lang="ru-RU" dirty="0" err="1"/>
              <a:t>бронхіт</a:t>
            </a:r>
            <a:r>
              <a:rPr lang="ru-RU" dirty="0"/>
              <a:t> з </a:t>
            </a:r>
            <a:r>
              <a:rPr lang="ru-RU" dirty="0" err="1"/>
              <a:t>астматичним</a:t>
            </a:r>
            <a:r>
              <a:rPr lang="ru-RU" dirty="0"/>
              <a:t> компонентом. </a:t>
            </a:r>
            <a:r>
              <a:rPr lang="ru-RU" dirty="0" err="1"/>
              <a:t>Певне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в </a:t>
            </a:r>
            <a:r>
              <a:rPr lang="ru-RU" dirty="0" err="1"/>
              <a:t>діагностиці</a:t>
            </a:r>
            <a:r>
              <a:rPr lang="ru-RU" dirty="0"/>
              <a:t> </a:t>
            </a:r>
            <a:r>
              <a:rPr lang="ru-RU" dirty="0" err="1"/>
              <a:t>інтоксикацій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в </a:t>
            </a:r>
            <a:r>
              <a:rPr lang="ru-RU" dirty="0" err="1"/>
              <a:t>крові</a:t>
            </a:r>
            <a:r>
              <a:rPr lang="ru-RU" dirty="0"/>
              <a:t> і </a:t>
            </a:r>
            <a:r>
              <a:rPr lang="ru-RU" dirty="0" err="1"/>
              <a:t>сечі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хлорорганічних</a:t>
            </a:r>
            <a:r>
              <a:rPr lang="ru-RU" dirty="0"/>
              <a:t> </a:t>
            </a:r>
            <a:r>
              <a:rPr lang="ru-RU" dirty="0" err="1"/>
              <a:t>пестицидів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37770" y="3934522"/>
            <a:ext cx="3745911" cy="28058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7084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1106" y="505098"/>
            <a:ext cx="8596668" cy="1320800"/>
          </a:xfrm>
        </p:spPr>
        <p:txBody>
          <a:bodyPr/>
          <a:lstStyle/>
          <a:p>
            <a:pPr algn="ctr"/>
            <a:r>
              <a:rPr lang="ru-RU" dirty="0" err="1" smtClean="0"/>
              <a:t>Диференціальна</a:t>
            </a:r>
            <a:r>
              <a:rPr lang="ru-RU" dirty="0" smtClean="0"/>
              <a:t> </a:t>
            </a:r>
            <a:r>
              <a:rPr lang="ru-RU" dirty="0" err="1" smtClean="0"/>
              <a:t>діагностика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6785" y="1546635"/>
            <a:ext cx="8596668" cy="388077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Для диференціальної </a:t>
            </a:r>
            <a:r>
              <a:rPr lang="ru-RU" dirty="0" err="1"/>
              <a:t>діагностики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 </a:t>
            </a:r>
            <a:r>
              <a:rPr lang="ru-RU" dirty="0" err="1"/>
              <a:t>хлорорганічними</a:t>
            </a:r>
            <a:r>
              <a:rPr lang="ru-RU" dirty="0"/>
              <a:t> пестицидами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отруєнь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отрутохімікатами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: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ознак</a:t>
            </a:r>
            <a:r>
              <a:rPr lang="ru-RU" dirty="0"/>
              <a:t> явного </a:t>
            </a:r>
            <a:r>
              <a:rPr lang="ru-RU" dirty="0" err="1"/>
              <a:t>тропізму</a:t>
            </a:r>
            <a:r>
              <a:rPr lang="ru-RU" dirty="0"/>
              <a:t> </a:t>
            </a:r>
            <a:r>
              <a:rPr lang="ru-RU" dirty="0" err="1"/>
              <a:t>отрути</a:t>
            </a:r>
            <a:r>
              <a:rPr lang="ru-RU" dirty="0"/>
              <a:t> до будь-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(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загальнотоксичного</a:t>
            </a:r>
            <a:r>
              <a:rPr lang="ru-RU" dirty="0"/>
              <a:t> </a:t>
            </a:r>
            <a:r>
              <a:rPr lang="ru-RU" dirty="0" err="1"/>
              <a:t>ефекту</a:t>
            </a:r>
            <a:r>
              <a:rPr lang="ru-RU" dirty="0"/>
              <a:t> </a:t>
            </a:r>
            <a:r>
              <a:rPr lang="ru-RU" dirty="0" err="1"/>
              <a:t>хлорорганічних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центральної</a:t>
            </a:r>
            <a:r>
              <a:rPr lang="ru-RU" dirty="0"/>
              <a:t> та </a:t>
            </a:r>
            <a:r>
              <a:rPr lang="ru-RU" dirty="0" err="1"/>
              <a:t>периферичної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печінки</a:t>
            </a:r>
            <a:r>
              <a:rPr lang="ru-RU" dirty="0"/>
              <a:t>, </a:t>
            </a:r>
            <a:r>
              <a:rPr lang="ru-RU" dirty="0" err="1"/>
              <a:t>нирок</a:t>
            </a:r>
            <a:r>
              <a:rPr lang="ru-RU" dirty="0"/>
              <a:t>).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симптомів</a:t>
            </a:r>
            <a:r>
              <a:rPr lang="ru-RU" dirty="0"/>
              <a:t> </a:t>
            </a:r>
            <a:r>
              <a:rPr lang="ru-RU" dirty="0" err="1"/>
              <a:t>патологічної</a:t>
            </a:r>
            <a:r>
              <a:rPr lang="ru-RU" dirty="0"/>
              <a:t> </a:t>
            </a:r>
            <a:r>
              <a:rPr lang="ru-RU" dirty="0" err="1"/>
              <a:t>гіперреактивності</a:t>
            </a:r>
            <a:r>
              <a:rPr lang="ru-RU" dirty="0"/>
              <a:t> М- та/</a:t>
            </a:r>
            <a:r>
              <a:rPr lang="ru-RU" dirty="0" err="1"/>
              <a:t>або</a:t>
            </a:r>
            <a:r>
              <a:rPr lang="ru-RU" dirty="0"/>
              <a:t> Н-</a:t>
            </a:r>
            <a:r>
              <a:rPr lang="ru-RU" dirty="0" err="1"/>
              <a:t>холінергічних</a:t>
            </a:r>
            <a:r>
              <a:rPr lang="ru-RU" dirty="0"/>
              <a:t> структур.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утворюється</a:t>
            </a:r>
            <a:r>
              <a:rPr lang="ru-RU" dirty="0"/>
              <a:t> </a:t>
            </a:r>
            <a:r>
              <a:rPr lang="ru-RU" dirty="0" err="1"/>
              <a:t>метаболічний</a:t>
            </a:r>
            <a:r>
              <a:rPr lang="ru-RU" dirty="0"/>
              <a:t> ацидоз. У </a:t>
            </a:r>
            <a:r>
              <a:rPr lang="ru-RU" dirty="0" err="1"/>
              <a:t>крові</a:t>
            </a:r>
            <a:r>
              <a:rPr lang="ru-RU" dirty="0"/>
              <a:t> та </a:t>
            </a:r>
            <a:r>
              <a:rPr lang="ru-RU" dirty="0" err="1"/>
              <a:t>сечі</a:t>
            </a:r>
            <a:r>
              <a:rPr lang="ru-RU" dirty="0"/>
              <a:t> </a:t>
            </a:r>
            <a:r>
              <a:rPr lang="ru-RU" dirty="0" err="1"/>
              <a:t>відсутні</a:t>
            </a:r>
            <a:r>
              <a:rPr lang="ru-RU" dirty="0"/>
              <a:t> </a:t>
            </a:r>
            <a:r>
              <a:rPr lang="ru-RU" dirty="0" err="1"/>
              <a:t>патологічні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</a:t>
            </a:r>
            <a:r>
              <a:rPr lang="ru-RU" dirty="0" err="1"/>
              <a:t>іонів</a:t>
            </a:r>
            <a:r>
              <a:rPr lang="ru-RU" dirty="0"/>
              <a:t> </a:t>
            </a:r>
            <a:r>
              <a:rPr lang="ru-RU" dirty="0" err="1"/>
              <a:t>важких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 (</a:t>
            </a:r>
            <a:r>
              <a:rPr lang="ru-RU" dirty="0" err="1"/>
              <a:t>ртуті</a:t>
            </a:r>
            <a:r>
              <a:rPr lang="ru-RU" dirty="0"/>
              <a:t>, </a:t>
            </a:r>
            <a:r>
              <a:rPr lang="ru-RU" dirty="0" err="1"/>
              <a:t>свинцю</a:t>
            </a:r>
            <a:r>
              <a:rPr lang="ru-RU" dirty="0"/>
              <a:t>, </a:t>
            </a:r>
            <a:r>
              <a:rPr lang="ru-RU" dirty="0" err="1"/>
              <a:t>міді</a:t>
            </a:r>
            <a:r>
              <a:rPr lang="ru-RU" dirty="0"/>
              <a:t>). Не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глибокого</a:t>
            </a:r>
            <a:r>
              <a:rPr lang="ru-RU" dirty="0"/>
              <a:t> </a:t>
            </a:r>
            <a:r>
              <a:rPr lang="ru-RU" dirty="0" err="1"/>
              <a:t>падіння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псевдохолінестерази</a:t>
            </a:r>
            <a:r>
              <a:rPr lang="ru-RU" dirty="0"/>
              <a:t> у </a:t>
            </a:r>
            <a:r>
              <a:rPr lang="ru-RU" dirty="0" err="1"/>
              <a:t>плазмі</a:t>
            </a:r>
            <a:r>
              <a:rPr lang="ru-RU" dirty="0"/>
              <a:t> </a:t>
            </a:r>
            <a:r>
              <a:rPr lang="ru-RU" dirty="0" err="1"/>
              <a:t>крові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46079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819" y="217714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Лікування.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6339" y="1024122"/>
            <a:ext cx="8100907" cy="388077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При </a:t>
            </a:r>
            <a:r>
              <a:rPr lang="ru-RU" dirty="0" err="1"/>
              <a:t>гострих</a:t>
            </a:r>
            <a:r>
              <a:rPr lang="ru-RU" dirty="0"/>
              <a:t> </a:t>
            </a:r>
            <a:r>
              <a:rPr lang="ru-RU" dirty="0" err="1"/>
              <a:t>інтоксикаціях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/>
              <a:t>винести</a:t>
            </a:r>
            <a:r>
              <a:rPr lang="ru-RU" dirty="0"/>
              <a:t> </a:t>
            </a:r>
            <a:r>
              <a:rPr lang="ru-RU" dirty="0" err="1"/>
              <a:t>потерпілого</a:t>
            </a:r>
            <a:r>
              <a:rPr lang="ru-RU" dirty="0"/>
              <a:t> з </a:t>
            </a:r>
            <a:r>
              <a:rPr lang="ru-RU" dirty="0" err="1"/>
              <a:t>забрудненої</a:t>
            </a:r>
            <a:r>
              <a:rPr lang="ru-RU" dirty="0"/>
              <a:t> </a:t>
            </a:r>
            <a:r>
              <a:rPr lang="ru-RU" dirty="0" err="1"/>
              <a:t>атмосфери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err="1" smtClean="0"/>
              <a:t>Шкіру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слизові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</a:t>
            </a:r>
            <a:r>
              <a:rPr lang="ru-RU" dirty="0" err="1"/>
              <a:t>промивають</a:t>
            </a:r>
            <a:r>
              <a:rPr lang="ru-RU" dirty="0"/>
              <a:t> 2%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гідрокарбонату</a:t>
            </a:r>
            <a:r>
              <a:rPr lang="ru-RU" dirty="0"/>
              <a:t> </a:t>
            </a:r>
            <a:r>
              <a:rPr lang="ru-RU" dirty="0" err="1"/>
              <a:t>натрію</a:t>
            </a:r>
            <a:r>
              <a:rPr lang="ru-RU" dirty="0"/>
              <a:t>; Для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подразнення</a:t>
            </a:r>
            <a:r>
              <a:rPr lang="ru-RU" dirty="0"/>
              <a:t> </a:t>
            </a:r>
            <a:r>
              <a:rPr lang="ru-RU" dirty="0" err="1"/>
              <a:t>ніс</a:t>
            </a:r>
            <a:r>
              <a:rPr lang="ru-RU" dirty="0"/>
              <a:t> </a:t>
            </a:r>
            <a:r>
              <a:rPr lang="ru-RU" dirty="0" err="1"/>
              <a:t>закапують</a:t>
            </a:r>
            <a:r>
              <a:rPr lang="ru-RU" dirty="0"/>
              <a:t> 2% </a:t>
            </a:r>
            <a:r>
              <a:rPr lang="ru-RU" dirty="0" err="1"/>
              <a:t>розчином</a:t>
            </a:r>
            <a:r>
              <a:rPr lang="ru-RU" dirty="0"/>
              <a:t> </a:t>
            </a:r>
            <a:r>
              <a:rPr lang="ru-RU" dirty="0" err="1"/>
              <a:t>новокаїну</a:t>
            </a:r>
            <a:r>
              <a:rPr lang="ru-RU" dirty="0"/>
              <a:t>, </a:t>
            </a:r>
            <a:r>
              <a:rPr lang="ru-RU" dirty="0" err="1"/>
              <a:t>очі</a:t>
            </a:r>
            <a:r>
              <a:rPr lang="ru-RU" dirty="0"/>
              <a:t> - 30% </a:t>
            </a:r>
            <a:r>
              <a:rPr lang="ru-RU" dirty="0" err="1"/>
              <a:t>розчином</a:t>
            </a:r>
            <a:r>
              <a:rPr lang="ru-RU" dirty="0"/>
              <a:t> альбуциду </a:t>
            </a:r>
            <a:r>
              <a:rPr lang="en-US" dirty="0"/>
              <a:t>Na; </a:t>
            </a:r>
            <a:r>
              <a:rPr lang="ru-RU" dirty="0"/>
              <a:t>При </a:t>
            </a:r>
            <a:r>
              <a:rPr lang="ru-RU" dirty="0" err="1"/>
              <a:t>попаданні</a:t>
            </a:r>
            <a:r>
              <a:rPr lang="ru-RU" dirty="0"/>
              <a:t> </a:t>
            </a:r>
            <a:r>
              <a:rPr lang="ru-RU" dirty="0" err="1"/>
              <a:t>отрути</a:t>
            </a:r>
            <a:r>
              <a:rPr lang="ru-RU" dirty="0"/>
              <a:t> в </a:t>
            </a:r>
            <a:r>
              <a:rPr lang="ru-RU" dirty="0" err="1"/>
              <a:t>шлунково-кишковий</a:t>
            </a:r>
            <a:r>
              <a:rPr lang="ru-RU" dirty="0"/>
              <a:t> тракт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терміново</a:t>
            </a:r>
            <a:r>
              <a:rPr lang="ru-RU" dirty="0"/>
              <a:t> </a:t>
            </a:r>
            <a:r>
              <a:rPr lang="ru-RU" dirty="0" err="1"/>
              <a:t>промити</a:t>
            </a:r>
            <a:r>
              <a:rPr lang="ru-RU" dirty="0"/>
              <a:t> </a:t>
            </a:r>
            <a:r>
              <a:rPr lang="ru-RU" dirty="0" err="1"/>
              <a:t>шлунок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промивання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протиотруту</a:t>
            </a:r>
            <a:r>
              <a:rPr lang="ru-RU" dirty="0"/>
              <a:t> - </a:t>
            </a:r>
            <a:r>
              <a:rPr lang="ru-RU" dirty="0" err="1"/>
              <a:t>суміш</a:t>
            </a:r>
            <a:r>
              <a:rPr lang="ru-RU" dirty="0"/>
              <a:t> ТУМ, яка </a:t>
            </a:r>
            <a:r>
              <a:rPr lang="ru-RU" dirty="0" err="1"/>
              <a:t>складається</a:t>
            </a:r>
            <a:r>
              <a:rPr lang="ru-RU" dirty="0"/>
              <a:t> з 25г </a:t>
            </a:r>
            <a:r>
              <a:rPr lang="ru-RU" dirty="0" err="1"/>
              <a:t>таніну</a:t>
            </a:r>
            <a:r>
              <a:rPr lang="ru-RU" dirty="0"/>
              <a:t>, 50г </a:t>
            </a:r>
            <a:r>
              <a:rPr lang="ru-RU" dirty="0" err="1"/>
              <a:t>активованого</a:t>
            </a:r>
            <a:r>
              <a:rPr lang="ru-RU" dirty="0"/>
              <a:t> </a:t>
            </a:r>
            <a:r>
              <a:rPr lang="ru-RU" dirty="0" err="1"/>
              <a:t>вугілля</a:t>
            </a:r>
            <a:r>
              <a:rPr lang="ru-RU" dirty="0"/>
              <a:t>, 25г </a:t>
            </a:r>
            <a:r>
              <a:rPr lang="ru-RU" dirty="0" err="1"/>
              <a:t>окису</a:t>
            </a:r>
            <a:r>
              <a:rPr lang="ru-RU" dirty="0"/>
              <a:t> </a:t>
            </a:r>
            <a:r>
              <a:rPr lang="ru-RU" dirty="0" err="1"/>
              <a:t>магнію</a:t>
            </a:r>
            <a:r>
              <a:rPr lang="ru-RU" dirty="0"/>
              <a:t>, яку </a:t>
            </a:r>
            <a:r>
              <a:rPr lang="ru-RU" dirty="0" err="1"/>
              <a:t>розмішують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 і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випити</a:t>
            </a:r>
            <a:r>
              <a:rPr lang="ru-RU" dirty="0"/>
              <a:t>. Через 10-15хв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сольове</a:t>
            </a:r>
            <a:r>
              <a:rPr lang="ru-RU" dirty="0"/>
              <a:t> </a:t>
            </a:r>
            <a:r>
              <a:rPr lang="ru-RU" dirty="0" err="1"/>
              <a:t>проносне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Показана </a:t>
            </a:r>
            <a:r>
              <a:rPr lang="ru-RU" dirty="0" err="1"/>
              <a:t>інгаляція</a:t>
            </a:r>
            <a:r>
              <a:rPr lang="ru-RU" dirty="0"/>
              <a:t> </a:t>
            </a:r>
            <a:r>
              <a:rPr lang="ru-RU" dirty="0" err="1"/>
              <a:t>кисню</a:t>
            </a:r>
            <a:r>
              <a:rPr lang="ru-RU" dirty="0"/>
              <a:t>; </a:t>
            </a:r>
            <a:r>
              <a:rPr lang="ru-RU" dirty="0" err="1"/>
              <a:t>Вводять</a:t>
            </a:r>
            <a:r>
              <a:rPr lang="ru-RU" dirty="0"/>
              <a:t> 20мл 40%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і 500мг </a:t>
            </a:r>
            <a:r>
              <a:rPr lang="ru-RU" dirty="0" err="1"/>
              <a:t>аскорбінової</a:t>
            </a:r>
            <a:r>
              <a:rPr lang="ru-RU" dirty="0"/>
              <a:t> кислота, </a:t>
            </a:r>
            <a:r>
              <a:rPr lang="ru-RU" dirty="0" err="1"/>
              <a:t>вітамін</a:t>
            </a:r>
            <a:r>
              <a:rPr lang="ru-RU" dirty="0"/>
              <a:t> В1 – в/м; При </a:t>
            </a:r>
            <a:r>
              <a:rPr lang="ru-RU" dirty="0" err="1"/>
              <a:t>явищах</a:t>
            </a:r>
            <a:r>
              <a:rPr lang="ru-RU" dirty="0"/>
              <a:t> </a:t>
            </a:r>
            <a:r>
              <a:rPr lang="ru-RU" dirty="0" err="1"/>
              <a:t>пригнічення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 показаний </a:t>
            </a:r>
            <a:r>
              <a:rPr lang="ru-RU" dirty="0" err="1"/>
              <a:t>лобелін</a:t>
            </a:r>
            <a:r>
              <a:rPr lang="ru-RU" dirty="0"/>
              <a:t>; При </a:t>
            </a:r>
            <a:r>
              <a:rPr lang="ru-RU" dirty="0" err="1"/>
              <a:t>колапсі</a:t>
            </a:r>
            <a:r>
              <a:rPr lang="ru-RU" dirty="0"/>
              <a:t> </a:t>
            </a:r>
            <a:r>
              <a:rPr lang="ru-RU" dirty="0" err="1"/>
              <a:t>кофеїн</a:t>
            </a:r>
            <a:r>
              <a:rPr lang="ru-RU" dirty="0"/>
              <a:t>, </a:t>
            </a:r>
            <a:r>
              <a:rPr lang="ru-RU" dirty="0" err="1"/>
              <a:t>кордіамін</a:t>
            </a:r>
            <a:r>
              <a:rPr lang="ru-RU" dirty="0"/>
              <a:t>; Для </a:t>
            </a:r>
            <a:r>
              <a:rPr lang="ru-RU" dirty="0" err="1"/>
              <a:t>зняття</a:t>
            </a:r>
            <a:r>
              <a:rPr lang="ru-RU" dirty="0"/>
              <a:t> </a:t>
            </a:r>
            <a:r>
              <a:rPr lang="ru-RU" dirty="0" err="1"/>
              <a:t>збудження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барбітурати</a:t>
            </a:r>
            <a:r>
              <a:rPr lang="ru-RU" dirty="0"/>
              <a:t>, при </a:t>
            </a:r>
            <a:r>
              <a:rPr lang="ru-RU" dirty="0" err="1"/>
              <a:t>судомах</a:t>
            </a:r>
            <a:r>
              <a:rPr lang="ru-RU" dirty="0"/>
              <a:t> </a:t>
            </a:r>
            <a:r>
              <a:rPr lang="ru-RU" dirty="0" err="1"/>
              <a:t>призначають</a:t>
            </a:r>
            <a:r>
              <a:rPr lang="ru-RU" dirty="0"/>
              <a:t> </a:t>
            </a:r>
            <a:r>
              <a:rPr lang="ru-RU" dirty="0" err="1"/>
              <a:t>хлоралгідрат</a:t>
            </a:r>
            <a:r>
              <a:rPr lang="ru-RU" dirty="0"/>
              <a:t> в </a:t>
            </a:r>
            <a:r>
              <a:rPr lang="ru-RU" dirty="0" err="1"/>
              <a:t>клізмі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70748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014" y="152399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Загальні </a:t>
            </a:r>
            <a:r>
              <a:rPr lang="ru-RU" dirty="0" err="1"/>
              <a:t>підходи</a:t>
            </a:r>
            <a:r>
              <a:rPr lang="ru-RU" dirty="0"/>
              <a:t> до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014" y="812799"/>
            <a:ext cx="8596668" cy="5287555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• </a:t>
            </a:r>
            <a:r>
              <a:rPr lang="ru-RU" dirty="0" err="1"/>
              <a:t>інфузійну</a:t>
            </a:r>
            <a:r>
              <a:rPr lang="ru-RU" dirty="0"/>
              <a:t> </a:t>
            </a:r>
            <a:r>
              <a:rPr lang="ru-RU" dirty="0" err="1"/>
              <a:t>терапію</a:t>
            </a:r>
            <a:r>
              <a:rPr lang="ru-RU" dirty="0"/>
              <a:t> – </a:t>
            </a:r>
            <a:r>
              <a:rPr lang="ru-RU" dirty="0" err="1"/>
              <a:t>внутрішньовенне</a:t>
            </a:r>
            <a:r>
              <a:rPr lang="ru-RU" dirty="0"/>
              <a:t> </a:t>
            </a:r>
            <a:r>
              <a:rPr lang="ru-RU" dirty="0" err="1"/>
              <a:t>краплинне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5%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глюкози</a:t>
            </a:r>
            <a:r>
              <a:rPr lang="ru-RU" dirty="0"/>
              <a:t> (500-800 мл) та </a:t>
            </a:r>
            <a:r>
              <a:rPr lang="ru-RU" dirty="0" err="1"/>
              <a:t>ізотонічного</a:t>
            </a:r>
            <a:r>
              <a:rPr lang="ru-RU" dirty="0"/>
              <a:t>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натрію</a:t>
            </a:r>
            <a:r>
              <a:rPr lang="ru-RU" dirty="0"/>
              <a:t> хлориду, </a:t>
            </a:r>
            <a:r>
              <a:rPr lang="ru-RU" dirty="0" err="1"/>
              <a:t>неогемодез</a:t>
            </a:r>
            <a:r>
              <a:rPr lang="ru-RU" dirty="0"/>
              <a:t>. </a:t>
            </a:r>
            <a:r>
              <a:rPr lang="ru-RU" dirty="0" err="1"/>
              <a:t>Загальний</a:t>
            </a:r>
            <a:r>
              <a:rPr lang="ru-RU" dirty="0"/>
              <a:t> </a:t>
            </a:r>
            <a:r>
              <a:rPr lang="ru-RU" dirty="0" err="1"/>
              <a:t>об’єм</a:t>
            </a:r>
            <a:r>
              <a:rPr lang="ru-RU" dirty="0"/>
              <a:t> </a:t>
            </a:r>
            <a:r>
              <a:rPr lang="ru-RU" dirty="0" err="1"/>
              <a:t>введеної</a:t>
            </a:r>
            <a:r>
              <a:rPr lang="ru-RU" dirty="0"/>
              <a:t> </a:t>
            </a:r>
            <a:r>
              <a:rPr lang="ru-RU" dirty="0" err="1"/>
              <a:t>рідини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доби</a:t>
            </a:r>
            <a:r>
              <a:rPr lang="ru-RU" dirty="0"/>
              <a:t> становить 6-8 л. </a:t>
            </a:r>
            <a:r>
              <a:rPr lang="ru-RU" dirty="0" err="1"/>
              <a:t>Поряд</a:t>
            </a:r>
            <a:r>
              <a:rPr lang="ru-RU" dirty="0"/>
              <a:t> з </a:t>
            </a:r>
            <a:r>
              <a:rPr lang="ru-RU" dirty="0" err="1"/>
              <a:t>інфузійною</a:t>
            </a:r>
            <a:r>
              <a:rPr lang="ru-RU" dirty="0"/>
              <a:t> </a:t>
            </a:r>
            <a:r>
              <a:rPr lang="ru-RU" dirty="0" err="1"/>
              <a:t>терапією</a:t>
            </a:r>
            <a:r>
              <a:rPr lang="ru-RU" dirty="0"/>
              <a:t> </a:t>
            </a:r>
            <a:r>
              <a:rPr lang="ru-RU" dirty="0" err="1"/>
              <a:t>доцільно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форсований</a:t>
            </a:r>
            <a:r>
              <a:rPr lang="ru-RU" dirty="0"/>
              <a:t> </a:t>
            </a:r>
            <a:r>
              <a:rPr lang="ru-RU" dirty="0" err="1"/>
              <a:t>діурез</a:t>
            </a:r>
            <a:r>
              <a:rPr lang="ru-RU" dirty="0"/>
              <a:t> шляхом </a:t>
            </a:r>
            <a:r>
              <a:rPr lang="ru-RU" dirty="0" err="1"/>
              <a:t>внутрішньовенного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1%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фуросеміду</a:t>
            </a:r>
            <a:r>
              <a:rPr lang="ru-RU" dirty="0"/>
              <a:t> (до 60 мг/</a:t>
            </a:r>
            <a:r>
              <a:rPr lang="ru-RU" dirty="0" err="1"/>
              <a:t>добу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до 100-140 г </a:t>
            </a:r>
            <a:r>
              <a:rPr lang="ru-RU" dirty="0" err="1"/>
              <a:t>маніту</a:t>
            </a:r>
            <a:r>
              <a:rPr lang="ru-RU" dirty="0"/>
              <a:t>);</a:t>
            </a:r>
          </a:p>
          <a:p>
            <a:r>
              <a:rPr lang="ru-RU" dirty="0"/>
              <a:t>• </a:t>
            </a:r>
            <a:r>
              <a:rPr lang="ru-RU" dirty="0" err="1"/>
              <a:t>вітамінотерапію</a:t>
            </a:r>
            <a:r>
              <a:rPr lang="ru-RU" dirty="0"/>
              <a:t> – </a:t>
            </a:r>
            <a:r>
              <a:rPr lang="ru-RU" dirty="0" err="1"/>
              <a:t>внутрішньовенне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В і С на </a:t>
            </a:r>
            <a:r>
              <a:rPr lang="ru-RU" dirty="0" err="1"/>
              <a:t>фоні</a:t>
            </a:r>
            <a:r>
              <a:rPr lang="ru-RU" dirty="0"/>
              <a:t> </a:t>
            </a:r>
            <a:r>
              <a:rPr lang="ru-RU" dirty="0" err="1"/>
              <a:t>інфузійної</a:t>
            </a:r>
            <a:r>
              <a:rPr lang="ru-RU" dirty="0"/>
              <a:t> </a:t>
            </a:r>
            <a:r>
              <a:rPr lang="ru-RU" dirty="0" err="1"/>
              <a:t>терапії</a:t>
            </a:r>
            <a:r>
              <a:rPr lang="ru-RU" dirty="0"/>
              <a:t>;</a:t>
            </a:r>
          </a:p>
          <a:p>
            <a:r>
              <a:rPr lang="ru-RU" dirty="0"/>
              <a:t>• </a:t>
            </a:r>
            <a:r>
              <a:rPr lang="ru-RU" dirty="0" err="1"/>
              <a:t>детоксикаційну</a:t>
            </a:r>
            <a:r>
              <a:rPr lang="ru-RU" dirty="0"/>
              <a:t> </a:t>
            </a:r>
            <a:r>
              <a:rPr lang="ru-RU" dirty="0" err="1"/>
              <a:t>терапію</a:t>
            </a:r>
            <a:r>
              <a:rPr lang="ru-RU" dirty="0"/>
              <a:t> –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еферентних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екстракорпоральної</a:t>
            </a:r>
            <a:r>
              <a:rPr lang="ru-RU" dirty="0"/>
              <a:t> </a:t>
            </a:r>
            <a:r>
              <a:rPr lang="ru-RU" dirty="0" err="1"/>
              <a:t>детоксикації</a:t>
            </a:r>
            <a:r>
              <a:rPr lang="ru-RU" dirty="0"/>
              <a:t>: </a:t>
            </a:r>
            <a:r>
              <a:rPr lang="ru-RU" dirty="0" err="1"/>
              <a:t>плазмаферез</a:t>
            </a:r>
            <a:r>
              <a:rPr lang="ru-RU" dirty="0"/>
              <a:t>, </a:t>
            </a:r>
            <a:r>
              <a:rPr lang="ru-RU" dirty="0" err="1"/>
              <a:t>плазмасорбція</a:t>
            </a:r>
            <a:r>
              <a:rPr lang="ru-RU" dirty="0"/>
              <a:t>, </a:t>
            </a:r>
            <a:r>
              <a:rPr lang="ru-RU" dirty="0" err="1"/>
              <a:t>лімфосорбція</a:t>
            </a:r>
            <a:r>
              <a:rPr lang="ru-RU" dirty="0"/>
              <a:t> </a:t>
            </a:r>
            <a:r>
              <a:rPr lang="ru-RU" dirty="0" err="1"/>
              <a:t>гемодіаліз</a:t>
            </a:r>
            <a:r>
              <a:rPr lang="ru-RU" dirty="0"/>
              <a:t>, </a:t>
            </a:r>
            <a:r>
              <a:rPr lang="ru-RU" dirty="0" err="1"/>
              <a:t>перитонеальний</a:t>
            </a:r>
            <a:r>
              <a:rPr lang="ru-RU" dirty="0"/>
              <a:t> </a:t>
            </a:r>
            <a:r>
              <a:rPr lang="ru-RU" dirty="0" err="1"/>
              <a:t>діаліз</a:t>
            </a:r>
            <a:r>
              <a:rPr lang="ru-RU" dirty="0"/>
              <a:t>, </a:t>
            </a:r>
            <a:r>
              <a:rPr lang="ru-RU" dirty="0" err="1"/>
              <a:t>гемосорбція</a:t>
            </a:r>
            <a:r>
              <a:rPr lang="ru-RU" dirty="0"/>
              <a:t>;</a:t>
            </a:r>
          </a:p>
          <a:p>
            <a:r>
              <a:rPr lang="ru-RU" dirty="0"/>
              <a:t>•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препаратів</a:t>
            </a:r>
            <a:r>
              <a:rPr lang="ru-RU" dirty="0"/>
              <a:t> </a:t>
            </a:r>
            <a:r>
              <a:rPr lang="ru-RU" dirty="0" err="1"/>
              <a:t>кальцію</a:t>
            </a:r>
            <a:r>
              <a:rPr lang="ru-RU" dirty="0"/>
              <a:t> у </a:t>
            </a:r>
            <a:r>
              <a:rPr lang="ru-RU" dirty="0" err="1"/>
              <a:t>зв’язку</a:t>
            </a:r>
            <a:r>
              <a:rPr lang="ru-RU" dirty="0"/>
              <a:t> з </a:t>
            </a:r>
            <a:r>
              <a:rPr lang="ru-RU" dirty="0" err="1"/>
              <a:t>гіпокальціємією</a:t>
            </a:r>
            <a:r>
              <a:rPr lang="ru-RU" dirty="0"/>
              <a:t>; </a:t>
            </a:r>
            <a:r>
              <a:rPr lang="ru-RU" dirty="0" err="1"/>
              <a:t>внутрішньовенно</a:t>
            </a:r>
            <a:r>
              <a:rPr lang="ru-RU" dirty="0"/>
              <a:t> </a:t>
            </a:r>
            <a:r>
              <a:rPr lang="ru-RU" dirty="0" err="1"/>
              <a:t>вводять</a:t>
            </a:r>
            <a:r>
              <a:rPr lang="ru-RU" dirty="0"/>
              <a:t> 10 мл 10% </a:t>
            </a:r>
            <a:r>
              <a:rPr lang="ru-RU" dirty="0" err="1"/>
              <a:t>розчину</a:t>
            </a:r>
            <a:r>
              <a:rPr lang="ru-RU" dirty="0"/>
              <a:t> </a:t>
            </a:r>
            <a:r>
              <a:rPr lang="ru-RU" dirty="0" err="1"/>
              <a:t>кальцію</a:t>
            </a:r>
            <a:r>
              <a:rPr lang="ru-RU" dirty="0"/>
              <a:t> глюконату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кальцію</a:t>
            </a:r>
            <a:r>
              <a:rPr lang="ru-RU" dirty="0"/>
              <a:t> хлориду в </a:t>
            </a:r>
            <a:r>
              <a:rPr lang="ru-RU" dirty="0" err="1"/>
              <a:t>аналогічних</a:t>
            </a:r>
            <a:r>
              <a:rPr lang="ru-RU" dirty="0"/>
              <a:t> дозах;</a:t>
            </a:r>
          </a:p>
          <a:p>
            <a:r>
              <a:rPr lang="ru-RU" dirty="0"/>
              <a:t>• симптоматично </a:t>
            </a:r>
            <a:r>
              <a:rPr lang="ru-RU" dirty="0" err="1"/>
              <a:t>показане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антиоксидантів</a:t>
            </a:r>
            <a:r>
              <a:rPr lang="ru-RU" dirty="0"/>
              <a:t>, </a:t>
            </a:r>
            <a:r>
              <a:rPr lang="ru-RU" dirty="0" err="1"/>
              <a:t>вітамінів</a:t>
            </a:r>
            <a:r>
              <a:rPr lang="ru-RU" dirty="0"/>
              <a:t>, </a:t>
            </a:r>
            <a:r>
              <a:rPr lang="ru-RU" dirty="0" err="1"/>
              <a:t>гепатопротекторів</a:t>
            </a:r>
            <a:r>
              <a:rPr lang="ru-RU" dirty="0"/>
              <a:t>, </a:t>
            </a:r>
            <a:r>
              <a:rPr lang="ru-RU" dirty="0" err="1"/>
              <a:t>нейролептиків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синдромів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5880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45" y="527732"/>
            <a:ext cx="8596668" cy="388077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Протипоказане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адреналіну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аналогів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ХОС </a:t>
            </a:r>
            <a:r>
              <a:rPr lang="ru-RU" dirty="0" err="1"/>
              <a:t>підвищують</a:t>
            </a:r>
            <a:r>
              <a:rPr lang="ru-RU" dirty="0"/>
              <a:t> </a:t>
            </a:r>
            <a:r>
              <a:rPr lang="ru-RU" dirty="0" err="1"/>
              <a:t>чутливість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рецепторів</a:t>
            </a:r>
            <a:r>
              <a:rPr lang="ru-RU" dirty="0"/>
              <a:t> </a:t>
            </a:r>
            <a:r>
              <a:rPr lang="ru-RU" dirty="0" err="1"/>
              <a:t>міокарда</a:t>
            </a:r>
            <a:r>
              <a:rPr lang="ru-RU" dirty="0"/>
              <a:t> (</a:t>
            </a:r>
            <a:r>
              <a:rPr lang="ru-RU" dirty="0" err="1"/>
              <a:t>можлива</a:t>
            </a:r>
            <a:r>
              <a:rPr lang="ru-RU" dirty="0"/>
              <a:t> </a:t>
            </a:r>
            <a:r>
              <a:rPr lang="ru-RU" dirty="0" err="1"/>
              <a:t>раптова</a:t>
            </a:r>
            <a:r>
              <a:rPr lang="ru-RU" dirty="0"/>
              <a:t> </a:t>
            </a:r>
            <a:r>
              <a:rPr lang="ru-RU" dirty="0" err="1"/>
              <a:t>зупинка</a:t>
            </a:r>
            <a:r>
              <a:rPr lang="ru-RU" dirty="0"/>
              <a:t> </a:t>
            </a:r>
            <a:r>
              <a:rPr lang="ru-RU" dirty="0" err="1"/>
              <a:t>серця</a:t>
            </a:r>
            <a:r>
              <a:rPr lang="ru-RU" dirty="0"/>
              <a:t>). </a:t>
            </a:r>
            <a:r>
              <a:rPr lang="ru-RU" dirty="0" err="1"/>
              <a:t>Морфін</a:t>
            </a:r>
            <a:r>
              <a:rPr lang="ru-RU" dirty="0"/>
              <a:t> </a:t>
            </a:r>
            <a:r>
              <a:rPr lang="ru-RU" dirty="0" err="1"/>
              <a:t>протипоказаний</a:t>
            </a:r>
            <a:r>
              <a:rPr lang="ru-RU" dirty="0"/>
              <a:t> для </a:t>
            </a:r>
            <a:r>
              <a:rPr lang="ru-RU" dirty="0" err="1"/>
              <a:t>застосування</a:t>
            </a:r>
            <a:r>
              <a:rPr lang="ru-RU" dirty="0"/>
              <a:t> через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пригнічувальний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на </a:t>
            </a:r>
            <a:r>
              <a:rPr lang="ru-RU" dirty="0" err="1"/>
              <a:t>дихальний</a:t>
            </a:r>
            <a:r>
              <a:rPr lang="ru-RU" dirty="0"/>
              <a:t> центр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небажані</a:t>
            </a:r>
            <a:r>
              <a:rPr lang="ru-RU" dirty="0"/>
              <a:t> </a:t>
            </a:r>
            <a:r>
              <a:rPr lang="ru-RU" dirty="0" err="1"/>
              <a:t>побічні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погіршують</a:t>
            </a:r>
            <a:r>
              <a:rPr lang="ru-RU" dirty="0"/>
              <a:t> стан </a:t>
            </a:r>
            <a:r>
              <a:rPr lang="ru-RU" dirty="0" err="1"/>
              <a:t>пацієнта</a:t>
            </a:r>
            <a:r>
              <a:rPr lang="ru-RU" dirty="0"/>
              <a:t> при </a:t>
            </a:r>
            <a:r>
              <a:rPr lang="ru-RU" dirty="0" err="1"/>
              <a:t>отруєнні</a:t>
            </a:r>
            <a:r>
              <a:rPr lang="ru-RU" dirty="0"/>
              <a:t> ХОС.</a:t>
            </a:r>
          </a:p>
          <a:p>
            <a:r>
              <a:rPr lang="ru-RU" dirty="0"/>
              <a:t>При </a:t>
            </a:r>
            <a:r>
              <a:rPr lang="ru-RU" dirty="0" err="1"/>
              <a:t>хронічній</a:t>
            </a:r>
            <a:r>
              <a:rPr lang="ru-RU" dirty="0"/>
              <a:t> </a:t>
            </a:r>
            <a:r>
              <a:rPr lang="ru-RU" dirty="0" err="1"/>
              <a:t>інтоксикації</a:t>
            </a:r>
            <a:r>
              <a:rPr lang="ru-RU" dirty="0"/>
              <a:t> ХОС проводиться </a:t>
            </a:r>
            <a:r>
              <a:rPr lang="ru-RU" dirty="0" err="1"/>
              <a:t>симптоматичне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проявів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різноманітними</a:t>
            </a:r>
            <a:r>
              <a:rPr lang="ru-RU" dirty="0" smtClean="0"/>
              <a:t>. </a:t>
            </a:r>
            <a:r>
              <a:rPr lang="uk-UA" dirty="0" smtClean="0"/>
              <a:t>Проводиться вітамінотерапія</a:t>
            </a:r>
            <a:endParaRPr lang="ru-RU" dirty="0"/>
          </a:p>
          <a:p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широке</a:t>
            </a:r>
            <a:r>
              <a:rPr lang="ru-RU" dirty="0"/>
              <a:t> коло </a:t>
            </a:r>
            <a:r>
              <a:rPr lang="ru-RU" dirty="0" err="1"/>
              <a:t>медикаментозних</a:t>
            </a:r>
            <a:r>
              <a:rPr lang="ru-RU" dirty="0"/>
              <a:t> і </a:t>
            </a:r>
            <a:r>
              <a:rPr lang="ru-RU" dirty="0" err="1"/>
              <a:t>немедикаментозних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застосовується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наявністю</a:t>
            </a:r>
            <a:r>
              <a:rPr lang="ru-RU" dirty="0"/>
              <a:t>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синдромів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756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952" y="139337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Експертиза </a:t>
            </a:r>
            <a:r>
              <a:rPr lang="ru-RU" dirty="0" err="1"/>
              <a:t>працездатності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453" y="799737"/>
            <a:ext cx="8596668" cy="388077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/>
              <a:t>перенесеного</a:t>
            </a:r>
            <a:r>
              <a:rPr lang="ru-RU" dirty="0"/>
              <a:t> </a:t>
            </a:r>
            <a:r>
              <a:rPr lang="ru-RU" dirty="0" err="1"/>
              <a:t>гострого</a:t>
            </a:r>
            <a:r>
              <a:rPr lang="ru-RU" dirty="0"/>
              <a:t> </a:t>
            </a:r>
            <a:r>
              <a:rPr lang="ru-RU" dirty="0" err="1"/>
              <a:t>отруєння</a:t>
            </a:r>
            <a:r>
              <a:rPr lang="ru-RU" dirty="0"/>
              <a:t> ХОС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тимчасове</a:t>
            </a:r>
            <a:r>
              <a:rPr lang="ru-RU" dirty="0"/>
              <a:t> </a:t>
            </a:r>
            <a:r>
              <a:rPr lang="ru-RU" dirty="0" err="1"/>
              <a:t>звільнення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переведенням</a:t>
            </a:r>
            <a:r>
              <a:rPr lang="ru-RU" dirty="0"/>
              <a:t> на </a:t>
            </a:r>
            <a:r>
              <a:rPr lang="ru-RU" dirty="0" err="1"/>
              <a:t>іншу</a:t>
            </a:r>
            <a:r>
              <a:rPr lang="ru-RU" dirty="0"/>
              <a:t> роботу без контакту з будь-</a:t>
            </a:r>
            <a:r>
              <a:rPr lang="ru-RU" dirty="0" err="1"/>
              <a:t>якою</a:t>
            </a:r>
            <a:r>
              <a:rPr lang="ru-RU" dirty="0"/>
              <a:t> токсичною </a:t>
            </a:r>
            <a:r>
              <a:rPr lang="ru-RU" dirty="0" err="1"/>
              <a:t>речовиною</a:t>
            </a:r>
            <a:r>
              <a:rPr lang="ru-RU" dirty="0"/>
              <a:t> до 2 </a:t>
            </a:r>
            <a:r>
              <a:rPr lang="ru-RU" dirty="0" err="1"/>
              <a:t>місяців</a:t>
            </a:r>
            <a:r>
              <a:rPr lang="ru-RU" dirty="0"/>
              <a:t>. </a:t>
            </a:r>
            <a:r>
              <a:rPr lang="ru-RU" dirty="0" err="1"/>
              <a:t>Наступна</a:t>
            </a:r>
            <a:r>
              <a:rPr lang="ru-RU" dirty="0"/>
              <a:t> тактика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.</a:t>
            </a:r>
          </a:p>
          <a:p>
            <a:r>
              <a:rPr lang="ru-RU" dirty="0" err="1"/>
              <a:t>Хронічна</a:t>
            </a:r>
            <a:r>
              <a:rPr lang="ru-RU" dirty="0"/>
              <a:t> </a:t>
            </a:r>
            <a:r>
              <a:rPr lang="ru-RU" dirty="0" err="1"/>
              <a:t>інтоксикація</a:t>
            </a:r>
            <a:r>
              <a:rPr lang="ru-RU" dirty="0"/>
              <a:t> ХОС є </a:t>
            </a:r>
            <a:r>
              <a:rPr lang="ru-RU" dirty="0" err="1"/>
              <a:t>показанням</a:t>
            </a:r>
            <a:r>
              <a:rPr lang="ru-RU" dirty="0"/>
              <a:t> для </a:t>
            </a:r>
            <a:r>
              <a:rPr lang="ru-RU" dirty="0" err="1"/>
              <a:t>переведення</a:t>
            </a:r>
            <a:r>
              <a:rPr lang="ru-RU" dirty="0"/>
              <a:t> на роботу без контакту з пестицидами.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забороняється</a:t>
            </a:r>
            <a:r>
              <a:rPr lang="ru-RU" dirty="0"/>
              <a:t> </a:t>
            </a:r>
            <a:r>
              <a:rPr lang="ru-RU" dirty="0" err="1"/>
              <a:t>подальший</a:t>
            </a:r>
            <a:r>
              <a:rPr lang="ru-RU" dirty="0"/>
              <a:t> контакт з ХОС при рецидивному </a:t>
            </a:r>
            <a:r>
              <a:rPr lang="ru-RU" dirty="0" err="1"/>
              <a:t>дерматиті</a:t>
            </a:r>
            <a:r>
              <a:rPr lang="ru-RU" dirty="0"/>
              <a:t>, </a:t>
            </a:r>
            <a:r>
              <a:rPr lang="ru-RU" dirty="0" err="1"/>
              <a:t>органічних</a:t>
            </a:r>
            <a:r>
              <a:rPr lang="ru-RU" dirty="0"/>
              <a:t> </a:t>
            </a:r>
            <a:r>
              <a:rPr lang="ru-RU" dirty="0" err="1"/>
              <a:t>ураженнях</a:t>
            </a:r>
            <a:r>
              <a:rPr lang="ru-RU" dirty="0"/>
              <a:t> </a:t>
            </a:r>
            <a:r>
              <a:rPr lang="ru-RU" dirty="0" err="1"/>
              <a:t>нервової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та токсичному </a:t>
            </a:r>
            <a:r>
              <a:rPr lang="ru-RU" dirty="0" err="1"/>
              <a:t>гепатиті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виражених</a:t>
            </a:r>
            <a:r>
              <a:rPr lang="ru-RU" dirty="0"/>
              <a:t> </a:t>
            </a:r>
            <a:r>
              <a:rPr lang="ru-RU" dirty="0" err="1"/>
              <a:t>залишкових</a:t>
            </a:r>
            <a:r>
              <a:rPr lang="ru-RU" dirty="0"/>
              <a:t> </a:t>
            </a:r>
            <a:r>
              <a:rPr lang="ru-RU" dirty="0" err="1"/>
              <a:t>явищах</a:t>
            </a:r>
            <a:r>
              <a:rPr lang="ru-RU" dirty="0"/>
              <a:t> </a:t>
            </a:r>
            <a:r>
              <a:rPr lang="ru-RU" dirty="0" err="1"/>
              <a:t>гострих</a:t>
            </a:r>
            <a:r>
              <a:rPr lang="ru-RU" dirty="0"/>
              <a:t> і </a:t>
            </a:r>
            <a:r>
              <a:rPr lang="ru-RU" dirty="0" err="1"/>
              <a:t>хронічних</a:t>
            </a:r>
            <a:r>
              <a:rPr lang="ru-RU" dirty="0"/>
              <a:t> </a:t>
            </a:r>
            <a:r>
              <a:rPr lang="ru-RU" dirty="0" err="1"/>
              <a:t>отруєнь</a:t>
            </a:r>
            <a:r>
              <a:rPr lang="ru-RU" dirty="0"/>
              <a:t> ХОС </a:t>
            </a:r>
            <a:r>
              <a:rPr lang="ru-RU" dirty="0" err="1"/>
              <a:t>подальша</a:t>
            </a:r>
            <a:r>
              <a:rPr lang="ru-RU" dirty="0"/>
              <a:t> робота з </a:t>
            </a:r>
            <a:r>
              <a:rPr lang="ru-RU" dirty="0" err="1"/>
              <a:t>токсичними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</a:t>
            </a:r>
            <a:r>
              <a:rPr lang="ru-RU" dirty="0" err="1"/>
              <a:t>протипоказана</a:t>
            </a:r>
            <a:r>
              <a:rPr lang="ru-RU" dirty="0"/>
              <a:t>. </a:t>
            </a:r>
            <a:r>
              <a:rPr lang="ru-RU" dirty="0" err="1"/>
              <a:t>Пацієнт</a:t>
            </a:r>
            <a:r>
              <a:rPr lang="ru-RU" dirty="0"/>
              <a:t> </a:t>
            </a:r>
            <a:r>
              <a:rPr lang="ru-RU" dirty="0" err="1"/>
              <a:t>потребує</a:t>
            </a:r>
            <a:r>
              <a:rPr lang="ru-RU" dirty="0"/>
              <a:t> </a:t>
            </a:r>
            <a:r>
              <a:rPr lang="ru-RU" dirty="0" err="1"/>
              <a:t>направлення</a:t>
            </a:r>
            <a:r>
              <a:rPr lang="ru-RU" dirty="0"/>
              <a:t> на МСЕК для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інвалідності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відсотка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працездатності</a:t>
            </a:r>
            <a:r>
              <a:rPr lang="ru-RU" dirty="0"/>
              <a:t> з </a:t>
            </a:r>
            <a:r>
              <a:rPr lang="ru-RU" dirty="0" err="1"/>
              <a:t>професійного</a:t>
            </a:r>
            <a:r>
              <a:rPr lang="ru-RU" dirty="0"/>
              <a:t> </a:t>
            </a:r>
            <a:r>
              <a:rPr lang="ru-RU" dirty="0" err="1"/>
              <a:t>захворювання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4974" y="4545000"/>
            <a:ext cx="3299517" cy="21929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55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204" y="204651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Профілактика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204" y="865051"/>
            <a:ext cx="8596668" cy="514154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dirty="0" err="1"/>
              <a:t>Ретельний</a:t>
            </a:r>
            <a:r>
              <a:rPr lang="ru-RU" dirty="0"/>
              <a:t> </a:t>
            </a:r>
            <a:r>
              <a:rPr lang="ru-RU" dirty="0" err="1"/>
              <a:t>відбір</a:t>
            </a:r>
            <a:r>
              <a:rPr lang="ru-RU" dirty="0"/>
              <a:t> і </a:t>
            </a:r>
            <a:r>
              <a:rPr lang="ru-RU" dirty="0" err="1"/>
              <a:t>гігієнічна</a:t>
            </a:r>
            <a:r>
              <a:rPr lang="ru-RU" dirty="0"/>
              <a:t> </a:t>
            </a:r>
            <a:r>
              <a:rPr lang="ru-RU" dirty="0" err="1"/>
              <a:t>регламентація</a:t>
            </a:r>
            <a:r>
              <a:rPr lang="ru-RU" dirty="0"/>
              <a:t> ХОС.</a:t>
            </a:r>
          </a:p>
          <a:p>
            <a:r>
              <a:rPr lang="ru-RU" dirty="0"/>
              <a:t>2. </a:t>
            </a:r>
            <a:r>
              <a:rPr lang="ru-RU" dirty="0" err="1"/>
              <a:t>Заміна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пестицидів</a:t>
            </a:r>
            <a:r>
              <a:rPr lang="ru-RU" dirty="0"/>
              <a:t>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небезпечними</a:t>
            </a:r>
            <a:r>
              <a:rPr lang="ru-RU" dirty="0"/>
              <a:t>, </a:t>
            </a:r>
            <a:r>
              <a:rPr lang="ru-RU" dirty="0" err="1"/>
              <a:t>виключення</a:t>
            </a:r>
            <a:r>
              <a:rPr lang="ru-RU" dirty="0"/>
              <a:t> з </a:t>
            </a:r>
            <a:r>
              <a:rPr lang="ru-RU" dirty="0" err="1"/>
              <a:t>обігу</a:t>
            </a:r>
            <a:r>
              <a:rPr lang="ru-RU" dirty="0"/>
              <a:t> </a:t>
            </a:r>
            <a:r>
              <a:rPr lang="ru-RU" dirty="0" err="1"/>
              <a:t>високотоксичних</a:t>
            </a:r>
            <a:r>
              <a:rPr lang="ru-RU" dirty="0"/>
              <a:t>, </a:t>
            </a:r>
            <a:r>
              <a:rPr lang="ru-RU" dirty="0" err="1"/>
              <a:t>висококумулятивних</a:t>
            </a:r>
            <a:r>
              <a:rPr lang="ru-RU" dirty="0"/>
              <a:t> та </a:t>
            </a:r>
            <a:r>
              <a:rPr lang="ru-RU" dirty="0" err="1"/>
              <a:t>стійких</a:t>
            </a:r>
            <a:r>
              <a:rPr lang="ru-RU" dirty="0"/>
              <a:t> у </a:t>
            </a:r>
            <a:r>
              <a:rPr lang="ru-RU" dirty="0" err="1"/>
              <a:t>зовнішньому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dirty="0" err="1"/>
              <a:t>Удосконалення</a:t>
            </a:r>
            <a:r>
              <a:rPr lang="ru-RU" dirty="0"/>
              <a:t> </a:t>
            </a:r>
            <a:r>
              <a:rPr lang="ru-RU" dirty="0" err="1"/>
              <a:t>способів</a:t>
            </a:r>
            <a:r>
              <a:rPr lang="ru-RU" dirty="0"/>
              <a:t> і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пестицидів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Санітарно-гігієнічний</a:t>
            </a:r>
            <a:r>
              <a:rPr lang="ru-RU" dirty="0"/>
              <a:t> </a:t>
            </a:r>
            <a:r>
              <a:rPr lang="ru-RU" dirty="0" err="1"/>
              <a:t>нагляд</a:t>
            </a:r>
            <a:r>
              <a:rPr lang="ru-RU" dirty="0"/>
              <a:t> за </a:t>
            </a:r>
            <a:r>
              <a:rPr lang="ru-RU" dirty="0" err="1"/>
              <a:t>зберіганням</a:t>
            </a:r>
            <a:r>
              <a:rPr lang="ru-RU" dirty="0"/>
              <a:t> і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пестицидів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.</a:t>
            </a:r>
          </a:p>
          <a:p>
            <a:r>
              <a:rPr lang="ru-RU" dirty="0"/>
              <a:t>5.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роботи</a:t>
            </a:r>
            <a:r>
              <a:rPr lang="ru-RU" dirty="0"/>
              <a:t> з ХОС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.</a:t>
            </a:r>
          </a:p>
          <a:p>
            <a:r>
              <a:rPr lang="ru-RU" dirty="0"/>
              <a:t>6. </a:t>
            </a:r>
            <a:r>
              <a:rPr lang="ru-RU" dirty="0" err="1"/>
              <a:t>Раціональна</a:t>
            </a:r>
            <a:r>
              <a:rPr lang="ru-RU" dirty="0"/>
              <a:t>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ХОС (</a:t>
            </a:r>
            <a:r>
              <a:rPr lang="ru-RU" dirty="0" err="1"/>
              <a:t>обмеження</a:t>
            </a:r>
            <a:r>
              <a:rPr lang="ru-RU" dirty="0"/>
              <a:t> часу контакту з ХОС шляхом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тривалості</a:t>
            </a:r>
            <a:r>
              <a:rPr lang="ru-RU" dirty="0"/>
              <a:t> </a:t>
            </a:r>
            <a:r>
              <a:rPr lang="ru-RU" dirty="0" err="1"/>
              <a:t>робочого</a:t>
            </a:r>
            <a:r>
              <a:rPr lang="ru-RU" dirty="0"/>
              <a:t> дня до 6 годин).</a:t>
            </a:r>
          </a:p>
          <a:p>
            <a:r>
              <a:rPr lang="ru-RU" dirty="0"/>
              <a:t>7. </a:t>
            </a:r>
            <a:r>
              <a:rPr lang="ru-RU" dirty="0" err="1"/>
              <a:t>Динамічне</a:t>
            </a:r>
            <a:r>
              <a:rPr lang="ru-RU" dirty="0"/>
              <a:t> </a:t>
            </a:r>
            <a:r>
              <a:rPr lang="ru-RU" dirty="0" err="1"/>
              <a:t>диспансерне</a:t>
            </a:r>
            <a:r>
              <a:rPr lang="ru-RU" dirty="0"/>
              <a:t> </a:t>
            </a:r>
            <a:r>
              <a:rPr lang="ru-RU" dirty="0" err="1"/>
              <a:t>спостереження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перенесених</a:t>
            </a:r>
            <a:r>
              <a:rPr lang="ru-RU" dirty="0"/>
              <a:t> </a:t>
            </a:r>
            <a:r>
              <a:rPr lang="ru-RU" dirty="0" err="1"/>
              <a:t>інтоксикацій</a:t>
            </a:r>
            <a:r>
              <a:rPr lang="ru-RU" dirty="0"/>
              <a:t> ХОС.</a:t>
            </a:r>
          </a:p>
          <a:p>
            <a:r>
              <a:rPr lang="ru-RU" dirty="0"/>
              <a:t>8. </a:t>
            </a:r>
            <a:r>
              <a:rPr lang="ru-RU" dirty="0" err="1"/>
              <a:t>Ретельні</a:t>
            </a:r>
            <a:r>
              <a:rPr lang="ru-RU" dirty="0"/>
              <a:t> </a:t>
            </a:r>
            <a:r>
              <a:rPr lang="ru-RU" dirty="0" err="1"/>
              <a:t>попередні</a:t>
            </a:r>
            <a:r>
              <a:rPr lang="ru-RU" dirty="0"/>
              <a:t> та </a:t>
            </a:r>
            <a:r>
              <a:rPr lang="ru-RU" dirty="0" err="1"/>
              <a:t>періодичні</a:t>
            </a:r>
            <a:r>
              <a:rPr lang="ru-RU" dirty="0"/>
              <a:t> </a:t>
            </a:r>
            <a:r>
              <a:rPr lang="ru-RU" dirty="0" err="1"/>
              <a:t>медичні</a:t>
            </a:r>
            <a:r>
              <a:rPr lang="ru-RU" dirty="0"/>
              <a:t> огляди </a:t>
            </a:r>
            <a:r>
              <a:rPr lang="ru-RU" dirty="0" err="1"/>
              <a:t>згідно</a:t>
            </a:r>
            <a:r>
              <a:rPr lang="ru-RU" dirty="0"/>
              <a:t> з наказом.</a:t>
            </a:r>
          </a:p>
          <a:p>
            <a:r>
              <a:rPr lang="ru-RU" dirty="0" err="1"/>
              <a:t>Попередні</a:t>
            </a:r>
            <a:r>
              <a:rPr lang="ru-RU" dirty="0"/>
              <a:t> та </a:t>
            </a:r>
            <a:r>
              <a:rPr lang="ru-RU" dirty="0" err="1"/>
              <a:t>періодичні</a:t>
            </a:r>
            <a:r>
              <a:rPr lang="ru-RU" dirty="0"/>
              <a:t> </a:t>
            </a:r>
            <a:r>
              <a:rPr lang="ru-RU" dirty="0" err="1"/>
              <a:t>медичні</a:t>
            </a:r>
            <a:r>
              <a:rPr lang="ru-RU" dirty="0"/>
              <a:t> огляди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чинного наказу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№ 246 </a:t>
            </a:r>
            <a:r>
              <a:rPr lang="ru-RU" dirty="0" err="1"/>
              <a:t>від</a:t>
            </a:r>
            <a:r>
              <a:rPr lang="ru-RU" dirty="0"/>
              <a:t> 21 </a:t>
            </a:r>
            <a:r>
              <a:rPr lang="ru-RU" dirty="0" err="1"/>
              <a:t>травня</a:t>
            </a:r>
            <a:r>
              <a:rPr lang="ru-RU" dirty="0"/>
              <a:t> 2007 року пункту 2.2 «</a:t>
            </a:r>
            <a:r>
              <a:rPr lang="ru-RU" dirty="0" err="1"/>
              <a:t>Пестициди</a:t>
            </a:r>
            <a:r>
              <a:rPr lang="ru-RU" dirty="0"/>
              <a:t>» </a:t>
            </a:r>
            <a:r>
              <a:rPr lang="ru-RU" dirty="0" err="1"/>
              <a:t>додатку</a:t>
            </a:r>
            <a:r>
              <a:rPr lang="ru-RU" dirty="0"/>
              <a:t> 4 пункту 2.6 «Порядок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оглядів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». В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передбачені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пестицидами.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4591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Список літератури: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https://what.com.ua/hlororganichni-spolyki-metodi</a:t>
            </a:r>
            <a:r>
              <a:rPr lang="en-US" dirty="0" smtClean="0">
                <a:hlinkClick r:id="rId2"/>
              </a:rPr>
              <a:t>/</a:t>
            </a:r>
            <a:endParaRPr lang="uk-UA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emergency.at.ua/news/shho_robiti_pri_otruennjakh/2010-05-26-219</a:t>
            </a:r>
            <a:endParaRPr lang="uk-UA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urgent.com.ua/ua/archive/2008/2%2810%29/article-122/intoksikaciyi-hlororganichnimi-spolukami</a:t>
            </a:r>
            <a:endParaRPr lang="uk-UA" dirty="0" smtClean="0"/>
          </a:p>
          <a:p>
            <a:r>
              <a:rPr lang="en-US" dirty="0">
                <a:hlinkClick r:id="rId5"/>
              </a:rPr>
              <a:t>http://rv.dsp.gov.ua/2019/09/24/vyrobnychi-otruty-ta-profesijni-intoksykatsii-chastyna-1</a:t>
            </a:r>
            <a:r>
              <a:rPr lang="en-US" dirty="0" smtClean="0">
                <a:hlinkClick r:id="rId5"/>
              </a:rPr>
              <a:t>/</a:t>
            </a:r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4003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19722BFB1424E489F3AFBF8A1B4B039" ma:contentTypeVersion="10" ma:contentTypeDescription="Создание документа." ma:contentTypeScope="" ma:versionID="ee510e77181afe145034235e5abd7f22">
  <xsd:schema xmlns:xsd="http://www.w3.org/2001/XMLSchema" xmlns:xs="http://www.w3.org/2001/XMLSchema" xmlns:p="http://schemas.microsoft.com/office/2006/metadata/properties" xmlns:ns2="94220162-0922-4359-856c-38177228325c" xmlns:ns3="d64597e5-a3b4-4232-9238-2948cc205bd3" targetNamespace="http://schemas.microsoft.com/office/2006/metadata/properties" ma:root="true" ma:fieldsID="4a612c5ebc8cbc3a239ef450ca0f2ced" ns2:_="" ns3:_="">
    <xsd:import namespace="94220162-0922-4359-856c-38177228325c"/>
    <xsd:import namespace="d64597e5-a3b4-4232-9238-2948cc205b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20162-0922-4359-856c-3817722832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597e5-a3b4-4232-9238-2948cc205bd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0590dad-ea55-45b2-98ed-5717c88ebbdf}" ma:internalName="TaxCatchAll" ma:showField="CatchAllData" ma:web="d64597e5-a3b4-4232-9238-2948cc205b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09B08B-8474-4687-8D09-B000F4A154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220162-0922-4359-856c-38177228325c"/>
    <ds:schemaRef ds:uri="d64597e5-a3b4-4232-9238-2948cc205b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EC6F80-B59D-4E17-92CA-24B15FDEEA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249</TotalTime>
  <Words>1611</Words>
  <Application>Microsoft Office PowerPoint</Application>
  <PresentationFormat>Произвольный</PresentationFormat>
  <Paragraphs>67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Литейная</vt:lpstr>
      <vt:lpstr>Міністерство охорони здоров’я України Одеський національний медичний університет   Кафедра професійної патології, клінічної лабораторної та функціональної діагностики</vt:lpstr>
      <vt:lpstr>Слайд 2</vt:lpstr>
      <vt:lpstr>Слайд 3</vt:lpstr>
      <vt:lpstr>Слайд 4</vt:lpstr>
      <vt:lpstr>Слайд 5</vt:lpstr>
      <vt:lpstr>Слайд 6</vt:lpstr>
      <vt:lpstr>В організм людини ХОС потрапляють в основному через органи дихання, травний тракт і неушкоджену шкіру. Через шкіру вони проникають завдяки високій розчинності в жирах. В організм плода, що розвивається в утробі матері, – через плаценту. Процеси метаболізму й детоксикації ХОС відбуваються в печінці. ХОС виводяться із сечею, калом та молоком під час лактації.</vt:lpstr>
      <vt:lpstr>Патогенез. </vt:lpstr>
      <vt:lpstr>Клінічна картина  </vt:lpstr>
      <vt:lpstr>Діагностика</vt:lpstr>
      <vt:lpstr>Диференціальна діагностика</vt:lpstr>
      <vt:lpstr>Лікування. </vt:lpstr>
      <vt:lpstr>Загальні підходи до лікування включають: </vt:lpstr>
      <vt:lpstr>Слайд 14</vt:lpstr>
      <vt:lpstr>Експертиза працездатності </vt:lpstr>
      <vt:lpstr>Профілактика </vt:lpstr>
      <vt:lpstr>Список літератури: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e190178poi</cp:lastModifiedBy>
  <cp:revision>16</cp:revision>
  <dcterms:created xsi:type="dcterms:W3CDTF">2023-02-01T18:46:49Z</dcterms:created>
  <dcterms:modified xsi:type="dcterms:W3CDTF">2025-10-07T09:55:04Z</dcterms:modified>
</cp:coreProperties>
</file>