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3" r:id="rId7"/>
    <p:sldId id="262" r:id="rId8"/>
    <p:sldId id="261" r:id="rId9"/>
    <p:sldId id="264" r:id="rId10"/>
    <p:sldId id="265" r:id="rId11"/>
    <p:sldId id="266" r:id="rId12"/>
    <p:sldId id="267" r:id="rId13"/>
    <p:sldId id="268" r:id="rId14"/>
    <p:sldId id="269" r:id="rId1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2"/>
      </p:bgRef>
    </p:bg>
    <p:spTree>
      <p:nvGrpSpPr>
        <p:cNvPr id="1" name=""/>
        <p:cNvGrpSpPr/>
        <p:nvPr/>
      </p:nvGrpSpPr>
      <p:grpSpPr>
        <a:xfrm>
          <a:off x="0" y="0"/>
          <a:ext cx="0" cy="0"/>
          <a:chOff x="0" y="0"/>
          <a:chExt cx="0" cy="0"/>
        </a:xfrm>
      </p:grpSpPr>
      <p:sp>
        <p:nvSpPr>
          <p:cNvPr id="7" name="Прямоугольник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Заголовок 7"/>
          <p:cNvSpPr>
            <a:spLocks noGrp="1"/>
          </p:cNvSpPr>
          <p:nvPr>
            <p:ph type="ctrTitle"/>
          </p:nvPr>
        </p:nvSpPr>
        <p:spPr>
          <a:xfrm>
            <a:off x="2362200" y="4038600"/>
            <a:ext cx="6477000" cy="1828800"/>
          </a:xfrm>
        </p:spPr>
        <p:txBody>
          <a:bodyPr anchor="b"/>
          <a:lstStyle>
            <a:lvl1pPr>
              <a:defRPr cap="all" baseline="0"/>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5B106E36-FD25-4E2D-B0AA-010F637433A0}" type="datetimeFigureOut">
              <a:rPr lang="ru-RU" smtClean="0"/>
              <a:pPr/>
              <a:t>23.10.2025</a:t>
            </a:fld>
            <a:endParaRPr lang="ru-RU"/>
          </a:p>
        </p:txBody>
      </p:sp>
      <p:sp>
        <p:nvSpPr>
          <p:cNvPr id="17" name="Нижний колонтитул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ru-RU"/>
          </a:p>
        </p:txBody>
      </p:sp>
      <p:sp>
        <p:nvSpPr>
          <p:cNvPr id="29" name="Номер слайда 28"/>
          <p:cNvSpPr>
            <a:spLocks noGrp="1"/>
          </p:cNvSpPr>
          <p:nvPr>
            <p:ph type="sldNum" sz="quarter" idx="12"/>
          </p:nvPr>
        </p:nvSpPr>
        <p:spPr>
          <a:xfrm>
            <a:off x="8001000" y="228600"/>
            <a:ext cx="838200" cy="381000"/>
          </a:xfrm>
        </p:spPr>
        <p:txBody>
          <a:bodyPr/>
          <a:lstStyle>
            <a:lvl1pPr>
              <a:defRPr>
                <a:solidFill>
                  <a:schemeClr val="tx2"/>
                </a:solidFill>
              </a:defRPr>
            </a:lvl1pPr>
          </a:lstStyle>
          <a:p>
            <a:fld id="{725C68B6-61C2-468F-89AB-4B9F7531AA68}"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2648" y="228600"/>
            <a:ext cx="8153400" cy="990600"/>
          </a:xfrm>
        </p:spPr>
        <p:txBody>
          <a:bodyPr/>
          <a:lstStyle/>
          <a:p>
            <a:r>
              <a:rPr kumimoji="0" lang="ru-RU" smtClean="0"/>
              <a:t>Образец заголовка</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23.10.2025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lvl1pPr>
              <a:defRPr>
                <a:solidFill>
                  <a:srgbClr val="FFFFFF"/>
                </a:solidFill>
              </a:defRPr>
            </a:lvl1pPr>
          </a:lstStyle>
          <a:p>
            <a:fld id="{725C68B6-61C2-468F-89AB-4B9F7531AA68}" type="slidenum">
              <a:rPr lang="ru-RU" smtClean="0"/>
              <a:pPr/>
              <a:t>‹#›</a:t>
            </a:fld>
            <a:endParaRPr lang="ru-RU"/>
          </a:p>
        </p:txBody>
      </p:sp>
      <p:sp>
        <p:nvSpPr>
          <p:cNvPr id="8" name="Содержимое 7"/>
          <p:cNvSpPr>
            <a:spLocks noGrp="1"/>
          </p:cNvSpPr>
          <p:nvPr>
            <p:ph sz="quarter" idx="1"/>
          </p:nvPr>
        </p:nvSpPr>
        <p:spPr>
          <a:xfrm>
            <a:off x="612648" y="1600200"/>
            <a:ext cx="8153400" cy="44958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3">
        <a:schemeClr val="bg1"/>
      </p:bgRef>
    </p:bg>
    <p:spTree>
      <p:nvGrpSpPr>
        <p:cNvPr id="1" name=""/>
        <p:cNvGrpSpPr/>
        <p:nvPr/>
      </p:nvGrpSpPr>
      <p:grpSpPr>
        <a:xfrm>
          <a:off x="0" y="0"/>
          <a:ext cx="0" cy="0"/>
          <a:chOff x="0" y="0"/>
          <a:chExt cx="0" cy="0"/>
        </a:xfrm>
      </p:grpSpPr>
      <p:sp>
        <p:nvSpPr>
          <p:cNvPr id="3" name="Текст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7" name="Прямоугольник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Прямоугольник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Прямоугольник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ru-RU" smtClean="0"/>
              <a:t>Образец заголовка</a:t>
            </a:r>
            <a:endParaRPr kumimoji="0" lang="en-US"/>
          </a:p>
        </p:txBody>
      </p:sp>
      <p:sp>
        <p:nvSpPr>
          <p:cNvPr id="12" name="Дата 11"/>
          <p:cNvSpPr>
            <a:spLocks noGrp="1"/>
          </p:cNvSpPr>
          <p:nvPr>
            <p:ph type="dt" sz="half" idx="10"/>
          </p:nvPr>
        </p:nvSpPr>
        <p:spPr/>
        <p:txBody>
          <a:bodyPr/>
          <a:lstStyle/>
          <a:p>
            <a:fld id="{5B106E36-FD25-4E2D-B0AA-010F637433A0}" type="datetimeFigureOut">
              <a:rPr lang="ru-RU" smtClean="0"/>
              <a:pPr/>
              <a:t>23.10.2025</a:t>
            </a:fld>
            <a:endParaRPr lang="ru-RU"/>
          </a:p>
        </p:txBody>
      </p:sp>
      <p:sp>
        <p:nvSpPr>
          <p:cNvPr id="13" name="Номер слайда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725C68B6-61C2-468F-89AB-4B9F7531AA68}" type="slidenum">
              <a:rPr lang="ru-RU" smtClean="0"/>
              <a:pPr/>
              <a:t>‹#›</a:t>
            </a:fld>
            <a:endParaRPr lang="ru-RU"/>
          </a:p>
        </p:txBody>
      </p:sp>
      <p:sp>
        <p:nvSpPr>
          <p:cNvPr id="14" name="Нижний колонтитул 13"/>
          <p:cNvSpPr>
            <a:spLocks noGrp="1"/>
          </p:cNvSpPr>
          <p:nvPr>
            <p:ph type="ftr" sz="quarter" idx="12"/>
          </p:nvPr>
        </p:nvSpPr>
        <p:spPr/>
        <p:txBody>
          <a:bodyPr/>
          <a:lstStyle/>
          <a:p>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9" name="Содержимое 8"/>
          <p:cNvSpPr>
            <a:spLocks noGrp="1"/>
          </p:cNvSpPr>
          <p:nvPr>
            <p:ph sz="quarter" idx="1"/>
          </p:nvPr>
        </p:nvSpPr>
        <p:spPr>
          <a:xfrm>
            <a:off x="609600" y="1589567"/>
            <a:ext cx="38862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Содержимое 10"/>
          <p:cNvSpPr>
            <a:spLocks noGrp="1"/>
          </p:cNvSpPr>
          <p:nvPr>
            <p:ph sz="quarter" idx="2"/>
          </p:nvPr>
        </p:nvSpPr>
        <p:spPr>
          <a:xfrm>
            <a:off x="4844901" y="1589567"/>
            <a:ext cx="38862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8" name="Дата 7"/>
          <p:cNvSpPr>
            <a:spLocks noGrp="1"/>
          </p:cNvSpPr>
          <p:nvPr>
            <p:ph type="dt" sz="half" idx="15"/>
          </p:nvPr>
        </p:nvSpPr>
        <p:spPr/>
        <p:txBody>
          <a:bodyPr rtlCol="0"/>
          <a:lstStyle/>
          <a:p>
            <a:fld id="{5B106E36-FD25-4E2D-B0AA-010F637433A0}" type="datetimeFigureOut">
              <a:rPr lang="ru-RU" smtClean="0"/>
              <a:pPr/>
              <a:t>23.10.2025</a:t>
            </a:fld>
            <a:endParaRPr lang="ru-RU"/>
          </a:p>
        </p:txBody>
      </p:sp>
      <p:sp>
        <p:nvSpPr>
          <p:cNvPr id="10" name="Номер слайда 9"/>
          <p:cNvSpPr>
            <a:spLocks noGrp="1"/>
          </p:cNvSpPr>
          <p:nvPr>
            <p:ph type="sldNum" sz="quarter" idx="16"/>
          </p:nvPr>
        </p:nvSpPr>
        <p:spPr/>
        <p:txBody>
          <a:bodyPr rtlCol="0"/>
          <a:lstStyle/>
          <a:p>
            <a:fld id="{725C68B6-61C2-468F-89AB-4B9F7531AA68}" type="slidenum">
              <a:rPr lang="ru-RU" smtClean="0"/>
              <a:pPr/>
              <a:t>‹#›</a:t>
            </a:fld>
            <a:endParaRPr lang="ru-RU"/>
          </a:p>
        </p:txBody>
      </p:sp>
      <p:sp>
        <p:nvSpPr>
          <p:cNvPr id="12" name="Нижний колонтитул 11"/>
          <p:cNvSpPr>
            <a:spLocks noGrp="1"/>
          </p:cNvSpPr>
          <p:nvPr>
            <p:ph type="ftr" sz="quarter" idx="17"/>
          </p:nvPr>
        </p:nvSpPr>
        <p:spPr/>
        <p:txBody>
          <a:bodyPr rtlCol="0"/>
          <a:lstStyle/>
          <a:p>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3400" y="273050"/>
            <a:ext cx="8153400" cy="869950"/>
          </a:xfrm>
        </p:spPr>
        <p:txBody>
          <a:bodyPr anchor="ctr"/>
          <a:lstStyle>
            <a:lvl1pPr>
              <a:defRPr/>
            </a:lvl1pPr>
          </a:lstStyle>
          <a:p>
            <a:r>
              <a:rPr kumimoji="0" lang="ru-RU" smtClean="0"/>
              <a:t>Образец заголовка</a:t>
            </a:r>
            <a:endParaRPr kumimoji="0" lang="en-US"/>
          </a:p>
        </p:txBody>
      </p:sp>
      <p:sp>
        <p:nvSpPr>
          <p:cNvPr id="11" name="Содержимое 10"/>
          <p:cNvSpPr>
            <a:spLocks noGrp="1"/>
          </p:cNvSpPr>
          <p:nvPr>
            <p:ph sz="quarter" idx="2"/>
          </p:nvPr>
        </p:nvSpPr>
        <p:spPr>
          <a:xfrm>
            <a:off x="609600" y="2438400"/>
            <a:ext cx="3886200" cy="35814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quarter" idx="4"/>
          </p:nvPr>
        </p:nvSpPr>
        <p:spPr>
          <a:xfrm>
            <a:off x="4800600" y="2438400"/>
            <a:ext cx="3886200" cy="35814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0" name="Дата 9"/>
          <p:cNvSpPr>
            <a:spLocks noGrp="1"/>
          </p:cNvSpPr>
          <p:nvPr>
            <p:ph type="dt" sz="half" idx="15"/>
          </p:nvPr>
        </p:nvSpPr>
        <p:spPr/>
        <p:txBody>
          <a:bodyPr rtlCol="0"/>
          <a:lstStyle/>
          <a:p>
            <a:fld id="{5B106E36-FD25-4E2D-B0AA-010F637433A0}" type="datetimeFigureOut">
              <a:rPr lang="ru-RU" smtClean="0"/>
              <a:pPr/>
              <a:t>23.10.2025</a:t>
            </a:fld>
            <a:endParaRPr lang="ru-RU"/>
          </a:p>
        </p:txBody>
      </p:sp>
      <p:sp>
        <p:nvSpPr>
          <p:cNvPr id="12" name="Номер слайда 11"/>
          <p:cNvSpPr>
            <a:spLocks noGrp="1"/>
          </p:cNvSpPr>
          <p:nvPr>
            <p:ph type="sldNum" sz="quarter" idx="16"/>
          </p:nvPr>
        </p:nvSpPr>
        <p:spPr/>
        <p:txBody>
          <a:bodyPr rtlCol="0"/>
          <a:lstStyle/>
          <a:p>
            <a:fld id="{725C68B6-61C2-468F-89AB-4B9F7531AA68}" type="slidenum">
              <a:rPr lang="ru-RU" smtClean="0"/>
              <a:pPr/>
              <a:t>‹#›</a:t>
            </a:fld>
            <a:endParaRPr lang="ru-RU"/>
          </a:p>
        </p:txBody>
      </p:sp>
      <p:sp>
        <p:nvSpPr>
          <p:cNvPr id="14" name="Нижний колонтитул 13"/>
          <p:cNvSpPr>
            <a:spLocks noGrp="1"/>
          </p:cNvSpPr>
          <p:nvPr>
            <p:ph type="ftr" sz="quarter" idx="17"/>
          </p:nvPr>
        </p:nvSpPr>
        <p:spPr/>
        <p:txBody>
          <a:bodyPr rtlCol="0"/>
          <a:lstStyle/>
          <a:p>
            <a:endParaRPr lang="ru-RU"/>
          </a:p>
        </p:txBody>
      </p:sp>
      <p:sp>
        <p:nvSpPr>
          <p:cNvPr id="16" name="Текст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ru-RU" smtClean="0"/>
              <a:t>Образец текста</a:t>
            </a:r>
          </a:p>
        </p:txBody>
      </p:sp>
      <p:sp>
        <p:nvSpPr>
          <p:cNvPr id="15" name="Текст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ru-RU" smtClean="0"/>
              <a:t>Образец текста</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5B106E36-FD25-4E2D-B0AA-010F637433A0}" type="datetimeFigureOut">
              <a:rPr lang="ru-RU" smtClean="0"/>
              <a:pPr/>
              <a:t>23.10.2025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lvl1pPr>
              <a:defRPr>
                <a:solidFill>
                  <a:srgbClr val="FFFFFF"/>
                </a:solidFill>
              </a:defRPr>
            </a:lvl1p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23.10.2025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a:xfrm>
            <a:off x="0" y="6248400"/>
            <a:ext cx="533400" cy="381000"/>
          </a:xfrm>
        </p:spPr>
        <p:txBody>
          <a:bodyPr/>
          <a:lstStyle>
            <a:lvl1pPr>
              <a:defRPr>
                <a:solidFill>
                  <a:schemeClr val="tx2"/>
                </a:solidFill>
              </a:defRPr>
            </a:lvl1p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3050"/>
            <a:ext cx="8077200" cy="869950"/>
          </a:xfrm>
        </p:spPr>
        <p:txBody>
          <a:bodyPr anchor="ctr"/>
          <a:lstStyle>
            <a:lvl1pPr algn="l">
              <a:buNone/>
              <a:defRPr sz="4400" b="0"/>
            </a:lvl1p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23.10.2025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lvl1pPr>
              <a:defRPr>
                <a:solidFill>
                  <a:srgbClr val="FFFFFF"/>
                </a:solidFill>
              </a:defRPr>
            </a:lvl1pPr>
          </a:lstStyle>
          <a:p>
            <a:fld id="{725C68B6-61C2-468F-89AB-4B9F7531AA68}" type="slidenum">
              <a:rPr lang="ru-RU" smtClean="0"/>
              <a:pPr/>
              <a:t>‹#›</a:t>
            </a:fld>
            <a:endParaRPr lang="ru-RU"/>
          </a:p>
        </p:txBody>
      </p:sp>
      <p:sp>
        <p:nvSpPr>
          <p:cNvPr id="3" name="Текст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9" name="Содержимое 8"/>
          <p:cNvSpPr>
            <a:spLocks noGrp="1"/>
          </p:cNvSpPr>
          <p:nvPr>
            <p:ph sz="quarter" idx="1"/>
          </p:nvPr>
        </p:nvSpPr>
        <p:spPr>
          <a:xfrm>
            <a:off x="2362200" y="1752600"/>
            <a:ext cx="6400800" cy="44196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3">
        <a:schemeClr val="bg2"/>
      </p:bgRef>
    </p:bg>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ru-RU" smtClean="0"/>
              <a:t>Образец текста</a:t>
            </a:r>
          </a:p>
        </p:txBody>
      </p:sp>
      <p:sp>
        <p:nvSpPr>
          <p:cNvPr id="8" name="Прямоугольник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Прямоугольник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ru-RU" smtClean="0"/>
              <a:t>Образец заголовка</a:t>
            </a:r>
            <a:endParaRPr kumimoji="0" lang="en-US"/>
          </a:p>
        </p:txBody>
      </p:sp>
      <p:sp>
        <p:nvSpPr>
          <p:cNvPr id="11" name="Прямоугольник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Дата 11"/>
          <p:cNvSpPr>
            <a:spLocks noGrp="1"/>
          </p:cNvSpPr>
          <p:nvPr>
            <p:ph type="dt" sz="half" idx="10"/>
          </p:nvPr>
        </p:nvSpPr>
        <p:spPr>
          <a:xfrm>
            <a:off x="6248400" y="6248400"/>
            <a:ext cx="2667000" cy="365125"/>
          </a:xfrm>
        </p:spPr>
        <p:txBody>
          <a:bodyPr rtlCol="0"/>
          <a:lstStyle/>
          <a:p>
            <a:fld id="{5B106E36-FD25-4E2D-B0AA-010F637433A0}" type="datetimeFigureOut">
              <a:rPr lang="ru-RU" smtClean="0"/>
              <a:pPr/>
              <a:t>23.10.2025</a:t>
            </a:fld>
            <a:endParaRPr lang="ru-RU"/>
          </a:p>
        </p:txBody>
      </p:sp>
      <p:sp>
        <p:nvSpPr>
          <p:cNvPr id="13" name="Номер слайда 12"/>
          <p:cNvSpPr>
            <a:spLocks noGrp="1"/>
          </p:cNvSpPr>
          <p:nvPr>
            <p:ph type="sldNum" sz="quarter" idx="11"/>
          </p:nvPr>
        </p:nvSpPr>
        <p:spPr>
          <a:xfrm>
            <a:off x="0" y="4667249"/>
            <a:ext cx="1447800" cy="663578"/>
          </a:xfrm>
        </p:spPr>
        <p:txBody>
          <a:bodyPr rtlCol="0"/>
          <a:lstStyle>
            <a:lvl1pPr>
              <a:defRPr sz="2800"/>
            </a:lvl1pPr>
          </a:lstStyle>
          <a:p>
            <a:fld id="{725C68B6-61C2-468F-89AB-4B9F7531AA68}" type="slidenum">
              <a:rPr lang="ru-RU" smtClean="0"/>
              <a:pPr/>
              <a:t>‹#›</a:t>
            </a:fld>
            <a:endParaRPr lang="ru-RU"/>
          </a:p>
        </p:txBody>
      </p:sp>
      <p:sp>
        <p:nvSpPr>
          <p:cNvPr id="14" name="Нижний колонтитул 13"/>
          <p:cNvSpPr>
            <a:spLocks noGrp="1"/>
          </p:cNvSpPr>
          <p:nvPr>
            <p:ph type="ftr" sz="quarter" idx="12"/>
          </p:nvPr>
        </p:nvSpPr>
        <p:spPr>
          <a:xfrm>
            <a:off x="1600200" y="6248206"/>
            <a:ext cx="4572000" cy="365125"/>
          </a:xfrm>
        </p:spPr>
        <p:txBody>
          <a:bodyPr rtlCol="0"/>
          <a:lstStyle/>
          <a:p>
            <a:endParaRPr lang="ru-RU"/>
          </a:p>
        </p:txBody>
      </p:sp>
      <p:sp>
        <p:nvSpPr>
          <p:cNvPr id="3" name="Рисунок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ru-RU" smtClean="0"/>
              <a:t>Вставка рисунка</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23.10.2025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bg>
      <p:bgRef idx="1001">
        <a:schemeClr val="bg1"/>
      </p:bgRef>
    </p:bg>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553200" y="609600"/>
            <a:ext cx="2057400" cy="5516563"/>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609600"/>
            <a:ext cx="5562600" cy="5516564"/>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a:xfrm>
            <a:off x="6553200" y="6248402"/>
            <a:ext cx="2209800" cy="365125"/>
          </a:xfrm>
        </p:spPr>
        <p:txBody>
          <a:bodyPr/>
          <a:lstStyle/>
          <a:p>
            <a:fld id="{5B106E36-FD25-4E2D-B0AA-010F637433A0}" type="datetimeFigureOut">
              <a:rPr lang="ru-RU" smtClean="0"/>
              <a:pPr/>
              <a:t>23.10.2025</a:t>
            </a:fld>
            <a:endParaRPr lang="ru-RU"/>
          </a:p>
        </p:txBody>
      </p:sp>
      <p:sp>
        <p:nvSpPr>
          <p:cNvPr id="5" name="Нижний колонтитул 4"/>
          <p:cNvSpPr>
            <a:spLocks noGrp="1"/>
          </p:cNvSpPr>
          <p:nvPr>
            <p:ph type="ftr" sz="quarter" idx="11"/>
          </p:nvPr>
        </p:nvSpPr>
        <p:spPr>
          <a:xfrm>
            <a:off x="457201" y="6248207"/>
            <a:ext cx="5573483" cy="365125"/>
          </a:xfrm>
        </p:spPr>
        <p:txBody>
          <a:bodyPr/>
          <a:lstStyle/>
          <a:p>
            <a:endParaRPr lang="ru-RU"/>
          </a:p>
        </p:txBody>
      </p:sp>
      <p:sp>
        <p:nvSpPr>
          <p:cNvPr id="7" name="Прямоугольник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Прямоугольник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Прямоугольник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Номер слайда 5"/>
          <p:cNvSpPr>
            <a:spLocks noGrp="1"/>
          </p:cNvSpPr>
          <p:nvPr>
            <p:ph type="sldNum" sz="quarter" idx="12"/>
          </p:nvPr>
        </p:nvSpPr>
        <p:spPr>
          <a:xfrm rot="5400000">
            <a:off x="5989638" y="144462"/>
            <a:ext cx="533400" cy="244476"/>
          </a:xfrm>
        </p:spPr>
        <p:txBody>
          <a:bodyPr/>
          <a:lstStyle/>
          <a:p>
            <a:fld id="{725C68B6-61C2-468F-89AB-4B9F7531AA68}"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Заголовок 21"/>
          <p:cNvSpPr>
            <a:spLocks noGrp="1"/>
          </p:cNvSpPr>
          <p:nvPr>
            <p:ph type="title"/>
          </p:nvPr>
        </p:nvSpPr>
        <p:spPr>
          <a:xfrm>
            <a:off x="609600" y="228600"/>
            <a:ext cx="8153400" cy="990600"/>
          </a:xfrm>
          <a:prstGeom prst="rect">
            <a:avLst/>
          </a:prstGeom>
        </p:spPr>
        <p:txBody>
          <a:bodyPr vert="horz" anchor="ctr">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5B106E36-FD25-4E2D-B0AA-010F637433A0}" type="datetimeFigureOut">
              <a:rPr lang="ru-RU" smtClean="0"/>
              <a:pPr/>
              <a:t>23.10.2025</a:t>
            </a:fld>
            <a:endParaRPr lang="ru-RU"/>
          </a:p>
        </p:txBody>
      </p:sp>
      <p:sp>
        <p:nvSpPr>
          <p:cNvPr id="3" name="Нижний колонтитул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ru-RU"/>
          </a:p>
        </p:txBody>
      </p:sp>
      <p:sp>
        <p:nvSpPr>
          <p:cNvPr id="7" name="Прямоугольник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Прямоугольник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Прямоугольник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Номер слайда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0" y="0"/>
            <a:ext cx="9144000" cy="6453336"/>
          </a:xfrm>
        </p:spPr>
        <p:txBody>
          <a:bodyPr>
            <a:normAutofit/>
          </a:bodyPr>
          <a:lstStyle/>
          <a:p>
            <a:pPr algn="ctr"/>
            <a:r>
              <a:rPr lang="uk-UA" sz="3600" dirty="0" smtClean="0">
                <a:latin typeface="Times New Roman" pitchFamily="18" charset="0"/>
                <a:cs typeface="Times New Roman" pitchFamily="18" charset="0"/>
              </a:rPr>
              <a:t>Одеський національний медичний університет</a:t>
            </a:r>
            <a:r>
              <a:rPr lang="uk-UA" dirty="0" smtClean="0">
                <a:latin typeface="Times New Roman" pitchFamily="18" charset="0"/>
                <a:cs typeface="Times New Roman" pitchFamily="18" charset="0"/>
              </a:rPr>
              <a:t/>
            </a:r>
            <a:br>
              <a:rPr lang="uk-UA" dirty="0" smtClean="0">
                <a:latin typeface="Times New Roman" pitchFamily="18" charset="0"/>
                <a:cs typeface="Times New Roman" pitchFamily="18" charset="0"/>
              </a:rPr>
            </a:br>
            <a:r>
              <a:rPr lang="uk-UA" dirty="0" smtClean="0">
                <a:latin typeface="Times New Roman" pitchFamily="18" charset="0"/>
                <a:cs typeface="Times New Roman" pitchFamily="18" charset="0"/>
              </a:rPr>
              <a:t/>
            </a:r>
            <a:br>
              <a:rPr lang="uk-UA" dirty="0" smtClean="0">
                <a:latin typeface="Times New Roman" pitchFamily="18" charset="0"/>
                <a:cs typeface="Times New Roman" pitchFamily="18" charset="0"/>
              </a:rPr>
            </a:br>
            <a:r>
              <a:rPr lang="uk-UA" sz="3200" dirty="0" smtClean="0">
                <a:solidFill>
                  <a:schemeClr val="bg2">
                    <a:lumMod val="10000"/>
                  </a:schemeClr>
                </a:solidFill>
                <a:latin typeface="Times New Roman" pitchFamily="18" charset="0"/>
                <a:cs typeface="Times New Roman" pitchFamily="18" charset="0"/>
              </a:rPr>
              <a:t>Кафедра професійної патології, клінічної лабораторної та функціональної діагностики</a:t>
            </a:r>
            <a:br>
              <a:rPr lang="uk-UA" sz="3200" dirty="0" smtClean="0">
                <a:solidFill>
                  <a:schemeClr val="bg2">
                    <a:lumMod val="10000"/>
                  </a:schemeClr>
                </a:solidFill>
                <a:latin typeface="Times New Roman" pitchFamily="18" charset="0"/>
                <a:cs typeface="Times New Roman" pitchFamily="18" charset="0"/>
              </a:rPr>
            </a:br>
            <a:r>
              <a:rPr lang="uk-UA" sz="3200" dirty="0" smtClean="0">
                <a:solidFill>
                  <a:schemeClr val="bg2">
                    <a:lumMod val="10000"/>
                  </a:schemeClr>
                </a:solidFill>
                <a:latin typeface="Times New Roman" pitchFamily="18" charset="0"/>
                <a:cs typeface="Times New Roman" pitchFamily="18" charset="0"/>
              </a:rPr>
              <a:t/>
            </a:r>
            <a:br>
              <a:rPr lang="uk-UA" sz="3200" dirty="0" smtClean="0">
                <a:solidFill>
                  <a:schemeClr val="bg2">
                    <a:lumMod val="10000"/>
                  </a:schemeClr>
                </a:solidFill>
                <a:latin typeface="Times New Roman" pitchFamily="18" charset="0"/>
                <a:cs typeface="Times New Roman" pitchFamily="18" charset="0"/>
              </a:rPr>
            </a:br>
            <a:r>
              <a:rPr lang="uk-UA" sz="3200" dirty="0" smtClean="0">
                <a:solidFill>
                  <a:srgbClr val="FF0000"/>
                </a:solidFill>
                <a:latin typeface="Times New Roman" pitchFamily="18" charset="0"/>
                <a:cs typeface="Times New Roman" pitchFamily="18" charset="0"/>
              </a:rPr>
              <a:t>ТЕМА: Отруєння аміаком. Отруєння чадним газом. Отруєння </a:t>
            </a:r>
            <a:r>
              <a:rPr lang="uk-UA" sz="3200" dirty="0" smtClean="0">
                <a:solidFill>
                  <a:srgbClr val="FF0000"/>
                </a:solidFill>
                <a:latin typeface="Times New Roman" pitchFamily="18" charset="0"/>
                <a:cs typeface="Times New Roman" pitchFamily="18" charset="0"/>
              </a:rPr>
              <a:t>сірковуглецем. </a:t>
            </a:r>
            <a:r>
              <a:rPr lang="uk-UA" sz="3200" dirty="0" smtClean="0">
                <a:solidFill>
                  <a:srgbClr val="FF0000"/>
                </a:solidFill>
                <a:latin typeface="Times New Roman" pitchFamily="18" charset="0"/>
                <a:cs typeface="Times New Roman" pitchFamily="18" charset="0"/>
              </a:rPr>
              <a:t>Інтоксикація миш'яковистим воднем. </a:t>
            </a:r>
            <a:br>
              <a:rPr lang="uk-UA" sz="3200" dirty="0" smtClean="0">
                <a:solidFill>
                  <a:srgbClr val="FF0000"/>
                </a:solidFill>
                <a:latin typeface="Times New Roman" pitchFamily="18" charset="0"/>
                <a:cs typeface="Times New Roman" pitchFamily="18" charset="0"/>
              </a:rPr>
            </a:br>
            <a:r>
              <a:rPr lang="uk-UA" sz="3200" dirty="0" smtClean="0">
                <a:solidFill>
                  <a:srgbClr val="FF0000"/>
                </a:solidFill>
                <a:latin typeface="Times New Roman" pitchFamily="18" charset="0"/>
                <a:cs typeface="Times New Roman" pitchFamily="18" charset="0"/>
              </a:rPr>
              <a:t/>
            </a:r>
            <a:br>
              <a:rPr lang="uk-UA" sz="3200" dirty="0" smtClean="0">
                <a:solidFill>
                  <a:srgbClr val="FF0000"/>
                </a:solidFill>
                <a:latin typeface="Times New Roman" pitchFamily="18" charset="0"/>
                <a:cs typeface="Times New Roman" pitchFamily="18" charset="0"/>
              </a:rPr>
            </a:br>
            <a:r>
              <a:rPr lang="uk-UA" sz="3200" dirty="0" smtClean="0">
                <a:solidFill>
                  <a:srgbClr val="FF0000"/>
                </a:solidFill>
                <a:latin typeface="Times New Roman" pitchFamily="18" charset="0"/>
                <a:cs typeface="Times New Roman" pitchFamily="18" charset="0"/>
              </a:rPr>
              <a:t/>
            </a:r>
            <a:br>
              <a:rPr lang="uk-UA" sz="3200" dirty="0" smtClean="0">
                <a:solidFill>
                  <a:srgbClr val="FF0000"/>
                </a:solidFill>
                <a:latin typeface="Times New Roman" pitchFamily="18" charset="0"/>
                <a:cs typeface="Times New Roman" pitchFamily="18" charset="0"/>
              </a:rPr>
            </a:br>
            <a:r>
              <a:rPr lang="uk-UA" sz="3200" dirty="0" smtClean="0">
                <a:solidFill>
                  <a:schemeClr val="tx1"/>
                </a:solidFill>
                <a:latin typeface="Times New Roman" pitchFamily="18" charset="0"/>
                <a:cs typeface="Times New Roman" pitchFamily="18" charset="0"/>
              </a:rPr>
              <a:t>2025-2026 </a:t>
            </a:r>
            <a:r>
              <a:rPr lang="uk-UA" sz="3200" dirty="0" err="1" smtClean="0">
                <a:solidFill>
                  <a:schemeClr val="tx1"/>
                </a:solidFill>
                <a:latin typeface="Times New Roman" pitchFamily="18" charset="0"/>
                <a:cs typeface="Times New Roman" pitchFamily="18" charset="0"/>
              </a:rPr>
              <a:t>н.р</a:t>
            </a:r>
            <a:r>
              <a:rPr lang="uk-UA" sz="3200" dirty="0" smtClean="0">
                <a:solidFill>
                  <a:schemeClr val="tx1"/>
                </a:solidFill>
                <a:latin typeface="Times New Roman" pitchFamily="18" charset="0"/>
                <a:cs typeface="Times New Roman" pitchFamily="18" charset="0"/>
              </a:rPr>
              <a:t>.</a:t>
            </a:r>
            <a:endParaRPr lang="uk-UA" sz="3200" dirty="0">
              <a:solidFill>
                <a:schemeClr val="tx1"/>
              </a:solidFill>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
            <a:ext cx="9144000" cy="6863417"/>
          </a:xfrm>
          <a:prstGeom prst="rect">
            <a:avLst/>
          </a:prstGeom>
        </p:spPr>
        <p:txBody>
          <a:bodyPr wrap="square">
            <a:spAutoFit/>
          </a:bodyPr>
          <a:lstStyle/>
          <a:p>
            <a:pPr algn="ctr"/>
            <a:r>
              <a:rPr lang="uk-UA" sz="3200" b="1" dirty="0" smtClean="0">
                <a:latin typeface="Times New Roman" pitchFamily="18" charset="0"/>
                <a:cs typeface="Times New Roman" pitchFamily="18" charset="0"/>
              </a:rPr>
              <a:t>Отруєння аміаком</a:t>
            </a:r>
          </a:p>
          <a:p>
            <a:pPr algn="just">
              <a:buFont typeface="Wingdings" pitchFamily="2" charset="2"/>
              <a:buChar char="Ø"/>
            </a:pPr>
            <a:r>
              <a:rPr lang="uk-UA" sz="2400" b="1" dirty="0" smtClean="0">
                <a:solidFill>
                  <a:srgbClr val="0070C0"/>
                </a:solidFill>
                <a:latin typeface="Times New Roman" pitchFamily="18" charset="0"/>
                <a:cs typeface="Times New Roman" pitchFamily="18" charset="0"/>
              </a:rPr>
              <a:t>Аміак (</a:t>
            </a:r>
            <a:r>
              <a:rPr lang="en-US" sz="2400" b="1" dirty="0" smtClean="0">
                <a:solidFill>
                  <a:srgbClr val="0070C0"/>
                </a:solidFill>
                <a:latin typeface="Times New Roman" pitchFamily="18" charset="0"/>
                <a:cs typeface="Times New Roman" pitchFamily="18" charset="0"/>
              </a:rPr>
              <a:t>NH₃) – </a:t>
            </a:r>
            <a:r>
              <a:rPr lang="uk-UA" sz="2400" b="1" dirty="0" smtClean="0">
                <a:solidFill>
                  <a:srgbClr val="0070C0"/>
                </a:solidFill>
                <a:latin typeface="Times New Roman" pitchFamily="18" charset="0"/>
                <a:cs typeface="Times New Roman" pitchFamily="18" charset="0"/>
              </a:rPr>
              <a:t>це безбарвний газ із різким задушливим запахом, що широко застосовується у виробництві мінеральних добрив, вибухових речовин, холодильних установках та хімічній промисловості. Висока летючість та здатність подразнювати слизові оболонки зумовлюють швидкий розвиток клінічних проявів отруєння при вдиханні навіть незначних концентрацій. Професійні інтоксикації найчастіше виникають у працівників хімічних підприємств, на </a:t>
            </a:r>
            <a:r>
              <a:rPr lang="uk-UA" sz="2400" b="1" dirty="0" err="1" smtClean="0">
                <a:solidFill>
                  <a:srgbClr val="0070C0"/>
                </a:solidFill>
                <a:latin typeface="Times New Roman" pitchFamily="18" charset="0"/>
                <a:cs typeface="Times New Roman" pitchFamily="18" charset="0"/>
              </a:rPr>
              <a:t>добривних</a:t>
            </a:r>
            <a:r>
              <a:rPr lang="uk-UA" sz="2400" b="1" dirty="0" smtClean="0">
                <a:solidFill>
                  <a:srgbClr val="0070C0"/>
                </a:solidFill>
                <a:latin typeface="Times New Roman" pitchFamily="18" charset="0"/>
                <a:cs typeface="Times New Roman" pitchFamily="18" charset="0"/>
              </a:rPr>
              <a:t> заводах, у працівників холодильних установок.</a:t>
            </a:r>
          </a:p>
          <a:p>
            <a:pPr algn="just"/>
            <a:endParaRPr lang="uk-UA" sz="2400" b="1" dirty="0" smtClean="0">
              <a:latin typeface="Times New Roman" pitchFamily="18" charset="0"/>
              <a:cs typeface="Times New Roman" pitchFamily="18" charset="0"/>
            </a:endParaRPr>
          </a:p>
          <a:p>
            <a:pPr algn="just">
              <a:buFont typeface="Wingdings" pitchFamily="2" charset="2"/>
              <a:buChar char="Ø"/>
            </a:pPr>
            <a:r>
              <a:rPr lang="uk-UA" sz="2400" b="1" dirty="0" smtClean="0">
                <a:solidFill>
                  <a:srgbClr val="FF0000"/>
                </a:solidFill>
                <a:latin typeface="Times New Roman" pitchFamily="18" charset="0"/>
                <a:cs typeface="Times New Roman" pitchFamily="18" charset="0"/>
              </a:rPr>
              <a:t>Основний шлях надходження аміаку в організм – інгаляційний. Рідше можливе потрапляння розчинів аміаку через шкіру чи при ковтанні. Аміак, розчиняючись у воді слизових оболонок, утворює гідроксид амонію – сильний луг, який викликає хімічні опіки та глибокі ушкодження тканин. При цьому страждають насамперед органи дихання, очі та шкіра.</a:t>
            </a:r>
            <a:endParaRPr lang="uk-UA" sz="2400" b="1" dirty="0">
              <a:solidFill>
                <a:srgbClr val="FF0000"/>
              </a:solidFill>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
            <a:ext cx="9144000" cy="6001643"/>
          </a:xfrm>
          <a:prstGeom prst="rect">
            <a:avLst/>
          </a:prstGeom>
        </p:spPr>
        <p:txBody>
          <a:bodyPr wrap="square">
            <a:spAutoFit/>
          </a:bodyPr>
          <a:lstStyle/>
          <a:p>
            <a:pPr algn="just">
              <a:buFont typeface="Arial" pitchFamily="34" charset="0"/>
              <a:buChar char="•"/>
            </a:pPr>
            <a:r>
              <a:rPr lang="uk-UA" sz="2400" b="1" dirty="0" smtClean="0">
                <a:solidFill>
                  <a:srgbClr val="00B050"/>
                </a:solidFill>
                <a:latin typeface="Times New Roman" pitchFamily="18" charset="0"/>
                <a:cs typeface="Times New Roman" pitchFamily="18" charset="0"/>
              </a:rPr>
              <a:t>Клінічні прояви гострого отруєння залежать від концентрації та тривалості дії. Легкі інтоксикації супроводжуються подразненням слизових оболонок очей, носа і горла, кашлем, сльозотечею, ринітом. При середньому ступені виникають спазм голосової щілини, набряк гортані, інтенсивний кашель, </a:t>
            </a:r>
            <a:r>
              <a:rPr lang="uk-UA" sz="2400" b="1" dirty="0" err="1" smtClean="0">
                <a:solidFill>
                  <a:srgbClr val="00B050"/>
                </a:solidFill>
                <a:latin typeface="Times New Roman" pitchFamily="18" charset="0"/>
                <a:cs typeface="Times New Roman" pitchFamily="18" charset="0"/>
              </a:rPr>
              <a:t>бронхоспазм</a:t>
            </a:r>
            <a:r>
              <a:rPr lang="uk-UA" sz="2400" b="1" dirty="0" smtClean="0">
                <a:solidFill>
                  <a:srgbClr val="00B050"/>
                </a:solidFill>
                <a:latin typeface="Times New Roman" pitchFamily="18" charset="0"/>
                <a:cs typeface="Times New Roman" pitchFamily="18" charset="0"/>
              </a:rPr>
              <a:t>, задишка. Важкі отруєння проявляються набряком легень, гіпоксією, втратою свідомості та можуть призвести до смерті.</a:t>
            </a:r>
          </a:p>
          <a:p>
            <a:pPr algn="just"/>
            <a:endParaRPr lang="uk-UA" sz="2400" dirty="0" smtClean="0">
              <a:latin typeface="Times New Roman" pitchFamily="18" charset="0"/>
              <a:cs typeface="Times New Roman" pitchFamily="18" charset="0"/>
            </a:endParaRPr>
          </a:p>
          <a:p>
            <a:pPr algn="just"/>
            <a:endParaRPr lang="uk-UA" sz="2400" dirty="0" smtClean="0">
              <a:latin typeface="Times New Roman" pitchFamily="18" charset="0"/>
              <a:cs typeface="Times New Roman" pitchFamily="18" charset="0"/>
            </a:endParaRPr>
          </a:p>
          <a:p>
            <a:pPr algn="just">
              <a:buFont typeface="Arial" pitchFamily="34" charset="0"/>
              <a:buChar char="•"/>
            </a:pPr>
            <a:r>
              <a:rPr lang="uk-UA" sz="2400" b="1" dirty="0" smtClean="0">
                <a:solidFill>
                  <a:schemeClr val="accent2">
                    <a:lumMod val="75000"/>
                  </a:schemeClr>
                </a:solidFill>
                <a:latin typeface="Times New Roman" pitchFamily="18" charset="0"/>
                <a:cs typeface="Times New Roman" pitchFamily="18" charset="0"/>
              </a:rPr>
              <a:t>Хронічна дія аміаку частіше спостерігається у працівників виробництв із систематичним контактом. Вона проявляється хронічним кон’юнктивітом, ринітом, фарингітом, бронхітом, зниженням нюху, а також невротичними розладами. Такі ураження суттєво знижують якість життя і можуть бути причиною професійної втрати працездатності.</a:t>
            </a:r>
            <a:endParaRPr lang="uk-UA" sz="2400" b="1" dirty="0">
              <a:solidFill>
                <a:schemeClr val="accent2">
                  <a:lumMod val="75000"/>
                </a:schemeClr>
              </a:solidFill>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5632311"/>
          </a:xfrm>
          <a:prstGeom prst="rect">
            <a:avLst/>
          </a:prstGeom>
        </p:spPr>
        <p:txBody>
          <a:bodyPr wrap="square">
            <a:spAutoFit/>
          </a:bodyPr>
          <a:lstStyle/>
          <a:p>
            <a:pPr algn="just">
              <a:buFont typeface="Wingdings" pitchFamily="2" charset="2"/>
              <a:buChar char="Ø"/>
            </a:pPr>
            <a:r>
              <a:rPr lang="uk-UA" sz="2000" b="1" dirty="0" smtClean="0">
                <a:latin typeface="Times New Roman" pitchFamily="18" charset="0"/>
                <a:cs typeface="Times New Roman" pitchFamily="18" charset="0"/>
              </a:rPr>
              <a:t>Діагностика базується на даних анамнезу (контакт з аміаком), характерних клінічних симптомах, а також результатах обстеження: ларингоскопія виявляє набряк слизової, рентгенографія грудної клітки – ознаки набряку легень чи бронхопневмонії. Лабораторно можлива метаболічна </a:t>
            </a:r>
            <a:r>
              <a:rPr lang="uk-UA" sz="2000" b="1" dirty="0" err="1" smtClean="0">
                <a:latin typeface="Times New Roman" pitchFamily="18" charset="0"/>
                <a:cs typeface="Times New Roman" pitchFamily="18" charset="0"/>
              </a:rPr>
              <a:t>алкалозія</a:t>
            </a:r>
            <a:r>
              <a:rPr lang="uk-UA" sz="2000" b="1" dirty="0" smtClean="0">
                <a:latin typeface="Times New Roman" pitchFamily="18" charset="0"/>
                <a:cs typeface="Times New Roman" pitchFamily="18" charset="0"/>
              </a:rPr>
              <a:t>, підвищення рівня амонію у крові.</a:t>
            </a:r>
          </a:p>
          <a:p>
            <a:pPr algn="just">
              <a:buFont typeface="Wingdings" pitchFamily="2" charset="2"/>
              <a:buChar char="Ø"/>
            </a:pPr>
            <a:endParaRPr lang="uk-UA" sz="2000" b="1" dirty="0" smtClean="0">
              <a:latin typeface="Times New Roman" pitchFamily="18" charset="0"/>
              <a:cs typeface="Times New Roman" pitchFamily="18" charset="0"/>
            </a:endParaRPr>
          </a:p>
          <a:p>
            <a:pPr algn="just">
              <a:buFont typeface="Wingdings" pitchFamily="2" charset="2"/>
              <a:buChar char="Ø"/>
            </a:pPr>
            <a:r>
              <a:rPr lang="uk-UA" sz="2000" b="1" dirty="0" smtClean="0">
                <a:solidFill>
                  <a:srgbClr val="FF0000"/>
                </a:solidFill>
                <a:latin typeface="Times New Roman" pitchFamily="18" charset="0"/>
                <a:cs typeface="Times New Roman" pitchFamily="18" charset="0"/>
              </a:rPr>
              <a:t>Невідкладна допомога включає негайне винесення постраждалого на свіже повітря, інгаляції зволоженого кисню, промивання очей та слизових оболонок великою кількістю води. При розвитку </a:t>
            </a:r>
            <a:r>
              <a:rPr lang="uk-UA" sz="2000" b="1" dirty="0" err="1" smtClean="0">
                <a:solidFill>
                  <a:srgbClr val="FF0000"/>
                </a:solidFill>
                <a:latin typeface="Times New Roman" pitchFamily="18" charset="0"/>
                <a:cs typeface="Times New Roman" pitchFamily="18" charset="0"/>
              </a:rPr>
              <a:t>ларингоспазму</a:t>
            </a:r>
            <a:r>
              <a:rPr lang="uk-UA" sz="2000" b="1" dirty="0" smtClean="0">
                <a:solidFill>
                  <a:srgbClr val="FF0000"/>
                </a:solidFill>
                <a:latin typeface="Times New Roman" pitchFamily="18" charset="0"/>
                <a:cs typeface="Times New Roman" pitchFamily="18" charset="0"/>
              </a:rPr>
              <a:t> показана </a:t>
            </a:r>
            <a:r>
              <a:rPr lang="uk-UA" sz="2000" b="1" dirty="0" err="1" smtClean="0">
                <a:solidFill>
                  <a:srgbClr val="FF0000"/>
                </a:solidFill>
                <a:latin typeface="Times New Roman" pitchFamily="18" charset="0"/>
                <a:cs typeface="Times New Roman" pitchFamily="18" charset="0"/>
              </a:rPr>
              <a:t>інтубація</a:t>
            </a:r>
            <a:r>
              <a:rPr lang="uk-UA" sz="2000" b="1" dirty="0" smtClean="0">
                <a:solidFill>
                  <a:srgbClr val="FF0000"/>
                </a:solidFill>
                <a:latin typeface="Times New Roman" pitchFamily="18" charset="0"/>
                <a:cs typeface="Times New Roman" pitchFamily="18" charset="0"/>
              </a:rPr>
              <a:t> або </a:t>
            </a:r>
            <a:r>
              <a:rPr lang="uk-UA" sz="2000" b="1" dirty="0" err="1" smtClean="0">
                <a:solidFill>
                  <a:srgbClr val="FF0000"/>
                </a:solidFill>
                <a:latin typeface="Times New Roman" pitchFamily="18" charset="0"/>
                <a:cs typeface="Times New Roman" pitchFamily="18" charset="0"/>
              </a:rPr>
              <a:t>трахеостомія</a:t>
            </a:r>
            <a:r>
              <a:rPr lang="uk-UA" sz="2000" b="1" dirty="0" smtClean="0">
                <a:solidFill>
                  <a:srgbClr val="FF0000"/>
                </a:solidFill>
                <a:latin typeface="Times New Roman" pitchFamily="18" charset="0"/>
                <a:cs typeface="Times New Roman" pitchFamily="18" charset="0"/>
              </a:rPr>
              <a:t>. Призначають </a:t>
            </a:r>
            <a:r>
              <a:rPr lang="uk-UA" sz="2000" b="1" dirty="0" err="1" smtClean="0">
                <a:solidFill>
                  <a:srgbClr val="FF0000"/>
                </a:solidFill>
                <a:latin typeface="Times New Roman" pitchFamily="18" charset="0"/>
                <a:cs typeface="Times New Roman" pitchFamily="18" charset="0"/>
              </a:rPr>
              <a:t>глюкокортикостероїди</a:t>
            </a:r>
            <a:r>
              <a:rPr lang="uk-UA" sz="2000" b="1" dirty="0" smtClean="0">
                <a:solidFill>
                  <a:srgbClr val="FF0000"/>
                </a:solidFill>
                <a:latin typeface="Times New Roman" pitchFamily="18" charset="0"/>
                <a:cs typeface="Times New Roman" pitchFamily="18" charset="0"/>
              </a:rPr>
              <a:t> для зменшення набряку, </a:t>
            </a:r>
            <a:r>
              <a:rPr lang="uk-UA" sz="2000" b="1" dirty="0" err="1" smtClean="0">
                <a:solidFill>
                  <a:srgbClr val="FF0000"/>
                </a:solidFill>
                <a:latin typeface="Times New Roman" pitchFamily="18" charset="0"/>
                <a:cs typeface="Times New Roman" pitchFamily="18" charset="0"/>
              </a:rPr>
              <a:t>бронхолітики</a:t>
            </a:r>
            <a:r>
              <a:rPr lang="uk-UA" sz="2000" b="1" dirty="0" smtClean="0">
                <a:solidFill>
                  <a:srgbClr val="FF0000"/>
                </a:solidFill>
                <a:latin typeface="Times New Roman" pitchFamily="18" charset="0"/>
                <a:cs typeface="Times New Roman" pitchFamily="18" charset="0"/>
              </a:rPr>
              <a:t>, знеболювальні засоби. При хімічних опіках шкіри проводять промивання та місцеву обробку уражених ділянок.</a:t>
            </a:r>
          </a:p>
          <a:p>
            <a:pPr algn="just">
              <a:buFont typeface="Wingdings" pitchFamily="2" charset="2"/>
              <a:buChar char="Ø"/>
            </a:pPr>
            <a:endParaRPr lang="uk-UA" sz="2000" b="1" dirty="0" smtClean="0">
              <a:latin typeface="Times New Roman" pitchFamily="18" charset="0"/>
              <a:cs typeface="Times New Roman" pitchFamily="18" charset="0"/>
            </a:endParaRPr>
          </a:p>
          <a:p>
            <a:pPr algn="just">
              <a:buFont typeface="Wingdings" pitchFamily="2" charset="2"/>
              <a:buChar char="Ø"/>
            </a:pPr>
            <a:r>
              <a:rPr lang="uk-UA" sz="2000" b="1" dirty="0" smtClean="0">
                <a:solidFill>
                  <a:srgbClr val="00B050"/>
                </a:solidFill>
                <a:latin typeface="Times New Roman" pitchFamily="18" charset="0"/>
                <a:cs typeface="Times New Roman" pitchFamily="18" charset="0"/>
              </a:rPr>
              <a:t>Профілактика отруєнь аміаком ґрунтується на дотриманні техніки безпеки: використанні індивідуальних засобів захисту (протигази, окуляри, спецодяг), вентиляції приміщень, систем раннього виявлення витоків газу. Важливим є проведення регулярних медичних оглядів працівників для виявлення ранніх ознак хронічної інтоксикації.</a:t>
            </a:r>
            <a:endParaRPr lang="uk-UA" sz="2000" b="1" dirty="0">
              <a:solidFill>
                <a:srgbClr val="00B050"/>
              </a:solidFill>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6494085"/>
          </a:xfrm>
          <a:prstGeom prst="rect">
            <a:avLst/>
          </a:prstGeom>
        </p:spPr>
        <p:txBody>
          <a:bodyPr wrap="square">
            <a:spAutoFit/>
          </a:bodyPr>
          <a:lstStyle/>
          <a:p>
            <a:pPr algn="ctr"/>
            <a:r>
              <a:rPr lang="uk-UA" sz="3200" b="1" dirty="0" smtClean="0">
                <a:solidFill>
                  <a:srgbClr val="FF0000"/>
                </a:solidFill>
                <a:latin typeface="Times New Roman" pitchFamily="18" charset="0"/>
                <a:cs typeface="Times New Roman" pitchFamily="18" charset="0"/>
              </a:rPr>
              <a:t>Отруєння чадним газом</a:t>
            </a:r>
          </a:p>
          <a:p>
            <a:pPr algn="just"/>
            <a:endParaRPr lang="uk-UA" sz="2400" b="1" dirty="0" smtClean="0">
              <a:latin typeface="Times New Roman" pitchFamily="18" charset="0"/>
              <a:cs typeface="Times New Roman" pitchFamily="18" charset="0"/>
            </a:endParaRPr>
          </a:p>
          <a:p>
            <a:pPr algn="just"/>
            <a:endParaRPr lang="uk-UA" sz="2400" dirty="0" smtClean="0">
              <a:latin typeface="Times New Roman" pitchFamily="18" charset="0"/>
              <a:cs typeface="Times New Roman" pitchFamily="18" charset="0"/>
            </a:endParaRPr>
          </a:p>
          <a:p>
            <a:pPr algn="just"/>
            <a:r>
              <a:rPr lang="uk-UA" sz="2400" b="1" dirty="0" smtClean="0">
                <a:solidFill>
                  <a:srgbClr val="0070C0"/>
                </a:solidFill>
                <a:latin typeface="Times New Roman" pitchFamily="18" charset="0"/>
                <a:cs typeface="Times New Roman" pitchFamily="18" charset="0"/>
              </a:rPr>
              <a:t>Чадний газ (СО) – безбарвний, без запаху і смаку газ, який утворюється при неповному згорянні вуглецю. Він має високу токсичність та часто є причиною побутових, виробничих і техногенних отруєнь. Найчастіші ситуації – пожежі, робота двигунів внутрішнього згоряння у закритих приміщеннях, несправні газові колонки, печі та системи вентиляції.</a:t>
            </a:r>
          </a:p>
          <a:p>
            <a:pPr algn="just"/>
            <a:endParaRPr lang="uk-UA" sz="2400" dirty="0" smtClean="0">
              <a:latin typeface="Times New Roman" pitchFamily="18" charset="0"/>
              <a:cs typeface="Times New Roman" pitchFamily="18" charset="0"/>
            </a:endParaRPr>
          </a:p>
          <a:p>
            <a:pPr algn="just"/>
            <a:endParaRPr lang="uk-UA" sz="2400" dirty="0" smtClean="0">
              <a:latin typeface="Times New Roman" pitchFamily="18" charset="0"/>
              <a:cs typeface="Times New Roman" pitchFamily="18" charset="0"/>
            </a:endParaRPr>
          </a:p>
          <a:p>
            <a:pPr algn="just"/>
            <a:r>
              <a:rPr lang="uk-UA" sz="2400" b="1" dirty="0" smtClean="0">
                <a:solidFill>
                  <a:srgbClr val="00B050"/>
                </a:solidFill>
                <a:latin typeface="Times New Roman" pitchFamily="18" charset="0"/>
                <a:cs typeface="Times New Roman" pitchFamily="18" charset="0"/>
              </a:rPr>
              <a:t>Основний механізм токсичної дії СО полягає у його здатності зв’язуватись з гемоглобіном утворюючи </a:t>
            </a:r>
            <a:r>
              <a:rPr lang="uk-UA" sz="2400" b="1" dirty="0" err="1" smtClean="0">
                <a:solidFill>
                  <a:srgbClr val="00B050"/>
                </a:solidFill>
                <a:latin typeface="Times New Roman" pitchFamily="18" charset="0"/>
                <a:cs typeface="Times New Roman" pitchFamily="18" charset="0"/>
              </a:rPr>
              <a:t>карбоксигемоглобін</a:t>
            </a:r>
            <a:r>
              <a:rPr lang="uk-UA" sz="2400" b="1" dirty="0" smtClean="0">
                <a:solidFill>
                  <a:srgbClr val="00B050"/>
                </a:solidFill>
                <a:latin typeface="Times New Roman" pitchFamily="18" charset="0"/>
                <a:cs typeface="Times New Roman" pitchFamily="18" charset="0"/>
              </a:rPr>
              <a:t>, що блокує транспорт кисню. </a:t>
            </a:r>
            <a:r>
              <a:rPr lang="uk-UA" sz="2400" b="1" dirty="0" err="1" smtClean="0">
                <a:solidFill>
                  <a:srgbClr val="00B050"/>
                </a:solidFill>
                <a:latin typeface="Times New Roman" pitchFamily="18" charset="0"/>
                <a:cs typeface="Times New Roman" pitchFamily="18" charset="0"/>
              </a:rPr>
              <a:t>Афінність</a:t>
            </a:r>
            <a:r>
              <a:rPr lang="uk-UA" sz="2400" b="1" dirty="0" smtClean="0">
                <a:solidFill>
                  <a:srgbClr val="00B050"/>
                </a:solidFill>
                <a:latin typeface="Times New Roman" pitchFamily="18" charset="0"/>
                <a:cs typeface="Times New Roman" pitchFamily="18" charset="0"/>
              </a:rPr>
              <a:t> гемоглобіну до СО у 200–300 разів вища, ніж до О₂, тому навіть невеликі концентрації газу швидко призводять до гіпоксії. Крім того, СО блокує міоглобін і ферменти дихального ланцюга, що посилює тканинну гіпоксію.</a:t>
            </a:r>
            <a:endParaRPr lang="uk-UA" sz="2400" b="1" dirty="0">
              <a:solidFill>
                <a:srgbClr val="00B050"/>
              </a:solidFill>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
            <a:ext cx="9144000" cy="5632311"/>
          </a:xfrm>
          <a:prstGeom prst="rect">
            <a:avLst/>
          </a:prstGeom>
        </p:spPr>
        <p:txBody>
          <a:bodyPr wrap="square">
            <a:spAutoFit/>
          </a:bodyPr>
          <a:lstStyle/>
          <a:p>
            <a:pPr algn="just">
              <a:buFont typeface="Wingdings" pitchFamily="2" charset="2"/>
              <a:buChar char="Ø"/>
            </a:pPr>
            <a:r>
              <a:rPr lang="uk-UA" sz="2400" b="1" dirty="0" smtClean="0">
                <a:solidFill>
                  <a:srgbClr val="00B050"/>
                </a:solidFill>
                <a:latin typeface="Times New Roman" pitchFamily="18" charset="0"/>
                <a:cs typeface="Times New Roman" pitchFamily="18" charset="0"/>
              </a:rPr>
              <a:t>Клінічна картина залежить від концентрації </a:t>
            </a:r>
            <a:r>
              <a:rPr lang="uk-UA" sz="2400" b="1" dirty="0" err="1" smtClean="0">
                <a:solidFill>
                  <a:srgbClr val="00B050"/>
                </a:solidFill>
                <a:latin typeface="Times New Roman" pitchFamily="18" charset="0"/>
                <a:cs typeface="Times New Roman" pitchFamily="18" charset="0"/>
              </a:rPr>
              <a:t>карбоксигемоглобіну</a:t>
            </a:r>
            <a:r>
              <a:rPr lang="uk-UA" sz="2400" b="1" dirty="0" smtClean="0">
                <a:solidFill>
                  <a:srgbClr val="00B050"/>
                </a:solidFill>
                <a:latin typeface="Times New Roman" pitchFamily="18" charset="0"/>
                <a:cs typeface="Times New Roman" pitchFamily="18" charset="0"/>
              </a:rPr>
              <a:t> в крові. При легких отруєннях (до 20–30%) з’являються головний біль, нудота, запаморочення, слабкість. Середній ступінь (40–50%) проявляється вираженою задишкою, тахікардією, порушенням координації, непритомністю. Важкі отруєння (&gt;60%) призводять до коми, судом, набряку мозку та смерті. Характерною ознакою є "вишнево-червоний" колір шкіри та слизових оболонок, проте він спостерігається не завжди.</a:t>
            </a:r>
          </a:p>
          <a:p>
            <a:pPr algn="just">
              <a:buFont typeface="Wingdings" pitchFamily="2" charset="2"/>
              <a:buChar char="Ø"/>
            </a:pPr>
            <a:endParaRPr lang="uk-UA" sz="2400" b="1" dirty="0" smtClean="0">
              <a:latin typeface="Times New Roman" pitchFamily="18" charset="0"/>
              <a:cs typeface="Times New Roman" pitchFamily="18" charset="0"/>
            </a:endParaRPr>
          </a:p>
          <a:p>
            <a:pPr algn="just">
              <a:buFont typeface="Wingdings" pitchFamily="2" charset="2"/>
              <a:buChar char="Ø"/>
            </a:pPr>
            <a:r>
              <a:rPr lang="uk-UA" sz="2400" b="1" dirty="0" smtClean="0">
                <a:latin typeface="Times New Roman" pitchFamily="18" charset="0"/>
                <a:cs typeface="Times New Roman" pitchFamily="18" charset="0"/>
              </a:rPr>
              <a:t>У постраждалих, які вижили після гострої інтоксикації, нерідко розвиваються відстрочені ураження центральної нервової системи – </a:t>
            </a:r>
            <a:r>
              <a:rPr lang="uk-UA" sz="2400" b="1" dirty="0" err="1" smtClean="0">
                <a:latin typeface="Times New Roman" pitchFamily="18" charset="0"/>
                <a:cs typeface="Times New Roman" pitchFamily="18" charset="0"/>
              </a:rPr>
              <a:t>енцефалопатія</a:t>
            </a:r>
            <a:r>
              <a:rPr lang="uk-UA" sz="2400" b="1" dirty="0" smtClean="0">
                <a:latin typeface="Times New Roman" pitchFamily="18" charset="0"/>
                <a:cs typeface="Times New Roman" pitchFamily="18" charset="0"/>
              </a:rPr>
              <a:t>, </a:t>
            </a:r>
            <a:r>
              <a:rPr lang="uk-UA" sz="2400" b="1" dirty="0" err="1" smtClean="0">
                <a:latin typeface="Times New Roman" pitchFamily="18" charset="0"/>
                <a:cs typeface="Times New Roman" pitchFamily="18" charset="0"/>
              </a:rPr>
              <a:t>паркінсонічний</a:t>
            </a:r>
            <a:r>
              <a:rPr lang="uk-UA" sz="2400" b="1" dirty="0" smtClean="0">
                <a:latin typeface="Times New Roman" pitchFamily="18" charset="0"/>
                <a:cs typeface="Times New Roman" pitchFamily="18" charset="0"/>
              </a:rPr>
              <a:t> синдром, когнітивні розлади, що пов’язані з </a:t>
            </a:r>
            <a:r>
              <a:rPr lang="uk-UA" sz="2400" b="1" dirty="0" err="1" smtClean="0">
                <a:latin typeface="Times New Roman" pitchFamily="18" charset="0"/>
                <a:cs typeface="Times New Roman" pitchFamily="18" charset="0"/>
              </a:rPr>
              <a:t>гіпоксичною</a:t>
            </a:r>
            <a:r>
              <a:rPr lang="uk-UA" sz="2400" b="1" dirty="0" smtClean="0">
                <a:latin typeface="Times New Roman" pitchFamily="18" charset="0"/>
                <a:cs typeface="Times New Roman" pitchFamily="18" charset="0"/>
              </a:rPr>
              <a:t> та токсичною дією СО на нейрони.</a:t>
            </a:r>
            <a:endParaRPr lang="uk-UA" sz="2400" b="1" dirty="0">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5940088"/>
          </a:xfrm>
          <a:prstGeom prst="rect">
            <a:avLst/>
          </a:prstGeom>
        </p:spPr>
        <p:txBody>
          <a:bodyPr wrap="square">
            <a:spAutoFit/>
          </a:bodyPr>
          <a:lstStyle/>
          <a:p>
            <a:pPr algn="just">
              <a:buFont typeface="Wingdings" pitchFamily="2" charset="2"/>
              <a:buChar char="Ø"/>
            </a:pPr>
            <a:r>
              <a:rPr lang="uk-UA" sz="2000" b="1" dirty="0" smtClean="0">
                <a:solidFill>
                  <a:srgbClr val="FFFF00"/>
                </a:solidFill>
                <a:latin typeface="Times New Roman" pitchFamily="18" charset="0"/>
                <a:cs typeface="Times New Roman" pitchFamily="18" charset="0"/>
              </a:rPr>
              <a:t>Діагностика ґрунтується на анамнезі (перебування у загазованому приміщенні, пожежа, контакт із вихлопними газами), клінічних ознаках та визначенні рівня </a:t>
            </a:r>
            <a:r>
              <a:rPr lang="uk-UA" sz="2000" b="1" dirty="0" err="1" smtClean="0">
                <a:solidFill>
                  <a:srgbClr val="FFFF00"/>
                </a:solidFill>
                <a:latin typeface="Times New Roman" pitchFamily="18" charset="0"/>
                <a:cs typeface="Times New Roman" pitchFamily="18" charset="0"/>
              </a:rPr>
              <a:t>карбоксигемоглобіну</a:t>
            </a:r>
            <a:r>
              <a:rPr lang="uk-UA" sz="2000" b="1" dirty="0" smtClean="0">
                <a:solidFill>
                  <a:srgbClr val="FFFF00"/>
                </a:solidFill>
                <a:latin typeface="Times New Roman" pitchFamily="18" charset="0"/>
                <a:cs typeface="Times New Roman" pitchFamily="18" charset="0"/>
              </a:rPr>
              <a:t> в крові. Звичайна </a:t>
            </a:r>
            <a:r>
              <a:rPr lang="uk-UA" sz="2000" b="1" dirty="0" err="1" smtClean="0">
                <a:solidFill>
                  <a:srgbClr val="FFFF00"/>
                </a:solidFill>
                <a:latin typeface="Times New Roman" pitchFamily="18" charset="0"/>
                <a:cs typeface="Times New Roman" pitchFamily="18" charset="0"/>
              </a:rPr>
              <a:t>пульсоксиметрія</a:t>
            </a:r>
            <a:r>
              <a:rPr lang="uk-UA" sz="2000" b="1" dirty="0" smtClean="0">
                <a:solidFill>
                  <a:srgbClr val="FFFF00"/>
                </a:solidFill>
                <a:latin typeface="Times New Roman" pitchFamily="18" charset="0"/>
                <a:cs typeface="Times New Roman" pitchFamily="18" charset="0"/>
              </a:rPr>
              <a:t> є малоефективною, оскільки не розрізняє оксигемоглобін і </a:t>
            </a:r>
            <a:r>
              <a:rPr lang="uk-UA" sz="2000" b="1" dirty="0" err="1" smtClean="0">
                <a:solidFill>
                  <a:srgbClr val="FFFF00"/>
                </a:solidFill>
                <a:latin typeface="Times New Roman" pitchFamily="18" charset="0"/>
                <a:cs typeface="Times New Roman" pitchFamily="18" charset="0"/>
              </a:rPr>
              <a:t>карбоксигемоглобін</a:t>
            </a:r>
            <a:r>
              <a:rPr lang="uk-UA" sz="2000" b="1" dirty="0" smtClean="0">
                <a:solidFill>
                  <a:srgbClr val="FFFF00"/>
                </a:solidFill>
                <a:latin typeface="Times New Roman" pitchFamily="18" charset="0"/>
                <a:cs typeface="Times New Roman" pitchFamily="18" charset="0"/>
              </a:rPr>
              <a:t>.</a:t>
            </a:r>
          </a:p>
          <a:p>
            <a:pPr algn="just">
              <a:buFont typeface="Wingdings" pitchFamily="2" charset="2"/>
              <a:buChar char="Ø"/>
            </a:pPr>
            <a:endParaRPr lang="uk-UA" sz="2000" b="1" dirty="0" smtClean="0">
              <a:solidFill>
                <a:srgbClr val="FFFF00"/>
              </a:solidFill>
              <a:latin typeface="Times New Roman" pitchFamily="18" charset="0"/>
              <a:cs typeface="Times New Roman" pitchFamily="18" charset="0"/>
            </a:endParaRPr>
          </a:p>
          <a:p>
            <a:pPr algn="just">
              <a:buFont typeface="Wingdings" pitchFamily="2" charset="2"/>
              <a:buChar char="Ø"/>
            </a:pPr>
            <a:r>
              <a:rPr lang="uk-UA" sz="2000" b="1" dirty="0" smtClean="0">
                <a:solidFill>
                  <a:srgbClr val="7030A0"/>
                </a:solidFill>
                <a:latin typeface="Times New Roman" pitchFamily="18" charset="0"/>
                <a:cs typeface="Times New Roman" pitchFamily="18" charset="0"/>
              </a:rPr>
              <a:t>Невідкладна допомога передбачає негайне винесення потерпілого на свіже повітря, забезпечення подачі 100% кисню через маску або </a:t>
            </a:r>
            <a:r>
              <a:rPr lang="uk-UA" sz="2000" b="1" dirty="0" err="1" smtClean="0">
                <a:solidFill>
                  <a:srgbClr val="7030A0"/>
                </a:solidFill>
                <a:latin typeface="Times New Roman" pitchFamily="18" charset="0"/>
                <a:cs typeface="Times New Roman" pitchFamily="18" charset="0"/>
              </a:rPr>
              <a:t>інтубацію</a:t>
            </a:r>
            <a:r>
              <a:rPr lang="uk-UA" sz="2000" b="1" dirty="0" smtClean="0">
                <a:solidFill>
                  <a:srgbClr val="7030A0"/>
                </a:solidFill>
                <a:latin typeface="Times New Roman" pitchFamily="18" charset="0"/>
                <a:cs typeface="Times New Roman" pitchFamily="18" charset="0"/>
              </a:rPr>
              <a:t> при тяжкому стані. Золотим стандартом лікування є гіпербарична </a:t>
            </a:r>
            <a:r>
              <a:rPr lang="uk-UA" sz="2000" b="1" dirty="0" err="1" smtClean="0">
                <a:solidFill>
                  <a:srgbClr val="7030A0"/>
                </a:solidFill>
                <a:latin typeface="Times New Roman" pitchFamily="18" charset="0"/>
                <a:cs typeface="Times New Roman" pitchFamily="18" charset="0"/>
              </a:rPr>
              <a:t>оксигенація</a:t>
            </a:r>
            <a:r>
              <a:rPr lang="uk-UA" sz="2000" b="1" dirty="0" smtClean="0">
                <a:solidFill>
                  <a:srgbClr val="7030A0"/>
                </a:solidFill>
                <a:latin typeface="Times New Roman" pitchFamily="18" charset="0"/>
                <a:cs typeface="Times New Roman" pitchFamily="18" charset="0"/>
              </a:rPr>
              <a:t>, що суттєво прискорює виведення СО з організму та знижує ризик відстрочених неврологічних ускладнень. Додатково проводять симптоматичну терапію – </a:t>
            </a:r>
            <a:r>
              <a:rPr lang="uk-UA" sz="2000" b="1" dirty="0" err="1" smtClean="0">
                <a:solidFill>
                  <a:srgbClr val="7030A0"/>
                </a:solidFill>
                <a:latin typeface="Times New Roman" pitchFamily="18" charset="0"/>
                <a:cs typeface="Times New Roman" pitchFamily="18" charset="0"/>
              </a:rPr>
              <a:t>протисудомні</a:t>
            </a:r>
            <a:r>
              <a:rPr lang="uk-UA" sz="2000" b="1" dirty="0" smtClean="0">
                <a:solidFill>
                  <a:srgbClr val="7030A0"/>
                </a:solidFill>
                <a:latin typeface="Times New Roman" pitchFamily="18" charset="0"/>
                <a:cs typeface="Times New Roman" pitchFamily="18" charset="0"/>
              </a:rPr>
              <a:t>, </a:t>
            </a:r>
            <a:r>
              <a:rPr lang="uk-UA" sz="2000" b="1" dirty="0" err="1" smtClean="0">
                <a:solidFill>
                  <a:srgbClr val="7030A0"/>
                </a:solidFill>
                <a:latin typeface="Times New Roman" pitchFamily="18" charset="0"/>
                <a:cs typeface="Times New Roman" pitchFamily="18" charset="0"/>
              </a:rPr>
              <a:t>протинабрякові</a:t>
            </a:r>
            <a:r>
              <a:rPr lang="uk-UA" sz="2000" b="1" dirty="0" smtClean="0">
                <a:solidFill>
                  <a:srgbClr val="7030A0"/>
                </a:solidFill>
                <a:latin typeface="Times New Roman" pitchFamily="18" charset="0"/>
                <a:cs typeface="Times New Roman" pitchFamily="18" charset="0"/>
              </a:rPr>
              <a:t> та </a:t>
            </a:r>
            <a:r>
              <a:rPr lang="uk-UA" sz="2000" b="1" dirty="0" err="1" smtClean="0">
                <a:solidFill>
                  <a:srgbClr val="7030A0"/>
                </a:solidFill>
                <a:latin typeface="Times New Roman" pitchFamily="18" charset="0"/>
                <a:cs typeface="Times New Roman" pitchFamily="18" charset="0"/>
              </a:rPr>
              <a:t>кардіотропні</a:t>
            </a:r>
            <a:r>
              <a:rPr lang="uk-UA" sz="2000" b="1" dirty="0" smtClean="0">
                <a:solidFill>
                  <a:srgbClr val="7030A0"/>
                </a:solidFill>
                <a:latin typeface="Times New Roman" pitchFamily="18" charset="0"/>
                <a:cs typeface="Times New Roman" pitchFamily="18" charset="0"/>
              </a:rPr>
              <a:t> засоби.</a:t>
            </a:r>
          </a:p>
          <a:p>
            <a:pPr algn="just">
              <a:buFont typeface="Wingdings" pitchFamily="2" charset="2"/>
              <a:buChar char="Ø"/>
            </a:pPr>
            <a:endParaRPr lang="uk-UA" sz="2000" b="1" dirty="0" smtClean="0">
              <a:solidFill>
                <a:srgbClr val="7030A0"/>
              </a:solidFill>
              <a:latin typeface="Times New Roman" pitchFamily="18" charset="0"/>
              <a:cs typeface="Times New Roman" pitchFamily="18" charset="0"/>
            </a:endParaRPr>
          </a:p>
          <a:p>
            <a:pPr algn="just">
              <a:buFont typeface="Wingdings" pitchFamily="2" charset="2"/>
              <a:buChar char="Ø"/>
            </a:pPr>
            <a:r>
              <a:rPr lang="uk-UA" sz="2000" b="1" dirty="0" smtClean="0">
                <a:latin typeface="Times New Roman" pitchFamily="18" charset="0"/>
                <a:cs typeface="Times New Roman" pitchFamily="18" charset="0"/>
              </a:rPr>
              <a:t>Профілактика отруєнь чадним газом включає дотримання правил пожежної безпеки, використання якісних систем вентиляції та справного газового обладнання, встановлення детекторів СО у приміщеннях. Виробничі заходи передбачають контроль за рівнем газу, застосування індивідуальних засобів захисту та регулярні інструктажі персоналу.</a:t>
            </a:r>
            <a:endParaRPr lang="uk-UA" sz="2000" b="1" dirty="0">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nvGraphicFramePr>
        <p:xfrm>
          <a:off x="2" y="404663"/>
          <a:ext cx="9143997" cy="5679477"/>
        </p:xfrm>
        <a:graphic>
          <a:graphicData uri="http://schemas.openxmlformats.org/drawingml/2006/table">
            <a:tbl>
              <a:tblPr/>
              <a:tblGrid>
                <a:gridCol w="3047999"/>
                <a:gridCol w="3047999"/>
                <a:gridCol w="3047999"/>
              </a:tblGrid>
              <a:tr h="219342">
                <a:tc>
                  <a:txBody>
                    <a:bodyPr/>
                    <a:lstStyle/>
                    <a:p>
                      <a:r>
                        <a:rPr lang="uk-UA" sz="1200" b="1" dirty="0">
                          <a:latin typeface="Times New Roman" pitchFamily="18" charset="0"/>
                          <a:cs typeface="Times New Roman" pitchFamily="18" charset="0"/>
                        </a:rPr>
                        <a:t>Ознака</a:t>
                      </a:r>
                    </a:p>
                  </a:txBody>
                  <a:tcPr marL="18224" marR="18224" marT="9112" marB="9112" anchor="ctr">
                    <a:lnL>
                      <a:noFill/>
                    </a:lnL>
                    <a:lnR>
                      <a:noFill/>
                    </a:lnR>
                    <a:lnT>
                      <a:noFill/>
                    </a:lnT>
                    <a:lnB>
                      <a:noFill/>
                    </a:lnB>
                  </a:tcPr>
                </a:tc>
                <a:tc>
                  <a:txBody>
                    <a:bodyPr/>
                    <a:lstStyle/>
                    <a:p>
                      <a:r>
                        <a:rPr lang="uk-UA" sz="1200" dirty="0">
                          <a:solidFill>
                            <a:schemeClr val="accent1">
                              <a:lumMod val="50000"/>
                            </a:schemeClr>
                          </a:solidFill>
                          <a:latin typeface="Times New Roman" pitchFamily="18" charset="0"/>
                          <a:cs typeface="Times New Roman" pitchFamily="18" charset="0"/>
                        </a:rPr>
                        <a:t>Отруєння аміаком (</a:t>
                      </a:r>
                      <a:r>
                        <a:rPr lang="en-US" sz="1200" dirty="0">
                          <a:solidFill>
                            <a:schemeClr val="accent1">
                              <a:lumMod val="50000"/>
                            </a:schemeClr>
                          </a:solidFill>
                          <a:latin typeface="Times New Roman" pitchFamily="18" charset="0"/>
                          <a:cs typeface="Times New Roman" pitchFamily="18" charset="0"/>
                        </a:rPr>
                        <a:t>NH₃)</a:t>
                      </a:r>
                    </a:p>
                  </a:txBody>
                  <a:tcPr marL="18224" marR="18224" marT="9112" marB="9112" anchor="ctr">
                    <a:lnL>
                      <a:noFill/>
                    </a:lnL>
                    <a:lnR>
                      <a:noFill/>
                    </a:lnR>
                    <a:lnT>
                      <a:noFill/>
                    </a:lnT>
                    <a:lnB>
                      <a:noFill/>
                    </a:lnB>
                  </a:tcPr>
                </a:tc>
                <a:tc>
                  <a:txBody>
                    <a:bodyPr/>
                    <a:lstStyle/>
                    <a:p>
                      <a:r>
                        <a:rPr lang="uk-UA" sz="1200">
                          <a:solidFill>
                            <a:srgbClr val="00B050"/>
                          </a:solidFill>
                          <a:latin typeface="Times New Roman" pitchFamily="18" charset="0"/>
                          <a:cs typeface="Times New Roman" pitchFamily="18" charset="0"/>
                        </a:rPr>
                        <a:t>Отруєння чадним газом (</a:t>
                      </a:r>
                      <a:r>
                        <a:rPr lang="en-US" sz="1200">
                          <a:solidFill>
                            <a:srgbClr val="00B050"/>
                          </a:solidFill>
                          <a:latin typeface="Times New Roman" pitchFamily="18" charset="0"/>
                          <a:cs typeface="Times New Roman" pitchFamily="18" charset="0"/>
                        </a:rPr>
                        <a:t>CO)</a:t>
                      </a:r>
                    </a:p>
                  </a:txBody>
                  <a:tcPr marL="18224" marR="18224" marT="9112" marB="9112" anchor="ctr">
                    <a:lnL>
                      <a:noFill/>
                    </a:lnL>
                    <a:lnR>
                      <a:noFill/>
                    </a:lnR>
                    <a:lnT>
                      <a:noFill/>
                    </a:lnT>
                    <a:lnB>
                      <a:noFill/>
                    </a:lnB>
                  </a:tcPr>
                </a:tc>
              </a:tr>
              <a:tr h="551785">
                <a:tc>
                  <a:txBody>
                    <a:bodyPr/>
                    <a:lstStyle/>
                    <a:p>
                      <a:r>
                        <a:rPr lang="uk-UA" sz="1200" b="1">
                          <a:latin typeface="Times New Roman" pitchFamily="18" charset="0"/>
                          <a:cs typeface="Times New Roman" pitchFamily="18" charset="0"/>
                        </a:rPr>
                        <a:t>Фізико-хімічні властивості</a:t>
                      </a:r>
                    </a:p>
                  </a:txBody>
                  <a:tcPr marL="18224" marR="18224" marT="9112" marB="9112" anchor="ctr">
                    <a:lnL>
                      <a:noFill/>
                    </a:lnL>
                    <a:lnR>
                      <a:noFill/>
                    </a:lnR>
                    <a:lnT>
                      <a:noFill/>
                    </a:lnT>
                    <a:lnB>
                      <a:noFill/>
                    </a:lnB>
                  </a:tcPr>
                </a:tc>
                <a:tc>
                  <a:txBody>
                    <a:bodyPr/>
                    <a:lstStyle/>
                    <a:p>
                      <a:r>
                        <a:rPr lang="ru-RU" sz="1200" dirty="0" err="1">
                          <a:solidFill>
                            <a:schemeClr val="accent1">
                              <a:lumMod val="50000"/>
                            </a:schemeClr>
                          </a:solidFill>
                          <a:latin typeface="Times New Roman" pitchFamily="18" charset="0"/>
                          <a:cs typeface="Times New Roman" pitchFamily="18" charset="0"/>
                        </a:rPr>
                        <a:t>Безбарвний</a:t>
                      </a:r>
                      <a:r>
                        <a:rPr lang="ru-RU" sz="1200" dirty="0">
                          <a:solidFill>
                            <a:schemeClr val="accent1">
                              <a:lumMod val="50000"/>
                            </a:schemeClr>
                          </a:solidFill>
                          <a:latin typeface="Times New Roman" pitchFamily="18" charset="0"/>
                          <a:cs typeface="Times New Roman" pitchFamily="18" charset="0"/>
                        </a:rPr>
                        <a:t> газ </a:t>
                      </a:r>
                      <a:r>
                        <a:rPr lang="ru-RU" sz="1200" dirty="0" err="1">
                          <a:solidFill>
                            <a:schemeClr val="accent1">
                              <a:lumMod val="50000"/>
                            </a:schemeClr>
                          </a:solidFill>
                          <a:latin typeface="Times New Roman" pitchFamily="18" charset="0"/>
                          <a:cs typeface="Times New Roman" pitchFamily="18" charset="0"/>
                        </a:rPr>
                        <a:t>із</a:t>
                      </a:r>
                      <a:r>
                        <a:rPr lang="ru-RU" sz="1200" dirty="0">
                          <a:solidFill>
                            <a:schemeClr val="accent1">
                              <a:lumMod val="50000"/>
                            </a:schemeClr>
                          </a:solidFill>
                          <a:latin typeface="Times New Roman" pitchFamily="18" charset="0"/>
                          <a:cs typeface="Times New Roman" pitchFamily="18" charset="0"/>
                        </a:rPr>
                        <a:t> </a:t>
                      </a:r>
                      <a:r>
                        <a:rPr lang="ru-RU" sz="1200" dirty="0" err="1">
                          <a:solidFill>
                            <a:schemeClr val="accent1">
                              <a:lumMod val="50000"/>
                            </a:schemeClr>
                          </a:solidFill>
                          <a:latin typeface="Times New Roman" pitchFamily="18" charset="0"/>
                          <a:cs typeface="Times New Roman" pitchFamily="18" charset="0"/>
                        </a:rPr>
                        <a:t>різким</a:t>
                      </a:r>
                      <a:r>
                        <a:rPr lang="ru-RU" sz="1200" dirty="0">
                          <a:solidFill>
                            <a:schemeClr val="accent1">
                              <a:lumMod val="50000"/>
                            </a:schemeClr>
                          </a:solidFill>
                          <a:latin typeface="Times New Roman" pitchFamily="18" charset="0"/>
                          <a:cs typeface="Times New Roman" pitchFamily="18" charset="0"/>
                        </a:rPr>
                        <a:t> </a:t>
                      </a:r>
                      <a:r>
                        <a:rPr lang="ru-RU" sz="1200" dirty="0" err="1">
                          <a:solidFill>
                            <a:schemeClr val="accent1">
                              <a:lumMod val="50000"/>
                            </a:schemeClr>
                          </a:solidFill>
                          <a:latin typeface="Times New Roman" pitchFamily="18" charset="0"/>
                          <a:cs typeface="Times New Roman" pitchFamily="18" charset="0"/>
                        </a:rPr>
                        <a:t>задушливим</a:t>
                      </a:r>
                      <a:r>
                        <a:rPr lang="ru-RU" sz="1200" dirty="0">
                          <a:solidFill>
                            <a:schemeClr val="accent1">
                              <a:lumMod val="50000"/>
                            </a:schemeClr>
                          </a:solidFill>
                          <a:latin typeface="Times New Roman" pitchFamily="18" charset="0"/>
                          <a:cs typeface="Times New Roman" pitchFamily="18" charset="0"/>
                        </a:rPr>
                        <a:t> запахом, добре </a:t>
                      </a:r>
                      <a:r>
                        <a:rPr lang="ru-RU" sz="1200" dirty="0" err="1">
                          <a:solidFill>
                            <a:schemeClr val="accent1">
                              <a:lumMod val="50000"/>
                            </a:schemeClr>
                          </a:solidFill>
                          <a:latin typeface="Times New Roman" pitchFamily="18" charset="0"/>
                          <a:cs typeface="Times New Roman" pitchFamily="18" charset="0"/>
                        </a:rPr>
                        <a:t>розчиняється</a:t>
                      </a:r>
                      <a:r>
                        <a:rPr lang="ru-RU" sz="1200" dirty="0">
                          <a:solidFill>
                            <a:schemeClr val="accent1">
                              <a:lumMod val="50000"/>
                            </a:schemeClr>
                          </a:solidFill>
                          <a:latin typeface="Times New Roman" pitchFamily="18" charset="0"/>
                          <a:cs typeface="Times New Roman" pitchFamily="18" charset="0"/>
                        </a:rPr>
                        <a:t> у </a:t>
                      </a:r>
                      <a:r>
                        <a:rPr lang="ru-RU" sz="1200" dirty="0" err="1">
                          <a:solidFill>
                            <a:schemeClr val="accent1">
                              <a:lumMod val="50000"/>
                            </a:schemeClr>
                          </a:solidFill>
                          <a:latin typeface="Times New Roman" pitchFamily="18" charset="0"/>
                          <a:cs typeface="Times New Roman" pitchFamily="18" charset="0"/>
                        </a:rPr>
                        <a:t>воді</a:t>
                      </a:r>
                      <a:r>
                        <a:rPr lang="ru-RU" sz="1200" dirty="0">
                          <a:solidFill>
                            <a:schemeClr val="accent1">
                              <a:lumMod val="50000"/>
                            </a:schemeClr>
                          </a:solidFill>
                          <a:latin typeface="Times New Roman" pitchFamily="18" charset="0"/>
                          <a:cs typeface="Times New Roman" pitchFamily="18" charset="0"/>
                        </a:rPr>
                        <a:t>, </a:t>
                      </a:r>
                      <a:r>
                        <a:rPr lang="ru-RU" sz="1200" dirty="0" err="1">
                          <a:solidFill>
                            <a:schemeClr val="accent1">
                              <a:lumMod val="50000"/>
                            </a:schemeClr>
                          </a:solidFill>
                          <a:latin typeface="Times New Roman" pitchFamily="18" charset="0"/>
                          <a:cs typeface="Times New Roman" pitchFamily="18" charset="0"/>
                        </a:rPr>
                        <a:t>утворює</a:t>
                      </a:r>
                      <a:r>
                        <a:rPr lang="ru-RU" sz="1200" dirty="0">
                          <a:solidFill>
                            <a:schemeClr val="accent1">
                              <a:lumMod val="50000"/>
                            </a:schemeClr>
                          </a:solidFill>
                          <a:latin typeface="Times New Roman" pitchFamily="18" charset="0"/>
                          <a:cs typeface="Times New Roman" pitchFamily="18" charset="0"/>
                        </a:rPr>
                        <a:t> </a:t>
                      </a:r>
                      <a:r>
                        <a:rPr lang="ru-RU" sz="1200" dirty="0" err="1">
                          <a:solidFill>
                            <a:schemeClr val="accent1">
                              <a:lumMod val="50000"/>
                            </a:schemeClr>
                          </a:solidFill>
                          <a:latin typeface="Times New Roman" pitchFamily="18" charset="0"/>
                          <a:cs typeface="Times New Roman" pitchFamily="18" charset="0"/>
                        </a:rPr>
                        <a:t>гідроксид</a:t>
                      </a:r>
                      <a:r>
                        <a:rPr lang="ru-RU" sz="1200" dirty="0">
                          <a:solidFill>
                            <a:schemeClr val="accent1">
                              <a:lumMod val="50000"/>
                            </a:schemeClr>
                          </a:solidFill>
                          <a:latin typeface="Times New Roman" pitchFamily="18" charset="0"/>
                          <a:cs typeface="Times New Roman" pitchFamily="18" charset="0"/>
                        </a:rPr>
                        <a:t> </a:t>
                      </a:r>
                      <a:r>
                        <a:rPr lang="ru-RU" sz="1200" dirty="0" err="1">
                          <a:solidFill>
                            <a:schemeClr val="accent1">
                              <a:lumMod val="50000"/>
                            </a:schemeClr>
                          </a:solidFill>
                          <a:latin typeface="Times New Roman" pitchFamily="18" charset="0"/>
                          <a:cs typeface="Times New Roman" pitchFamily="18" charset="0"/>
                        </a:rPr>
                        <a:t>амонію</a:t>
                      </a:r>
                      <a:r>
                        <a:rPr lang="ru-RU" sz="1200" dirty="0">
                          <a:solidFill>
                            <a:schemeClr val="accent1">
                              <a:lumMod val="50000"/>
                            </a:schemeClr>
                          </a:solidFill>
                          <a:latin typeface="Times New Roman" pitchFamily="18" charset="0"/>
                          <a:cs typeface="Times New Roman" pitchFamily="18" charset="0"/>
                        </a:rPr>
                        <a:t> (луг)</a:t>
                      </a:r>
                    </a:p>
                  </a:txBody>
                  <a:tcPr marL="18224" marR="18224" marT="9112" marB="9112" anchor="ctr">
                    <a:lnL>
                      <a:noFill/>
                    </a:lnL>
                    <a:lnR>
                      <a:noFill/>
                    </a:lnR>
                    <a:lnT>
                      <a:noFill/>
                    </a:lnT>
                    <a:lnB>
                      <a:noFill/>
                    </a:lnB>
                  </a:tcPr>
                </a:tc>
                <a:tc>
                  <a:txBody>
                    <a:bodyPr/>
                    <a:lstStyle/>
                    <a:p>
                      <a:r>
                        <a:rPr lang="ru-RU" sz="1200">
                          <a:solidFill>
                            <a:srgbClr val="00B050"/>
                          </a:solidFill>
                          <a:latin typeface="Times New Roman" pitchFamily="18" charset="0"/>
                          <a:cs typeface="Times New Roman" pitchFamily="18" charset="0"/>
                        </a:rPr>
                        <a:t>Безбарвний, без запаху і смаку газ, не подразнює слизові, важко виявляється без приладів</a:t>
                      </a:r>
                    </a:p>
                  </a:txBody>
                  <a:tcPr marL="18224" marR="18224" marT="9112" marB="9112" anchor="ctr">
                    <a:lnL>
                      <a:noFill/>
                    </a:lnL>
                    <a:lnR>
                      <a:noFill/>
                    </a:lnR>
                    <a:lnT>
                      <a:noFill/>
                    </a:lnT>
                    <a:lnB>
                      <a:noFill/>
                    </a:lnB>
                  </a:tcPr>
                </a:tc>
              </a:tr>
              <a:tr h="551785">
                <a:tc>
                  <a:txBody>
                    <a:bodyPr/>
                    <a:lstStyle/>
                    <a:p>
                      <a:r>
                        <a:rPr lang="uk-UA" sz="1200" b="1">
                          <a:latin typeface="Times New Roman" pitchFamily="18" charset="0"/>
                          <a:cs typeface="Times New Roman" pitchFamily="18" charset="0"/>
                        </a:rPr>
                        <a:t>Джерела</a:t>
                      </a:r>
                    </a:p>
                  </a:txBody>
                  <a:tcPr marL="18224" marR="18224" marT="9112" marB="9112" anchor="ctr">
                    <a:lnL>
                      <a:noFill/>
                    </a:lnL>
                    <a:lnR>
                      <a:noFill/>
                    </a:lnR>
                    <a:lnT>
                      <a:noFill/>
                    </a:lnT>
                    <a:lnB>
                      <a:noFill/>
                    </a:lnB>
                  </a:tcPr>
                </a:tc>
                <a:tc>
                  <a:txBody>
                    <a:bodyPr/>
                    <a:lstStyle/>
                    <a:p>
                      <a:r>
                        <a:rPr lang="ru-RU" sz="1200" dirty="0" err="1">
                          <a:solidFill>
                            <a:schemeClr val="accent1">
                              <a:lumMod val="50000"/>
                            </a:schemeClr>
                          </a:solidFill>
                          <a:latin typeface="Times New Roman" pitchFamily="18" charset="0"/>
                          <a:cs typeface="Times New Roman" pitchFamily="18" charset="0"/>
                        </a:rPr>
                        <a:t>Хімічна</a:t>
                      </a:r>
                      <a:r>
                        <a:rPr lang="ru-RU" sz="1200" dirty="0">
                          <a:solidFill>
                            <a:schemeClr val="accent1">
                              <a:lumMod val="50000"/>
                            </a:schemeClr>
                          </a:solidFill>
                          <a:latin typeface="Times New Roman" pitchFamily="18" charset="0"/>
                          <a:cs typeface="Times New Roman" pitchFamily="18" charset="0"/>
                        </a:rPr>
                        <a:t> </a:t>
                      </a:r>
                      <a:r>
                        <a:rPr lang="ru-RU" sz="1200" dirty="0" err="1">
                          <a:solidFill>
                            <a:schemeClr val="accent1">
                              <a:lumMod val="50000"/>
                            </a:schemeClr>
                          </a:solidFill>
                          <a:latin typeface="Times New Roman" pitchFamily="18" charset="0"/>
                          <a:cs typeface="Times New Roman" pitchFamily="18" charset="0"/>
                        </a:rPr>
                        <a:t>промисловість</a:t>
                      </a:r>
                      <a:r>
                        <a:rPr lang="ru-RU" sz="1200" dirty="0">
                          <a:solidFill>
                            <a:schemeClr val="accent1">
                              <a:lumMod val="50000"/>
                            </a:schemeClr>
                          </a:solidFill>
                          <a:latin typeface="Times New Roman" pitchFamily="18" charset="0"/>
                          <a:cs typeface="Times New Roman" pitchFamily="18" charset="0"/>
                        </a:rPr>
                        <a:t>, </a:t>
                      </a:r>
                      <a:r>
                        <a:rPr lang="ru-RU" sz="1200" dirty="0" err="1">
                          <a:solidFill>
                            <a:schemeClr val="accent1">
                              <a:lumMod val="50000"/>
                            </a:schemeClr>
                          </a:solidFill>
                          <a:latin typeface="Times New Roman" pitchFamily="18" charset="0"/>
                          <a:cs typeface="Times New Roman" pitchFamily="18" charset="0"/>
                        </a:rPr>
                        <a:t>виробництво</a:t>
                      </a:r>
                      <a:r>
                        <a:rPr lang="ru-RU" sz="1200" dirty="0">
                          <a:solidFill>
                            <a:schemeClr val="accent1">
                              <a:lumMod val="50000"/>
                            </a:schemeClr>
                          </a:solidFill>
                          <a:latin typeface="Times New Roman" pitchFamily="18" charset="0"/>
                          <a:cs typeface="Times New Roman" pitchFamily="18" charset="0"/>
                        </a:rPr>
                        <a:t> добрив, </a:t>
                      </a:r>
                      <a:r>
                        <a:rPr lang="ru-RU" sz="1200" dirty="0" err="1">
                          <a:solidFill>
                            <a:schemeClr val="accent1">
                              <a:lumMod val="50000"/>
                            </a:schemeClr>
                          </a:solidFill>
                          <a:latin typeface="Times New Roman" pitchFamily="18" charset="0"/>
                          <a:cs typeface="Times New Roman" pitchFamily="18" charset="0"/>
                        </a:rPr>
                        <a:t>холодильні</a:t>
                      </a:r>
                      <a:r>
                        <a:rPr lang="ru-RU" sz="1200" dirty="0">
                          <a:solidFill>
                            <a:schemeClr val="accent1">
                              <a:lumMod val="50000"/>
                            </a:schemeClr>
                          </a:solidFill>
                          <a:latin typeface="Times New Roman" pitchFamily="18" charset="0"/>
                          <a:cs typeface="Times New Roman" pitchFamily="18" charset="0"/>
                        </a:rPr>
                        <a:t> установки, </a:t>
                      </a:r>
                      <a:r>
                        <a:rPr lang="ru-RU" sz="1200" dirty="0" err="1">
                          <a:solidFill>
                            <a:schemeClr val="accent1">
                              <a:lumMod val="50000"/>
                            </a:schemeClr>
                          </a:solidFill>
                          <a:latin typeface="Times New Roman" pitchFamily="18" charset="0"/>
                          <a:cs typeface="Times New Roman" pitchFamily="18" charset="0"/>
                        </a:rPr>
                        <a:t>витоки</a:t>
                      </a:r>
                      <a:r>
                        <a:rPr lang="ru-RU" sz="1200" dirty="0">
                          <a:solidFill>
                            <a:schemeClr val="accent1">
                              <a:lumMod val="50000"/>
                            </a:schemeClr>
                          </a:solidFill>
                          <a:latin typeface="Times New Roman" pitchFamily="18" charset="0"/>
                          <a:cs typeface="Times New Roman" pitchFamily="18" charset="0"/>
                        </a:rPr>
                        <a:t> </a:t>
                      </a:r>
                      <a:r>
                        <a:rPr lang="ru-RU" sz="1200" dirty="0" err="1">
                          <a:solidFill>
                            <a:schemeClr val="accent1">
                              <a:lumMod val="50000"/>
                            </a:schemeClr>
                          </a:solidFill>
                          <a:latin typeface="Times New Roman" pitchFamily="18" charset="0"/>
                          <a:cs typeface="Times New Roman" pitchFamily="18" charset="0"/>
                        </a:rPr>
                        <a:t>під</a:t>
                      </a:r>
                      <a:r>
                        <a:rPr lang="ru-RU" sz="1200" dirty="0">
                          <a:solidFill>
                            <a:schemeClr val="accent1">
                              <a:lumMod val="50000"/>
                            </a:schemeClr>
                          </a:solidFill>
                          <a:latin typeface="Times New Roman" pitchFamily="18" charset="0"/>
                          <a:cs typeface="Times New Roman" pitchFamily="18" charset="0"/>
                        </a:rPr>
                        <a:t> час </a:t>
                      </a:r>
                      <a:r>
                        <a:rPr lang="ru-RU" sz="1200" dirty="0" err="1">
                          <a:solidFill>
                            <a:schemeClr val="accent1">
                              <a:lumMod val="50000"/>
                            </a:schemeClr>
                          </a:solidFill>
                          <a:latin typeface="Times New Roman" pitchFamily="18" charset="0"/>
                          <a:cs typeface="Times New Roman" pitchFamily="18" charset="0"/>
                        </a:rPr>
                        <a:t>транспортування</a:t>
                      </a:r>
                      <a:endParaRPr lang="ru-RU" sz="1200" dirty="0">
                        <a:solidFill>
                          <a:schemeClr val="accent1">
                            <a:lumMod val="50000"/>
                          </a:schemeClr>
                        </a:solidFill>
                        <a:latin typeface="Times New Roman" pitchFamily="18" charset="0"/>
                        <a:cs typeface="Times New Roman" pitchFamily="18" charset="0"/>
                      </a:endParaRPr>
                    </a:p>
                  </a:txBody>
                  <a:tcPr marL="18224" marR="18224" marT="9112" marB="9112" anchor="ctr">
                    <a:lnL>
                      <a:noFill/>
                    </a:lnL>
                    <a:lnR>
                      <a:noFill/>
                    </a:lnR>
                    <a:lnT>
                      <a:noFill/>
                    </a:lnT>
                    <a:lnB>
                      <a:noFill/>
                    </a:lnB>
                  </a:tcPr>
                </a:tc>
                <a:tc>
                  <a:txBody>
                    <a:bodyPr/>
                    <a:lstStyle/>
                    <a:p>
                      <a:r>
                        <a:rPr lang="uk-UA" sz="1200">
                          <a:solidFill>
                            <a:srgbClr val="00B050"/>
                          </a:solidFill>
                          <a:latin typeface="Times New Roman" pitchFamily="18" charset="0"/>
                          <a:cs typeface="Times New Roman" pitchFamily="18" charset="0"/>
                        </a:rPr>
                        <a:t>Неповне згоряння вуглецю: пожежі, автомобільні вихлопи, несправні печі, газові прилади</a:t>
                      </a:r>
                    </a:p>
                  </a:txBody>
                  <a:tcPr marL="18224" marR="18224" marT="9112" marB="9112" anchor="ctr">
                    <a:lnL>
                      <a:noFill/>
                    </a:lnL>
                    <a:lnR>
                      <a:noFill/>
                    </a:lnR>
                    <a:lnT>
                      <a:noFill/>
                    </a:lnT>
                    <a:lnB>
                      <a:noFill/>
                    </a:lnB>
                  </a:tcPr>
                </a:tc>
              </a:tr>
              <a:tr h="418808">
                <a:tc>
                  <a:txBody>
                    <a:bodyPr/>
                    <a:lstStyle/>
                    <a:p>
                      <a:r>
                        <a:rPr lang="uk-UA" sz="1200" b="1">
                          <a:latin typeface="Times New Roman" pitchFamily="18" charset="0"/>
                          <a:cs typeface="Times New Roman" pitchFamily="18" charset="0"/>
                        </a:rPr>
                        <a:t>Шляхи надходження</a:t>
                      </a:r>
                    </a:p>
                  </a:txBody>
                  <a:tcPr marL="18224" marR="18224" marT="9112" marB="9112" anchor="ctr">
                    <a:lnL>
                      <a:noFill/>
                    </a:lnL>
                    <a:lnR>
                      <a:noFill/>
                    </a:lnR>
                    <a:lnT>
                      <a:noFill/>
                    </a:lnT>
                    <a:lnB>
                      <a:noFill/>
                    </a:lnB>
                  </a:tcPr>
                </a:tc>
                <a:tc>
                  <a:txBody>
                    <a:bodyPr/>
                    <a:lstStyle/>
                    <a:p>
                      <a:r>
                        <a:rPr lang="ru-RU" sz="1200" dirty="0" err="1">
                          <a:solidFill>
                            <a:schemeClr val="accent1">
                              <a:lumMod val="50000"/>
                            </a:schemeClr>
                          </a:solidFill>
                          <a:latin typeface="Times New Roman" pitchFamily="18" charset="0"/>
                          <a:cs typeface="Times New Roman" pitchFamily="18" charset="0"/>
                        </a:rPr>
                        <a:t>Переважно</a:t>
                      </a:r>
                      <a:r>
                        <a:rPr lang="ru-RU" sz="1200" dirty="0">
                          <a:solidFill>
                            <a:schemeClr val="accent1">
                              <a:lumMod val="50000"/>
                            </a:schemeClr>
                          </a:solidFill>
                          <a:latin typeface="Times New Roman" pitchFamily="18" charset="0"/>
                          <a:cs typeface="Times New Roman" pitchFamily="18" charset="0"/>
                        </a:rPr>
                        <a:t> </a:t>
                      </a:r>
                      <a:r>
                        <a:rPr lang="ru-RU" sz="1200" dirty="0" err="1">
                          <a:solidFill>
                            <a:schemeClr val="accent1">
                              <a:lumMod val="50000"/>
                            </a:schemeClr>
                          </a:solidFill>
                          <a:latin typeface="Times New Roman" pitchFamily="18" charset="0"/>
                          <a:cs typeface="Times New Roman" pitchFamily="18" charset="0"/>
                        </a:rPr>
                        <a:t>інгаляційний</a:t>
                      </a:r>
                      <a:r>
                        <a:rPr lang="ru-RU" sz="1200" dirty="0">
                          <a:solidFill>
                            <a:schemeClr val="accent1">
                              <a:lumMod val="50000"/>
                            </a:schemeClr>
                          </a:solidFill>
                          <a:latin typeface="Times New Roman" pitchFamily="18" charset="0"/>
                          <a:cs typeface="Times New Roman" pitchFamily="18" charset="0"/>
                        </a:rPr>
                        <a:t> (</a:t>
                      </a:r>
                      <a:r>
                        <a:rPr lang="ru-RU" sz="1200" dirty="0" err="1">
                          <a:solidFill>
                            <a:schemeClr val="accent1">
                              <a:lumMod val="50000"/>
                            </a:schemeClr>
                          </a:solidFill>
                          <a:latin typeface="Times New Roman" pitchFamily="18" charset="0"/>
                          <a:cs typeface="Times New Roman" pitchFamily="18" charset="0"/>
                        </a:rPr>
                        <a:t>рідше</a:t>
                      </a:r>
                      <a:r>
                        <a:rPr lang="ru-RU" sz="1200" dirty="0">
                          <a:solidFill>
                            <a:schemeClr val="accent1">
                              <a:lumMod val="50000"/>
                            </a:schemeClr>
                          </a:solidFill>
                          <a:latin typeface="Times New Roman" pitchFamily="18" charset="0"/>
                          <a:cs typeface="Times New Roman" pitchFamily="18" charset="0"/>
                        </a:rPr>
                        <a:t> – через </a:t>
                      </a:r>
                      <a:r>
                        <a:rPr lang="ru-RU" sz="1200" dirty="0" err="1">
                          <a:solidFill>
                            <a:schemeClr val="accent1">
                              <a:lumMod val="50000"/>
                            </a:schemeClr>
                          </a:solidFill>
                          <a:latin typeface="Times New Roman" pitchFamily="18" charset="0"/>
                          <a:cs typeface="Times New Roman" pitchFamily="18" charset="0"/>
                        </a:rPr>
                        <a:t>шкіру</a:t>
                      </a:r>
                      <a:r>
                        <a:rPr lang="ru-RU" sz="1200" dirty="0">
                          <a:solidFill>
                            <a:schemeClr val="accent1">
                              <a:lumMod val="50000"/>
                            </a:schemeClr>
                          </a:solidFill>
                          <a:latin typeface="Times New Roman" pitchFamily="18" charset="0"/>
                          <a:cs typeface="Times New Roman" pitchFamily="18" charset="0"/>
                        </a:rPr>
                        <a:t> </a:t>
                      </a:r>
                      <a:r>
                        <a:rPr lang="ru-RU" sz="1200" dirty="0" err="1">
                          <a:solidFill>
                            <a:schemeClr val="accent1">
                              <a:lumMod val="50000"/>
                            </a:schemeClr>
                          </a:solidFill>
                          <a:latin typeface="Times New Roman" pitchFamily="18" charset="0"/>
                          <a:cs typeface="Times New Roman" pitchFamily="18" charset="0"/>
                        </a:rPr>
                        <a:t>або</a:t>
                      </a:r>
                      <a:r>
                        <a:rPr lang="ru-RU" sz="1200" dirty="0">
                          <a:solidFill>
                            <a:schemeClr val="accent1">
                              <a:lumMod val="50000"/>
                            </a:schemeClr>
                          </a:solidFill>
                          <a:latin typeface="Times New Roman" pitchFamily="18" charset="0"/>
                          <a:cs typeface="Times New Roman" pitchFamily="18" charset="0"/>
                        </a:rPr>
                        <a:t> при </a:t>
                      </a:r>
                      <a:r>
                        <a:rPr lang="ru-RU" sz="1200" dirty="0" err="1">
                          <a:solidFill>
                            <a:schemeClr val="accent1">
                              <a:lumMod val="50000"/>
                            </a:schemeClr>
                          </a:solidFill>
                          <a:latin typeface="Times New Roman" pitchFamily="18" charset="0"/>
                          <a:cs typeface="Times New Roman" pitchFamily="18" charset="0"/>
                        </a:rPr>
                        <a:t>ковтанні</a:t>
                      </a:r>
                      <a:r>
                        <a:rPr lang="ru-RU" sz="1200" dirty="0">
                          <a:solidFill>
                            <a:schemeClr val="accent1">
                              <a:lumMod val="50000"/>
                            </a:schemeClr>
                          </a:solidFill>
                          <a:latin typeface="Times New Roman" pitchFamily="18" charset="0"/>
                          <a:cs typeface="Times New Roman" pitchFamily="18" charset="0"/>
                        </a:rPr>
                        <a:t> </a:t>
                      </a:r>
                      <a:r>
                        <a:rPr lang="ru-RU" sz="1200" dirty="0" err="1">
                          <a:solidFill>
                            <a:schemeClr val="accent1">
                              <a:lumMod val="50000"/>
                            </a:schemeClr>
                          </a:solidFill>
                          <a:latin typeface="Times New Roman" pitchFamily="18" charset="0"/>
                          <a:cs typeface="Times New Roman" pitchFamily="18" charset="0"/>
                        </a:rPr>
                        <a:t>розчинів</a:t>
                      </a:r>
                      <a:r>
                        <a:rPr lang="ru-RU" sz="1200" dirty="0">
                          <a:solidFill>
                            <a:schemeClr val="accent1">
                              <a:lumMod val="50000"/>
                            </a:schemeClr>
                          </a:solidFill>
                          <a:latin typeface="Times New Roman" pitchFamily="18" charset="0"/>
                          <a:cs typeface="Times New Roman" pitchFamily="18" charset="0"/>
                        </a:rPr>
                        <a:t>)</a:t>
                      </a:r>
                    </a:p>
                  </a:txBody>
                  <a:tcPr marL="18224" marR="18224" marT="9112" marB="9112" anchor="ctr">
                    <a:lnL>
                      <a:noFill/>
                    </a:lnL>
                    <a:lnR>
                      <a:noFill/>
                    </a:lnR>
                    <a:lnT>
                      <a:noFill/>
                    </a:lnT>
                    <a:lnB>
                      <a:noFill/>
                    </a:lnB>
                  </a:tcPr>
                </a:tc>
                <a:tc>
                  <a:txBody>
                    <a:bodyPr/>
                    <a:lstStyle/>
                    <a:p>
                      <a:r>
                        <a:rPr lang="ru-RU" sz="1200">
                          <a:solidFill>
                            <a:srgbClr val="00B050"/>
                          </a:solidFill>
                          <a:latin typeface="Times New Roman" pitchFamily="18" charset="0"/>
                          <a:cs typeface="Times New Roman" pitchFamily="18" charset="0"/>
                        </a:rPr>
                        <a:t>Інгаляційний шлях (вдихання у загазованих приміщеннях)</a:t>
                      </a:r>
                    </a:p>
                  </a:txBody>
                  <a:tcPr marL="18224" marR="18224" marT="9112" marB="9112" anchor="ctr">
                    <a:lnL>
                      <a:noFill/>
                    </a:lnL>
                    <a:lnR>
                      <a:noFill/>
                    </a:lnR>
                    <a:lnT>
                      <a:noFill/>
                    </a:lnT>
                    <a:lnB>
                      <a:noFill/>
                    </a:lnB>
                  </a:tcPr>
                </a:tc>
              </a:tr>
              <a:tr h="684762">
                <a:tc>
                  <a:txBody>
                    <a:bodyPr/>
                    <a:lstStyle/>
                    <a:p>
                      <a:r>
                        <a:rPr lang="uk-UA" sz="1200" b="1">
                          <a:latin typeface="Times New Roman" pitchFamily="18" charset="0"/>
                          <a:cs typeface="Times New Roman" pitchFamily="18" charset="0"/>
                        </a:rPr>
                        <a:t>Патогенез</a:t>
                      </a:r>
                    </a:p>
                  </a:txBody>
                  <a:tcPr marL="18224" marR="18224" marT="9112" marB="9112" anchor="ctr">
                    <a:lnL>
                      <a:noFill/>
                    </a:lnL>
                    <a:lnR>
                      <a:noFill/>
                    </a:lnR>
                    <a:lnT>
                      <a:noFill/>
                    </a:lnT>
                    <a:lnB>
                      <a:noFill/>
                    </a:lnB>
                  </a:tcPr>
                </a:tc>
                <a:tc>
                  <a:txBody>
                    <a:bodyPr/>
                    <a:lstStyle/>
                    <a:p>
                      <a:r>
                        <a:rPr lang="uk-UA" sz="1200" dirty="0">
                          <a:solidFill>
                            <a:schemeClr val="accent1">
                              <a:lumMod val="50000"/>
                            </a:schemeClr>
                          </a:solidFill>
                          <a:latin typeface="Times New Roman" pitchFamily="18" charset="0"/>
                          <a:cs typeface="Times New Roman" pitchFamily="18" charset="0"/>
                        </a:rPr>
                        <a:t>Локальна дія: утворення гідроксиду амонію → хімічні опіки слизових, набряк дихальних шляхів, </a:t>
                      </a:r>
                      <a:r>
                        <a:rPr lang="uk-UA" sz="1200" dirty="0" err="1">
                          <a:solidFill>
                            <a:schemeClr val="accent1">
                              <a:lumMod val="50000"/>
                            </a:schemeClr>
                          </a:solidFill>
                          <a:latin typeface="Times New Roman" pitchFamily="18" charset="0"/>
                          <a:cs typeface="Times New Roman" pitchFamily="18" charset="0"/>
                        </a:rPr>
                        <a:t>бронхоспазм</a:t>
                      </a:r>
                      <a:endParaRPr lang="uk-UA" sz="1200" dirty="0">
                        <a:solidFill>
                          <a:schemeClr val="accent1">
                            <a:lumMod val="50000"/>
                          </a:schemeClr>
                        </a:solidFill>
                        <a:latin typeface="Times New Roman" pitchFamily="18" charset="0"/>
                        <a:cs typeface="Times New Roman" pitchFamily="18" charset="0"/>
                      </a:endParaRPr>
                    </a:p>
                  </a:txBody>
                  <a:tcPr marL="18224" marR="18224" marT="9112" marB="9112" anchor="ctr">
                    <a:lnL>
                      <a:noFill/>
                    </a:lnL>
                    <a:lnR>
                      <a:noFill/>
                    </a:lnR>
                    <a:lnT>
                      <a:noFill/>
                    </a:lnT>
                    <a:lnB>
                      <a:noFill/>
                    </a:lnB>
                  </a:tcPr>
                </a:tc>
                <a:tc>
                  <a:txBody>
                    <a:bodyPr/>
                    <a:lstStyle/>
                    <a:p>
                      <a:r>
                        <a:rPr lang="ru-RU" sz="1200">
                          <a:solidFill>
                            <a:srgbClr val="00B050"/>
                          </a:solidFill>
                          <a:latin typeface="Times New Roman" pitchFamily="18" charset="0"/>
                          <a:cs typeface="Times New Roman" pitchFamily="18" charset="0"/>
                        </a:rPr>
                        <a:t>Системна дія: утворення карбоксигемоглобіну, блокування транспорту кисню, тканинна гіпоксія</a:t>
                      </a:r>
                    </a:p>
                  </a:txBody>
                  <a:tcPr marL="18224" marR="18224" marT="9112" marB="9112" anchor="ctr">
                    <a:lnL>
                      <a:noFill/>
                    </a:lnL>
                    <a:lnR>
                      <a:noFill/>
                    </a:lnR>
                    <a:lnT>
                      <a:noFill/>
                    </a:lnT>
                    <a:lnB>
                      <a:noFill/>
                    </a:lnB>
                  </a:tcPr>
                </a:tc>
              </a:tr>
              <a:tr h="751250">
                <a:tc>
                  <a:txBody>
                    <a:bodyPr/>
                    <a:lstStyle/>
                    <a:p>
                      <a:r>
                        <a:rPr lang="uk-UA" sz="1200" b="1">
                          <a:latin typeface="Times New Roman" pitchFamily="18" charset="0"/>
                          <a:cs typeface="Times New Roman" pitchFamily="18" charset="0"/>
                        </a:rPr>
                        <a:t>Клініка (гостра дія)</a:t>
                      </a:r>
                    </a:p>
                  </a:txBody>
                  <a:tcPr marL="18224" marR="18224" marT="9112" marB="9112" anchor="ctr">
                    <a:lnL>
                      <a:noFill/>
                    </a:lnL>
                    <a:lnR>
                      <a:noFill/>
                    </a:lnR>
                    <a:lnT>
                      <a:noFill/>
                    </a:lnT>
                    <a:lnB>
                      <a:noFill/>
                    </a:lnB>
                  </a:tcPr>
                </a:tc>
                <a:tc>
                  <a:txBody>
                    <a:bodyPr/>
                    <a:lstStyle/>
                    <a:p>
                      <a:r>
                        <a:rPr lang="ru-RU" sz="1200" dirty="0" err="1">
                          <a:solidFill>
                            <a:schemeClr val="accent1">
                              <a:lumMod val="50000"/>
                            </a:schemeClr>
                          </a:solidFill>
                          <a:latin typeface="Times New Roman" pitchFamily="18" charset="0"/>
                          <a:cs typeface="Times New Roman" pitchFamily="18" charset="0"/>
                        </a:rPr>
                        <a:t>Подразнення</a:t>
                      </a:r>
                      <a:r>
                        <a:rPr lang="ru-RU" sz="1200" dirty="0">
                          <a:solidFill>
                            <a:schemeClr val="accent1">
                              <a:lumMod val="50000"/>
                            </a:schemeClr>
                          </a:solidFill>
                          <a:latin typeface="Times New Roman" pitchFamily="18" charset="0"/>
                          <a:cs typeface="Times New Roman" pitchFamily="18" charset="0"/>
                        </a:rPr>
                        <a:t> очей, носа, горла, кашель, </a:t>
                      </a:r>
                      <a:r>
                        <a:rPr lang="ru-RU" sz="1200" dirty="0" err="1">
                          <a:solidFill>
                            <a:schemeClr val="accent1">
                              <a:lumMod val="50000"/>
                            </a:schemeClr>
                          </a:solidFill>
                          <a:latin typeface="Times New Roman" pitchFamily="18" charset="0"/>
                          <a:cs typeface="Times New Roman" pitchFamily="18" charset="0"/>
                        </a:rPr>
                        <a:t>сльозотеча</a:t>
                      </a:r>
                      <a:r>
                        <a:rPr lang="ru-RU" sz="1200" dirty="0">
                          <a:solidFill>
                            <a:schemeClr val="accent1">
                              <a:lumMod val="50000"/>
                            </a:schemeClr>
                          </a:solidFill>
                          <a:latin typeface="Times New Roman" pitchFamily="18" charset="0"/>
                          <a:cs typeface="Times New Roman" pitchFamily="18" charset="0"/>
                        </a:rPr>
                        <a:t>, </a:t>
                      </a:r>
                      <a:r>
                        <a:rPr lang="ru-RU" sz="1200" dirty="0" err="1">
                          <a:solidFill>
                            <a:schemeClr val="accent1">
                              <a:lumMod val="50000"/>
                            </a:schemeClr>
                          </a:solidFill>
                          <a:latin typeface="Times New Roman" pitchFamily="18" charset="0"/>
                          <a:cs typeface="Times New Roman" pitchFamily="18" charset="0"/>
                        </a:rPr>
                        <a:t>бронхоспазм</a:t>
                      </a:r>
                      <a:r>
                        <a:rPr lang="ru-RU" sz="1200" dirty="0">
                          <a:solidFill>
                            <a:schemeClr val="accent1">
                              <a:lumMod val="50000"/>
                            </a:schemeClr>
                          </a:solidFill>
                          <a:latin typeface="Times New Roman" pitchFamily="18" charset="0"/>
                          <a:cs typeface="Times New Roman" pitchFamily="18" charset="0"/>
                        </a:rPr>
                        <a:t>, набряк </a:t>
                      </a:r>
                      <a:r>
                        <a:rPr lang="ru-RU" sz="1200" dirty="0" err="1">
                          <a:solidFill>
                            <a:schemeClr val="accent1">
                              <a:lumMod val="50000"/>
                            </a:schemeClr>
                          </a:solidFill>
                          <a:latin typeface="Times New Roman" pitchFamily="18" charset="0"/>
                          <a:cs typeface="Times New Roman" pitchFamily="18" charset="0"/>
                        </a:rPr>
                        <a:t>гортані</a:t>
                      </a:r>
                      <a:r>
                        <a:rPr lang="ru-RU" sz="1200" dirty="0">
                          <a:solidFill>
                            <a:schemeClr val="accent1">
                              <a:lumMod val="50000"/>
                            </a:schemeClr>
                          </a:solidFill>
                          <a:latin typeface="Times New Roman" pitchFamily="18" charset="0"/>
                          <a:cs typeface="Times New Roman" pitchFamily="18" charset="0"/>
                        </a:rPr>
                        <a:t>, при тяжких – набряк </a:t>
                      </a:r>
                      <a:r>
                        <a:rPr lang="ru-RU" sz="1200" dirty="0" err="1">
                          <a:solidFill>
                            <a:schemeClr val="accent1">
                              <a:lumMod val="50000"/>
                            </a:schemeClr>
                          </a:solidFill>
                          <a:latin typeface="Times New Roman" pitchFamily="18" charset="0"/>
                          <a:cs typeface="Times New Roman" pitchFamily="18" charset="0"/>
                        </a:rPr>
                        <a:t>легень</a:t>
                      </a:r>
                      <a:r>
                        <a:rPr lang="ru-RU" sz="1200" dirty="0">
                          <a:solidFill>
                            <a:schemeClr val="accent1">
                              <a:lumMod val="50000"/>
                            </a:schemeClr>
                          </a:solidFill>
                          <a:latin typeface="Times New Roman" pitchFamily="18" charset="0"/>
                          <a:cs typeface="Times New Roman" pitchFamily="18" charset="0"/>
                        </a:rPr>
                        <a:t>, </a:t>
                      </a:r>
                      <a:r>
                        <a:rPr lang="ru-RU" sz="1200" dirty="0" err="1">
                          <a:solidFill>
                            <a:schemeClr val="accent1">
                              <a:lumMod val="50000"/>
                            </a:schemeClr>
                          </a:solidFill>
                          <a:latin typeface="Times New Roman" pitchFamily="18" charset="0"/>
                          <a:cs typeface="Times New Roman" pitchFamily="18" charset="0"/>
                        </a:rPr>
                        <a:t>втрата</a:t>
                      </a:r>
                      <a:r>
                        <a:rPr lang="ru-RU" sz="1200" dirty="0">
                          <a:solidFill>
                            <a:schemeClr val="accent1">
                              <a:lumMod val="50000"/>
                            </a:schemeClr>
                          </a:solidFill>
                          <a:latin typeface="Times New Roman" pitchFamily="18" charset="0"/>
                          <a:cs typeface="Times New Roman" pitchFamily="18" charset="0"/>
                        </a:rPr>
                        <a:t> </a:t>
                      </a:r>
                      <a:r>
                        <a:rPr lang="ru-RU" sz="1200" dirty="0" err="1">
                          <a:solidFill>
                            <a:schemeClr val="accent1">
                              <a:lumMod val="50000"/>
                            </a:schemeClr>
                          </a:solidFill>
                          <a:latin typeface="Times New Roman" pitchFamily="18" charset="0"/>
                          <a:cs typeface="Times New Roman" pitchFamily="18" charset="0"/>
                        </a:rPr>
                        <a:t>свідомості</a:t>
                      </a:r>
                      <a:endParaRPr lang="ru-RU" sz="1200" dirty="0">
                        <a:solidFill>
                          <a:schemeClr val="accent1">
                            <a:lumMod val="50000"/>
                          </a:schemeClr>
                        </a:solidFill>
                        <a:latin typeface="Times New Roman" pitchFamily="18" charset="0"/>
                        <a:cs typeface="Times New Roman" pitchFamily="18" charset="0"/>
                      </a:endParaRPr>
                    </a:p>
                  </a:txBody>
                  <a:tcPr marL="18224" marR="18224" marT="9112" marB="9112" anchor="ctr">
                    <a:lnL>
                      <a:noFill/>
                    </a:lnL>
                    <a:lnR>
                      <a:noFill/>
                    </a:lnR>
                    <a:lnT>
                      <a:noFill/>
                    </a:lnT>
                    <a:lnB>
                      <a:noFill/>
                    </a:lnB>
                  </a:tcPr>
                </a:tc>
                <a:tc>
                  <a:txBody>
                    <a:bodyPr/>
                    <a:lstStyle/>
                    <a:p>
                      <a:r>
                        <a:rPr lang="uk-UA" sz="1200">
                          <a:solidFill>
                            <a:srgbClr val="00B050"/>
                          </a:solidFill>
                          <a:latin typeface="Times New Roman" pitchFamily="18" charset="0"/>
                          <a:cs typeface="Times New Roman" pitchFamily="18" charset="0"/>
                        </a:rPr>
                        <a:t>Головний біль, слабкість, нудота, тахікардія, порушення координації, при тяжких – кома, судоми, набряк мозку; іноді "вишнево-червона" шкіра</a:t>
                      </a:r>
                    </a:p>
                  </a:txBody>
                  <a:tcPr marL="18224" marR="18224" marT="9112" marB="9112" anchor="ctr">
                    <a:lnL>
                      <a:noFill/>
                    </a:lnL>
                    <a:lnR>
                      <a:noFill/>
                    </a:lnR>
                    <a:lnT>
                      <a:noFill/>
                    </a:lnT>
                    <a:lnB>
                      <a:noFill/>
                    </a:lnB>
                  </a:tcPr>
                </a:tc>
              </a:tr>
              <a:tr h="418808">
                <a:tc>
                  <a:txBody>
                    <a:bodyPr/>
                    <a:lstStyle/>
                    <a:p>
                      <a:r>
                        <a:rPr lang="uk-UA" sz="1200" b="1">
                          <a:latin typeface="Times New Roman" pitchFamily="18" charset="0"/>
                          <a:cs typeface="Times New Roman" pitchFamily="18" charset="0"/>
                        </a:rPr>
                        <a:t>Клініка (хронічна дія)</a:t>
                      </a:r>
                    </a:p>
                  </a:txBody>
                  <a:tcPr marL="18224" marR="18224" marT="9112" marB="9112" anchor="ctr">
                    <a:lnL>
                      <a:noFill/>
                    </a:lnL>
                    <a:lnR>
                      <a:noFill/>
                    </a:lnR>
                    <a:lnT>
                      <a:noFill/>
                    </a:lnT>
                    <a:lnB>
                      <a:noFill/>
                    </a:lnB>
                  </a:tcPr>
                </a:tc>
                <a:tc>
                  <a:txBody>
                    <a:bodyPr/>
                    <a:lstStyle/>
                    <a:p>
                      <a:r>
                        <a:rPr lang="uk-UA" sz="1200" dirty="0">
                          <a:solidFill>
                            <a:schemeClr val="accent1">
                              <a:lumMod val="50000"/>
                            </a:schemeClr>
                          </a:solidFill>
                          <a:latin typeface="Times New Roman" pitchFamily="18" charset="0"/>
                          <a:cs typeface="Times New Roman" pitchFamily="18" charset="0"/>
                        </a:rPr>
                        <a:t>Хронічний кон’юнктивіт, риніт, бронхіт, зниження нюху, невротичні розлади</a:t>
                      </a:r>
                    </a:p>
                  </a:txBody>
                  <a:tcPr marL="18224" marR="18224" marT="9112" marB="9112" anchor="ctr">
                    <a:lnL>
                      <a:noFill/>
                    </a:lnL>
                    <a:lnR>
                      <a:noFill/>
                    </a:lnR>
                    <a:lnT>
                      <a:noFill/>
                    </a:lnT>
                    <a:lnB>
                      <a:noFill/>
                    </a:lnB>
                  </a:tcPr>
                </a:tc>
                <a:tc>
                  <a:txBody>
                    <a:bodyPr/>
                    <a:lstStyle/>
                    <a:p>
                      <a:r>
                        <a:rPr lang="uk-UA" sz="1200">
                          <a:solidFill>
                            <a:srgbClr val="00B050"/>
                          </a:solidFill>
                          <a:latin typeface="Times New Roman" pitchFamily="18" charset="0"/>
                          <a:cs typeface="Times New Roman" pitchFamily="18" charset="0"/>
                        </a:rPr>
                        <a:t>Енцефалопатія, когнітивні та рухові порушення (паркінсонічний синдром)</a:t>
                      </a:r>
                    </a:p>
                  </a:txBody>
                  <a:tcPr marL="18224" marR="18224" marT="9112" marB="9112" anchor="ctr">
                    <a:lnL>
                      <a:noFill/>
                    </a:lnL>
                    <a:lnR>
                      <a:noFill/>
                    </a:lnR>
                    <a:lnT>
                      <a:noFill/>
                    </a:lnT>
                    <a:lnB>
                      <a:noFill/>
                    </a:lnB>
                  </a:tcPr>
                </a:tc>
              </a:tr>
              <a:tr h="618273">
                <a:tc>
                  <a:txBody>
                    <a:bodyPr/>
                    <a:lstStyle/>
                    <a:p>
                      <a:r>
                        <a:rPr lang="uk-UA" sz="1200" b="1">
                          <a:latin typeface="Times New Roman" pitchFamily="18" charset="0"/>
                          <a:cs typeface="Times New Roman" pitchFamily="18" charset="0"/>
                        </a:rPr>
                        <a:t>Діагностика</a:t>
                      </a:r>
                    </a:p>
                  </a:txBody>
                  <a:tcPr marL="18224" marR="18224" marT="9112" marB="9112" anchor="ctr">
                    <a:lnL>
                      <a:noFill/>
                    </a:lnL>
                    <a:lnR>
                      <a:noFill/>
                    </a:lnR>
                    <a:lnT>
                      <a:noFill/>
                    </a:lnT>
                    <a:lnB>
                      <a:noFill/>
                    </a:lnB>
                  </a:tcPr>
                </a:tc>
                <a:tc>
                  <a:txBody>
                    <a:bodyPr/>
                    <a:lstStyle/>
                    <a:p>
                      <a:r>
                        <a:rPr lang="ru-RU" sz="1200" dirty="0">
                          <a:solidFill>
                            <a:schemeClr val="accent1">
                              <a:lumMod val="50000"/>
                            </a:schemeClr>
                          </a:solidFill>
                          <a:latin typeface="Times New Roman" pitchFamily="18" charset="0"/>
                          <a:cs typeface="Times New Roman" pitchFamily="18" charset="0"/>
                        </a:rPr>
                        <a:t>Анамнез контакту, </a:t>
                      </a:r>
                      <a:r>
                        <a:rPr lang="ru-RU" sz="1200" dirty="0" err="1">
                          <a:solidFill>
                            <a:schemeClr val="accent1">
                              <a:lumMod val="50000"/>
                            </a:schemeClr>
                          </a:solidFill>
                          <a:latin typeface="Times New Roman" pitchFamily="18" charset="0"/>
                          <a:cs typeface="Times New Roman" pitchFamily="18" charset="0"/>
                        </a:rPr>
                        <a:t>ларингоскопія</a:t>
                      </a:r>
                      <a:r>
                        <a:rPr lang="ru-RU" sz="1200" dirty="0">
                          <a:solidFill>
                            <a:schemeClr val="accent1">
                              <a:lumMod val="50000"/>
                            </a:schemeClr>
                          </a:solidFill>
                          <a:latin typeface="Times New Roman" pitchFamily="18" charset="0"/>
                          <a:cs typeface="Times New Roman" pitchFamily="18" charset="0"/>
                        </a:rPr>
                        <a:t> (набряк), рентген </a:t>
                      </a:r>
                      <a:r>
                        <a:rPr lang="ru-RU" sz="1200" dirty="0" err="1">
                          <a:solidFill>
                            <a:schemeClr val="accent1">
                              <a:lumMod val="50000"/>
                            </a:schemeClr>
                          </a:solidFill>
                          <a:latin typeface="Times New Roman" pitchFamily="18" charset="0"/>
                          <a:cs typeface="Times New Roman" pitchFamily="18" charset="0"/>
                        </a:rPr>
                        <a:t>легень</a:t>
                      </a:r>
                      <a:r>
                        <a:rPr lang="ru-RU" sz="1200" dirty="0">
                          <a:solidFill>
                            <a:schemeClr val="accent1">
                              <a:lumMod val="50000"/>
                            </a:schemeClr>
                          </a:solidFill>
                          <a:latin typeface="Times New Roman" pitchFamily="18" charset="0"/>
                          <a:cs typeface="Times New Roman" pitchFamily="18" charset="0"/>
                        </a:rPr>
                        <a:t>, ↑ NH₃ у </a:t>
                      </a:r>
                      <a:r>
                        <a:rPr lang="ru-RU" sz="1200" dirty="0" err="1">
                          <a:solidFill>
                            <a:schemeClr val="accent1">
                              <a:lumMod val="50000"/>
                            </a:schemeClr>
                          </a:solidFill>
                          <a:latin typeface="Times New Roman" pitchFamily="18" charset="0"/>
                          <a:cs typeface="Times New Roman" pitchFamily="18" charset="0"/>
                        </a:rPr>
                        <a:t>крові</a:t>
                      </a:r>
                      <a:endParaRPr lang="ru-RU" sz="1200" dirty="0">
                        <a:solidFill>
                          <a:schemeClr val="accent1">
                            <a:lumMod val="50000"/>
                          </a:schemeClr>
                        </a:solidFill>
                        <a:latin typeface="Times New Roman" pitchFamily="18" charset="0"/>
                        <a:cs typeface="Times New Roman" pitchFamily="18" charset="0"/>
                      </a:endParaRPr>
                    </a:p>
                  </a:txBody>
                  <a:tcPr marL="18224" marR="18224" marT="9112" marB="9112" anchor="ctr">
                    <a:lnL>
                      <a:noFill/>
                    </a:lnL>
                    <a:lnR>
                      <a:noFill/>
                    </a:lnR>
                    <a:lnT>
                      <a:noFill/>
                    </a:lnT>
                    <a:lnB>
                      <a:noFill/>
                    </a:lnB>
                  </a:tcPr>
                </a:tc>
                <a:tc>
                  <a:txBody>
                    <a:bodyPr/>
                    <a:lstStyle/>
                    <a:p>
                      <a:r>
                        <a:rPr lang="ru-RU" sz="1200">
                          <a:solidFill>
                            <a:srgbClr val="00B050"/>
                          </a:solidFill>
                          <a:latin typeface="Times New Roman" pitchFamily="18" charset="0"/>
                          <a:cs typeface="Times New Roman" pitchFamily="18" charset="0"/>
                        </a:rPr>
                        <a:t>Анамнез, визначення рівня карбоксигемоглобіну в крові (пульсоксиметрія неінформативна)</a:t>
                      </a:r>
                    </a:p>
                  </a:txBody>
                  <a:tcPr marL="18224" marR="18224" marT="9112" marB="9112" anchor="ctr">
                    <a:lnL>
                      <a:noFill/>
                    </a:lnL>
                    <a:lnR>
                      <a:noFill/>
                    </a:lnR>
                    <a:lnT>
                      <a:noFill/>
                    </a:lnT>
                    <a:lnB>
                      <a:noFill/>
                    </a:lnB>
                  </a:tcPr>
                </a:tc>
              </a:tr>
              <a:tr h="684762">
                <a:tc>
                  <a:txBody>
                    <a:bodyPr/>
                    <a:lstStyle/>
                    <a:p>
                      <a:r>
                        <a:rPr lang="uk-UA" sz="1200" b="1">
                          <a:latin typeface="Times New Roman" pitchFamily="18" charset="0"/>
                          <a:cs typeface="Times New Roman" pitchFamily="18" charset="0"/>
                        </a:rPr>
                        <a:t>Невідкладна допомога</a:t>
                      </a:r>
                    </a:p>
                  </a:txBody>
                  <a:tcPr marL="18224" marR="18224" marT="9112" marB="9112" anchor="ctr">
                    <a:lnL>
                      <a:noFill/>
                    </a:lnL>
                    <a:lnR>
                      <a:noFill/>
                    </a:lnR>
                    <a:lnT>
                      <a:noFill/>
                    </a:lnT>
                    <a:lnB>
                      <a:noFill/>
                    </a:lnB>
                  </a:tcPr>
                </a:tc>
                <a:tc>
                  <a:txBody>
                    <a:bodyPr/>
                    <a:lstStyle/>
                    <a:p>
                      <a:r>
                        <a:rPr lang="uk-UA" sz="1200" dirty="0">
                          <a:solidFill>
                            <a:schemeClr val="accent1">
                              <a:lumMod val="50000"/>
                            </a:schemeClr>
                          </a:solidFill>
                          <a:latin typeface="Times New Roman" pitchFamily="18" charset="0"/>
                          <a:cs typeface="Times New Roman" pitchFamily="18" charset="0"/>
                        </a:rPr>
                        <a:t>Винести на свіже повітря, інгаляції кисню, промивання слизових водою, </a:t>
                      </a:r>
                      <a:r>
                        <a:rPr lang="uk-UA" sz="1200" dirty="0" err="1">
                          <a:solidFill>
                            <a:schemeClr val="accent1">
                              <a:lumMod val="50000"/>
                            </a:schemeClr>
                          </a:solidFill>
                          <a:latin typeface="Times New Roman" pitchFamily="18" charset="0"/>
                          <a:cs typeface="Times New Roman" pitchFamily="18" charset="0"/>
                        </a:rPr>
                        <a:t>глюкокортикоїди</a:t>
                      </a:r>
                      <a:r>
                        <a:rPr lang="uk-UA" sz="1200" dirty="0">
                          <a:solidFill>
                            <a:schemeClr val="accent1">
                              <a:lumMod val="50000"/>
                            </a:schemeClr>
                          </a:solidFill>
                          <a:latin typeface="Times New Roman" pitchFamily="18" charset="0"/>
                          <a:cs typeface="Times New Roman" pitchFamily="18" charset="0"/>
                        </a:rPr>
                        <a:t>, </a:t>
                      </a:r>
                      <a:r>
                        <a:rPr lang="uk-UA" sz="1200" dirty="0" err="1">
                          <a:solidFill>
                            <a:schemeClr val="accent1">
                              <a:lumMod val="50000"/>
                            </a:schemeClr>
                          </a:solidFill>
                          <a:latin typeface="Times New Roman" pitchFamily="18" charset="0"/>
                          <a:cs typeface="Times New Roman" pitchFamily="18" charset="0"/>
                        </a:rPr>
                        <a:t>бронхолітики</a:t>
                      </a:r>
                      <a:r>
                        <a:rPr lang="uk-UA" sz="1200" dirty="0">
                          <a:solidFill>
                            <a:schemeClr val="accent1">
                              <a:lumMod val="50000"/>
                            </a:schemeClr>
                          </a:solidFill>
                          <a:latin typeface="Times New Roman" pitchFamily="18" charset="0"/>
                          <a:cs typeface="Times New Roman" pitchFamily="18" charset="0"/>
                        </a:rPr>
                        <a:t>, </a:t>
                      </a:r>
                      <a:r>
                        <a:rPr lang="uk-UA" sz="1200" dirty="0" err="1">
                          <a:solidFill>
                            <a:schemeClr val="accent1">
                              <a:lumMod val="50000"/>
                            </a:schemeClr>
                          </a:solidFill>
                          <a:latin typeface="Times New Roman" pitchFamily="18" charset="0"/>
                          <a:cs typeface="Times New Roman" pitchFamily="18" charset="0"/>
                        </a:rPr>
                        <a:t>трахеостомія</a:t>
                      </a:r>
                      <a:r>
                        <a:rPr lang="uk-UA" sz="1200" dirty="0">
                          <a:solidFill>
                            <a:schemeClr val="accent1">
                              <a:lumMod val="50000"/>
                            </a:schemeClr>
                          </a:solidFill>
                          <a:latin typeface="Times New Roman" pitchFamily="18" charset="0"/>
                          <a:cs typeface="Times New Roman" pitchFamily="18" charset="0"/>
                        </a:rPr>
                        <a:t> при </a:t>
                      </a:r>
                      <a:r>
                        <a:rPr lang="uk-UA" sz="1200" dirty="0" err="1">
                          <a:solidFill>
                            <a:schemeClr val="accent1">
                              <a:lumMod val="50000"/>
                            </a:schemeClr>
                          </a:solidFill>
                          <a:latin typeface="Times New Roman" pitchFamily="18" charset="0"/>
                          <a:cs typeface="Times New Roman" pitchFamily="18" charset="0"/>
                        </a:rPr>
                        <a:t>ларингоспазмі</a:t>
                      </a:r>
                      <a:endParaRPr lang="uk-UA" sz="1200" dirty="0">
                        <a:solidFill>
                          <a:schemeClr val="accent1">
                            <a:lumMod val="50000"/>
                          </a:schemeClr>
                        </a:solidFill>
                        <a:latin typeface="Times New Roman" pitchFamily="18" charset="0"/>
                        <a:cs typeface="Times New Roman" pitchFamily="18" charset="0"/>
                      </a:endParaRPr>
                    </a:p>
                  </a:txBody>
                  <a:tcPr marL="18224" marR="18224" marT="9112" marB="9112" anchor="ctr">
                    <a:lnL>
                      <a:noFill/>
                    </a:lnL>
                    <a:lnR>
                      <a:noFill/>
                    </a:lnR>
                    <a:lnT>
                      <a:noFill/>
                    </a:lnT>
                    <a:lnB>
                      <a:noFill/>
                    </a:lnB>
                  </a:tcPr>
                </a:tc>
                <a:tc>
                  <a:txBody>
                    <a:bodyPr/>
                    <a:lstStyle/>
                    <a:p>
                      <a:r>
                        <a:rPr lang="ru-RU" sz="1200">
                          <a:solidFill>
                            <a:srgbClr val="00B050"/>
                          </a:solidFill>
                          <a:latin typeface="Times New Roman" pitchFamily="18" charset="0"/>
                          <a:cs typeface="Times New Roman" pitchFamily="18" charset="0"/>
                        </a:rPr>
                        <a:t>Винести на свіже повітря, подача 100% кисню, гіпербарична оксигенація, протисудомні та протинабрякові засоби</a:t>
                      </a:r>
                    </a:p>
                  </a:txBody>
                  <a:tcPr marL="18224" marR="18224" marT="9112" marB="9112" anchor="ctr">
                    <a:lnL>
                      <a:noFill/>
                    </a:lnL>
                    <a:lnR>
                      <a:noFill/>
                    </a:lnR>
                    <a:lnT>
                      <a:noFill/>
                    </a:lnT>
                    <a:lnB>
                      <a:noFill/>
                    </a:lnB>
                  </a:tcPr>
                </a:tc>
              </a:tr>
              <a:tr h="684762">
                <a:tc>
                  <a:txBody>
                    <a:bodyPr/>
                    <a:lstStyle/>
                    <a:p>
                      <a:r>
                        <a:rPr lang="uk-UA" sz="1200" b="1" dirty="0">
                          <a:latin typeface="Times New Roman" pitchFamily="18" charset="0"/>
                          <a:cs typeface="Times New Roman" pitchFamily="18" charset="0"/>
                        </a:rPr>
                        <a:t>Профілактика</a:t>
                      </a:r>
                    </a:p>
                  </a:txBody>
                  <a:tcPr marL="18224" marR="18224" marT="9112" marB="9112" anchor="ctr">
                    <a:lnL>
                      <a:noFill/>
                    </a:lnL>
                    <a:lnR>
                      <a:noFill/>
                    </a:lnR>
                    <a:lnT>
                      <a:noFill/>
                    </a:lnT>
                    <a:lnB>
                      <a:noFill/>
                    </a:lnB>
                  </a:tcPr>
                </a:tc>
                <a:tc>
                  <a:txBody>
                    <a:bodyPr/>
                    <a:lstStyle/>
                    <a:p>
                      <a:r>
                        <a:rPr lang="ru-RU" sz="1200" dirty="0" err="1">
                          <a:solidFill>
                            <a:schemeClr val="accent1">
                              <a:lumMod val="50000"/>
                            </a:schemeClr>
                          </a:solidFill>
                          <a:latin typeface="Times New Roman" pitchFamily="18" charset="0"/>
                          <a:cs typeface="Times New Roman" pitchFamily="18" charset="0"/>
                        </a:rPr>
                        <a:t>Засоби</a:t>
                      </a:r>
                      <a:r>
                        <a:rPr lang="ru-RU" sz="1200" dirty="0">
                          <a:solidFill>
                            <a:schemeClr val="accent1">
                              <a:lumMod val="50000"/>
                            </a:schemeClr>
                          </a:solidFill>
                          <a:latin typeface="Times New Roman" pitchFamily="18" charset="0"/>
                          <a:cs typeface="Times New Roman" pitchFamily="18" charset="0"/>
                        </a:rPr>
                        <a:t> </a:t>
                      </a:r>
                      <a:r>
                        <a:rPr lang="ru-RU" sz="1200" dirty="0" err="1">
                          <a:solidFill>
                            <a:schemeClr val="accent1">
                              <a:lumMod val="50000"/>
                            </a:schemeClr>
                          </a:solidFill>
                          <a:latin typeface="Times New Roman" pitchFamily="18" charset="0"/>
                          <a:cs typeface="Times New Roman" pitchFamily="18" charset="0"/>
                        </a:rPr>
                        <a:t>індивідуального</a:t>
                      </a:r>
                      <a:r>
                        <a:rPr lang="ru-RU" sz="1200" dirty="0">
                          <a:solidFill>
                            <a:schemeClr val="accent1">
                              <a:lumMod val="50000"/>
                            </a:schemeClr>
                          </a:solidFill>
                          <a:latin typeface="Times New Roman" pitchFamily="18" charset="0"/>
                          <a:cs typeface="Times New Roman" pitchFamily="18" charset="0"/>
                        </a:rPr>
                        <a:t> </a:t>
                      </a:r>
                      <a:r>
                        <a:rPr lang="ru-RU" sz="1200" dirty="0" err="1">
                          <a:solidFill>
                            <a:schemeClr val="accent1">
                              <a:lumMod val="50000"/>
                            </a:schemeClr>
                          </a:solidFill>
                          <a:latin typeface="Times New Roman" pitchFamily="18" charset="0"/>
                          <a:cs typeface="Times New Roman" pitchFamily="18" charset="0"/>
                        </a:rPr>
                        <a:t>захисту</a:t>
                      </a:r>
                      <a:r>
                        <a:rPr lang="ru-RU" sz="1200" dirty="0">
                          <a:solidFill>
                            <a:schemeClr val="accent1">
                              <a:lumMod val="50000"/>
                            </a:schemeClr>
                          </a:solidFill>
                          <a:latin typeface="Times New Roman" pitchFamily="18" charset="0"/>
                          <a:cs typeface="Times New Roman" pitchFamily="18" charset="0"/>
                        </a:rPr>
                        <a:t> (</a:t>
                      </a:r>
                      <a:r>
                        <a:rPr lang="ru-RU" sz="1200" dirty="0" err="1">
                          <a:solidFill>
                            <a:schemeClr val="accent1">
                              <a:lumMod val="50000"/>
                            </a:schemeClr>
                          </a:solidFill>
                          <a:latin typeface="Times New Roman" pitchFamily="18" charset="0"/>
                          <a:cs typeface="Times New Roman" pitchFamily="18" charset="0"/>
                        </a:rPr>
                        <a:t>протигази</a:t>
                      </a:r>
                      <a:r>
                        <a:rPr lang="ru-RU" sz="1200" dirty="0">
                          <a:solidFill>
                            <a:schemeClr val="accent1">
                              <a:lumMod val="50000"/>
                            </a:schemeClr>
                          </a:solidFill>
                          <a:latin typeface="Times New Roman" pitchFamily="18" charset="0"/>
                          <a:cs typeface="Times New Roman" pitchFamily="18" charset="0"/>
                        </a:rPr>
                        <a:t>, </a:t>
                      </a:r>
                      <a:r>
                        <a:rPr lang="ru-RU" sz="1200" dirty="0" err="1">
                          <a:solidFill>
                            <a:schemeClr val="accent1">
                              <a:lumMod val="50000"/>
                            </a:schemeClr>
                          </a:solidFill>
                          <a:latin typeface="Times New Roman" pitchFamily="18" charset="0"/>
                          <a:cs typeface="Times New Roman" pitchFamily="18" charset="0"/>
                        </a:rPr>
                        <a:t>окуляри</a:t>
                      </a:r>
                      <a:r>
                        <a:rPr lang="ru-RU" sz="1200" dirty="0">
                          <a:solidFill>
                            <a:schemeClr val="accent1">
                              <a:lumMod val="50000"/>
                            </a:schemeClr>
                          </a:solidFill>
                          <a:latin typeface="Times New Roman" pitchFamily="18" charset="0"/>
                          <a:cs typeface="Times New Roman" pitchFamily="18" charset="0"/>
                        </a:rPr>
                        <a:t>), </a:t>
                      </a:r>
                      <a:r>
                        <a:rPr lang="ru-RU" sz="1200" dirty="0" err="1">
                          <a:solidFill>
                            <a:schemeClr val="accent1">
                              <a:lumMod val="50000"/>
                            </a:schemeClr>
                          </a:solidFill>
                          <a:latin typeface="Times New Roman" pitchFamily="18" charset="0"/>
                          <a:cs typeface="Times New Roman" pitchFamily="18" charset="0"/>
                        </a:rPr>
                        <a:t>вентиляція</a:t>
                      </a:r>
                      <a:r>
                        <a:rPr lang="ru-RU" sz="1200" dirty="0">
                          <a:solidFill>
                            <a:schemeClr val="accent1">
                              <a:lumMod val="50000"/>
                            </a:schemeClr>
                          </a:solidFill>
                          <a:latin typeface="Times New Roman" pitchFamily="18" charset="0"/>
                          <a:cs typeface="Times New Roman" pitchFamily="18" charset="0"/>
                        </a:rPr>
                        <a:t> </a:t>
                      </a:r>
                      <a:r>
                        <a:rPr lang="ru-RU" sz="1200" dirty="0" err="1">
                          <a:solidFill>
                            <a:schemeClr val="accent1">
                              <a:lumMod val="50000"/>
                            </a:schemeClr>
                          </a:solidFill>
                          <a:latin typeface="Times New Roman" pitchFamily="18" charset="0"/>
                          <a:cs typeface="Times New Roman" pitchFamily="18" charset="0"/>
                        </a:rPr>
                        <a:t>приміщень</a:t>
                      </a:r>
                      <a:r>
                        <a:rPr lang="ru-RU" sz="1200" dirty="0">
                          <a:solidFill>
                            <a:schemeClr val="accent1">
                              <a:lumMod val="50000"/>
                            </a:schemeClr>
                          </a:solidFill>
                          <a:latin typeface="Times New Roman" pitchFamily="18" charset="0"/>
                          <a:cs typeface="Times New Roman" pitchFamily="18" charset="0"/>
                        </a:rPr>
                        <a:t>, контроль за </a:t>
                      </a:r>
                      <a:r>
                        <a:rPr lang="ru-RU" sz="1200" dirty="0" err="1">
                          <a:solidFill>
                            <a:schemeClr val="accent1">
                              <a:lumMod val="50000"/>
                            </a:schemeClr>
                          </a:solidFill>
                          <a:latin typeface="Times New Roman" pitchFamily="18" charset="0"/>
                          <a:cs typeface="Times New Roman" pitchFamily="18" charset="0"/>
                        </a:rPr>
                        <a:t>витоками</a:t>
                      </a:r>
                      <a:r>
                        <a:rPr lang="ru-RU" sz="1200" dirty="0">
                          <a:solidFill>
                            <a:schemeClr val="accent1">
                              <a:lumMod val="50000"/>
                            </a:schemeClr>
                          </a:solidFill>
                          <a:latin typeface="Times New Roman" pitchFamily="18" charset="0"/>
                          <a:cs typeface="Times New Roman" pitchFamily="18" charset="0"/>
                        </a:rPr>
                        <a:t>, </a:t>
                      </a:r>
                      <a:r>
                        <a:rPr lang="ru-RU" sz="1200" dirty="0" err="1">
                          <a:solidFill>
                            <a:schemeClr val="accent1">
                              <a:lumMod val="50000"/>
                            </a:schemeClr>
                          </a:solidFill>
                          <a:latin typeface="Times New Roman" pitchFamily="18" charset="0"/>
                          <a:cs typeface="Times New Roman" pitchFamily="18" charset="0"/>
                        </a:rPr>
                        <a:t>медогляди</a:t>
                      </a:r>
                      <a:endParaRPr lang="ru-RU" sz="1200" dirty="0">
                        <a:solidFill>
                          <a:schemeClr val="accent1">
                            <a:lumMod val="50000"/>
                          </a:schemeClr>
                        </a:solidFill>
                        <a:latin typeface="Times New Roman" pitchFamily="18" charset="0"/>
                        <a:cs typeface="Times New Roman" pitchFamily="18" charset="0"/>
                      </a:endParaRPr>
                    </a:p>
                  </a:txBody>
                  <a:tcPr marL="18224" marR="18224" marT="9112" marB="9112" anchor="ctr">
                    <a:lnL>
                      <a:noFill/>
                    </a:lnL>
                    <a:lnR>
                      <a:noFill/>
                    </a:lnR>
                    <a:lnT>
                      <a:noFill/>
                    </a:lnT>
                    <a:lnB>
                      <a:noFill/>
                    </a:lnB>
                  </a:tcPr>
                </a:tc>
                <a:tc>
                  <a:txBody>
                    <a:bodyPr/>
                    <a:lstStyle/>
                    <a:p>
                      <a:r>
                        <a:rPr lang="ru-RU" sz="1200" dirty="0">
                          <a:solidFill>
                            <a:srgbClr val="00B050"/>
                          </a:solidFill>
                          <a:latin typeface="Times New Roman" pitchFamily="18" charset="0"/>
                          <a:cs typeface="Times New Roman" pitchFamily="18" charset="0"/>
                        </a:rPr>
                        <a:t>Контроль </a:t>
                      </a:r>
                      <a:r>
                        <a:rPr lang="ru-RU" sz="1200" dirty="0" err="1">
                          <a:solidFill>
                            <a:srgbClr val="00B050"/>
                          </a:solidFill>
                          <a:latin typeface="Times New Roman" pitchFamily="18" charset="0"/>
                          <a:cs typeface="Times New Roman" pitchFamily="18" charset="0"/>
                        </a:rPr>
                        <a:t>обладнання</a:t>
                      </a:r>
                      <a:r>
                        <a:rPr lang="ru-RU" sz="1200" dirty="0">
                          <a:solidFill>
                            <a:srgbClr val="00B050"/>
                          </a:solidFill>
                          <a:latin typeface="Times New Roman" pitchFamily="18" charset="0"/>
                          <a:cs typeface="Times New Roman" pitchFamily="18" charset="0"/>
                        </a:rPr>
                        <a:t>, </a:t>
                      </a:r>
                      <a:r>
                        <a:rPr lang="ru-RU" sz="1200" dirty="0" err="1">
                          <a:solidFill>
                            <a:srgbClr val="00B050"/>
                          </a:solidFill>
                          <a:latin typeface="Times New Roman" pitchFamily="18" charset="0"/>
                          <a:cs typeface="Times New Roman" pitchFamily="18" charset="0"/>
                        </a:rPr>
                        <a:t>вентиляція</a:t>
                      </a:r>
                      <a:r>
                        <a:rPr lang="ru-RU" sz="1200" dirty="0">
                          <a:solidFill>
                            <a:srgbClr val="00B050"/>
                          </a:solidFill>
                          <a:latin typeface="Times New Roman" pitchFamily="18" charset="0"/>
                          <a:cs typeface="Times New Roman" pitchFamily="18" charset="0"/>
                        </a:rPr>
                        <a:t>, датчики СО, </a:t>
                      </a:r>
                      <a:r>
                        <a:rPr lang="ru-RU" sz="1200" dirty="0" err="1">
                          <a:solidFill>
                            <a:srgbClr val="00B050"/>
                          </a:solidFill>
                          <a:latin typeface="Times New Roman" pitchFamily="18" charset="0"/>
                          <a:cs typeface="Times New Roman" pitchFamily="18" charset="0"/>
                        </a:rPr>
                        <a:t>пожежна</a:t>
                      </a:r>
                      <a:r>
                        <a:rPr lang="ru-RU" sz="1200" dirty="0">
                          <a:solidFill>
                            <a:srgbClr val="00B050"/>
                          </a:solidFill>
                          <a:latin typeface="Times New Roman" pitchFamily="18" charset="0"/>
                          <a:cs typeface="Times New Roman" pitchFamily="18" charset="0"/>
                        </a:rPr>
                        <a:t> </a:t>
                      </a:r>
                      <a:r>
                        <a:rPr lang="ru-RU" sz="1200" dirty="0" err="1">
                          <a:solidFill>
                            <a:srgbClr val="00B050"/>
                          </a:solidFill>
                          <a:latin typeface="Times New Roman" pitchFamily="18" charset="0"/>
                          <a:cs typeface="Times New Roman" pitchFamily="18" charset="0"/>
                        </a:rPr>
                        <a:t>безпека</a:t>
                      </a:r>
                      <a:r>
                        <a:rPr lang="ru-RU" sz="1200" dirty="0">
                          <a:solidFill>
                            <a:srgbClr val="00B050"/>
                          </a:solidFill>
                          <a:latin typeface="Times New Roman" pitchFamily="18" charset="0"/>
                          <a:cs typeface="Times New Roman" pitchFamily="18" charset="0"/>
                        </a:rPr>
                        <a:t>, </a:t>
                      </a:r>
                      <a:r>
                        <a:rPr lang="ru-RU" sz="1200" dirty="0" err="1">
                          <a:solidFill>
                            <a:srgbClr val="00B050"/>
                          </a:solidFill>
                          <a:latin typeface="Times New Roman" pitchFamily="18" charset="0"/>
                          <a:cs typeface="Times New Roman" pitchFamily="18" charset="0"/>
                        </a:rPr>
                        <a:t>інструктаж</a:t>
                      </a:r>
                      <a:r>
                        <a:rPr lang="ru-RU" sz="1200" dirty="0">
                          <a:solidFill>
                            <a:srgbClr val="00B050"/>
                          </a:solidFill>
                          <a:latin typeface="Times New Roman" pitchFamily="18" charset="0"/>
                          <a:cs typeface="Times New Roman" pitchFamily="18" charset="0"/>
                        </a:rPr>
                        <a:t> персоналу</a:t>
                      </a:r>
                    </a:p>
                  </a:txBody>
                  <a:tcPr marL="18224" marR="18224" marT="9112" marB="9112" anchor="ctr">
                    <a:lnL>
                      <a:noFill/>
                    </a:lnL>
                    <a:lnR>
                      <a:noFill/>
                    </a:lnR>
                    <a:lnT>
                      <a:noFill/>
                    </a:lnT>
                    <a:lnB>
                      <a:noFill/>
                    </a:lnB>
                  </a:tcPr>
                </a:tc>
              </a:tr>
            </a:tbl>
          </a:graphicData>
        </a:graphic>
      </p:graphicFrame>
      <p:sp>
        <p:nvSpPr>
          <p:cNvPr id="3073" name="Rectangle 1"/>
          <p:cNvSpPr>
            <a:spLocks noChangeArrowheads="1"/>
          </p:cNvSpPr>
          <p:nvPr/>
        </p:nvSpPr>
        <p:spPr bwMode="auto">
          <a:xfrm>
            <a:off x="0" y="-94565"/>
            <a:ext cx="8388423"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uk-UA" b="1" i="0" u="none" strike="noStrike" cap="none" normalizeH="0" baseline="0" dirty="0" smtClean="0">
                <a:ln>
                  <a:noFill/>
                </a:ln>
                <a:solidFill>
                  <a:srgbClr val="FF0000"/>
                </a:solidFill>
                <a:effectLst/>
                <a:latin typeface="Arial" charset="0"/>
                <a:cs typeface="Arial" charset="0"/>
              </a:rPr>
              <a:t>Порівняльна характеристика отруєнь аміаком і чадним газом</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uk-UA" sz="1800" b="0" i="0" u="none" strike="noStrike" cap="none" normalizeH="0" baseline="0" dirty="0" smtClean="0">
              <a:ln>
                <a:noFill/>
              </a:ln>
              <a:solidFill>
                <a:schemeClr val="tx1"/>
              </a:solidFill>
              <a:effectLst/>
              <a:latin typeface="Arial" charset="0"/>
              <a:cs typeface="Arial"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5632311"/>
          </a:xfrm>
          <a:prstGeom prst="rect">
            <a:avLst/>
          </a:prstGeom>
        </p:spPr>
        <p:txBody>
          <a:bodyPr wrap="square">
            <a:spAutoFit/>
          </a:bodyPr>
          <a:lstStyle/>
          <a:p>
            <a:r>
              <a:rPr lang="uk-UA" sz="2400" b="1" dirty="0" smtClean="0">
                <a:latin typeface="Times New Roman" pitchFamily="18" charset="0"/>
                <a:cs typeface="Times New Roman" pitchFamily="18" charset="0"/>
              </a:rPr>
              <a:t>Отруєння сірковуглецем: особливості клініки та профілактика</a:t>
            </a:r>
          </a:p>
          <a:p>
            <a:endParaRPr lang="uk-UA" sz="2400" dirty="0" smtClean="0">
              <a:latin typeface="Times New Roman" pitchFamily="18" charset="0"/>
              <a:cs typeface="Times New Roman" pitchFamily="18" charset="0"/>
            </a:endParaRPr>
          </a:p>
          <a:p>
            <a:pPr>
              <a:buFont typeface="Wingdings" pitchFamily="2" charset="2"/>
              <a:buChar char="Ø"/>
            </a:pPr>
            <a:r>
              <a:rPr lang="uk-UA" sz="2400" b="1" dirty="0" smtClean="0">
                <a:solidFill>
                  <a:srgbClr val="7030A0"/>
                </a:solidFill>
                <a:latin typeface="Times New Roman" pitchFamily="18" charset="0"/>
                <a:cs typeface="Times New Roman" pitchFamily="18" charset="0"/>
              </a:rPr>
              <a:t>Сірковуглець (</a:t>
            </a:r>
            <a:r>
              <a:rPr lang="en-US" sz="2400" b="1" dirty="0" smtClean="0">
                <a:solidFill>
                  <a:srgbClr val="7030A0"/>
                </a:solidFill>
                <a:latin typeface="Times New Roman" pitchFamily="18" charset="0"/>
                <a:cs typeface="Times New Roman" pitchFamily="18" charset="0"/>
              </a:rPr>
              <a:t>CS₂) – </a:t>
            </a:r>
            <a:r>
              <a:rPr lang="uk-UA" sz="2400" b="1" dirty="0" smtClean="0">
                <a:solidFill>
                  <a:srgbClr val="7030A0"/>
                </a:solidFill>
                <a:latin typeface="Times New Roman" pitchFamily="18" charset="0"/>
                <a:cs typeface="Times New Roman" pitchFamily="18" charset="0"/>
              </a:rPr>
              <a:t>це безбарвна летка рідина з характерним солодкуватим запахом, яка широко застосовується у виробництві віскозного шовку, целофану, гумових виробів, у хімічній та текстильній промисловості. Через високу летючість він швидко випаровується, і основним шляхом потрапляння в організм є інгаляційний.</a:t>
            </a:r>
          </a:p>
          <a:p>
            <a:pPr>
              <a:buFont typeface="Wingdings" pitchFamily="2" charset="2"/>
              <a:buChar char="Ø"/>
            </a:pPr>
            <a:endParaRPr lang="uk-UA" sz="2400" b="1" dirty="0" smtClean="0">
              <a:latin typeface="Times New Roman" pitchFamily="18" charset="0"/>
              <a:cs typeface="Times New Roman" pitchFamily="18" charset="0"/>
            </a:endParaRPr>
          </a:p>
          <a:p>
            <a:pPr>
              <a:buFont typeface="Wingdings" pitchFamily="2" charset="2"/>
              <a:buChar char="Ø"/>
            </a:pPr>
            <a:r>
              <a:rPr lang="uk-UA" sz="2400" b="1" dirty="0" smtClean="0">
                <a:solidFill>
                  <a:srgbClr val="FF0000"/>
                </a:solidFill>
                <a:latin typeface="Times New Roman" pitchFamily="18" charset="0"/>
                <a:cs typeface="Times New Roman" pitchFamily="18" charset="0"/>
              </a:rPr>
              <a:t>Токсична дія </a:t>
            </a:r>
            <a:r>
              <a:rPr lang="en-US" sz="2400" b="1" dirty="0" smtClean="0">
                <a:solidFill>
                  <a:srgbClr val="FF0000"/>
                </a:solidFill>
                <a:latin typeface="Times New Roman" pitchFamily="18" charset="0"/>
                <a:cs typeface="Times New Roman" pitchFamily="18" charset="0"/>
              </a:rPr>
              <a:t>CS₂ </a:t>
            </a:r>
            <a:r>
              <a:rPr lang="uk-UA" sz="2400" b="1" dirty="0" smtClean="0">
                <a:solidFill>
                  <a:srgbClr val="FF0000"/>
                </a:solidFill>
                <a:latin typeface="Times New Roman" pitchFamily="18" charset="0"/>
                <a:cs typeface="Times New Roman" pitchFamily="18" charset="0"/>
              </a:rPr>
              <a:t>зумовлена його впливом на центральну та периферичну нервову систему, серцево-судинну систему і обмінні процеси. Він чинить </a:t>
            </a:r>
            <a:r>
              <a:rPr lang="uk-UA" sz="2400" b="1" dirty="0" err="1" smtClean="0">
                <a:solidFill>
                  <a:srgbClr val="FF0000"/>
                </a:solidFill>
                <a:latin typeface="Times New Roman" pitchFamily="18" charset="0"/>
                <a:cs typeface="Times New Roman" pitchFamily="18" charset="0"/>
              </a:rPr>
              <a:t>нейротоксичний</a:t>
            </a:r>
            <a:r>
              <a:rPr lang="uk-UA" sz="2400" b="1" dirty="0" smtClean="0">
                <a:solidFill>
                  <a:srgbClr val="FF0000"/>
                </a:solidFill>
                <a:latin typeface="Times New Roman" pitchFamily="18" charset="0"/>
                <a:cs typeface="Times New Roman" pitchFamily="18" charset="0"/>
              </a:rPr>
              <a:t> ефект, порушує передачу нервових імпульсів, сприяє розвитку </a:t>
            </a:r>
            <a:r>
              <a:rPr lang="uk-UA" sz="2400" b="1" dirty="0" err="1" smtClean="0">
                <a:solidFill>
                  <a:srgbClr val="FF0000"/>
                </a:solidFill>
                <a:latin typeface="Times New Roman" pitchFamily="18" charset="0"/>
                <a:cs typeface="Times New Roman" pitchFamily="18" charset="0"/>
              </a:rPr>
              <a:t>енцефалопатії</a:t>
            </a:r>
            <a:r>
              <a:rPr lang="uk-UA" sz="2400" b="1" dirty="0" smtClean="0">
                <a:solidFill>
                  <a:srgbClr val="FF0000"/>
                </a:solidFill>
                <a:latin typeface="Times New Roman" pitchFamily="18" charset="0"/>
                <a:cs typeface="Times New Roman" pitchFamily="18" charset="0"/>
              </a:rPr>
              <a:t> та </a:t>
            </a:r>
            <a:r>
              <a:rPr lang="uk-UA" sz="2400" b="1" dirty="0" err="1" smtClean="0">
                <a:solidFill>
                  <a:srgbClr val="FF0000"/>
                </a:solidFill>
                <a:latin typeface="Times New Roman" pitchFamily="18" charset="0"/>
                <a:cs typeface="Times New Roman" pitchFamily="18" charset="0"/>
              </a:rPr>
              <a:t>полінейропатії</a:t>
            </a:r>
            <a:r>
              <a:rPr lang="uk-UA" sz="2400" b="1" dirty="0" smtClean="0">
                <a:solidFill>
                  <a:srgbClr val="FF0000"/>
                </a:solidFill>
                <a:latin typeface="Times New Roman" pitchFamily="18" charset="0"/>
                <a:cs typeface="Times New Roman" pitchFamily="18" charset="0"/>
              </a:rPr>
              <a:t>. Крім того, </a:t>
            </a:r>
            <a:r>
              <a:rPr lang="en-US" sz="2400" b="1" dirty="0" smtClean="0">
                <a:solidFill>
                  <a:srgbClr val="FF0000"/>
                </a:solidFill>
                <a:latin typeface="Times New Roman" pitchFamily="18" charset="0"/>
                <a:cs typeface="Times New Roman" pitchFamily="18" charset="0"/>
              </a:rPr>
              <a:t>CS₂ </a:t>
            </a:r>
            <a:r>
              <a:rPr lang="uk-UA" sz="2400" b="1" dirty="0" smtClean="0">
                <a:solidFill>
                  <a:srgbClr val="FF0000"/>
                </a:solidFill>
                <a:latin typeface="Times New Roman" pitchFamily="18" charset="0"/>
                <a:cs typeface="Times New Roman" pitchFamily="18" charset="0"/>
              </a:rPr>
              <a:t>ушкоджує печінку, нирки, викликає атеросклеротичні зміни в судинах.</a:t>
            </a:r>
            <a:endParaRPr lang="uk-UA" sz="2400" b="1" dirty="0">
              <a:solidFill>
                <a:srgbClr val="FF0000"/>
              </a:solidFill>
              <a:latin typeface="Times New Roman" pitchFamily="18" charset="0"/>
              <a:cs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5262979"/>
          </a:xfrm>
          <a:prstGeom prst="rect">
            <a:avLst/>
          </a:prstGeom>
        </p:spPr>
        <p:txBody>
          <a:bodyPr wrap="square">
            <a:spAutoFit/>
          </a:bodyPr>
          <a:lstStyle/>
          <a:p>
            <a:pPr algn="just">
              <a:buFont typeface="Wingdings" pitchFamily="2" charset="2"/>
              <a:buChar char="Ø"/>
            </a:pPr>
            <a:r>
              <a:rPr lang="uk-UA" sz="2400" b="1" dirty="0" smtClean="0">
                <a:solidFill>
                  <a:schemeClr val="bg2">
                    <a:lumMod val="50000"/>
                  </a:schemeClr>
                </a:solidFill>
                <a:latin typeface="Times New Roman" pitchFamily="18" charset="0"/>
                <a:cs typeface="Times New Roman" pitchFamily="18" charset="0"/>
              </a:rPr>
              <a:t>Клініка гострого отруєння проявляється симптомами загальної інтоксикації: головний біль, запаморочення, ейфорія, подразнення слизових оболонок, шум у вухах, порушення координації рухів. У тяжких випадках виникають галюцинації, психомоторне збудження, судоми, втрата свідомості, можливий летальний кінець через параліч дихання.</a:t>
            </a:r>
          </a:p>
          <a:p>
            <a:pPr algn="just">
              <a:buFont typeface="Wingdings" pitchFamily="2" charset="2"/>
              <a:buChar char="Ø"/>
            </a:pPr>
            <a:endParaRPr lang="uk-UA" sz="2400" b="1" dirty="0" smtClean="0">
              <a:latin typeface="Times New Roman" pitchFamily="18" charset="0"/>
              <a:cs typeface="Times New Roman" pitchFamily="18" charset="0"/>
            </a:endParaRPr>
          </a:p>
          <a:p>
            <a:pPr algn="just">
              <a:buFont typeface="Wingdings" pitchFamily="2" charset="2"/>
              <a:buChar char="Ø"/>
            </a:pPr>
            <a:r>
              <a:rPr lang="uk-UA" sz="2400" b="1" dirty="0" smtClean="0">
                <a:solidFill>
                  <a:srgbClr val="FF0000"/>
                </a:solidFill>
                <a:latin typeface="Times New Roman" pitchFamily="18" charset="0"/>
                <a:cs typeface="Times New Roman" pitchFamily="18" charset="0"/>
              </a:rPr>
              <a:t>Хронічні отруєння, характерні для працівників хімічних виробництв, розвиваються поступово. Найчастіше спостерігаються </a:t>
            </a:r>
            <a:r>
              <a:rPr lang="uk-UA" sz="2400" b="1" dirty="0" err="1" smtClean="0">
                <a:solidFill>
                  <a:srgbClr val="FF0000"/>
                </a:solidFill>
                <a:latin typeface="Times New Roman" pitchFamily="18" charset="0"/>
                <a:cs typeface="Times New Roman" pitchFamily="18" charset="0"/>
              </a:rPr>
              <a:t>астено-невротичний</a:t>
            </a:r>
            <a:r>
              <a:rPr lang="uk-UA" sz="2400" b="1" dirty="0" smtClean="0">
                <a:solidFill>
                  <a:srgbClr val="FF0000"/>
                </a:solidFill>
                <a:latin typeface="Times New Roman" pitchFamily="18" charset="0"/>
                <a:cs typeface="Times New Roman" pitchFamily="18" charset="0"/>
              </a:rPr>
              <a:t> синдром, безсоння, депресія, дратівливість. З боку периферичної нервової системи – </a:t>
            </a:r>
            <a:r>
              <a:rPr lang="uk-UA" sz="2400" b="1" dirty="0" err="1" smtClean="0">
                <a:solidFill>
                  <a:srgbClr val="FF0000"/>
                </a:solidFill>
                <a:latin typeface="Times New Roman" pitchFamily="18" charset="0"/>
                <a:cs typeface="Times New Roman" pitchFamily="18" charset="0"/>
              </a:rPr>
              <a:t>полінейропатії</a:t>
            </a:r>
            <a:r>
              <a:rPr lang="uk-UA" sz="2400" b="1" dirty="0" smtClean="0">
                <a:solidFill>
                  <a:srgbClr val="FF0000"/>
                </a:solidFill>
                <a:latin typeface="Times New Roman" pitchFamily="18" charset="0"/>
                <a:cs typeface="Times New Roman" pitchFamily="18" charset="0"/>
              </a:rPr>
              <a:t> з больовим синдромом і парестезіями. З боку серцево-судинної системи можливі атеросклеротичні зміни, гіпертонія, ішемічна хвороба серця.</a:t>
            </a:r>
            <a:endParaRPr lang="uk-UA" sz="2400" b="1" dirty="0">
              <a:solidFill>
                <a:srgbClr val="FF0000"/>
              </a:solidFill>
              <a:latin typeface="Times New Roman" pitchFamily="18" charset="0"/>
              <a:cs typeface="Times New Roman"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5632311"/>
          </a:xfrm>
          <a:prstGeom prst="rect">
            <a:avLst/>
          </a:prstGeom>
        </p:spPr>
        <p:txBody>
          <a:bodyPr wrap="square">
            <a:spAutoFit/>
          </a:bodyPr>
          <a:lstStyle/>
          <a:p>
            <a:pPr algn="just">
              <a:buFont typeface="Wingdings" pitchFamily="2" charset="2"/>
              <a:buChar char="Ø"/>
            </a:pPr>
            <a:r>
              <a:rPr lang="uk-UA" sz="2000" b="1" dirty="0" smtClean="0">
                <a:solidFill>
                  <a:srgbClr val="00B050"/>
                </a:solidFill>
                <a:latin typeface="Times New Roman" pitchFamily="18" charset="0"/>
                <a:cs typeface="Times New Roman" pitchFamily="18" charset="0"/>
              </a:rPr>
              <a:t>Діагностика ґрунтується на даних анамнезу (робота на підприємствах, пов’язаних з </a:t>
            </a:r>
            <a:r>
              <a:rPr lang="en-US" sz="2000" b="1" dirty="0" smtClean="0">
                <a:solidFill>
                  <a:srgbClr val="00B050"/>
                </a:solidFill>
                <a:latin typeface="Times New Roman" pitchFamily="18" charset="0"/>
                <a:cs typeface="Times New Roman" pitchFamily="18" charset="0"/>
              </a:rPr>
              <a:t>CS₂), </a:t>
            </a:r>
            <a:r>
              <a:rPr lang="uk-UA" sz="2000" b="1" dirty="0" smtClean="0">
                <a:solidFill>
                  <a:srgbClr val="00B050"/>
                </a:solidFill>
                <a:latin typeface="Times New Roman" pitchFamily="18" charset="0"/>
                <a:cs typeface="Times New Roman" pitchFamily="18" charset="0"/>
              </a:rPr>
              <a:t>клінічних проявах і лабораторних показниках. В крові та сечі можна виявити продукти метаболізму </a:t>
            </a:r>
            <a:r>
              <a:rPr lang="en-US" sz="2000" b="1" dirty="0" smtClean="0">
                <a:solidFill>
                  <a:srgbClr val="00B050"/>
                </a:solidFill>
                <a:latin typeface="Times New Roman" pitchFamily="18" charset="0"/>
                <a:cs typeface="Times New Roman" pitchFamily="18" charset="0"/>
              </a:rPr>
              <a:t>CS₂ (</a:t>
            </a:r>
            <a:r>
              <a:rPr lang="uk-UA" sz="2000" b="1" dirty="0" err="1" smtClean="0">
                <a:solidFill>
                  <a:srgbClr val="00B050"/>
                </a:solidFill>
                <a:latin typeface="Times New Roman" pitchFamily="18" charset="0"/>
                <a:cs typeface="Times New Roman" pitchFamily="18" charset="0"/>
              </a:rPr>
              <a:t>тіодіанкарбамати</a:t>
            </a:r>
            <a:r>
              <a:rPr lang="uk-UA" sz="2000" b="1" dirty="0" smtClean="0">
                <a:solidFill>
                  <a:srgbClr val="00B050"/>
                </a:solidFill>
                <a:latin typeface="Times New Roman" pitchFamily="18" charset="0"/>
                <a:cs typeface="Times New Roman" pitchFamily="18" charset="0"/>
              </a:rPr>
              <a:t>). При інструментальних методах обстеження – ознаки токсичної </a:t>
            </a:r>
            <a:r>
              <a:rPr lang="uk-UA" sz="2000" b="1" dirty="0" err="1" smtClean="0">
                <a:solidFill>
                  <a:srgbClr val="00B050"/>
                </a:solidFill>
                <a:latin typeface="Times New Roman" pitchFamily="18" charset="0"/>
                <a:cs typeface="Times New Roman" pitchFamily="18" charset="0"/>
              </a:rPr>
              <a:t>енцефалопатії</a:t>
            </a:r>
            <a:r>
              <a:rPr lang="uk-UA" sz="2000" b="1" dirty="0" smtClean="0">
                <a:solidFill>
                  <a:srgbClr val="00B050"/>
                </a:solidFill>
                <a:latin typeface="Times New Roman" pitchFamily="18" charset="0"/>
                <a:cs typeface="Times New Roman" pitchFamily="18" charset="0"/>
              </a:rPr>
              <a:t>, </a:t>
            </a:r>
            <a:r>
              <a:rPr lang="uk-UA" sz="2000" b="1" dirty="0" err="1" smtClean="0">
                <a:solidFill>
                  <a:srgbClr val="00B050"/>
                </a:solidFill>
                <a:latin typeface="Times New Roman" pitchFamily="18" charset="0"/>
                <a:cs typeface="Times New Roman" pitchFamily="18" charset="0"/>
              </a:rPr>
              <a:t>нейропатії</a:t>
            </a:r>
            <a:r>
              <a:rPr lang="uk-UA" sz="2000" b="1" dirty="0" smtClean="0">
                <a:solidFill>
                  <a:srgbClr val="00B050"/>
                </a:solidFill>
                <a:latin typeface="Times New Roman" pitchFamily="18" charset="0"/>
                <a:cs typeface="Times New Roman" pitchFamily="18" charset="0"/>
              </a:rPr>
              <a:t>, </a:t>
            </a:r>
            <a:r>
              <a:rPr lang="uk-UA" sz="2000" b="1" dirty="0" err="1" smtClean="0">
                <a:solidFill>
                  <a:srgbClr val="00B050"/>
                </a:solidFill>
                <a:latin typeface="Times New Roman" pitchFamily="18" charset="0"/>
                <a:cs typeface="Times New Roman" pitchFamily="18" charset="0"/>
              </a:rPr>
              <a:t>кардіопатії</a:t>
            </a:r>
            <a:r>
              <a:rPr lang="uk-UA" sz="2000" b="1" dirty="0" smtClean="0">
                <a:solidFill>
                  <a:srgbClr val="00B050"/>
                </a:solidFill>
                <a:latin typeface="Times New Roman" pitchFamily="18" charset="0"/>
                <a:cs typeface="Times New Roman" pitchFamily="18" charset="0"/>
              </a:rPr>
              <a:t>.</a:t>
            </a:r>
          </a:p>
          <a:p>
            <a:pPr algn="just">
              <a:buFont typeface="Wingdings" pitchFamily="2" charset="2"/>
              <a:buChar char="Ø"/>
            </a:pPr>
            <a:endParaRPr lang="uk-UA" sz="2000" b="1" dirty="0" smtClean="0">
              <a:solidFill>
                <a:srgbClr val="00B050"/>
              </a:solidFill>
              <a:latin typeface="Times New Roman" pitchFamily="18" charset="0"/>
              <a:cs typeface="Times New Roman" pitchFamily="18" charset="0"/>
            </a:endParaRPr>
          </a:p>
          <a:p>
            <a:pPr algn="just">
              <a:buFont typeface="Wingdings" pitchFamily="2" charset="2"/>
              <a:buChar char="Ø"/>
            </a:pPr>
            <a:r>
              <a:rPr lang="uk-UA" sz="2000" b="1" dirty="0" smtClean="0">
                <a:solidFill>
                  <a:schemeClr val="accent1">
                    <a:lumMod val="50000"/>
                  </a:schemeClr>
                </a:solidFill>
                <a:latin typeface="Times New Roman" pitchFamily="18" charset="0"/>
                <a:cs typeface="Times New Roman" pitchFamily="18" charset="0"/>
              </a:rPr>
              <a:t>Невідкладна допомога при гострому отруєнні включає негайне видалення потерпілого із зони ураження, доступ свіжого повітря, інгаляцію кисню, симптоматичну терапію (</a:t>
            </a:r>
            <a:r>
              <a:rPr lang="uk-UA" sz="2000" b="1" dirty="0" err="1" smtClean="0">
                <a:solidFill>
                  <a:schemeClr val="accent1">
                    <a:lumMod val="50000"/>
                  </a:schemeClr>
                </a:solidFill>
                <a:latin typeface="Times New Roman" pitchFamily="18" charset="0"/>
                <a:cs typeface="Times New Roman" pitchFamily="18" charset="0"/>
              </a:rPr>
              <a:t>протисудомні</a:t>
            </a:r>
            <a:r>
              <a:rPr lang="uk-UA" sz="2000" b="1" dirty="0" smtClean="0">
                <a:solidFill>
                  <a:schemeClr val="accent1">
                    <a:lumMod val="50000"/>
                  </a:schemeClr>
                </a:solidFill>
                <a:latin typeface="Times New Roman" pitchFamily="18" charset="0"/>
                <a:cs typeface="Times New Roman" pitchFamily="18" charset="0"/>
              </a:rPr>
              <a:t>, </a:t>
            </a:r>
            <a:r>
              <a:rPr lang="uk-UA" sz="2000" b="1" dirty="0" err="1" smtClean="0">
                <a:solidFill>
                  <a:schemeClr val="accent1">
                    <a:lumMod val="50000"/>
                  </a:schemeClr>
                </a:solidFill>
                <a:latin typeface="Times New Roman" pitchFamily="18" charset="0"/>
                <a:cs typeface="Times New Roman" pitchFamily="18" charset="0"/>
              </a:rPr>
              <a:t>кардіотонічні</a:t>
            </a:r>
            <a:r>
              <a:rPr lang="uk-UA" sz="2000" b="1" dirty="0" smtClean="0">
                <a:solidFill>
                  <a:schemeClr val="accent1">
                    <a:lumMod val="50000"/>
                  </a:schemeClr>
                </a:solidFill>
                <a:latin typeface="Times New Roman" pitchFamily="18" charset="0"/>
                <a:cs typeface="Times New Roman" pitchFamily="18" charset="0"/>
              </a:rPr>
              <a:t> препарати). При тяжких інтоксикаціях проводиться госпіталізація, </a:t>
            </a:r>
            <a:r>
              <a:rPr lang="uk-UA" sz="2000" b="1" dirty="0" err="1" smtClean="0">
                <a:solidFill>
                  <a:schemeClr val="accent1">
                    <a:lumMod val="50000"/>
                  </a:schemeClr>
                </a:solidFill>
                <a:latin typeface="Times New Roman" pitchFamily="18" charset="0"/>
                <a:cs typeface="Times New Roman" pitchFamily="18" charset="0"/>
              </a:rPr>
              <a:t>інфузійна</a:t>
            </a:r>
            <a:r>
              <a:rPr lang="uk-UA" sz="2000" b="1" dirty="0" smtClean="0">
                <a:solidFill>
                  <a:schemeClr val="accent1">
                    <a:lumMod val="50000"/>
                  </a:schemeClr>
                </a:solidFill>
                <a:latin typeface="Times New Roman" pitchFamily="18" charset="0"/>
                <a:cs typeface="Times New Roman" pitchFamily="18" charset="0"/>
              </a:rPr>
              <a:t> терапія, призначення вітамінів групи В для відновлення нервової системи.</a:t>
            </a:r>
          </a:p>
          <a:p>
            <a:pPr algn="just">
              <a:buFont typeface="Wingdings" pitchFamily="2" charset="2"/>
              <a:buChar char="Ø"/>
            </a:pPr>
            <a:endParaRPr lang="uk-UA" sz="2000" b="1" dirty="0" smtClean="0">
              <a:solidFill>
                <a:schemeClr val="accent1">
                  <a:lumMod val="50000"/>
                </a:schemeClr>
              </a:solidFill>
              <a:latin typeface="Times New Roman" pitchFamily="18" charset="0"/>
              <a:cs typeface="Times New Roman" pitchFamily="18" charset="0"/>
            </a:endParaRPr>
          </a:p>
          <a:p>
            <a:pPr algn="just">
              <a:buFont typeface="Wingdings" pitchFamily="2" charset="2"/>
              <a:buChar char="Ø"/>
            </a:pPr>
            <a:r>
              <a:rPr lang="uk-UA" sz="2000" b="1" dirty="0" smtClean="0">
                <a:solidFill>
                  <a:srgbClr val="C00000"/>
                </a:solidFill>
                <a:latin typeface="Times New Roman" pitchFamily="18" charset="0"/>
                <a:cs typeface="Times New Roman" pitchFamily="18" charset="0"/>
              </a:rPr>
              <a:t>Профілактика отруєнь сірковуглецем полягає у суворому дотриманні санітарно-гігієнічних норм на виробництві: ефективна вентиляція, герметизація апаратури, використання засобів індивідуального захисту (протигази, рукавички). Важливим є проведення регулярних медичних оглядів для раннього виявлення ознак хронічної інтоксикації та своєчасного відсторонення працівників із професійних шкідливих умов.</a:t>
            </a:r>
            <a:endParaRPr lang="uk-UA" sz="2000" b="1" dirty="0">
              <a:solidFill>
                <a:srgbClr val="C00000"/>
              </a:solidFill>
              <a:latin typeface="Times New Roman" pitchFamily="18" charset="0"/>
              <a:cs typeface="Times New Roman"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5632311"/>
          </a:xfrm>
          <a:prstGeom prst="rect">
            <a:avLst/>
          </a:prstGeom>
        </p:spPr>
        <p:txBody>
          <a:bodyPr wrap="square">
            <a:spAutoFit/>
          </a:bodyPr>
          <a:lstStyle/>
          <a:p>
            <a:pPr algn="ctr">
              <a:buFont typeface="Wingdings" pitchFamily="2" charset="2"/>
              <a:buChar char="Ø"/>
            </a:pPr>
            <a:r>
              <a:rPr lang="uk-UA" sz="2400" b="1" dirty="0" smtClean="0">
                <a:solidFill>
                  <a:srgbClr val="C00000"/>
                </a:solidFill>
                <a:latin typeface="Times New Roman" pitchFamily="18" charset="0"/>
                <a:cs typeface="Times New Roman" pitchFamily="18" charset="0"/>
              </a:rPr>
              <a:t>Інтоксикація миш’яковистим воднем</a:t>
            </a:r>
          </a:p>
          <a:p>
            <a:pPr algn="ctr">
              <a:buFont typeface="Wingdings" pitchFamily="2" charset="2"/>
              <a:buChar char="Ø"/>
            </a:pPr>
            <a:endParaRPr lang="uk-UA" sz="2400" b="1" dirty="0" smtClean="0">
              <a:solidFill>
                <a:srgbClr val="C00000"/>
              </a:solidFill>
              <a:latin typeface="Times New Roman" pitchFamily="18" charset="0"/>
              <a:cs typeface="Times New Roman" pitchFamily="18" charset="0"/>
            </a:endParaRPr>
          </a:p>
          <a:p>
            <a:pPr algn="just">
              <a:buFont typeface="Wingdings" pitchFamily="2" charset="2"/>
              <a:buChar char="Ø"/>
            </a:pPr>
            <a:r>
              <a:rPr lang="uk-UA" sz="2400" b="1" dirty="0" smtClean="0">
                <a:solidFill>
                  <a:srgbClr val="7030A0"/>
                </a:solidFill>
                <a:latin typeface="Times New Roman" pitchFamily="18" charset="0"/>
                <a:cs typeface="Times New Roman" pitchFamily="18" charset="0"/>
              </a:rPr>
              <a:t>Миш’яковистий водень (</a:t>
            </a:r>
            <a:r>
              <a:rPr lang="en-US" sz="2400" b="1" dirty="0" err="1" smtClean="0">
                <a:solidFill>
                  <a:srgbClr val="7030A0"/>
                </a:solidFill>
                <a:latin typeface="Times New Roman" pitchFamily="18" charset="0"/>
                <a:cs typeface="Times New Roman" pitchFamily="18" charset="0"/>
              </a:rPr>
              <a:t>AsH</a:t>
            </a:r>
            <a:r>
              <a:rPr lang="en-US" sz="2400" b="1" dirty="0" smtClean="0">
                <a:solidFill>
                  <a:srgbClr val="7030A0"/>
                </a:solidFill>
                <a:latin typeface="Times New Roman" pitchFamily="18" charset="0"/>
                <a:cs typeface="Times New Roman" pitchFamily="18" charset="0"/>
              </a:rPr>
              <a:t>₃) – </a:t>
            </a:r>
            <a:r>
              <a:rPr lang="uk-UA" sz="2400" b="1" dirty="0" smtClean="0">
                <a:solidFill>
                  <a:srgbClr val="7030A0"/>
                </a:solidFill>
                <a:latin typeface="Times New Roman" pitchFamily="18" charset="0"/>
                <a:cs typeface="Times New Roman" pitchFamily="18" charset="0"/>
              </a:rPr>
              <a:t>це безбарвний газ із часниковим запахом, який використовується у металургійній, напівпровідниковій промисловості та може утворюватися під час контакту сплавів, що містять миш’як, із кислотами. Він належить до надзвичайно токсичних промислових </a:t>
            </a:r>
            <a:r>
              <a:rPr lang="uk-UA" sz="2400" b="1" dirty="0" err="1" smtClean="0">
                <a:solidFill>
                  <a:srgbClr val="7030A0"/>
                </a:solidFill>
                <a:latin typeface="Times New Roman" pitchFamily="18" charset="0"/>
                <a:cs typeface="Times New Roman" pitchFamily="18" charset="0"/>
              </a:rPr>
              <a:t>отрут</a:t>
            </a:r>
            <a:r>
              <a:rPr lang="uk-UA" sz="2400" b="1" dirty="0" smtClean="0">
                <a:solidFill>
                  <a:srgbClr val="7030A0"/>
                </a:solidFill>
                <a:latin typeface="Times New Roman" pitchFamily="18" charset="0"/>
                <a:cs typeface="Times New Roman" pitchFamily="18" charset="0"/>
              </a:rPr>
              <a:t> і є одним із найнебезпечніших арсенідів.</a:t>
            </a:r>
          </a:p>
          <a:p>
            <a:pPr algn="just">
              <a:buFont typeface="Wingdings" pitchFamily="2" charset="2"/>
              <a:buChar char="Ø"/>
            </a:pPr>
            <a:endParaRPr lang="uk-UA" sz="2400" b="1" dirty="0" smtClean="0">
              <a:solidFill>
                <a:srgbClr val="7030A0"/>
              </a:solidFill>
              <a:latin typeface="Times New Roman" pitchFamily="18" charset="0"/>
              <a:cs typeface="Times New Roman" pitchFamily="18" charset="0"/>
            </a:endParaRPr>
          </a:p>
          <a:p>
            <a:pPr algn="just">
              <a:buFont typeface="Wingdings" pitchFamily="2" charset="2"/>
              <a:buChar char="Ø"/>
            </a:pPr>
            <a:r>
              <a:rPr lang="uk-UA" sz="2400" b="1" dirty="0" smtClean="0">
                <a:solidFill>
                  <a:srgbClr val="FFFF00"/>
                </a:solidFill>
                <a:latin typeface="Times New Roman" pitchFamily="18" charset="0"/>
                <a:cs typeface="Times New Roman" pitchFamily="18" charset="0"/>
              </a:rPr>
              <a:t>Основний механізм токсичної дії </a:t>
            </a:r>
            <a:r>
              <a:rPr lang="en-US" sz="2400" b="1" dirty="0" err="1" smtClean="0">
                <a:solidFill>
                  <a:srgbClr val="FFFF00"/>
                </a:solidFill>
                <a:latin typeface="Times New Roman" pitchFamily="18" charset="0"/>
                <a:cs typeface="Times New Roman" pitchFamily="18" charset="0"/>
              </a:rPr>
              <a:t>AsH</a:t>
            </a:r>
            <a:r>
              <a:rPr lang="en-US" sz="2400" b="1" dirty="0" smtClean="0">
                <a:solidFill>
                  <a:srgbClr val="FFFF00"/>
                </a:solidFill>
                <a:latin typeface="Times New Roman" pitchFamily="18" charset="0"/>
                <a:cs typeface="Times New Roman" pitchFamily="18" charset="0"/>
              </a:rPr>
              <a:t>₃ </a:t>
            </a:r>
            <a:r>
              <a:rPr lang="uk-UA" sz="2400" b="1" dirty="0" smtClean="0">
                <a:solidFill>
                  <a:srgbClr val="FFFF00"/>
                </a:solidFill>
                <a:latin typeface="Times New Roman" pitchFamily="18" charset="0"/>
                <a:cs typeface="Times New Roman" pitchFamily="18" charset="0"/>
              </a:rPr>
              <a:t>пов’язаний із його сильним гемолітичним ефектом. Газ руйнує еритроцити, що призводить до масивного гемолізу, анемії, вивільнення великої кількості гемоглобіну в плазму. Це супроводжується розвитком </a:t>
            </a:r>
            <a:r>
              <a:rPr lang="uk-UA" sz="2400" b="1" dirty="0" err="1" smtClean="0">
                <a:solidFill>
                  <a:srgbClr val="FFFF00"/>
                </a:solidFill>
                <a:latin typeface="Times New Roman" pitchFamily="18" charset="0"/>
                <a:cs typeface="Times New Roman" pitchFamily="18" charset="0"/>
              </a:rPr>
              <a:t>гемоглобінурії</a:t>
            </a:r>
            <a:r>
              <a:rPr lang="uk-UA" sz="2400" b="1" dirty="0" smtClean="0">
                <a:solidFill>
                  <a:srgbClr val="FFFF00"/>
                </a:solidFill>
                <a:latin typeface="Times New Roman" pitchFamily="18" charset="0"/>
                <a:cs typeface="Times New Roman" pitchFamily="18" charset="0"/>
              </a:rPr>
              <a:t>, гострої ниркової недостатності та тяжкої тканинної гіпоксії.</a:t>
            </a:r>
            <a:endParaRPr lang="uk-UA" sz="2400" b="1" dirty="0">
              <a:solidFill>
                <a:srgbClr val="FFFF00"/>
              </a:solidFill>
              <a:latin typeface="Times New Roman" pitchFamily="18" charset="0"/>
              <a:cs typeface="Times New Roman"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5262979"/>
          </a:xfrm>
          <a:prstGeom prst="rect">
            <a:avLst/>
          </a:prstGeom>
        </p:spPr>
        <p:txBody>
          <a:bodyPr wrap="square">
            <a:spAutoFit/>
          </a:bodyPr>
          <a:lstStyle/>
          <a:p>
            <a:pPr algn="just">
              <a:buFont typeface="Wingdings" pitchFamily="2" charset="2"/>
              <a:buChar char="Ø"/>
            </a:pPr>
            <a:r>
              <a:rPr lang="uk-UA" sz="2400" b="1" dirty="0" smtClean="0">
                <a:solidFill>
                  <a:schemeClr val="accent1">
                    <a:lumMod val="50000"/>
                  </a:schemeClr>
                </a:solidFill>
                <a:latin typeface="Times New Roman" pitchFamily="18" charset="0"/>
                <a:cs typeface="Times New Roman" pitchFamily="18" charset="0"/>
              </a:rPr>
              <a:t>Клінічні прояви гострого отруєння виникають швидко, іноді через кілька хвилин після контакту. На початковому етапі з’являються головний біль, слабкість, нудота, блювання, відчуття тяжкості у попереку. Далі розвивається жовтяниця, темна сеча (</a:t>
            </a:r>
            <a:r>
              <a:rPr lang="uk-UA" sz="2400" b="1" dirty="0" err="1" smtClean="0">
                <a:solidFill>
                  <a:schemeClr val="accent1">
                    <a:lumMod val="50000"/>
                  </a:schemeClr>
                </a:solidFill>
                <a:latin typeface="Times New Roman" pitchFamily="18" charset="0"/>
                <a:cs typeface="Times New Roman" pitchFamily="18" charset="0"/>
              </a:rPr>
              <a:t>гемоглобінурія</a:t>
            </a:r>
            <a:r>
              <a:rPr lang="uk-UA" sz="2400" b="1" dirty="0" smtClean="0">
                <a:solidFill>
                  <a:schemeClr val="accent1">
                    <a:lumMod val="50000"/>
                  </a:schemeClr>
                </a:solidFill>
                <a:latin typeface="Times New Roman" pitchFamily="18" charset="0"/>
                <a:cs typeface="Times New Roman" pitchFamily="18" charset="0"/>
              </a:rPr>
              <a:t>), тахікардія, задишка. Важкі випадки супроводжуються судомами, комою, анурією та можуть закінчитися смертю через гостру ниркову недостатність і гіпоксію.</a:t>
            </a:r>
          </a:p>
          <a:p>
            <a:pPr algn="just">
              <a:buFont typeface="Wingdings" pitchFamily="2" charset="2"/>
              <a:buChar char="Ø"/>
            </a:pPr>
            <a:endParaRPr lang="uk-UA" sz="2400" b="1" dirty="0" smtClean="0">
              <a:solidFill>
                <a:schemeClr val="accent2">
                  <a:lumMod val="75000"/>
                </a:schemeClr>
              </a:solidFill>
              <a:latin typeface="Times New Roman" pitchFamily="18" charset="0"/>
              <a:cs typeface="Times New Roman" pitchFamily="18" charset="0"/>
            </a:endParaRPr>
          </a:p>
          <a:p>
            <a:pPr algn="just">
              <a:buFont typeface="Wingdings" pitchFamily="2" charset="2"/>
              <a:buChar char="Ø"/>
            </a:pPr>
            <a:r>
              <a:rPr lang="uk-UA" sz="2400" b="1" dirty="0" smtClean="0">
                <a:solidFill>
                  <a:schemeClr val="accent2">
                    <a:lumMod val="75000"/>
                  </a:schemeClr>
                </a:solidFill>
                <a:latin typeface="Times New Roman" pitchFamily="18" charset="0"/>
                <a:cs typeface="Times New Roman" pitchFamily="18" charset="0"/>
              </a:rPr>
              <a:t>При легших інтоксикаціях симптоматика може розвиватися поступово: від </a:t>
            </a:r>
            <a:r>
              <a:rPr lang="uk-UA" sz="2400" b="1" dirty="0" err="1" smtClean="0">
                <a:solidFill>
                  <a:schemeClr val="accent2">
                    <a:lumMod val="75000"/>
                  </a:schemeClr>
                </a:solidFill>
                <a:latin typeface="Times New Roman" pitchFamily="18" charset="0"/>
                <a:cs typeface="Times New Roman" pitchFamily="18" charset="0"/>
              </a:rPr>
              <a:t>субфебрилітету</a:t>
            </a:r>
            <a:r>
              <a:rPr lang="uk-UA" sz="2400" b="1" dirty="0" smtClean="0">
                <a:solidFill>
                  <a:schemeClr val="accent2">
                    <a:lumMod val="75000"/>
                  </a:schemeClr>
                </a:solidFill>
                <a:latin typeface="Times New Roman" pitchFamily="18" charset="0"/>
                <a:cs typeface="Times New Roman" pitchFamily="18" charset="0"/>
              </a:rPr>
              <a:t> та загальної слабкості до анемії та порушень функції нирок. Хронічний вплив </a:t>
            </a:r>
            <a:r>
              <a:rPr lang="en-US" sz="2400" b="1" dirty="0" err="1" smtClean="0">
                <a:solidFill>
                  <a:schemeClr val="accent2">
                    <a:lumMod val="75000"/>
                  </a:schemeClr>
                </a:solidFill>
                <a:latin typeface="Times New Roman" pitchFamily="18" charset="0"/>
                <a:cs typeface="Times New Roman" pitchFamily="18" charset="0"/>
              </a:rPr>
              <a:t>AsH</a:t>
            </a:r>
            <a:r>
              <a:rPr lang="en-US" sz="2400" b="1" dirty="0" smtClean="0">
                <a:solidFill>
                  <a:schemeClr val="accent2">
                    <a:lumMod val="75000"/>
                  </a:schemeClr>
                </a:solidFill>
                <a:latin typeface="Times New Roman" pitchFamily="18" charset="0"/>
                <a:cs typeface="Times New Roman" pitchFamily="18" charset="0"/>
              </a:rPr>
              <a:t>₃ </a:t>
            </a:r>
            <a:r>
              <a:rPr lang="uk-UA" sz="2400" b="1" dirty="0" smtClean="0">
                <a:solidFill>
                  <a:schemeClr val="accent2">
                    <a:lumMod val="75000"/>
                  </a:schemeClr>
                </a:solidFill>
                <a:latin typeface="Times New Roman" pitchFamily="18" charset="0"/>
                <a:cs typeface="Times New Roman" pitchFamily="18" charset="0"/>
              </a:rPr>
              <a:t>зустрічається рідко, проте може спричиняти невротичні та гематологічні розлади.</a:t>
            </a:r>
            <a:endParaRPr lang="uk-UA" sz="2400" b="1" dirty="0">
              <a:solidFill>
                <a:schemeClr val="accent2">
                  <a:lumMod val="75000"/>
                </a:schemeClr>
              </a:solidFill>
              <a:latin typeface="Times New Roman" pitchFamily="18" charset="0"/>
              <a:cs typeface="Times New Roman"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6740307"/>
          </a:xfrm>
          <a:prstGeom prst="rect">
            <a:avLst/>
          </a:prstGeom>
        </p:spPr>
        <p:txBody>
          <a:bodyPr wrap="square">
            <a:spAutoFit/>
          </a:bodyPr>
          <a:lstStyle/>
          <a:p>
            <a:pPr algn="just">
              <a:buFont typeface="Wingdings" pitchFamily="2" charset="2"/>
              <a:buChar char="Ø"/>
            </a:pPr>
            <a:r>
              <a:rPr lang="uk-UA" sz="2400" b="1" dirty="0" smtClean="0">
                <a:solidFill>
                  <a:srgbClr val="00B050"/>
                </a:solidFill>
                <a:latin typeface="Times New Roman" pitchFamily="18" charset="0"/>
                <a:cs typeface="Times New Roman" pitchFamily="18" charset="0"/>
              </a:rPr>
              <a:t>Діагностика</a:t>
            </a:r>
            <a:r>
              <a:rPr lang="uk-UA" sz="2400" b="1" dirty="0" smtClean="0">
                <a:latin typeface="Times New Roman" pitchFamily="18" charset="0"/>
                <a:cs typeface="Times New Roman" pitchFamily="18" charset="0"/>
              </a:rPr>
              <a:t> </a:t>
            </a:r>
            <a:r>
              <a:rPr lang="uk-UA" sz="2400" b="1" dirty="0" smtClean="0">
                <a:solidFill>
                  <a:srgbClr val="00B050"/>
                </a:solidFill>
                <a:latin typeface="Times New Roman" pitchFamily="18" charset="0"/>
                <a:cs typeface="Times New Roman" pitchFamily="18" charset="0"/>
              </a:rPr>
              <a:t>ґрунтується на анамнезі професійного контакту, характерній клініці (</a:t>
            </a:r>
            <a:r>
              <a:rPr lang="uk-UA" sz="2400" b="1" dirty="0" err="1" smtClean="0">
                <a:solidFill>
                  <a:srgbClr val="00B050"/>
                </a:solidFill>
                <a:latin typeface="Times New Roman" pitchFamily="18" charset="0"/>
                <a:cs typeface="Times New Roman" pitchFamily="18" charset="0"/>
              </a:rPr>
              <a:t>гемоглобінурія</a:t>
            </a:r>
            <a:r>
              <a:rPr lang="uk-UA" sz="2400" b="1" dirty="0" smtClean="0">
                <a:solidFill>
                  <a:srgbClr val="00B050"/>
                </a:solidFill>
                <a:latin typeface="Times New Roman" pitchFamily="18" charset="0"/>
                <a:cs typeface="Times New Roman" pitchFamily="18" charset="0"/>
              </a:rPr>
              <a:t>, жовтяниця, анемія) та лабораторних даних: зниження рівня еритроцитів, гемоглобіну, підвищення вільного гемоглобіну в плазмі, </a:t>
            </a:r>
            <a:r>
              <a:rPr lang="uk-UA" sz="2400" b="1" dirty="0" err="1" smtClean="0">
                <a:solidFill>
                  <a:srgbClr val="00B050"/>
                </a:solidFill>
                <a:latin typeface="Times New Roman" pitchFamily="18" charset="0"/>
                <a:cs typeface="Times New Roman" pitchFamily="18" charset="0"/>
              </a:rPr>
              <a:t>креатиніну</a:t>
            </a:r>
            <a:r>
              <a:rPr lang="uk-UA" sz="2400" b="1" dirty="0" smtClean="0">
                <a:solidFill>
                  <a:srgbClr val="00B050"/>
                </a:solidFill>
                <a:latin typeface="Times New Roman" pitchFamily="18" charset="0"/>
                <a:cs typeface="Times New Roman" pitchFamily="18" charset="0"/>
              </a:rPr>
              <a:t> та сечовини у крові.</a:t>
            </a:r>
          </a:p>
          <a:p>
            <a:pPr algn="just">
              <a:buFont typeface="Wingdings" pitchFamily="2" charset="2"/>
              <a:buChar char="Ø"/>
            </a:pPr>
            <a:endParaRPr lang="uk-UA" sz="2400" b="1" dirty="0" smtClean="0">
              <a:solidFill>
                <a:srgbClr val="00B050"/>
              </a:solidFill>
              <a:latin typeface="Times New Roman" pitchFamily="18" charset="0"/>
              <a:cs typeface="Times New Roman" pitchFamily="18" charset="0"/>
            </a:endParaRPr>
          </a:p>
          <a:p>
            <a:pPr algn="just">
              <a:buFont typeface="Wingdings" pitchFamily="2" charset="2"/>
              <a:buChar char="Ø"/>
            </a:pPr>
            <a:r>
              <a:rPr lang="uk-UA" sz="2400" b="1" dirty="0" smtClean="0">
                <a:solidFill>
                  <a:srgbClr val="7030A0"/>
                </a:solidFill>
                <a:latin typeface="Times New Roman" pitchFamily="18" charset="0"/>
                <a:cs typeface="Times New Roman" pitchFamily="18" charset="0"/>
              </a:rPr>
              <a:t>Невідкладна допомога передбачає негайне виведення потерпілого на свіже повітря, оксигенотерапію, симптоматичні заходи проти гемолізу та гострої ниркової недостатності. Призначають </a:t>
            </a:r>
            <a:r>
              <a:rPr lang="uk-UA" sz="2400" b="1" dirty="0" err="1" smtClean="0">
                <a:solidFill>
                  <a:srgbClr val="7030A0"/>
                </a:solidFill>
                <a:latin typeface="Times New Roman" pitchFamily="18" charset="0"/>
                <a:cs typeface="Times New Roman" pitchFamily="18" charset="0"/>
              </a:rPr>
              <a:t>глюкокортикоїди</a:t>
            </a:r>
            <a:r>
              <a:rPr lang="uk-UA" sz="2400" b="1" dirty="0" smtClean="0">
                <a:solidFill>
                  <a:srgbClr val="7030A0"/>
                </a:solidFill>
                <a:latin typeface="Times New Roman" pitchFamily="18" charset="0"/>
                <a:cs typeface="Times New Roman" pitchFamily="18" charset="0"/>
              </a:rPr>
              <a:t>, форсований діурез, у важких випадках – гемодіаліз чи </a:t>
            </a:r>
            <a:r>
              <a:rPr lang="uk-UA" sz="2400" b="1" dirty="0" err="1" smtClean="0">
                <a:solidFill>
                  <a:srgbClr val="7030A0"/>
                </a:solidFill>
                <a:latin typeface="Times New Roman" pitchFamily="18" charset="0"/>
                <a:cs typeface="Times New Roman" pitchFamily="18" charset="0"/>
              </a:rPr>
              <a:t>плазмаферез</a:t>
            </a:r>
            <a:r>
              <a:rPr lang="uk-UA" sz="2400" b="1" dirty="0" smtClean="0">
                <a:solidFill>
                  <a:srgbClr val="7030A0"/>
                </a:solidFill>
                <a:latin typeface="Times New Roman" pitchFamily="18" charset="0"/>
                <a:cs typeface="Times New Roman" pitchFamily="18" charset="0"/>
              </a:rPr>
              <a:t>. Проводиться переливання </a:t>
            </a:r>
            <a:r>
              <a:rPr lang="uk-UA" sz="2400" b="1" dirty="0" err="1" smtClean="0">
                <a:solidFill>
                  <a:srgbClr val="7030A0"/>
                </a:solidFill>
                <a:latin typeface="Times New Roman" pitchFamily="18" charset="0"/>
                <a:cs typeface="Times New Roman" pitchFamily="18" charset="0"/>
              </a:rPr>
              <a:t>еритроцитарної</a:t>
            </a:r>
            <a:r>
              <a:rPr lang="uk-UA" sz="2400" b="1" dirty="0" smtClean="0">
                <a:solidFill>
                  <a:srgbClr val="7030A0"/>
                </a:solidFill>
                <a:latin typeface="Times New Roman" pitchFamily="18" charset="0"/>
                <a:cs typeface="Times New Roman" pitchFamily="18" charset="0"/>
              </a:rPr>
              <a:t> маси для корекції анемії. Специфічного антидоту проти </a:t>
            </a:r>
            <a:r>
              <a:rPr lang="en-US" sz="2400" b="1" dirty="0" err="1" smtClean="0">
                <a:solidFill>
                  <a:srgbClr val="7030A0"/>
                </a:solidFill>
                <a:latin typeface="Times New Roman" pitchFamily="18" charset="0"/>
                <a:cs typeface="Times New Roman" pitchFamily="18" charset="0"/>
              </a:rPr>
              <a:t>AsH</a:t>
            </a:r>
            <a:r>
              <a:rPr lang="en-US" sz="2400" b="1" dirty="0" smtClean="0">
                <a:solidFill>
                  <a:srgbClr val="7030A0"/>
                </a:solidFill>
                <a:latin typeface="Times New Roman" pitchFamily="18" charset="0"/>
                <a:cs typeface="Times New Roman" pitchFamily="18" charset="0"/>
              </a:rPr>
              <a:t>₃ </a:t>
            </a:r>
            <a:r>
              <a:rPr lang="uk-UA" sz="2400" b="1" dirty="0" smtClean="0">
                <a:solidFill>
                  <a:srgbClr val="7030A0"/>
                </a:solidFill>
                <a:latin typeface="Times New Roman" pitchFamily="18" charset="0"/>
                <a:cs typeface="Times New Roman" pitchFamily="18" charset="0"/>
              </a:rPr>
              <a:t>немає.</a:t>
            </a:r>
          </a:p>
          <a:p>
            <a:pPr algn="just">
              <a:buFont typeface="Wingdings" pitchFamily="2" charset="2"/>
              <a:buChar char="Ø"/>
            </a:pPr>
            <a:endParaRPr lang="uk-UA" sz="2400" b="1" dirty="0" smtClean="0">
              <a:solidFill>
                <a:srgbClr val="7030A0"/>
              </a:solidFill>
              <a:latin typeface="Times New Roman" pitchFamily="18" charset="0"/>
              <a:cs typeface="Times New Roman" pitchFamily="18" charset="0"/>
            </a:endParaRPr>
          </a:p>
          <a:p>
            <a:pPr algn="just">
              <a:buFont typeface="Wingdings" pitchFamily="2" charset="2"/>
              <a:buChar char="Ø"/>
            </a:pPr>
            <a:r>
              <a:rPr lang="uk-UA" sz="2400" b="1" dirty="0" smtClean="0">
                <a:solidFill>
                  <a:srgbClr val="C00000"/>
                </a:solidFill>
                <a:latin typeface="Times New Roman" pitchFamily="18" charset="0"/>
                <a:cs typeface="Times New Roman" pitchFamily="18" charset="0"/>
              </a:rPr>
              <a:t>Профілактика базується на суворому дотриманні техніки безпеки при роботі з миш’яковистими сполуками: герметизація виробничих процесів, ефективна вентиляція, застосування протигазів із фільтрами, регулярні медичні огляди.</a:t>
            </a:r>
            <a:endParaRPr lang="uk-UA" sz="2400" b="1" dirty="0">
              <a:solidFill>
                <a:srgbClr val="C00000"/>
              </a:solidFill>
              <a:latin typeface="Times New Roman" pitchFamily="18" charset="0"/>
              <a:cs typeface="Times New Roman"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Обычная">
  <a:themeElements>
    <a:clrScheme name="Обычная">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Обычная">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Обычная">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0</TotalTime>
  <Words>1723</Words>
  <Application>Microsoft Office PowerPoint</Application>
  <PresentationFormat>Экран (4:3)</PresentationFormat>
  <Paragraphs>86</Paragraphs>
  <Slides>14</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14</vt:i4>
      </vt:variant>
    </vt:vector>
  </HeadingPairs>
  <TitlesOfParts>
    <vt:vector size="15" baseType="lpstr">
      <vt:lpstr>Обычная</vt:lpstr>
      <vt:lpstr>Одеський національний медичний університет  Кафедра професійної патології, клінічної лабораторної та функціональної діагностики  ТЕМА: Отруєння аміаком. Отруєння чадним газом. Отруєння сірковуглецем. Інтоксикація миш'яковистим воднем.    2025-2026 н.р.</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Одеський національний медичний університет  Кафедра професійної патології, клінічної лабораторної та функціональної діагностики  ТЕМА: Отруєння аміаком. Отруєння чадним газом. Отруєння сірковуглицем. Інтоксикація миш'яковистим воднем.    2025-2026 н.р.</dc:title>
  <dc:creator>Панюта Олексій Іванович</dc:creator>
  <cp:lastModifiedBy>e190178poi</cp:lastModifiedBy>
  <cp:revision>2</cp:revision>
  <dcterms:created xsi:type="dcterms:W3CDTF">2025-10-07T09:59:43Z</dcterms:created>
  <dcterms:modified xsi:type="dcterms:W3CDTF">2025-10-23T10:39:10Z</dcterms:modified>
</cp:coreProperties>
</file>