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420888"/>
            <a:ext cx="8583488" cy="260831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ТЕМА: Професійні захворювання, </a:t>
            </a:r>
            <a:r>
              <a:rPr lang="uk-UA" dirty="0" smtClean="0"/>
              <a:t>пов'язані </a:t>
            </a:r>
            <a:r>
              <a:rPr lang="uk-UA" dirty="0" smtClean="0"/>
              <a:t>з дією біологічного фактору.</a:t>
            </a:r>
            <a:br>
              <a:rPr lang="uk-UA" dirty="0" smtClean="0"/>
            </a:br>
            <a:r>
              <a:rPr lang="uk-UA" dirty="0" smtClean="0"/>
              <a:t>(Алгоритм діагности </a:t>
            </a:r>
            <a:r>
              <a:rPr lang="en-US" dirty="0" smtClean="0"/>
              <a:t>COVID-19</a:t>
            </a:r>
            <a:r>
              <a:rPr lang="uk-UA" dirty="0" smtClean="0"/>
              <a:t>)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2025-2026 </a:t>
            </a:r>
            <a:r>
              <a:rPr lang="uk-UA" dirty="0" err="1" smtClean="0"/>
              <a:t>н.р</a:t>
            </a:r>
            <a:r>
              <a:rPr lang="uk-UA" dirty="0" smtClean="0"/>
              <a:t>.</a:t>
            </a:r>
            <a:r>
              <a:rPr lang="en-US" dirty="0" smtClean="0"/>
              <a:t> 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1988840"/>
          </a:xfrm>
        </p:spPr>
        <p:txBody>
          <a:bodyPr>
            <a:normAutofit/>
          </a:bodyPr>
          <a:lstStyle/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endParaRPr lang="uk-UA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Кафедра професійної патології, клінічної лабораторної та функціональної діагностики</a:t>
            </a:r>
            <a:endParaRPr lang="uk-UA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32656"/>
            <a:ext cx="9144000" cy="6122152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 err="1" smtClean="0"/>
              <a:t>наявності</a:t>
            </a:r>
            <a:r>
              <a:rPr lang="ru-RU" dirty="0" smtClean="0"/>
              <a:t> </a:t>
            </a:r>
            <a:r>
              <a:rPr lang="ru-RU" dirty="0" err="1" smtClean="0"/>
              <a:t>факторів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свідчать</a:t>
            </a:r>
            <a:r>
              <a:rPr lang="ru-RU" dirty="0" smtClean="0"/>
              <a:t> про </a:t>
            </a:r>
          </a:p>
          <a:p>
            <a:pPr>
              <a:buNone/>
            </a:pPr>
            <a:r>
              <a:rPr lang="ru-RU" dirty="0" err="1" smtClean="0"/>
              <a:t>випадок</a:t>
            </a:r>
            <a:r>
              <a:rPr lang="ru-RU" dirty="0" smtClean="0"/>
              <a:t>, </a:t>
            </a:r>
            <a:r>
              <a:rPr lang="ru-RU" dirty="0" err="1" smtClean="0"/>
              <a:t>підозрілий</a:t>
            </a:r>
            <a:r>
              <a:rPr lang="ru-RU" dirty="0" smtClean="0"/>
              <a:t> на </a:t>
            </a:r>
            <a:r>
              <a:rPr lang="ru-RU" dirty="0" err="1" smtClean="0"/>
              <a:t>коронавірусну</a:t>
            </a:r>
            <a:r>
              <a:rPr lang="ru-RU" dirty="0" smtClean="0"/>
              <a:t> </a:t>
            </a:r>
            <a:r>
              <a:rPr lang="ru-RU" dirty="0" err="1" smtClean="0"/>
              <a:t>інфекцію</a:t>
            </a:r>
            <a:r>
              <a:rPr lang="ru-RU" dirty="0" smtClean="0"/>
              <a:t>, </a:t>
            </a:r>
            <a:r>
              <a:rPr lang="ru-RU" dirty="0" err="1" smtClean="0"/>
              <a:t>викликану</a:t>
            </a:r>
            <a:r>
              <a:rPr lang="ru-RU" dirty="0" smtClean="0"/>
              <a:t> </a:t>
            </a:r>
            <a:r>
              <a:rPr lang="en-US" dirty="0" smtClean="0"/>
              <a:t>SARS-CoV-2, </a:t>
            </a:r>
            <a:r>
              <a:rPr lang="ru-RU" dirty="0" err="1" smtClean="0"/>
              <a:t>пацієнтам</a:t>
            </a:r>
            <a:r>
              <a:rPr lang="ru-RU" dirty="0" smtClean="0"/>
              <a:t> проводиться </a:t>
            </a:r>
            <a:r>
              <a:rPr lang="ru-RU" dirty="0" err="1" smtClean="0"/>
              <a:t>незалежно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виду </a:t>
            </a:r>
            <a:r>
              <a:rPr lang="ru-RU" dirty="0" err="1" smtClean="0"/>
              <a:t>надання</a:t>
            </a:r>
            <a:r>
              <a:rPr lang="ru-RU" dirty="0" smtClean="0"/>
              <a:t> </a:t>
            </a:r>
            <a:r>
              <a:rPr lang="ru-RU" dirty="0" err="1" smtClean="0"/>
              <a:t>медичної</a:t>
            </a:r>
            <a:r>
              <a:rPr lang="ru-RU" dirty="0" smtClean="0"/>
              <a:t> </a:t>
            </a:r>
            <a:r>
              <a:rPr lang="ru-RU" dirty="0" err="1" smtClean="0"/>
              <a:t>допомоги</a:t>
            </a:r>
            <a:r>
              <a:rPr lang="ru-RU" dirty="0" smtClean="0"/>
              <a:t> комплекс </a:t>
            </a:r>
            <a:r>
              <a:rPr lang="ru-RU" dirty="0" err="1" smtClean="0"/>
              <a:t>клінічного</a:t>
            </a:r>
            <a:r>
              <a:rPr lang="ru-RU" dirty="0" smtClean="0"/>
              <a:t> </a:t>
            </a:r>
            <a:r>
              <a:rPr lang="ru-RU" dirty="0" err="1" smtClean="0"/>
              <a:t>обстеження</a:t>
            </a:r>
            <a:r>
              <a:rPr lang="ru-RU" dirty="0" smtClean="0"/>
              <a:t> для </a:t>
            </a:r>
            <a:r>
              <a:rPr lang="ru-RU" dirty="0" err="1" smtClean="0"/>
              <a:t>визначення</a:t>
            </a:r>
            <a:r>
              <a:rPr lang="ru-RU" dirty="0" smtClean="0"/>
              <a:t> </a:t>
            </a:r>
            <a:r>
              <a:rPr lang="ru-RU" dirty="0" err="1" smtClean="0"/>
              <a:t>ступеня</a:t>
            </a:r>
            <a:r>
              <a:rPr lang="ru-RU" dirty="0" smtClean="0"/>
              <a:t> </a:t>
            </a:r>
            <a:r>
              <a:rPr lang="ru-RU" dirty="0" err="1" smtClean="0"/>
              <a:t>тяжкості</a:t>
            </a:r>
            <a:r>
              <a:rPr lang="ru-RU" dirty="0" smtClean="0"/>
              <a:t> стану. </a:t>
            </a:r>
            <a:r>
              <a:rPr lang="ru-RU" dirty="0" err="1" smtClean="0"/>
              <a:t>Діагноз</a:t>
            </a:r>
            <a:r>
              <a:rPr lang="ru-RU" dirty="0" smtClean="0"/>
              <a:t> </a:t>
            </a:r>
            <a:r>
              <a:rPr lang="ru-RU" dirty="0" err="1" smtClean="0"/>
              <a:t>встановлюється</a:t>
            </a:r>
            <a:r>
              <a:rPr lang="ru-RU" dirty="0" smtClean="0"/>
              <a:t> на </a:t>
            </a:r>
            <a:r>
              <a:rPr lang="ru-RU" dirty="0" err="1" smtClean="0"/>
              <a:t>підставі</a:t>
            </a:r>
            <a:r>
              <a:rPr lang="ru-RU" dirty="0" smtClean="0"/>
              <a:t> </a:t>
            </a:r>
            <a:r>
              <a:rPr lang="ru-RU" dirty="0" err="1" smtClean="0"/>
              <a:t>клінічного</a:t>
            </a:r>
            <a:r>
              <a:rPr lang="ru-RU" dirty="0" smtClean="0"/>
              <a:t> </a:t>
            </a:r>
            <a:r>
              <a:rPr lang="ru-RU" dirty="0" err="1" smtClean="0"/>
              <a:t>обстеження</a:t>
            </a:r>
            <a:r>
              <a:rPr lang="ru-RU" dirty="0" smtClean="0"/>
              <a:t>, </a:t>
            </a:r>
            <a:r>
              <a:rPr lang="ru-RU" dirty="0" err="1" smtClean="0"/>
              <a:t>даних</a:t>
            </a:r>
            <a:r>
              <a:rPr lang="ru-RU" dirty="0" smtClean="0"/>
              <a:t> </a:t>
            </a:r>
            <a:r>
              <a:rPr lang="ru-RU" dirty="0" err="1" smtClean="0"/>
              <a:t>епідеміологічного</a:t>
            </a:r>
            <a:r>
              <a:rPr lang="ru-RU" dirty="0" smtClean="0"/>
              <a:t> анамнезу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результатів</a:t>
            </a:r>
            <a:r>
              <a:rPr lang="ru-RU" dirty="0" smtClean="0"/>
              <a:t> </a:t>
            </a:r>
            <a:r>
              <a:rPr lang="ru-RU" dirty="0" err="1" smtClean="0"/>
              <a:t>лабораторних</a:t>
            </a:r>
            <a:r>
              <a:rPr lang="ru-RU" dirty="0" smtClean="0"/>
              <a:t> </a:t>
            </a:r>
            <a:r>
              <a:rPr lang="ru-RU" dirty="0" err="1" smtClean="0"/>
              <a:t>досліджень</a:t>
            </a:r>
            <a:r>
              <a:rPr lang="ru-RU" dirty="0" smtClean="0"/>
              <a:t>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1. </a:t>
            </a:r>
            <a:r>
              <a:rPr lang="ru-RU" dirty="0" err="1" smtClean="0"/>
              <a:t>Оцінка</a:t>
            </a:r>
            <a:r>
              <a:rPr lang="ru-RU" dirty="0" smtClean="0"/>
              <a:t>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скарг</a:t>
            </a:r>
            <a:r>
              <a:rPr lang="ru-RU" dirty="0" smtClean="0"/>
              <a:t>, анамнезу </a:t>
            </a:r>
            <a:r>
              <a:rPr lang="ru-RU" dirty="0" err="1" smtClean="0"/>
              <a:t>захворювання</a:t>
            </a:r>
            <a:r>
              <a:rPr lang="ru-RU" dirty="0" smtClean="0"/>
              <a:t>, </a:t>
            </a:r>
            <a:r>
              <a:rPr lang="ru-RU" dirty="0" err="1" smtClean="0"/>
              <a:t>епідеміологічного</a:t>
            </a:r>
            <a:r>
              <a:rPr lang="ru-RU" dirty="0" smtClean="0"/>
              <a:t> </a:t>
            </a:r>
            <a:r>
              <a:rPr lang="ru-RU" dirty="0" err="1" smtClean="0"/>
              <a:t>анамнезу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 </a:t>
            </a:r>
            <a:r>
              <a:rPr lang="ru-RU" dirty="0" err="1" smtClean="0"/>
              <a:t>зборі</a:t>
            </a:r>
            <a:r>
              <a:rPr lang="ru-RU" dirty="0" smtClean="0"/>
              <a:t> </a:t>
            </a:r>
            <a:r>
              <a:rPr lang="ru-RU" dirty="0" err="1" smtClean="0"/>
              <a:t>епідеміологічного</a:t>
            </a:r>
            <a:r>
              <a:rPr lang="ru-RU" dirty="0" smtClean="0"/>
              <a:t> анамнезу </a:t>
            </a:r>
            <a:r>
              <a:rPr lang="ru-RU" dirty="0" err="1" smtClean="0"/>
              <a:t>встановлюється</a:t>
            </a:r>
            <a:r>
              <a:rPr lang="ru-RU" dirty="0" smtClean="0"/>
              <a:t> </a:t>
            </a:r>
            <a:r>
              <a:rPr lang="ru-RU" dirty="0" err="1" smtClean="0"/>
              <a:t>наявність</a:t>
            </a:r>
            <a:r>
              <a:rPr lang="ru-RU" dirty="0" smtClean="0"/>
              <a:t>: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зарубіжних</a:t>
            </a:r>
            <a:r>
              <a:rPr lang="ru-RU" dirty="0" smtClean="0"/>
              <a:t> </a:t>
            </a:r>
            <a:r>
              <a:rPr lang="ru-RU" dirty="0" err="1" smtClean="0"/>
              <a:t>поїздок</a:t>
            </a:r>
            <a:r>
              <a:rPr lang="ru-RU" dirty="0" smtClean="0"/>
              <a:t> за 14 </a:t>
            </a:r>
            <a:r>
              <a:rPr lang="ru-RU" dirty="0" err="1" smtClean="0"/>
              <a:t>днів</a:t>
            </a:r>
            <a:r>
              <a:rPr lang="ru-RU" dirty="0" smtClean="0"/>
              <a:t> до перших </a:t>
            </a:r>
            <a:r>
              <a:rPr lang="ru-RU" dirty="0" err="1" smtClean="0"/>
              <a:t>симптомів</a:t>
            </a:r>
            <a:r>
              <a:rPr lang="ru-RU" dirty="0" smtClean="0"/>
              <a:t>;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наявність</a:t>
            </a:r>
            <a:r>
              <a:rPr lang="ru-RU" dirty="0" smtClean="0"/>
              <a:t> </a:t>
            </a:r>
            <a:r>
              <a:rPr lang="ru-RU" dirty="0" err="1" smtClean="0"/>
              <a:t>тіснихконтактів</a:t>
            </a:r>
            <a:r>
              <a:rPr lang="ru-RU" dirty="0" smtClean="0"/>
              <a:t> за </a:t>
            </a:r>
            <a:r>
              <a:rPr lang="ru-RU" dirty="0" err="1" smtClean="0"/>
              <a:t>останні</a:t>
            </a:r>
            <a:r>
              <a:rPr lang="ru-RU" dirty="0" smtClean="0"/>
              <a:t> 14 </a:t>
            </a:r>
            <a:r>
              <a:rPr lang="ru-RU" dirty="0" err="1" smtClean="0"/>
              <a:t>днів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особами </a:t>
            </a:r>
            <a:r>
              <a:rPr lang="ru-RU" dirty="0" err="1" smtClean="0"/>
              <a:t>підозрілими</a:t>
            </a:r>
            <a:r>
              <a:rPr lang="ru-RU" dirty="0" smtClean="0"/>
              <a:t> на </a:t>
            </a:r>
            <a:r>
              <a:rPr lang="ru-RU" dirty="0" err="1" smtClean="0"/>
              <a:t>інфікування</a:t>
            </a:r>
            <a:r>
              <a:rPr lang="ru-RU" dirty="0" smtClean="0"/>
              <a:t> </a:t>
            </a:r>
            <a:r>
              <a:rPr lang="en-US" dirty="0" smtClean="0"/>
              <a:t>SARS-CoV-2, </a:t>
            </a:r>
            <a:r>
              <a:rPr lang="ru-RU" dirty="0" err="1" smtClean="0"/>
              <a:t>або</a:t>
            </a:r>
            <a:r>
              <a:rPr lang="ru-RU" dirty="0" smtClean="0"/>
              <a:t> особами у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діагноз</a:t>
            </a:r>
            <a:r>
              <a:rPr lang="ru-RU" dirty="0" smtClean="0"/>
              <a:t> </a:t>
            </a:r>
            <a:r>
              <a:rPr lang="ru-RU" dirty="0" err="1" smtClean="0"/>
              <a:t>підтверджений</a:t>
            </a:r>
            <a:r>
              <a:rPr lang="ru-RU" dirty="0" smtClean="0"/>
              <a:t> лабораторно.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2. </a:t>
            </a:r>
            <a:r>
              <a:rPr lang="ru-RU" sz="2800" dirty="0" err="1" smtClean="0"/>
              <a:t>Фізикальне</a:t>
            </a:r>
            <a:r>
              <a:rPr lang="ru-RU" sz="2800" dirty="0" smtClean="0"/>
              <a:t> </a:t>
            </a:r>
            <a:r>
              <a:rPr lang="ru-RU" sz="2800" dirty="0" err="1" smtClean="0"/>
              <a:t>обстеження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встановленням</a:t>
            </a:r>
            <a:r>
              <a:rPr lang="ru-RU" sz="2800" dirty="0" smtClean="0"/>
              <a:t> </a:t>
            </a:r>
            <a:r>
              <a:rPr lang="ru-RU" sz="2800" dirty="0" err="1" smtClean="0"/>
              <a:t>ступеня</a:t>
            </a:r>
            <a:r>
              <a:rPr lang="ru-RU" sz="2800" dirty="0" smtClean="0"/>
              <a:t> </a:t>
            </a:r>
            <a:r>
              <a:rPr lang="ru-RU" sz="2800" dirty="0" err="1" smtClean="0"/>
              <a:t>тяжкостістану</a:t>
            </a:r>
            <a:r>
              <a:rPr lang="ru-RU" sz="2800" dirty="0" smtClean="0"/>
              <a:t> </a:t>
            </a:r>
            <a:r>
              <a:rPr lang="ru-RU" sz="2800" dirty="0" err="1" smtClean="0"/>
              <a:t>пацієнта</a:t>
            </a:r>
            <a:r>
              <a:rPr lang="ru-RU" sz="2800" dirty="0" smtClean="0"/>
              <a:t>, </a:t>
            </a:r>
            <a:r>
              <a:rPr lang="ru-RU" sz="2800" dirty="0" err="1" smtClean="0"/>
              <a:t>обов'язково</a:t>
            </a:r>
            <a:r>
              <a:rPr lang="ru-RU" sz="2800" dirty="0" smtClean="0"/>
              <a:t> </a:t>
            </a:r>
            <a:r>
              <a:rPr lang="ru-RU" sz="2800" dirty="0" err="1" smtClean="0"/>
              <a:t>включає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- </a:t>
            </a:r>
            <a:r>
              <a:rPr lang="ru-RU" dirty="0" err="1" smtClean="0"/>
              <a:t>оцінку</a:t>
            </a:r>
            <a:r>
              <a:rPr lang="ru-RU" dirty="0" smtClean="0"/>
              <a:t> </a:t>
            </a:r>
            <a:r>
              <a:rPr lang="ru-RU" dirty="0" err="1" smtClean="0"/>
              <a:t>видимих</a:t>
            </a:r>
            <a:r>
              <a:rPr lang="ru-RU" dirty="0" smtClean="0"/>
              <a:t> </a:t>
            </a:r>
            <a:r>
              <a:rPr lang="ru-RU" dirty="0" err="1" smtClean="0"/>
              <a:t>слизових</a:t>
            </a:r>
            <a:r>
              <a:rPr lang="ru-RU" dirty="0" smtClean="0"/>
              <a:t> </a:t>
            </a:r>
            <a:r>
              <a:rPr lang="ru-RU" dirty="0" err="1" smtClean="0"/>
              <a:t>оболонок</a:t>
            </a:r>
            <a:r>
              <a:rPr lang="ru-RU" dirty="0" smtClean="0"/>
              <a:t> </a:t>
            </a:r>
            <a:r>
              <a:rPr lang="ru-RU" dirty="0" err="1" smtClean="0"/>
              <a:t>верхніх</a:t>
            </a:r>
            <a:r>
              <a:rPr lang="ru-RU" dirty="0" smtClean="0"/>
              <a:t> </a:t>
            </a:r>
            <a:r>
              <a:rPr lang="ru-RU" dirty="0" err="1" smtClean="0"/>
              <a:t>дихальних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;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аускультацію</a:t>
            </a:r>
            <a:r>
              <a:rPr lang="ru-RU" dirty="0" smtClean="0"/>
              <a:t> та </a:t>
            </a:r>
            <a:r>
              <a:rPr lang="ru-RU" dirty="0" err="1" smtClean="0"/>
              <a:t>перкусію</a:t>
            </a:r>
            <a:r>
              <a:rPr lang="ru-RU" dirty="0" smtClean="0"/>
              <a:t> </a:t>
            </a:r>
            <a:r>
              <a:rPr lang="ru-RU" dirty="0" err="1" smtClean="0"/>
              <a:t>легень</a:t>
            </a:r>
            <a:r>
              <a:rPr lang="ru-RU" dirty="0" smtClean="0"/>
              <a:t>;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пальпацію</a:t>
            </a:r>
            <a:r>
              <a:rPr lang="ru-RU" dirty="0" smtClean="0"/>
              <a:t> </a:t>
            </a:r>
            <a:r>
              <a:rPr lang="ru-RU" dirty="0" err="1" smtClean="0"/>
              <a:t>лімфатичних</a:t>
            </a:r>
            <a:r>
              <a:rPr lang="ru-RU" dirty="0" smtClean="0"/>
              <a:t> </a:t>
            </a:r>
            <a:r>
              <a:rPr lang="ru-RU" dirty="0" err="1" smtClean="0"/>
              <a:t>вузлів</a:t>
            </a:r>
            <a:r>
              <a:rPr lang="ru-RU" dirty="0" smtClean="0"/>
              <a:t>;</a:t>
            </a:r>
          </a:p>
          <a:p>
            <a:r>
              <a:rPr lang="ru-RU" dirty="0" smtClean="0"/>
              <a:t> -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 </a:t>
            </a:r>
            <a:r>
              <a:rPr lang="ru-RU" dirty="0" err="1" smtClean="0"/>
              <a:t>черевної</a:t>
            </a:r>
            <a:r>
              <a:rPr lang="ru-RU" dirty="0" smtClean="0"/>
              <a:t> </a:t>
            </a:r>
            <a:r>
              <a:rPr lang="ru-RU" dirty="0" err="1" smtClean="0"/>
              <a:t>порожнини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визначенням</a:t>
            </a:r>
            <a:r>
              <a:rPr lang="ru-RU" dirty="0" smtClean="0"/>
              <a:t> </a:t>
            </a:r>
            <a:r>
              <a:rPr lang="ru-RU" dirty="0" err="1" smtClean="0"/>
              <a:t>розмірів</a:t>
            </a:r>
            <a:r>
              <a:rPr lang="ru-RU" dirty="0" smtClean="0"/>
              <a:t> </a:t>
            </a:r>
            <a:r>
              <a:rPr lang="ru-RU" dirty="0" err="1" smtClean="0"/>
              <a:t>печінки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селезінки</a:t>
            </a:r>
            <a:r>
              <a:rPr lang="ru-RU" dirty="0" smtClean="0"/>
              <a:t>;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термометрію</a:t>
            </a:r>
            <a:r>
              <a:rPr lang="ru-RU" dirty="0" smtClean="0"/>
              <a:t>;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оцінку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r>
              <a:rPr lang="ru-RU" dirty="0" smtClean="0"/>
              <a:t> </a:t>
            </a:r>
            <a:r>
              <a:rPr lang="ru-RU" dirty="0" err="1" smtClean="0"/>
              <a:t>свідомості</a:t>
            </a:r>
            <a:r>
              <a:rPr lang="ru-RU" dirty="0" smtClean="0"/>
              <a:t>;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вимір</a:t>
            </a:r>
            <a:r>
              <a:rPr lang="ru-RU" dirty="0" smtClean="0"/>
              <a:t> </a:t>
            </a:r>
            <a:r>
              <a:rPr lang="ru-RU" dirty="0" err="1" smtClean="0"/>
              <a:t>частоти</a:t>
            </a:r>
            <a:r>
              <a:rPr lang="ru-RU" dirty="0" smtClean="0"/>
              <a:t> </a:t>
            </a:r>
            <a:r>
              <a:rPr lang="ru-RU" dirty="0" err="1" smtClean="0"/>
              <a:t>серцевих</a:t>
            </a:r>
            <a:r>
              <a:rPr lang="ru-RU" dirty="0" smtClean="0"/>
              <a:t> </a:t>
            </a:r>
            <a:r>
              <a:rPr lang="ru-RU" dirty="0" err="1" smtClean="0"/>
              <a:t>скорочень</a:t>
            </a:r>
            <a:r>
              <a:rPr lang="ru-RU" dirty="0" smtClean="0"/>
              <a:t>, </a:t>
            </a:r>
            <a:r>
              <a:rPr lang="ru-RU" dirty="0" err="1" smtClean="0"/>
              <a:t>артеріального</a:t>
            </a:r>
            <a:r>
              <a:rPr lang="ru-RU" dirty="0" smtClean="0"/>
              <a:t> </a:t>
            </a:r>
            <a:r>
              <a:rPr lang="ru-RU" dirty="0" err="1" smtClean="0"/>
              <a:t>тиску</a:t>
            </a:r>
            <a:r>
              <a:rPr lang="ru-RU" dirty="0" smtClean="0"/>
              <a:t>;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визначення</a:t>
            </a:r>
            <a:r>
              <a:rPr lang="ru-RU" dirty="0" smtClean="0"/>
              <a:t> </a:t>
            </a:r>
            <a:r>
              <a:rPr lang="ru-RU" dirty="0" err="1" smtClean="0"/>
              <a:t>частоти</a:t>
            </a:r>
            <a:r>
              <a:rPr lang="ru-RU" dirty="0" smtClean="0"/>
              <a:t> </a:t>
            </a:r>
            <a:r>
              <a:rPr lang="ru-RU" dirty="0" err="1" smtClean="0"/>
              <a:t>дихальних</a:t>
            </a:r>
            <a:r>
              <a:rPr lang="ru-RU" dirty="0" smtClean="0"/>
              <a:t> </a:t>
            </a:r>
            <a:r>
              <a:rPr lang="ru-RU" dirty="0" err="1" smtClean="0"/>
              <a:t>рухів</a:t>
            </a:r>
            <a:r>
              <a:rPr lang="ru-RU" dirty="0" smtClean="0"/>
              <a:t> -</a:t>
            </a:r>
            <a:r>
              <a:rPr lang="ru-RU" dirty="0" err="1" smtClean="0"/>
              <a:t>пульсоксиметрія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0236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3. </a:t>
            </a:r>
            <a:r>
              <a:rPr lang="ru-RU" dirty="0" err="1" smtClean="0"/>
              <a:t>Загальна</a:t>
            </a:r>
            <a:r>
              <a:rPr lang="ru-RU" dirty="0" smtClean="0"/>
              <a:t> </a:t>
            </a:r>
            <a:r>
              <a:rPr lang="ru-RU" dirty="0" err="1" smtClean="0"/>
              <a:t>лабораторна</a:t>
            </a:r>
            <a:r>
              <a:rPr lang="ru-RU" dirty="0" smtClean="0"/>
              <a:t> </a:t>
            </a:r>
            <a:r>
              <a:rPr lang="ru-RU" dirty="0" err="1" smtClean="0"/>
              <a:t>діагностика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26072"/>
          </a:xfrm>
        </p:spPr>
        <p:txBody>
          <a:bodyPr>
            <a:noAutofit/>
          </a:bodyPr>
          <a:lstStyle/>
          <a:p>
            <a:r>
              <a:rPr lang="ru-RU" sz="1450" dirty="0" smtClean="0"/>
              <a:t>- </a:t>
            </a:r>
            <a:r>
              <a:rPr lang="ru-RU" sz="1450" dirty="0" err="1" smtClean="0"/>
              <a:t>загальний</a:t>
            </a:r>
            <a:r>
              <a:rPr lang="ru-RU" sz="1450" dirty="0" smtClean="0"/>
              <a:t> (</a:t>
            </a:r>
            <a:r>
              <a:rPr lang="ru-RU" sz="1450" dirty="0" err="1" smtClean="0"/>
              <a:t>клінічний</a:t>
            </a:r>
            <a:r>
              <a:rPr lang="ru-RU" sz="1450" dirty="0" smtClean="0"/>
              <a:t>) </a:t>
            </a:r>
            <a:r>
              <a:rPr lang="ru-RU" sz="1450" dirty="0" err="1" smtClean="0"/>
              <a:t>аналіз</a:t>
            </a:r>
            <a:r>
              <a:rPr lang="ru-RU" sz="1450" dirty="0" smtClean="0"/>
              <a:t> </a:t>
            </a:r>
            <a:r>
              <a:rPr lang="ru-RU" sz="1450" dirty="0" err="1" smtClean="0"/>
              <a:t>крові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</a:t>
            </a:r>
            <a:r>
              <a:rPr lang="ru-RU" sz="1450" dirty="0" err="1" smtClean="0"/>
              <a:t>визначенням</a:t>
            </a:r>
            <a:r>
              <a:rPr lang="ru-RU" sz="1450" dirty="0" smtClean="0"/>
              <a:t> </a:t>
            </a:r>
            <a:r>
              <a:rPr lang="ru-RU" sz="1450" dirty="0" err="1" smtClean="0"/>
              <a:t>рівня</a:t>
            </a:r>
            <a:r>
              <a:rPr lang="ru-RU" sz="1450" dirty="0" smtClean="0"/>
              <a:t> </a:t>
            </a:r>
            <a:r>
              <a:rPr lang="ru-RU" sz="1450" dirty="0" err="1" smtClean="0"/>
              <a:t>еритроцитів</a:t>
            </a:r>
            <a:r>
              <a:rPr lang="ru-RU" sz="1450" dirty="0" smtClean="0"/>
              <a:t>, гематокриту, </a:t>
            </a:r>
            <a:r>
              <a:rPr lang="ru-RU" sz="1450" dirty="0" err="1" smtClean="0"/>
              <a:t>лейкоцитів</a:t>
            </a:r>
            <a:r>
              <a:rPr lang="ru-RU" sz="1450" dirty="0" smtClean="0"/>
              <a:t>, </a:t>
            </a:r>
            <a:r>
              <a:rPr lang="ru-RU" sz="1450" dirty="0" err="1" smtClean="0"/>
              <a:t>тромбоцитів</a:t>
            </a:r>
            <a:r>
              <a:rPr lang="ru-RU" sz="1450" dirty="0" smtClean="0"/>
              <a:t>, </a:t>
            </a:r>
            <a:r>
              <a:rPr lang="ru-RU" sz="1450" dirty="0" err="1" smtClean="0"/>
              <a:t>лейкоцитарної</a:t>
            </a:r>
            <a:r>
              <a:rPr lang="ru-RU" sz="1450" dirty="0" smtClean="0"/>
              <a:t> </a:t>
            </a:r>
            <a:r>
              <a:rPr lang="ru-RU" sz="1450" dirty="0" err="1" smtClean="0"/>
              <a:t>формули;співвідношення</a:t>
            </a:r>
            <a:r>
              <a:rPr lang="ru-RU" sz="1450" dirty="0" smtClean="0"/>
              <a:t> </a:t>
            </a:r>
            <a:r>
              <a:rPr lang="ru-RU" sz="1450" dirty="0" err="1" smtClean="0"/>
              <a:t>нейтрофіли</a:t>
            </a:r>
            <a:r>
              <a:rPr lang="ru-RU" sz="1450" dirty="0" smtClean="0"/>
              <a:t>/</a:t>
            </a:r>
            <a:r>
              <a:rPr lang="ru-RU" sz="1450" dirty="0" err="1" smtClean="0"/>
              <a:t>лімфоцити</a:t>
            </a:r>
            <a:r>
              <a:rPr lang="ru-RU" sz="1450" dirty="0" smtClean="0"/>
              <a:t> – один </a:t>
            </a:r>
            <a:r>
              <a:rPr lang="ru-RU" sz="1450" dirty="0" err="1" smtClean="0"/>
              <a:t>із</a:t>
            </a:r>
            <a:r>
              <a:rPr lang="ru-RU" sz="1450" dirty="0" smtClean="0"/>
              <a:t> </a:t>
            </a:r>
            <a:r>
              <a:rPr lang="ru-RU" sz="1450" dirty="0" err="1" smtClean="0"/>
              <a:t>провідних</a:t>
            </a:r>
            <a:r>
              <a:rPr lang="ru-RU" sz="1450" dirty="0" smtClean="0"/>
              <a:t> </a:t>
            </a:r>
            <a:r>
              <a:rPr lang="ru-RU" sz="1450" dirty="0" err="1" smtClean="0"/>
              <a:t>прогностичних</a:t>
            </a:r>
            <a:r>
              <a:rPr lang="ru-RU" sz="1450" dirty="0" smtClean="0"/>
              <a:t> </a:t>
            </a:r>
            <a:r>
              <a:rPr lang="ru-RU" sz="1450" dirty="0" err="1" smtClean="0"/>
              <a:t>факторів</a:t>
            </a:r>
            <a:r>
              <a:rPr lang="ru-RU" sz="1450" dirty="0" smtClean="0"/>
              <a:t>. У </a:t>
            </a:r>
            <a:r>
              <a:rPr lang="ru-RU" sz="1450" dirty="0" err="1" smtClean="0"/>
              <a:t>пацієнтів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</a:t>
            </a:r>
            <a:r>
              <a:rPr lang="en-US" sz="1450" dirty="0" smtClean="0"/>
              <a:t>COVID 19 </a:t>
            </a:r>
            <a:r>
              <a:rPr lang="ru-RU" sz="1450" dirty="0" err="1" smtClean="0"/>
              <a:t>спостерігається</a:t>
            </a:r>
            <a:r>
              <a:rPr lang="ru-RU" sz="1450" dirty="0" smtClean="0"/>
              <a:t> </a:t>
            </a:r>
            <a:r>
              <a:rPr lang="ru-RU" sz="1450" dirty="0" err="1" smtClean="0"/>
              <a:t>лімфопенія</a:t>
            </a:r>
            <a:r>
              <a:rPr lang="ru-RU" sz="1450" dirty="0" smtClean="0"/>
              <a:t>/ -</a:t>
            </a:r>
            <a:r>
              <a:rPr lang="ru-RU" sz="1450" dirty="0" err="1" smtClean="0"/>
              <a:t>біохімічні</a:t>
            </a:r>
            <a:r>
              <a:rPr lang="ru-RU" sz="1450" dirty="0" smtClean="0"/>
              <a:t> </a:t>
            </a:r>
            <a:r>
              <a:rPr lang="ru-RU" sz="1450" dirty="0" err="1" smtClean="0"/>
              <a:t>аналіз</a:t>
            </a:r>
            <a:r>
              <a:rPr lang="ru-RU" sz="1450" dirty="0" smtClean="0"/>
              <a:t> </a:t>
            </a:r>
            <a:r>
              <a:rPr lang="ru-RU" sz="1450" dirty="0" err="1" smtClean="0"/>
              <a:t>крові</a:t>
            </a:r>
            <a:r>
              <a:rPr lang="ru-RU" sz="1450" dirty="0" smtClean="0"/>
              <a:t> (</a:t>
            </a:r>
            <a:r>
              <a:rPr lang="ru-RU" sz="1450" dirty="0" err="1" smtClean="0"/>
              <a:t>сечовина</a:t>
            </a:r>
            <a:r>
              <a:rPr lang="ru-RU" sz="1450" dirty="0" smtClean="0"/>
              <a:t>, </a:t>
            </a:r>
            <a:r>
              <a:rPr lang="ru-RU" sz="1450" dirty="0" err="1" smtClean="0"/>
              <a:t>креатинін</a:t>
            </a:r>
            <a:r>
              <a:rPr lang="ru-RU" sz="1450" dirty="0" smtClean="0"/>
              <a:t>, </a:t>
            </a:r>
            <a:r>
              <a:rPr lang="ru-RU" sz="1450" dirty="0" err="1" smtClean="0"/>
              <a:t>електроліти</a:t>
            </a:r>
            <a:r>
              <a:rPr lang="ru-RU" sz="1450" dirty="0" smtClean="0"/>
              <a:t>, </a:t>
            </a:r>
            <a:r>
              <a:rPr lang="ru-RU" sz="1450" dirty="0" err="1" smtClean="0"/>
              <a:t>печінковіферменти</a:t>
            </a:r>
            <a:r>
              <a:rPr lang="ru-RU" sz="1450" dirty="0" smtClean="0"/>
              <a:t>, </a:t>
            </a:r>
            <a:r>
              <a:rPr lang="ru-RU" sz="1450" dirty="0" err="1" smtClean="0"/>
              <a:t>білірубін</a:t>
            </a:r>
            <a:r>
              <a:rPr lang="ru-RU" sz="1450" dirty="0" smtClean="0"/>
              <a:t>, глюкоза, </a:t>
            </a:r>
            <a:r>
              <a:rPr lang="ru-RU" sz="1450" dirty="0" err="1" smtClean="0"/>
              <a:t>альбумін</a:t>
            </a:r>
            <a:r>
              <a:rPr lang="ru-RU" sz="1450" dirty="0" smtClean="0"/>
              <a:t>).</a:t>
            </a:r>
          </a:p>
          <a:p>
            <a:r>
              <a:rPr lang="ru-RU" sz="1450" dirty="0" smtClean="0"/>
              <a:t> ***</a:t>
            </a:r>
            <a:r>
              <a:rPr lang="ru-RU" sz="1450" dirty="0" err="1" smtClean="0"/>
              <a:t>Біохімічний</a:t>
            </a:r>
            <a:r>
              <a:rPr lang="ru-RU" sz="1450" dirty="0" smtClean="0"/>
              <a:t> </a:t>
            </a:r>
            <a:r>
              <a:rPr lang="ru-RU" sz="1450" dirty="0" err="1" smtClean="0"/>
              <a:t>аналіз</a:t>
            </a:r>
            <a:r>
              <a:rPr lang="ru-RU" sz="1450" dirty="0" smtClean="0"/>
              <a:t> </a:t>
            </a:r>
            <a:r>
              <a:rPr lang="ru-RU" sz="1450" dirty="0" err="1" smtClean="0"/>
              <a:t>крові</a:t>
            </a:r>
            <a:r>
              <a:rPr lang="ru-RU" sz="1450" dirty="0" smtClean="0"/>
              <a:t> не </a:t>
            </a:r>
            <a:r>
              <a:rPr lang="ru-RU" sz="1450" dirty="0" err="1" smtClean="0"/>
              <a:t>дає</a:t>
            </a:r>
            <a:r>
              <a:rPr lang="ru-RU" sz="1450" dirty="0" smtClean="0"/>
              <a:t> </a:t>
            </a:r>
            <a:r>
              <a:rPr lang="ru-RU" sz="1450" dirty="0" err="1" smtClean="0"/>
              <a:t>будь-якої</a:t>
            </a:r>
            <a:r>
              <a:rPr lang="ru-RU" sz="1450" dirty="0" smtClean="0"/>
              <a:t> </a:t>
            </a:r>
            <a:r>
              <a:rPr lang="ru-RU" sz="1450" dirty="0" err="1" smtClean="0"/>
              <a:t>специфічної</a:t>
            </a:r>
            <a:r>
              <a:rPr lang="ru-RU" sz="1450" dirty="0" smtClean="0"/>
              <a:t> </a:t>
            </a:r>
            <a:r>
              <a:rPr lang="ru-RU" sz="1450" dirty="0" err="1" smtClean="0"/>
              <a:t>інформації</a:t>
            </a:r>
            <a:r>
              <a:rPr lang="ru-RU" sz="1450" dirty="0" smtClean="0"/>
              <a:t>, </a:t>
            </a:r>
            <a:r>
              <a:rPr lang="ru-RU" sz="1450" dirty="0" err="1" smtClean="0"/>
              <a:t>але</a:t>
            </a:r>
            <a:r>
              <a:rPr lang="ru-RU" sz="1450" dirty="0" smtClean="0"/>
              <a:t> </a:t>
            </a:r>
            <a:r>
              <a:rPr lang="ru-RU" sz="1450" dirty="0" err="1" smtClean="0"/>
              <a:t>дозволяє</a:t>
            </a:r>
            <a:r>
              <a:rPr lang="ru-RU" sz="1450" dirty="0" smtClean="0"/>
              <a:t> </a:t>
            </a:r>
            <a:r>
              <a:rPr lang="ru-RU" sz="1450" dirty="0" err="1" smtClean="0"/>
              <a:t>виявити</a:t>
            </a:r>
            <a:r>
              <a:rPr lang="ru-RU" sz="1450" dirty="0" smtClean="0"/>
              <a:t> </a:t>
            </a:r>
            <a:r>
              <a:rPr lang="ru-RU" sz="1450" dirty="0" err="1" smtClean="0"/>
              <a:t>відхилення</a:t>
            </a:r>
            <a:r>
              <a:rPr lang="ru-RU" sz="1450" dirty="0" smtClean="0"/>
              <a:t>, </a:t>
            </a:r>
            <a:r>
              <a:rPr lang="ru-RU" sz="1450" dirty="0" err="1" smtClean="0"/>
              <a:t>котрі</a:t>
            </a:r>
            <a:r>
              <a:rPr lang="ru-RU" sz="1450" dirty="0" smtClean="0"/>
              <a:t> </a:t>
            </a:r>
            <a:r>
              <a:rPr lang="ru-RU" sz="1450" dirty="0" err="1" smtClean="0"/>
              <a:t>можуть</a:t>
            </a:r>
            <a:r>
              <a:rPr lang="ru-RU" sz="1450" dirty="0" smtClean="0"/>
              <a:t> </a:t>
            </a:r>
            <a:r>
              <a:rPr lang="ru-RU" sz="1450" dirty="0" err="1" smtClean="0"/>
              <a:t>вказувати</a:t>
            </a:r>
            <a:r>
              <a:rPr lang="ru-RU" sz="1450" dirty="0" smtClean="0"/>
              <a:t> на </a:t>
            </a:r>
            <a:r>
              <a:rPr lang="ru-RU" sz="1450" dirty="0" err="1" smtClean="0"/>
              <a:t>наявність</a:t>
            </a:r>
            <a:r>
              <a:rPr lang="ru-RU" sz="1450" dirty="0" smtClean="0"/>
              <a:t> </a:t>
            </a:r>
            <a:r>
              <a:rPr lang="ru-RU" sz="1450" dirty="0" err="1" smtClean="0"/>
              <a:t>органної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дисфункції</a:t>
            </a:r>
            <a:r>
              <a:rPr lang="ru-RU" sz="1450" dirty="0" smtClean="0"/>
              <a:t>, </a:t>
            </a:r>
            <a:r>
              <a:rPr lang="ru-RU" sz="1450" dirty="0" err="1" smtClean="0"/>
              <a:t>декомпенсацію</a:t>
            </a:r>
            <a:r>
              <a:rPr lang="ru-RU" sz="1450" dirty="0" smtClean="0"/>
              <a:t> </a:t>
            </a:r>
            <a:r>
              <a:rPr lang="ru-RU" sz="1450" dirty="0" err="1" smtClean="0"/>
              <a:t>супутніх</a:t>
            </a:r>
            <a:r>
              <a:rPr lang="ru-RU" sz="1450" dirty="0" smtClean="0"/>
              <a:t> </a:t>
            </a:r>
            <a:r>
              <a:rPr lang="ru-RU" sz="1450" dirty="0" err="1" smtClean="0"/>
              <a:t>захворювань</a:t>
            </a:r>
            <a:r>
              <a:rPr lang="ru-RU" sz="1450" dirty="0" smtClean="0"/>
              <a:t> </a:t>
            </a:r>
            <a:r>
              <a:rPr lang="ru-RU" sz="1450" dirty="0" err="1" smtClean="0"/>
              <a:t>і</a:t>
            </a:r>
            <a:r>
              <a:rPr lang="ru-RU" sz="1450" dirty="0" smtClean="0"/>
              <a:t> </a:t>
            </a:r>
            <a:r>
              <a:rPr lang="ru-RU" sz="1450" dirty="0" err="1" smtClean="0"/>
              <a:t>розвиток</a:t>
            </a:r>
            <a:r>
              <a:rPr lang="ru-RU" sz="1450" dirty="0" smtClean="0"/>
              <a:t> </a:t>
            </a:r>
            <a:r>
              <a:rPr lang="ru-RU" sz="1450" dirty="0" err="1" smtClean="0"/>
              <a:t>ускладнень</a:t>
            </a:r>
            <a:r>
              <a:rPr lang="ru-RU" sz="1450" dirty="0" smtClean="0"/>
              <a:t>, </a:t>
            </a:r>
            <a:r>
              <a:rPr lang="ru-RU" sz="1450" dirty="0" err="1" smtClean="0"/>
              <a:t>мають</a:t>
            </a:r>
            <a:r>
              <a:rPr lang="ru-RU" sz="1450" dirty="0" smtClean="0"/>
              <a:t> </a:t>
            </a:r>
            <a:r>
              <a:rPr lang="ru-RU" sz="1450" dirty="0" err="1" smtClean="0"/>
              <a:t>певне</a:t>
            </a:r>
            <a:r>
              <a:rPr lang="ru-RU" sz="1450" dirty="0" smtClean="0"/>
              <a:t> </a:t>
            </a:r>
            <a:r>
              <a:rPr lang="ru-RU" sz="1450" dirty="0" err="1" smtClean="0"/>
              <a:t>прогностичне</a:t>
            </a:r>
            <a:r>
              <a:rPr lang="ru-RU" sz="1450" dirty="0" smtClean="0"/>
              <a:t> </a:t>
            </a:r>
            <a:r>
              <a:rPr lang="ru-RU" sz="1450" dirty="0" err="1" smtClean="0"/>
              <a:t>значення</a:t>
            </a:r>
            <a:r>
              <a:rPr lang="ru-RU" sz="1450" dirty="0" smtClean="0"/>
              <a:t>, </a:t>
            </a:r>
            <a:r>
              <a:rPr lang="ru-RU" sz="1450" dirty="0" err="1" smtClean="0"/>
              <a:t>впливають</a:t>
            </a:r>
            <a:r>
              <a:rPr lang="ru-RU" sz="1450" dirty="0" smtClean="0"/>
              <a:t> </a:t>
            </a:r>
            <a:r>
              <a:rPr lang="ru-RU" sz="1450" dirty="0" err="1" smtClean="0"/>
              <a:t>на</a:t>
            </a:r>
            <a:r>
              <a:rPr lang="ru-RU" sz="1450" dirty="0" smtClean="0"/>
              <a:t> </a:t>
            </a:r>
            <a:r>
              <a:rPr lang="ru-RU" sz="1450" dirty="0" err="1" smtClean="0"/>
              <a:t>вибір</a:t>
            </a:r>
            <a:r>
              <a:rPr lang="ru-RU" sz="1450" dirty="0" smtClean="0"/>
              <a:t> </a:t>
            </a:r>
            <a:r>
              <a:rPr lang="ru-RU" sz="1450" dirty="0" err="1" smtClean="0"/>
              <a:t>лікарських</a:t>
            </a:r>
            <a:r>
              <a:rPr lang="ru-RU" sz="1450" dirty="0" smtClean="0"/>
              <a:t> </a:t>
            </a:r>
            <a:r>
              <a:rPr lang="ru-RU" sz="1450" dirty="0" err="1" smtClean="0"/>
              <a:t>засобів</a:t>
            </a:r>
            <a:r>
              <a:rPr lang="ru-RU" sz="1450" dirty="0" smtClean="0"/>
              <a:t> та / </a:t>
            </a:r>
            <a:r>
              <a:rPr lang="ru-RU" sz="1450" dirty="0" err="1" smtClean="0"/>
              <a:t>або</a:t>
            </a:r>
            <a:r>
              <a:rPr lang="ru-RU" sz="1450" dirty="0" smtClean="0"/>
              <a:t> режим </a:t>
            </a:r>
            <a:r>
              <a:rPr lang="ru-RU" sz="1450" dirty="0" err="1" smtClean="0"/>
              <a:t>їх</a:t>
            </a:r>
            <a:r>
              <a:rPr lang="ru-RU" sz="1450" dirty="0" smtClean="0"/>
              <a:t> </a:t>
            </a:r>
            <a:r>
              <a:rPr lang="ru-RU" sz="1450" dirty="0" err="1" smtClean="0"/>
              <a:t>дозування</a:t>
            </a:r>
            <a:r>
              <a:rPr lang="ru-RU" sz="1450" dirty="0" smtClean="0"/>
              <a:t>; - </a:t>
            </a:r>
            <a:r>
              <a:rPr lang="ru-RU" sz="1450" dirty="0" err="1" smtClean="0"/>
              <a:t>дослідження</a:t>
            </a:r>
            <a:r>
              <a:rPr lang="ru-RU" sz="1450" dirty="0" smtClean="0"/>
              <a:t> </a:t>
            </a:r>
            <a:r>
              <a:rPr lang="ru-RU" sz="1450" dirty="0" err="1" smtClean="0"/>
              <a:t>рівня</a:t>
            </a:r>
            <a:r>
              <a:rPr lang="ru-RU" sz="1450" dirty="0" smtClean="0"/>
              <a:t> </a:t>
            </a:r>
            <a:r>
              <a:rPr lang="ru-RU" sz="1450" dirty="0" err="1" smtClean="0"/>
              <a:t>С-реактивного</a:t>
            </a:r>
            <a:r>
              <a:rPr lang="ru-RU" sz="1450" dirty="0" smtClean="0"/>
              <a:t> </a:t>
            </a:r>
            <a:r>
              <a:rPr lang="ru-RU" sz="1450" dirty="0" err="1" smtClean="0"/>
              <a:t>білка</a:t>
            </a:r>
            <a:r>
              <a:rPr lang="ru-RU" sz="1450" dirty="0" smtClean="0"/>
              <a:t> (СРБ) в </a:t>
            </a:r>
            <a:r>
              <a:rPr lang="ru-RU" sz="1450" dirty="0" err="1" smtClean="0"/>
              <a:t>сироватці</a:t>
            </a:r>
            <a:r>
              <a:rPr lang="ru-RU" sz="1450" dirty="0" smtClean="0"/>
              <a:t> </a:t>
            </a:r>
            <a:r>
              <a:rPr lang="ru-RU" sz="1450" dirty="0" err="1" smtClean="0"/>
              <a:t>крові</a:t>
            </a:r>
            <a:r>
              <a:rPr lang="ru-RU" sz="1450" dirty="0" smtClean="0"/>
              <a:t>. **</a:t>
            </a:r>
            <a:r>
              <a:rPr lang="ru-RU" sz="1450" dirty="0" err="1" smtClean="0"/>
              <a:t>Рівень</a:t>
            </a:r>
            <a:r>
              <a:rPr lang="ru-RU" sz="1450" dirty="0" smtClean="0"/>
              <a:t> СРБ </a:t>
            </a:r>
            <a:r>
              <a:rPr lang="ru-RU" sz="1450" dirty="0" err="1" smtClean="0"/>
              <a:t>корелює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</a:t>
            </a:r>
            <a:r>
              <a:rPr lang="ru-RU" sz="1450" dirty="0" err="1" smtClean="0"/>
              <a:t>тяжкістю</a:t>
            </a:r>
            <a:r>
              <a:rPr lang="ru-RU" sz="1450" dirty="0" smtClean="0"/>
              <a:t> </a:t>
            </a:r>
            <a:r>
              <a:rPr lang="ru-RU" sz="1450" dirty="0" err="1" smtClean="0"/>
              <a:t>перебігу</a:t>
            </a:r>
            <a:r>
              <a:rPr lang="ru-RU" sz="1450" dirty="0" smtClean="0"/>
              <a:t>, </a:t>
            </a:r>
            <a:r>
              <a:rPr lang="ru-RU" sz="1450" dirty="0" err="1" smtClean="0"/>
              <a:t>поширеністю</a:t>
            </a:r>
            <a:r>
              <a:rPr lang="ru-RU" sz="1450" dirty="0" smtClean="0"/>
              <a:t> </a:t>
            </a:r>
            <a:r>
              <a:rPr lang="ru-RU" sz="1450" dirty="0" err="1" smtClean="0"/>
              <a:t>запальної</a:t>
            </a:r>
            <a:r>
              <a:rPr lang="ru-RU" sz="1450" dirty="0" smtClean="0"/>
              <a:t> </a:t>
            </a:r>
            <a:r>
              <a:rPr lang="ru-RU" sz="1450" dirty="0" err="1" smtClean="0"/>
              <a:t>інфільтрації</a:t>
            </a:r>
            <a:r>
              <a:rPr lang="ru-RU" sz="1450" dirty="0" smtClean="0"/>
              <a:t> </a:t>
            </a:r>
            <a:r>
              <a:rPr lang="ru-RU" sz="1450" dirty="0" err="1" smtClean="0"/>
              <a:t>і</a:t>
            </a:r>
            <a:r>
              <a:rPr lang="ru-RU" sz="1450" dirty="0" smtClean="0"/>
              <a:t> прогнозом при </a:t>
            </a:r>
            <a:r>
              <a:rPr lang="ru-RU" sz="1450" dirty="0" err="1" smtClean="0"/>
              <a:t>пневмонії</a:t>
            </a:r>
            <a:r>
              <a:rPr lang="ru-RU" sz="1450" dirty="0" smtClean="0"/>
              <a:t>;</a:t>
            </a:r>
          </a:p>
          <a:p>
            <a:r>
              <a:rPr lang="ru-RU" sz="1450" dirty="0" smtClean="0"/>
              <a:t> - </a:t>
            </a:r>
            <a:r>
              <a:rPr lang="ru-RU" sz="1450" dirty="0" err="1" smtClean="0"/>
              <a:t>пульсоксиметрія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</a:t>
            </a:r>
            <a:r>
              <a:rPr lang="ru-RU" sz="1450" dirty="0" err="1" smtClean="0"/>
              <a:t>вимірюванням</a:t>
            </a:r>
            <a:r>
              <a:rPr lang="ru-RU" sz="1450" dirty="0" smtClean="0"/>
              <a:t> </a:t>
            </a:r>
            <a:r>
              <a:rPr lang="en-US" sz="1450" dirty="0" smtClean="0"/>
              <a:t>SpO2 </a:t>
            </a:r>
            <a:r>
              <a:rPr lang="ru-RU" sz="1450" dirty="0" smtClean="0"/>
              <a:t>для </a:t>
            </a:r>
            <a:r>
              <a:rPr lang="ru-RU" sz="1450" dirty="0" err="1" smtClean="0"/>
              <a:t>виявлення</a:t>
            </a:r>
            <a:r>
              <a:rPr lang="ru-RU" sz="1450" dirty="0" smtClean="0"/>
              <a:t> </a:t>
            </a:r>
            <a:r>
              <a:rPr lang="ru-RU" sz="1450" dirty="0" err="1" smtClean="0"/>
              <a:t>дихальної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недостатності</a:t>
            </a:r>
            <a:r>
              <a:rPr lang="ru-RU" sz="1450" dirty="0" smtClean="0"/>
              <a:t> </a:t>
            </a:r>
            <a:r>
              <a:rPr lang="ru-RU" sz="1450" dirty="0" err="1" smtClean="0"/>
              <a:t>і</a:t>
            </a:r>
            <a:r>
              <a:rPr lang="ru-RU" sz="1450" dirty="0" smtClean="0"/>
              <a:t> </a:t>
            </a:r>
            <a:r>
              <a:rPr lang="ru-RU" sz="1450" dirty="0" err="1" smtClean="0"/>
              <a:t>оцінки</a:t>
            </a:r>
            <a:r>
              <a:rPr lang="ru-RU" sz="1450" dirty="0" smtClean="0"/>
              <a:t> </a:t>
            </a:r>
            <a:r>
              <a:rPr lang="ru-RU" sz="1450" dirty="0" err="1" smtClean="0"/>
              <a:t>виразності</a:t>
            </a:r>
            <a:r>
              <a:rPr lang="ru-RU" sz="1450" dirty="0" smtClean="0"/>
              <a:t> </a:t>
            </a:r>
            <a:r>
              <a:rPr lang="ru-RU" sz="1450" dirty="0" err="1" smtClean="0"/>
              <a:t>гіпоксемії</a:t>
            </a:r>
            <a:r>
              <a:rPr lang="ru-RU" sz="1450" dirty="0" smtClean="0"/>
              <a:t>. </a:t>
            </a:r>
          </a:p>
          <a:p>
            <a:r>
              <a:rPr lang="ru-RU" sz="1450" dirty="0" smtClean="0"/>
              <a:t>**</a:t>
            </a:r>
            <a:r>
              <a:rPr lang="ru-RU" sz="1450" dirty="0" err="1" smtClean="0"/>
              <a:t>Пульсоксиметрія</a:t>
            </a:r>
            <a:r>
              <a:rPr lang="ru-RU" sz="1450" dirty="0" smtClean="0"/>
              <a:t> </a:t>
            </a:r>
            <a:r>
              <a:rPr lang="ru-RU" sz="1450" dirty="0" err="1" smtClean="0"/>
              <a:t>є</a:t>
            </a:r>
            <a:r>
              <a:rPr lang="ru-RU" sz="1450" dirty="0" smtClean="0"/>
              <a:t> простим </a:t>
            </a:r>
            <a:r>
              <a:rPr lang="ru-RU" sz="1450" dirty="0" err="1" smtClean="0"/>
              <a:t>і</a:t>
            </a:r>
            <a:r>
              <a:rPr lang="ru-RU" sz="1450" dirty="0" smtClean="0"/>
              <a:t> </a:t>
            </a:r>
            <a:r>
              <a:rPr lang="ru-RU" sz="1450" dirty="0" err="1" smtClean="0"/>
              <a:t>надійним</a:t>
            </a:r>
            <a:r>
              <a:rPr lang="ru-RU" sz="1450" dirty="0" smtClean="0"/>
              <a:t> </a:t>
            </a:r>
            <a:r>
              <a:rPr lang="ru-RU" sz="1450" dirty="0" err="1" smtClean="0"/>
              <a:t>скринінговим</a:t>
            </a:r>
            <a:r>
              <a:rPr lang="ru-RU" sz="1450" dirty="0" smtClean="0"/>
              <a:t> методом, </a:t>
            </a:r>
            <a:r>
              <a:rPr lang="ru-RU" sz="1450" dirty="0" err="1" smtClean="0"/>
              <a:t>що</a:t>
            </a:r>
            <a:r>
              <a:rPr lang="ru-RU" sz="1450" dirty="0" smtClean="0"/>
              <a:t> </a:t>
            </a:r>
            <a:r>
              <a:rPr lang="ru-RU" sz="1450" dirty="0" err="1" smtClean="0"/>
              <a:t>дозволяє</a:t>
            </a:r>
            <a:r>
              <a:rPr lang="ru-RU" sz="1450" dirty="0" smtClean="0"/>
              <a:t> </a:t>
            </a:r>
            <a:r>
              <a:rPr lang="ru-RU" sz="1450" dirty="0" err="1" smtClean="0"/>
              <a:t>виявляти</a:t>
            </a:r>
            <a:r>
              <a:rPr lang="ru-RU" sz="1450" dirty="0" smtClean="0"/>
              <a:t> </a:t>
            </a:r>
            <a:r>
              <a:rPr lang="ru-RU" sz="1450" dirty="0" err="1" smtClean="0"/>
              <a:t>пацієнтів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</a:t>
            </a:r>
            <a:r>
              <a:rPr lang="ru-RU" sz="1450" dirty="0" err="1" smtClean="0"/>
              <a:t>гіпоксемією</a:t>
            </a:r>
            <a:r>
              <a:rPr lang="ru-RU" sz="1450" dirty="0" smtClean="0"/>
              <a:t>, </a:t>
            </a:r>
            <a:r>
              <a:rPr lang="ru-RU" sz="1450" dirty="0" err="1" smtClean="0"/>
              <a:t>котрі</a:t>
            </a:r>
            <a:r>
              <a:rPr lang="ru-RU" sz="1450" dirty="0" smtClean="0"/>
              <a:t> </a:t>
            </a:r>
            <a:r>
              <a:rPr lang="ru-RU" sz="1450" dirty="0" err="1" smtClean="0"/>
              <a:t>потребують</a:t>
            </a:r>
            <a:r>
              <a:rPr lang="ru-RU" sz="1450" dirty="0" smtClean="0"/>
              <a:t> </a:t>
            </a:r>
            <a:r>
              <a:rPr lang="ru-RU" sz="1450" dirty="0" err="1" smtClean="0"/>
              <a:t>респіраторної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підтримки,а</a:t>
            </a:r>
            <a:r>
              <a:rPr lang="ru-RU" sz="1450" dirty="0" smtClean="0"/>
              <a:t> </a:t>
            </a:r>
            <a:r>
              <a:rPr lang="ru-RU" sz="1450" dirty="0" err="1" smtClean="0"/>
              <a:t>також</a:t>
            </a:r>
            <a:r>
              <a:rPr lang="ru-RU" sz="1450" dirty="0" smtClean="0"/>
              <a:t> </a:t>
            </a:r>
            <a:r>
              <a:rPr lang="ru-RU" sz="1450" dirty="0" err="1" smtClean="0"/>
              <a:t>оцінювати</a:t>
            </a:r>
            <a:r>
              <a:rPr lang="ru-RU" sz="1450" dirty="0" smtClean="0"/>
              <a:t> </a:t>
            </a:r>
            <a:r>
              <a:rPr lang="ru-RU" sz="1450" dirty="0" err="1" smtClean="0"/>
              <a:t>її</a:t>
            </a:r>
            <a:r>
              <a:rPr lang="ru-RU" sz="1450" dirty="0" smtClean="0"/>
              <a:t> </a:t>
            </a:r>
            <a:r>
              <a:rPr lang="ru-RU" sz="1450" dirty="0" err="1" smtClean="0"/>
              <a:t>ефективність</a:t>
            </a:r>
            <a:r>
              <a:rPr lang="ru-RU" sz="1450" dirty="0" smtClean="0"/>
              <a:t>; </a:t>
            </a:r>
            <a:r>
              <a:rPr lang="ru-RU" sz="1450" dirty="0" err="1" smtClean="0"/>
              <a:t>Пацієнтам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</a:t>
            </a:r>
            <a:r>
              <a:rPr lang="ru-RU" sz="1450" dirty="0" err="1" smtClean="0"/>
              <a:t>ознаками</a:t>
            </a:r>
            <a:r>
              <a:rPr lang="ru-RU" sz="1450" dirty="0" smtClean="0"/>
              <a:t> </a:t>
            </a:r>
            <a:r>
              <a:rPr lang="ru-RU" sz="1450" dirty="0" err="1" smtClean="0"/>
              <a:t>гострої</a:t>
            </a:r>
            <a:r>
              <a:rPr lang="ru-RU" sz="1450" dirty="0" smtClean="0"/>
              <a:t> </a:t>
            </a:r>
            <a:r>
              <a:rPr lang="ru-RU" sz="1450" dirty="0" err="1" smtClean="0"/>
              <a:t>дихальної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недостатності</a:t>
            </a:r>
            <a:r>
              <a:rPr lang="ru-RU" sz="1450" dirty="0" smtClean="0"/>
              <a:t> (ГДН) (</a:t>
            </a:r>
            <a:r>
              <a:rPr lang="en-US" sz="1450" dirty="0" smtClean="0"/>
              <a:t>S</a:t>
            </a:r>
            <a:r>
              <a:rPr lang="ru-RU" sz="1450" dirty="0" err="1" smtClean="0"/>
              <a:t>р</a:t>
            </a:r>
            <a:r>
              <a:rPr lang="en-US" sz="1450" dirty="0" smtClean="0"/>
              <a:t>O2 </a:t>
            </a:r>
            <a:r>
              <a:rPr lang="ru-RU" sz="1450" dirty="0" err="1" smtClean="0"/>
              <a:t>менше</a:t>
            </a:r>
            <a:r>
              <a:rPr lang="ru-RU" sz="1450" dirty="0" smtClean="0"/>
              <a:t> 90% за </a:t>
            </a:r>
            <a:r>
              <a:rPr lang="ru-RU" sz="1450" dirty="0" err="1" smtClean="0"/>
              <a:t>даними</a:t>
            </a:r>
            <a:r>
              <a:rPr lang="ru-RU" sz="1450" dirty="0" smtClean="0"/>
              <a:t> </a:t>
            </a:r>
            <a:r>
              <a:rPr lang="ru-RU" sz="1450" dirty="0" err="1" smtClean="0"/>
              <a:t>пульсоксиметрії</a:t>
            </a:r>
            <a:r>
              <a:rPr lang="ru-RU" sz="1450" dirty="0" smtClean="0"/>
              <a:t>) </a:t>
            </a:r>
            <a:r>
              <a:rPr lang="ru-RU" sz="1450" dirty="0" err="1" smtClean="0"/>
              <a:t>рекомендується</a:t>
            </a:r>
            <a:r>
              <a:rPr lang="ru-RU" sz="1450" dirty="0" smtClean="0"/>
              <a:t> </a:t>
            </a:r>
            <a:r>
              <a:rPr lang="ru-RU" sz="1450" dirty="0" err="1" smtClean="0"/>
              <a:t>дослідження</a:t>
            </a:r>
            <a:r>
              <a:rPr lang="ru-RU" sz="1450" dirty="0" smtClean="0"/>
              <a:t> </a:t>
            </a:r>
            <a:r>
              <a:rPr lang="ru-RU" sz="1450" dirty="0" err="1" smtClean="0"/>
              <a:t>газів</a:t>
            </a:r>
            <a:r>
              <a:rPr lang="ru-RU" sz="1450" dirty="0" smtClean="0"/>
              <a:t> </a:t>
            </a:r>
            <a:r>
              <a:rPr lang="ru-RU" sz="1450" dirty="0" err="1" smtClean="0"/>
              <a:t>артеріальної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крові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</a:t>
            </a:r>
            <a:r>
              <a:rPr lang="ru-RU" sz="1450" dirty="0" err="1" smtClean="0"/>
              <a:t>визначенням</a:t>
            </a:r>
            <a:r>
              <a:rPr lang="ru-RU" sz="1450" dirty="0" smtClean="0"/>
              <a:t> </a:t>
            </a:r>
            <a:r>
              <a:rPr lang="en-US" sz="1450" dirty="0" smtClean="0"/>
              <a:t>PaO2, PaCO2, pH,</a:t>
            </a:r>
            <a:r>
              <a:rPr lang="ru-RU" sz="1450" dirty="0" err="1" smtClean="0"/>
              <a:t>бікарбонатів</a:t>
            </a:r>
            <a:r>
              <a:rPr lang="ru-RU" sz="1450" dirty="0" smtClean="0"/>
              <a:t>, </a:t>
            </a:r>
            <a:r>
              <a:rPr lang="ru-RU" sz="1450" dirty="0" err="1" smtClean="0"/>
              <a:t>лактату</a:t>
            </a:r>
            <a:r>
              <a:rPr lang="ru-RU" sz="1450" dirty="0" smtClean="0"/>
              <a:t>; </a:t>
            </a:r>
            <a:r>
              <a:rPr lang="ru-RU" sz="1450" dirty="0" err="1" smtClean="0"/>
              <a:t>Пацієнтам</a:t>
            </a:r>
            <a:r>
              <a:rPr lang="ru-RU" sz="1450" dirty="0" smtClean="0"/>
              <a:t>, </a:t>
            </a:r>
            <a:r>
              <a:rPr lang="ru-RU" sz="1450" dirty="0" err="1" smtClean="0"/>
              <a:t>котрі</a:t>
            </a:r>
            <a:r>
              <a:rPr lang="ru-RU" sz="1450" dirty="0" smtClean="0"/>
              <a:t> </a:t>
            </a:r>
            <a:r>
              <a:rPr lang="ru-RU" sz="1450" dirty="0" err="1" smtClean="0"/>
              <a:t>мають</a:t>
            </a:r>
            <a:r>
              <a:rPr lang="ru-RU" sz="1450" dirty="0" smtClean="0"/>
              <a:t> </a:t>
            </a:r>
            <a:r>
              <a:rPr lang="ru-RU" sz="1450" dirty="0" err="1" smtClean="0"/>
              <a:t>ознакиГДН</a:t>
            </a:r>
            <a:r>
              <a:rPr lang="ru-RU" sz="1450" dirty="0" smtClean="0"/>
              <a:t> </a:t>
            </a:r>
            <a:r>
              <a:rPr lang="ru-RU" sz="1450" dirty="0" err="1" smtClean="0"/>
              <a:t>рекомендується</a:t>
            </a:r>
            <a:r>
              <a:rPr lang="ru-RU" sz="1450" dirty="0" smtClean="0"/>
              <a:t> </a:t>
            </a:r>
            <a:r>
              <a:rPr lang="ru-RU" sz="1450" dirty="0" err="1" smtClean="0"/>
              <a:t>виконання</a:t>
            </a:r>
            <a:r>
              <a:rPr lang="ru-RU" sz="1450" dirty="0" smtClean="0"/>
              <a:t> </a:t>
            </a:r>
            <a:r>
              <a:rPr lang="ru-RU" sz="1450" dirty="0" err="1" smtClean="0"/>
              <a:t>коагулограми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</a:t>
            </a:r>
            <a:r>
              <a:rPr lang="ru-RU" sz="1450" dirty="0" err="1" smtClean="0"/>
              <a:t>визначенням</a:t>
            </a:r>
            <a:r>
              <a:rPr lang="ru-RU" sz="1450" dirty="0" smtClean="0"/>
              <a:t> </a:t>
            </a:r>
            <a:r>
              <a:rPr lang="ru-RU" sz="1450" dirty="0" err="1" smtClean="0"/>
              <a:t>протромбінового</a:t>
            </a:r>
            <a:r>
              <a:rPr lang="ru-RU" sz="1450" dirty="0" smtClean="0"/>
              <a:t> часу, </a:t>
            </a:r>
            <a:r>
              <a:rPr lang="ru-RU" sz="1450" dirty="0" err="1" smtClean="0"/>
              <a:t>міжнародного</a:t>
            </a:r>
            <a:r>
              <a:rPr lang="ru-RU" sz="1450" dirty="0" smtClean="0"/>
              <a:t> </a:t>
            </a:r>
            <a:r>
              <a:rPr lang="ru-RU" sz="1450" dirty="0" err="1" smtClean="0"/>
              <a:t>нормалізованого</a:t>
            </a:r>
            <a:r>
              <a:rPr lang="ru-RU" sz="1450" dirty="0" smtClean="0"/>
              <a:t> </a:t>
            </a:r>
            <a:r>
              <a:rPr lang="ru-RU" sz="1450" dirty="0" err="1" smtClean="0"/>
              <a:t>відношення</a:t>
            </a:r>
            <a:r>
              <a:rPr lang="ru-RU" sz="1450" dirty="0" smtClean="0"/>
              <a:t> </a:t>
            </a:r>
            <a:r>
              <a:rPr lang="ru-RU" sz="1450" dirty="0" err="1" smtClean="0"/>
              <a:t>і</a:t>
            </a:r>
            <a:r>
              <a:rPr lang="ru-RU" sz="1450" dirty="0" smtClean="0"/>
              <a:t> </a:t>
            </a:r>
            <a:r>
              <a:rPr lang="ru-RU" sz="1450" dirty="0" err="1" smtClean="0"/>
              <a:t>активованого</a:t>
            </a:r>
            <a:r>
              <a:rPr lang="ru-RU" sz="1450" dirty="0" smtClean="0"/>
              <a:t> </a:t>
            </a:r>
            <a:r>
              <a:rPr lang="ru-RU" sz="1450" dirty="0" err="1" smtClean="0"/>
              <a:t>часткового</a:t>
            </a:r>
            <a:r>
              <a:rPr lang="ru-RU" sz="1450" dirty="0" smtClean="0"/>
              <a:t> </a:t>
            </a:r>
            <a:r>
              <a:rPr lang="ru-RU" sz="1450" dirty="0" err="1" smtClean="0"/>
              <a:t>тромбопластинового</a:t>
            </a:r>
            <a:r>
              <a:rPr lang="ru-RU" sz="1450" dirty="0" smtClean="0"/>
              <a:t> часу.</a:t>
            </a:r>
            <a:endParaRPr lang="ru-RU" sz="14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4. </a:t>
            </a:r>
            <a:r>
              <a:rPr lang="ru-RU" dirty="0" err="1" smtClean="0"/>
              <a:t>Специфічна</a:t>
            </a:r>
            <a:r>
              <a:rPr lang="ru-RU" dirty="0" smtClean="0"/>
              <a:t> </a:t>
            </a:r>
            <a:r>
              <a:rPr lang="ru-RU" dirty="0" err="1" smtClean="0"/>
              <a:t>лабораторна</a:t>
            </a:r>
            <a:r>
              <a:rPr lang="ru-RU" dirty="0" smtClean="0"/>
              <a:t> </a:t>
            </a:r>
            <a:r>
              <a:rPr lang="ru-RU" dirty="0" err="1" smtClean="0"/>
              <a:t>діагностика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Для </a:t>
            </a:r>
            <a:r>
              <a:rPr lang="ru-RU" dirty="0" err="1" smtClean="0"/>
              <a:t>лабораторної</a:t>
            </a:r>
            <a:r>
              <a:rPr lang="ru-RU" dirty="0" smtClean="0"/>
              <a:t> </a:t>
            </a:r>
            <a:r>
              <a:rPr lang="ru-RU" dirty="0" err="1" smtClean="0"/>
              <a:t>діагностики</a:t>
            </a:r>
            <a:r>
              <a:rPr lang="ru-RU" dirty="0" smtClean="0"/>
              <a:t> </a:t>
            </a:r>
            <a:r>
              <a:rPr lang="en-US" dirty="0" smtClean="0"/>
              <a:t>COVID-19 </a:t>
            </a:r>
            <a:r>
              <a:rPr lang="ru-RU" dirty="0" err="1" smtClean="0"/>
              <a:t>застосовується</a:t>
            </a:r>
            <a:r>
              <a:rPr lang="ru-RU" dirty="0" smtClean="0"/>
              <a:t> метод ПЛР. </a:t>
            </a:r>
            <a:r>
              <a:rPr lang="ru-RU" dirty="0" err="1" smtClean="0"/>
              <a:t>Основним</a:t>
            </a:r>
            <a:r>
              <a:rPr lang="ru-RU" dirty="0" smtClean="0"/>
              <a:t> видом </a:t>
            </a:r>
            <a:r>
              <a:rPr lang="ru-RU" dirty="0" err="1" smtClean="0"/>
              <a:t>біоматеріалу</a:t>
            </a:r>
            <a:r>
              <a:rPr lang="ru-RU" dirty="0" smtClean="0"/>
              <a:t> для лабораторного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матеріал</a:t>
            </a:r>
            <a:r>
              <a:rPr lang="ru-RU" dirty="0" smtClean="0"/>
              <a:t>, </a:t>
            </a:r>
            <a:r>
              <a:rPr lang="ru-RU" dirty="0" err="1" smtClean="0"/>
              <a:t>отриманий</a:t>
            </a:r>
            <a:r>
              <a:rPr lang="ru-RU" dirty="0" smtClean="0"/>
              <a:t> при </a:t>
            </a:r>
            <a:r>
              <a:rPr lang="ru-RU" dirty="0" err="1" smtClean="0"/>
              <a:t>заборі</a:t>
            </a:r>
            <a:r>
              <a:rPr lang="ru-RU" dirty="0" smtClean="0"/>
              <a:t> мазка </a:t>
            </a:r>
            <a:r>
              <a:rPr lang="ru-RU" dirty="0" err="1" smtClean="0"/>
              <a:t>з</a:t>
            </a:r>
            <a:r>
              <a:rPr lang="ru-RU" dirty="0" smtClean="0"/>
              <a:t> носоглотки </a:t>
            </a:r>
            <a:r>
              <a:rPr lang="ru-RU" dirty="0" err="1" smtClean="0"/>
              <a:t>і</a:t>
            </a:r>
            <a:r>
              <a:rPr lang="ru-RU" dirty="0" smtClean="0"/>
              <a:t> / </a:t>
            </a:r>
            <a:r>
              <a:rPr lang="ru-RU" dirty="0" err="1" smtClean="0"/>
              <a:t>або</a:t>
            </a:r>
            <a:r>
              <a:rPr lang="ru-RU" dirty="0" smtClean="0"/>
              <a:t> ротоглотки. Як </a:t>
            </a:r>
            <a:r>
              <a:rPr lang="ru-RU" dirty="0" err="1" smtClean="0"/>
              <a:t>додатковий</a:t>
            </a:r>
            <a:r>
              <a:rPr lang="ru-RU" dirty="0" smtClean="0"/>
              <a:t> </a:t>
            </a:r>
            <a:r>
              <a:rPr lang="ru-RU" dirty="0" err="1" smtClean="0"/>
              <a:t>матеріал</a:t>
            </a:r>
            <a:r>
              <a:rPr lang="ru-RU" dirty="0" smtClean="0"/>
              <a:t> для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використовуватисяпромивні</a:t>
            </a:r>
            <a:r>
              <a:rPr lang="ru-RU" dirty="0" smtClean="0"/>
              <a:t> води </a:t>
            </a:r>
            <a:r>
              <a:rPr lang="ru-RU" dirty="0" err="1" smtClean="0"/>
              <a:t>бронхів</a:t>
            </a:r>
            <a:r>
              <a:rPr lang="ru-RU" dirty="0" smtClean="0"/>
              <a:t>, </a:t>
            </a:r>
            <a:r>
              <a:rPr lang="ru-RU" dirty="0" err="1" smtClean="0"/>
              <a:t>отримані</a:t>
            </a:r>
            <a:r>
              <a:rPr lang="ru-RU" dirty="0" smtClean="0"/>
              <a:t> при </a:t>
            </a:r>
            <a:r>
              <a:rPr lang="ru-RU" dirty="0" err="1" smtClean="0"/>
              <a:t>фібробронхоскопії</a:t>
            </a:r>
            <a:r>
              <a:rPr lang="ru-RU" dirty="0" smtClean="0"/>
              <a:t> (</a:t>
            </a:r>
            <a:r>
              <a:rPr lang="ru-RU" dirty="0" err="1" smtClean="0"/>
              <a:t>бронхоальвеолярний</a:t>
            </a:r>
            <a:r>
              <a:rPr lang="ru-RU" dirty="0" smtClean="0"/>
              <a:t> </a:t>
            </a:r>
            <a:r>
              <a:rPr lang="ru-RU" dirty="0" err="1" smtClean="0"/>
              <a:t>лаваж</a:t>
            </a:r>
            <a:r>
              <a:rPr lang="ru-RU" dirty="0" smtClean="0"/>
              <a:t>), (</a:t>
            </a:r>
            <a:r>
              <a:rPr lang="ru-RU" dirty="0" err="1" smtClean="0"/>
              <a:t>ендо</a:t>
            </a:r>
            <a:r>
              <a:rPr lang="ru-RU" dirty="0" smtClean="0"/>
              <a:t>-) </a:t>
            </a:r>
            <a:r>
              <a:rPr lang="ru-RU" dirty="0" err="1" smtClean="0"/>
              <a:t>трахеальний</a:t>
            </a:r>
            <a:r>
              <a:rPr lang="ru-RU" dirty="0" smtClean="0"/>
              <a:t>, </a:t>
            </a:r>
            <a:r>
              <a:rPr lang="ru-RU" dirty="0" err="1" smtClean="0"/>
              <a:t>назофарингеальнийаспірат</a:t>
            </a:r>
            <a:r>
              <a:rPr lang="ru-RU" dirty="0" smtClean="0"/>
              <a:t>, мокрота, </a:t>
            </a:r>
            <a:r>
              <a:rPr lang="ru-RU" dirty="0" err="1" smtClean="0"/>
              <a:t>біопсійний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аутопсійний</a:t>
            </a:r>
            <a:r>
              <a:rPr lang="ru-RU" dirty="0" smtClean="0"/>
              <a:t> </a:t>
            </a:r>
            <a:r>
              <a:rPr lang="ru-RU" dirty="0" err="1" smtClean="0"/>
              <a:t>матеріал</a:t>
            </a:r>
            <a:r>
              <a:rPr lang="ru-RU" dirty="0" smtClean="0"/>
              <a:t> </a:t>
            </a:r>
            <a:r>
              <a:rPr lang="ru-RU" dirty="0" err="1" smtClean="0"/>
              <a:t>легень</a:t>
            </a:r>
            <a:r>
              <a:rPr lang="ru-RU" dirty="0" smtClean="0"/>
              <a:t>, </a:t>
            </a:r>
            <a:r>
              <a:rPr lang="ru-RU" dirty="0" err="1" smtClean="0"/>
              <a:t>цільнакров</a:t>
            </a:r>
            <a:r>
              <a:rPr lang="ru-RU" dirty="0" smtClean="0"/>
              <a:t>, </a:t>
            </a:r>
            <a:r>
              <a:rPr lang="ru-RU" dirty="0" err="1" smtClean="0"/>
              <a:t>сироватка</a:t>
            </a:r>
            <a:r>
              <a:rPr lang="ru-RU" dirty="0" smtClean="0"/>
              <a:t>, сеча, </a:t>
            </a:r>
            <a:r>
              <a:rPr lang="ru-RU" dirty="0" err="1" smtClean="0"/>
              <a:t>фекалії</a:t>
            </a:r>
            <a:r>
              <a:rPr lang="ru-RU" dirty="0" smtClean="0"/>
              <a:t>. </a:t>
            </a:r>
            <a:r>
              <a:rPr lang="ru-RU" dirty="0" err="1" smtClean="0"/>
              <a:t>Забір</a:t>
            </a:r>
            <a:r>
              <a:rPr lang="ru-RU" dirty="0" smtClean="0"/>
              <a:t> </a:t>
            </a:r>
            <a:r>
              <a:rPr lang="ru-RU" dirty="0" err="1" smtClean="0"/>
              <a:t>біологічного</a:t>
            </a:r>
            <a:r>
              <a:rPr lang="ru-RU" dirty="0" smtClean="0"/>
              <a:t> </a:t>
            </a:r>
            <a:r>
              <a:rPr lang="ru-RU" dirty="0" err="1" smtClean="0"/>
              <a:t>матеріалу</a:t>
            </a:r>
            <a:r>
              <a:rPr lang="ru-RU" dirty="0" smtClean="0"/>
              <a:t> проводиться </a:t>
            </a:r>
            <a:r>
              <a:rPr lang="ru-RU" dirty="0" err="1" smtClean="0"/>
              <a:t>відповідно</a:t>
            </a:r>
            <a:r>
              <a:rPr lang="ru-RU" dirty="0" smtClean="0"/>
              <a:t> до </a:t>
            </a:r>
            <a:r>
              <a:rPr lang="ru-RU" dirty="0" err="1" smtClean="0"/>
              <a:t>вимог</a:t>
            </a:r>
            <a:r>
              <a:rPr lang="ru-RU" dirty="0" smtClean="0"/>
              <a:t> наказу МОЗ </a:t>
            </a:r>
            <a:r>
              <a:rPr lang="ru-RU" dirty="0" err="1" smtClean="0"/>
              <a:t>України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28.03.2020 р. № 722«</a:t>
            </a:r>
            <a:r>
              <a:rPr lang="ru-RU" dirty="0" err="1" smtClean="0"/>
              <a:t>Організація</a:t>
            </a:r>
            <a:r>
              <a:rPr lang="ru-RU" dirty="0" smtClean="0"/>
              <a:t> </a:t>
            </a:r>
            <a:r>
              <a:rPr lang="ru-RU" dirty="0" err="1" smtClean="0"/>
              <a:t>надання</a:t>
            </a:r>
            <a:r>
              <a:rPr lang="ru-RU" dirty="0" smtClean="0"/>
              <a:t> </a:t>
            </a:r>
            <a:r>
              <a:rPr lang="ru-RU" dirty="0" err="1" smtClean="0"/>
              <a:t>медичної</a:t>
            </a:r>
            <a:r>
              <a:rPr lang="ru-RU" dirty="0" smtClean="0"/>
              <a:t> </a:t>
            </a:r>
            <a:r>
              <a:rPr lang="ru-RU" dirty="0" err="1" smtClean="0"/>
              <a:t>допомоги</a:t>
            </a:r>
            <a:r>
              <a:rPr lang="ru-RU" dirty="0" smtClean="0"/>
              <a:t> </a:t>
            </a:r>
            <a:r>
              <a:rPr lang="ru-RU" dirty="0" err="1" smtClean="0"/>
              <a:t>хворим</a:t>
            </a:r>
            <a:r>
              <a:rPr lang="ru-RU" dirty="0" smtClean="0"/>
              <a:t> на </a:t>
            </a:r>
            <a:r>
              <a:rPr lang="ru-RU" dirty="0" err="1" smtClean="0"/>
              <a:t>коронавірусну</a:t>
            </a:r>
            <a:r>
              <a:rPr lang="ru-RU" dirty="0" smtClean="0"/>
              <a:t> хворобу (</a:t>
            </a:r>
            <a:r>
              <a:rPr lang="en-US" dirty="0" smtClean="0"/>
              <a:t>COVID-19)».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5. </a:t>
            </a:r>
            <a:r>
              <a:rPr lang="ru-RU" dirty="0" err="1" smtClean="0"/>
              <a:t>Інструментальна</a:t>
            </a:r>
            <a:r>
              <a:rPr lang="ru-RU" dirty="0" smtClean="0"/>
              <a:t> </a:t>
            </a:r>
            <a:r>
              <a:rPr lang="ru-RU" dirty="0" err="1" smtClean="0"/>
              <a:t>діагностика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- </a:t>
            </a:r>
            <a:r>
              <a:rPr lang="ru-RU" dirty="0" err="1" smtClean="0"/>
              <a:t>Комп’ютерна</a:t>
            </a:r>
            <a:r>
              <a:rPr lang="ru-RU" dirty="0" smtClean="0"/>
              <a:t> </a:t>
            </a:r>
            <a:r>
              <a:rPr lang="ru-RU" dirty="0" err="1" smtClean="0"/>
              <a:t>томографія</a:t>
            </a:r>
            <a:r>
              <a:rPr lang="ru-RU" dirty="0" smtClean="0"/>
              <a:t> (КТ) </a:t>
            </a:r>
            <a:r>
              <a:rPr lang="ru-RU" dirty="0" err="1" smtClean="0"/>
              <a:t>легень</a:t>
            </a:r>
            <a:r>
              <a:rPr lang="ru-RU" dirty="0" smtClean="0"/>
              <a:t> </a:t>
            </a:r>
            <a:r>
              <a:rPr lang="ru-RU" dirty="0" err="1" smtClean="0"/>
              <a:t>рекомендується</a:t>
            </a:r>
            <a:r>
              <a:rPr lang="ru-RU" dirty="0" smtClean="0"/>
              <a:t> </a:t>
            </a:r>
            <a:r>
              <a:rPr lang="ru-RU" dirty="0" err="1" smtClean="0"/>
              <a:t>всім</a:t>
            </a:r>
            <a:r>
              <a:rPr lang="ru-RU" dirty="0" smtClean="0"/>
              <a:t> </a:t>
            </a:r>
            <a:r>
              <a:rPr lang="ru-RU" dirty="0" err="1" smtClean="0"/>
              <a:t>пацієнтам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підозрою</a:t>
            </a:r>
            <a:r>
              <a:rPr lang="ru-RU" dirty="0" smtClean="0"/>
              <a:t> на </a:t>
            </a:r>
            <a:r>
              <a:rPr lang="ru-RU" dirty="0" err="1" smtClean="0"/>
              <a:t>пневмонію.Класифікація</a:t>
            </a:r>
            <a:r>
              <a:rPr lang="ru-RU" dirty="0" smtClean="0"/>
              <a:t> </a:t>
            </a:r>
            <a:r>
              <a:rPr lang="ru-RU" dirty="0" err="1" smtClean="0"/>
              <a:t>специфічних</a:t>
            </a:r>
            <a:r>
              <a:rPr lang="ru-RU" dirty="0" smtClean="0"/>
              <a:t> </a:t>
            </a:r>
            <a:r>
              <a:rPr lang="ru-RU" dirty="0" err="1" smtClean="0"/>
              <a:t>змін</a:t>
            </a:r>
            <a:r>
              <a:rPr lang="ru-RU" dirty="0" smtClean="0"/>
              <a:t> </a:t>
            </a:r>
            <a:r>
              <a:rPr lang="ru-RU" dirty="0" err="1" smtClean="0"/>
              <a:t>картини</a:t>
            </a:r>
            <a:r>
              <a:rPr lang="ru-RU" dirty="0" smtClean="0"/>
              <a:t> КТ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враховуватися</a:t>
            </a:r>
            <a:r>
              <a:rPr lang="ru-RU" dirty="0" smtClean="0"/>
              <a:t> при </a:t>
            </a:r>
            <a:r>
              <a:rPr lang="ru-RU" dirty="0" err="1" smtClean="0"/>
              <a:t>маршрутизації</a:t>
            </a:r>
            <a:r>
              <a:rPr lang="ru-RU" dirty="0" smtClean="0"/>
              <a:t> </a:t>
            </a:r>
            <a:r>
              <a:rPr lang="ru-RU" dirty="0" err="1" smtClean="0"/>
              <a:t>пацієнтів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en-US" dirty="0" smtClean="0"/>
              <a:t>COVID-19. </a:t>
            </a:r>
            <a:endParaRPr lang="uk-UA" dirty="0" smtClean="0"/>
          </a:p>
          <a:p>
            <a:r>
              <a:rPr lang="en-US" dirty="0" smtClean="0"/>
              <a:t>- </a:t>
            </a:r>
            <a:r>
              <a:rPr lang="ru-RU" dirty="0" err="1" smtClean="0"/>
              <a:t>Оглядова</a:t>
            </a:r>
            <a:r>
              <a:rPr lang="ru-RU" dirty="0" smtClean="0"/>
              <a:t> </a:t>
            </a:r>
            <a:r>
              <a:rPr lang="ru-RU" dirty="0" err="1" smtClean="0"/>
              <a:t>рентгенографія</a:t>
            </a:r>
            <a:r>
              <a:rPr lang="ru-RU" dirty="0" smtClean="0"/>
              <a:t> </a:t>
            </a:r>
            <a:r>
              <a:rPr lang="ru-RU" dirty="0" err="1" smtClean="0"/>
              <a:t>органів</a:t>
            </a:r>
            <a:r>
              <a:rPr lang="ru-RU" dirty="0" smtClean="0"/>
              <a:t> </a:t>
            </a:r>
            <a:r>
              <a:rPr lang="ru-RU" dirty="0" err="1" smtClean="0"/>
              <a:t>грудної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 в </a:t>
            </a:r>
            <a:r>
              <a:rPr lang="ru-RU" dirty="0" err="1" smtClean="0"/>
              <a:t>передній</a:t>
            </a:r>
            <a:r>
              <a:rPr lang="ru-RU" dirty="0" smtClean="0"/>
              <a:t> </a:t>
            </a:r>
            <a:r>
              <a:rPr lang="ru-RU" dirty="0" err="1" smtClean="0"/>
              <a:t>прямій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бічній</a:t>
            </a:r>
            <a:r>
              <a:rPr lang="ru-RU" dirty="0" smtClean="0"/>
              <a:t> </a:t>
            </a:r>
            <a:r>
              <a:rPr lang="ru-RU" dirty="0" err="1" smtClean="0"/>
              <a:t>проекціях</a:t>
            </a:r>
            <a:r>
              <a:rPr lang="ru-RU" dirty="0" smtClean="0"/>
              <a:t> при </a:t>
            </a:r>
            <a:r>
              <a:rPr lang="ru-RU" dirty="0" err="1" smtClean="0"/>
              <a:t>невідомій</a:t>
            </a:r>
            <a:r>
              <a:rPr lang="ru-RU" dirty="0" smtClean="0"/>
              <a:t> </a:t>
            </a:r>
            <a:r>
              <a:rPr lang="ru-RU" dirty="0" err="1" smtClean="0"/>
              <a:t>локалізації</a:t>
            </a:r>
            <a:r>
              <a:rPr lang="ru-RU" dirty="0" smtClean="0"/>
              <a:t> запального </a:t>
            </a:r>
            <a:r>
              <a:rPr lang="ru-RU" dirty="0" err="1" smtClean="0"/>
              <a:t>процесу</a:t>
            </a:r>
            <a:r>
              <a:rPr lang="ru-RU" dirty="0" smtClean="0"/>
              <a:t> (</a:t>
            </a:r>
            <a:r>
              <a:rPr lang="ru-RU" dirty="0" err="1" smtClean="0"/>
              <a:t>доцільно</a:t>
            </a:r>
            <a:r>
              <a:rPr lang="ru-RU" dirty="0" smtClean="0"/>
              <a:t> </a:t>
            </a:r>
            <a:r>
              <a:rPr lang="ru-RU" dirty="0" err="1" smtClean="0"/>
              <a:t>виконувати</a:t>
            </a:r>
            <a:r>
              <a:rPr lang="ru-RU" dirty="0" smtClean="0"/>
              <a:t> </a:t>
            </a:r>
            <a:r>
              <a:rPr lang="ru-RU" dirty="0" err="1" smtClean="0"/>
              <a:t>знімок</a:t>
            </a:r>
            <a:r>
              <a:rPr lang="ru-RU" dirty="0" smtClean="0"/>
              <a:t> в </a:t>
            </a:r>
            <a:r>
              <a:rPr lang="ru-RU" dirty="0" err="1" smtClean="0"/>
              <a:t>правій</a:t>
            </a:r>
            <a:r>
              <a:rPr lang="ru-RU" dirty="0" smtClean="0"/>
              <a:t> </a:t>
            </a:r>
            <a:r>
              <a:rPr lang="ru-RU" dirty="0" err="1" smtClean="0"/>
              <a:t>бічній</a:t>
            </a:r>
            <a:r>
              <a:rPr lang="ru-RU" dirty="0" smtClean="0"/>
              <a:t> </a:t>
            </a:r>
            <a:r>
              <a:rPr lang="ru-RU" dirty="0" err="1" smtClean="0"/>
              <a:t>проекції</a:t>
            </a:r>
            <a:r>
              <a:rPr lang="ru-RU" dirty="0" smtClean="0"/>
              <a:t>)</a:t>
            </a:r>
          </a:p>
          <a:p>
            <a:r>
              <a:rPr lang="ru-RU" dirty="0" smtClean="0"/>
              <a:t> - при </a:t>
            </a:r>
            <a:r>
              <a:rPr lang="ru-RU" dirty="0" err="1" smtClean="0"/>
              <a:t>відсутності</a:t>
            </a:r>
            <a:r>
              <a:rPr lang="ru-RU" dirty="0" smtClean="0"/>
              <a:t> </a:t>
            </a:r>
            <a:r>
              <a:rPr lang="ru-RU" dirty="0" err="1" smtClean="0"/>
              <a:t>можливості</a:t>
            </a:r>
            <a:r>
              <a:rPr lang="ru-RU" dirty="0" smtClean="0"/>
              <a:t> </a:t>
            </a:r>
            <a:r>
              <a:rPr lang="ru-RU" dirty="0" err="1" smtClean="0"/>
              <a:t>виконання</a:t>
            </a:r>
            <a:r>
              <a:rPr lang="ru-RU" dirty="0" smtClean="0"/>
              <a:t> </a:t>
            </a:r>
            <a:r>
              <a:rPr lang="ru-RU" dirty="0" err="1" smtClean="0"/>
              <a:t>комп'ютерної</a:t>
            </a:r>
            <a:r>
              <a:rPr lang="ru-RU" dirty="0" smtClean="0"/>
              <a:t> </a:t>
            </a:r>
            <a:r>
              <a:rPr lang="ru-RU" dirty="0" err="1" smtClean="0"/>
              <a:t>томографії</a:t>
            </a:r>
            <a:r>
              <a:rPr lang="ru-RU" dirty="0" smtClean="0"/>
              <a:t>. </a:t>
            </a:r>
            <a:r>
              <a:rPr lang="ru-RU" dirty="0" err="1" smtClean="0"/>
              <a:t>Комп'ютерна</a:t>
            </a:r>
            <a:r>
              <a:rPr lang="ru-RU" dirty="0" smtClean="0"/>
              <a:t> </a:t>
            </a:r>
            <a:r>
              <a:rPr lang="ru-RU" dirty="0" err="1" smtClean="0"/>
              <a:t>томографія</a:t>
            </a:r>
            <a:r>
              <a:rPr lang="ru-RU" dirty="0" smtClean="0"/>
              <a:t> </a:t>
            </a:r>
            <a:r>
              <a:rPr lang="ru-RU" dirty="0" err="1" smtClean="0"/>
              <a:t>легень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більш</a:t>
            </a:r>
            <a:r>
              <a:rPr lang="ru-RU" dirty="0" smtClean="0"/>
              <a:t> </a:t>
            </a:r>
            <a:r>
              <a:rPr lang="ru-RU" dirty="0" err="1" smtClean="0"/>
              <a:t>чутливим</a:t>
            </a:r>
            <a:r>
              <a:rPr lang="ru-RU" dirty="0" smtClean="0"/>
              <a:t> методом для </a:t>
            </a:r>
            <a:r>
              <a:rPr lang="ru-RU" dirty="0" err="1" smtClean="0"/>
              <a:t>діагностики</a:t>
            </a:r>
            <a:r>
              <a:rPr lang="ru-RU" dirty="0" smtClean="0"/>
              <a:t> </a:t>
            </a:r>
            <a:r>
              <a:rPr lang="ru-RU" dirty="0" err="1" smtClean="0"/>
              <a:t>вірусної</a:t>
            </a:r>
            <a:r>
              <a:rPr lang="ru-RU" dirty="0" smtClean="0"/>
              <a:t> </a:t>
            </a:r>
            <a:r>
              <a:rPr lang="ru-RU" dirty="0" err="1" smtClean="0"/>
              <a:t>пневмонії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00042"/>
            <a:ext cx="9144000" cy="5954766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1450" dirty="0" smtClean="0"/>
          </a:p>
          <a:p>
            <a:pPr>
              <a:buNone/>
            </a:pPr>
            <a:endParaRPr lang="ru-RU" sz="1450" dirty="0" smtClean="0"/>
          </a:p>
          <a:p>
            <a:pPr>
              <a:buNone/>
            </a:pPr>
            <a:endParaRPr lang="ru-RU" sz="1450" dirty="0" smtClean="0"/>
          </a:p>
          <a:p>
            <a:endParaRPr lang="ru-RU" sz="1450" dirty="0" smtClean="0"/>
          </a:p>
          <a:p>
            <a:endParaRPr lang="ru-RU" sz="1450" dirty="0" smtClean="0"/>
          </a:p>
          <a:p>
            <a:r>
              <a:rPr lang="ru-RU" sz="1450" dirty="0" smtClean="0"/>
              <a:t>*При </a:t>
            </a:r>
            <a:r>
              <a:rPr lang="ru-RU" sz="1450" dirty="0" err="1" smtClean="0"/>
              <a:t>рентгенографії</a:t>
            </a:r>
            <a:r>
              <a:rPr lang="ru-RU" sz="1450" dirty="0" smtClean="0"/>
              <a:t> </a:t>
            </a:r>
            <a:r>
              <a:rPr lang="ru-RU" sz="1450" dirty="0" err="1" smtClean="0"/>
              <a:t>грудної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клітини</a:t>
            </a:r>
            <a:r>
              <a:rPr lang="ru-RU" sz="1450" dirty="0" smtClean="0"/>
              <a:t> </a:t>
            </a:r>
            <a:r>
              <a:rPr lang="ru-RU" sz="1450" dirty="0" err="1" smtClean="0"/>
              <a:t>основними</a:t>
            </a:r>
            <a:r>
              <a:rPr lang="ru-RU" sz="1450" dirty="0" smtClean="0"/>
              <a:t> </a:t>
            </a:r>
            <a:r>
              <a:rPr lang="ru-RU" sz="1450" dirty="0" err="1" smtClean="0"/>
              <a:t>проявами</a:t>
            </a:r>
            <a:r>
              <a:rPr lang="ru-RU" sz="1450" dirty="0" smtClean="0"/>
              <a:t> </a:t>
            </a:r>
            <a:r>
              <a:rPr lang="ru-RU" sz="1450" dirty="0" err="1" smtClean="0"/>
              <a:t>пневмонії</a:t>
            </a:r>
            <a:r>
              <a:rPr lang="ru-RU" sz="1450" dirty="0" smtClean="0"/>
              <a:t> </a:t>
            </a:r>
            <a:r>
              <a:rPr lang="ru-RU" sz="1450" dirty="0" err="1" smtClean="0"/>
              <a:t>є</a:t>
            </a:r>
            <a:r>
              <a:rPr lang="ru-RU" sz="1450" dirty="0" smtClean="0"/>
              <a:t> </a:t>
            </a:r>
            <a:r>
              <a:rPr lang="ru-RU" sz="1450" dirty="0" err="1" smtClean="0"/>
              <a:t>двосторонні</a:t>
            </a:r>
            <a:r>
              <a:rPr lang="ru-RU" sz="1450" dirty="0" smtClean="0"/>
              <a:t> </a:t>
            </a:r>
            <a:r>
              <a:rPr lang="ru-RU" sz="1450" dirty="0" err="1" smtClean="0"/>
              <a:t>інфільтрати</a:t>
            </a:r>
            <a:r>
              <a:rPr lang="ru-RU" sz="1450" dirty="0" smtClean="0"/>
              <a:t> у </a:t>
            </a:r>
            <a:r>
              <a:rPr lang="ru-RU" sz="1450" dirty="0" err="1" smtClean="0"/>
              <a:t>вигляді</a:t>
            </a:r>
            <a:r>
              <a:rPr lang="ru-RU" sz="1450" dirty="0" smtClean="0"/>
              <a:t> «матового </a:t>
            </a:r>
            <a:r>
              <a:rPr lang="ru-RU" sz="1450" dirty="0" err="1" smtClean="0"/>
              <a:t>скла</a:t>
            </a:r>
            <a:r>
              <a:rPr lang="ru-RU" sz="1450" dirty="0" smtClean="0"/>
              <a:t>» </a:t>
            </a:r>
            <a:r>
              <a:rPr lang="ru-RU" sz="1450" dirty="0" err="1" smtClean="0"/>
              <a:t>або</a:t>
            </a:r>
            <a:r>
              <a:rPr lang="ru-RU" sz="1450" dirty="0" smtClean="0"/>
              <a:t> </a:t>
            </a:r>
            <a:r>
              <a:rPr lang="ru-RU" sz="1450" dirty="0" err="1" smtClean="0"/>
              <a:t>консолідація</a:t>
            </a:r>
            <a:r>
              <a:rPr lang="ru-RU" sz="1450" dirty="0" smtClean="0"/>
              <a:t> </a:t>
            </a:r>
            <a:r>
              <a:rPr lang="ru-RU" sz="1450" dirty="0" err="1" smtClean="0"/>
              <a:t>інфільтратів</a:t>
            </a:r>
            <a:r>
              <a:rPr lang="ru-RU" sz="1450" dirty="0" smtClean="0"/>
              <a:t>, </a:t>
            </a:r>
            <a:r>
              <a:rPr lang="ru-RU" sz="1450" dirty="0" err="1" smtClean="0"/>
              <a:t>двосторонні</a:t>
            </a:r>
            <a:r>
              <a:rPr lang="ru-RU" sz="1450" dirty="0" smtClean="0"/>
              <a:t> </a:t>
            </a:r>
            <a:r>
              <a:rPr lang="ru-RU" sz="1450" dirty="0" err="1" smtClean="0"/>
              <a:t>зливні</a:t>
            </a:r>
            <a:r>
              <a:rPr lang="ru-RU" sz="1450" dirty="0" smtClean="0"/>
              <a:t> </a:t>
            </a:r>
            <a:r>
              <a:rPr lang="ru-RU" sz="1450" dirty="0" err="1" smtClean="0"/>
              <a:t>інфільтративні</a:t>
            </a:r>
            <a:r>
              <a:rPr lang="ru-RU" sz="1450" dirty="0" smtClean="0"/>
              <a:t> </a:t>
            </a:r>
            <a:r>
              <a:rPr lang="ru-RU" sz="1450" dirty="0" err="1" smtClean="0"/>
              <a:t>затемнення</a:t>
            </a:r>
            <a:r>
              <a:rPr lang="ru-RU" sz="1450" dirty="0" smtClean="0"/>
              <a:t>, </a:t>
            </a:r>
            <a:r>
              <a:rPr lang="ru-RU" sz="1450" dirty="0" err="1" smtClean="0"/>
              <a:t>які</a:t>
            </a:r>
            <a:r>
              <a:rPr lang="ru-RU" sz="1450" dirty="0" smtClean="0"/>
              <a:t> </a:t>
            </a:r>
            <a:r>
              <a:rPr lang="ru-RU" sz="1450" dirty="0" err="1" smtClean="0"/>
              <a:t>мають</a:t>
            </a:r>
            <a:r>
              <a:rPr lang="ru-RU" sz="1450" dirty="0" smtClean="0"/>
              <a:t> </a:t>
            </a:r>
            <a:r>
              <a:rPr lang="ru-RU" sz="1450" dirty="0" err="1" smtClean="0"/>
              <a:t>переважне</a:t>
            </a:r>
            <a:r>
              <a:rPr lang="ru-RU" sz="1450" dirty="0" smtClean="0"/>
              <a:t> </a:t>
            </a:r>
            <a:r>
              <a:rPr lang="ru-RU" sz="1450" dirty="0" err="1" smtClean="0"/>
              <a:t>поширення</a:t>
            </a:r>
            <a:r>
              <a:rPr lang="ru-RU" sz="1450" dirty="0" smtClean="0"/>
              <a:t> в </a:t>
            </a:r>
            <a:r>
              <a:rPr lang="ru-RU" sz="1450" dirty="0" err="1" smtClean="0"/>
              <a:t>нижніх</a:t>
            </a:r>
            <a:r>
              <a:rPr lang="ru-RU" sz="1450" dirty="0" smtClean="0"/>
              <a:t> </a:t>
            </a:r>
            <a:r>
              <a:rPr lang="ru-RU" sz="1450" dirty="0" err="1" smtClean="0"/>
              <a:t>і</a:t>
            </a:r>
            <a:r>
              <a:rPr lang="ru-RU" sz="1450" dirty="0" smtClean="0"/>
              <a:t> </a:t>
            </a:r>
            <a:r>
              <a:rPr lang="ru-RU" sz="1450" dirty="0" err="1" smtClean="0"/>
              <a:t>середніх</a:t>
            </a:r>
            <a:r>
              <a:rPr lang="ru-RU" sz="1450" dirty="0" smtClean="0"/>
              <a:t> зонах </a:t>
            </a:r>
            <a:r>
              <a:rPr lang="ru-RU" sz="1450" dirty="0" err="1" smtClean="0"/>
              <a:t>легень</a:t>
            </a:r>
            <a:r>
              <a:rPr lang="ru-RU" sz="1450" dirty="0" smtClean="0"/>
              <a:t>. </a:t>
            </a:r>
            <a:r>
              <a:rPr lang="ru-RU" sz="1450" dirty="0" err="1" smtClean="0"/>
              <a:t>Також</a:t>
            </a:r>
            <a:r>
              <a:rPr lang="ru-RU" sz="1450" dirty="0" smtClean="0"/>
              <a:t> </a:t>
            </a:r>
            <a:r>
              <a:rPr lang="ru-RU" sz="1450" dirty="0" err="1" smtClean="0"/>
              <a:t>може</a:t>
            </a:r>
            <a:r>
              <a:rPr lang="ru-RU" sz="1450" dirty="0" smtClean="0"/>
              <a:t> бути </a:t>
            </a:r>
            <a:r>
              <a:rPr lang="ru-RU" sz="1450" dirty="0" err="1" smtClean="0"/>
              <a:t>присутнім</a:t>
            </a:r>
            <a:r>
              <a:rPr lang="ru-RU" sz="1450" dirty="0" smtClean="0"/>
              <a:t> </a:t>
            </a:r>
            <a:r>
              <a:rPr lang="ru-RU" sz="1450" dirty="0" err="1" smtClean="0"/>
              <a:t>і</a:t>
            </a:r>
            <a:r>
              <a:rPr lang="ru-RU" sz="1450" dirty="0" smtClean="0"/>
              <a:t> невеликий </a:t>
            </a:r>
            <a:r>
              <a:rPr lang="ru-RU" sz="1450" dirty="0" err="1" smtClean="0"/>
              <a:t>плевральний</a:t>
            </a:r>
            <a:r>
              <a:rPr lang="ru-RU" sz="1450" dirty="0" smtClean="0"/>
              <a:t> </a:t>
            </a:r>
            <a:r>
              <a:rPr lang="ru-RU" sz="1450" dirty="0" err="1" smtClean="0"/>
              <a:t>випіт</a:t>
            </a:r>
            <a:r>
              <a:rPr lang="ru-RU" sz="1450" dirty="0" smtClean="0"/>
              <a:t>; При </a:t>
            </a:r>
            <a:r>
              <a:rPr lang="ru-RU" sz="1450" dirty="0" err="1" smtClean="0"/>
              <a:t>комп’ютерної</a:t>
            </a:r>
            <a:r>
              <a:rPr lang="ru-RU" sz="1450" dirty="0" smtClean="0"/>
              <a:t> </a:t>
            </a:r>
            <a:r>
              <a:rPr lang="ru-RU" sz="1450" dirty="0" err="1" smtClean="0"/>
              <a:t>томографії</a:t>
            </a:r>
            <a:r>
              <a:rPr lang="ru-RU" sz="1450" dirty="0" smtClean="0"/>
              <a:t> </a:t>
            </a:r>
            <a:r>
              <a:rPr lang="ru-RU" sz="1450" dirty="0" err="1" smtClean="0"/>
              <a:t>органів</a:t>
            </a:r>
            <a:r>
              <a:rPr lang="ru-RU" sz="1450" dirty="0" smtClean="0"/>
              <a:t> </a:t>
            </a:r>
            <a:r>
              <a:rPr lang="ru-RU" sz="1450" dirty="0" err="1" smtClean="0"/>
              <a:t>грудної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клітки</a:t>
            </a:r>
            <a:r>
              <a:rPr lang="ru-RU" sz="1450" dirty="0" smtClean="0"/>
              <a:t> </a:t>
            </a:r>
            <a:r>
              <a:rPr lang="ru-RU" sz="1450" dirty="0" err="1" smtClean="0"/>
              <a:t>основними</a:t>
            </a:r>
            <a:r>
              <a:rPr lang="ru-RU" sz="1450" dirty="0" smtClean="0"/>
              <a:t> </a:t>
            </a:r>
            <a:r>
              <a:rPr lang="ru-RU" sz="1450" dirty="0" err="1" smtClean="0"/>
              <a:t>типовими</a:t>
            </a:r>
            <a:r>
              <a:rPr lang="ru-RU" sz="1450" dirty="0" smtClean="0"/>
              <a:t> </a:t>
            </a:r>
            <a:r>
              <a:rPr lang="ru-RU" sz="1450" dirty="0" err="1" smtClean="0"/>
              <a:t>проявами</a:t>
            </a:r>
            <a:r>
              <a:rPr lang="ru-RU" sz="1450" dirty="0" smtClean="0"/>
              <a:t> </a:t>
            </a:r>
            <a:r>
              <a:rPr lang="ru-RU" sz="1450" dirty="0" err="1" smtClean="0"/>
              <a:t>вірусної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пневмонії</a:t>
            </a:r>
            <a:r>
              <a:rPr lang="ru-RU" sz="1450" dirty="0" smtClean="0"/>
              <a:t> (в тому </a:t>
            </a:r>
            <a:r>
              <a:rPr lang="ru-RU" sz="1450" dirty="0" err="1" smtClean="0"/>
              <a:t>числі</a:t>
            </a:r>
            <a:r>
              <a:rPr lang="ru-RU" sz="1450" dirty="0" smtClean="0"/>
              <a:t> </a:t>
            </a:r>
            <a:r>
              <a:rPr lang="en-US" sz="1450" dirty="0" smtClean="0"/>
              <a:t>COVID-19) </a:t>
            </a:r>
            <a:r>
              <a:rPr lang="ru-RU" sz="1450" dirty="0" smtClean="0"/>
              <a:t>є: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численні</a:t>
            </a:r>
            <a:r>
              <a:rPr lang="ru-RU" sz="1450" dirty="0" smtClean="0"/>
              <a:t> </a:t>
            </a:r>
            <a:r>
              <a:rPr lang="ru-RU" sz="1450" dirty="0" err="1" smtClean="0"/>
              <a:t>ущільнення</a:t>
            </a:r>
            <a:r>
              <a:rPr lang="ru-RU" sz="1450" dirty="0" smtClean="0"/>
              <a:t> </a:t>
            </a:r>
            <a:r>
              <a:rPr lang="ru-RU" sz="1450" dirty="0" err="1" smtClean="0"/>
              <a:t>легеневої</a:t>
            </a:r>
            <a:r>
              <a:rPr lang="ru-RU" sz="1450" dirty="0" smtClean="0"/>
              <a:t> </a:t>
            </a:r>
            <a:r>
              <a:rPr lang="ru-RU" sz="1450" dirty="0" err="1" smtClean="0"/>
              <a:t>тканини</a:t>
            </a:r>
            <a:r>
              <a:rPr lang="ru-RU" sz="1450" dirty="0" smtClean="0"/>
              <a:t> за типом «матового </a:t>
            </a:r>
            <a:r>
              <a:rPr lang="ru-RU" sz="1450" dirty="0" err="1" smtClean="0"/>
              <a:t>скла</a:t>
            </a:r>
            <a:r>
              <a:rPr lang="ru-RU" sz="1450" dirty="0" smtClean="0"/>
              <a:t>»,</a:t>
            </a:r>
            <a:r>
              <a:rPr lang="ru-RU" sz="1450" dirty="0" err="1" smtClean="0"/>
              <a:t>переважно</a:t>
            </a:r>
            <a:r>
              <a:rPr lang="ru-RU" sz="1450" dirty="0" smtClean="0"/>
              <a:t> </a:t>
            </a:r>
            <a:r>
              <a:rPr lang="ru-RU" sz="1450" dirty="0" err="1" smtClean="0"/>
              <a:t>округлої</a:t>
            </a:r>
            <a:r>
              <a:rPr lang="ru-RU" sz="1450" dirty="0" smtClean="0"/>
              <a:t> </a:t>
            </a:r>
            <a:r>
              <a:rPr lang="ru-RU" sz="1450" dirty="0" err="1" smtClean="0"/>
              <a:t>форми</a:t>
            </a:r>
            <a:r>
              <a:rPr lang="ru-RU" sz="1450" dirty="0" smtClean="0"/>
              <a:t>, </a:t>
            </a:r>
            <a:r>
              <a:rPr lang="ru-RU" sz="1450" dirty="0" err="1" smtClean="0"/>
              <a:t>різної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протяжності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(</a:t>
            </a:r>
            <a:r>
              <a:rPr lang="ru-RU" sz="1450" dirty="0" err="1" smtClean="0"/>
              <a:t>або</a:t>
            </a:r>
            <a:r>
              <a:rPr lang="ru-RU" sz="1450" dirty="0" smtClean="0"/>
              <a:t> без)</a:t>
            </a:r>
            <a:r>
              <a:rPr lang="ru-RU" sz="1450" dirty="0" err="1" smtClean="0"/>
              <a:t>консолідації</a:t>
            </a:r>
            <a:r>
              <a:rPr lang="ru-RU" sz="1450" dirty="0" smtClean="0"/>
              <a:t>;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периферична</a:t>
            </a:r>
            <a:r>
              <a:rPr lang="ru-RU" sz="1450" dirty="0" smtClean="0"/>
              <a:t>, </a:t>
            </a:r>
            <a:r>
              <a:rPr lang="ru-RU" sz="1450" dirty="0" err="1" smtClean="0"/>
              <a:t>мультилобарна</a:t>
            </a:r>
            <a:r>
              <a:rPr lang="ru-RU" sz="1450" dirty="0" smtClean="0"/>
              <a:t> </a:t>
            </a:r>
            <a:r>
              <a:rPr lang="ru-RU" sz="1450" dirty="0" err="1" smtClean="0"/>
              <a:t>локалізація</a:t>
            </a:r>
            <a:r>
              <a:rPr lang="ru-RU" sz="1450" dirty="0" smtClean="0"/>
              <a:t>; </a:t>
            </a:r>
            <a:r>
              <a:rPr lang="ru-RU" sz="1450" dirty="0" err="1" smtClean="0"/>
              <a:t>Нехарактерні</a:t>
            </a:r>
            <a:r>
              <a:rPr lang="ru-RU" sz="1450" dirty="0" smtClean="0"/>
              <a:t> </a:t>
            </a:r>
            <a:r>
              <a:rPr lang="ru-RU" sz="1450" dirty="0" err="1" smtClean="0"/>
              <a:t>ознаки</a:t>
            </a:r>
            <a:r>
              <a:rPr lang="ru-RU" sz="1450" dirty="0" smtClean="0"/>
              <a:t>: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ущільнення</a:t>
            </a:r>
            <a:r>
              <a:rPr lang="ru-RU" sz="1450" dirty="0" smtClean="0"/>
              <a:t> </a:t>
            </a:r>
            <a:r>
              <a:rPr lang="ru-RU" sz="1450" dirty="0" err="1" smtClean="0"/>
              <a:t>легеневої</a:t>
            </a:r>
            <a:r>
              <a:rPr lang="ru-RU" sz="1450" dirty="0" smtClean="0"/>
              <a:t> </a:t>
            </a:r>
            <a:r>
              <a:rPr lang="ru-RU" sz="1450" dirty="0" err="1" smtClean="0"/>
              <a:t>тканини</a:t>
            </a:r>
            <a:r>
              <a:rPr lang="ru-RU" sz="1450" dirty="0" smtClean="0"/>
              <a:t> за типом «матового </a:t>
            </a:r>
            <a:r>
              <a:rPr lang="ru-RU" sz="1450" dirty="0" err="1" smtClean="0"/>
              <a:t>скла</a:t>
            </a:r>
            <a:r>
              <a:rPr lang="ru-RU" sz="1450" dirty="0" smtClean="0"/>
              <a:t>» </a:t>
            </a:r>
            <a:r>
              <a:rPr lang="ru-RU" sz="1450" dirty="0" err="1" smtClean="0"/>
              <a:t>центральної</a:t>
            </a:r>
            <a:r>
              <a:rPr lang="ru-RU" sz="1450" dirty="0" smtClean="0"/>
              <a:t> та </a:t>
            </a:r>
            <a:r>
              <a:rPr lang="ru-RU" sz="1450" dirty="0" err="1" smtClean="0"/>
              <a:t>прикореневої</a:t>
            </a:r>
            <a:r>
              <a:rPr lang="ru-RU" sz="1450" dirty="0" smtClean="0"/>
              <a:t> </a:t>
            </a:r>
            <a:r>
              <a:rPr lang="ru-RU" sz="1450" dirty="0" err="1" smtClean="0"/>
              <a:t>локалізації</a:t>
            </a:r>
            <a:r>
              <a:rPr lang="ru-RU" sz="1450" dirty="0" smtClean="0"/>
              <a:t>;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одиничні</a:t>
            </a:r>
            <a:r>
              <a:rPr lang="ru-RU" sz="1450" dirty="0" smtClean="0"/>
              <a:t> </a:t>
            </a:r>
            <a:r>
              <a:rPr lang="ru-RU" sz="1450" dirty="0" err="1" smtClean="0"/>
              <a:t>солідні</a:t>
            </a:r>
            <a:r>
              <a:rPr lang="ru-RU" sz="1450" dirty="0" smtClean="0"/>
              <a:t> </a:t>
            </a:r>
            <a:r>
              <a:rPr lang="ru-RU" sz="1450" dirty="0" err="1" smtClean="0"/>
              <a:t>вузлики</a:t>
            </a:r>
            <a:r>
              <a:rPr lang="ru-RU" sz="1450" dirty="0" smtClean="0"/>
              <a:t>;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наявність</a:t>
            </a:r>
            <a:r>
              <a:rPr lang="ru-RU" sz="1450" dirty="0" smtClean="0"/>
              <a:t> </a:t>
            </a:r>
            <a:r>
              <a:rPr lang="ru-RU" sz="1450" dirty="0" err="1" smtClean="0"/>
              <a:t>кавітації</a:t>
            </a:r>
            <a:r>
              <a:rPr lang="ru-RU" sz="1450" dirty="0" smtClean="0"/>
              <a:t>;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плевральний</a:t>
            </a:r>
            <a:r>
              <a:rPr lang="ru-RU" sz="1450" dirty="0" smtClean="0"/>
              <a:t> </a:t>
            </a:r>
            <a:r>
              <a:rPr lang="ru-RU" sz="1450" dirty="0" err="1" smtClean="0"/>
              <a:t>випіт</a:t>
            </a:r>
            <a:r>
              <a:rPr lang="ru-RU" sz="1450" dirty="0" smtClean="0"/>
              <a:t>;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лімфаденопатія</a:t>
            </a:r>
            <a:r>
              <a:rPr lang="ru-RU" sz="1450" dirty="0" smtClean="0"/>
              <a:t> При </a:t>
            </a:r>
            <a:r>
              <a:rPr lang="ru-RU" sz="1450" dirty="0" err="1" smtClean="0"/>
              <a:t>оцінці</a:t>
            </a:r>
            <a:r>
              <a:rPr lang="ru-RU" sz="1450" dirty="0" smtClean="0"/>
              <a:t> </a:t>
            </a:r>
            <a:r>
              <a:rPr lang="ru-RU" sz="1450" dirty="0" err="1" smtClean="0"/>
              <a:t>комп’ютерних</a:t>
            </a:r>
            <a:r>
              <a:rPr lang="ru-RU" sz="1450" dirty="0" smtClean="0"/>
              <a:t> </a:t>
            </a:r>
            <a:r>
              <a:rPr lang="ru-RU" sz="1450" dirty="0" err="1" smtClean="0"/>
              <a:t>томограм</a:t>
            </a:r>
            <a:r>
              <a:rPr lang="ru-RU" sz="1450" dirty="0" smtClean="0"/>
              <a:t> </a:t>
            </a:r>
            <a:r>
              <a:rPr lang="ru-RU" sz="1450" dirty="0" err="1" smtClean="0"/>
              <a:t>виділяють</a:t>
            </a:r>
            <a:r>
              <a:rPr lang="ru-RU" sz="1450" dirty="0" smtClean="0"/>
              <a:t> </a:t>
            </a:r>
            <a:r>
              <a:rPr lang="ru-RU" sz="1450" dirty="0" err="1" smtClean="0"/>
              <a:t>наступні</a:t>
            </a:r>
            <a:r>
              <a:rPr lang="ru-RU" sz="1450" dirty="0" smtClean="0"/>
              <a:t> </a:t>
            </a:r>
            <a:r>
              <a:rPr lang="ru-RU" sz="1450" dirty="0" err="1" smtClean="0"/>
              <a:t>ступеніймовірності</a:t>
            </a:r>
            <a:r>
              <a:rPr lang="ru-RU" sz="1450" dirty="0" smtClean="0"/>
              <a:t> </a:t>
            </a:r>
            <a:r>
              <a:rPr lang="ru-RU" sz="1450" dirty="0" err="1" smtClean="0"/>
              <a:t>наявності</a:t>
            </a:r>
            <a:r>
              <a:rPr lang="ru-RU" sz="1450" dirty="0" smtClean="0"/>
              <a:t> КТ - </a:t>
            </a:r>
            <a:r>
              <a:rPr lang="ru-RU" sz="1450" dirty="0" err="1" smtClean="0"/>
              <a:t>ознак</a:t>
            </a:r>
            <a:r>
              <a:rPr lang="ru-RU" sz="1450" dirty="0" smtClean="0"/>
              <a:t> </a:t>
            </a:r>
            <a:r>
              <a:rPr lang="ru-RU" sz="1450" dirty="0" err="1" smtClean="0"/>
              <a:t>вірусної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пневмонії</a:t>
            </a:r>
            <a:r>
              <a:rPr lang="ru-RU" sz="1450" dirty="0" smtClean="0"/>
              <a:t>, </a:t>
            </a:r>
            <a:r>
              <a:rPr lang="ru-RU" sz="1450" dirty="0" err="1" smtClean="0"/>
              <a:t>які</a:t>
            </a:r>
            <a:r>
              <a:rPr lang="ru-RU" sz="1450" dirty="0" smtClean="0"/>
              <a:t> </a:t>
            </a:r>
            <a:r>
              <a:rPr lang="ru-RU" sz="1450" dirty="0" err="1" smtClean="0"/>
              <a:t>можутьвідповідати</a:t>
            </a:r>
            <a:r>
              <a:rPr lang="ru-RU" sz="1450" dirty="0" smtClean="0"/>
              <a:t> в тому </a:t>
            </a:r>
            <a:r>
              <a:rPr lang="ru-RU" sz="1450" dirty="0" err="1" smtClean="0"/>
              <a:t>числі</a:t>
            </a:r>
            <a:r>
              <a:rPr lang="ru-RU" sz="1450" dirty="0" smtClean="0"/>
              <a:t> </a:t>
            </a:r>
            <a:r>
              <a:rPr lang="en-US" sz="1450" dirty="0" smtClean="0"/>
              <a:t>COVID-19. </a:t>
            </a:r>
            <a:r>
              <a:rPr lang="ru-RU" sz="1450" dirty="0" err="1" smtClean="0"/>
              <a:t>Висока</a:t>
            </a:r>
            <a:r>
              <a:rPr lang="ru-RU" sz="1450" dirty="0" smtClean="0"/>
              <a:t> </a:t>
            </a:r>
            <a:r>
              <a:rPr lang="ru-RU" sz="1450" dirty="0" err="1" smtClean="0"/>
              <a:t>ймовірність</a:t>
            </a:r>
            <a:r>
              <a:rPr lang="ru-RU" sz="1450" dirty="0" smtClean="0"/>
              <a:t> </a:t>
            </a:r>
            <a:r>
              <a:rPr lang="en-US" sz="1450" dirty="0" smtClean="0"/>
              <a:t>COVID-19: </a:t>
            </a:r>
            <a:endParaRPr lang="uk-UA" sz="1450" dirty="0" smtClean="0"/>
          </a:p>
          <a:p>
            <a:r>
              <a:rPr lang="en-US" sz="1450" dirty="0" smtClean="0"/>
              <a:t>• </a:t>
            </a:r>
            <a:r>
              <a:rPr lang="ru-RU" sz="1450" dirty="0" err="1" smtClean="0"/>
              <a:t>численні</a:t>
            </a:r>
            <a:r>
              <a:rPr lang="ru-RU" sz="1450" dirty="0" smtClean="0"/>
              <a:t> </a:t>
            </a:r>
            <a:r>
              <a:rPr lang="ru-RU" sz="1450" dirty="0" err="1" smtClean="0"/>
              <a:t>периферичні</a:t>
            </a:r>
            <a:r>
              <a:rPr lang="ru-RU" sz="1450" dirty="0" smtClean="0"/>
              <a:t> </a:t>
            </a:r>
            <a:r>
              <a:rPr lang="ru-RU" sz="1450" dirty="0" err="1" smtClean="0"/>
              <a:t>ущільнення</a:t>
            </a:r>
            <a:r>
              <a:rPr lang="ru-RU" sz="1450" dirty="0" smtClean="0"/>
              <a:t> </a:t>
            </a:r>
            <a:r>
              <a:rPr lang="ru-RU" sz="1450" dirty="0" err="1" smtClean="0"/>
              <a:t>легеневої</a:t>
            </a:r>
            <a:r>
              <a:rPr lang="ru-RU" sz="1450" dirty="0" smtClean="0"/>
              <a:t> </a:t>
            </a:r>
            <a:r>
              <a:rPr lang="ru-RU" sz="1450" dirty="0" err="1" smtClean="0"/>
              <a:t>тканини</a:t>
            </a:r>
            <a:r>
              <a:rPr lang="ru-RU" sz="1450" dirty="0" smtClean="0"/>
              <a:t> за типом«матового </a:t>
            </a:r>
            <a:r>
              <a:rPr lang="ru-RU" sz="1450" dirty="0" err="1" smtClean="0"/>
              <a:t>скла</a:t>
            </a:r>
            <a:r>
              <a:rPr lang="ru-RU" sz="1450" dirty="0" smtClean="0"/>
              <a:t>» </a:t>
            </a:r>
            <a:r>
              <a:rPr lang="ru-RU" sz="1450" dirty="0" err="1" smtClean="0"/>
              <a:t>переважно</a:t>
            </a:r>
            <a:r>
              <a:rPr lang="ru-RU" sz="1450" dirty="0" smtClean="0"/>
              <a:t> </a:t>
            </a:r>
            <a:r>
              <a:rPr lang="ru-RU" sz="1450" dirty="0" err="1" smtClean="0"/>
              <a:t>округлої</a:t>
            </a:r>
            <a:r>
              <a:rPr lang="ru-RU" sz="1450" dirty="0" smtClean="0"/>
              <a:t> </a:t>
            </a:r>
            <a:r>
              <a:rPr lang="ru-RU" sz="1450" dirty="0" err="1" smtClean="0"/>
              <a:t>форми</a:t>
            </a:r>
            <a:r>
              <a:rPr lang="ru-RU" sz="1450" dirty="0" smtClean="0"/>
              <a:t>, </a:t>
            </a:r>
            <a:r>
              <a:rPr lang="ru-RU" sz="1450" dirty="0" err="1" smtClean="0"/>
              <a:t>різноїпротяжності</a:t>
            </a:r>
            <a:r>
              <a:rPr lang="ru-RU" sz="1450" dirty="0" smtClean="0"/>
              <a:t> </a:t>
            </a:r>
            <a:r>
              <a:rPr lang="ru-RU" sz="1450" dirty="0" err="1" smtClean="0"/>
              <a:t>з</a:t>
            </a:r>
            <a:r>
              <a:rPr lang="ru-RU" sz="1450" dirty="0" smtClean="0"/>
              <a:t> (</a:t>
            </a:r>
            <a:r>
              <a:rPr lang="ru-RU" sz="1450" dirty="0" err="1" smtClean="0"/>
              <a:t>або</a:t>
            </a:r>
            <a:r>
              <a:rPr lang="ru-RU" sz="1450" dirty="0" smtClean="0"/>
              <a:t> без) </a:t>
            </a:r>
            <a:r>
              <a:rPr lang="ru-RU" sz="1450" dirty="0" err="1" smtClean="0"/>
              <a:t>консолідації</a:t>
            </a:r>
            <a:r>
              <a:rPr lang="ru-RU" sz="1450" dirty="0" smtClean="0"/>
              <a:t>;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потовщення</a:t>
            </a:r>
            <a:r>
              <a:rPr lang="ru-RU" sz="1450" dirty="0" smtClean="0"/>
              <a:t> </a:t>
            </a:r>
            <a:r>
              <a:rPr lang="ru-RU" sz="1450" dirty="0" err="1" smtClean="0"/>
              <a:t>міждольковогоінтерстиціюза</a:t>
            </a:r>
            <a:r>
              <a:rPr lang="ru-RU" sz="1450" dirty="0" smtClean="0"/>
              <a:t> типом «</a:t>
            </a:r>
            <a:r>
              <a:rPr lang="ru-RU" sz="1450" dirty="0" err="1" smtClean="0"/>
              <a:t>бруківки</a:t>
            </a:r>
            <a:r>
              <a:rPr lang="ru-RU" sz="1450" dirty="0" smtClean="0"/>
              <a:t>»( "</a:t>
            </a:r>
            <a:r>
              <a:rPr lang="en-US" sz="1450" dirty="0" smtClean="0"/>
              <a:t>Crazy-paving" sign); </a:t>
            </a:r>
            <a:endParaRPr lang="uk-UA" sz="1450" dirty="0" smtClean="0"/>
          </a:p>
          <a:p>
            <a:r>
              <a:rPr lang="en-US" sz="1450" dirty="0" smtClean="0"/>
              <a:t>• </a:t>
            </a:r>
            <a:r>
              <a:rPr lang="ru-RU" sz="1450" dirty="0" smtClean="0"/>
              <a:t>симптом «</a:t>
            </a:r>
            <a:r>
              <a:rPr lang="ru-RU" sz="1450" dirty="0" err="1" smtClean="0"/>
              <a:t>повітряної</a:t>
            </a:r>
            <a:r>
              <a:rPr lang="ru-RU" sz="1450" dirty="0" smtClean="0"/>
              <a:t> </a:t>
            </a:r>
            <a:r>
              <a:rPr lang="ru-RU" sz="1450" dirty="0" err="1" smtClean="0"/>
              <a:t>бронхограми</a:t>
            </a:r>
            <a:r>
              <a:rPr lang="ru-RU" sz="1450" dirty="0" smtClean="0"/>
              <a:t>»; </a:t>
            </a:r>
            <a:r>
              <a:rPr lang="ru-RU" sz="1450" dirty="0" err="1" smtClean="0"/>
              <a:t>Локалізація</a:t>
            </a:r>
            <a:r>
              <a:rPr lang="ru-RU" sz="1450" dirty="0" smtClean="0"/>
              <a:t> </a:t>
            </a:r>
            <a:r>
              <a:rPr lang="ru-RU" sz="1450" dirty="0" err="1" smtClean="0"/>
              <a:t>змін</a:t>
            </a:r>
            <a:r>
              <a:rPr lang="ru-RU" sz="1450" dirty="0" smtClean="0"/>
              <a:t>: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розташування</a:t>
            </a:r>
            <a:r>
              <a:rPr lang="ru-RU" sz="1450" dirty="0" smtClean="0"/>
              <a:t> </a:t>
            </a:r>
            <a:r>
              <a:rPr lang="ru-RU" sz="1450" dirty="0" err="1" smtClean="0"/>
              <a:t>переважно</a:t>
            </a:r>
            <a:r>
              <a:rPr lang="ru-RU" sz="1450" dirty="0" smtClean="0"/>
              <a:t> </a:t>
            </a:r>
            <a:r>
              <a:rPr lang="ru-RU" sz="1450" dirty="0" err="1" smtClean="0"/>
              <a:t>двостороннє</a:t>
            </a:r>
            <a:r>
              <a:rPr lang="ru-RU" sz="1450" dirty="0" smtClean="0"/>
              <a:t>, у </a:t>
            </a:r>
            <a:r>
              <a:rPr lang="ru-RU" sz="1450" dirty="0" err="1" smtClean="0"/>
              <a:t>нижніх</a:t>
            </a:r>
            <a:r>
              <a:rPr lang="ru-RU" sz="1450" dirty="0" smtClean="0"/>
              <a:t> </a:t>
            </a:r>
            <a:r>
              <a:rPr lang="ru-RU" sz="1450" dirty="0" err="1" smtClean="0"/>
              <a:t>долях,периферичне</a:t>
            </a:r>
            <a:r>
              <a:rPr lang="ru-RU" sz="1450" dirty="0" smtClean="0"/>
              <a:t>, </a:t>
            </a:r>
            <a:r>
              <a:rPr lang="ru-RU" sz="1450" dirty="0" err="1" smtClean="0"/>
              <a:t>периваскулярне</a:t>
            </a:r>
            <a:r>
              <a:rPr lang="ru-RU" sz="1450" dirty="0" smtClean="0"/>
              <a:t>; </a:t>
            </a:r>
          </a:p>
          <a:p>
            <a:r>
              <a:rPr lang="ru-RU" sz="1450" dirty="0" smtClean="0"/>
              <a:t>• </a:t>
            </a:r>
            <a:r>
              <a:rPr lang="ru-RU" sz="1450" dirty="0" err="1" smtClean="0"/>
              <a:t>мультилобулярний</a:t>
            </a:r>
            <a:r>
              <a:rPr lang="ru-RU" sz="1450" dirty="0" smtClean="0"/>
              <a:t> </a:t>
            </a:r>
            <a:r>
              <a:rPr lang="ru-RU" sz="1450" dirty="0" err="1" smtClean="0"/>
              <a:t>двосторонній</a:t>
            </a:r>
            <a:r>
              <a:rPr lang="ru-RU" sz="1450" dirty="0" smtClean="0"/>
              <a:t> характер </a:t>
            </a:r>
            <a:r>
              <a:rPr lang="ru-RU" sz="1450" dirty="0" err="1" smtClean="0"/>
              <a:t>ураження</a:t>
            </a:r>
            <a:r>
              <a:rPr lang="ru-RU" sz="1450" dirty="0" smtClean="0"/>
              <a:t>.</a:t>
            </a:r>
            <a:endParaRPr lang="ru-RU" sz="14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Бронхоскопія</a:t>
            </a:r>
            <a:r>
              <a:rPr lang="ru-RU" dirty="0" smtClean="0"/>
              <a:t> 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- </a:t>
            </a:r>
            <a:r>
              <a:rPr lang="ru-RU" dirty="0" err="1" smtClean="0"/>
              <a:t>гнучка</a:t>
            </a:r>
            <a:r>
              <a:rPr lang="ru-RU" dirty="0" smtClean="0"/>
              <a:t> </a:t>
            </a:r>
            <a:r>
              <a:rPr lang="ru-RU" dirty="0" err="1" smtClean="0"/>
              <a:t>бронхоскопія</a:t>
            </a:r>
            <a:r>
              <a:rPr lang="ru-RU" dirty="0" smtClean="0"/>
              <a:t> </a:t>
            </a:r>
            <a:r>
              <a:rPr lang="ru-RU" dirty="0" err="1" smtClean="0"/>
              <a:t>універсальна</a:t>
            </a:r>
            <a:r>
              <a:rPr lang="ru-RU" dirty="0" smtClean="0"/>
              <a:t>, проста у </a:t>
            </a:r>
            <a:r>
              <a:rPr lang="ru-RU" dirty="0" err="1" smtClean="0"/>
              <a:t>використанні</a:t>
            </a:r>
            <a:r>
              <a:rPr lang="ru-RU" dirty="0" smtClean="0"/>
              <a:t> та добре переноситься </a:t>
            </a:r>
            <a:r>
              <a:rPr lang="ru-RU" dirty="0" err="1" smtClean="0"/>
              <a:t>пацієнтами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en-US" dirty="0" smtClean="0"/>
              <a:t>COVID-19, </a:t>
            </a:r>
            <a:r>
              <a:rPr lang="ru-RU" dirty="0" err="1" smtClean="0"/>
              <a:t>яким</a:t>
            </a:r>
            <a:r>
              <a:rPr lang="ru-RU" dirty="0" smtClean="0"/>
              <a:t> проводиться </a:t>
            </a:r>
            <a:r>
              <a:rPr lang="ru-RU" dirty="0" err="1" smtClean="0"/>
              <a:t>штучна</a:t>
            </a:r>
            <a:r>
              <a:rPr lang="ru-RU" dirty="0" smtClean="0"/>
              <a:t> </a:t>
            </a:r>
            <a:r>
              <a:rPr lang="ru-RU" dirty="0" err="1" smtClean="0"/>
              <a:t>вентиляція</a:t>
            </a:r>
            <a:r>
              <a:rPr lang="ru-RU" dirty="0" smtClean="0"/>
              <a:t> </a:t>
            </a:r>
            <a:r>
              <a:rPr lang="ru-RU" dirty="0" err="1" smtClean="0"/>
              <a:t>легень</a:t>
            </a:r>
            <a:r>
              <a:rPr lang="ru-RU" dirty="0" smtClean="0"/>
              <a:t>. </a:t>
            </a:r>
            <a:r>
              <a:rPr lang="ru-RU" dirty="0" err="1" smtClean="0"/>
              <a:t>Застосування</a:t>
            </a:r>
            <a:r>
              <a:rPr lang="ru-RU" dirty="0" smtClean="0"/>
              <a:t> </a:t>
            </a:r>
            <a:r>
              <a:rPr lang="ru-RU" dirty="0" err="1" smtClean="0"/>
              <a:t>бронхоскопії</a:t>
            </a:r>
            <a:r>
              <a:rPr lang="ru-RU" dirty="0" smtClean="0"/>
              <a:t> </a:t>
            </a:r>
            <a:r>
              <a:rPr lang="ru-RU" dirty="0" err="1" smtClean="0"/>
              <a:t>дозволяє</a:t>
            </a:r>
            <a:r>
              <a:rPr lang="ru-RU" dirty="0" smtClean="0"/>
              <a:t>: Провести </a:t>
            </a:r>
            <a:r>
              <a:rPr lang="ru-RU" dirty="0" err="1" smtClean="0"/>
              <a:t>забір</a:t>
            </a:r>
            <a:r>
              <a:rPr lang="ru-RU" dirty="0" smtClean="0"/>
              <a:t> </a:t>
            </a:r>
            <a:r>
              <a:rPr lang="ru-RU" dirty="0" err="1" smtClean="0"/>
              <a:t>матеріалу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нижніх</a:t>
            </a:r>
            <a:r>
              <a:rPr lang="ru-RU" dirty="0" smtClean="0"/>
              <a:t> </a:t>
            </a:r>
            <a:r>
              <a:rPr lang="ru-RU" dirty="0" err="1" smtClean="0"/>
              <a:t>дихальних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 (</a:t>
            </a:r>
            <a:r>
              <a:rPr lang="ru-RU" dirty="0" err="1" smtClean="0"/>
              <a:t>тобто</a:t>
            </a:r>
            <a:r>
              <a:rPr lang="ru-RU" dirty="0" smtClean="0"/>
              <a:t> </a:t>
            </a:r>
            <a:r>
              <a:rPr lang="ru-RU" dirty="0" err="1" smtClean="0"/>
              <a:t>мокротиння</a:t>
            </a:r>
            <a:r>
              <a:rPr lang="ru-RU" dirty="0" smtClean="0"/>
              <a:t>, </a:t>
            </a:r>
            <a:r>
              <a:rPr lang="ru-RU" dirty="0" err="1" smtClean="0"/>
              <a:t>ендотрахеальний</a:t>
            </a:r>
            <a:r>
              <a:rPr lang="ru-RU" dirty="0" smtClean="0"/>
              <a:t> </a:t>
            </a:r>
            <a:r>
              <a:rPr lang="ru-RU" dirty="0" err="1" smtClean="0"/>
              <a:t>аспірат</a:t>
            </a:r>
            <a:r>
              <a:rPr lang="ru-RU" dirty="0" smtClean="0"/>
              <a:t>, </a:t>
            </a:r>
            <a:r>
              <a:rPr lang="ru-RU" dirty="0" err="1" smtClean="0"/>
              <a:t>бронхоальвеолярні</a:t>
            </a:r>
            <a:r>
              <a:rPr lang="ru-RU" dirty="0" smtClean="0"/>
              <a:t> </a:t>
            </a:r>
            <a:r>
              <a:rPr lang="ru-RU" dirty="0" err="1" smtClean="0"/>
              <a:t>промивні</a:t>
            </a:r>
            <a:r>
              <a:rPr lang="ru-RU" dirty="0" smtClean="0"/>
              <a:t> води) для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en-US" dirty="0" smtClean="0"/>
              <a:t>SARS-CoV-2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збудників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в </a:t>
            </a:r>
            <a:r>
              <a:rPr lang="ru-RU" dirty="0" err="1" smtClean="0"/>
              <a:t>подальшому</a:t>
            </a:r>
            <a:r>
              <a:rPr lang="ru-RU" dirty="0" smtClean="0"/>
              <a:t> </a:t>
            </a:r>
            <a:r>
              <a:rPr lang="ru-RU" dirty="0" err="1" smtClean="0"/>
              <a:t>обумовлює</a:t>
            </a:r>
            <a:r>
              <a:rPr lang="ru-RU" dirty="0" smtClean="0"/>
              <a:t> </a:t>
            </a:r>
            <a:r>
              <a:rPr lang="ru-RU" dirty="0" err="1" smtClean="0"/>
              <a:t>вибір</a:t>
            </a:r>
            <a:r>
              <a:rPr lang="ru-RU" dirty="0" smtClean="0"/>
              <a:t> </a:t>
            </a:r>
            <a:r>
              <a:rPr lang="ru-RU" dirty="0" err="1" smtClean="0"/>
              <a:t>відповідних</a:t>
            </a:r>
            <a:r>
              <a:rPr lang="ru-RU" dirty="0" smtClean="0"/>
              <a:t> </a:t>
            </a:r>
            <a:r>
              <a:rPr lang="ru-RU" dirty="0" err="1" smtClean="0"/>
              <a:t>антимікробних</a:t>
            </a:r>
            <a:r>
              <a:rPr lang="ru-RU" dirty="0" smtClean="0"/>
              <a:t> </a:t>
            </a:r>
            <a:r>
              <a:rPr lang="ru-RU" dirty="0" err="1" smtClean="0"/>
              <a:t>препаратів</a:t>
            </a:r>
            <a:r>
              <a:rPr lang="ru-RU" dirty="0" smtClean="0"/>
              <a:t>, та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призвести</a:t>
            </a:r>
            <a:r>
              <a:rPr lang="ru-RU" dirty="0" smtClean="0"/>
              <a:t> до </a:t>
            </a:r>
            <a:r>
              <a:rPr lang="ru-RU" dirty="0" err="1" smtClean="0"/>
              <a:t>клінічної</a:t>
            </a:r>
            <a:r>
              <a:rPr lang="ru-RU" dirty="0" smtClean="0"/>
              <a:t> </a:t>
            </a:r>
            <a:r>
              <a:rPr lang="ru-RU" dirty="0" err="1" smtClean="0"/>
              <a:t>ефективності</a:t>
            </a:r>
            <a:r>
              <a:rPr lang="ru-RU" dirty="0" smtClean="0"/>
              <a:t>. </a:t>
            </a:r>
            <a:r>
              <a:rPr lang="ru-RU" dirty="0" err="1" smtClean="0"/>
              <a:t>Допомагати</a:t>
            </a:r>
            <a:r>
              <a:rPr lang="ru-RU" dirty="0" smtClean="0"/>
              <a:t> при </a:t>
            </a:r>
            <a:r>
              <a:rPr lang="ru-RU" dirty="0" err="1" smtClean="0"/>
              <a:t>інтубації</a:t>
            </a:r>
            <a:r>
              <a:rPr lang="ru-RU" dirty="0" smtClean="0"/>
              <a:t> </a:t>
            </a:r>
            <a:r>
              <a:rPr lang="ru-RU" dirty="0" err="1" smtClean="0"/>
              <a:t>трахеї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трахеостомії</a:t>
            </a:r>
            <a:r>
              <a:rPr lang="ru-RU" dirty="0" smtClean="0"/>
              <a:t>. </a:t>
            </a:r>
            <a:r>
              <a:rPr lang="ru-RU" dirty="0" err="1" smtClean="0"/>
              <a:t>Дозволяє</a:t>
            </a:r>
            <a:r>
              <a:rPr lang="ru-RU" dirty="0" smtClean="0"/>
              <a:t> </a:t>
            </a:r>
            <a:r>
              <a:rPr lang="ru-RU" dirty="0" err="1" smtClean="0"/>
              <a:t>місцево</a:t>
            </a:r>
            <a:r>
              <a:rPr lang="ru-RU" dirty="0" smtClean="0"/>
              <a:t> </a:t>
            </a:r>
            <a:r>
              <a:rPr lang="ru-RU" dirty="0" err="1" smtClean="0"/>
              <a:t>застосовувати</a:t>
            </a:r>
            <a:r>
              <a:rPr lang="ru-RU" dirty="0" smtClean="0"/>
              <a:t> </a:t>
            </a:r>
            <a:r>
              <a:rPr lang="ru-RU" dirty="0" err="1" smtClean="0"/>
              <a:t>препарати</a:t>
            </a:r>
            <a:r>
              <a:rPr lang="ru-RU" dirty="0" smtClean="0"/>
              <a:t>, </a:t>
            </a:r>
            <a:r>
              <a:rPr lang="ru-RU" dirty="0" err="1" smtClean="0"/>
              <a:t>такі</a:t>
            </a:r>
            <a:r>
              <a:rPr lang="ru-RU" dirty="0" smtClean="0"/>
              <a:t> як </a:t>
            </a:r>
            <a:r>
              <a:rPr lang="ru-RU" dirty="0" err="1" smtClean="0"/>
              <a:t>інфузія</a:t>
            </a:r>
            <a:r>
              <a:rPr lang="ru-RU" dirty="0" smtClean="0"/>
              <a:t> </a:t>
            </a:r>
            <a:r>
              <a:rPr lang="el-GR" dirty="0" smtClean="0"/>
              <a:t>α-</a:t>
            </a:r>
            <a:r>
              <a:rPr lang="ru-RU" dirty="0" err="1" smtClean="0"/>
              <a:t>інтерферону</a:t>
            </a:r>
            <a:r>
              <a:rPr lang="ru-RU" dirty="0" smtClean="0"/>
              <a:t> та </a:t>
            </a:r>
            <a:r>
              <a:rPr lang="en-US" dirty="0" smtClean="0"/>
              <a:t>N</a:t>
            </a:r>
            <a:r>
              <a:rPr lang="ru-RU" dirty="0" err="1" smtClean="0"/>
              <a:t>цетилцистеїну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вводити</a:t>
            </a:r>
            <a:r>
              <a:rPr lang="ru-RU" dirty="0" smtClean="0"/>
              <a:t> через </a:t>
            </a:r>
            <a:r>
              <a:rPr lang="ru-RU" dirty="0" err="1" smtClean="0"/>
              <a:t>бронхоскоп</a:t>
            </a:r>
            <a:r>
              <a:rPr lang="ru-RU" dirty="0" smtClean="0"/>
              <a:t>. **</a:t>
            </a:r>
            <a:r>
              <a:rPr lang="ru-RU" dirty="0" err="1" smtClean="0"/>
              <a:t>Досвід</a:t>
            </a:r>
            <a:r>
              <a:rPr lang="ru-RU" dirty="0" smtClean="0"/>
              <a:t> </a:t>
            </a:r>
            <a:r>
              <a:rPr lang="ru-RU" dirty="0" err="1" smtClean="0"/>
              <a:t>лікарні</a:t>
            </a:r>
            <a:r>
              <a:rPr lang="ru-RU" dirty="0" smtClean="0"/>
              <a:t> </a:t>
            </a:r>
            <a:r>
              <a:rPr lang="en-US" dirty="0" smtClean="0"/>
              <a:t>FAHZU </a:t>
            </a:r>
            <a:r>
              <a:rPr lang="ru-RU" dirty="0" err="1" smtClean="0"/>
              <a:t>показує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біоматеріал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нижніх</a:t>
            </a:r>
            <a:r>
              <a:rPr lang="ru-RU" dirty="0" smtClean="0"/>
              <a:t> </a:t>
            </a:r>
            <a:r>
              <a:rPr lang="ru-RU" dirty="0" err="1" smtClean="0"/>
              <a:t>дихальних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більшу</a:t>
            </a:r>
            <a:r>
              <a:rPr lang="ru-RU" dirty="0" smtClean="0"/>
              <a:t> </a:t>
            </a:r>
            <a:r>
              <a:rPr lang="ru-RU" dirty="0" err="1" smtClean="0"/>
              <a:t>ймовірність</a:t>
            </a:r>
            <a:r>
              <a:rPr lang="ru-RU" dirty="0" smtClean="0"/>
              <a:t> </a:t>
            </a:r>
            <a:r>
              <a:rPr lang="ru-RU" dirty="0" err="1" smtClean="0"/>
              <a:t>виявлення</a:t>
            </a:r>
            <a:r>
              <a:rPr lang="ru-RU" dirty="0" smtClean="0"/>
              <a:t> </a:t>
            </a:r>
            <a:r>
              <a:rPr lang="en-US" dirty="0" smtClean="0"/>
              <a:t>SARS-CoV-2, </a:t>
            </a:r>
            <a:r>
              <a:rPr lang="ru-RU" dirty="0" err="1" smtClean="0"/>
              <a:t>ніж</a:t>
            </a:r>
            <a:r>
              <a:rPr lang="ru-RU" dirty="0" smtClean="0"/>
              <a:t> </a:t>
            </a:r>
            <a:r>
              <a:rPr lang="ru-RU" dirty="0" err="1" smtClean="0"/>
              <a:t>матеріал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верхніх</a:t>
            </a:r>
            <a:r>
              <a:rPr lang="ru-RU" dirty="0" smtClean="0"/>
              <a:t> </a:t>
            </a:r>
            <a:r>
              <a:rPr lang="ru-RU" dirty="0" err="1" smtClean="0"/>
              <a:t>дихальних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Електрокардіографія</a:t>
            </a:r>
            <a:r>
              <a:rPr lang="ru-RU" dirty="0" smtClean="0"/>
              <a:t> (ЕКГ)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err="1" smtClean="0"/>
              <a:t>Електрокардіографія</a:t>
            </a:r>
            <a:r>
              <a:rPr lang="ru-RU" dirty="0" smtClean="0"/>
              <a:t> (ЕКГ)у </a:t>
            </a:r>
            <a:r>
              <a:rPr lang="ru-RU" dirty="0" err="1" smtClean="0"/>
              <a:t>стандартних</a:t>
            </a:r>
            <a:r>
              <a:rPr lang="ru-RU" dirty="0" smtClean="0"/>
              <a:t> </a:t>
            </a:r>
            <a:r>
              <a:rPr lang="ru-RU" dirty="0" err="1" smtClean="0"/>
              <a:t>відведеннях</a:t>
            </a:r>
            <a:r>
              <a:rPr lang="ru-RU" dirty="0" smtClean="0"/>
              <a:t> </a:t>
            </a:r>
            <a:r>
              <a:rPr lang="ru-RU" dirty="0" err="1" smtClean="0"/>
              <a:t>рекомендується</a:t>
            </a:r>
            <a:r>
              <a:rPr lang="ru-RU" dirty="0" smtClean="0"/>
              <a:t> </a:t>
            </a:r>
            <a:r>
              <a:rPr lang="ru-RU" dirty="0" err="1" smtClean="0"/>
              <a:t>всім</a:t>
            </a:r>
            <a:r>
              <a:rPr lang="ru-RU" dirty="0" smtClean="0"/>
              <a:t> </a:t>
            </a:r>
            <a:r>
              <a:rPr lang="ru-RU" dirty="0" err="1" smtClean="0"/>
              <a:t>пацієнтам</a:t>
            </a:r>
            <a:r>
              <a:rPr lang="ru-RU" dirty="0" smtClean="0"/>
              <a:t>. Дане </a:t>
            </a:r>
            <a:r>
              <a:rPr lang="ru-RU" dirty="0" err="1" smtClean="0"/>
              <a:t>дослідження</a:t>
            </a:r>
            <a:r>
              <a:rPr lang="ru-RU" dirty="0" smtClean="0"/>
              <a:t> не </a:t>
            </a:r>
            <a:r>
              <a:rPr lang="ru-RU" dirty="0" err="1" smtClean="0"/>
              <a:t>несе</a:t>
            </a:r>
            <a:r>
              <a:rPr lang="ru-RU" dirty="0" smtClean="0"/>
              <a:t> в </a:t>
            </a:r>
            <a:r>
              <a:rPr lang="ru-RU" dirty="0" err="1" smtClean="0"/>
              <a:t>собі</a:t>
            </a:r>
            <a:r>
              <a:rPr lang="ru-RU" dirty="0" smtClean="0"/>
              <a:t> </a:t>
            </a:r>
            <a:r>
              <a:rPr lang="ru-RU" dirty="0" err="1" smtClean="0"/>
              <a:t>будь-якої</a:t>
            </a:r>
            <a:r>
              <a:rPr lang="ru-RU" dirty="0" smtClean="0"/>
              <a:t> </a:t>
            </a:r>
            <a:r>
              <a:rPr lang="ru-RU" dirty="0" err="1" smtClean="0"/>
              <a:t>специфічної</a:t>
            </a:r>
            <a:r>
              <a:rPr lang="ru-RU" dirty="0" smtClean="0"/>
              <a:t> </a:t>
            </a:r>
            <a:r>
              <a:rPr lang="ru-RU" dirty="0" err="1" smtClean="0"/>
              <a:t>інформації</a:t>
            </a:r>
            <a:r>
              <a:rPr lang="ru-RU" dirty="0" smtClean="0"/>
              <a:t>, </a:t>
            </a:r>
            <a:r>
              <a:rPr lang="ru-RU" dirty="0" err="1" smtClean="0"/>
              <a:t>однак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даний</a:t>
            </a:r>
            <a:r>
              <a:rPr lang="ru-RU" dirty="0" smtClean="0"/>
              <a:t> час </a:t>
            </a:r>
            <a:r>
              <a:rPr lang="ru-RU" dirty="0" err="1" smtClean="0"/>
              <a:t>відомо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вірусна</a:t>
            </a:r>
            <a:r>
              <a:rPr lang="ru-RU" dirty="0" smtClean="0"/>
              <a:t> </a:t>
            </a:r>
            <a:r>
              <a:rPr lang="ru-RU" dirty="0" err="1" smtClean="0"/>
              <a:t>інфекція</a:t>
            </a:r>
            <a:r>
              <a:rPr lang="ru-RU" dirty="0" smtClean="0"/>
              <a:t> та </a:t>
            </a:r>
            <a:r>
              <a:rPr lang="ru-RU" dirty="0" err="1" smtClean="0"/>
              <a:t>пневмонія</a:t>
            </a:r>
            <a:r>
              <a:rPr lang="ru-RU" dirty="0" smtClean="0"/>
              <a:t>, </a:t>
            </a:r>
            <a:r>
              <a:rPr lang="ru-RU" dirty="0" err="1" smtClean="0"/>
              <a:t>крім</a:t>
            </a:r>
            <a:r>
              <a:rPr lang="ru-RU" dirty="0" smtClean="0"/>
              <a:t> </a:t>
            </a:r>
            <a:r>
              <a:rPr lang="ru-RU" dirty="0" err="1" smtClean="0"/>
              <a:t>декомпенсації</a:t>
            </a:r>
            <a:r>
              <a:rPr lang="ru-RU" dirty="0" smtClean="0"/>
              <a:t> </a:t>
            </a:r>
            <a:r>
              <a:rPr lang="ru-RU" dirty="0" err="1" smtClean="0"/>
              <a:t>хронічних</a:t>
            </a:r>
            <a:r>
              <a:rPr lang="ru-RU" dirty="0" smtClean="0"/>
              <a:t> </a:t>
            </a:r>
            <a:r>
              <a:rPr lang="ru-RU" dirty="0" err="1" smtClean="0"/>
              <a:t>супутніх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, </a:t>
            </a:r>
            <a:r>
              <a:rPr lang="ru-RU" dirty="0" err="1" smtClean="0"/>
              <a:t>збільшують</a:t>
            </a:r>
            <a:r>
              <a:rPr lang="ru-RU" dirty="0" smtClean="0"/>
              <a:t> </a:t>
            </a:r>
            <a:r>
              <a:rPr lang="ru-RU" dirty="0" err="1" smtClean="0"/>
              <a:t>ризик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</a:t>
            </a:r>
            <a:r>
              <a:rPr lang="ru-RU" dirty="0" err="1" smtClean="0"/>
              <a:t>порушень</a:t>
            </a:r>
            <a:r>
              <a:rPr lang="ru-RU" dirty="0" smtClean="0"/>
              <a:t> ритму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гострого</a:t>
            </a:r>
            <a:r>
              <a:rPr lang="ru-RU" dirty="0" smtClean="0"/>
              <a:t> коронарного синдрому, </a:t>
            </a:r>
            <a:r>
              <a:rPr lang="ru-RU" dirty="0" err="1" smtClean="0"/>
              <a:t>своєчасне</a:t>
            </a:r>
            <a:r>
              <a:rPr lang="ru-RU" dirty="0" smtClean="0"/>
              <a:t> </a:t>
            </a:r>
            <a:r>
              <a:rPr lang="ru-RU" dirty="0" err="1" smtClean="0"/>
              <a:t>виявлення</a:t>
            </a:r>
            <a:r>
              <a:rPr lang="ru-RU" dirty="0" smtClean="0"/>
              <a:t>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значним</a:t>
            </a:r>
            <a:r>
              <a:rPr lang="ru-RU" dirty="0" smtClean="0"/>
              <a:t> чином </a:t>
            </a:r>
            <a:r>
              <a:rPr lang="ru-RU" dirty="0" err="1" smtClean="0"/>
              <a:t>впливає</a:t>
            </a:r>
            <a:r>
              <a:rPr lang="ru-RU" dirty="0" smtClean="0"/>
              <a:t> на прогноз. </a:t>
            </a:r>
            <a:r>
              <a:rPr lang="ru-RU" dirty="0" err="1" smtClean="0"/>
              <a:t>Крім</a:t>
            </a:r>
            <a:r>
              <a:rPr lang="ru-RU" dirty="0" smtClean="0"/>
              <a:t> того, </a:t>
            </a:r>
            <a:r>
              <a:rPr lang="ru-RU" dirty="0" err="1" smtClean="0"/>
              <a:t>певні</a:t>
            </a:r>
            <a:r>
              <a:rPr lang="ru-RU" dirty="0" smtClean="0"/>
              <a:t> </a:t>
            </a:r>
            <a:r>
              <a:rPr lang="ru-RU" dirty="0" err="1" smtClean="0"/>
              <a:t>зміни</a:t>
            </a:r>
            <a:r>
              <a:rPr lang="ru-RU" dirty="0" smtClean="0"/>
              <a:t> на ЕКГ (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dirty="0" err="1" smtClean="0"/>
              <a:t>подовження</a:t>
            </a:r>
            <a:r>
              <a:rPr lang="ru-RU" dirty="0" smtClean="0"/>
              <a:t> </a:t>
            </a:r>
            <a:r>
              <a:rPr lang="ru-RU" dirty="0" err="1" smtClean="0"/>
              <a:t>інтервалу</a:t>
            </a:r>
            <a:r>
              <a:rPr lang="ru-RU" dirty="0" smtClean="0"/>
              <a:t> </a:t>
            </a:r>
            <a:r>
              <a:rPr lang="en-US" dirty="0" smtClean="0"/>
              <a:t>QT) </a:t>
            </a:r>
            <a:r>
              <a:rPr lang="ru-RU" dirty="0" err="1" smtClean="0"/>
              <a:t>вимагають</a:t>
            </a:r>
            <a:r>
              <a:rPr lang="ru-RU" dirty="0" smtClean="0"/>
              <a:t> </a:t>
            </a:r>
            <a:r>
              <a:rPr lang="ru-RU" dirty="0" err="1" smtClean="0"/>
              <a:t>уваги</a:t>
            </a:r>
            <a:r>
              <a:rPr lang="ru-RU" dirty="0" smtClean="0"/>
              <a:t> при </a:t>
            </a:r>
            <a:r>
              <a:rPr lang="ru-RU" dirty="0" err="1" smtClean="0"/>
              <a:t>оцінці</a:t>
            </a:r>
            <a:r>
              <a:rPr lang="ru-RU" dirty="0" smtClean="0"/>
              <a:t> </a:t>
            </a:r>
            <a:r>
              <a:rPr lang="ru-RU" dirty="0" err="1" smtClean="0"/>
              <a:t>кардіотоксичності</a:t>
            </a:r>
            <a:r>
              <a:rPr lang="ru-RU" dirty="0" smtClean="0"/>
              <a:t> ряду </a:t>
            </a:r>
            <a:r>
              <a:rPr lang="ru-RU" dirty="0" err="1" smtClean="0"/>
              <a:t>антибактеріальних</a:t>
            </a:r>
            <a:r>
              <a:rPr lang="ru-RU" dirty="0" smtClean="0"/>
              <a:t> </a:t>
            </a:r>
            <a:r>
              <a:rPr lang="ru-RU" dirty="0" err="1" smtClean="0"/>
              <a:t>препаратів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4597e5-a3b4-4232-9238-2948cc205bd3" xsi:nil="true"/>
    <lcf76f155ced4ddcb4097134ff3c332f xmlns="94220162-0922-4359-856c-38177228325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19722BFB1424E489F3AFBF8A1B4B039" ma:contentTypeVersion="11" ma:contentTypeDescription="Создание документа." ma:contentTypeScope="" ma:versionID="61f9164324c92bad69455f9b6f65d80f">
  <xsd:schema xmlns:xsd="http://www.w3.org/2001/XMLSchema" xmlns:xs="http://www.w3.org/2001/XMLSchema" xmlns:p="http://schemas.microsoft.com/office/2006/metadata/properties" xmlns:ns2="94220162-0922-4359-856c-38177228325c" xmlns:ns3="d64597e5-a3b4-4232-9238-2948cc205bd3" targetNamespace="http://schemas.microsoft.com/office/2006/metadata/properties" ma:root="true" ma:fieldsID="16f3b3c3c210bcb646ef6b2600f5c245" ns2:_="" ns3:_="">
    <xsd:import namespace="94220162-0922-4359-856c-38177228325c"/>
    <xsd:import namespace="d64597e5-a3b4-4232-9238-2948cc205b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220162-0922-4359-856c-3817722832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597e5-a3b4-4232-9238-2948cc205bd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0590dad-ea55-45b2-98ed-5717c88ebbdf}" ma:internalName="TaxCatchAll" ma:showField="CatchAllData" ma:web="d64597e5-a3b4-4232-9238-2948cc205bd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77037B-6308-4D94-8A9C-5C850B3AB5A7}">
  <ds:schemaRefs>
    <ds:schemaRef ds:uri="http://schemas.microsoft.com/office/2006/metadata/properties"/>
    <ds:schemaRef ds:uri="http://schemas.microsoft.com/office/infopath/2007/PartnerControls"/>
    <ds:schemaRef ds:uri="d64597e5-a3b4-4232-9238-2948cc205bd3"/>
    <ds:schemaRef ds:uri="94220162-0922-4359-856c-38177228325c"/>
  </ds:schemaRefs>
</ds:datastoreItem>
</file>

<file path=customXml/itemProps2.xml><?xml version="1.0" encoding="utf-8"?>
<ds:datastoreItem xmlns:ds="http://schemas.openxmlformats.org/officeDocument/2006/customXml" ds:itemID="{59C8EF14-DEDE-4C9E-94DF-5EDA48BFBE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D308FF-5C12-4933-A182-A336E07AE6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220162-0922-4359-856c-38177228325c"/>
    <ds:schemaRef ds:uri="d64597e5-a3b4-4232-9238-2948cc205b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145</TotalTime>
  <Words>1019</Words>
  <Application>Microsoft Office PowerPoint</Application>
  <PresentationFormat>Экран (4:3)</PresentationFormat>
  <Paragraphs>56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Модульная</vt:lpstr>
      <vt:lpstr>ТЕМА: Професійні захворювання, пов'язані з дією біологічного фактору. (Алгоритм діагности COVID-19)  2025-2026 н.р.   </vt:lpstr>
      <vt:lpstr>Слайд 2</vt:lpstr>
      <vt:lpstr>1. Оцінка всіх скарг, анамнезу захворювання, епідеміологічного анамнезу</vt:lpstr>
      <vt:lpstr>2. Фізикальне обстеження з встановленням ступеня тяжкостістану пацієнта, обов'язково включає:</vt:lpstr>
      <vt:lpstr>3. Загальна лабораторна діагностика:</vt:lpstr>
      <vt:lpstr>4. Специфічна лабораторна діагностика:</vt:lpstr>
      <vt:lpstr>5. Інструментальна діагностика:</vt:lpstr>
      <vt:lpstr>Слайд 8</vt:lpstr>
      <vt:lpstr>Бронхоскопія :</vt:lpstr>
      <vt:lpstr>Електрокардіографія (ЕКГ)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 діагности COVID-19 </dc:title>
  <dc:creator>Alex Evsenin</dc:creator>
  <cp:lastModifiedBy>e190178poi</cp:lastModifiedBy>
  <cp:revision>22</cp:revision>
  <dcterms:created xsi:type="dcterms:W3CDTF">2023-02-02T13:45:26Z</dcterms:created>
  <dcterms:modified xsi:type="dcterms:W3CDTF">2025-10-07T09:55:32Z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0x010100A19722BFB1424E489F3AFBF8A1B4B039</vt:lpwstr>
  </property>
  <property fmtid="{D5CDD505-2E9C-101B-9397-08002B2CF9AE}" pid="3" name="MediaServiceImageTags">
    <vt:lpwstr/>
  </property>
</Properties>
</file>