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4" r:id="rId5"/>
    <p:sldId id="265" r:id="rId6"/>
    <p:sldId id="267" r:id="rId7"/>
    <p:sldId id="268" r:id="rId8"/>
    <p:sldId id="273" r:id="rId9"/>
    <p:sldId id="277" r:id="rId10"/>
    <p:sldId id="279" r:id="rId11"/>
    <p:sldId id="284" r:id="rId12"/>
    <p:sldId id="286" r:id="rId13"/>
    <p:sldId id="287" r:id="rId14"/>
    <p:sldId id="293" r:id="rId15"/>
    <p:sldId id="303" r:id="rId16"/>
    <p:sldId id="308"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66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46303" y="945913"/>
            <a:ext cx="6477805" cy="2618554"/>
          </a:xfrm>
        </p:spPr>
        <p:txBody>
          <a:bodyPr bIns="0" anchor="b">
            <a:normAutofit/>
          </a:bodyPr>
          <a:lstStyle>
            <a:lvl1pPr algn="l">
              <a:defRPr sz="66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846303" y="3564468"/>
            <a:ext cx="6477804"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5" name="Footer Placeholder 4"/>
          <p:cNvSpPr>
            <a:spLocks noGrp="1"/>
          </p:cNvSpPr>
          <p:nvPr>
            <p:ph type="ftr" sz="quarter" idx="11"/>
          </p:nvPr>
        </p:nvSpPr>
        <p:spPr>
          <a:xfrm>
            <a:off x="845343" y="329308"/>
            <a:ext cx="4457751" cy="309201"/>
          </a:xfrm>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a:xfrm>
            <a:off x="7443295" y="134930"/>
            <a:ext cx="608264" cy="503578"/>
          </a:xfrm>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1255982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lvl1pPr>
              <a:defRPr sz="1200"/>
            </a:lvl1p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lvl1pPr>
              <a:defRPr sz="1200"/>
            </a:lvl1p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24" name="Picture 23"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2739734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846875" y="1756130"/>
            <a:ext cx="6464295" cy="2050065"/>
          </a:xfrm>
        </p:spPr>
        <p:txBody>
          <a:bodyPr anchor="b">
            <a:normAutofit/>
          </a:bodyPr>
          <a:lstStyle>
            <a:lvl1pPr algn="l">
              <a:defRPr sz="36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hasCustomPrompt="1"/>
          </p:nvPr>
        </p:nvSpPr>
        <p:spPr>
          <a:xfrm>
            <a:off x="846875" y="3806196"/>
            <a:ext cx="6464295"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3751327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a:xfrm>
            <a:off x="848290" y="958038"/>
            <a:ext cx="7204226" cy="1059305"/>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846875" y="2165621"/>
            <a:ext cx="3483864" cy="329385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4571705" y="2171769"/>
            <a:ext cx="3483864" cy="3287094"/>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948967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846875" y="953337"/>
            <a:ext cx="7205746" cy="1056319"/>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46875" y="2169728"/>
            <a:ext cx="3483864"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846875" y="2974448"/>
            <a:ext cx="3483864" cy="249387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4570753" y="2173182"/>
            <a:ext cx="3483864"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4570753" y="2971670"/>
            <a:ext cx="3483864" cy="2487193"/>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8" name="Picture 17"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3325682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4" name="Picture 13"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3336859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spTree>
    <p:extLst>
      <p:ext uri="{BB962C8B-B14F-4D97-AF65-F5344CB8AC3E}">
        <p14:creationId xmlns:p14="http://schemas.microsoft.com/office/powerpoint/2010/main" xmlns="" val="441032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43219" y="952578"/>
            <a:ext cx="2456260" cy="2322176"/>
          </a:xfrm>
        </p:spPr>
        <p:txBody>
          <a:bodyPr anchor="b">
            <a:normAutofit/>
          </a:bodyPr>
          <a:lstStyle>
            <a:lvl1pPr algn="l">
              <a:defRPr sz="24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3542500" y="952579"/>
            <a:ext cx="4509353" cy="4505221"/>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43219" y="3274754"/>
            <a:ext cx="2456260"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191451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grpSp>
        <p:nvGrpSpPr>
          <p:cNvPr id="8" name="Group 7"/>
          <p:cNvGrpSpPr/>
          <p:nvPr/>
        </p:nvGrpSpPr>
        <p:grpSpPr>
          <a:xfrm>
            <a:off x="5608041" y="482171"/>
            <a:ext cx="3055900"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846843" y="1129513"/>
            <a:ext cx="4391154" cy="1924208"/>
          </a:xfrm>
        </p:spPr>
        <p:txBody>
          <a:bodyPr anchor="b">
            <a:normAutofit/>
          </a:bodyPr>
          <a:lstStyle>
            <a:lvl1pPr>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093292" y="1122543"/>
            <a:ext cx="2093378"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46185" y="3053722"/>
            <a:ext cx="4384865"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843975" y="5469857"/>
            <a:ext cx="4387204" cy="320123"/>
          </a:xfrm>
        </p:spPr>
        <p:txBody>
          <a:bodyPr/>
          <a:lstStyle>
            <a:lvl1pPr algn="l">
              <a:defRPr/>
            </a:lvl1p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6" name="Footer Placeholder 5"/>
          <p:cNvSpPr>
            <a:spLocks noGrp="1"/>
          </p:cNvSpPr>
          <p:nvPr>
            <p:ph type="ftr" sz="quarter" idx="11"/>
          </p:nvPr>
        </p:nvSpPr>
        <p:spPr>
          <a:xfrm>
            <a:off x="843975" y="318641"/>
            <a:ext cx="3658364" cy="320931"/>
          </a:xfrm>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a:xfrm>
            <a:off x="4632596" y="137408"/>
            <a:ext cx="608264" cy="503578"/>
          </a:xfrm>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22" name="Picture 21"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6" t="474" r="48549" b="36564"/>
          <a:stretch/>
        </p:blipFill>
        <p:spPr>
          <a:xfrm>
            <a:off x="844095" y="643464"/>
            <a:ext cx="4409694" cy="155448"/>
          </a:xfrm>
          <a:prstGeom prst="rect">
            <a:avLst/>
          </a:prstGeom>
          <a:noFill/>
          <a:ln>
            <a:noFill/>
          </a:ln>
        </p:spPr>
      </p:pic>
    </p:spTree>
    <p:extLst>
      <p:ext uri="{BB962C8B-B14F-4D97-AF65-F5344CB8AC3E}">
        <p14:creationId xmlns:p14="http://schemas.microsoft.com/office/powerpoint/2010/main" xmlns="" val="3985324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5" name="Picture 14"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844095" y="643464"/>
            <a:ext cx="7207758" cy="155448"/>
          </a:xfrm>
          <a:prstGeom prst="rect">
            <a:avLst/>
          </a:prstGeom>
          <a:noFill/>
          <a:ln>
            <a:noFill/>
          </a:ln>
        </p:spPr>
      </p:pic>
    </p:spTree>
    <p:extLst>
      <p:ext uri="{BB962C8B-B14F-4D97-AF65-F5344CB8AC3E}">
        <p14:creationId xmlns:p14="http://schemas.microsoft.com/office/powerpoint/2010/main" xmlns="" val="1973385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3532" y="798974"/>
            <a:ext cx="1211807" cy="4659889"/>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847702" y="798974"/>
            <a:ext cx="5871623" cy="4659889"/>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1F81B62-0306-4E19-912D-4F79291B0034}" type="datetimeFigureOut">
              <a:rPr lang="ru-RU" smtClean="0">
                <a:solidFill>
                  <a:prstClr val="black">
                    <a:tint val="75000"/>
                  </a:prstClr>
                </a:solidFill>
              </a:rPr>
              <a:pPr/>
              <a:t>27.10.2025</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77205F43-6169-4CFB-A7E9-6E84F4D37A7F}" type="slidenum">
              <a:rPr lang="ru-RU" smtClean="0">
                <a:solidFill>
                  <a:srgbClr val="415588"/>
                </a:solidFill>
              </a:rPr>
              <a:pPr/>
              <a:t>‹#›</a:t>
            </a:fld>
            <a:endParaRPr lang="ru-RU">
              <a:solidFill>
                <a:srgbClr val="415588"/>
              </a:solidFill>
            </a:endParaRPr>
          </a:p>
        </p:txBody>
      </p:sp>
      <p:pic>
        <p:nvPicPr>
          <p:cNvPr id="17" name="Picture 16"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59215" b="36435"/>
          <a:stretch/>
        </p:blipFill>
        <p:spPr>
          <a:xfrm rot="5400000">
            <a:off x="5898779" y="3066347"/>
            <a:ext cx="4663440" cy="116586"/>
          </a:xfrm>
          <a:prstGeom prst="rect">
            <a:avLst/>
          </a:prstGeom>
          <a:noFill/>
          <a:ln>
            <a:noFill/>
          </a:ln>
        </p:spPr>
      </p:pic>
    </p:spTree>
    <p:extLst>
      <p:ext uri="{BB962C8B-B14F-4D97-AF65-F5344CB8AC3E}">
        <p14:creationId xmlns:p14="http://schemas.microsoft.com/office/powerpoint/2010/main" xmlns="" val="739767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27.10.2025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cstate="print">
            <a:extLst>
              <a:ext uri="{28A0092B-C50C-407E-A947-70E740481C1C}">
                <a14:useLocalDpi xmlns:a14="http://schemas.microsoft.com/office/drawing/2010/main" xmlns="" val="0"/>
              </a:ext>
            </a:extLst>
          </a:blip>
          <a:srcRect t="1538" b="-1538"/>
          <a:stretch/>
        </p:blipFill>
        <p:spPr>
          <a:xfrm>
            <a:off x="0" y="6119336"/>
            <a:ext cx="9144000" cy="742950"/>
          </a:xfrm>
          <a:prstGeom prst="rect">
            <a:avLst/>
          </a:prstGeom>
        </p:spPr>
      </p:pic>
      <p:sp>
        <p:nvSpPr>
          <p:cNvPr id="13" name="Rectangle 12"/>
          <p:cNvSpPr/>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847703" y="953325"/>
            <a:ext cx="7202456" cy="1049235"/>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47703" y="2171769"/>
            <a:ext cx="7202456" cy="3294576"/>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5424623" y="330370"/>
            <a:ext cx="1886547"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41F81B62-0306-4E19-912D-4F79291B0034}" type="datetimeFigureOut">
              <a:rPr lang="ru-RU" smtClean="0">
                <a:solidFill>
                  <a:prstClr val="black">
                    <a:tint val="75000"/>
                  </a:prstClr>
                </a:solidFill>
              </a:rPr>
              <a:pPr defTabSz="457200"/>
              <a:t>27.10.2025</a:t>
            </a:fld>
            <a:endParaRPr lang="ru-RU">
              <a:solidFill>
                <a:prstClr val="black">
                  <a:tint val="75000"/>
                </a:prstClr>
              </a:solidFill>
            </a:endParaRPr>
          </a:p>
        </p:txBody>
      </p:sp>
      <p:sp>
        <p:nvSpPr>
          <p:cNvPr id="5" name="Footer Placeholder 4"/>
          <p:cNvSpPr>
            <a:spLocks noGrp="1"/>
          </p:cNvSpPr>
          <p:nvPr>
            <p:ph type="ftr" sz="quarter" idx="3"/>
          </p:nvPr>
        </p:nvSpPr>
        <p:spPr>
          <a:xfrm>
            <a:off x="847703" y="329308"/>
            <a:ext cx="4454127"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457200"/>
            <a:endParaRPr lang="ru-RU">
              <a:solidFill>
                <a:prstClr val="black">
                  <a:tint val="75000"/>
                </a:prstClr>
              </a:solidFill>
            </a:endParaRPr>
          </a:p>
        </p:txBody>
      </p:sp>
      <p:sp>
        <p:nvSpPr>
          <p:cNvPr id="6" name="Slide Number Placeholder 5"/>
          <p:cNvSpPr>
            <a:spLocks noGrp="1"/>
          </p:cNvSpPr>
          <p:nvPr>
            <p:ph type="sldNum" sz="quarter" idx="4"/>
          </p:nvPr>
        </p:nvSpPr>
        <p:spPr>
          <a:xfrm>
            <a:off x="7438558" y="137408"/>
            <a:ext cx="608264" cy="503578"/>
          </a:xfrm>
          <a:prstGeom prst="rect">
            <a:avLst/>
          </a:prstGeom>
        </p:spPr>
        <p:txBody>
          <a:bodyPr vert="horz" lIns="91440" tIns="45720" rIns="91440" bIns="45720" rtlCol="0" anchor="t"/>
          <a:lstStyle>
            <a:lvl1pPr algn="r">
              <a:defRPr sz="2800">
                <a:solidFill>
                  <a:schemeClr val="accent1"/>
                </a:solidFill>
              </a:defRPr>
            </a:lvl1pPr>
          </a:lstStyle>
          <a:p>
            <a:pPr defTabSz="457200"/>
            <a:fld id="{77205F43-6169-4CFB-A7E9-6E84F4D37A7F}" type="slidenum">
              <a:rPr lang="ru-RU" smtClean="0">
                <a:solidFill>
                  <a:srgbClr val="415588"/>
                </a:solidFill>
              </a:rPr>
              <a:pPr defTabSz="457200"/>
              <a:t>‹#›</a:t>
            </a:fld>
            <a:endParaRPr lang="ru-RU">
              <a:solidFill>
                <a:srgbClr val="415588"/>
              </a:solidFill>
            </a:endParaRPr>
          </a:p>
        </p:txBody>
      </p:sp>
    </p:spTree>
    <p:extLst>
      <p:ext uri="{BB962C8B-B14F-4D97-AF65-F5344CB8AC3E}">
        <p14:creationId xmlns:p14="http://schemas.microsoft.com/office/powerpoint/2010/main" xmlns="" val="2809454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AE15EDE-7EF7-2B0C-09F3-00C2C5A8FC75}"/>
              </a:ext>
            </a:extLst>
          </p:cNvPr>
          <p:cNvSpPr>
            <a:spLocks noGrp="1"/>
          </p:cNvSpPr>
          <p:nvPr>
            <p:ph type="ctrTitle"/>
          </p:nvPr>
        </p:nvSpPr>
        <p:spPr>
          <a:xfrm>
            <a:off x="1475656" y="1556792"/>
            <a:ext cx="6477805" cy="2915135"/>
          </a:xfrm>
          <a:solidFill>
            <a:schemeClr val="bg1">
              <a:lumMod val="95000"/>
            </a:schemeClr>
          </a:solidFill>
          <a:ln w="6350">
            <a:solidFill>
              <a:schemeClr val="bg2">
                <a:lumMod val="25000"/>
              </a:schemeClr>
            </a:solidFill>
          </a:ln>
        </p:spPr>
        <p:txBody>
          <a:bodyPr>
            <a:noAutofit/>
          </a:bodyPr>
          <a:lstStyle/>
          <a:p>
            <a:pPr algn="ctr"/>
            <a:r>
              <a:rPr lang="ru-RU" sz="2800" b="1" dirty="0" smtClean="0">
                <a:solidFill>
                  <a:srgbClr val="000000"/>
                </a:solidFill>
                <a:latin typeface="Arial"/>
              </a:rPr>
              <a:t/>
            </a:r>
            <a:br>
              <a:rPr lang="ru-RU" sz="2800" b="1" dirty="0" smtClean="0">
                <a:solidFill>
                  <a:srgbClr val="000000"/>
                </a:solidFill>
                <a:latin typeface="Arial"/>
              </a:rPr>
            </a:br>
            <a:r>
              <a:rPr lang="ru-RU" sz="2800" b="1" dirty="0">
                <a:solidFill>
                  <a:srgbClr val="000000"/>
                </a:solidFill>
                <a:latin typeface="Arial"/>
              </a:rPr>
              <a:t/>
            </a:r>
            <a:br>
              <a:rPr lang="ru-RU" sz="2800" b="1" dirty="0">
                <a:solidFill>
                  <a:srgbClr val="000000"/>
                </a:solidFill>
                <a:latin typeface="Arial"/>
              </a:rPr>
            </a:br>
            <a:r>
              <a:rPr lang="ru-RU" sz="2800" b="1" dirty="0" smtClean="0">
                <a:solidFill>
                  <a:srgbClr val="000000"/>
                </a:solidFill>
                <a:latin typeface="Arial"/>
              </a:rPr>
              <a:t/>
            </a:r>
            <a:br>
              <a:rPr lang="ru-RU" sz="2800" b="1" dirty="0" smtClean="0">
                <a:solidFill>
                  <a:srgbClr val="000000"/>
                </a:solidFill>
                <a:latin typeface="Arial"/>
              </a:rPr>
            </a:br>
            <a:r>
              <a:rPr lang="ru-RU" sz="2800" b="1" dirty="0">
                <a:solidFill>
                  <a:srgbClr val="000000"/>
                </a:solidFill>
                <a:latin typeface="Arial"/>
              </a:rPr>
              <a:t/>
            </a:r>
            <a:br>
              <a:rPr lang="ru-RU" sz="2800" b="1" dirty="0">
                <a:solidFill>
                  <a:srgbClr val="000000"/>
                </a:solidFill>
                <a:latin typeface="Arial"/>
              </a:rPr>
            </a:br>
            <a:r>
              <a:rPr lang="ru-RU" sz="2800" b="1" dirty="0">
                <a:solidFill>
                  <a:srgbClr val="000000"/>
                </a:solidFill>
                <a:latin typeface="TimesNewRomanPSMT"/>
              </a:rPr>
              <a:t/>
            </a:r>
            <a:br>
              <a:rPr lang="ru-RU" sz="2800" b="1" dirty="0">
                <a:solidFill>
                  <a:srgbClr val="000000"/>
                </a:solidFill>
                <a:latin typeface="TimesNewRomanPSMT"/>
              </a:rPr>
            </a:br>
            <a:r>
              <a:rPr lang="en-US" sz="2800" b="1" dirty="0" smtClean="0">
                <a:solidFill>
                  <a:srgbClr val="000000"/>
                </a:solidFill>
                <a:latin typeface="TimesNewRomanPSMT"/>
              </a:rPr>
              <a:t/>
            </a:r>
            <a:br>
              <a:rPr lang="en-US" sz="2800" b="1" dirty="0" smtClean="0">
                <a:solidFill>
                  <a:srgbClr val="000000"/>
                </a:solidFill>
                <a:latin typeface="TimesNewRomanPSMT"/>
              </a:rPr>
            </a:br>
            <a:r>
              <a:rPr lang="en-US" sz="2800" b="1" dirty="0">
                <a:solidFill>
                  <a:srgbClr val="000000"/>
                </a:solidFill>
                <a:latin typeface="TimesNewRomanPSMT"/>
              </a:rPr>
              <a:t/>
            </a:r>
            <a:br>
              <a:rPr lang="en-US" sz="2800" b="1" dirty="0">
                <a:solidFill>
                  <a:srgbClr val="000000"/>
                </a:solidFill>
                <a:latin typeface="TimesNewRomanPSMT"/>
              </a:rPr>
            </a:br>
            <a:r>
              <a:rPr lang="en-US" sz="2800" b="1" dirty="0">
                <a:solidFill>
                  <a:srgbClr val="FF0000"/>
                </a:solidFill>
                <a:latin typeface="Times New Roman" pitchFamily="18" charset="0"/>
              </a:rPr>
              <a:t>Odessa National Medical University</a:t>
            </a:r>
            <a:r>
              <a:rPr lang="uk-UA" sz="2800" b="1" dirty="0">
                <a:solidFill>
                  <a:srgbClr val="FF0000"/>
                </a:solidFill>
                <a:latin typeface="Times New Roman" pitchFamily="18" charset="0"/>
              </a:rPr>
              <a:t/>
            </a:r>
            <a:br>
              <a:rPr lang="uk-UA" sz="2800" b="1" dirty="0">
                <a:solidFill>
                  <a:srgbClr val="FF0000"/>
                </a:solidFill>
                <a:latin typeface="Times New Roman" pitchFamily="18" charset="0"/>
              </a:rPr>
            </a:br>
            <a:r>
              <a:rPr lang="en-US" sz="3600" b="1" dirty="0" smtClean="0">
                <a:solidFill>
                  <a:srgbClr val="0070C0"/>
                </a:solidFill>
                <a:latin typeface="Times New Roman" pitchFamily="18" charset="0"/>
              </a:rPr>
              <a:t>Department </a:t>
            </a:r>
            <a:r>
              <a:rPr lang="en-US" sz="3600" b="1" dirty="0">
                <a:solidFill>
                  <a:srgbClr val="0070C0"/>
                </a:solidFill>
                <a:latin typeface="Times New Roman" pitchFamily="18" charset="0"/>
              </a:rPr>
              <a:t>of Occupational Pathology, </a:t>
            </a:r>
            <a:r>
              <a:rPr lang="en-US" sz="3600" b="1" dirty="0" smtClean="0">
                <a:solidFill>
                  <a:srgbClr val="0070C0"/>
                </a:solidFill>
                <a:latin typeface="Times New Roman" pitchFamily="18" charset="0"/>
              </a:rPr>
              <a:t>Clinical </a:t>
            </a:r>
            <a:r>
              <a:rPr lang="en-US" sz="3600" b="1" dirty="0">
                <a:solidFill>
                  <a:srgbClr val="0070C0"/>
                </a:solidFill>
                <a:latin typeface="Times New Roman" pitchFamily="18" charset="0"/>
              </a:rPr>
              <a:t>Laboratory and Functional </a:t>
            </a:r>
            <a:r>
              <a:rPr lang="en-US" sz="3600" b="1" dirty="0" smtClean="0">
                <a:solidFill>
                  <a:srgbClr val="0070C0"/>
                </a:solidFill>
                <a:latin typeface="Times New Roman" pitchFamily="18" charset="0"/>
              </a:rPr>
              <a:t>Diagnostics </a:t>
            </a:r>
            <a:r>
              <a:rPr lang="uk-UA" sz="3600" b="1" dirty="0">
                <a:solidFill>
                  <a:srgbClr val="0070C0"/>
                </a:solidFill>
                <a:latin typeface="Times New Roman" pitchFamily="18" charset="0"/>
              </a:rPr>
              <a:t/>
            </a:r>
            <a:br>
              <a:rPr lang="uk-UA" sz="3600" b="1" dirty="0">
                <a:solidFill>
                  <a:srgbClr val="0070C0"/>
                </a:solidFill>
                <a:latin typeface="Times New Roman" pitchFamily="18" charset="0"/>
              </a:rPr>
            </a:br>
            <a:r>
              <a:rPr lang="en-US" sz="2800" b="1" dirty="0" smtClean="0">
                <a:solidFill>
                  <a:srgbClr val="000000"/>
                </a:solidFill>
                <a:latin typeface="TimesNewRomanPSMT"/>
              </a:rPr>
              <a:t/>
            </a:r>
            <a:br>
              <a:rPr lang="en-US" sz="2800" b="1" dirty="0" smtClean="0">
                <a:solidFill>
                  <a:srgbClr val="000000"/>
                </a:solidFill>
                <a:latin typeface="TimesNewRomanPSMT"/>
              </a:rPr>
            </a:br>
            <a:r>
              <a:rPr lang="en-US" sz="2800" b="1" dirty="0">
                <a:solidFill>
                  <a:srgbClr val="FF0000"/>
                </a:solidFill>
                <a:latin typeface="Arial"/>
              </a:rPr>
              <a:t>OCCUPATIONAL DISEASES ARISING IN WORKERS DURING THE PRODUCTION AND PROCESSING OF </a:t>
            </a:r>
            <a:r>
              <a:rPr lang="en-US" sz="2800" b="1" u="sng" dirty="0">
                <a:solidFill>
                  <a:srgbClr val="FF0000"/>
                </a:solidFill>
                <a:latin typeface="Arial"/>
              </a:rPr>
              <a:t>POLYMER MATERIALS</a:t>
            </a:r>
            <a:r>
              <a:rPr lang="ru-RU" sz="2800" b="1" u="sng" dirty="0">
                <a:solidFill>
                  <a:srgbClr val="7030A0"/>
                </a:solidFill>
                <a:latin typeface="TimesNewRomanPSMT"/>
              </a:rPr>
              <a:t/>
            </a:r>
            <a:br>
              <a:rPr lang="ru-RU" sz="2800" b="1" u="sng" dirty="0">
                <a:solidFill>
                  <a:srgbClr val="7030A0"/>
                </a:solidFill>
                <a:latin typeface="TimesNewRomanPSMT"/>
              </a:rPr>
            </a:br>
            <a:endParaRPr lang="ru-RU" sz="2800" b="1" i="1" u="sng" spc="50" dirty="0">
              <a:ln w="0">
                <a:solidFill>
                  <a:schemeClr val="tx1"/>
                </a:solidFill>
              </a:ln>
              <a:solidFill>
                <a:srgbClr val="7030A0"/>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5719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9422" y="980728"/>
            <a:ext cx="8827074" cy="4893647"/>
          </a:xfrm>
          <a:prstGeom prst="rect">
            <a:avLst/>
          </a:prstGeom>
        </p:spPr>
        <p:txBody>
          <a:bodyPr wrap="square">
            <a:spAutoFit/>
          </a:bodyPr>
          <a:lstStyle/>
          <a:p>
            <a:pPr algn="just"/>
            <a:r>
              <a:rPr lang="ru-RU" dirty="0" smtClean="0">
                <a:solidFill>
                  <a:srgbClr val="000000"/>
                </a:solidFill>
                <a:latin typeface="Times New Roman"/>
              </a:rPr>
              <a:t>	</a:t>
            </a:r>
            <a:r>
              <a:rPr lang="en-US" sz="2400" b="1" i="1" u="sng" dirty="0">
                <a:solidFill>
                  <a:srgbClr val="7030A0"/>
                </a:solidFill>
                <a:latin typeface="Times New Roman"/>
              </a:rPr>
              <a:t>Polymeric materials </a:t>
            </a:r>
            <a:r>
              <a:rPr lang="en-US" sz="2400" dirty="0">
                <a:solidFill>
                  <a:srgbClr val="7030A0"/>
                </a:solidFill>
                <a:latin typeface="Times New Roman"/>
              </a:rPr>
              <a:t>are high-molecular compounds that are widely used in the national economy. </a:t>
            </a:r>
            <a:endParaRPr lang="en-US" sz="2400" dirty="0" smtClean="0">
              <a:solidFill>
                <a:srgbClr val="7030A0"/>
              </a:solidFill>
              <a:latin typeface="Times New Roman"/>
            </a:endParaRPr>
          </a:p>
          <a:p>
            <a:pPr algn="just"/>
            <a:endParaRPr lang="en-US" sz="2400" dirty="0">
              <a:solidFill>
                <a:srgbClr val="7030A0"/>
              </a:solidFill>
              <a:latin typeface="Times New Roman"/>
            </a:endParaRPr>
          </a:p>
          <a:p>
            <a:pPr marL="342900" indent="-342900" algn="just">
              <a:buFont typeface="Wingdings" panose="05000000000000000000" pitchFamily="2" charset="2"/>
              <a:buChar char="Ø"/>
            </a:pPr>
            <a:r>
              <a:rPr lang="en-US" sz="2400" dirty="0" smtClean="0">
                <a:solidFill>
                  <a:srgbClr val="7030A0"/>
                </a:solidFill>
                <a:latin typeface="Times New Roman"/>
              </a:rPr>
              <a:t>The </a:t>
            </a:r>
            <a:r>
              <a:rPr lang="en-US" sz="2400" dirty="0">
                <a:solidFill>
                  <a:srgbClr val="7030A0"/>
                </a:solidFill>
                <a:latin typeface="Times New Roman"/>
              </a:rPr>
              <a:t>macromolecules of polymer materials consist of a large number of chains that are repeated many times</a:t>
            </a:r>
            <a:r>
              <a:rPr lang="en-US" sz="2400" dirty="0" smtClean="0">
                <a:solidFill>
                  <a:srgbClr val="7030A0"/>
                </a:solidFill>
                <a:latin typeface="Times New Roman"/>
              </a:rPr>
              <a:t>.</a:t>
            </a:r>
          </a:p>
          <a:p>
            <a:pPr marL="342900" indent="-342900" algn="just">
              <a:buFont typeface="Wingdings" panose="05000000000000000000" pitchFamily="2" charset="2"/>
              <a:buChar char="Ø"/>
            </a:pPr>
            <a:r>
              <a:rPr lang="en-US" sz="2400" dirty="0" smtClean="0">
                <a:solidFill>
                  <a:srgbClr val="7030A0"/>
                </a:solidFill>
                <a:latin typeface="Times New Roman"/>
              </a:rPr>
              <a:t>A </a:t>
            </a:r>
            <a:r>
              <a:rPr lang="en-US" sz="2400" dirty="0">
                <a:solidFill>
                  <a:srgbClr val="7030A0"/>
                </a:solidFill>
                <a:latin typeface="Times New Roman"/>
              </a:rPr>
              <a:t>distinction is made between natural polymer materials (biopolymers, such as animal and vegetable proteins, carbohydrates, natural rubber, etc.) and synthetic polymers (those that are formed artificially), which are obtained from low-molecular substances (monomers) by polymerization or </a:t>
            </a:r>
            <a:r>
              <a:rPr lang="en-US" sz="2400" dirty="0" err="1">
                <a:solidFill>
                  <a:srgbClr val="7030A0"/>
                </a:solidFill>
                <a:latin typeface="Times New Roman"/>
              </a:rPr>
              <a:t>polycondensation</a:t>
            </a:r>
            <a:r>
              <a:rPr lang="en-US" sz="2400" dirty="0">
                <a:solidFill>
                  <a:srgbClr val="7030A0"/>
                </a:solidFill>
                <a:latin typeface="Times New Roman"/>
              </a:rPr>
              <a:t> reactions (for example, polyethylene, nylon, polypropylene, etc.). </a:t>
            </a:r>
            <a:endParaRPr lang="en-US" sz="2400" dirty="0" smtClean="0">
              <a:solidFill>
                <a:srgbClr val="7030A0"/>
              </a:solidFill>
              <a:latin typeface="Times New Roman"/>
            </a:endParaRPr>
          </a:p>
          <a:p>
            <a:pPr marL="342900" indent="-342900" algn="just">
              <a:buFont typeface="Wingdings" panose="05000000000000000000" pitchFamily="2" charset="2"/>
              <a:buChar char="Ø"/>
            </a:pPr>
            <a:r>
              <a:rPr lang="en-US" sz="2400" dirty="0" smtClean="0">
                <a:solidFill>
                  <a:srgbClr val="7030A0"/>
                </a:solidFill>
                <a:latin typeface="Times New Roman"/>
              </a:rPr>
              <a:t>The </a:t>
            </a:r>
            <a:r>
              <a:rPr lang="en-US" sz="2400" dirty="0">
                <a:solidFill>
                  <a:srgbClr val="7030A0"/>
                </a:solidFill>
                <a:latin typeface="Times New Roman"/>
              </a:rPr>
              <a:t>main polymer materials are: plastics, synthetic resins, rubbers, fibers, varnishes, paints, glue.</a:t>
            </a:r>
            <a:endParaRPr lang="ru-RU" sz="2400" dirty="0">
              <a:solidFill>
                <a:srgbClr val="000000"/>
              </a:solidFill>
              <a:latin typeface="Times New Roman"/>
            </a:endParaRPr>
          </a:p>
        </p:txBody>
      </p:sp>
    </p:spTree>
    <p:extLst>
      <p:ext uri="{BB962C8B-B14F-4D97-AF65-F5344CB8AC3E}">
        <p14:creationId xmlns:p14="http://schemas.microsoft.com/office/powerpoint/2010/main" xmlns="" val="583597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836712"/>
            <a:ext cx="8568952" cy="5447645"/>
          </a:xfrm>
          <a:prstGeom prst="rect">
            <a:avLst/>
          </a:prstGeom>
        </p:spPr>
        <p:txBody>
          <a:bodyPr wrap="square">
            <a:spAutoFit/>
          </a:bodyPr>
          <a:lstStyle/>
          <a:p>
            <a:pPr algn="ctr"/>
            <a:r>
              <a:rPr lang="en-US" sz="2400" b="1" i="1" dirty="0">
                <a:solidFill>
                  <a:srgbClr val="0070C0"/>
                </a:solidFill>
                <a:latin typeface="Arial"/>
              </a:rPr>
              <a:t>OCCUPATIONAL PATHOLOGY IN WORKERS IN THE PRODUCTION OF SYNTHETIC </a:t>
            </a:r>
            <a:r>
              <a:rPr lang="en-US" sz="2400" b="1" i="1" dirty="0" smtClean="0">
                <a:solidFill>
                  <a:srgbClr val="0070C0"/>
                </a:solidFill>
                <a:latin typeface="Arial"/>
              </a:rPr>
              <a:t>RESINS</a:t>
            </a:r>
          </a:p>
          <a:p>
            <a:pPr algn="just"/>
            <a:endParaRPr lang="en-US" sz="2000" b="1" i="1" dirty="0" smtClean="0">
              <a:solidFill>
                <a:srgbClr val="002060"/>
              </a:solidFill>
              <a:latin typeface="Arial"/>
            </a:endParaRPr>
          </a:p>
          <a:p>
            <a:pPr marL="342900" indent="-342900" algn="just">
              <a:buFont typeface="Wingdings" panose="05000000000000000000" pitchFamily="2" charset="2"/>
              <a:buChar char="q"/>
            </a:pPr>
            <a:r>
              <a:rPr lang="en-US" sz="2000" b="1" i="1" dirty="0" smtClean="0">
                <a:solidFill>
                  <a:srgbClr val="002060"/>
                </a:solidFill>
                <a:latin typeface="Arial"/>
              </a:rPr>
              <a:t>Synthetic </a:t>
            </a:r>
            <a:r>
              <a:rPr lang="en-US" sz="2000" b="1" i="1" dirty="0">
                <a:solidFill>
                  <a:srgbClr val="002060"/>
                </a:solidFill>
                <a:latin typeface="Arial"/>
              </a:rPr>
              <a:t>resins are high-molecular compounds obtained as a result of the interaction of monomers. </a:t>
            </a:r>
            <a:endParaRPr lang="en-US" sz="2000" b="1" i="1" dirty="0" smtClean="0">
              <a:solidFill>
                <a:srgbClr val="002060"/>
              </a:solidFill>
              <a:latin typeface="Arial"/>
            </a:endParaRPr>
          </a:p>
          <a:p>
            <a:pPr marL="342900" indent="-342900" algn="just">
              <a:buFont typeface="Wingdings" panose="05000000000000000000" pitchFamily="2" charset="2"/>
              <a:buChar char="q"/>
            </a:pPr>
            <a:endParaRPr lang="en-US" sz="2000" b="1" i="1" dirty="0">
              <a:solidFill>
                <a:srgbClr val="002060"/>
              </a:solidFill>
              <a:latin typeface="Arial"/>
            </a:endParaRPr>
          </a:p>
          <a:p>
            <a:pPr marL="342900" indent="-342900" algn="just">
              <a:buFont typeface="Wingdings" panose="05000000000000000000" pitchFamily="2" charset="2"/>
              <a:buChar char="q"/>
            </a:pPr>
            <a:r>
              <a:rPr lang="en-US" sz="2000" b="1" i="1" dirty="0" smtClean="0">
                <a:solidFill>
                  <a:srgbClr val="002060"/>
                </a:solidFill>
                <a:latin typeface="Arial"/>
              </a:rPr>
              <a:t>They </a:t>
            </a:r>
            <a:r>
              <a:rPr lang="en-US" sz="2000" b="1" i="1" dirty="0">
                <a:solidFill>
                  <a:srgbClr val="002060"/>
                </a:solidFill>
                <a:latin typeface="Arial"/>
              </a:rPr>
              <a:t>serve as the basis for the production of plastics, chemical fibers, synthetic adhesives, varnishes, sealants</a:t>
            </a:r>
            <a:r>
              <a:rPr lang="en-US" sz="2000" b="1" i="1" dirty="0" smtClean="0">
                <a:solidFill>
                  <a:srgbClr val="002060"/>
                </a:solidFill>
                <a:latin typeface="Arial"/>
              </a:rPr>
              <a:t>.</a:t>
            </a:r>
          </a:p>
          <a:p>
            <a:pPr marL="342900" indent="-342900" algn="just">
              <a:buFont typeface="Wingdings" panose="05000000000000000000" pitchFamily="2" charset="2"/>
              <a:buChar char="q"/>
            </a:pPr>
            <a:endParaRPr lang="en-US" sz="2000" b="1" i="1" dirty="0">
              <a:solidFill>
                <a:srgbClr val="002060"/>
              </a:solidFill>
              <a:latin typeface="Arial"/>
            </a:endParaRPr>
          </a:p>
          <a:p>
            <a:pPr marL="342900" indent="-342900" algn="just">
              <a:buFont typeface="Wingdings" panose="05000000000000000000" pitchFamily="2" charset="2"/>
              <a:buChar char="q"/>
            </a:pPr>
            <a:r>
              <a:rPr lang="en-US" sz="2000" b="1" i="1" dirty="0" smtClean="0">
                <a:solidFill>
                  <a:srgbClr val="002060"/>
                </a:solidFill>
                <a:latin typeface="Arial"/>
              </a:rPr>
              <a:t>Synthetic </a:t>
            </a:r>
            <a:r>
              <a:rPr lang="en-US" sz="2000" b="1" i="1" dirty="0">
                <a:solidFill>
                  <a:srgbClr val="002060"/>
                </a:solidFill>
                <a:latin typeface="Arial"/>
              </a:rPr>
              <a:t>resins are widely used in the production of medical polymers, building materials, in radio electronics, mechanical engineering, in the light and chemical industries, and in the manufacture of furniture</a:t>
            </a:r>
            <a:r>
              <a:rPr lang="en-US" sz="2000" b="1" i="1" dirty="0" smtClean="0">
                <a:solidFill>
                  <a:srgbClr val="002060"/>
                </a:solidFill>
                <a:latin typeface="Arial"/>
              </a:rPr>
              <a:t>.</a:t>
            </a:r>
          </a:p>
          <a:p>
            <a:pPr marL="342900" indent="-342900" algn="just">
              <a:buFont typeface="Wingdings" panose="05000000000000000000" pitchFamily="2" charset="2"/>
              <a:buChar char="q"/>
            </a:pPr>
            <a:r>
              <a:rPr lang="en-US" sz="2000" b="1" i="1" dirty="0" smtClean="0">
                <a:solidFill>
                  <a:srgbClr val="002060"/>
                </a:solidFill>
                <a:latin typeface="Arial"/>
              </a:rPr>
              <a:t>Depending </a:t>
            </a:r>
            <a:r>
              <a:rPr lang="en-US" sz="2000" b="1" i="1" dirty="0">
                <a:solidFill>
                  <a:srgbClr val="002060"/>
                </a:solidFill>
                <a:latin typeface="Arial"/>
              </a:rPr>
              <a:t>on the method of production, synthetic resins are divided into polymerization (</a:t>
            </a:r>
            <a:r>
              <a:rPr lang="en-US" sz="2000" b="1" i="1" dirty="0" err="1">
                <a:solidFill>
                  <a:srgbClr val="002060"/>
                </a:solidFill>
                <a:latin typeface="Arial"/>
              </a:rPr>
              <a:t>polyacrylic</a:t>
            </a:r>
            <a:r>
              <a:rPr lang="en-US" sz="2000" b="1" i="1" dirty="0">
                <a:solidFill>
                  <a:srgbClr val="002060"/>
                </a:solidFill>
                <a:latin typeface="Arial"/>
              </a:rPr>
              <a:t>, polyvinyl chloride, polystyrene) and </a:t>
            </a:r>
            <a:r>
              <a:rPr lang="en-US" sz="2000" b="1" i="1" dirty="0" err="1">
                <a:solidFill>
                  <a:srgbClr val="002060"/>
                </a:solidFill>
                <a:latin typeface="Arial"/>
              </a:rPr>
              <a:t>polycondensation</a:t>
            </a:r>
            <a:r>
              <a:rPr lang="en-US" sz="2000" b="1" i="1" dirty="0">
                <a:solidFill>
                  <a:srgbClr val="002060"/>
                </a:solidFill>
                <a:latin typeface="Arial"/>
              </a:rPr>
              <a:t> (phenol-formaldehyde, polyester, epoxy).</a:t>
            </a:r>
            <a:endParaRPr lang="ru-RU" sz="2000" dirty="0">
              <a:solidFill>
                <a:srgbClr val="002060"/>
              </a:solidFill>
              <a:latin typeface="Times New Roman"/>
            </a:endParaRPr>
          </a:p>
        </p:txBody>
      </p:sp>
    </p:spTree>
    <p:extLst>
      <p:ext uri="{BB962C8B-B14F-4D97-AF65-F5344CB8AC3E}">
        <p14:creationId xmlns:p14="http://schemas.microsoft.com/office/powerpoint/2010/main" xmlns="" val="1608200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2908" y="1124744"/>
            <a:ext cx="8712968" cy="4524315"/>
          </a:xfrm>
          <a:prstGeom prst="rect">
            <a:avLst/>
          </a:prstGeom>
        </p:spPr>
        <p:txBody>
          <a:bodyPr wrap="square">
            <a:spAutoFit/>
          </a:bodyPr>
          <a:lstStyle/>
          <a:p>
            <a:pPr marL="285750" indent="-285750" algn="just">
              <a:buFont typeface="Wingdings" panose="05000000000000000000" pitchFamily="2" charset="2"/>
              <a:buChar char="q"/>
            </a:pPr>
            <a:r>
              <a:rPr lang="en-US" dirty="0">
                <a:solidFill>
                  <a:srgbClr val="002060"/>
                </a:solidFill>
                <a:latin typeface="Times New Roman"/>
              </a:rPr>
              <a:t>The main types of equipment for the production of synthetic resins are reactors, centrifuges, mixers</a:t>
            </a:r>
            <a:r>
              <a:rPr lang="en-US" dirty="0" smtClean="0">
                <a:solidFill>
                  <a:srgbClr val="002060"/>
                </a:solidFill>
                <a:latin typeface="Times New Roman"/>
              </a:rPr>
              <a:t>.</a:t>
            </a:r>
            <a:r>
              <a:rPr lang="uk-UA" dirty="0" smtClean="0">
                <a:solidFill>
                  <a:srgbClr val="002060"/>
                </a:solidFill>
                <a:latin typeface="Times New Roman"/>
              </a:rPr>
              <a:t> </a:t>
            </a:r>
            <a:r>
              <a:rPr lang="en-US" dirty="0" smtClean="0">
                <a:solidFill>
                  <a:srgbClr val="002060"/>
                </a:solidFill>
                <a:latin typeface="Times New Roman"/>
              </a:rPr>
              <a:t>Insufficiently </a:t>
            </a:r>
            <a:r>
              <a:rPr lang="en-US" dirty="0">
                <a:solidFill>
                  <a:srgbClr val="002060"/>
                </a:solidFill>
                <a:latin typeface="Times New Roman"/>
              </a:rPr>
              <a:t>perfect technological equipment can be a source of dust, gases, vapors and aerosols of starting monomers, intermediate and auxiliary chemicals and final products of production</a:t>
            </a:r>
            <a:r>
              <a:rPr lang="en-US" dirty="0" smtClean="0">
                <a:solidFill>
                  <a:srgbClr val="002060"/>
                </a:solidFill>
                <a:latin typeface="Times New Roman"/>
              </a:rPr>
              <a:t>.</a:t>
            </a:r>
          </a:p>
          <a:p>
            <a:pPr marL="285750" indent="-285750" algn="just">
              <a:buFont typeface="Wingdings" panose="05000000000000000000" pitchFamily="2" charset="2"/>
              <a:buChar char="q"/>
            </a:pPr>
            <a:endParaRPr lang="en-US" dirty="0">
              <a:solidFill>
                <a:srgbClr val="002060"/>
              </a:solidFill>
              <a:latin typeface="Times New Roman"/>
            </a:endParaRPr>
          </a:p>
          <a:p>
            <a:pPr marL="285750" indent="-285750" algn="just">
              <a:buFont typeface="Wingdings" panose="05000000000000000000" pitchFamily="2" charset="2"/>
              <a:buChar char="q"/>
            </a:pPr>
            <a:r>
              <a:rPr lang="en-US" dirty="0" smtClean="0">
                <a:solidFill>
                  <a:srgbClr val="002060"/>
                </a:solidFill>
                <a:latin typeface="Times New Roman"/>
              </a:rPr>
              <a:t>The </a:t>
            </a:r>
            <a:r>
              <a:rPr lang="en-US" dirty="0">
                <a:solidFill>
                  <a:srgbClr val="002060"/>
                </a:solidFill>
                <a:latin typeface="Times New Roman"/>
              </a:rPr>
              <a:t>release of harmful substances into the air of the working area also occurs due to the lack of special devices for taking technological samples and due to irrational pump </a:t>
            </a:r>
            <a:r>
              <a:rPr lang="en-US" dirty="0" smtClean="0">
                <a:solidFill>
                  <a:srgbClr val="002060"/>
                </a:solidFill>
                <a:latin typeface="Times New Roman"/>
              </a:rPr>
              <a:t>designs.</a:t>
            </a:r>
          </a:p>
          <a:p>
            <a:pPr marL="285750" indent="-285750" algn="just">
              <a:buFont typeface="Wingdings" panose="05000000000000000000" pitchFamily="2" charset="2"/>
              <a:buChar char="q"/>
            </a:pPr>
            <a:endParaRPr lang="en-US" dirty="0">
              <a:solidFill>
                <a:srgbClr val="002060"/>
              </a:solidFill>
              <a:latin typeface="Times New Roman"/>
            </a:endParaRPr>
          </a:p>
          <a:p>
            <a:pPr marL="285750" indent="-285750" algn="just">
              <a:buFont typeface="Wingdings" panose="05000000000000000000" pitchFamily="2" charset="2"/>
              <a:buChar char="q"/>
            </a:pPr>
            <a:r>
              <a:rPr lang="en-US" dirty="0" smtClean="0">
                <a:solidFill>
                  <a:srgbClr val="002060"/>
                </a:solidFill>
                <a:latin typeface="Times New Roman"/>
              </a:rPr>
              <a:t>In </a:t>
            </a:r>
            <a:r>
              <a:rPr lang="en-US" dirty="0">
                <a:solidFill>
                  <a:srgbClr val="002060"/>
                </a:solidFill>
                <a:latin typeface="Times New Roman"/>
              </a:rPr>
              <a:t>the process of production and use of synthetic resins, occupational hazards are starting products (styrene, vinyl chloride), substances that promote hardening (</a:t>
            </a:r>
            <a:r>
              <a:rPr lang="en-US" dirty="0" err="1">
                <a:solidFill>
                  <a:srgbClr val="002060"/>
                </a:solidFill>
                <a:latin typeface="Times New Roman"/>
              </a:rPr>
              <a:t>hexamethylenediamine</a:t>
            </a:r>
            <a:r>
              <a:rPr lang="en-US" dirty="0">
                <a:solidFill>
                  <a:srgbClr val="002060"/>
                </a:solidFill>
                <a:latin typeface="Times New Roman"/>
              </a:rPr>
              <a:t>, </a:t>
            </a:r>
            <a:r>
              <a:rPr lang="en-US" dirty="0" err="1">
                <a:solidFill>
                  <a:srgbClr val="002060"/>
                </a:solidFill>
                <a:latin typeface="Times New Roman"/>
              </a:rPr>
              <a:t>polyethylenepolyamine</a:t>
            </a:r>
            <a:r>
              <a:rPr lang="en-US" dirty="0">
                <a:solidFill>
                  <a:srgbClr val="002060"/>
                </a:solidFill>
                <a:latin typeface="Times New Roman"/>
              </a:rPr>
              <a:t>), plasticizers (</a:t>
            </a:r>
            <a:r>
              <a:rPr lang="en-US" dirty="0" err="1">
                <a:solidFill>
                  <a:srgbClr val="002060"/>
                </a:solidFill>
                <a:latin typeface="Times New Roman"/>
              </a:rPr>
              <a:t>dibutyl</a:t>
            </a:r>
            <a:r>
              <a:rPr lang="en-US" dirty="0">
                <a:solidFill>
                  <a:srgbClr val="002060"/>
                </a:solidFill>
                <a:latin typeface="Times New Roman"/>
              </a:rPr>
              <a:t> phthalate), solvents (toluene, chlorinated hydrocarbons</a:t>
            </a:r>
            <a:r>
              <a:rPr lang="en-US" dirty="0" smtClean="0">
                <a:solidFill>
                  <a:srgbClr val="002060"/>
                </a:solidFill>
                <a:latin typeface="Times New Roman"/>
              </a:rPr>
              <a:t>).</a:t>
            </a:r>
          </a:p>
          <a:p>
            <a:pPr marL="285750" indent="-285750" algn="just">
              <a:buFont typeface="Wingdings" panose="05000000000000000000" pitchFamily="2" charset="2"/>
              <a:buChar char="q"/>
            </a:pPr>
            <a:endParaRPr lang="en-US" dirty="0">
              <a:solidFill>
                <a:srgbClr val="002060"/>
              </a:solidFill>
              <a:latin typeface="Times New Roman"/>
            </a:endParaRPr>
          </a:p>
          <a:p>
            <a:pPr marL="285750" indent="-285750" algn="just">
              <a:buFont typeface="Wingdings" panose="05000000000000000000" pitchFamily="2" charset="2"/>
              <a:buChar char="q"/>
            </a:pPr>
            <a:r>
              <a:rPr lang="en-US" dirty="0" smtClean="0">
                <a:solidFill>
                  <a:srgbClr val="002060"/>
                </a:solidFill>
                <a:latin typeface="Times New Roman"/>
              </a:rPr>
              <a:t>Occupational </a:t>
            </a:r>
            <a:r>
              <a:rPr lang="en-US" dirty="0">
                <a:solidFill>
                  <a:srgbClr val="002060"/>
                </a:solidFill>
                <a:latin typeface="Times New Roman"/>
              </a:rPr>
              <a:t>harmful factors during the production of synthetic resins also include static electricity, high air temperature, thermal radiation, noise.</a:t>
            </a:r>
            <a:endParaRPr lang="ru-RU" dirty="0">
              <a:solidFill>
                <a:srgbClr val="002060"/>
              </a:solidFill>
              <a:latin typeface="Times New Roman"/>
            </a:endParaRPr>
          </a:p>
        </p:txBody>
      </p:sp>
    </p:spTree>
    <p:extLst>
      <p:ext uri="{BB962C8B-B14F-4D97-AF65-F5344CB8AC3E}">
        <p14:creationId xmlns:p14="http://schemas.microsoft.com/office/powerpoint/2010/main" xmlns="" val="2235777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764704"/>
            <a:ext cx="8760715" cy="5386090"/>
          </a:xfrm>
          <a:prstGeom prst="rect">
            <a:avLst/>
          </a:prstGeom>
        </p:spPr>
        <p:txBody>
          <a:bodyPr wrap="square">
            <a:spAutoFit/>
          </a:bodyPr>
          <a:lstStyle/>
          <a:p>
            <a:pPr algn="just"/>
            <a:r>
              <a:rPr lang="en-US" sz="2000" b="1" dirty="0">
                <a:solidFill>
                  <a:srgbClr val="0070C0"/>
                </a:solidFill>
                <a:latin typeface="Times New Roman"/>
              </a:rPr>
              <a:t>The mechanism of intoxication </a:t>
            </a:r>
            <a:r>
              <a:rPr lang="en-US" sz="2000" b="1" dirty="0">
                <a:solidFill>
                  <a:srgbClr val="000000"/>
                </a:solidFill>
                <a:latin typeface="Times New Roman"/>
              </a:rPr>
              <a:t>is associated with damage to the deep structures of the brain, and primarily the reticular formation</a:t>
            </a:r>
            <a:r>
              <a:rPr lang="en-US" sz="2000" b="1" dirty="0" smtClean="0">
                <a:solidFill>
                  <a:srgbClr val="000000"/>
                </a:solidFill>
                <a:latin typeface="Times New Roman"/>
              </a:rPr>
              <a:t>.</a:t>
            </a:r>
          </a:p>
          <a:p>
            <a:pPr algn="just"/>
            <a:endParaRPr lang="en-US" sz="2000" b="1" dirty="0">
              <a:solidFill>
                <a:srgbClr val="000000"/>
              </a:solidFill>
              <a:latin typeface="Times New Roman"/>
            </a:endParaRPr>
          </a:p>
          <a:p>
            <a:pPr algn="just"/>
            <a:r>
              <a:rPr lang="en-US" sz="2400" b="1" dirty="0" smtClean="0">
                <a:solidFill>
                  <a:srgbClr val="FF0000"/>
                </a:solidFill>
                <a:latin typeface="Times New Roman"/>
              </a:rPr>
              <a:t>Acute </a:t>
            </a:r>
            <a:r>
              <a:rPr lang="en-US" sz="2400" b="1" dirty="0">
                <a:solidFill>
                  <a:srgbClr val="FF0000"/>
                </a:solidFill>
                <a:latin typeface="Times New Roman"/>
              </a:rPr>
              <a:t>poisoning </a:t>
            </a:r>
            <a:r>
              <a:rPr lang="en-US" sz="2000" b="1" dirty="0">
                <a:solidFill>
                  <a:srgbClr val="000000"/>
                </a:solidFill>
                <a:latin typeface="Times New Roman"/>
              </a:rPr>
              <a:t>is characterized by the development of a narcotic state. </a:t>
            </a:r>
            <a:endParaRPr lang="en-US" sz="2000" b="1" dirty="0" smtClean="0">
              <a:solidFill>
                <a:srgbClr val="000000"/>
              </a:solidFill>
              <a:latin typeface="Times New Roman"/>
            </a:endParaRPr>
          </a:p>
          <a:p>
            <a:pPr algn="just"/>
            <a:endParaRPr lang="en-US" sz="2000" b="1" dirty="0">
              <a:solidFill>
                <a:srgbClr val="000000"/>
              </a:solidFill>
              <a:latin typeface="Times New Roman"/>
            </a:endParaRPr>
          </a:p>
          <a:p>
            <a:pPr marL="342900" indent="-342900" algn="just">
              <a:buFont typeface="Wingdings" panose="05000000000000000000" pitchFamily="2" charset="2"/>
              <a:buChar char="Ø"/>
            </a:pPr>
            <a:r>
              <a:rPr lang="en-US" sz="2000" b="1" dirty="0" smtClean="0">
                <a:solidFill>
                  <a:srgbClr val="000000"/>
                </a:solidFill>
                <a:latin typeface="Times New Roman"/>
              </a:rPr>
              <a:t>Patients </a:t>
            </a:r>
            <a:r>
              <a:rPr lang="en-US" sz="2000" b="1" dirty="0">
                <a:solidFill>
                  <a:srgbClr val="000000"/>
                </a:solidFill>
                <a:latin typeface="Times New Roman"/>
              </a:rPr>
              <a:t>complain of dizziness, nausea, loss of orientation, impaired coordination of movements</a:t>
            </a:r>
            <a:r>
              <a:rPr lang="en-US" sz="2000" b="1" dirty="0" smtClean="0">
                <a:solidFill>
                  <a:srgbClr val="000000"/>
                </a:solidFill>
                <a:latin typeface="Times New Roman"/>
              </a:rPr>
              <a:t>.</a:t>
            </a:r>
          </a:p>
          <a:p>
            <a:pPr marL="342900" indent="-342900" algn="just">
              <a:buFont typeface="Wingdings" panose="05000000000000000000" pitchFamily="2" charset="2"/>
              <a:buChar char="Ø"/>
            </a:pPr>
            <a:endParaRPr lang="en-US" sz="2000" b="1" dirty="0">
              <a:solidFill>
                <a:srgbClr val="000000"/>
              </a:solidFill>
              <a:latin typeface="Times New Roman"/>
            </a:endParaRPr>
          </a:p>
          <a:p>
            <a:pPr marL="342900" indent="-342900" algn="just">
              <a:buFont typeface="Wingdings" panose="05000000000000000000" pitchFamily="2" charset="2"/>
              <a:buChar char="Ø"/>
            </a:pPr>
            <a:r>
              <a:rPr lang="en-US" sz="2000" b="1" dirty="0" smtClean="0">
                <a:solidFill>
                  <a:srgbClr val="000000"/>
                </a:solidFill>
                <a:latin typeface="Times New Roman"/>
              </a:rPr>
              <a:t>If </a:t>
            </a:r>
            <a:r>
              <a:rPr lang="en-US" sz="2000" b="1" dirty="0">
                <a:solidFill>
                  <a:srgbClr val="000000"/>
                </a:solidFill>
                <a:latin typeface="Times New Roman"/>
              </a:rPr>
              <a:t>the action of the etiological factor is stopped and the patients are taken to fresh air, the manifestations of vinyl chloride intoxication quickly disappear</a:t>
            </a:r>
            <a:r>
              <a:rPr lang="en-US" sz="2000" b="1" dirty="0" smtClean="0">
                <a:solidFill>
                  <a:srgbClr val="000000"/>
                </a:solidFill>
                <a:latin typeface="Times New Roman"/>
              </a:rPr>
              <a:t>.</a:t>
            </a:r>
          </a:p>
          <a:p>
            <a:pPr marL="342900" indent="-342900" algn="just">
              <a:buFont typeface="Wingdings" panose="05000000000000000000" pitchFamily="2" charset="2"/>
              <a:buChar char="Ø"/>
            </a:pPr>
            <a:endParaRPr lang="en-US" sz="2000" b="1" dirty="0">
              <a:solidFill>
                <a:srgbClr val="000000"/>
              </a:solidFill>
              <a:latin typeface="Times New Roman"/>
            </a:endParaRPr>
          </a:p>
          <a:p>
            <a:pPr marL="342900" indent="-342900" algn="just">
              <a:buFont typeface="Wingdings" panose="05000000000000000000" pitchFamily="2" charset="2"/>
              <a:buChar char="Ø"/>
            </a:pPr>
            <a:r>
              <a:rPr lang="en-US" sz="2000" b="1" dirty="0" smtClean="0">
                <a:solidFill>
                  <a:srgbClr val="000000"/>
                </a:solidFill>
                <a:latin typeface="Times New Roman"/>
              </a:rPr>
              <a:t>However</a:t>
            </a:r>
            <a:r>
              <a:rPr lang="en-US" sz="2000" b="1" dirty="0">
                <a:solidFill>
                  <a:srgbClr val="000000"/>
                </a:solidFill>
                <a:latin typeface="Times New Roman"/>
              </a:rPr>
              <a:t>, it should be borne in mind that a massive and prolonged effect of the toxic substance can cause loss of consciousness and even death as a result of respiratory arrest</a:t>
            </a:r>
            <a:r>
              <a:rPr lang="en-US" sz="2000" b="1" dirty="0" smtClean="0">
                <a:solidFill>
                  <a:srgbClr val="000000"/>
                </a:solidFill>
                <a:latin typeface="Times New Roman"/>
              </a:rPr>
              <a:t>.</a:t>
            </a:r>
          </a:p>
          <a:p>
            <a:pPr marL="342900" indent="-342900" algn="just">
              <a:buFont typeface="Wingdings" panose="05000000000000000000" pitchFamily="2" charset="2"/>
              <a:buChar char="Ø"/>
            </a:pPr>
            <a:r>
              <a:rPr lang="en-US" sz="2000" b="1" dirty="0" smtClean="0">
                <a:solidFill>
                  <a:srgbClr val="000000"/>
                </a:solidFill>
                <a:latin typeface="Times New Roman"/>
              </a:rPr>
              <a:t>When </a:t>
            </a:r>
            <a:r>
              <a:rPr lang="en-US" sz="2000" b="1" dirty="0">
                <a:solidFill>
                  <a:srgbClr val="000000"/>
                </a:solidFill>
                <a:latin typeface="Times New Roman"/>
              </a:rPr>
              <a:t>medical care is provided, the victims emerge from a comatose state, but for several days they may be troubled by headaches, dizziness, and general weakness.</a:t>
            </a:r>
            <a:endParaRPr lang="ru-RU" i="1" u="sng" dirty="0">
              <a:solidFill>
                <a:srgbClr val="000000"/>
              </a:solidFill>
              <a:latin typeface="Times New Roman"/>
            </a:endParaRPr>
          </a:p>
        </p:txBody>
      </p:sp>
    </p:spTree>
    <p:extLst>
      <p:ext uri="{BB962C8B-B14F-4D97-AF65-F5344CB8AC3E}">
        <p14:creationId xmlns:p14="http://schemas.microsoft.com/office/powerpoint/2010/main" xmlns="" val="1534890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6632"/>
            <a:ext cx="8640960" cy="5539978"/>
          </a:xfrm>
          <a:prstGeom prst="rect">
            <a:avLst/>
          </a:prstGeom>
        </p:spPr>
        <p:txBody>
          <a:bodyPr wrap="square">
            <a:spAutoFit/>
          </a:bodyPr>
          <a:lstStyle/>
          <a:p>
            <a:pPr algn="ct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Chronic </a:t>
            </a:r>
            <a:r>
              <a:rPr lang="en-US" sz="2400" b="1" dirty="0" smtClean="0">
                <a:solidFill>
                  <a:schemeClr val="accent1">
                    <a:lumMod val="60000"/>
                    <a:lumOff val="40000"/>
                  </a:schemeClr>
                </a:solidFill>
                <a:latin typeface="Times New Roman" panose="02020603050405020304" pitchFamily="18" charset="0"/>
                <a:cs typeface="Times New Roman" panose="02020603050405020304" pitchFamily="18" charset="0"/>
              </a:rPr>
              <a:t>poisoning</a:t>
            </a:r>
          </a:p>
          <a:p>
            <a:pPr algn="ctr"/>
            <a:endPar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In </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the early stage of chronic polyvinyl chloride poisoning, vegetative-vascular, neurotrophic and sensory disorders of the distal extremities are observed according to the type of Raynaud's syndrome, vegetative polyneuritis, scleroderma-like symptom complex with </a:t>
            </a:r>
            <a:r>
              <a:rPr lang="en-US" b="1" dirty="0" err="1">
                <a:solidFill>
                  <a:schemeClr val="accent1">
                    <a:lumMod val="60000"/>
                    <a:lumOff val="40000"/>
                  </a:schemeClr>
                </a:solidFill>
                <a:latin typeface="Times New Roman" panose="02020603050405020304" pitchFamily="18" charset="0"/>
                <a:cs typeface="Times New Roman" panose="02020603050405020304" pitchFamily="18" charset="0"/>
              </a:rPr>
              <a:t>acroosteolysis</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 phenomena</a:t>
            </a: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q"/>
            </a:pPr>
            <a:endParaRPr lang="en-US" b="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For </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later stages, the development of encephalopathy with a predominant lesion of the trunk structures is characteristic. Vegetative-vascular dystonia is combined with a trophic disorder: bone-trophic lesions in the distal extremities with osteoporosis and </a:t>
            </a:r>
            <a:r>
              <a:rPr lang="en-US" b="1" dirty="0" err="1">
                <a:solidFill>
                  <a:schemeClr val="accent1">
                    <a:lumMod val="60000"/>
                    <a:lumOff val="40000"/>
                  </a:schemeClr>
                </a:solidFill>
                <a:latin typeface="Times New Roman" panose="02020603050405020304" pitchFamily="18" charset="0"/>
                <a:cs typeface="Times New Roman" panose="02020603050405020304" pitchFamily="18" charset="0"/>
              </a:rPr>
              <a:t>osteosclerosis</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 phenomena are detected</a:t>
            </a: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q"/>
            </a:pPr>
            <a:endParaRPr lang="en-US" b="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Bone </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tissue resorption in the distal phalanges of the extremities (</a:t>
            </a:r>
            <a:r>
              <a:rPr lang="en-US" b="1" dirty="0" err="1">
                <a:solidFill>
                  <a:schemeClr val="accent1">
                    <a:lumMod val="60000"/>
                    <a:lumOff val="40000"/>
                  </a:schemeClr>
                </a:solidFill>
                <a:latin typeface="Times New Roman" panose="02020603050405020304" pitchFamily="18" charset="0"/>
                <a:cs typeface="Times New Roman" panose="02020603050405020304" pitchFamily="18" charset="0"/>
              </a:rPr>
              <a:t>acroosteolysis</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 is observed in severe cases, against the background of scleroderma-like changes with loss of elasticity, thickening of the skin of the fingers, focal seals of various areas on the palmar surface of the forearms. </a:t>
            </a:r>
            <a:endPar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en-US" b="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n-US" b="1" dirty="0" smtClean="0">
                <a:solidFill>
                  <a:schemeClr val="accent1">
                    <a:lumMod val="60000"/>
                    <a:lumOff val="40000"/>
                  </a:schemeClr>
                </a:solidFill>
                <a:latin typeface="Times New Roman" panose="02020603050405020304" pitchFamily="18" charset="0"/>
                <a:cs typeface="Times New Roman" panose="02020603050405020304" pitchFamily="18" charset="0"/>
              </a:rPr>
              <a:t>All </a:t>
            </a:r>
            <a:r>
              <a:rPr lang="en-US" b="1" dirty="0">
                <a:solidFill>
                  <a:schemeClr val="accent1">
                    <a:lumMod val="60000"/>
                    <a:lumOff val="40000"/>
                  </a:schemeClr>
                </a:solidFill>
                <a:latin typeface="Times New Roman" panose="02020603050405020304" pitchFamily="18" charset="0"/>
                <a:cs typeface="Times New Roman" panose="02020603050405020304" pitchFamily="18" charset="0"/>
              </a:rPr>
              <a:t>this often develops against the background of cerebral changes in the form of a neurosis-like syndrome (emotional instability, excitability, weakness).</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8616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052736"/>
            <a:ext cx="8784976" cy="4524315"/>
          </a:xfrm>
          <a:prstGeom prst="rect">
            <a:avLst/>
          </a:prstGeom>
        </p:spPr>
        <p:txBody>
          <a:bodyPr wrap="square">
            <a:spAutoFit/>
          </a:bodyPr>
          <a:lstStyle/>
          <a:p>
            <a:pPr marL="285750" indent="-285750" algn="just">
              <a:buBlip>
                <a:blip r:embed="rId2"/>
              </a:buBlip>
            </a:pPr>
            <a:r>
              <a:rPr lang="en-US" dirty="0">
                <a:solidFill>
                  <a:srgbClr val="000000"/>
                </a:solidFill>
                <a:latin typeface="Times New Roman"/>
              </a:rPr>
              <a:t>Chronic polystyrene poisoning is more common in the case of exposure to styrene vapor in concentrations exceeding the </a:t>
            </a:r>
            <a:r>
              <a:rPr lang="en-US" b="1" u="sng" dirty="0">
                <a:solidFill>
                  <a:schemeClr val="accent4">
                    <a:lumMod val="60000"/>
                    <a:lumOff val="40000"/>
                  </a:schemeClr>
                </a:solidFill>
                <a:latin typeface="Times New Roman"/>
              </a:rPr>
              <a:t>maximum permissible limits. </a:t>
            </a:r>
            <a:endParaRPr lang="en-US" b="1" u="sng" dirty="0" smtClean="0">
              <a:solidFill>
                <a:schemeClr val="accent4">
                  <a:lumMod val="60000"/>
                  <a:lumOff val="40000"/>
                </a:schemeClr>
              </a:solidFill>
              <a:latin typeface="Times New Roman"/>
            </a:endParaRPr>
          </a:p>
          <a:p>
            <a:pPr marL="285750" indent="-285750" algn="just">
              <a:buBlip>
                <a:blip r:embed="rId2"/>
              </a:buBlip>
            </a:pPr>
            <a:endParaRPr lang="en-US" dirty="0">
              <a:solidFill>
                <a:srgbClr val="000000"/>
              </a:solidFill>
              <a:latin typeface="Times New Roman"/>
            </a:endParaRPr>
          </a:p>
          <a:p>
            <a:pPr marL="285750" indent="-285750" algn="just">
              <a:buBlip>
                <a:blip r:embed="rId2"/>
              </a:buBlip>
            </a:pPr>
            <a:r>
              <a:rPr lang="en-US" dirty="0" smtClean="0">
                <a:solidFill>
                  <a:srgbClr val="000000"/>
                </a:solidFill>
                <a:latin typeface="Times New Roman"/>
              </a:rPr>
              <a:t>The </a:t>
            </a:r>
            <a:r>
              <a:rPr lang="en-US" dirty="0">
                <a:solidFill>
                  <a:srgbClr val="000000"/>
                </a:solidFill>
                <a:latin typeface="Times New Roman"/>
              </a:rPr>
              <a:t>clinical symptoms observed in this case include: </a:t>
            </a:r>
            <a:r>
              <a:rPr lang="en-US" dirty="0" err="1">
                <a:solidFill>
                  <a:srgbClr val="000000"/>
                </a:solidFill>
                <a:latin typeface="Times New Roman"/>
              </a:rPr>
              <a:t>asthenovegetative</a:t>
            </a:r>
            <a:r>
              <a:rPr lang="en-US" dirty="0">
                <a:solidFill>
                  <a:srgbClr val="000000"/>
                </a:solidFill>
                <a:latin typeface="Times New Roman"/>
              </a:rPr>
              <a:t>, dyspeptic and </a:t>
            </a:r>
            <a:r>
              <a:rPr lang="en-US" dirty="0" err="1">
                <a:solidFill>
                  <a:srgbClr val="000000"/>
                </a:solidFill>
                <a:latin typeface="Times New Roman"/>
              </a:rPr>
              <a:t>encephalopathy.In</a:t>
            </a:r>
            <a:r>
              <a:rPr lang="en-US" dirty="0">
                <a:solidFill>
                  <a:srgbClr val="000000"/>
                </a:solidFill>
                <a:latin typeface="Times New Roman"/>
              </a:rPr>
              <a:t> </a:t>
            </a:r>
            <a:r>
              <a:rPr lang="en-US" dirty="0" err="1">
                <a:solidFill>
                  <a:srgbClr val="000000"/>
                </a:solidFill>
                <a:latin typeface="Times New Roman"/>
              </a:rPr>
              <a:t>asthenovegetative</a:t>
            </a:r>
            <a:r>
              <a:rPr lang="en-US" dirty="0">
                <a:solidFill>
                  <a:srgbClr val="000000"/>
                </a:solidFill>
                <a:latin typeface="Times New Roman"/>
              </a:rPr>
              <a:t> syndrome, functional changes in the cardiovascular system and arterial hypotension occur; dyspeptic disorders include dyskinesia of the digestive tract, impaired gastric secretion and functional changes in the liver, which subsequently, if polystyrene in higher concentrations continues to act, transform into toxic hepatitis</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Blip>
                <a:blip r:embed="rId2"/>
              </a:buBlip>
            </a:pPr>
            <a:endParaRPr lang="uk-UA" dirty="0">
              <a:solidFill>
                <a:srgbClr val="000000"/>
              </a:solidFill>
              <a:latin typeface="Times New Roman"/>
            </a:endParaRPr>
          </a:p>
          <a:p>
            <a:pPr marL="285750" indent="-285750" algn="just">
              <a:buBlip>
                <a:blip r:embed="rId2"/>
              </a:buBlip>
            </a:pPr>
            <a:r>
              <a:rPr lang="en-US" dirty="0" smtClean="0">
                <a:solidFill>
                  <a:srgbClr val="000000"/>
                </a:solidFill>
                <a:latin typeface="Times New Roman"/>
              </a:rPr>
              <a:t>The </a:t>
            </a:r>
            <a:r>
              <a:rPr lang="en-US" dirty="0">
                <a:solidFill>
                  <a:srgbClr val="000000"/>
                </a:solidFill>
                <a:latin typeface="Times New Roman"/>
              </a:rPr>
              <a:t>possibility of developing endocrine disorders (mild manifestations of hyperthyroidism and ovarian dysfunction, menstrual cycle disorders, </a:t>
            </a:r>
            <a:r>
              <a:rPr lang="en-US" dirty="0" err="1">
                <a:solidFill>
                  <a:srgbClr val="000000"/>
                </a:solidFill>
                <a:latin typeface="Times New Roman"/>
              </a:rPr>
              <a:t>hypermenstrual</a:t>
            </a:r>
            <a:r>
              <a:rPr lang="en-US" dirty="0">
                <a:solidFill>
                  <a:srgbClr val="000000"/>
                </a:solidFill>
                <a:latin typeface="Times New Roman"/>
              </a:rPr>
              <a:t> syndrome) is associated with the effect of styrene</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Blip>
                <a:blip r:embed="rId2"/>
              </a:buBlip>
            </a:pPr>
            <a:endParaRPr lang="uk-UA" dirty="0">
              <a:solidFill>
                <a:srgbClr val="000000"/>
              </a:solidFill>
              <a:latin typeface="Times New Roman"/>
            </a:endParaRPr>
          </a:p>
          <a:p>
            <a:pPr marL="285750" indent="-285750" algn="just">
              <a:buBlip>
                <a:blip r:embed="rId2"/>
              </a:buBlip>
            </a:pPr>
            <a:r>
              <a:rPr lang="en-US" dirty="0" smtClean="0">
                <a:solidFill>
                  <a:srgbClr val="000000"/>
                </a:solidFill>
                <a:latin typeface="Times New Roman"/>
              </a:rPr>
              <a:t>Changes </a:t>
            </a:r>
            <a:r>
              <a:rPr lang="en-US" dirty="0">
                <a:solidFill>
                  <a:srgbClr val="000000"/>
                </a:solidFill>
                <a:latin typeface="Times New Roman"/>
              </a:rPr>
              <a:t>in the blood are unstable and quite easily reversible (moderate leukopenia, tendency to anemia and thrombocytopenia).</a:t>
            </a:r>
            <a:endParaRPr lang="ru-RU" dirty="0">
              <a:solidFill>
                <a:srgbClr val="000000"/>
              </a:solidFill>
              <a:latin typeface="Times New Roman"/>
            </a:endParaRPr>
          </a:p>
        </p:txBody>
      </p:sp>
    </p:spTree>
    <p:extLst>
      <p:ext uri="{BB962C8B-B14F-4D97-AF65-F5344CB8AC3E}">
        <p14:creationId xmlns:p14="http://schemas.microsoft.com/office/powerpoint/2010/main" xmlns="" val="152405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287" y="188640"/>
            <a:ext cx="8568952" cy="5447645"/>
          </a:xfrm>
          <a:prstGeom prst="rect">
            <a:avLst/>
          </a:prstGeom>
        </p:spPr>
        <p:txBody>
          <a:bodyPr wrap="square">
            <a:spAutoFit/>
          </a:bodyPr>
          <a:lstStyle/>
          <a:p>
            <a:pPr algn="just"/>
            <a:r>
              <a:rPr lang="en-US" sz="2400" b="1" dirty="0">
                <a:solidFill>
                  <a:srgbClr val="C00000"/>
                </a:solidFill>
                <a:latin typeface="Times New Roman"/>
              </a:rPr>
              <a:t>Chronic </a:t>
            </a:r>
            <a:r>
              <a:rPr lang="en-US" sz="2400" b="1" dirty="0" smtClean="0">
                <a:solidFill>
                  <a:srgbClr val="C00000"/>
                </a:solidFill>
                <a:latin typeface="Times New Roman"/>
              </a:rPr>
              <a:t>intoxication</a:t>
            </a:r>
            <a:endParaRPr lang="uk-UA" sz="2400" b="1" dirty="0" smtClean="0">
              <a:solidFill>
                <a:srgbClr val="C00000"/>
              </a:solidFill>
              <a:latin typeface="Times New Roman"/>
            </a:endParaRPr>
          </a:p>
          <a:p>
            <a:pPr algn="just"/>
            <a:endParaRPr lang="uk-UA" sz="2400" b="1" dirty="0">
              <a:solidFill>
                <a:srgbClr val="C00000"/>
              </a:solidFill>
              <a:latin typeface="Times New Roman"/>
            </a:endParaRPr>
          </a:p>
          <a:p>
            <a:pPr marL="342900" indent="-342900" algn="just">
              <a:buFont typeface="Wingdings" panose="05000000000000000000" pitchFamily="2" charset="2"/>
              <a:buChar char="q"/>
            </a:pPr>
            <a:r>
              <a:rPr lang="en-US" sz="2000" b="1" dirty="0" smtClean="0">
                <a:solidFill>
                  <a:schemeClr val="tx2"/>
                </a:solidFill>
                <a:latin typeface="Times New Roman"/>
              </a:rPr>
              <a:t>In </a:t>
            </a:r>
            <a:r>
              <a:rPr lang="en-US" sz="2000" b="1" dirty="0">
                <a:solidFill>
                  <a:schemeClr val="tx2"/>
                </a:solidFill>
                <a:latin typeface="Times New Roman"/>
              </a:rPr>
              <a:t>the clinical picture, the main place is occupied by disorders of the nervous and cardiovascular systems. At the initial stage, there is an </a:t>
            </a:r>
            <a:r>
              <a:rPr lang="en-US" sz="2000" b="1" dirty="0" err="1">
                <a:solidFill>
                  <a:schemeClr val="tx2"/>
                </a:solidFill>
                <a:latin typeface="Times New Roman"/>
              </a:rPr>
              <a:t>astheno</a:t>
            </a:r>
            <a:r>
              <a:rPr lang="en-US" sz="2000" b="1" dirty="0">
                <a:solidFill>
                  <a:schemeClr val="tx2"/>
                </a:solidFill>
                <a:latin typeface="Times New Roman"/>
              </a:rPr>
              <a:t>-neurotic syndrome and signs of vegetative-vascular dystonia</a:t>
            </a:r>
            <a:r>
              <a:rPr lang="en-US" sz="2000" b="1" dirty="0" smtClean="0">
                <a:solidFill>
                  <a:schemeClr val="tx2"/>
                </a:solidFill>
                <a:latin typeface="Times New Roman"/>
              </a:rPr>
              <a:t>.</a:t>
            </a:r>
            <a:endParaRPr lang="uk-UA" sz="2000" b="1" dirty="0" smtClean="0">
              <a:solidFill>
                <a:schemeClr val="tx2"/>
              </a:solidFill>
              <a:latin typeface="Times New Roman"/>
            </a:endParaRPr>
          </a:p>
          <a:p>
            <a:pPr marL="342900" indent="-342900" algn="just">
              <a:buFont typeface="Wingdings" panose="05000000000000000000" pitchFamily="2" charset="2"/>
              <a:buChar char="q"/>
            </a:pPr>
            <a:endParaRPr lang="uk-UA" sz="2000" b="1" dirty="0">
              <a:solidFill>
                <a:schemeClr val="tx2"/>
              </a:solidFill>
              <a:latin typeface="Times New Roman"/>
            </a:endParaRPr>
          </a:p>
          <a:p>
            <a:pPr marL="342900" indent="-342900" algn="just">
              <a:buFont typeface="Wingdings" panose="05000000000000000000" pitchFamily="2" charset="2"/>
              <a:buChar char="q"/>
            </a:pPr>
            <a:r>
              <a:rPr lang="en-US" sz="2000" b="1" dirty="0" smtClean="0">
                <a:solidFill>
                  <a:schemeClr val="tx2"/>
                </a:solidFill>
                <a:latin typeface="Times New Roman"/>
              </a:rPr>
              <a:t>Patients </a:t>
            </a:r>
            <a:r>
              <a:rPr lang="en-US" sz="2000" b="1" dirty="0">
                <a:solidFill>
                  <a:schemeClr val="tx2"/>
                </a:solidFill>
                <a:latin typeface="Times New Roman"/>
              </a:rPr>
              <a:t>complain of general weakness, increased fatigue, persistent headache, dizziness, pain in the heart area, increased irritability</a:t>
            </a:r>
            <a:r>
              <a:rPr lang="en-US" sz="2000" b="1" dirty="0" smtClean="0">
                <a:solidFill>
                  <a:schemeClr val="tx2"/>
                </a:solidFill>
                <a:latin typeface="Times New Roman"/>
              </a:rPr>
              <a:t>.</a:t>
            </a:r>
            <a:endParaRPr lang="uk-UA" sz="2000" b="1" dirty="0" smtClean="0">
              <a:solidFill>
                <a:schemeClr val="tx2"/>
              </a:solidFill>
              <a:latin typeface="Times New Roman"/>
            </a:endParaRPr>
          </a:p>
          <a:p>
            <a:pPr marL="342900" indent="-342900" algn="just">
              <a:buFont typeface="Wingdings" panose="05000000000000000000" pitchFamily="2" charset="2"/>
              <a:buChar char="q"/>
            </a:pPr>
            <a:endParaRPr lang="uk-UA" sz="2000" b="1" dirty="0">
              <a:solidFill>
                <a:schemeClr val="tx2"/>
              </a:solidFill>
              <a:latin typeface="Times New Roman"/>
            </a:endParaRPr>
          </a:p>
          <a:p>
            <a:pPr marL="342900" indent="-342900" algn="just">
              <a:buFont typeface="Wingdings" panose="05000000000000000000" pitchFamily="2" charset="2"/>
              <a:buChar char="q"/>
            </a:pPr>
            <a:r>
              <a:rPr lang="en-US" sz="2000" b="1" dirty="0" smtClean="0">
                <a:solidFill>
                  <a:schemeClr val="tx2"/>
                </a:solidFill>
                <a:latin typeface="Times New Roman"/>
              </a:rPr>
              <a:t>During </a:t>
            </a:r>
            <a:r>
              <a:rPr lang="en-US" sz="2000" b="1" dirty="0">
                <a:solidFill>
                  <a:schemeClr val="tx2"/>
                </a:solidFill>
                <a:latin typeface="Times New Roman"/>
              </a:rPr>
              <a:t>an objective examination, increased sweating, lability of pulse, blood pressure are detected</a:t>
            </a:r>
            <a:r>
              <a:rPr lang="en-US" sz="2000" b="1" dirty="0" smtClean="0">
                <a:solidFill>
                  <a:schemeClr val="tx2"/>
                </a:solidFill>
                <a:latin typeface="Times New Roman"/>
              </a:rPr>
              <a:t>.</a:t>
            </a:r>
            <a:endParaRPr lang="uk-UA" sz="2000" b="1" dirty="0" smtClean="0">
              <a:solidFill>
                <a:schemeClr val="tx2"/>
              </a:solidFill>
              <a:latin typeface="Times New Roman"/>
            </a:endParaRPr>
          </a:p>
          <a:p>
            <a:pPr marL="342900" indent="-342900" algn="just">
              <a:buFont typeface="Wingdings" panose="05000000000000000000" pitchFamily="2" charset="2"/>
              <a:buChar char="q"/>
            </a:pPr>
            <a:r>
              <a:rPr lang="en-US" sz="2000" b="1" dirty="0" smtClean="0">
                <a:solidFill>
                  <a:schemeClr val="tx2"/>
                </a:solidFill>
                <a:latin typeface="Times New Roman"/>
              </a:rPr>
              <a:t>Later</a:t>
            </a:r>
            <a:r>
              <a:rPr lang="en-US" sz="2000" b="1" dirty="0">
                <a:solidFill>
                  <a:schemeClr val="tx2"/>
                </a:solidFill>
                <a:latin typeface="Times New Roman"/>
              </a:rPr>
              <a:t>, symptoms of autonomic sensitive polyneuropathy and </a:t>
            </a:r>
            <a:r>
              <a:rPr lang="en-US" sz="2000" b="1" dirty="0" err="1">
                <a:solidFill>
                  <a:schemeClr val="tx2"/>
                </a:solidFill>
                <a:latin typeface="Times New Roman"/>
              </a:rPr>
              <a:t>astheno</a:t>
            </a:r>
            <a:r>
              <a:rPr lang="en-US" sz="2000" b="1" dirty="0">
                <a:solidFill>
                  <a:schemeClr val="tx2"/>
                </a:solidFill>
                <a:latin typeface="Times New Roman"/>
              </a:rPr>
              <a:t>-organic syndrome join: pain and </a:t>
            </a:r>
            <a:r>
              <a:rPr lang="en-US" sz="2000" b="1" dirty="0" err="1">
                <a:solidFill>
                  <a:schemeClr val="tx2"/>
                </a:solidFill>
                <a:latin typeface="Times New Roman"/>
              </a:rPr>
              <a:t>paresthesias</a:t>
            </a:r>
            <a:r>
              <a:rPr lang="en-US" sz="2000" b="1" dirty="0">
                <a:solidFill>
                  <a:schemeClr val="tx2"/>
                </a:solidFill>
                <a:latin typeface="Times New Roman"/>
              </a:rPr>
              <a:t> in the extremities, decreased pain sensitivity by the type of gloves and socks, constant headache, memory impairment, sharp asthenia, tendency to cerebral </a:t>
            </a:r>
            <a:r>
              <a:rPr lang="en-US" sz="2000" b="1" dirty="0" err="1">
                <a:solidFill>
                  <a:schemeClr val="tx2"/>
                </a:solidFill>
                <a:latin typeface="Times New Roman"/>
              </a:rPr>
              <a:t>angiospastic</a:t>
            </a:r>
            <a:r>
              <a:rPr lang="en-US" sz="2000" b="1" dirty="0">
                <a:solidFill>
                  <a:schemeClr val="tx2"/>
                </a:solidFill>
                <a:latin typeface="Times New Roman"/>
              </a:rPr>
              <a:t> reactions with increased headache, dizziness, nausea, vomiting, increased blood pressure, decreased sensitivity of the auditory analyzer.</a:t>
            </a:r>
            <a:endParaRPr lang="ru-RU" sz="2000" dirty="0">
              <a:solidFill>
                <a:schemeClr val="tx2"/>
              </a:solidFill>
              <a:latin typeface="Times New Roman"/>
            </a:endParaRPr>
          </a:p>
        </p:txBody>
      </p:sp>
    </p:spTree>
    <p:extLst>
      <p:ext uri="{BB962C8B-B14F-4D97-AF65-F5344CB8AC3E}">
        <p14:creationId xmlns:p14="http://schemas.microsoft.com/office/powerpoint/2010/main" xmlns="" val="1212052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0006" y="836712"/>
            <a:ext cx="8816489" cy="5355312"/>
          </a:xfrm>
          <a:prstGeom prst="rect">
            <a:avLst/>
          </a:prstGeom>
        </p:spPr>
        <p:txBody>
          <a:bodyPr wrap="square">
            <a:spAutoFit/>
          </a:bodyPr>
          <a:lstStyle/>
          <a:p>
            <a:pPr algn="just"/>
            <a:r>
              <a:rPr lang="en-US" b="1" dirty="0">
                <a:solidFill>
                  <a:schemeClr val="accent6"/>
                </a:solidFill>
                <a:latin typeface="Arial"/>
              </a:rPr>
              <a:t>Phenol, </a:t>
            </a:r>
            <a:r>
              <a:rPr lang="en-US" dirty="0">
                <a:solidFill>
                  <a:schemeClr val="tx2"/>
                </a:solidFill>
                <a:latin typeface="Arial"/>
              </a:rPr>
              <a:t>by the nature of its toxic effect on the body, belongs to the group of nerve poisons, but it also has an irritating and cauterizing effect. </a:t>
            </a:r>
            <a:endParaRPr lang="uk-UA" dirty="0" smtClean="0">
              <a:solidFill>
                <a:schemeClr val="tx2"/>
              </a:solidFill>
              <a:latin typeface="Arial"/>
            </a:endParaRPr>
          </a:p>
          <a:p>
            <a:pPr algn="just"/>
            <a:endParaRPr lang="uk-UA" dirty="0">
              <a:solidFill>
                <a:schemeClr val="tx2"/>
              </a:solidFill>
              <a:latin typeface="Arial"/>
            </a:endParaRPr>
          </a:p>
          <a:p>
            <a:pPr algn="just"/>
            <a:r>
              <a:rPr lang="en-US" dirty="0" smtClean="0">
                <a:solidFill>
                  <a:schemeClr val="tx2"/>
                </a:solidFill>
                <a:latin typeface="Arial"/>
              </a:rPr>
              <a:t>In </a:t>
            </a:r>
            <a:r>
              <a:rPr lang="en-US" dirty="0">
                <a:solidFill>
                  <a:schemeClr val="tx2"/>
                </a:solidFill>
                <a:latin typeface="Arial"/>
              </a:rPr>
              <a:t>the clinical picture of acute poisoning, symptoms of the general effect of the poison and damage to the nervous system prevail: weakness, headache, dizziness, tinnitus, convulsions, loss of consciousness. </a:t>
            </a:r>
            <a:endParaRPr lang="uk-UA" dirty="0" smtClean="0">
              <a:solidFill>
                <a:schemeClr val="tx2"/>
              </a:solidFill>
              <a:latin typeface="Arial"/>
            </a:endParaRPr>
          </a:p>
          <a:p>
            <a:pPr algn="just"/>
            <a:endParaRPr lang="uk-UA" dirty="0">
              <a:solidFill>
                <a:schemeClr val="tx2"/>
              </a:solidFill>
              <a:latin typeface="Arial"/>
            </a:endParaRPr>
          </a:p>
          <a:p>
            <a:pPr algn="just"/>
            <a:r>
              <a:rPr lang="en-US" dirty="0" smtClean="0">
                <a:solidFill>
                  <a:schemeClr val="tx2"/>
                </a:solidFill>
                <a:latin typeface="Arial"/>
              </a:rPr>
              <a:t>Death </a:t>
            </a:r>
            <a:r>
              <a:rPr lang="en-US" dirty="0">
                <a:solidFill>
                  <a:schemeClr val="tx2"/>
                </a:solidFill>
                <a:latin typeface="Arial"/>
              </a:rPr>
              <a:t>can occur during severe poisoning (massive intake of phenol), due to paralysis of the respiratory and vasomotor centers</a:t>
            </a:r>
            <a:r>
              <a:rPr lang="en-US" dirty="0" smtClean="0">
                <a:solidFill>
                  <a:schemeClr val="tx2"/>
                </a:solidFill>
                <a:latin typeface="Arial"/>
              </a:rPr>
              <a:t>.</a:t>
            </a:r>
            <a:endParaRPr lang="uk-UA" dirty="0" smtClean="0">
              <a:solidFill>
                <a:schemeClr val="tx2"/>
              </a:solidFill>
              <a:latin typeface="Arial"/>
            </a:endParaRPr>
          </a:p>
          <a:p>
            <a:pPr algn="just"/>
            <a:endParaRPr lang="uk-UA" dirty="0">
              <a:solidFill>
                <a:schemeClr val="tx2"/>
              </a:solidFill>
              <a:latin typeface="Arial"/>
            </a:endParaRPr>
          </a:p>
          <a:p>
            <a:pPr algn="just"/>
            <a:r>
              <a:rPr lang="en-US" b="1" dirty="0" smtClean="0">
                <a:solidFill>
                  <a:schemeClr val="accent6"/>
                </a:solidFill>
                <a:latin typeface="Arial"/>
              </a:rPr>
              <a:t>Formaldehyde</a:t>
            </a:r>
            <a:r>
              <a:rPr lang="en-US" dirty="0" smtClean="0">
                <a:solidFill>
                  <a:schemeClr val="tx2"/>
                </a:solidFill>
                <a:latin typeface="Arial"/>
              </a:rPr>
              <a:t> </a:t>
            </a:r>
            <a:r>
              <a:rPr lang="en-US" dirty="0">
                <a:solidFill>
                  <a:schemeClr val="tx2"/>
                </a:solidFill>
                <a:latin typeface="Arial"/>
              </a:rPr>
              <a:t>has a pronounced irritating effect, is also a general toxic poison that affects the central nervous system. There is evidence of the </a:t>
            </a:r>
            <a:r>
              <a:rPr lang="en-US" dirty="0" err="1">
                <a:solidFill>
                  <a:schemeClr val="tx2"/>
                </a:solidFill>
                <a:latin typeface="Arial"/>
              </a:rPr>
              <a:t>embryotoxic</a:t>
            </a:r>
            <a:r>
              <a:rPr lang="en-US" dirty="0">
                <a:solidFill>
                  <a:schemeClr val="tx2"/>
                </a:solidFill>
                <a:latin typeface="Arial"/>
              </a:rPr>
              <a:t>, gonadotropic and mutagenic effects of </a:t>
            </a:r>
            <a:r>
              <a:rPr lang="en-US" dirty="0" err="1">
                <a:solidFill>
                  <a:schemeClr val="tx2"/>
                </a:solidFill>
                <a:latin typeface="Arial"/>
              </a:rPr>
              <a:t>formaldehyde.In</a:t>
            </a:r>
            <a:r>
              <a:rPr lang="en-US" dirty="0">
                <a:solidFill>
                  <a:schemeClr val="tx2"/>
                </a:solidFill>
                <a:latin typeface="Arial"/>
              </a:rPr>
              <a:t> acute formaldehyde poisoning, victims experience burning in the eyes, tearing, symptoms of acute damage to the upper respiratory tract, bronchitis. There is general weakness, headache, dizziness, gait disturbance</a:t>
            </a:r>
            <a:r>
              <a:rPr lang="en-US" dirty="0" smtClean="0">
                <a:solidFill>
                  <a:schemeClr val="tx2"/>
                </a:solidFill>
                <a:latin typeface="Arial"/>
              </a:rPr>
              <a:t>.</a:t>
            </a:r>
            <a:endParaRPr lang="uk-UA" dirty="0" smtClean="0">
              <a:solidFill>
                <a:schemeClr val="tx2"/>
              </a:solidFill>
              <a:latin typeface="Arial"/>
            </a:endParaRPr>
          </a:p>
          <a:p>
            <a:pPr marL="285750" indent="-285750" algn="just">
              <a:buFont typeface="Wingdings" panose="05000000000000000000" pitchFamily="2" charset="2"/>
              <a:buChar char="q"/>
            </a:pPr>
            <a:r>
              <a:rPr lang="en-US" dirty="0" smtClean="0">
                <a:solidFill>
                  <a:schemeClr val="tx2"/>
                </a:solidFill>
                <a:latin typeface="Arial"/>
              </a:rPr>
              <a:t>When </a:t>
            </a:r>
            <a:r>
              <a:rPr lang="en-US" dirty="0">
                <a:solidFill>
                  <a:schemeClr val="tx2"/>
                </a:solidFill>
                <a:latin typeface="Arial"/>
              </a:rPr>
              <a:t>exposed to very high concentrations of gas, necrosis of the mucous membrane of the upper respiratory tract and toxic pulmonary edema are observed.</a:t>
            </a:r>
            <a:endParaRPr lang="ru-RU" dirty="0">
              <a:solidFill>
                <a:schemeClr val="tx2"/>
              </a:solidFill>
              <a:latin typeface="Times New Roman"/>
            </a:endParaRPr>
          </a:p>
        </p:txBody>
      </p:sp>
    </p:spTree>
    <p:extLst>
      <p:ext uri="{BB962C8B-B14F-4D97-AF65-F5344CB8AC3E}">
        <p14:creationId xmlns:p14="http://schemas.microsoft.com/office/powerpoint/2010/main" xmlns="" val="897182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3239" y="908720"/>
            <a:ext cx="8496944" cy="3754874"/>
          </a:xfrm>
          <a:prstGeom prst="rect">
            <a:avLst/>
          </a:prstGeom>
        </p:spPr>
        <p:txBody>
          <a:bodyPr wrap="square">
            <a:spAutoFit/>
          </a:bodyPr>
          <a:lstStyle/>
          <a:p>
            <a:pPr algn="ctr"/>
            <a:r>
              <a:rPr lang="en-US" sz="2000" b="1" i="1" dirty="0">
                <a:solidFill>
                  <a:schemeClr val="accent2"/>
                </a:solidFill>
                <a:latin typeface="Arial"/>
              </a:rPr>
              <a:t>OCCUPATIONAL PATHOLOGY IN WORKERS IN THE PRODUCTION OF SYNTHETIC RUBBER AND RUBBER </a:t>
            </a:r>
            <a:r>
              <a:rPr lang="en-US" sz="2000" b="1" i="1" dirty="0" smtClean="0">
                <a:solidFill>
                  <a:schemeClr val="accent2"/>
                </a:solidFill>
                <a:latin typeface="Arial"/>
              </a:rPr>
              <a:t>PRODUCTS</a:t>
            </a:r>
            <a:endParaRPr lang="uk-UA" sz="2000" b="1" i="1" dirty="0" smtClean="0">
              <a:solidFill>
                <a:schemeClr val="accent2"/>
              </a:solidFill>
              <a:latin typeface="Arial"/>
            </a:endParaRPr>
          </a:p>
          <a:p>
            <a:pPr marL="285750" indent="-285750" algn="ctr">
              <a:buFont typeface="Wingdings" panose="05000000000000000000" pitchFamily="2" charset="2"/>
              <a:buChar char="Ø"/>
            </a:pPr>
            <a:r>
              <a:rPr lang="en-US" b="1" i="1" dirty="0" smtClean="0">
                <a:solidFill>
                  <a:schemeClr val="accent4">
                    <a:lumMod val="75000"/>
                  </a:schemeClr>
                </a:solidFill>
                <a:latin typeface="Arial"/>
              </a:rPr>
              <a:t>Synthetic </a:t>
            </a:r>
            <a:r>
              <a:rPr lang="en-US" b="1" i="1" dirty="0">
                <a:solidFill>
                  <a:schemeClr val="accent4">
                    <a:lumMod val="75000"/>
                  </a:schemeClr>
                </a:solidFill>
                <a:latin typeface="Arial"/>
              </a:rPr>
              <a:t>rubbers are high-molecular compounds that are capable of reversible deformations. </a:t>
            </a:r>
            <a:endParaRPr lang="uk-UA" b="1" i="1" dirty="0" smtClean="0">
              <a:solidFill>
                <a:schemeClr val="accent4">
                  <a:lumMod val="75000"/>
                </a:schemeClr>
              </a:solidFill>
              <a:latin typeface="Arial"/>
            </a:endParaRPr>
          </a:p>
          <a:p>
            <a:pPr marL="285750" indent="-285750" algn="ctr">
              <a:buFont typeface="Wingdings" panose="05000000000000000000" pitchFamily="2" charset="2"/>
              <a:buChar char="Ø"/>
            </a:pPr>
            <a:r>
              <a:rPr lang="en-US" b="1" i="1" dirty="0" smtClean="0">
                <a:solidFill>
                  <a:schemeClr val="accent4">
                    <a:lumMod val="75000"/>
                  </a:schemeClr>
                </a:solidFill>
                <a:latin typeface="Arial"/>
              </a:rPr>
              <a:t>They </a:t>
            </a:r>
            <a:r>
              <a:rPr lang="en-US" b="1" i="1" dirty="0">
                <a:solidFill>
                  <a:schemeClr val="accent4">
                    <a:lumMod val="75000"/>
                  </a:schemeClr>
                </a:solidFill>
                <a:latin typeface="Arial"/>
              </a:rPr>
              <a:t>are mainly used for the manufacture of rubber and rubber products; they are used in the production of medical products (blood transfusion tubes, probes, catheters, gloves), including for sanitation and hygiene (hot water bottles, ice packs, nipples</a:t>
            </a:r>
            <a:r>
              <a:rPr lang="en-US" b="1" i="1" dirty="0" smtClean="0">
                <a:solidFill>
                  <a:schemeClr val="accent4">
                    <a:lumMod val="75000"/>
                  </a:schemeClr>
                </a:solidFill>
                <a:latin typeface="Arial"/>
              </a:rPr>
              <a:t>).</a:t>
            </a:r>
            <a:endParaRPr lang="uk-UA" b="1" i="1" dirty="0" smtClean="0">
              <a:solidFill>
                <a:schemeClr val="accent4">
                  <a:lumMod val="75000"/>
                </a:schemeClr>
              </a:solidFill>
              <a:latin typeface="Arial"/>
            </a:endParaRPr>
          </a:p>
          <a:p>
            <a:pPr marL="285750" indent="-285750" algn="ctr">
              <a:buFont typeface="Wingdings" panose="05000000000000000000" pitchFamily="2" charset="2"/>
              <a:buChar char="Ø"/>
            </a:pPr>
            <a:r>
              <a:rPr lang="en-US" b="1" i="1" dirty="0" smtClean="0">
                <a:solidFill>
                  <a:schemeClr val="accent4">
                    <a:lumMod val="75000"/>
                  </a:schemeClr>
                </a:solidFill>
                <a:latin typeface="Arial"/>
              </a:rPr>
              <a:t>In </a:t>
            </a:r>
            <a:r>
              <a:rPr lang="en-US" b="1" i="1" dirty="0">
                <a:solidFill>
                  <a:schemeClr val="accent4">
                    <a:lumMod val="75000"/>
                  </a:schemeClr>
                </a:solidFill>
                <a:latin typeface="Arial"/>
              </a:rPr>
              <a:t>medicine, organosilicon rubber, such as </a:t>
            </a:r>
            <a:r>
              <a:rPr lang="en-US" b="1" i="1" dirty="0" err="1">
                <a:solidFill>
                  <a:schemeClr val="accent4">
                    <a:lumMod val="75000"/>
                  </a:schemeClr>
                </a:solidFill>
                <a:latin typeface="Arial"/>
              </a:rPr>
              <a:t>dimethylsiloxane</a:t>
            </a:r>
            <a:r>
              <a:rPr lang="en-US" b="1" i="1" dirty="0">
                <a:solidFill>
                  <a:schemeClr val="accent4">
                    <a:lumMod val="75000"/>
                  </a:schemeClr>
                </a:solidFill>
                <a:latin typeface="Arial"/>
              </a:rPr>
              <a:t>, is widely used, the properties of which satisfy many medical requirements; it is used for the manufacture of prostheses of various parts of the body, such as heart valves, mammary glands, as well as </a:t>
            </a:r>
            <a:r>
              <a:rPr lang="en-US" b="1" i="1" dirty="0" err="1">
                <a:solidFill>
                  <a:schemeClr val="accent4">
                    <a:lumMod val="75000"/>
                  </a:schemeClr>
                </a:solidFill>
                <a:latin typeface="Arial"/>
              </a:rPr>
              <a:t>as</a:t>
            </a:r>
            <a:r>
              <a:rPr lang="en-US" b="1" i="1" dirty="0">
                <a:solidFill>
                  <a:schemeClr val="accent4">
                    <a:lumMod val="75000"/>
                  </a:schemeClr>
                </a:solidFill>
                <a:latin typeface="Arial"/>
              </a:rPr>
              <a:t> an implant for the nose, finger joints, etc.</a:t>
            </a:r>
            <a:endParaRPr lang="ru-RU" dirty="0">
              <a:solidFill>
                <a:schemeClr val="accent4">
                  <a:lumMod val="75000"/>
                </a:schemeClr>
              </a:solidFill>
              <a:latin typeface="Times New Roman"/>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64088" y="4725144"/>
            <a:ext cx="3779912" cy="2131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1720" y="4791075"/>
            <a:ext cx="2952328" cy="2066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98555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980728"/>
            <a:ext cx="8629128" cy="5078313"/>
          </a:xfrm>
          <a:prstGeom prst="rect">
            <a:avLst/>
          </a:prstGeom>
        </p:spPr>
        <p:txBody>
          <a:bodyPr wrap="square">
            <a:spAutoFit/>
          </a:bodyPr>
          <a:lstStyle/>
          <a:p>
            <a:pPr marL="285750" indent="-285750" algn="just">
              <a:buFont typeface="Wingdings" panose="05000000000000000000" pitchFamily="2" charset="2"/>
              <a:buChar char="q"/>
            </a:pPr>
            <a:r>
              <a:rPr lang="en-US" dirty="0">
                <a:solidFill>
                  <a:srgbClr val="000000"/>
                </a:solidFill>
                <a:latin typeface="Times New Roman"/>
              </a:rPr>
              <a:t>The main occupational hazard in the production of any synthetic rubber is the contamination of the air in the workshops with vapors and gases of chemicals involved in the synthesis of the polymer (monomers, emulsifiers, catalysts), of which monomers are of greatest hygienic importance. In a number of production areas, noise pollution and adverse microclimatic conditions are observed</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Font typeface="Wingdings" panose="05000000000000000000" pitchFamily="2" charset="2"/>
              <a:buChar char="q"/>
            </a:pPr>
            <a:endParaRPr lang="uk-UA" dirty="0">
              <a:solidFill>
                <a:srgbClr val="000000"/>
              </a:solidFill>
              <a:latin typeface="Times New Roman"/>
            </a:endParaRPr>
          </a:p>
          <a:p>
            <a:pPr marL="285750" indent="-285750" algn="just">
              <a:buFont typeface="Wingdings" panose="05000000000000000000" pitchFamily="2" charset="2"/>
              <a:buChar char="q"/>
            </a:pPr>
            <a:r>
              <a:rPr lang="en-US" dirty="0" smtClean="0">
                <a:solidFill>
                  <a:srgbClr val="000000"/>
                </a:solidFill>
                <a:latin typeface="Times New Roman"/>
              </a:rPr>
              <a:t>Sodium </a:t>
            </a:r>
            <a:r>
              <a:rPr lang="en-US" dirty="0">
                <a:solidFill>
                  <a:srgbClr val="000000"/>
                </a:solidFill>
                <a:latin typeface="Times New Roman"/>
              </a:rPr>
              <a:t>butadiene synthetic rubber is obtained as a result of the polymerization of </a:t>
            </a:r>
            <a:r>
              <a:rPr lang="en-US" dirty="0" err="1">
                <a:solidFill>
                  <a:srgbClr val="000000"/>
                </a:solidFill>
                <a:latin typeface="Times New Roman"/>
              </a:rPr>
              <a:t>divinyl</a:t>
            </a:r>
            <a:r>
              <a:rPr lang="en-US" dirty="0">
                <a:solidFill>
                  <a:srgbClr val="000000"/>
                </a:solidFill>
                <a:latin typeface="Times New Roman"/>
              </a:rPr>
              <a:t> in the presence of sodium</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Font typeface="Wingdings" panose="05000000000000000000" pitchFamily="2" charset="2"/>
              <a:buChar char="q"/>
            </a:pPr>
            <a:endParaRPr lang="uk-UA" dirty="0">
              <a:solidFill>
                <a:srgbClr val="000000"/>
              </a:solidFill>
              <a:latin typeface="Times New Roman"/>
            </a:endParaRPr>
          </a:p>
          <a:p>
            <a:pPr marL="285750" indent="-285750" algn="just">
              <a:buFont typeface="Wingdings" panose="05000000000000000000" pitchFamily="2" charset="2"/>
              <a:buChar char="q"/>
            </a:pPr>
            <a:r>
              <a:rPr lang="en-US" dirty="0" err="1" smtClean="0">
                <a:solidFill>
                  <a:srgbClr val="000000"/>
                </a:solidFill>
                <a:latin typeface="Times New Roman"/>
              </a:rPr>
              <a:t>Divinyl</a:t>
            </a:r>
            <a:r>
              <a:rPr lang="en-US" dirty="0" smtClean="0">
                <a:solidFill>
                  <a:srgbClr val="000000"/>
                </a:solidFill>
                <a:latin typeface="Times New Roman"/>
              </a:rPr>
              <a:t> </a:t>
            </a:r>
            <a:r>
              <a:rPr lang="en-US" dirty="0">
                <a:solidFill>
                  <a:srgbClr val="000000"/>
                </a:solidFill>
                <a:latin typeface="Times New Roman"/>
              </a:rPr>
              <a:t>is a gas that irritates the mucous membranes of the upper respiratory tract and eyes. In high concentrations, it acts as a narcotic substance. The </a:t>
            </a:r>
            <a:r>
              <a:rPr lang="en-US" b="1" u="sng" dirty="0">
                <a:solidFill>
                  <a:srgbClr val="2CB663">
                    <a:lumMod val="60000"/>
                    <a:lumOff val="40000"/>
                  </a:srgbClr>
                </a:solidFill>
                <a:latin typeface="Times New Roman"/>
              </a:rPr>
              <a:t>maximum permissible limits.</a:t>
            </a:r>
            <a:r>
              <a:rPr lang="en-US" dirty="0" smtClean="0">
                <a:solidFill>
                  <a:srgbClr val="000000"/>
                </a:solidFill>
                <a:latin typeface="Times New Roman"/>
              </a:rPr>
              <a:t> </a:t>
            </a:r>
            <a:r>
              <a:rPr lang="en-US" dirty="0">
                <a:solidFill>
                  <a:srgbClr val="000000"/>
                </a:solidFill>
                <a:latin typeface="Times New Roman"/>
              </a:rPr>
              <a:t>in the air of the working area is 100 mg/m3</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Font typeface="Wingdings" panose="05000000000000000000" pitchFamily="2" charset="2"/>
              <a:buChar char="q"/>
            </a:pPr>
            <a:r>
              <a:rPr lang="en-US" b="1" dirty="0" smtClean="0">
                <a:solidFill>
                  <a:srgbClr val="FF0000"/>
                </a:solidFill>
                <a:latin typeface="Times New Roman"/>
              </a:rPr>
              <a:t>Acute </a:t>
            </a:r>
            <a:r>
              <a:rPr lang="en-US" b="1" dirty="0">
                <a:solidFill>
                  <a:srgbClr val="FF0000"/>
                </a:solidFill>
                <a:latin typeface="Times New Roman"/>
              </a:rPr>
              <a:t>poisoning </a:t>
            </a:r>
            <a:r>
              <a:rPr lang="en-US" dirty="0">
                <a:solidFill>
                  <a:srgbClr val="000000"/>
                </a:solidFill>
                <a:latin typeface="Times New Roman"/>
              </a:rPr>
              <a:t>with </a:t>
            </a:r>
            <a:r>
              <a:rPr lang="en-US" dirty="0" err="1">
                <a:solidFill>
                  <a:srgbClr val="000000"/>
                </a:solidFill>
                <a:latin typeface="Times New Roman"/>
              </a:rPr>
              <a:t>divinyl</a:t>
            </a:r>
            <a:r>
              <a:rPr lang="en-US" dirty="0">
                <a:solidFill>
                  <a:srgbClr val="000000"/>
                </a:solidFill>
                <a:latin typeface="Times New Roman"/>
              </a:rPr>
              <a:t> is manifested by pain in the eyes and throat, a sweet taste in the mouth, headache, dizziness, tinnitus, general weakness, sometimes a feeling of intoxication, pale skin, tachycardia, shortness of breath; vomiting, loss of consciousness, and a narcotic state are possible</a:t>
            </a:r>
            <a:r>
              <a:rPr lang="en-US" dirty="0" smtClean="0">
                <a:solidFill>
                  <a:srgbClr val="000000"/>
                </a:solidFill>
                <a:latin typeface="Times New Roman"/>
              </a:rPr>
              <a:t>.</a:t>
            </a:r>
            <a:endParaRPr lang="uk-UA" dirty="0" smtClean="0">
              <a:solidFill>
                <a:srgbClr val="000000"/>
              </a:solidFill>
              <a:latin typeface="Times New Roman"/>
            </a:endParaRPr>
          </a:p>
          <a:p>
            <a:pPr marL="285750" indent="-285750" algn="just">
              <a:buFont typeface="Wingdings" panose="05000000000000000000" pitchFamily="2" charset="2"/>
              <a:buChar char="q"/>
            </a:pPr>
            <a:r>
              <a:rPr lang="en-US" dirty="0" smtClean="0">
                <a:solidFill>
                  <a:srgbClr val="000000"/>
                </a:solidFill>
                <a:latin typeface="Times New Roman"/>
              </a:rPr>
              <a:t>These </a:t>
            </a:r>
            <a:r>
              <a:rPr lang="en-US" dirty="0">
                <a:solidFill>
                  <a:srgbClr val="000000"/>
                </a:solidFill>
                <a:latin typeface="Times New Roman"/>
              </a:rPr>
              <a:t>disorders are not stable and quickly pass if the victim is immediately evacuated to fresh air.</a:t>
            </a:r>
            <a:endParaRPr lang="ru-RU" dirty="0">
              <a:solidFill>
                <a:srgbClr val="000000"/>
              </a:solidFill>
              <a:latin typeface="Times New Roman"/>
            </a:endParaRPr>
          </a:p>
        </p:txBody>
      </p:sp>
    </p:spTree>
    <p:extLst>
      <p:ext uri="{BB962C8B-B14F-4D97-AF65-F5344CB8AC3E}">
        <p14:creationId xmlns:p14="http://schemas.microsoft.com/office/powerpoint/2010/main" xmlns="" val="148559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052736"/>
            <a:ext cx="8568952" cy="2923877"/>
          </a:xfrm>
          <a:prstGeom prst="rect">
            <a:avLst/>
          </a:prstGeom>
        </p:spPr>
        <p:txBody>
          <a:bodyPr wrap="square">
            <a:spAutoFit/>
          </a:bodyPr>
          <a:lstStyle/>
          <a:p>
            <a:pPr algn="just"/>
            <a:r>
              <a:rPr lang="en-US" sz="2400" b="1" u="sng" dirty="0">
                <a:solidFill>
                  <a:srgbClr val="0070C0"/>
                </a:solidFill>
                <a:latin typeface="Times New Roman"/>
              </a:rPr>
              <a:t>Chronic poisoning </a:t>
            </a:r>
            <a:r>
              <a:rPr lang="en-US" sz="2000" b="1" dirty="0">
                <a:solidFill>
                  <a:srgbClr val="0070C0"/>
                </a:solidFill>
                <a:latin typeface="Times New Roman"/>
              </a:rPr>
              <a:t>is characterized by damage to the nervous system in the form of neurasthenic syndrome (headaches, dizziness, general weakness, apathy, insomnia, increased irritability, memory impairment); cardiovascular (palpitations, "hot flashes" to the head, arterial hypotension) and gastrointestinal (nausea, heartburn, belching, abdominal pain) systems</a:t>
            </a:r>
            <a:r>
              <a:rPr lang="en-US" sz="2000" b="1" dirty="0" smtClean="0">
                <a:solidFill>
                  <a:srgbClr val="0070C0"/>
                </a:solidFill>
                <a:latin typeface="Times New Roman"/>
              </a:rPr>
              <a:t>.</a:t>
            </a:r>
            <a:endParaRPr lang="uk-UA" sz="2000" b="1" dirty="0" smtClean="0">
              <a:solidFill>
                <a:srgbClr val="0070C0"/>
              </a:solidFill>
              <a:latin typeface="Times New Roman"/>
            </a:endParaRPr>
          </a:p>
          <a:p>
            <a:pPr algn="just"/>
            <a:endParaRPr lang="uk-UA" sz="2000" b="1" dirty="0">
              <a:solidFill>
                <a:srgbClr val="0070C0"/>
              </a:solidFill>
              <a:latin typeface="Times New Roman"/>
            </a:endParaRPr>
          </a:p>
          <a:p>
            <a:pPr marL="342900" indent="-342900" algn="just">
              <a:buFont typeface="Wingdings" panose="05000000000000000000" pitchFamily="2" charset="2"/>
              <a:buChar char="v"/>
            </a:pPr>
            <a:r>
              <a:rPr lang="en-US" sz="2000" b="1" dirty="0" smtClean="0">
                <a:solidFill>
                  <a:srgbClr val="0070C0"/>
                </a:solidFill>
                <a:latin typeface="Times New Roman"/>
              </a:rPr>
              <a:t>Irritation </a:t>
            </a:r>
            <a:r>
              <a:rPr lang="en-US" sz="2000" b="1" dirty="0">
                <a:solidFill>
                  <a:srgbClr val="0070C0"/>
                </a:solidFill>
                <a:latin typeface="Times New Roman"/>
              </a:rPr>
              <a:t>of the mucous membranes of the eyes and upper respiratory tract, skin lesions (dermatitis), and a decrease in the number of leukocytes in the peripheral blood may occur.</a:t>
            </a:r>
            <a:endParaRPr lang="ru-RU" sz="2000" dirty="0">
              <a:solidFill>
                <a:srgbClr val="000000"/>
              </a:solidFill>
              <a:latin typeface="Times New Roman"/>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3960180"/>
            <a:ext cx="3851920" cy="2874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4149080"/>
            <a:ext cx="3816424" cy="2685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3568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836712"/>
            <a:ext cx="8784976" cy="4862870"/>
          </a:xfrm>
          <a:prstGeom prst="rect">
            <a:avLst/>
          </a:prstGeom>
        </p:spPr>
        <p:txBody>
          <a:bodyPr wrap="square">
            <a:spAutoFit/>
          </a:bodyPr>
          <a:lstStyle/>
          <a:p>
            <a:pPr algn="ctr"/>
            <a:r>
              <a:rPr lang="en-US" sz="2000" b="1" i="1" dirty="0">
                <a:solidFill>
                  <a:schemeClr val="accent6"/>
                </a:solidFill>
                <a:latin typeface="Arial"/>
              </a:rPr>
              <a:t>OCCUPATIONAL PATHOLOGY IN WORKERS IN INDUSTRIESPRODUCTION AND PROCESSING OF SYNTHETIC </a:t>
            </a:r>
            <a:r>
              <a:rPr lang="en-US" sz="2000" b="1" i="1" dirty="0" smtClean="0">
                <a:solidFill>
                  <a:schemeClr val="accent6"/>
                </a:solidFill>
                <a:latin typeface="Arial"/>
              </a:rPr>
              <a:t>FIBERS</a:t>
            </a:r>
            <a:endParaRPr lang="uk-UA" sz="2000" b="1" i="1" dirty="0" smtClean="0">
              <a:solidFill>
                <a:schemeClr val="accent6"/>
              </a:solidFill>
              <a:latin typeface="Arial"/>
            </a:endParaRPr>
          </a:p>
          <a:p>
            <a:pPr marL="285750" indent="-285750" algn="just">
              <a:buFont typeface="Wingdings" panose="05000000000000000000" pitchFamily="2" charset="2"/>
              <a:buChar char="q"/>
            </a:pPr>
            <a:r>
              <a:rPr lang="en-US" b="1" i="1" dirty="0" smtClean="0">
                <a:solidFill>
                  <a:srgbClr val="00B050"/>
                </a:solidFill>
                <a:latin typeface="Times New Roman" panose="02020603050405020304" pitchFamily="18" charset="0"/>
                <a:cs typeface="Times New Roman" panose="02020603050405020304" pitchFamily="18" charset="0"/>
              </a:rPr>
              <a:t>Synthetic </a:t>
            </a:r>
            <a:r>
              <a:rPr lang="en-US" b="1" i="1" dirty="0">
                <a:solidFill>
                  <a:srgbClr val="00B050"/>
                </a:solidFill>
                <a:latin typeface="Times New Roman" panose="02020603050405020304" pitchFamily="18" charset="0"/>
                <a:cs typeface="Times New Roman" panose="02020603050405020304" pitchFamily="18" charset="0"/>
              </a:rPr>
              <a:t>fibers are produced on the basis of polymer compounds of various classes</a:t>
            </a:r>
            <a:r>
              <a:rPr lang="en-US" b="1" i="1" dirty="0" smtClean="0">
                <a:solidFill>
                  <a:srgbClr val="00B050"/>
                </a:solidFill>
                <a:latin typeface="Times New Roman" panose="02020603050405020304" pitchFamily="18" charset="0"/>
                <a:cs typeface="Times New Roman" panose="02020603050405020304" pitchFamily="18" charset="0"/>
              </a:rPr>
              <a:t>.</a:t>
            </a:r>
            <a:endParaRPr lang="uk-UA" b="1" i="1" dirty="0" smtClean="0">
              <a:solidFill>
                <a:srgbClr val="00B05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b="1" i="1" dirty="0" smtClean="0">
                <a:solidFill>
                  <a:srgbClr val="00B050"/>
                </a:solidFill>
                <a:latin typeface="Times New Roman" panose="02020603050405020304" pitchFamily="18" charset="0"/>
                <a:cs typeface="Times New Roman" panose="02020603050405020304" pitchFamily="18" charset="0"/>
              </a:rPr>
              <a:t>Polyamide </a:t>
            </a:r>
            <a:r>
              <a:rPr lang="en-US" b="1" i="1" dirty="0">
                <a:solidFill>
                  <a:srgbClr val="00B050"/>
                </a:solidFill>
                <a:latin typeface="Times New Roman" panose="02020603050405020304" pitchFamily="18" charset="0"/>
                <a:cs typeface="Times New Roman" panose="02020603050405020304" pitchFamily="18" charset="0"/>
              </a:rPr>
              <a:t>(</a:t>
            </a:r>
            <a:r>
              <a:rPr lang="en-US" b="1" i="1" dirty="0" err="1">
                <a:solidFill>
                  <a:srgbClr val="00B050"/>
                </a:solidFill>
                <a:latin typeface="Times New Roman" panose="02020603050405020304" pitchFamily="18" charset="0"/>
                <a:cs typeface="Times New Roman" panose="02020603050405020304" pitchFamily="18" charset="0"/>
              </a:rPr>
              <a:t>kapron</a:t>
            </a:r>
            <a:r>
              <a:rPr lang="en-US" b="1" i="1" dirty="0">
                <a:solidFill>
                  <a:srgbClr val="00B050"/>
                </a:solidFill>
                <a:latin typeface="Times New Roman" panose="02020603050405020304" pitchFamily="18" charset="0"/>
                <a:cs typeface="Times New Roman" panose="02020603050405020304" pitchFamily="18" charset="0"/>
              </a:rPr>
              <a:t>, nylon), polyester (</a:t>
            </a:r>
            <a:r>
              <a:rPr lang="en-US" b="1" i="1" dirty="0" err="1">
                <a:solidFill>
                  <a:srgbClr val="00B050"/>
                </a:solidFill>
                <a:latin typeface="Times New Roman" panose="02020603050405020304" pitchFamily="18" charset="0"/>
                <a:cs typeface="Times New Roman" panose="02020603050405020304" pitchFamily="18" charset="0"/>
              </a:rPr>
              <a:t>lavsan</a:t>
            </a:r>
            <a:r>
              <a:rPr lang="en-US" b="1" i="1" dirty="0">
                <a:solidFill>
                  <a:srgbClr val="00B050"/>
                </a:solidFill>
                <a:latin typeface="Times New Roman" panose="02020603050405020304" pitchFamily="18" charset="0"/>
                <a:cs typeface="Times New Roman" panose="02020603050405020304" pitchFamily="18" charset="0"/>
              </a:rPr>
              <a:t>), </a:t>
            </a:r>
            <a:r>
              <a:rPr lang="en-US" b="1" i="1" dirty="0" err="1">
                <a:solidFill>
                  <a:srgbClr val="00B050"/>
                </a:solidFill>
                <a:latin typeface="Times New Roman" panose="02020603050405020304" pitchFamily="18" charset="0"/>
                <a:cs typeface="Times New Roman" panose="02020603050405020304" pitchFamily="18" charset="0"/>
              </a:rPr>
              <a:t>polyacrylonitrile</a:t>
            </a:r>
            <a:r>
              <a:rPr lang="en-US" b="1" i="1" dirty="0">
                <a:solidFill>
                  <a:srgbClr val="00B050"/>
                </a:solidFill>
                <a:latin typeface="Times New Roman" panose="02020603050405020304" pitchFamily="18" charset="0"/>
                <a:cs typeface="Times New Roman" panose="02020603050405020304" pitchFamily="18" charset="0"/>
              </a:rPr>
              <a:t> (</a:t>
            </a:r>
            <a:r>
              <a:rPr lang="en-US" b="1" i="1" dirty="0" err="1">
                <a:solidFill>
                  <a:srgbClr val="00B050"/>
                </a:solidFill>
                <a:latin typeface="Times New Roman" panose="02020603050405020304" pitchFamily="18" charset="0"/>
                <a:cs typeface="Times New Roman" panose="02020603050405020304" pitchFamily="18" charset="0"/>
              </a:rPr>
              <a:t>nitron</a:t>
            </a:r>
            <a:r>
              <a:rPr lang="en-US" b="1" i="1" dirty="0">
                <a:solidFill>
                  <a:srgbClr val="00B050"/>
                </a:solidFill>
                <a:latin typeface="Times New Roman" panose="02020603050405020304" pitchFamily="18" charset="0"/>
                <a:cs typeface="Times New Roman" panose="02020603050405020304" pitchFamily="18" charset="0"/>
              </a:rPr>
              <a:t>), polyolefin (polyethylene, polypropylene), polyvinyl chloride (chlorine) and some other types of synthetic fibers are distinguished. </a:t>
            </a:r>
            <a:endParaRPr lang="uk-UA" b="1" i="1" dirty="0" smtClean="0">
              <a:solidFill>
                <a:srgbClr val="00B05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b="1" i="1" dirty="0" smtClean="0">
                <a:solidFill>
                  <a:srgbClr val="00B050"/>
                </a:solidFill>
                <a:latin typeface="Times New Roman" panose="02020603050405020304" pitchFamily="18" charset="0"/>
                <a:cs typeface="Times New Roman" panose="02020603050405020304" pitchFamily="18" charset="0"/>
              </a:rPr>
              <a:t>The </a:t>
            </a:r>
            <a:r>
              <a:rPr lang="en-US" b="1" i="1" dirty="0">
                <a:solidFill>
                  <a:srgbClr val="00B050"/>
                </a:solidFill>
                <a:latin typeface="Times New Roman" panose="02020603050405020304" pitchFamily="18" charset="0"/>
                <a:cs typeface="Times New Roman" panose="02020603050405020304" pitchFamily="18" charset="0"/>
              </a:rPr>
              <a:t>technology of obtaining synthetic fibers consists of three main stages: polymer synthesis, molding and textile processing of the fiber. Work in these industries is associated with the influence of mainly toxic factors, in combination with elevated air temperature</a:t>
            </a:r>
            <a:r>
              <a:rPr lang="en-US" b="1" i="1" dirty="0" smtClean="0">
                <a:solidFill>
                  <a:srgbClr val="00B050"/>
                </a:solidFill>
                <a:latin typeface="Times New Roman" panose="02020603050405020304" pitchFamily="18" charset="0"/>
                <a:cs typeface="Times New Roman" panose="02020603050405020304" pitchFamily="18" charset="0"/>
              </a:rPr>
              <a:t>.</a:t>
            </a:r>
            <a:endParaRPr lang="uk-UA" b="1" i="1" dirty="0" smtClean="0">
              <a:solidFill>
                <a:srgbClr val="00B05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b="1" i="1" dirty="0" smtClean="0">
                <a:solidFill>
                  <a:srgbClr val="00B050"/>
                </a:solidFill>
                <a:latin typeface="Times New Roman" panose="02020603050405020304" pitchFamily="18" charset="0"/>
                <a:cs typeface="Times New Roman" panose="02020603050405020304" pitchFamily="18" charset="0"/>
              </a:rPr>
              <a:t>Operations </a:t>
            </a:r>
            <a:r>
              <a:rPr lang="en-US" b="1" i="1" dirty="0">
                <a:solidFill>
                  <a:srgbClr val="00B050"/>
                </a:solidFill>
                <a:latin typeface="Times New Roman" panose="02020603050405020304" pitchFamily="18" charset="0"/>
                <a:cs typeface="Times New Roman" panose="02020603050405020304" pitchFamily="18" charset="0"/>
              </a:rPr>
              <a:t>such as loading and cleaning of devices and filters are especially dangerous</a:t>
            </a:r>
            <a:r>
              <a:rPr lang="en-US" b="1" i="1" dirty="0" smtClean="0">
                <a:solidFill>
                  <a:srgbClr val="00B050"/>
                </a:solidFill>
                <a:latin typeface="Times New Roman" panose="02020603050405020304" pitchFamily="18" charset="0"/>
                <a:cs typeface="Times New Roman" panose="02020603050405020304" pitchFamily="18" charset="0"/>
              </a:rPr>
              <a:t>.</a:t>
            </a:r>
            <a:r>
              <a:rPr lang="uk-UA" b="1" i="1" dirty="0" smtClean="0">
                <a:solidFill>
                  <a:srgbClr val="00B050"/>
                </a:solidFill>
                <a:latin typeface="Times New Roman" panose="02020603050405020304" pitchFamily="18" charset="0"/>
                <a:cs typeface="Times New Roman" panose="02020603050405020304" pitchFamily="18" charset="0"/>
              </a:rPr>
              <a:t> </a:t>
            </a:r>
            <a:r>
              <a:rPr lang="en-US" b="1" i="1" dirty="0" smtClean="0">
                <a:solidFill>
                  <a:srgbClr val="00B050"/>
                </a:solidFill>
                <a:latin typeface="Times New Roman" panose="02020603050405020304" pitchFamily="18" charset="0"/>
                <a:cs typeface="Times New Roman" panose="02020603050405020304" pitchFamily="18" charset="0"/>
              </a:rPr>
              <a:t>In </a:t>
            </a:r>
            <a:r>
              <a:rPr lang="en-US" b="1" i="1" dirty="0">
                <a:solidFill>
                  <a:srgbClr val="00B050"/>
                </a:solidFill>
                <a:latin typeface="Times New Roman" panose="02020603050405020304" pitchFamily="18" charset="0"/>
                <a:cs typeface="Times New Roman" panose="02020603050405020304" pitchFamily="18" charset="0"/>
              </a:rPr>
              <a:t>spinning workshops, when obtaining fiber from a polymer melt, residual monomers and other chemicals that participated in the synthesis of the polymer, as well as products of thermo-oxidative destruction of the polymer, may be released</a:t>
            </a:r>
            <a:r>
              <a:rPr lang="en-US" b="1" i="1" dirty="0" smtClean="0">
                <a:solidFill>
                  <a:srgbClr val="00B050"/>
                </a:solidFill>
                <a:latin typeface="Times New Roman" panose="02020603050405020304" pitchFamily="18" charset="0"/>
                <a:cs typeface="Times New Roman" panose="02020603050405020304" pitchFamily="18" charset="0"/>
              </a:rPr>
              <a:t>.</a:t>
            </a:r>
            <a:endParaRPr lang="uk-UA" b="1" i="1" dirty="0" smtClean="0">
              <a:solidFill>
                <a:srgbClr val="00B05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b="1" i="1" dirty="0" smtClean="0">
                <a:solidFill>
                  <a:srgbClr val="00B050"/>
                </a:solidFill>
                <a:latin typeface="Times New Roman" panose="02020603050405020304" pitchFamily="18" charset="0"/>
                <a:cs typeface="Times New Roman" panose="02020603050405020304" pitchFamily="18" charset="0"/>
              </a:rPr>
              <a:t>An </a:t>
            </a:r>
            <a:r>
              <a:rPr lang="en-US" b="1" i="1" dirty="0">
                <a:solidFill>
                  <a:srgbClr val="00B050"/>
                </a:solidFill>
                <a:latin typeface="Times New Roman" panose="02020603050405020304" pitchFamily="18" charset="0"/>
                <a:cs typeface="Times New Roman" panose="02020603050405020304" pitchFamily="18" charset="0"/>
              </a:rPr>
              <a:t>important hygienic feature of chemical and spinning workshops is the possibility of contamination of the skin of the hands of workers with monomer, solvent, which can cause skin damage, as well as absorption of toxic substances through the skin.</a:t>
            </a:r>
            <a:endParaRPr lang="ru-RU"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97659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1028343"/>
            <a:ext cx="8352928" cy="3785652"/>
          </a:xfrm>
          <a:prstGeom prst="rect">
            <a:avLst/>
          </a:prstGeom>
        </p:spPr>
        <p:txBody>
          <a:bodyPr wrap="square">
            <a:spAutoFit/>
          </a:bodyPr>
          <a:lstStyle/>
          <a:p>
            <a:pPr algn="just"/>
            <a:r>
              <a:rPr lang="en-US" sz="2000" b="1" dirty="0">
                <a:solidFill>
                  <a:srgbClr val="92D050"/>
                </a:solidFill>
                <a:latin typeface="Arial"/>
              </a:rPr>
              <a:t>Treatment. </a:t>
            </a:r>
            <a:r>
              <a:rPr lang="en-US" sz="2000" b="1" dirty="0">
                <a:solidFill>
                  <a:srgbClr val="7030A0"/>
                </a:solidFill>
                <a:latin typeface="Arial"/>
              </a:rPr>
              <a:t>Therapy in the event of acute occupational poisoning should be rapid, active and targeted</a:t>
            </a:r>
            <a:r>
              <a:rPr lang="en-US" sz="2000" b="1" dirty="0" smtClean="0">
                <a:solidFill>
                  <a:srgbClr val="7030A0"/>
                </a:solidFill>
                <a:latin typeface="Arial"/>
              </a:rPr>
              <a:t>.</a:t>
            </a:r>
            <a:r>
              <a:rPr lang="uk-UA" sz="2000" b="1" dirty="0" smtClean="0">
                <a:solidFill>
                  <a:srgbClr val="7030A0"/>
                </a:solidFill>
                <a:latin typeface="Arial"/>
              </a:rPr>
              <a:t> </a:t>
            </a:r>
          </a:p>
          <a:p>
            <a:pPr algn="just"/>
            <a:endParaRPr lang="uk-UA" sz="2000" b="1" dirty="0">
              <a:solidFill>
                <a:srgbClr val="7030A0"/>
              </a:solidFill>
              <a:latin typeface="Arial"/>
            </a:endParaRPr>
          </a:p>
          <a:p>
            <a:pPr marL="342900" indent="-342900" algn="just">
              <a:buFont typeface="Wingdings" panose="05000000000000000000" pitchFamily="2" charset="2"/>
              <a:buChar char="Ø"/>
            </a:pPr>
            <a:r>
              <a:rPr lang="en-US" sz="2000" b="1" dirty="0" smtClean="0">
                <a:solidFill>
                  <a:srgbClr val="7030A0"/>
                </a:solidFill>
                <a:latin typeface="Arial"/>
              </a:rPr>
              <a:t>The </a:t>
            </a:r>
            <a:r>
              <a:rPr lang="en-US" sz="2000" b="1" dirty="0">
                <a:solidFill>
                  <a:srgbClr val="7030A0"/>
                </a:solidFill>
                <a:latin typeface="Arial"/>
              </a:rPr>
              <a:t>main principles of providing emergency care in these cases should </a:t>
            </a:r>
            <a:r>
              <a:rPr lang="en-US" sz="2000" b="1" dirty="0" err="1">
                <a:solidFill>
                  <a:srgbClr val="7030A0"/>
                </a:solidFill>
                <a:latin typeface="Arial"/>
              </a:rPr>
              <a:t>include:stopping</a:t>
            </a:r>
            <a:r>
              <a:rPr lang="en-US" sz="2000" b="1" dirty="0">
                <a:solidFill>
                  <a:srgbClr val="7030A0"/>
                </a:solidFill>
                <a:latin typeface="Arial"/>
              </a:rPr>
              <a:t> the poison from entering</a:t>
            </a:r>
            <a:r>
              <a:rPr lang="en-US" sz="2000" b="1" dirty="0" smtClean="0">
                <a:solidFill>
                  <a:srgbClr val="7030A0"/>
                </a:solidFill>
                <a:latin typeface="Arial"/>
              </a:rPr>
              <a:t>;</a:t>
            </a:r>
            <a:r>
              <a:rPr lang="uk-UA" sz="2000" b="1" dirty="0" smtClean="0">
                <a:solidFill>
                  <a:srgbClr val="7030A0"/>
                </a:solidFill>
                <a:latin typeface="Arial"/>
              </a:rPr>
              <a:t> </a:t>
            </a:r>
            <a:r>
              <a:rPr lang="en-US" sz="2000" b="1" dirty="0" smtClean="0">
                <a:solidFill>
                  <a:srgbClr val="7030A0"/>
                </a:solidFill>
                <a:latin typeface="Arial"/>
              </a:rPr>
              <a:t>removing </a:t>
            </a:r>
            <a:r>
              <a:rPr lang="en-US" sz="2000" b="1" dirty="0">
                <a:solidFill>
                  <a:srgbClr val="7030A0"/>
                </a:solidFill>
                <a:latin typeface="Arial"/>
              </a:rPr>
              <a:t>the poison and its transformation products from the body</a:t>
            </a:r>
            <a:r>
              <a:rPr lang="en-US" sz="2000" b="1" dirty="0" smtClean="0">
                <a:solidFill>
                  <a:srgbClr val="7030A0"/>
                </a:solidFill>
                <a:latin typeface="Arial"/>
              </a:rPr>
              <a:t>;</a:t>
            </a:r>
            <a:r>
              <a:rPr lang="uk-UA" sz="2000" b="1" dirty="0" smtClean="0">
                <a:solidFill>
                  <a:srgbClr val="7030A0"/>
                </a:solidFill>
                <a:latin typeface="Arial"/>
              </a:rPr>
              <a:t> </a:t>
            </a:r>
            <a:r>
              <a:rPr lang="en-US" sz="2000" b="1" dirty="0" smtClean="0">
                <a:solidFill>
                  <a:srgbClr val="7030A0"/>
                </a:solidFill>
                <a:latin typeface="Arial"/>
              </a:rPr>
              <a:t>neutralizing </a:t>
            </a:r>
            <a:r>
              <a:rPr lang="en-US" sz="2000" b="1" dirty="0">
                <a:solidFill>
                  <a:srgbClr val="7030A0"/>
                </a:solidFill>
                <a:latin typeface="Arial"/>
              </a:rPr>
              <a:t>the poison in the body (antidote therapy);restoring impaired body functions, primarily those that are important for human life (cardiovascular, respiratory</a:t>
            </a:r>
            <a:r>
              <a:rPr lang="en-US" sz="2000" b="1" dirty="0" smtClean="0">
                <a:solidFill>
                  <a:srgbClr val="7030A0"/>
                </a:solidFill>
                <a:latin typeface="Arial"/>
              </a:rPr>
              <a:t>);</a:t>
            </a:r>
            <a:r>
              <a:rPr lang="uk-UA" sz="2000" b="1" dirty="0" smtClean="0">
                <a:solidFill>
                  <a:srgbClr val="7030A0"/>
                </a:solidFill>
                <a:latin typeface="Arial"/>
              </a:rPr>
              <a:t> </a:t>
            </a:r>
            <a:r>
              <a:rPr lang="en-US" sz="2000" b="1" dirty="0" smtClean="0">
                <a:solidFill>
                  <a:srgbClr val="7030A0"/>
                </a:solidFill>
                <a:latin typeface="Arial"/>
              </a:rPr>
              <a:t>strengthening </a:t>
            </a:r>
            <a:r>
              <a:rPr lang="en-US" sz="2000" b="1" dirty="0">
                <a:solidFill>
                  <a:srgbClr val="7030A0"/>
                </a:solidFill>
                <a:latin typeface="Arial"/>
              </a:rPr>
              <a:t>the body's defenses (restoring and maintaining the internal environment: water-salt, electrolyte, vitamin, hormonal balance, acid-base balance</a:t>
            </a:r>
            <a:r>
              <a:rPr lang="en-US" sz="2000" b="1" dirty="0" smtClean="0">
                <a:solidFill>
                  <a:srgbClr val="7030A0"/>
                </a:solidFill>
                <a:latin typeface="Arial"/>
              </a:rPr>
              <a:t>).</a:t>
            </a:r>
            <a:endParaRPr lang="ru-RU" sz="2000" dirty="0">
              <a:solidFill>
                <a:srgbClr val="7030A0"/>
              </a:solidFill>
              <a:latin typeface="Times New Roman"/>
            </a:endParaRP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5503" y="5085184"/>
            <a:ext cx="2857500"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4088" y="4843237"/>
            <a:ext cx="3289548" cy="18421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5013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39752" y="836712"/>
            <a:ext cx="6659404" cy="5447645"/>
          </a:xfrm>
          <a:prstGeom prst="rect">
            <a:avLst/>
          </a:prstGeom>
        </p:spPr>
        <p:txBody>
          <a:bodyPr wrap="square">
            <a:spAutoFit/>
          </a:bodyPr>
          <a:lstStyle/>
          <a:p>
            <a:pPr algn="just"/>
            <a:r>
              <a:rPr lang="en-US" sz="2400" b="1" dirty="0">
                <a:solidFill>
                  <a:srgbClr val="FFC000"/>
                </a:solidFill>
                <a:latin typeface="Arial"/>
              </a:rPr>
              <a:t>Preventive measures </a:t>
            </a:r>
            <a:r>
              <a:rPr lang="en-US" sz="2000" b="1" dirty="0">
                <a:solidFill>
                  <a:srgbClr val="7030A0"/>
                </a:solidFill>
                <a:latin typeface="Arial"/>
              </a:rPr>
              <a:t>to improve working conditions should be aimed at the hygienic standardization of prescription mixtures and raw materials in order to limit the content of harmful factors in them, replacing highly toxic components with less toxic ones, and improving technological equipment</a:t>
            </a:r>
            <a:r>
              <a:rPr lang="en-US" sz="2000" b="1" dirty="0" smtClean="0">
                <a:solidFill>
                  <a:srgbClr val="7030A0"/>
                </a:solidFill>
                <a:latin typeface="Arial"/>
              </a:rPr>
              <a:t>.</a:t>
            </a:r>
            <a:endParaRPr lang="uk-UA" sz="2000" b="1" dirty="0" smtClean="0">
              <a:solidFill>
                <a:srgbClr val="7030A0"/>
              </a:solidFill>
              <a:latin typeface="Arial"/>
            </a:endParaRPr>
          </a:p>
          <a:p>
            <a:pPr marL="342900" indent="-342900" algn="just">
              <a:buFont typeface="Wingdings" panose="05000000000000000000" pitchFamily="2" charset="2"/>
              <a:buChar char="ü"/>
            </a:pPr>
            <a:r>
              <a:rPr lang="en-US" sz="2000" b="1" dirty="0" smtClean="0">
                <a:solidFill>
                  <a:srgbClr val="7030A0"/>
                </a:solidFill>
                <a:latin typeface="Arial"/>
              </a:rPr>
              <a:t>To </a:t>
            </a:r>
            <a:r>
              <a:rPr lang="en-US" sz="2000" b="1" dirty="0">
                <a:solidFill>
                  <a:srgbClr val="7030A0"/>
                </a:solidFill>
                <a:latin typeface="Arial"/>
              </a:rPr>
              <a:t>combat dust and eliminate manual operations, pneumatic transport and transportation of raw materials using a conveyor should be used more widely</a:t>
            </a:r>
            <a:r>
              <a:rPr lang="en-US" sz="2000" b="1" dirty="0" smtClean="0">
                <a:solidFill>
                  <a:srgbClr val="7030A0"/>
                </a:solidFill>
                <a:latin typeface="Arial"/>
              </a:rPr>
              <a:t>.</a:t>
            </a:r>
            <a:r>
              <a:rPr lang="uk-UA" sz="2000" b="1" dirty="0" smtClean="0">
                <a:solidFill>
                  <a:srgbClr val="7030A0"/>
                </a:solidFill>
                <a:latin typeface="Arial"/>
              </a:rPr>
              <a:t> </a:t>
            </a:r>
          </a:p>
          <a:p>
            <a:pPr marL="342900" indent="-342900" algn="just">
              <a:buFont typeface="Wingdings" panose="05000000000000000000" pitchFamily="2" charset="2"/>
              <a:buChar char="ü"/>
            </a:pPr>
            <a:r>
              <a:rPr lang="en-US" sz="2000" b="1" dirty="0" smtClean="0">
                <a:solidFill>
                  <a:srgbClr val="7030A0"/>
                </a:solidFill>
                <a:latin typeface="Arial"/>
              </a:rPr>
              <a:t>Raw </a:t>
            </a:r>
            <a:r>
              <a:rPr lang="en-US" sz="2000" b="1" dirty="0">
                <a:solidFill>
                  <a:srgbClr val="7030A0"/>
                </a:solidFill>
                <a:latin typeface="Arial"/>
              </a:rPr>
              <a:t>materials should be supplied to enterprises in the form of granules, briquettes. It is necessary to limit the contact of workers, especially exposed parts of the body, hands, with harmful substances as much as possible, use protective clothing, pastes, and respirators</a:t>
            </a:r>
            <a:r>
              <a:rPr lang="en-US" sz="2400" b="1" dirty="0">
                <a:solidFill>
                  <a:srgbClr val="7030A0"/>
                </a:solidFill>
                <a:latin typeface="Arial"/>
              </a:rPr>
              <a:t>.</a:t>
            </a:r>
            <a:endParaRPr lang="ru-RU" sz="2000" dirty="0">
              <a:solidFill>
                <a:srgbClr val="7030A0"/>
              </a:solidFill>
              <a:latin typeface="Times New Roman"/>
            </a:endParaRPr>
          </a:p>
        </p:txBody>
      </p:sp>
      <p:pic>
        <p:nvPicPr>
          <p:cNvPr id="2150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2780928"/>
            <a:ext cx="2339751" cy="17155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49898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Галерея">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
  <TotalTime>182</TotalTime>
  <Words>1880</Words>
  <Application>Microsoft Office PowerPoint</Application>
  <PresentationFormat>Экран (4:3)</PresentationFormat>
  <Paragraphs>89</Paragraphs>
  <Slides>15</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15</vt:i4>
      </vt:variant>
    </vt:vector>
  </HeadingPairs>
  <TitlesOfParts>
    <vt:vector size="17" baseType="lpstr">
      <vt:lpstr>Тема Office</vt:lpstr>
      <vt:lpstr>Галерея</vt:lpstr>
      <vt:lpstr>       Odessa National Medical University Department of Occupational Pathology, Clinical Laboratory and Functional Diagnostics   OCCUPATIONAL DISEASES ARISING IN WORKERS DURING THE PRODUCTION AND PROCESSING OF POLYMER MATERIALS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ГЛАВА 7 ПРОФЕСІЙНІ ЗАХВОРЮВАННЯ, ЩО ВИНИКАЮТЬ У ПРАЦЮЮЧИХ ПІД ЧАС ВИРОБНИЦТВА ТА ПЕРЕРОБКИ ПОЛІМЕРНИХ МАТЕРІАЛІВ </dc:title>
  <dc:creator>user1</dc:creator>
  <cp:lastModifiedBy>e190178poi</cp:lastModifiedBy>
  <cp:revision>37</cp:revision>
  <dcterms:created xsi:type="dcterms:W3CDTF">2025-08-29T09:20:07Z</dcterms:created>
  <dcterms:modified xsi:type="dcterms:W3CDTF">2025-10-27T14:05:46Z</dcterms:modified>
</cp:coreProperties>
</file>