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87" r:id="rId3"/>
    <p:sldId id="258" r:id="rId4"/>
    <p:sldId id="259" r:id="rId5"/>
    <p:sldId id="257" r:id="rId6"/>
    <p:sldId id="263" r:id="rId7"/>
    <p:sldId id="264" r:id="rId8"/>
    <p:sldId id="266" r:id="rId9"/>
    <p:sldId id="267" r:id="rId10"/>
    <p:sldId id="268" r:id="rId11"/>
    <p:sldId id="270" r:id="rId12"/>
    <p:sldId id="272" r:id="rId13"/>
    <p:sldId id="276" r:id="rId14"/>
    <p:sldId id="278" r:id="rId15"/>
    <p:sldId id="281" r:id="rId16"/>
    <p:sldId id="284" r:id="rId17"/>
    <p:sldId id="286"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13" name="Slide Number Placeholder 12"/>
          <p:cNvSpPr>
            <a:spLocks noGrp="1"/>
          </p:cNvSpPr>
          <p:nvPr>
            <p:ph type="sldNum" sz="quarter" idx="11"/>
          </p:nvPr>
        </p:nvSpPr>
        <p:spPr/>
        <p:txBody>
          <a:bodyPr/>
          <a:lstStyle/>
          <a:p>
            <a:fld id="{B19B0651-EE4F-4900-A07F-96A6BFA9D0F0}" type="slidenum">
              <a:rPr lang="ru-RU" smtClean="0"/>
              <a:pPr/>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pPr/>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6" name="Slide Number Placeholder 5"/>
          <p:cNvSpPr>
            <a:spLocks noGrp="1"/>
          </p:cNvSpPr>
          <p:nvPr>
            <p:ph type="sldNum" sz="quarter" idx="11"/>
          </p:nvPr>
        </p:nvSpPr>
        <p:spPr/>
        <p:txBody>
          <a:bodyPr/>
          <a:lstStyle/>
          <a:p>
            <a:fld id="{B19B0651-EE4F-4900-A07F-96A6BFA9D0F0}" type="slidenum">
              <a:rPr lang="ru-RU" smtClean="0"/>
              <a:pPr/>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14" name="Slide Number Placeholder 13"/>
          <p:cNvSpPr>
            <a:spLocks noGrp="1"/>
          </p:cNvSpPr>
          <p:nvPr>
            <p:ph type="sldNum" sz="quarter" idx="11"/>
          </p:nvPr>
        </p:nvSpPr>
        <p:spPr/>
        <p:txBody>
          <a:bodyPr/>
          <a:lstStyle/>
          <a:p>
            <a:fld id="{B19B0651-EE4F-4900-A07F-96A6BFA9D0F0}" type="slidenum">
              <a:rPr lang="ru-RU" smtClean="0"/>
              <a:pPr/>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Date Placeholder 29"/>
          <p:cNvSpPr>
            <a:spLocks noGrp="1"/>
          </p:cNvSpPr>
          <p:nvPr>
            <p:ph type="dt" sz="half" idx="10"/>
          </p:nvPr>
        </p:nvSpPr>
        <p:spPr/>
        <p:txBody>
          <a:bodyPr/>
          <a:lstStyle>
            <a:lvl1pPr>
              <a:defRPr/>
            </a:lvl1pPr>
          </a:lstStyle>
          <a:p>
            <a:pPr>
              <a:defRPr/>
            </a:pPr>
            <a:endParaRPr lang="ru-RU">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ru-RU">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lvl1pPr>
          </a:lstStyle>
          <a:p>
            <a:pPr>
              <a:defRPr/>
            </a:pPr>
            <a:fld id="{D280D504-8CFF-4C4E-87ED-55A51F545442}" type="slidenum">
              <a:rPr lang="ru-RU">
                <a:solidFill>
                  <a:srgbClr val="DBF5F9">
                    <a:shade val="90000"/>
                  </a:srgbClr>
                </a:solidFill>
              </a:rPr>
              <a:pPr>
                <a:defRPr/>
              </a:pPr>
              <a:t>‹#›</a:t>
            </a:fld>
            <a:endParaRPr lang="ru-RU">
              <a:solidFill>
                <a:srgbClr val="DBF5F9">
                  <a:shade val="90000"/>
                </a:srgbClr>
              </a:solidFill>
            </a:endParaRPr>
          </a:p>
        </p:txBody>
      </p:sp>
    </p:spTree>
    <p:extLst>
      <p:ext uri="{BB962C8B-B14F-4D97-AF65-F5344CB8AC3E}">
        <p14:creationId xmlns:p14="http://schemas.microsoft.com/office/powerpoint/2010/main" xmlns="" val="240671522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9"/>
          <p:cNvSpPr>
            <a:spLocks noGrp="1"/>
          </p:cNvSpPr>
          <p:nvPr>
            <p:ph type="dt" sz="half" idx="10"/>
          </p:nvPr>
        </p:nvSpPr>
        <p:spPr/>
        <p:txBody>
          <a:bodyPr/>
          <a:lstStyle>
            <a:lvl1pPr>
              <a:defRPr/>
            </a:lvl1pPr>
          </a:lstStyle>
          <a:p>
            <a:pPr>
              <a:defRPr/>
            </a:pPr>
            <a:endParaRPr lang="ru-RU">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ru-RU">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3D6848AD-DD80-41B7-B5C6-A1083CF8F613}" type="slidenum">
              <a:rPr lang="ru-RU">
                <a:solidFill>
                  <a:srgbClr val="04617B">
                    <a:shade val="90000"/>
                  </a:srgbClr>
                </a:solidFill>
              </a:rPr>
              <a:pPr>
                <a:defRPr/>
              </a:pPr>
              <a:t>‹#›</a:t>
            </a:fld>
            <a:endParaRPr lang="ru-RU">
              <a:solidFill>
                <a:srgbClr val="04617B">
                  <a:shade val="90000"/>
                </a:srgbClr>
              </a:solidFill>
            </a:endParaRPr>
          </a:p>
        </p:txBody>
      </p:sp>
    </p:spTree>
    <p:extLst>
      <p:ext uri="{BB962C8B-B14F-4D97-AF65-F5344CB8AC3E}">
        <p14:creationId xmlns:p14="http://schemas.microsoft.com/office/powerpoint/2010/main" xmlns="" val="176723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endParaRPr lang="ru-RU">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AEA6036E-BE21-4C0A-BA85-BC6B880B30E0}" type="slidenum">
              <a:rPr lang="ru-RU">
                <a:solidFill>
                  <a:srgbClr val="DBF5F9">
                    <a:shade val="90000"/>
                  </a:srgbClr>
                </a:solidFill>
              </a:rPr>
              <a:pPr>
                <a:defRPr/>
              </a:pPr>
              <a:t>‹#›</a:t>
            </a:fld>
            <a:endParaRPr lang="ru-RU">
              <a:solidFill>
                <a:srgbClr val="DBF5F9">
                  <a:shade val="90000"/>
                </a:srgbClr>
              </a:solidFill>
            </a:endParaRPr>
          </a:p>
        </p:txBody>
      </p:sp>
    </p:spTree>
    <p:extLst>
      <p:ext uri="{BB962C8B-B14F-4D97-AF65-F5344CB8AC3E}">
        <p14:creationId xmlns:p14="http://schemas.microsoft.com/office/powerpoint/2010/main" xmlns="" val="298028871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9"/>
          <p:cNvSpPr>
            <a:spLocks noGrp="1"/>
          </p:cNvSpPr>
          <p:nvPr>
            <p:ph type="dt" sz="half" idx="10"/>
          </p:nvPr>
        </p:nvSpPr>
        <p:spPr/>
        <p:txBody>
          <a:bodyPr/>
          <a:lstStyle>
            <a:lvl1pPr>
              <a:defRPr/>
            </a:lvl1pPr>
          </a:lstStyle>
          <a:p>
            <a:pPr>
              <a:defRPr/>
            </a:pPr>
            <a:endParaRPr lang="ru-RU">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ru-RU">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973D5DFF-1729-4B82-9A46-099A43A1D2E9}" type="slidenum">
              <a:rPr lang="ru-RU">
                <a:solidFill>
                  <a:srgbClr val="04617B">
                    <a:shade val="90000"/>
                  </a:srgbClr>
                </a:solidFill>
              </a:rPr>
              <a:pPr>
                <a:defRPr/>
              </a:pPr>
              <a:t>‹#›</a:t>
            </a:fld>
            <a:endParaRPr lang="ru-RU">
              <a:solidFill>
                <a:srgbClr val="04617B">
                  <a:shade val="90000"/>
                </a:srgbClr>
              </a:solidFill>
            </a:endParaRPr>
          </a:p>
        </p:txBody>
      </p:sp>
    </p:spTree>
    <p:extLst>
      <p:ext uri="{BB962C8B-B14F-4D97-AF65-F5344CB8AC3E}">
        <p14:creationId xmlns:p14="http://schemas.microsoft.com/office/powerpoint/2010/main" xmlns="" val="1384459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9"/>
          <p:cNvSpPr>
            <a:spLocks noGrp="1"/>
          </p:cNvSpPr>
          <p:nvPr>
            <p:ph type="dt" sz="half" idx="10"/>
          </p:nvPr>
        </p:nvSpPr>
        <p:spPr/>
        <p:txBody>
          <a:bodyPr/>
          <a:lstStyle>
            <a:lvl1pPr>
              <a:defRPr/>
            </a:lvl1pPr>
          </a:lstStyle>
          <a:p>
            <a:pPr>
              <a:defRPr/>
            </a:pPr>
            <a:endParaRPr lang="ru-RU">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ru-RU">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pPr>
              <a:defRPr/>
            </a:pPr>
            <a:fld id="{3CF9DED6-5E77-44F5-8D87-78CB846E3C57}" type="slidenum">
              <a:rPr lang="ru-RU">
                <a:solidFill>
                  <a:srgbClr val="04617B">
                    <a:shade val="90000"/>
                  </a:srgbClr>
                </a:solidFill>
              </a:rPr>
              <a:pPr>
                <a:defRPr/>
              </a:pPr>
              <a:t>‹#›</a:t>
            </a:fld>
            <a:endParaRPr lang="ru-RU">
              <a:solidFill>
                <a:srgbClr val="04617B">
                  <a:shade val="90000"/>
                </a:srgbClr>
              </a:solidFill>
            </a:endParaRPr>
          </a:p>
        </p:txBody>
      </p:sp>
    </p:spTree>
    <p:extLst>
      <p:ext uri="{BB962C8B-B14F-4D97-AF65-F5344CB8AC3E}">
        <p14:creationId xmlns:p14="http://schemas.microsoft.com/office/powerpoint/2010/main" xmlns="" val="3541714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Date Placeholder 9"/>
          <p:cNvSpPr>
            <a:spLocks noGrp="1"/>
          </p:cNvSpPr>
          <p:nvPr>
            <p:ph type="dt" sz="half" idx="10"/>
          </p:nvPr>
        </p:nvSpPr>
        <p:spPr/>
        <p:txBody>
          <a:bodyPr/>
          <a:lstStyle>
            <a:lvl1pPr>
              <a:defRPr/>
            </a:lvl1pPr>
          </a:lstStyle>
          <a:p>
            <a:pPr>
              <a:defRPr/>
            </a:pPr>
            <a:endParaRPr lang="ru-RU">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ru-RU">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pPr>
              <a:defRPr/>
            </a:pPr>
            <a:fld id="{55AB5BDA-4BFA-4923-BFE4-B7AE0D3022DE}" type="slidenum">
              <a:rPr lang="ru-RU">
                <a:solidFill>
                  <a:srgbClr val="04617B">
                    <a:shade val="90000"/>
                  </a:srgbClr>
                </a:solidFill>
              </a:rPr>
              <a:pPr>
                <a:defRPr/>
              </a:pPr>
              <a:t>‹#›</a:t>
            </a:fld>
            <a:endParaRPr lang="ru-RU">
              <a:solidFill>
                <a:srgbClr val="04617B">
                  <a:shade val="90000"/>
                </a:srgbClr>
              </a:solidFill>
            </a:endParaRPr>
          </a:p>
        </p:txBody>
      </p:sp>
    </p:spTree>
    <p:extLst>
      <p:ext uri="{BB962C8B-B14F-4D97-AF65-F5344CB8AC3E}">
        <p14:creationId xmlns:p14="http://schemas.microsoft.com/office/powerpoint/2010/main" xmlns="" val="1960875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ru-RU">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ru-RU">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pPr>
              <a:defRPr/>
            </a:pPr>
            <a:fld id="{19293492-62B2-4556-A744-AB14636D4EB3}" type="slidenum">
              <a:rPr lang="ru-RU">
                <a:solidFill>
                  <a:srgbClr val="04617B">
                    <a:shade val="90000"/>
                  </a:srgbClr>
                </a:solidFill>
              </a:rPr>
              <a:pPr>
                <a:defRPr/>
              </a:pPr>
              <a:t>‹#›</a:t>
            </a:fld>
            <a:endParaRPr lang="ru-RU">
              <a:solidFill>
                <a:srgbClr val="04617B">
                  <a:shade val="90000"/>
                </a:srgbClr>
              </a:solidFill>
            </a:endParaRPr>
          </a:p>
        </p:txBody>
      </p:sp>
    </p:spTree>
    <p:extLst>
      <p:ext uri="{BB962C8B-B14F-4D97-AF65-F5344CB8AC3E}">
        <p14:creationId xmlns:p14="http://schemas.microsoft.com/office/powerpoint/2010/main" xmlns="" val="2847989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9"/>
          <p:cNvSpPr>
            <a:spLocks noGrp="1"/>
          </p:cNvSpPr>
          <p:nvPr>
            <p:ph type="dt" sz="half" idx="10"/>
          </p:nvPr>
        </p:nvSpPr>
        <p:spPr/>
        <p:txBody>
          <a:bodyPr/>
          <a:lstStyle>
            <a:lvl1pPr>
              <a:defRPr/>
            </a:lvl1pPr>
          </a:lstStyle>
          <a:p>
            <a:pPr>
              <a:defRPr/>
            </a:pPr>
            <a:endParaRPr lang="ru-RU">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ru-RU">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8FD1615A-23A3-41E0-AFD7-5D3C40BCD51B}" type="slidenum">
              <a:rPr lang="ru-RU">
                <a:solidFill>
                  <a:srgbClr val="04617B">
                    <a:shade val="90000"/>
                  </a:srgbClr>
                </a:solidFill>
              </a:rPr>
              <a:pPr>
                <a:defRPr/>
              </a:pPr>
              <a:t>‹#›</a:t>
            </a:fld>
            <a:endParaRPr lang="ru-RU">
              <a:solidFill>
                <a:srgbClr val="04617B">
                  <a:shade val="90000"/>
                </a:srgbClr>
              </a:solidFill>
            </a:endParaRPr>
          </a:p>
        </p:txBody>
      </p:sp>
    </p:spTree>
    <p:extLst>
      <p:ext uri="{BB962C8B-B14F-4D97-AF65-F5344CB8AC3E}">
        <p14:creationId xmlns:p14="http://schemas.microsoft.com/office/powerpoint/2010/main" xmlns="" val="5530086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b="1">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b="1">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b="1">
              <a:solidFill>
                <a:prstClr val="black"/>
              </a:solidFill>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b="1">
              <a:solidFill>
                <a:prstClr val="black"/>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ru-RU">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ru-RU">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BD2ED2E8-7DCF-499E-BF5D-7E020458753F}" type="slidenum">
              <a:rPr lang="ru-RU">
                <a:solidFill>
                  <a:srgbClr val="04617B">
                    <a:shade val="90000"/>
                  </a:srgbClr>
                </a:solidFill>
              </a:rPr>
              <a:pPr>
                <a:defRPr/>
              </a:pPr>
              <a:t>‹#›</a:t>
            </a:fld>
            <a:endParaRPr lang="ru-RU">
              <a:solidFill>
                <a:srgbClr val="04617B">
                  <a:shade val="90000"/>
                </a:srgbClr>
              </a:solidFill>
            </a:endParaRPr>
          </a:p>
        </p:txBody>
      </p:sp>
    </p:spTree>
    <p:extLst>
      <p:ext uri="{BB962C8B-B14F-4D97-AF65-F5344CB8AC3E}">
        <p14:creationId xmlns:p14="http://schemas.microsoft.com/office/powerpoint/2010/main" xmlns="" val="27495446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9"/>
          <p:cNvSpPr>
            <a:spLocks noGrp="1"/>
          </p:cNvSpPr>
          <p:nvPr>
            <p:ph type="dt" sz="half" idx="10"/>
          </p:nvPr>
        </p:nvSpPr>
        <p:spPr/>
        <p:txBody>
          <a:bodyPr/>
          <a:lstStyle>
            <a:lvl1pPr>
              <a:defRPr/>
            </a:lvl1pPr>
          </a:lstStyle>
          <a:p>
            <a:pPr>
              <a:defRPr/>
            </a:pPr>
            <a:endParaRPr lang="ru-RU">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ru-RU">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63FE6D5F-771B-4067-B310-31AD58A6DD62}" type="slidenum">
              <a:rPr lang="ru-RU">
                <a:solidFill>
                  <a:srgbClr val="04617B">
                    <a:shade val="90000"/>
                  </a:srgbClr>
                </a:solidFill>
              </a:rPr>
              <a:pPr>
                <a:defRPr/>
              </a:pPr>
              <a:t>‹#›</a:t>
            </a:fld>
            <a:endParaRPr lang="ru-RU">
              <a:solidFill>
                <a:srgbClr val="04617B">
                  <a:shade val="90000"/>
                </a:srgbClr>
              </a:solidFill>
            </a:endParaRPr>
          </a:p>
        </p:txBody>
      </p:sp>
    </p:spTree>
    <p:extLst>
      <p:ext uri="{BB962C8B-B14F-4D97-AF65-F5344CB8AC3E}">
        <p14:creationId xmlns:p14="http://schemas.microsoft.com/office/powerpoint/2010/main" xmlns="" val="4024093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9"/>
          <p:cNvSpPr>
            <a:spLocks noGrp="1"/>
          </p:cNvSpPr>
          <p:nvPr>
            <p:ph type="dt" sz="half" idx="10"/>
          </p:nvPr>
        </p:nvSpPr>
        <p:spPr/>
        <p:txBody>
          <a:bodyPr/>
          <a:lstStyle>
            <a:lvl1pPr>
              <a:defRPr/>
            </a:lvl1pPr>
          </a:lstStyle>
          <a:p>
            <a:pPr>
              <a:defRPr/>
            </a:pPr>
            <a:endParaRPr lang="ru-RU">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ru-RU">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23E860BD-D81F-451F-A110-B444A9912A7C}" type="slidenum">
              <a:rPr lang="ru-RU">
                <a:solidFill>
                  <a:srgbClr val="04617B">
                    <a:shade val="90000"/>
                  </a:srgbClr>
                </a:solidFill>
              </a:rPr>
              <a:pPr>
                <a:defRPr/>
              </a:pPr>
              <a:t>‹#›</a:t>
            </a:fld>
            <a:endParaRPr lang="ru-RU">
              <a:solidFill>
                <a:srgbClr val="04617B">
                  <a:shade val="90000"/>
                </a:srgbClr>
              </a:solidFill>
            </a:endParaRPr>
          </a:p>
        </p:txBody>
      </p:sp>
    </p:spTree>
    <p:extLst>
      <p:ext uri="{BB962C8B-B14F-4D97-AF65-F5344CB8AC3E}">
        <p14:creationId xmlns:p14="http://schemas.microsoft.com/office/powerpoint/2010/main" xmlns="" val="42948248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normAutofit/>
          </a:bodyPr>
          <a:lstStyle/>
          <a:p>
            <a:pPr lvl="0"/>
            <a:endParaRPr lang="ru-RU" noProof="0" smtClean="0"/>
          </a:p>
        </p:txBody>
      </p:sp>
      <p:sp>
        <p:nvSpPr>
          <p:cNvPr id="4" name="Date Placeholder 9"/>
          <p:cNvSpPr>
            <a:spLocks noGrp="1"/>
          </p:cNvSpPr>
          <p:nvPr>
            <p:ph type="dt" sz="half" idx="10"/>
          </p:nvPr>
        </p:nvSpPr>
        <p:spPr/>
        <p:txBody>
          <a:bodyPr/>
          <a:lstStyle>
            <a:lvl1pPr>
              <a:defRPr/>
            </a:lvl1pPr>
          </a:lstStyle>
          <a:p>
            <a:pPr>
              <a:defRPr/>
            </a:pPr>
            <a:endParaRPr lang="ru-RU">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ru-RU">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B7A047B8-78C5-4DFB-8B86-B3B626C79990}" type="slidenum">
              <a:rPr lang="ru-RU">
                <a:solidFill>
                  <a:srgbClr val="04617B">
                    <a:shade val="90000"/>
                  </a:srgbClr>
                </a:solidFill>
              </a:rPr>
              <a:pPr>
                <a:defRPr/>
              </a:pPr>
              <a:t>‹#›</a:t>
            </a:fld>
            <a:endParaRPr lang="ru-RU">
              <a:solidFill>
                <a:srgbClr val="04617B">
                  <a:shade val="90000"/>
                </a:srgbClr>
              </a:solidFill>
            </a:endParaRPr>
          </a:p>
        </p:txBody>
      </p:sp>
    </p:spTree>
    <p:extLst>
      <p:ext uri="{BB962C8B-B14F-4D97-AF65-F5344CB8AC3E}">
        <p14:creationId xmlns:p14="http://schemas.microsoft.com/office/powerpoint/2010/main" xmlns="" val="123165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B4C71EC6-210F-42DE-9C53-41977AD35B3D}" type="datetimeFigureOut">
              <a:rPr lang="ru-RU" smtClean="0"/>
              <a:pPr/>
              <a:t>27.10.2025</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19B0651-EE4F-4900-A07F-96A6BFA9D0F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b="1">
              <a:solidFill>
                <a:prstClr val="black"/>
              </a:solidFill>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b="1">
              <a:solidFill>
                <a:prstClr val="black"/>
              </a:solidFill>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ru-RU" b="1">
              <a:solidFill>
                <a:srgbClr val="04617B">
                  <a:shade val="90000"/>
                </a:srgbClr>
              </a:solidFill>
              <a:latin typeface="Arial" charset="0"/>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ru-RU" b="1">
              <a:solidFill>
                <a:srgbClr val="04617B">
                  <a:shade val="90000"/>
                </a:srgbClr>
              </a:solidFill>
              <a:latin typeface="Arial" charset="0"/>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6AF41440-C16D-42A0-B08B-EA2700142A1E}" type="slidenum">
              <a:rPr lang="ru-RU" b="1">
                <a:solidFill>
                  <a:srgbClr val="04617B">
                    <a:shade val="90000"/>
                  </a:srgbClr>
                </a:solidFill>
                <a:latin typeface="Arial" charset="0"/>
              </a:rPr>
              <a:pPr fontAlgn="base">
                <a:spcBef>
                  <a:spcPct val="0"/>
                </a:spcBef>
                <a:spcAft>
                  <a:spcPct val="0"/>
                </a:spcAft>
                <a:defRPr/>
              </a:pPr>
              <a:t>‹#›</a:t>
            </a:fld>
            <a:endParaRPr lang="ru-RU" b="1">
              <a:solidFill>
                <a:srgbClr val="04617B">
                  <a:shade val="90000"/>
                </a:srgbClr>
              </a:solidFill>
              <a:latin typeface="Arial" charset="0"/>
            </a:endParaRPr>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b="1">
                <a:solidFill>
                  <a:prstClr val="black"/>
                </a:solidFill>
                <a:latin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b="1">
                <a:solidFill>
                  <a:prstClr val="black"/>
                </a:solidFill>
                <a:latin typeface="Arial" charset="0"/>
              </a:endParaRPr>
            </a:p>
          </p:txBody>
        </p:sp>
      </p:grpSp>
    </p:spTree>
    <p:extLst>
      <p:ext uri="{BB962C8B-B14F-4D97-AF65-F5344CB8AC3E}">
        <p14:creationId xmlns:p14="http://schemas.microsoft.com/office/powerpoint/2010/main" xmlns="" val="18531913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1560" y="2132856"/>
            <a:ext cx="7772400" cy="3024187"/>
          </a:xfrm>
          <a:extLst/>
        </p:spPr>
        <p:txBody>
          <a:bodyPr>
            <a:normAutofit fontScale="90000"/>
          </a:bodyPr>
          <a:lstStyle/>
          <a:p>
            <a:pPr algn="ctr" eaLnBrk="1" fontAlgn="auto" hangingPunct="1">
              <a:spcAft>
                <a:spcPts val="0"/>
              </a:spcAft>
              <a:defRPr/>
            </a:pPr>
            <a:r>
              <a:rPr lang="ru-RU" sz="6600" dirty="0" smtClean="0">
                <a:solidFill>
                  <a:schemeClr val="tx1"/>
                </a:solidFill>
                <a:effectLst/>
                <a:latin typeface="Times New Roman" pitchFamily="18" charset="0"/>
              </a:rPr>
              <a:t/>
            </a:r>
            <a:br>
              <a:rPr lang="ru-RU" sz="6600" dirty="0" smtClean="0">
                <a:solidFill>
                  <a:schemeClr val="tx1"/>
                </a:solidFill>
                <a:effectLst/>
                <a:latin typeface="Times New Roman" pitchFamily="18" charset="0"/>
              </a:rPr>
            </a:br>
            <a:r>
              <a:rPr lang="en-US" sz="4400" dirty="0">
                <a:solidFill>
                  <a:srgbClr val="FFFF00"/>
                </a:solidFill>
                <a:effectLst/>
                <a:latin typeface="Times New Roman" pitchFamily="18" charset="0"/>
              </a:rPr>
              <a:t>Odessa National Medical </a:t>
            </a:r>
            <a:r>
              <a:rPr lang="en-US" sz="4400" dirty="0" smtClean="0">
                <a:solidFill>
                  <a:srgbClr val="FFFF00"/>
                </a:solidFill>
                <a:effectLst/>
                <a:latin typeface="Times New Roman" pitchFamily="18" charset="0"/>
              </a:rPr>
              <a:t>University</a:t>
            </a:r>
            <a:r>
              <a:rPr lang="uk-UA" sz="4400" dirty="0" smtClean="0">
                <a:solidFill>
                  <a:schemeClr val="tx1"/>
                </a:solidFill>
                <a:effectLst/>
                <a:latin typeface="Times New Roman" pitchFamily="18" charset="0"/>
              </a:rPr>
              <a:t/>
            </a:r>
            <a:br>
              <a:rPr lang="uk-UA" sz="4400" dirty="0" smtClean="0">
                <a:solidFill>
                  <a:schemeClr val="tx1"/>
                </a:solidFill>
                <a:effectLst/>
                <a:latin typeface="Times New Roman" pitchFamily="18" charset="0"/>
              </a:rPr>
            </a:br>
            <a:r>
              <a:rPr lang="en-US" sz="4400" dirty="0" smtClean="0">
                <a:solidFill>
                  <a:srgbClr val="002060"/>
                </a:solidFill>
                <a:effectLst/>
                <a:latin typeface="Times New Roman" pitchFamily="18" charset="0"/>
              </a:rPr>
              <a:t>Department </a:t>
            </a:r>
            <a:r>
              <a:rPr lang="en-US" sz="4400" dirty="0">
                <a:solidFill>
                  <a:srgbClr val="002060"/>
                </a:solidFill>
                <a:effectLst/>
                <a:latin typeface="Times New Roman" pitchFamily="18" charset="0"/>
              </a:rPr>
              <a:t>of Occupational Pathology, </a:t>
            </a:r>
            <a:r>
              <a:rPr lang="en-US" sz="4400" dirty="0" smtClean="0">
                <a:solidFill>
                  <a:srgbClr val="002060"/>
                </a:solidFill>
                <a:effectLst/>
                <a:latin typeface="Times New Roman" pitchFamily="18" charset="0"/>
              </a:rPr>
              <a:t>Clinical </a:t>
            </a:r>
            <a:r>
              <a:rPr lang="en-US" sz="4400" dirty="0">
                <a:solidFill>
                  <a:srgbClr val="002060"/>
                </a:solidFill>
                <a:effectLst/>
                <a:latin typeface="Times New Roman" pitchFamily="18" charset="0"/>
              </a:rPr>
              <a:t>Laboratory and Functional Diagnostics. </a:t>
            </a:r>
            <a:r>
              <a:rPr lang="uk-UA" sz="4400" dirty="0" smtClean="0">
                <a:solidFill>
                  <a:srgbClr val="002060"/>
                </a:solidFill>
                <a:effectLst/>
                <a:latin typeface="Times New Roman" pitchFamily="18" charset="0"/>
              </a:rPr>
              <a:t/>
            </a:r>
            <a:br>
              <a:rPr lang="uk-UA" sz="4400" dirty="0" smtClean="0">
                <a:solidFill>
                  <a:srgbClr val="002060"/>
                </a:solidFill>
                <a:effectLst/>
                <a:latin typeface="Times New Roman" pitchFamily="18" charset="0"/>
              </a:rPr>
            </a:br>
            <a:r>
              <a:rPr lang="uk-UA" sz="4400" dirty="0">
                <a:solidFill>
                  <a:srgbClr val="002060"/>
                </a:solidFill>
                <a:effectLst/>
                <a:latin typeface="Times New Roman" pitchFamily="18" charset="0"/>
              </a:rPr>
              <a:t/>
            </a:r>
            <a:br>
              <a:rPr lang="uk-UA" sz="4400" dirty="0">
                <a:solidFill>
                  <a:srgbClr val="002060"/>
                </a:solidFill>
                <a:effectLst/>
                <a:latin typeface="Times New Roman" pitchFamily="18" charset="0"/>
              </a:rPr>
            </a:br>
            <a:r>
              <a:rPr lang="en-US" sz="4400" dirty="0" smtClean="0">
                <a:solidFill>
                  <a:schemeClr val="tx1"/>
                </a:solidFill>
                <a:effectLst/>
                <a:latin typeface="Times New Roman" pitchFamily="18" charset="0"/>
              </a:rPr>
              <a:t>MICROCLIMATE </a:t>
            </a:r>
            <a:r>
              <a:rPr lang="en-US" sz="4400" dirty="0">
                <a:solidFill>
                  <a:schemeClr val="tx1"/>
                </a:solidFill>
                <a:effectLst/>
                <a:latin typeface="Times New Roman" pitchFamily="18" charset="0"/>
              </a:rPr>
              <a:t>IN PRODUCTION</a:t>
            </a:r>
            <a:endParaRPr lang="ru-RU" sz="4400" dirty="0" smtClean="0">
              <a:solidFill>
                <a:schemeClr val="tx1"/>
              </a:solidFill>
              <a:effectLst/>
              <a:latin typeface="Times New Roman" pitchFamily="18" charset="0"/>
            </a:endParaRPr>
          </a:p>
        </p:txBody>
      </p:sp>
    </p:spTree>
    <p:extLst>
      <p:ext uri="{BB962C8B-B14F-4D97-AF65-F5344CB8AC3E}">
        <p14:creationId xmlns:p14="http://schemas.microsoft.com/office/powerpoint/2010/main" xmlns="" val="10767280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53746" y="188640"/>
            <a:ext cx="6138734" cy="6555641"/>
          </a:xfrm>
          <a:prstGeom prst="rect">
            <a:avLst/>
          </a:prstGeom>
        </p:spPr>
        <p:txBody>
          <a:bodyPr wrap="square">
            <a:spAutoFit/>
          </a:bodyPr>
          <a:lstStyle/>
          <a:p>
            <a:pPr algn="ctr"/>
            <a:r>
              <a:rPr lang="en-US" sz="2000" b="1" dirty="0" smtClean="0">
                <a:solidFill>
                  <a:srgbClr val="FFFF00"/>
                </a:solidFill>
                <a:latin typeface="Arial"/>
              </a:rPr>
              <a:t>Overheating</a:t>
            </a:r>
            <a:endParaRPr lang="uk-UA" sz="2000" b="1" dirty="0" smtClean="0">
              <a:solidFill>
                <a:srgbClr val="FFFF00"/>
              </a:solidFill>
              <a:latin typeface="Arial"/>
            </a:endParaRPr>
          </a:p>
          <a:p>
            <a:pPr marL="342900" indent="-342900" algn="just">
              <a:buFont typeface="Wingdings" panose="05000000000000000000" pitchFamily="2" charset="2"/>
              <a:buChar char="q"/>
            </a:pPr>
            <a:r>
              <a:rPr lang="en-US" sz="2000" b="1" dirty="0" smtClean="0">
                <a:latin typeface="Arial"/>
              </a:rPr>
              <a:t>Overheating </a:t>
            </a:r>
            <a:r>
              <a:rPr lang="en-US" sz="2000" b="1" dirty="0">
                <a:latin typeface="Arial"/>
              </a:rPr>
              <a:t>of the body is a condition characterized by a violation of heat balance, an increase in the amount of heat in the body</a:t>
            </a:r>
            <a:r>
              <a:rPr lang="en-US" sz="2000" b="1" dirty="0" smtClean="0">
                <a:latin typeface="Arial"/>
              </a:rPr>
              <a:t>.</a:t>
            </a:r>
            <a:endParaRPr lang="uk-UA" sz="2000" b="1" dirty="0" smtClean="0">
              <a:latin typeface="Arial"/>
            </a:endParaRPr>
          </a:p>
          <a:p>
            <a:pPr marL="342900" indent="-342900" algn="just">
              <a:buFont typeface="Wingdings" panose="05000000000000000000" pitchFamily="2" charset="2"/>
              <a:buChar char="q"/>
            </a:pPr>
            <a:r>
              <a:rPr lang="en-US" sz="2000" b="1" dirty="0" smtClean="0">
                <a:latin typeface="Arial"/>
              </a:rPr>
              <a:t>Overheating </a:t>
            </a:r>
            <a:r>
              <a:rPr lang="en-US" sz="2000" b="1" dirty="0">
                <a:latin typeface="Arial"/>
              </a:rPr>
              <a:t>occurs under the influence of high temperature of the surrounding production environment, as well as in the presence of factors that prevent heat from being removed to the external environment</a:t>
            </a:r>
            <a:r>
              <a:rPr lang="en-US" sz="2000" b="1" dirty="0" smtClean="0">
                <a:latin typeface="Arial"/>
              </a:rPr>
              <a:t>.</a:t>
            </a:r>
            <a:endParaRPr lang="uk-UA" sz="2000" b="1" dirty="0" smtClean="0">
              <a:latin typeface="Arial"/>
            </a:endParaRPr>
          </a:p>
          <a:p>
            <a:pPr marL="342900" indent="-342900" algn="just">
              <a:buFont typeface="Wingdings" panose="05000000000000000000" pitchFamily="2" charset="2"/>
              <a:buChar char="q"/>
            </a:pPr>
            <a:endParaRPr lang="uk-UA" sz="2000" b="1" dirty="0">
              <a:latin typeface="Arial"/>
            </a:endParaRPr>
          </a:p>
          <a:p>
            <a:pPr marL="342900" indent="-342900" algn="just">
              <a:buFont typeface="Wingdings" panose="05000000000000000000" pitchFamily="2" charset="2"/>
              <a:buChar char="q"/>
            </a:pPr>
            <a:r>
              <a:rPr lang="en-US" sz="2000" b="1" dirty="0" smtClean="0">
                <a:latin typeface="Arial"/>
              </a:rPr>
              <a:t>Overheating </a:t>
            </a:r>
            <a:r>
              <a:rPr lang="en-US" sz="2000" b="1" dirty="0">
                <a:latin typeface="Arial"/>
              </a:rPr>
              <a:t>is observed in production facilities with high ambient temperature (blast furnaces, open-hearth furnaces, rolling mills, coal mines with deep coal deposits), as well as in climatic regions with a hot climate. </a:t>
            </a:r>
            <a:endParaRPr lang="uk-UA" sz="2000" b="1" dirty="0" smtClean="0">
              <a:latin typeface="Arial"/>
            </a:endParaRPr>
          </a:p>
          <a:p>
            <a:pPr marL="342900" indent="-342900" algn="just">
              <a:buFont typeface="Wingdings" panose="05000000000000000000" pitchFamily="2" charset="2"/>
              <a:buChar char="q"/>
            </a:pPr>
            <a:endParaRPr lang="uk-UA" sz="2000" b="1" dirty="0">
              <a:latin typeface="Arial"/>
            </a:endParaRPr>
          </a:p>
          <a:p>
            <a:pPr marL="342900" indent="-342900" algn="just">
              <a:buFont typeface="Wingdings" panose="05000000000000000000" pitchFamily="2" charset="2"/>
              <a:buChar char="q"/>
            </a:pPr>
            <a:r>
              <a:rPr lang="en-US" sz="2000" b="1" dirty="0" smtClean="0">
                <a:latin typeface="Arial"/>
              </a:rPr>
              <a:t>Overheating </a:t>
            </a:r>
            <a:r>
              <a:rPr lang="en-US" sz="2000" b="1" dirty="0">
                <a:latin typeface="Arial"/>
              </a:rPr>
              <a:t>is facilitated by an increase in heat production that occurs when performing heavy physical work, especially in clothing that is impermeable to water vapor, high humidity and air stagnation.</a:t>
            </a:r>
            <a:endParaRPr lang="ru-RU" sz="2000" dirty="0">
              <a:latin typeface="Times New Roman"/>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681060"/>
            <a:ext cx="2421632" cy="33321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53036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64874"/>
            <a:ext cx="8496944" cy="6309420"/>
          </a:xfrm>
          <a:prstGeom prst="rect">
            <a:avLst/>
          </a:prstGeom>
        </p:spPr>
        <p:txBody>
          <a:bodyPr wrap="square">
            <a:spAutoFit/>
          </a:bodyPr>
          <a:lstStyle/>
          <a:p>
            <a:pPr algn="just"/>
            <a:r>
              <a:rPr lang="en-US" sz="2400" b="1" dirty="0">
                <a:solidFill>
                  <a:srgbClr val="FFFF00"/>
                </a:solidFill>
                <a:latin typeface="Times New Roman" panose="02020603050405020304" pitchFamily="18" charset="0"/>
                <a:cs typeface="Times New Roman" panose="02020603050405020304" pitchFamily="18" charset="0"/>
              </a:rPr>
              <a:t>Pathogenesis</a:t>
            </a:r>
            <a:r>
              <a:rPr lang="en-US" sz="2400" b="1" dirty="0" smtClean="0">
                <a:solidFill>
                  <a:srgbClr val="FFFF00"/>
                </a:solidFill>
                <a:latin typeface="Times New Roman" panose="02020603050405020304" pitchFamily="18" charset="0"/>
                <a:cs typeface="Times New Roman" panose="02020603050405020304" pitchFamily="18" charset="0"/>
              </a:rPr>
              <a:t>.</a:t>
            </a:r>
            <a:endParaRPr lang="uk-UA" sz="2400" b="1" dirty="0" smtClean="0">
              <a:solidFill>
                <a:srgbClr val="FFFF00"/>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2000" b="1" dirty="0" smtClean="0">
                <a:latin typeface="Times New Roman" panose="02020603050405020304" pitchFamily="18" charset="0"/>
                <a:cs typeface="Times New Roman" panose="02020603050405020304" pitchFamily="18" charset="0"/>
              </a:rPr>
              <a:t>The </a:t>
            </a:r>
            <a:r>
              <a:rPr lang="en-US" sz="2000" b="1" dirty="0">
                <a:latin typeface="Times New Roman" panose="02020603050405020304" pitchFamily="18" charset="0"/>
                <a:cs typeface="Times New Roman" panose="02020603050405020304" pitchFamily="18" charset="0"/>
              </a:rPr>
              <a:t>mechanism of action on the body of different types of heat (convection, conduction, radiation) is not the same. </a:t>
            </a:r>
            <a:endParaRPr lang="uk-UA" sz="2000"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endParaRPr lang="uk-UA" sz="20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2000" b="1" dirty="0" smtClean="0">
                <a:latin typeface="Times New Roman" panose="02020603050405020304" pitchFamily="18" charset="0"/>
                <a:cs typeface="Times New Roman" panose="02020603050405020304" pitchFamily="18" charset="0"/>
              </a:rPr>
              <a:t>Convection </a:t>
            </a:r>
            <a:r>
              <a:rPr lang="en-US" sz="2000" b="1" dirty="0">
                <a:latin typeface="Times New Roman" panose="02020603050405020304" pitchFamily="18" charset="0"/>
                <a:cs typeface="Times New Roman" panose="02020603050405020304" pitchFamily="18" charset="0"/>
              </a:rPr>
              <a:t>and conduction heat, being transferred from molecule to molecule, causes heating of the surface of tissues and blood circulating in them. This blood carries heat to deeper tissues and organs</a:t>
            </a:r>
            <a:r>
              <a:rPr lang="en-US" sz="2000" b="1" dirty="0" smtClean="0">
                <a:latin typeface="Times New Roman" panose="02020603050405020304" pitchFamily="18" charset="0"/>
                <a:cs typeface="Times New Roman" panose="02020603050405020304" pitchFamily="18" charset="0"/>
              </a:rPr>
              <a:t>.</a:t>
            </a:r>
            <a:endParaRPr lang="uk-UA" sz="2000"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endParaRPr lang="uk-UA" sz="20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2000" b="1" dirty="0" smtClean="0">
                <a:latin typeface="Times New Roman" panose="02020603050405020304" pitchFamily="18" charset="0"/>
                <a:cs typeface="Times New Roman" panose="02020603050405020304" pitchFamily="18" charset="0"/>
              </a:rPr>
              <a:t>Radiation </a:t>
            </a:r>
            <a:r>
              <a:rPr lang="en-US" sz="2000" b="1" dirty="0">
                <a:latin typeface="Times New Roman" panose="02020603050405020304" pitchFamily="18" charset="0"/>
                <a:cs typeface="Times New Roman" panose="02020603050405020304" pitchFamily="18" charset="0"/>
              </a:rPr>
              <a:t>(infrared) heat can penetrate deep into human tissues</a:t>
            </a:r>
            <a:r>
              <a:rPr lang="en-US" sz="2000" b="1" dirty="0" smtClean="0">
                <a:latin typeface="Times New Roman" panose="02020603050405020304" pitchFamily="18" charset="0"/>
                <a:cs typeface="Times New Roman" panose="02020603050405020304" pitchFamily="18" charset="0"/>
              </a:rPr>
              <a:t>.</a:t>
            </a:r>
            <a:endParaRPr lang="uk-UA" sz="2000"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endParaRPr lang="uk-UA" sz="20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2000" b="1" dirty="0" smtClean="0">
                <a:latin typeface="Times New Roman" panose="02020603050405020304" pitchFamily="18" charset="0"/>
                <a:cs typeface="Times New Roman" panose="02020603050405020304" pitchFamily="18" charset="0"/>
              </a:rPr>
              <a:t>The </a:t>
            </a:r>
            <a:r>
              <a:rPr lang="en-US" sz="2000" b="1" dirty="0">
                <a:latin typeface="Times New Roman" panose="02020603050405020304" pitchFamily="18" charset="0"/>
                <a:cs typeface="Times New Roman" panose="02020603050405020304" pitchFamily="18" charset="0"/>
              </a:rPr>
              <a:t>triggering mechanism of physical and chemical thermoregulation reactions in the body is thermal irritation of skin and vascular thermoreceptors with the subsequent corresponding reaction of the thermoregulation center to this</a:t>
            </a:r>
            <a:r>
              <a:rPr lang="en-US" sz="2000" b="1" dirty="0" smtClean="0">
                <a:latin typeface="Times New Roman" panose="02020603050405020304" pitchFamily="18" charset="0"/>
                <a:cs typeface="Times New Roman" panose="02020603050405020304" pitchFamily="18" charset="0"/>
              </a:rPr>
              <a:t>.</a:t>
            </a:r>
            <a:endParaRPr lang="uk-UA" sz="2000"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2000" b="1" dirty="0" smtClean="0">
                <a:latin typeface="Times New Roman" panose="02020603050405020304" pitchFamily="18" charset="0"/>
                <a:cs typeface="Times New Roman" panose="02020603050405020304" pitchFamily="18" charset="0"/>
              </a:rPr>
              <a:t>With </a:t>
            </a:r>
            <a:r>
              <a:rPr lang="en-US" sz="2000" b="1" dirty="0">
                <a:latin typeface="Times New Roman" panose="02020603050405020304" pitchFamily="18" charset="0"/>
                <a:cs typeface="Times New Roman" panose="02020603050405020304" pitchFamily="18" charset="0"/>
              </a:rPr>
              <a:t>significant overheating, a change in physiological functions also occurs due to the action of heated blood on the central nervous system. </a:t>
            </a:r>
            <a:endParaRPr lang="uk-UA" sz="2000"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2000" b="1" dirty="0" smtClean="0">
                <a:latin typeface="Times New Roman" panose="02020603050405020304" pitchFamily="18" charset="0"/>
                <a:cs typeface="Times New Roman" panose="02020603050405020304" pitchFamily="18" charset="0"/>
              </a:rPr>
              <a:t>The </a:t>
            </a:r>
            <a:r>
              <a:rPr lang="en-US" sz="2000" b="1" dirty="0">
                <a:latin typeface="Times New Roman" panose="02020603050405020304" pitchFamily="18" charset="0"/>
                <a:cs typeface="Times New Roman" panose="02020603050405020304" pitchFamily="18" charset="0"/>
              </a:rPr>
              <a:t>blood vessels of the skin expand, their filling with blood increases, and the skin temperature rises. When the ambient temperature increases, heat transfer by radiation, convection, and conduction decreases, and heat transfer by evaporation of moisture from the body surface increases.</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332568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260649"/>
            <a:ext cx="8568952" cy="5447645"/>
          </a:xfrm>
          <a:prstGeom prst="rect">
            <a:avLst/>
          </a:prstGeom>
        </p:spPr>
        <p:txBody>
          <a:bodyPr wrap="square">
            <a:spAutoFit/>
          </a:bodyPr>
          <a:lstStyle/>
          <a:p>
            <a:pPr algn="ctr"/>
            <a:r>
              <a:rPr lang="en-US" sz="2800" b="1" i="1" dirty="0">
                <a:solidFill>
                  <a:srgbClr val="FFFF00"/>
                </a:solidFill>
                <a:latin typeface="Arial"/>
              </a:rPr>
              <a:t>DISEASES RESULTING FROM THE ACTION OF ADVERSE FACTORS OF THE PRODUCTION MICROCLIMATE</a:t>
            </a:r>
            <a:endParaRPr lang="ru-RU" b="1" i="1" dirty="0">
              <a:latin typeface="Arial"/>
            </a:endParaRPr>
          </a:p>
          <a:p>
            <a:pPr marL="342900" indent="-342900" algn="just">
              <a:buFont typeface="Wingdings" panose="05000000000000000000" pitchFamily="2" charset="2"/>
              <a:buChar char="Ø"/>
            </a:pPr>
            <a:r>
              <a:rPr lang="en-US" sz="2400" dirty="0">
                <a:latin typeface="Times New Roman"/>
              </a:rPr>
              <a:t>The industrial microclimate is understood as a combination of temperature, humidity, air velocity and infrared thermal radiation in the working area</a:t>
            </a:r>
            <a:r>
              <a:rPr lang="en-US" sz="2400" dirty="0" smtClean="0">
                <a:latin typeface="Times New Roman"/>
              </a:rPr>
              <a:t>.</a:t>
            </a:r>
            <a:endParaRPr lang="uk-UA" sz="2400" dirty="0" smtClean="0">
              <a:latin typeface="Times New Roman"/>
            </a:endParaRPr>
          </a:p>
          <a:p>
            <a:pPr marL="342900" indent="-342900" algn="just">
              <a:buFont typeface="Wingdings" panose="05000000000000000000" pitchFamily="2" charset="2"/>
              <a:buChar char="Ø"/>
            </a:pPr>
            <a:endParaRPr lang="uk-UA" sz="2400" dirty="0">
              <a:latin typeface="Times New Roman"/>
            </a:endParaRPr>
          </a:p>
          <a:p>
            <a:pPr marL="342900" indent="-342900" algn="just">
              <a:buFont typeface="Wingdings" panose="05000000000000000000" pitchFamily="2" charset="2"/>
              <a:buChar char="Ø"/>
            </a:pPr>
            <a:r>
              <a:rPr lang="en-US" sz="2400" dirty="0" smtClean="0">
                <a:latin typeface="Times New Roman"/>
              </a:rPr>
              <a:t>It </a:t>
            </a:r>
            <a:r>
              <a:rPr lang="en-US" sz="2400" dirty="0">
                <a:latin typeface="Times New Roman"/>
              </a:rPr>
              <a:t>largely depends on the meteorological or climatic conditions of a given region, and for certain types of work (outdoors) it can be completely determined by them</a:t>
            </a:r>
            <a:r>
              <a:rPr lang="en-US" sz="2400" dirty="0" smtClean="0">
                <a:latin typeface="Times New Roman"/>
              </a:rPr>
              <a:t>.</a:t>
            </a:r>
            <a:endParaRPr lang="uk-UA" sz="2400" dirty="0" smtClean="0">
              <a:latin typeface="Times New Roman"/>
            </a:endParaRPr>
          </a:p>
          <a:p>
            <a:pPr marL="342900" indent="-342900" algn="just">
              <a:buFont typeface="Wingdings" panose="05000000000000000000" pitchFamily="2" charset="2"/>
              <a:buChar char="Ø"/>
            </a:pPr>
            <a:endParaRPr lang="uk-UA" sz="2400" dirty="0">
              <a:latin typeface="Times New Roman"/>
            </a:endParaRPr>
          </a:p>
          <a:p>
            <a:pPr marL="342900" indent="-342900" algn="just">
              <a:buFont typeface="Wingdings" panose="05000000000000000000" pitchFamily="2" charset="2"/>
              <a:buChar char="Ø"/>
            </a:pPr>
            <a:r>
              <a:rPr lang="en-US" sz="2400" dirty="0" smtClean="0">
                <a:latin typeface="Times New Roman"/>
              </a:rPr>
              <a:t>In </a:t>
            </a:r>
            <a:r>
              <a:rPr lang="en-US" sz="2400" dirty="0">
                <a:latin typeface="Times New Roman"/>
              </a:rPr>
              <a:t>addition, the microclimate of industrial premises depends on the nature of the technological process, air exchange conditions and other factors.</a:t>
            </a:r>
            <a:endParaRPr lang="ru-RU" sz="2400" dirty="0">
              <a:latin typeface="Times New Roman"/>
            </a:endParaRPr>
          </a:p>
        </p:txBody>
      </p:sp>
    </p:spTree>
    <p:extLst>
      <p:ext uri="{BB962C8B-B14F-4D97-AF65-F5344CB8AC3E}">
        <p14:creationId xmlns:p14="http://schemas.microsoft.com/office/powerpoint/2010/main" xmlns="" val="74867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751344"/>
            <a:ext cx="8424936" cy="5570756"/>
          </a:xfrm>
          <a:prstGeom prst="rect">
            <a:avLst/>
          </a:prstGeom>
        </p:spPr>
        <p:txBody>
          <a:bodyPr wrap="square">
            <a:spAutoFit/>
          </a:bodyPr>
          <a:lstStyle/>
          <a:p>
            <a:pPr algn="just"/>
            <a:r>
              <a:rPr lang="en-US" sz="2400" b="1" dirty="0">
                <a:solidFill>
                  <a:srgbClr val="FFFF00"/>
                </a:solidFill>
                <a:latin typeface="Times New Roman"/>
              </a:rPr>
              <a:t>A peculiar form of overheating is </a:t>
            </a:r>
            <a:r>
              <a:rPr lang="en-US" sz="2400" b="1" dirty="0" smtClean="0">
                <a:solidFill>
                  <a:srgbClr val="FFFF00"/>
                </a:solidFill>
                <a:latin typeface="Times New Roman"/>
              </a:rPr>
              <a:t>sunstroke</a:t>
            </a:r>
            <a:endParaRPr lang="uk-UA" sz="2400" b="1" dirty="0" smtClean="0">
              <a:solidFill>
                <a:srgbClr val="FFFF00"/>
              </a:solidFill>
              <a:latin typeface="Times New Roman"/>
            </a:endParaRPr>
          </a:p>
          <a:p>
            <a:pPr algn="just"/>
            <a:endParaRPr lang="uk-UA" sz="2000" dirty="0">
              <a:latin typeface="Times New Roman"/>
            </a:endParaRPr>
          </a:p>
          <a:p>
            <a:pPr marL="342900" indent="-342900" algn="just">
              <a:buFont typeface="Wingdings" panose="05000000000000000000" pitchFamily="2" charset="2"/>
              <a:buChar char="Ø"/>
            </a:pPr>
            <a:r>
              <a:rPr lang="en-US" sz="2400" dirty="0" smtClean="0">
                <a:latin typeface="Times New Roman"/>
              </a:rPr>
              <a:t>It </a:t>
            </a:r>
            <a:r>
              <a:rPr lang="en-US" sz="2400" dirty="0">
                <a:latin typeface="Times New Roman"/>
              </a:rPr>
              <a:t>is caused mainly by the direct action of solar radiation (for example, on construction workers, quarry workers and agricultural workers) and is a consequence of the influence of infrared radiation on the central nervous system</a:t>
            </a:r>
            <a:r>
              <a:rPr lang="en-US" sz="2400" dirty="0" smtClean="0">
                <a:latin typeface="Times New Roman"/>
              </a:rPr>
              <a:t>.</a:t>
            </a:r>
            <a:endParaRPr lang="uk-UA" sz="2400" dirty="0" smtClean="0">
              <a:latin typeface="Times New Roman"/>
            </a:endParaRPr>
          </a:p>
          <a:p>
            <a:pPr marL="342900" indent="-342900" algn="just">
              <a:buFont typeface="Wingdings" panose="05000000000000000000" pitchFamily="2" charset="2"/>
              <a:buChar char="Ø"/>
            </a:pPr>
            <a:endParaRPr lang="uk-UA" sz="2400" dirty="0">
              <a:latin typeface="Times New Roman"/>
            </a:endParaRPr>
          </a:p>
          <a:p>
            <a:pPr marL="342900" indent="-342900" algn="just">
              <a:buFont typeface="Wingdings" panose="05000000000000000000" pitchFamily="2" charset="2"/>
              <a:buChar char="Ø"/>
            </a:pPr>
            <a:r>
              <a:rPr lang="en-US" sz="2400" dirty="0" smtClean="0">
                <a:latin typeface="Times New Roman"/>
              </a:rPr>
              <a:t>The </a:t>
            </a:r>
            <a:r>
              <a:rPr lang="en-US" sz="2400" dirty="0">
                <a:latin typeface="Times New Roman"/>
              </a:rPr>
              <a:t>severity of sunstroke is determined by the degree of damage to the membranes of the brain and other structures, the central nervous system</a:t>
            </a:r>
            <a:r>
              <a:rPr lang="en-US" sz="2400" dirty="0" smtClean="0">
                <a:latin typeface="Times New Roman"/>
              </a:rPr>
              <a:t>.</a:t>
            </a:r>
            <a:endParaRPr lang="uk-UA" sz="2400" dirty="0" smtClean="0">
              <a:latin typeface="Times New Roman"/>
            </a:endParaRPr>
          </a:p>
          <a:p>
            <a:pPr marL="342900" indent="-342900" algn="just">
              <a:buFont typeface="Wingdings" panose="05000000000000000000" pitchFamily="2" charset="2"/>
              <a:buChar char="Ø"/>
            </a:pPr>
            <a:endParaRPr lang="uk-UA" sz="2400" dirty="0">
              <a:latin typeface="Times New Roman"/>
            </a:endParaRPr>
          </a:p>
          <a:p>
            <a:pPr marL="342900" indent="-342900" algn="just">
              <a:buFont typeface="Wingdings" panose="05000000000000000000" pitchFamily="2" charset="2"/>
              <a:buChar char="Ø"/>
            </a:pPr>
            <a:r>
              <a:rPr lang="en-US" sz="2400" dirty="0" smtClean="0">
                <a:latin typeface="Times New Roman"/>
              </a:rPr>
              <a:t>Penetrating </a:t>
            </a:r>
            <a:r>
              <a:rPr lang="en-US" sz="2400" dirty="0">
                <a:latin typeface="Times New Roman"/>
              </a:rPr>
              <a:t>to a considerable depth (2-3 cm) into the tissue, infrared radiation can cause meningitis and encephalitis. It is worth noting that in production conditions such a pathology does not develop even with a high intensity of infrared radiation.</a:t>
            </a:r>
            <a:endParaRPr lang="ru-RU" sz="2400" dirty="0">
              <a:latin typeface="Times New Roman"/>
            </a:endParaRPr>
          </a:p>
        </p:txBody>
      </p:sp>
    </p:spTree>
    <p:extLst>
      <p:ext uri="{BB962C8B-B14F-4D97-AF65-F5344CB8AC3E}">
        <p14:creationId xmlns:p14="http://schemas.microsoft.com/office/powerpoint/2010/main" xmlns="" val="2402412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476671"/>
            <a:ext cx="8712968" cy="5632311"/>
          </a:xfrm>
          <a:prstGeom prst="rect">
            <a:avLst/>
          </a:prstGeom>
        </p:spPr>
        <p:txBody>
          <a:bodyPr wrap="square">
            <a:spAutoFit/>
          </a:bodyPr>
          <a:lstStyle/>
          <a:p>
            <a:pPr algn="just"/>
            <a:r>
              <a:rPr lang="en-US" sz="2000" b="1" dirty="0" smtClean="0">
                <a:solidFill>
                  <a:srgbClr val="FFFF00"/>
                </a:solidFill>
                <a:latin typeface="Times New Roman" panose="02020603050405020304" pitchFamily="18" charset="0"/>
                <a:cs typeface="Times New Roman" panose="02020603050405020304" pitchFamily="18" charset="0"/>
              </a:rPr>
              <a:t>Clinic</a:t>
            </a:r>
            <a:endParaRPr lang="uk-UA" sz="2000" b="1" dirty="0" smtClean="0">
              <a:solidFill>
                <a:srgbClr val="FFFF00"/>
              </a:solidFill>
              <a:latin typeface="Times New Roman" panose="02020603050405020304" pitchFamily="18" charset="0"/>
              <a:cs typeface="Times New Roman" panose="02020603050405020304" pitchFamily="18" charset="0"/>
            </a:endParaRPr>
          </a:p>
          <a:p>
            <a:pPr algn="just"/>
            <a:endParaRPr lang="uk-UA" sz="2000" b="1" dirty="0">
              <a:solidFill>
                <a:srgbClr val="FFFF00"/>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r>
              <a:rPr lang="en-US" sz="2000" b="1" dirty="0" smtClean="0">
                <a:latin typeface="Times New Roman" panose="02020603050405020304" pitchFamily="18" charset="0"/>
                <a:cs typeface="Times New Roman" panose="02020603050405020304" pitchFamily="18" charset="0"/>
              </a:rPr>
              <a:t>In </a:t>
            </a:r>
            <a:r>
              <a:rPr lang="en-US" sz="2000" b="1" dirty="0">
                <a:latin typeface="Times New Roman" panose="02020603050405020304" pitchFamily="18" charset="0"/>
                <a:cs typeface="Times New Roman" panose="02020603050405020304" pitchFamily="18" charset="0"/>
              </a:rPr>
              <a:t>this form of overheating, there is general weakness, a feeling of malaise, headache, dizziness, flickering before the eyes, tightness in the chest, tinnitus, sometimes nosebleeds, nausea, vomiting, bowel movements, the skin becomes red, especially on the face, sweating </a:t>
            </a:r>
            <a:r>
              <a:rPr lang="en-US" sz="2000" b="1" dirty="0" err="1">
                <a:latin typeface="Times New Roman" panose="02020603050405020304" pitchFamily="18" charset="0"/>
                <a:cs typeface="Times New Roman" panose="02020603050405020304" pitchFamily="18" charset="0"/>
              </a:rPr>
              <a:t>increases.In</a:t>
            </a:r>
            <a:r>
              <a:rPr lang="en-US" sz="2000" b="1" dirty="0">
                <a:latin typeface="Times New Roman" panose="02020603050405020304" pitchFamily="18" charset="0"/>
                <a:cs typeface="Times New Roman" panose="02020603050405020304" pitchFamily="18" charset="0"/>
              </a:rPr>
              <a:t> severe cases, there are pronounced disorders of the central nervous system: clouding of consciousness, sharp excitement, convulsions, hallucinations, delirium. </a:t>
            </a:r>
            <a:endParaRPr lang="uk-UA" sz="2000"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endParaRPr lang="uk-UA" sz="20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r>
              <a:rPr lang="en-US" sz="2000" b="1" dirty="0" smtClean="0">
                <a:latin typeface="Times New Roman" panose="02020603050405020304" pitchFamily="18" charset="0"/>
                <a:cs typeface="Times New Roman" panose="02020603050405020304" pitchFamily="18" charset="0"/>
              </a:rPr>
              <a:t>Body </a:t>
            </a:r>
            <a:r>
              <a:rPr lang="en-US" sz="2000" b="1" dirty="0">
                <a:latin typeface="Times New Roman" panose="02020603050405020304" pitchFamily="18" charset="0"/>
                <a:cs typeface="Times New Roman" panose="02020603050405020304" pitchFamily="18" charset="0"/>
              </a:rPr>
              <a:t>temperature, as a rule, does not </a:t>
            </a:r>
            <a:r>
              <a:rPr lang="en-US" sz="2000" b="1" dirty="0" err="1">
                <a:latin typeface="Times New Roman" panose="02020603050405020304" pitchFamily="18" charset="0"/>
                <a:cs typeface="Times New Roman" panose="02020603050405020304" pitchFamily="18" charset="0"/>
              </a:rPr>
              <a:t>increase.As</a:t>
            </a:r>
            <a:r>
              <a:rPr lang="en-US" sz="2000" b="1" dirty="0">
                <a:latin typeface="Times New Roman" panose="02020603050405020304" pitchFamily="18" charset="0"/>
                <a:cs typeface="Times New Roman" panose="02020603050405020304" pitchFamily="18" charset="0"/>
              </a:rPr>
              <a:t> a result of overheating of the body and loss of a large amount of fluid with sweat, a violation of water-electrolyte metabolism is possible, which is manifested by convulsive disease</a:t>
            </a:r>
            <a:r>
              <a:rPr lang="en-US" sz="2000" b="1" dirty="0" smtClean="0">
                <a:latin typeface="Times New Roman" panose="02020603050405020304" pitchFamily="18" charset="0"/>
                <a:cs typeface="Times New Roman" panose="02020603050405020304" pitchFamily="18" charset="0"/>
              </a:rPr>
              <a:t>.</a:t>
            </a:r>
            <a:endParaRPr lang="uk-UA" sz="2000"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endParaRPr lang="uk-UA" sz="20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r>
              <a:rPr lang="en-US" sz="2000" b="1" dirty="0" smtClean="0">
                <a:latin typeface="Times New Roman" panose="02020603050405020304" pitchFamily="18" charset="0"/>
                <a:cs typeface="Times New Roman" panose="02020603050405020304" pitchFamily="18" charset="0"/>
              </a:rPr>
              <a:t>In </a:t>
            </a:r>
            <a:r>
              <a:rPr lang="en-US" sz="2000" b="1" dirty="0">
                <a:latin typeface="Times New Roman" panose="02020603050405020304" pitchFamily="18" charset="0"/>
                <a:cs typeface="Times New Roman" panose="02020603050405020304" pitchFamily="18" charset="0"/>
              </a:rPr>
              <a:t>these cases, along with the phenomena characteristic of heat stroke, pronounced tetanic convulsions are observed, which spread to various muscle groups, especially the calves, thighs, shoulders, and forearms, and their sharp pain during movement.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75691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332656"/>
            <a:ext cx="8424936" cy="6124754"/>
          </a:xfrm>
          <a:prstGeom prst="rect">
            <a:avLst/>
          </a:prstGeom>
        </p:spPr>
        <p:txBody>
          <a:bodyPr wrap="square">
            <a:spAutoFit/>
          </a:bodyPr>
          <a:lstStyle/>
          <a:p>
            <a:pPr algn="just"/>
            <a:r>
              <a:rPr lang="en-US" sz="2800" b="1" dirty="0">
                <a:solidFill>
                  <a:srgbClr val="FFFF00"/>
                </a:solidFill>
                <a:latin typeface="Times New Roman" panose="02020603050405020304" pitchFamily="18" charset="0"/>
                <a:cs typeface="Times New Roman" panose="02020603050405020304" pitchFamily="18" charset="0"/>
              </a:rPr>
              <a:t>Treatment</a:t>
            </a:r>
            <a:r>
              <a:rPr lang="en-US" sz="2800" b="1" dirty="0" smtClean="0">
                <a:solidFill>
                  <a:srgbClr val="FFFF00"/>
                </a:solidFill>
                <a:latin typeface="Times New Roman" panose="02020603050405020304" pitchFamily="18" charset="0"/>
                <a:cs typeface="Times New Roman" panose="02020603050405020304" pitchFamily="18" charset="0"/>
              </a:rPr>
              <a:t>.</a:t>
            </a:r>
            <a:endParaRPr lang="uk-UA" sz="2800" b="1" dirty="0" smtClean="0">
              <a:solidFill>
                <a:srgbClr val="FFFF00"/>
              </a:solidFill>
              <a:latin typeface="Times New Roman" panose="02020603050405020304" pitchFamily="18" charset="0"/>
              <a:cs typeface="Times New Roman" panose="02020603050405020304" pitchFamily="18" charset="0"/>
            </a:endParaRPr>
          </a:p>
          <a:p>
            <a:pPr algn="just"/>
            <a:endParaRPr lang="uk-UA" sz="2800" b="1" dirty="0" smtClean="0">
              <a:solidFill>
                <a:srgbClr val="FFFF00"/>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2400" b="1" dirty="0" smtClean="0">
                <a:latin typeface="Times New Roman" panose="02020603050405020304" pitchFamily="18" charset="0"/>
                <a:cs typeface="Times New Roman" panose="02020603050405020304" pitchFamily="18" charset="0"/>
              </a:rPr>
              <a:t>Treatment </a:t>
            </a:r>
            <a:r>
              <a:rPr lang="en-US" sz="2400" b="1" dirty="0">
                <a:latin typeface="Times New Roman" panose="02020603050405020304" pitchFamily="18" charset="0"/>
                <a:cs typeface="Times New Roman" panose="02020603050405020304" pitchFamily="18" charset="0"/>
              </a:rPr>
              <a:t>of overheating is primarily aimed at combating hyperthermia and normalizing the activity of the cardiovascular system. </a:t>
            </a:r>
            <a:endParaRPr lang="uk-UA" sz="2400"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endParaRPr lang="uk-UA" sz="24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2400" b="1" dirty="0" smtClean="0">
                <a:latin typeface="Times New Roman" panose="02020603050405020304" pitchFamily="18" charset="0"/>
                <a:cs typeface="Times New Roman" panose="02020603050405020304" pitchFamily="18" charset="0"/>
              </a:rPr>
              <a:t>For </a:t>
            </a:r>
            <a:r>
              <a:rPr lang="en-US" sz="2400" b="1" dirty="0">
                <a:latin typeface="Times New Roman" panose="02020603050405020304" pitchFamily="18" charset="0"/>
                <a:cs typeface="Times New Roman" panose="02020603050405020304" pitchFamily="18" charset="0"/>
              </a:rPr>
              <a:t>this purpose, the following are indicated: wet wraps, and in case of convulsions - cold on the </a:t>
            </a:r>
            <a:r>
              <a:rPr lang="en-US" sz="2400" b="1" dirty="0" err="1">
                <a:latin typeface="Times New Roman" panose="02020603050405020304" pitchFamily="18" charset="0"/>
                <a:cs typeface="Times New Roman" panose="02020603050405020304" pitchFamily="18" charset="0"/>
              </a:rPr>
              <a:t>head.It</a:t>
            </a:r>
            <a:r>
              <a:rPr lang="en-US" sz="2400" b="1" dirty="0">
                <a:latin typeface="Times New Roman" panose="02020603050405020304" pitchFamily="18" charset="0"/>
                <a:cs typeface="Times New Roman" panose="02020603050405020304" pitchFamily="18" charset="0"/>
              </a:rPr>
              <a:t> is recommended to drink plenty of fluids, administer glucose solution, Ringer's parenterally together with vitamins</a:t>
            </a:r>
            <a:r>
              <a:rPr lang="en-US" sz="2400" b="1" dirty="0" smtClean="0">
                <a:latin typeface="Times New Roman" panose="02020603050405020304" pitchFamily="18" charset="0"/>
                <a:cs typeface="Times New Roman" panose="02020603050405020304" pitchFamily="18" charset="0"/>
              </a:rPr>
              <a:t>.</a:t>
            </a:r>
            <a:endParaRPr lang="uk-UA" sz="2400"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endParaRPr lang="uk-UA" sz="24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sz="2400" b="1" dirty="0" smtClean="0">
                <a:latin typeface="Times New Roman" panose="02020603050405020304" pitchFamily="18" charset="0"/>
                <a:cs typeface="Times New Roman" panose="02020603050405020304" pitchFamily="18" charset="0"/>
              </a:rPr>
              <a:t>In </a:t>
            </a:r>
            <a:r>
              <a:rPr lang="en-US" sz="2400" b="1" dirty="0">
                <a:latin typeface="Times New Roman" panose="02020603050405020304" pitchFamily="18" charset="0"/>
                <a:cs typeface="Times New Roman" panose="02020603050405020304" pitchFamily="18" charset="0"/>
              </a:rPr>
              <a:t>case of collapse, oxygen therapy and subcutaneous administration of adrenaline give a positive result; in case of acute cardiovascular failure - intravenous administration of cardiac glycosides, hyposensitizing </a:t>
            </a:r>
            <a:r>
              <a:rPr lang="en-US" sz="2400" b="1" dirty="0" err="1">
                <a:latin typeface="Times New Roman" panose="02020603050405020304" pitchFamily="18" charset="0"/>
                <a:cs typeface="Times New Roman" panose="02020603050405020304" pitchFamily="18" charset="0"/>
              </a:rPr>
              <a:t>agents.A</a:t>
            </a:r>
            <a:r>
              <a:rPr lang="en-US" sz="2400" b="1" dirty="0">
                <a:latin typeface="Times New Roman" panose="02020603050405020304" pitchFamily="18" charset="0"/>
                <a:cs typeface="Times New Roman" panose="02020603050405020304" pitchFamily="18" charset="0"/>
              </a:rPr>
              <a:t> dairy-vegetable diet is recommended.</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682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8108" y="476672"/>
            <a:ext cx="8568952" cy="5324535"/>
          </a:xfrm>
          <a:prstGeom prst="rect">
            <a:avLst/>
          </a:prstGeom>
        </p:spPr>
        <p:txBody>
          <a:bodyPr wrap="square">
            <a:spAutoFit/>
          </a:bodyPr>
          <a:lstStyle/>
          <a:p>
            <a:pPr marL="342900" indent="-342900" algn="just">
              <a:buFont typeface="Wingdings" panose="05000000000000000000" pitchFamily="2" charset="2"/>
              <a:buChar char="Ø"/>
            </a:pPr>
            <a:r>
              <a:rPr lang="en-US" sz="2000" dirty="0">
                <a:latin typeface="Times New Roman"/>
              </a:rPr>
              <a:t>Help with heat stroke involves moving the victim to a cool place, local cooling of the head, wiping the body with cold water. </a:t>
            </a:r>
            <a:endParaRPr lang="uk-UA" sz="2000" dirty="0" smtClean="0">
              <a:latin typeface="Times New Roman"/>
            </a:endParaRPr>
          </a:p>
          <a:p>
            <a:pPr marL="342900" indent="-342900" algn="just">
              <a:buFont typeface="Wingdings" panose="05000000000000000000" pitchFamily="2" charset="2"/>
              <a:buChar char="Ø"/>
            </a:pPr>
            <a:endParaRPr lang="uk-UA" sz="2000" dirty="0">
              <a:latin typeface="Times New Roman"/>
            </a:endParaRPr>
          </a:p>
          <a:p>
            <a:pPr marL="342900" indent="-342900" algn="just">
              <a:buFont typeface="Wingdings" panose="05000000000000000000" pitchFamily="2" charset="2"/>
              <a:buChar char="Ø"/>
            </a:pPr>
            <a:r>
              <a:rPr lang="en-US" sz="2000" dirty="0" smtClean="0">
                <a:latin typeface="Times New Roman"/>
              </a:rPr>
              <a:t>Oxygen </a:t>
            </a:r>
            <a:r>
              <a:rPr lang="en-US" sz="2000" dirty="0">
                <a:latin typeface="Times New Roman"/>
              </a:rPr>
              <a:t>inhalation gives a good </a:t>
            </a:r>
            <a:r>
              <a:rPr lang="en-US" sz="2000" dirty="0" err="1">
                <a:latin typeface="Times New Roman"/>
              </a:rPr>
              <a:t>result.In</a:t>
            </a:r>
            <a:r>
              <a:rPr lang="en-US" sz="2000" dirty="0">
                <a:latin typeface="Times New Roman"/>
              </a:rPr>
              <a:t> case of a decrease in blood pressure and in the presence of other signs of vascular insufficiency, intravenous administration of </a:t>
            </a:r>
            <a:r>
              <a:rPr lang="en-US" sz="2000" dirty="0" err="1">
                <a:latin typeface="Times New Roman"/>
              </a:rPr>
              <a:t>polyglucin</a:t>
            </a:r>
            <a:r>
              <a:rPr lang="en-US" sz="2000" dirty="0">
                <a:latin typeface="Times New Roman"/>
              </a:rPr>
              <a:t>, </a:t>
            </a:r>
            <a:r>
              <a:rPr lang="en-US" sz="2000" dirty="0" err="1">
                <a:latin typeface="Times New Roman"/>
              </a:rPr>
              <a:t>rheopoliglucin</a:t>
            </a:r>
            <a:r>
              <a:rPr lang="en-US" sz="2000" dirty="0">
                <a:latin typeface="Times New Roman"/>
              </a:rPr>
              <a:t>, 5% glucose solution, isotonic sodium chloride solution (up to 1.0-1.5 l) is indicated. </a:t>
            </a:r>
            <a:endParaRPr lang="uk-UA" sz="2000" dirty="0" smtClean="0">
              <a:latin typeface="Times New Roman"/>
            </a:endParaRPr>
          </a:p>
          <a:p>
            <a:pPr marL="342900" indent="-342900" algn="just">
              <a:buFont typeface="Wingdings" panose="05000000000000000000" pitchFamily="2" charset="2"/>
              <a:buChar char="Ø"/>
            </a:pPr>
            <a:endParaRPr lang="uk-UA" sz="2000" dirty="0">
              <a:latin typeface="Times New Roman"/>
            </a:endParaRPr>
          </a:p>
          <a:p>
            <a:pPr marL="342900" indent="-342900" algn="just">
              <a:buFont typeface="Wingdings" panose="05000000000000000000" pitchFamily="2" charset="2"/>
              <a:buChar char="Ø"/>
            </a:pPr>
            <a:r>
              <a:rPr lang="en-US" sz="2000" dirty="0" err="1" smtClean="0">
                <a:latin typeface="Times New Roman"/>
              </a:rPr>
              <a:t>Seduxen</a:t>
            </a:r>
            <a:r>
              <a:rPr lang="en-US" sz="2000" dirty="0">
                <a:latin typeface="Times New Roman"/>
              </a:rPr>
              <a:t>, diphenhydramine, </a:t>
            </a:r>
            <a:r>
              <a:rPr lang="en-US" sz="2000" dirty="0" err="1">
                <a:latin typeface="Times New Roman"/>
              </a:rPr>
              <a:t>droperidol</a:t>
            </a:r>
            <a:r>
              <a:rPr lang="en-US" sz="2000" dirty="0">
                <a:latin typeface="Times New Roman"/>
              </a:rPr>
              <a:t> are prescribed under the control of blood </a:t>
            </a:r>
            <a:r>
              <a:rPr lang="en-US" sz="2000" dirty="0" err="1">
                <a:latin typeface="Times New Roman"/>
              </a:rPr>
              <a:t>pressure.In</a:t>
            </a:r>
            <a:r>
              <a:rPr lang="en-US" sz="2000" dirty="0">
                <a:latin typeface="Times New Roman"/>
              </a:rPr>
              <a:t> case of signs of cerebral edema, dehydration therapy with osmotic diuretics (mannitol 1 kg/kg of body weight), lumbar puncture are </a:t>
            </a:r>
            <a:r>
              <a:rPr lang="en-US" sz="2000" dirty="0" err="1">
                <a:latin typeface="Times New Roman"/>
              </a:rPr>
              <a:t>performed.In</a:t>
            </a:r>
            <a:r>
              <a:rPr lang="en-US" sz="2000" dirty="0">
                <a:latin typeface="Times New Roman"/>
              </a:rPr>
              <a:t> severe cases, therapeutic hypothermia with prolonged artificial ventilation of the lungs and correction of acid-base and water-electrolyte balance disorders is indicated. </a:t>
            </a:r>
            <a:endParaRPr lang="uk-UA" sz="2000" dirty="0" smtClean="0">
              <a:latin typeface="Times New Roman"/>
            </a:endParaRPr>
          </a:p>
          <a:p>
            <a:pPr marL="342900" indent="-342900" algn="just">
              <a:buFont typeface="Wingdings" panose="05000000000000000000" pitchFamily="2" charset="2"/>
              <a:buChar char="Ø"/>
            </a:pPr>
            <a:endParaRPr lang="uk-UA" sz="2000" dirty="0">
              <a:latin typeface="Times New Roman"/>
            </a:endParaRPr>
          </a:p>
          <a:p>
            <a:pPr marL="342900" indent="-342900" algn="just">
              <a:buFont typeface="Wingdings" panose="05000000000000000000" pitchFamily="2" charset="2"/>
              <a:buChar char="Ø"/>
            </a:pPr>
            <a:r>
              <a:rPr lang="en-US" sz="2000" dirty="0" smtClean="0">
                <a:latin typeface="Times New Roman"/>
              </a:rPr>
              <a:t>In </a:t>
            </a:r>
            <a:r>
              <a:rPr lang="en-US" sz="2000" dirty="0">
                <a:latin typeface="Times New Roman"/>
              </a:rPr>
              <a:t>case of respiratory failure and circulatory arrest, resuscitation measures are performed.</a:t>
            </a:r>
            <a:endParaRPr lang="ru-RU" sz="2000" dirty="0">
              <a:latin typeface="Times New Roman"/>
            </a:endParaRPr>
          </a:p>
        </p:txBody>
      </p:sp>
    </p:spTree>
    <p:extLst>
      <p:ext uri="{BB962C8B-B14F-4D97-AF65-F5344CB8AC3E}">
        <p14:creationId xmlns:p14="http://schemas.microsoft.com/office/powerpoint/2010/main" xmlns="" val="3677237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12901" y="476672"/>
            <a:ext cx="8424936" cy="6032421"/>
          </a:xfrm>
          <a:prstGeom prst="rect">
            <a:avLst/>
          </a:prstGeom>
        </p:spPr>
        <p:txBody>
          <a:bodyPr wrap="square">
            <a:spAutoFit/>
          </a:bodyPr>
          <a:lstStyle/>
          <a:p>
            <a:pPr algn="just"/>
            <a:r>
              <a:rPr lang="en-US" sz="2300" b="1" dirty="0">
                <a:solidFill>
                  <a:srgbClr val="FFFF00"/>
                </a:solidFill>
                <a:latin typeface="Arial"/>
              </a:rPr>
              <a:t>Work capacity examination. </a:t>
            </a:r>
            <a:endParaRPr lang="uk-UA" sz="2300" b="1" dirty="0" smtClean="0">
              <a:solidFill>
                <a:srgbClr val="FFFF00"/>
              </a:solidFill>
              <a:latin typeface="Arial"/>
            </a:endParaRPr>
          </a:p>
          <a:p>
            <a:pPr algn="just"/>
            <a:endParaRPr lang="uk-UA" sz="2300" b="1" dirty="0">
              <a:solidFill>
                <a:srgbClr val="FFFF00"/>
              </a:solidFill>
              <a:latin typeface="Arial"/>
            </a:endParaRPr>
          </a:p>
          <a:p>
            <a:pPr algn="just"/>
            <a:r>
              <a:rPr lang="en-US" sz="2000" b="1" dirty="0" smtClean="0">
                <a:latin typeface="Arial"/>
              </a:rPr>
              <a:t>In </a:t>
            </a:r>
            <a:r>
              <a:rPr lang="en-US" sz="2000" b="1" dirty="0">
                <a:latin typeface="Arial"/>
              </a:rPr>
              <a:t>mild stages of overheating, patients may be temporarily unable to work for the period of treatment. After full recovery, they can return to their previous job</a:t>
            </a:r>
            <a:r>
              <a:rPr lang="en-US" sz="2000" b="1" dirty="0" smtClean="0">
                <a:latin typeface="Arial"/>
              </a:rPr>
              <a:t>.</a:t>
            </a:r>
            <a:endParaRPr lang="uk-UA" sz="2000" b="1" dirty="0" smtClean="0">
              <a:latin typeface="Arial"/>
            </a:endParaRPr>
          </a:p>
          <a:p>
            <a:pPr algn="just"/>
            <a:endParaRPr lang="uk-UA" sz="2000" b="1" dirty="0">
              <a:latin typeface="Arial"/>
            </a:endParaRPr>
          </a:p>
          <a:p>
            <a:pPr algn="just"/>
            <a:r>
              <a:rPr lang="en-US" sz="2000" b="1" dirty="0" smtClean="0">
                <a:latin typeface="Arial"/>
              </a:rPr>
              <a:t>In </a:t>
            </a:r>
            <a:r>
              <a:rPr lang="en-US" sz="2000" b="1" dirty="0">
                <a:latin typeface="Arial"/>
              </a:rPr>
              <a:t>cases where residual functional disorders of the nervous or cardiovascular system occur after overheating, patients should be temporarily employed in work not related to the effects of high temperatures and intense thermal radiation until full recovery</a:t>
            </a:r>
            <a:r>
              <a:rPr lang="en-US" sz="2000" b="1" dirty="0" smtClean="0">
                <a:latin typeface="Arial"/>
              </a:rPr>
              <a:t>.</a:t>
            </a:r>
            <a:endParaRPr lang="uk-UA" sz="2000" b="1" dirty="0" smtClean="0">
              <a:latin typeface="Arial"/>
            </a:endParaRPr>
          </a:p>
          <a:p>
            <a:pPr algn="just"/>
            <a:endParaRPr lang="uk-UA" sz="2000" b="1" dirty="0">
              <a:latin typeface="Arial"/>
            </a:endParaRPr>
          </a:p>
          <a:p>
            <a:pPr algn="just"/>
            <a:r>
              <a:rPr lang="en-US" sz="2000" b="1" dirty="0" smtClean="0">
                <a:latin typeface="Arial"/>
              </a:rPr>
              <a:t>If </a:t>
            </a:r>
            <a:r>
              <a:rPr lang="en-US" sz="2000" b="1" dirty="0">
                <a:latin typeface="Arial"/>
              </a:rPr>
              <a:t>necessary, the patient is issued a sick </a:t>
            </a:r>
            <a:r>
              <a:rPr lang="en-US" sz="2000" b="1" dirty="0" err="1">
                <a:latin typeface="Arial"/>
              </a:rPr>
              <a:t>leave.If</a:t>
            </a:r>
            <a:r>
              <a:rPr lang="en-US" sz="2000" b="1" dirty="0">
                <a:latin typeface="Arial"/>
              </a:rPr>
              <a:t> persistent functional disorders remain after overheating, further work in conditions of exposure to high temperatures and intense thermal radiation is contraindicated</a:t>
            </a:r>
            <a:r>
              <a:rPr lang="en-US" sz="2000" b="1" dirty="0" smtClean="0">
                <a:latin typeface="Arial"/>
              </a:rPr>
              <a:t>.</a:t>
            </a:r>
            <a:endParaRPr lang="uk-UA" sz="2000" b="1" dirty="0" smtClean="0">
              <a:latin typeface="Arial"/>
            </a:endParaRPr>
          </a:p>
          <a:p>
            <a:pPr algn="just"/>
            <a:endParaRPr lang="uk-UA" sz="2000" b="1" dirty="0">
              <a:latin typeface="Arial"/>
            </a:endParaRPr>
          </a:p>
          <a:p>
            <a:pPr algn="just"/>
            <a:r>
              <a:rPr lang="en-US" sz="2000" b="1" dirty="0" smtClean="0">
                <a:latin typeface="Arial"/>
              </a:rPr>
              <a:t>In </a:t>
            </a:r>
            <a:r>
              <a:rPr lang="en-US" sz="2000" b="1" dirty="0">
                <a:latin typeface="Arial"/>
              </a:rPr>
              <a:t>case of complete inability to work or if there is no possibility of rational employment, patients are referred to the </a:t>
            </a:r>
            <a:r>
              <a:rPr lang="en-US" sz="2000" b="1" dirty="0" smtClean="0">
                <a:latin typeface="Arial"/>
              </a:rPr>
              <a:t>EK</a:t>
            </a:r>
            <a:r>
              <a:rPr lang="uk-UA" sz="2000" b="1" dirty="0" smtClean="0">
                <a:latin typeface="Arial"/>
              </a:rPr>
              <a:t> (</a:t>
            </a:r>
            <a:r>
              <a:rPr lang="en-US" sz="2000" b="1" i="1" dirty="0" smtClean="0">
                <a:latin typeface="Arial"/>
              </a:rPr>
              <a:t>expert committee</a:t>
            </a:r>
            <a:r>
              <a:rPr lang="uk-UA" sz="2000" b="1" dirty="0" smtClean="0">
                <a:latin typeface="Arial"/>
              </a:rPr>
              <a:t>)</a:t>
            </a:r>
            <a:r>
              <a:rPr lang="en-US" sz="2000" b="1" dirty="0" smtClean="0">
                <a:latin typeface="Arial"/>
              </a:rPr>
              <a:t> </a:t>
            </a:r>
            <a:r>
              <a:rPr lang="en-US" sz="2000" b="1" dirty="0">
                <a:latin typeface="Arial"/>
              </a:rPr>
              <a:t>to determine the disability group.</a:t>
            </a:r>
            <a:endParaRPr lang="ru-RU" sz="2000" dirty="0">
              <a:latin typeface="Times New Roman"/>
            </a:endParaRPr>
          </a:p>
        </p:txBody>
      </p:sp>
    </p:spTree>
    <p:extLst>
      <p:ext uri="{BB962C8B-B14F-4D97-AF65-F5344CB8AC3E}">
        <p14:creationId xmlns:p14="http://schemas.microsoft.com/office/powerpoint/2010/main" xmlns="" val="1163421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16779" y="404664"/>
            <a:ext cx="8352928" cy="2800767"/>
          </a:xfrm>
          <a:prstGeom prst="rect">
            <a:avLst/>
          </a:prstGeom>
        </p:spPr>
        <p:txBody>
          <a:bodyPr wrap="square">
            <a:spAutoFit/>
          </a:bodyPr>
          <a:lstStyle/>
          <a:p>
            <a:pPr algn="ctr"/>
            <a:r>
              <a:rPr lang="en-US" sz="3200" b="1" dirty="0" smtClean="0">
                <a:solidFill>
                  <a:srgbClr val="FFFF00"/>
                </a:solidFill>
                <a:latin typeface="Arial"/>
              </a:rPr>
              <a:t>Cooling</a:t>
            </a:r>
            <a:endParaRPr lang="uk-UA" sz="3200" b="1" dirty="0" smtClean="0">
              <a:solidFill>
                <a:srgbClr val="FFFF00"/>
              </a:solidFill>
              <a:latin typeface="Arial"/>
            </a:endParaRPr>
          </a:p>
          <a:p>
            <a:pPr algn="ctr"/>
            <a:endParaRPr lang="uk-UA" sz="2400" b="1" dirty="0">
              <a:solidFill>
                <a:srgbClr val="FFFF00"/>
              </a:solidFill>
              <a:latin typeface="Arial"/>
            </a:endParaRPr>
          </a:p>
          <a:p>
            <a:pPr algn="ctr"/>
            <a:r>
              <a:rPr lang="en-US" sz="2400" b="1" dirty="0" smtClean="0">
                <a:latin typeface="Arial"/>
              </a:rPr>
              <a:t>Cooling </a:t>
            </a:r>
            <a:r>
              <a:rPr lang="en-US" sz="2400" b="1" dirty="0">
                <a:latin typeface="Arial"/>
              </a:rPr>
              <a:t>is a disorder of the body's functions as a result of exposure to low </a:t>
            </a:r>
            <a:r>
              <a:rPr lang="en-US" sz="2400" b="1" dirty="0" err="1">
                <a:latin typeface="Arial"/>
              </a:rPr>
              <a:t>temperatures.Low</a:t>
            </a:r>
            <a:r>
              <a:rPr lang="en-US" sz="2400" b="1" dirty="0">
                <a:latin typeface="Arial"/>
              </a:rPr>
              <a:t> air temperatures occur in rooms where this is due to the technological process (cold rooms, textile production, etc.), or in the cold season in the absence of heating.</a:t>
            </a:r>
            <a:endParaRPr lang="ru-RU" sz="2400" dirty="0">
              <a:latin typeface="Times New Roman"/>
            </a:endParaRPr>
          </a:p>
        </p:txBody>
      </p:sp>
    </p:spTree>
    <p:extLst>
      <p:ext uri="{BB962C8B-B14F-4D97-AF65-F5344CB8AC3E}">
        <p14:creationId xmlns:p14="http://schemas.microsoft.com/office/powerpoint/2010/main" xmlns="" val="3594066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836712"/>
            <a:ext cx="8496944" cy="4093428"/>
          </a:xfrm>
          <a:prstGeom prst="rect">
            <a:avLst/>
          </a:prstGeom>
        </p:spPr>
        <p:txBody>
          <a:bodyPr wrap="square">
            <a:spAutoFit/>
          </a:bodyPr>
          <a:lstStyle/>
          <a:p>
            <a:pPr marL="342900" indent="-342900" algn="just">
              <a:buBlip>
                <a:blip r:embed="rId2"/>
              </a:buBlip>
            </a:pPr>
            <a:r>
              <a:rPr lang="en-US" sz="2000" dirty="0">
                <a:latin typeface="Times New Roman"/>
              </a:rPr>
              <a:t>Reduction of heat loss is achieved by stopping sweat secretion, spasm of blood vessels of the skin and muscles, and reducing blood flow in them. Heat production is enhanced by increasing metabolism</a:t>
            </a:r>
            <a:r>
              <a:rPr lang="en-US" sz="2000" dirty="0" smtClean="0">
                <a:latin typeface="Times New Roman"/>
              </a:rPr>
              <a:t>.</a:t>
            </a:r>
            <a:endParaRPr lang="uk-UA" sz="2000" dirty="0" smtClean="0">
              <a:latin typeface="Times New Roman"/>
            </a:endParaRPr>
          </a:p>
          <a:p>
            <a:pPr marL="342900" indent="-342900" algn="just">
              <a:buBlip>
                <a:blip r:embed="rId2"/>
              </a:buBlip>
            </a:pPr>
            <a:endParaRPr lang="uk-UA" sz="2000" dirty="0">
              <a:latin typeface="Times New Roman"/>
            </a:endParaRPr>
          </a:p>
          <a:p>
            <a:pPr marL="342900" indent="-342900" algn="just">
              <a:buBlip>
                <a:blip r:embed="rId2"/>
              </a:buBlip>
            </a:pPr>
            <a:r>
              <a:rPr lang="en-US" sz="2000" dirty="0" smtClean="0">
                <a:latin typeface="Times New Roman"/>
              </a:rPr>
              <a:t>In </a:t>
            </a:r>
            <a:r>
              <a:rPr lang="en-US" sz="2000" dirty="0">
                <a:latin typeface="Times New Roman"/>
              </a:rPr>
              <a:t>the decompensation phase of thermoregulation, the balance between heat production and heat loss is disturbed, heat loss prevails, and therefore a state of pathological hypothermia develops</a:t>
            </a:r>
            <a:r>
              <a:rPr lang="en-US" sz="2000" dirty="0" smtClean="0">
                <a:latin typeface="Times New Roman"/>
              </a:rPr>
              <a:t>.</a:t>
            </a:r>
            <a:endParaRPr lang="uk-UA" sz="2000" dirty="0" smtClean="0">
              <a:latin typeface="Times New Roman"/>
            </a:endParaRPr>
          </a:p>
          <a:p>
            <a:pPr marL="342900" indent="-342900" algn="just">
              <a:buBlip>
                <a:blip r:embed="rId2"/>
              </a:buBlip>
            </a:pPr>
            <a:endParaRPr lang="uk-UA" sz="2000" dirty="0">
              <a:latin typeface="Times New Roman"/>
            </a:endParaRPr>
          </a:p>
          <a:p>
            <a:pPr marL="342900" indent="-342900" algn="just">
              <a:buBlip>
                <a:blip r:embed="rId2"/>
              </a:buBlip>
            </a:pPr>
            <a:r>
              <a:rPr lang="en-US" sz="2000" dirty="0" smtClean="0">
                <a:latin typeface="Times New Roman"/>
              </a:rPr>
              <a:t>In </a:t>
            </a:r>
            <a:r>
              <a:rPr lang="en-US" sz="2000" dirty="0">
                <a:latin typeface="Times New Roman"/>
              </a:rPr>
              <a:t>this case, hypoxia occurs as a result of respiratory and circulatory disorders. </a:t>
            </a:r>
            <a:endParaRPr lang="uk-UA" sz="2000" dirty="0" smtClean="0">
              <a:latin typeface="Times New Roman"/>
            </a:endParaRPr>
          </a:p>
          <a:p>
            <a:pPr marL="342900" indent="-342900" algn="just">
              <a:buBlip>
                <a:blip r:embed="rId2"/>
              </a:buBlip>
            </a:pPr>
            <a:endParaRPr lang="uk-UA" sz="2000" dirty="0">
              <a:latin typeface="Times New Roman"/>
            </a:endParaRPr>
          </a:p>
          <a:p>
            <a:pPr marL="342900" indent="-342900" algn="just">
              <a:buBlip>
                <a:blip r:embed="rId2"/>
              </a:buBlip>
            </a:pPr>
            <a:r>
              <a:rPr lang="en-US" sz="2000" dirty="0" smtClean="0">
                <a:latin typeface="Times New Roman"/>
              </a:rPr>
              <a:t>This </a:t>
            </a:r>
            <a:r>
              <a:rPr lang="en-US" sz="2000" dirty="0">
                <a:latin typeface="Times New Roman"/>
              </a:rPr>
              <a:t>condition is aggravated by impaired microcirculation due to a decrease in vascular tone, slowing down blood circulation, and deterioration of the rheological properties of blood.</a:t>
            </a:r>
            <a:endParaRPr lang="ru-RU" sz="2000" dirty="0">
              <a:latin typeface="Times New Roman"/>
            </a:endParaRPr>
          </a:p>
        </p:txBody>
      </p:sp>
    </p:spTree>
    <p:extLst>
      <p:ext uri="{BB962C8B-B14F-4D97-AF65-F5344CB8AC3E}">
        <p14:creationId xmlns:p14="http://schemas.microsoft.com/office/powerpoint/2010/main" xmlns="" val="977022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620688"/>
            <a:ext cx="8496944" cy="5324535"/>
          </a:xfrm>
          <a:prstGeom prst="rect">
            <a:avLst/>
          </a:prstGeom>
        </p:spPr>
        <p:txBody>
          <a:bodyPr wrap="square">
            <a:spAutoFit/>
          </a:bodyPr>
          <a:lstStyle/>
          <a:p>
            <a:pPr algn="ctr"/>
            <a:r>
              <a:rPr lang="en-US" sz="2800" b="1" dirty="0" smtClean="0">
                <a:solidFill>
                  <a:srgbClr val="FFFF00"/>
                </a:solidFill>
                <a:latin typeface="Times New Roman" panose="02020603050405020304" pitchFamily="18" charset="0"/>
                <a:cs typeface="Times New Roman" panose="02020603050405020304" pitchFamily="18" charset="0"/>
              </a:rPr>
              <a:t>Treatment</a:t>
            </a:r>
            <a:endParaRPr lang="uk-UA" sz="2800" b="1" dirty="0" smtClean="0">
              <a:solidFill>
                <a:srgbClr val="FFFF00"/>
              </a:solidFill>
              <a:latin typeface="Times New Roman" panose="02020603050405020304" pitchFamily="18" charset="0"/>
              <a:cs typeface="Times New Roman" panose="02020603050405020304" pitchFamily="18" charset="0"/>
            </a:endParaRPr>
          </a:p>
          <a:p>
            <a:pPr algn="just"/>
            <a:endParaRPr lang="uk-UA" sz="2400" b="1" dirty="0">
              <a:solidFill>
                <a:srgbClr val="FFFF00"/>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US" sz="2400" b="1" dirty="0" smtClean="0">
                <a:solidFill>
                  <a:schemeClr val="accent1">
                    <a:lumMod val="40000"/>
                    <a:lumOff val="60000"/>
                  </a:schemeClr>
                </a:solidFill>
                <a:latin typeface="Times New Roman" panose="02020603050405020304" pitchFamily="18" charset="0"/>
                <a:cs typeface="Times New Roman" panose="02020603050405020304" pitchFamily="18" charset="0"/>
              </a:rPr>
              <a:t>The </a:t>
            </a:r>
            <a:r>
              <a:rPr lang="en-US" sz="2400" b="1" dirty="0">
                <a:solidFill>
                  <a:schemeClr val="accent1">
                    <a:lumMod val="40000"/>
                    <a:lumOff val="60000"/>
                  </a:schemeClr>
                </a:solidFill>
                <a:latin typeface="Times New Roman" panose="02020603050405020304" pitchFamily="18" charset="0"/>
                <a:cs typeface="Times New Roman" panose="02020603050405020304" pitchFamily="18" charset="0"/>
              </a:rPr>
              <a:t>nature of medical care for hypothermia depends on the depth of hypothermia and the degree of disorders of the body's vital functions</a:t>
            </a:r>
            <a:r>
              <a:rPr lang="en-US" sz="2400" b="1" dirty="0" smtClean="0">
                <a:solidFill>
                  <a:schemeClr val="accent1">
                    <a:lumMod val="40000"/>
                    <a:lumOff val="60000"/>
                  </a:schemeClr>
                </a:solidFill>
                <a:latin typeface="Times New Roman" panose="02020603050405020304" pitchFamily="18" charset="0"/>
                <a:cs typeface="Times New Roman" panose="02020603050405020304" pitchFamily="18" charset="0"/>
              </a:rPr>
              <a:t>.</a:t>
            </a:r>
            <a:endParaRPr lang="uk-UA" sz="2400" b="1" dirty="0" smtClean="0">
              <a:solidFill>
                <a:schemeClr val="accent1">
                  <a:lumMod val="40000"/>
                  <a:lumOff val="60000"/>
                </a:schemeClr>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endParaRPr lang="uk-UA" sz="2400" b="1" dirty="0">
              <a:solidFill>
                <a:schemeClr val="accent1">
                  <a:lumMod val="40000"/>
                  <a:lumOff val="60000"/>
                </a:schemeClr>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US" sz="2400" b="1" dirty="0" smtClean="0">
                <a:solidFill>
                  <a:schemeClr val="accent1">
                    <a:lumMod val="40000"/>
                    <a:lumOff val="60000"/>
                  </a:schemeClr>
                </a:solidFill>
                <a:latin typeface="Times New Roman" panose="02020603050405020304" pitchFamily="18" charset="0"/>
                <a:cs typeface="Times New Roman" panose="02020603050405020304" pitchFamily="18" charset="0"/>
              </a:rPr>
              <a:t>In </a:t>
            </a:r>
            <a:r>
              <a:rPr lang="en-US" sz="2400" b="1" dirty="0">
                <a:solidFill>
                  <a:schemeClr val="accent1">
                    <a:lumMod val="40000"/>
                    <a:lumOff val="60000"/>
                  </a:schemeClr>
                </a:solidFill>
                <a:latin typeface="Times New Roman" panose="02020603050405020304" pitchFamily="18" charset="0"/>
                <a:cs typeface="Times New Roman" panose="02020603050405020304" pitchFamily="18" charset="0"/>
              </a:rPr>
              <a:t>the compensatory stage of cooling, to normalize the condition of the victims, it is enough just to stop the action of the cold factor</a:t>
            </a:r>
            <a:r>
              <a:rPr lang="en-US" sz="2400" b="1" dirty="0" smtClean="0">
                <a:solidFill>
                  <a:schemeClr val="accent1">
                    <a:lumMod val="40000"/>
                    <a:lumOff val="60000"/>
                  </a:schemeClr>
                </a:solidFill>
                <a:latin typeface="Times New Roman" panose="02020603050405020304" pitchFamily="18" charset="0"/>
                <a:cs typeface="Times New Roman" panose="02020603050405020304" pitchFamily="18" charset="0"/>
              </a:rPr>
              <a:t>.</a:t>
            </a:r>
            <a:endParaRPr lang="uk-UA" sz="2400" b="1" dirty="0" smtClean="0">
              <a:solidFill>
                <a:schemeClr val="accent1">
                  <a:lumMod val="40000"/>
                  <a:lumOff val="60000"/>
                </a:schemeClr>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endParaRPr lang="uk-UA" sz="2400" b="1" dirty="0">
              <a:solidFill>
                <a:schemeClr val="accent1">
                  <a:lumMod val="40000"/>
                  <a:lumOff val="60000"/>
                </a:schemeClr>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US" sz="2400" b="1" dirty="0" smtClean="0">
                <a:solidFill>
                  <a:schemeClr val="accent1">
                    <a:lumMod val="40000"/>
                    <a:lumOff val="60000"/>
                  </a:schemeClr>
                </a:solidFill>
                <a:latin typeface="Times New Roman" panose="02020603050405020304" pitchFamily="18" charset="0"/>
                <a:cs typeface="Times New Roman" panose="02020603050405020304" pitchFamily="18" charset="0"/>
              </a:rPr>
              <a:t>In </a:t>
            </a:r>
            <a:r>
              <a:rPr lang="en-US" sz="2400" b="1" dirty="0">
                <a:solidFill>
                  <a:schemeClr val="accent1">
                    <a:lumMod val="40000"/>
                    <a:lumOff val="60000"/>
                  </a:schemeClr>
                </a:solidFill>
                <a:latin typeface="Times New Roman" panose="02020603050405020304" pitchFamily="18" charset="0"/>
                <a:cs typeface="Times New Roman" panose="02020603050405020304" pitchFamily="18" charset="0"/>
              </a:rPr>
              <a:t>the </a:t>
            </a:r>
            <a:r>
              <a:rPr lang="en-US" sz="2400" b="1" dirty="0" err="1">
                <a:solidFill>
                  <a:schemeClr val="accent1">
                    <a:lumMod val="40000"/>
                    <a:lumOff val="60000"/>
                  </a:schemeClr>
                </a:solidFill>
                <a:latin typeface="Times New Roman" panose="02020603050405020304" pitchFamily="18" charset="0"/>
                <a:cs typeface="Times New Roman" panose="02020603050405020304" pitchFamily="18" charset="0"/>
              </a:rPr>
              <a:t>adynamic</a:t>
            </a:r>
            <a:r>
              <a:rPr lang="en-US" sz="2400" b="1" dirty="0">
                <a:solidFill>
                  <a:schemeClr val="accent1">
                    <a:lumMod val="40000"/>
                    <a:lumOff val="60000"/>
                  </a:schemeClr>
                </a:solidFill>
                <a:latin typeface="Times New Roman" panose="02020603050405020304" pitchFamily="18" charset="0"/>
                <a:cs typeface="Times New Roman" panose="02020603050405020304" pitchFamily="18" charset="0"/>
              </a:rPr>
              <a:t> stage, under appropriate conditions of staying in a warm room, warm drinking, using a heating pad, a warm bath, body temperature can also normalize independently.</a:t>
            </a:r>
            <a:endParaRPr lang="ru-RU" sz="2400" dirty="0">
              <a:solidFill>
                <a:schemeClr val="accent1">
                  <a:lumMod val="40000"/>
                  <a:lumOff val="6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75196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260648"/>
            <a:ext cx="8496944" cy="6370975"/>
          </a:xfrm>
          <a:prstGeom prst="rect">
            <a:avLst/>
          </a:prstGeom>
        </p:spPr>
        <p:txBody>
          <a:bodyPr wrap="square">
            <a:spAutoFit/>
          </a:bodyPr>
          <a:lstStyle/>
          <a:p>
            <a:pPr marL="342900" indent="-342900" algn="just">
              <a:buBlip>
                <a:blip r:embed="rId2"/>
              </a:buBlip>
            </a:pPr>
            <a:r>
              <a:rPr lang="en-US" sz="2400" dirty="0">
                <a:latin typeface="Times New Roman"/>
              </a:rPr>
              <a:t>To improve cerebral circulation, you can use </a:t>
            </a:r>
            <a:r>
              <a:rPr lang="en-US" sz="2400" dirty="0" err="1">
                <a:latin typeface="Times New Roman"/>
              </a:rPr>
              <a:t>euphyllin</a:t>
            </a:r>
            <a:r>
              <a:rPr lang="en-US" sz="2400" dirty="0">
                <a:latin typeface="Times New Roman"/>
              </a:rPr>
              <a:t>, neuroleptics or </a:t>
            </a:r>
            <a:r>
              <a:rPr lang="en-US" sz="2400" dirty="0" err="1">
                <a:latin typeface="Times New Roman"/>
              </a:rPr>
              <a:t>ganglioblockers</a:t>
            </a:r>
            <a:r>
              <a:rPr lang="en-US" sz="2400" dirty="0">
                <a:latin typeface="Times New Roman"/>
              </a:rPr>
              <a:t> in doses that do not cause a decrease in blood pressure</a:t>
            </a:r>
            <a:r>
              <a:rPr lang="en-US" sz="2400" dirty="0" smtClean="0">
                <a:latin typeface="Times New Roman"/>
              </a:rPr>
              <a:t>.</a:t>
            </a:r>
            <a:endParaRPr lang="uk-UA" sz="2400" dirty="0" smtClean="0">
              <a:latin typeface="Times New Roman"/>
            </a:endParaRPr>
          </a:p>
          <a:p>
            <a:pPr marL="342900" indent="-342900" algn="just">
              <a:buBlip>
                <a:blip r:embed="rId2"/>
              </a:buBlip>
            </a:pPr>
            <a:endParaRPr lang="uk-UA" sz="2400" dirty="0">
              <a:latin typeface="Times New Roman"/>
            </a:endParaRPr>
          </a:p>
          <a:p>
            <a:pPr marL="342900" indent="-342900" algn="just">
              <a:buBlip>
                <a:blip r:embed="rId2"/>
              </a:buBlip>
            </a:pPr>
            <a:endParaRPr lang="uk-UA" sz="2400" dirty="0" smtClean="0">
              <a:latin typeface="Times New Roman"/>
            </a:endParaRPr>
          </a:p>
          <a:p>
            <a:pPr marL="342900" indent="-342900" algn="just">
              <a:buBlip>
                <a:blip r:embed="rId2"/>
              </a:buBlip>
            </a:pPr>
            <a:r>
              <a:rPr lang="en-US" sz="2400" dirty="0" smtClean="0">
                <a:latin typeface="Times New Roman"/>
              </a:rPr>
              <a:t>To </a:t>
            </a:r>
            <a:r>
              <a:rPr lang="en-US" sz="2400" dirty="0">
                <a:latin typeface="Times New Roman"/>
              </a:rPr>
              <a:t>correct acidosis, 100-200 ml of 5% sodium bicarbonate solution is infused; antihistamines are also used to reduce the permeability of the vascular wall</a:t>
            </a:r>
            <a:r>
              <a:rPr lang="en-US" sz="2400" dirty="0" smtClean="0">
                <a:latin typeface="Times New Roman"/>
              </a:rPr>
              <a:t>.</a:t>
            </a:r>
            <a:endParaRPr lang="uk-UA" sz="2400" dirty="0" smtClean="0">
              <a:latin typeface="Times New Roman"/>
            </a:endParaRPr>
          </a:p>
          <a:p>
            <a:pPr marL="342900" indent="-342900" algn="just">
              <a:buBlip>
                <a:blip r:embed="rId2"/>
              </a:buBlip>
            </a:pPr>
            <a:endParaRPr lang="uk-UA" sz="2400" dirty="0">
              <a:latin typeface="Times New Roman"/>
            </a:endParaRPr>
          </a:p>
          <a:p>
            <a:pPr marL="342900" indent="-342900" algn="just">
              <a:buBlip>
                <a:blip r:embed="rId2"/>
              </a:buBlip>
            </a:pPr>
            <a:r>
              <a:rPr lang="en-US" sz="2400" dirty="0" smtClean="0">
                <a:latin typeface="Times New Roman"/>
              </a:rPr>
              <a:t>For </a:t>
            </a:r>
            <a:r>
              <a:rPr lang="en-US" sz="2400" dirty="0">
                <a:latin typeface="Times New Roman"/>
              </a:rPr>
              <a:t>the prevention and treatment of </a:t>
            </a:r>
            <a:r>
              <a:rPr lang="en-US" sz="2400" dirty="0" err="1">
                <a:latin typeface="Times New Roman"/>
              </a:rPr>
              <a:t>posthypoxic</a:t>
            </a:r>
            <a:r>
              <a:rPr lang="en-US" sz="2400" dirty="0">
                <a:latin typeface="Times New Roman"/>
              </a:rPr>
              <a:t> cerebral edema and stimulation of urination during and after warming, diuretics are used (furosemide - 40-60 mg, mannitol - 1 g / kg</a:t>
            </a:r>
            <a:r>
              <a:rPr lang="en-US" sz="2400" dirty="0" smtClean="0">
                <a:latin typeface="Times New Roman"/>
              </a:rPr>
              <a:t>).</a:t>
            </a:r>
            <a:endParaRPr lang="uk-UA" sz="2400" dirty="0" smtClean="0">
              <a:latin typeface="Times New Roman"/>
            </a:endParaRPr>
          </a:p>
          <a:p>
            <a:pPr marL="342900" indent="-342900" algn="just">
              <a:buBlip>
                <a:blip r:embed="rId2"/>
              </a:buBlip>
            </a:pPr>
            <a:endParaRPr lang="uk-UA" sz="2400" dirty="0">
              <a:latin typeface="Times New Roman"/>
            </a:endParaRPr>
          </a:p>
          <a:p>
            <a:pPr marL="342900" indent="-342900" algn="just">
              <a:buBlip>
                <a:blip r:embed="rId2"/>
              </a:buBlip>
            </a:pPr>
            <a:endParaRPr lang="uk-UA" sz="2400" dirty="0" smtClean="0">
              <a:latin typeface="Times New Roman"/>
            </a:endParaRPr>
          </a:p>
          <a:p>
            <a:pPr marL="342900" indent="-342900" algn="just">
              <a:buBlip>
                <a:blip r:embed="rId2"/>
              </a:buBlip>
            </a:pPr>
            <a:r>
              <a:rPr lang="en-US" sz="2400" dirty="0" smtClean="0">
                <a:latin typeface="Times New Roman"/>
              </a:rPr>
              <a:t>In </a:t>
            </a:r>
            <a:r>
              <a:rPr lang="en-US" sz="2400" dirty="0">
                <a:latin typeface="Times New Roman"/>
              </a:rPr>
              <a:t>addition to general cooling, local lesions in the form of obliterating endarteritis and frostbite are also possible when exposed to cold.</a:t>
            </a:r>
            <a:endParaRPr lang="ru-RU" sz="2400" dirty="0">
              <a:latin typeface="Times New Roman"/>
            </a:endParaRPr>
          </a:p>
        </p:txBody>
      </p:sp>
    </p:spTree>
    <p:extLst>
      <p:ext uri="{BB962C8B-B14F-4D97-AF65-F5344CB8AC3E}">
        <p14:creationId xmlns:p14="http://schemas.microsoft.com/office/powerpoint/2010/main" xmlns="" val="225456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81259"/>
            <a:ext cx="8784976" cy="6801862"/>
          </a:xfrm>
          <a:prstGeom prst="rect">
            <a:avLst/>
          </a:prstGeom>
        </p:spPr>
        <p:txBody>
          <a:bodyPr wrap="square">
            <a:spAutoFit/>
          </a:bodyPr>
          <a:lstStyle/>
          <a:p>
            <a:pPr algn="just"/>
            <a:r>
              <a:rPr lang="en-US" sz="2800" b="1" dirty="0">
                <a:solidFill>
                  <a:srgbClr val="FFFF00"/>
                </a:solidFill>
                <a:latin typeface="Times New Roman" panose="02020603050405020304" pitchFamily="18" charset="0"/>
                <a:cs typeface="Times New Roman" panose="02020603050405020304" pitchFamily="18" charset="0"/>
              </a:rPr>
              <a:t>Frostbite, </a:t>
            </a:r>
            <a:r>
              <a:rPr lang="en-US" sz="2800" b="1" dirty="0">
                <a:latin typeface="Times New Roman" panose="02020603050405020304" pitchFamily="18" charset="0"/>
                <a:cs typeface="Times New Roman" panose="02020603050405020304" pitchFamily="18" charset="0"/>
              </a:rPr>
              <a:t>like obliterating endarteritis, is characterized by local damage to body tissues due to the action of low temperature</a:t>
            </a:r>
            <a:r>
              <a:rPr lang="en-US" sz="2800" b="1" dirty="0" smtClean="0">
                <a:latin typeface="Times New Roman" panose="02020603050405020304" pitchFamily="18" charset="0"/>
                <a:cs typeface="Times New Roman" panose="02020603050405020304" pitchFamily="18" charset="0"/>
              </a:rPr>
              <a:t>.</a:t>
            </a:r>
            <a:endParaRPr lang="uk-UA" sz="2800" b="1" dirty="0" smtClean="0">
              <a:latin typeface="Times New Roman" panose="02020603050405020304" pitchFamily="18" charset="0"/>
              <a:cs typeface="Times New Roman" panose="02020603050405020304" pitchFamily="18" charset="0"/>
            </a:endParaRPr>
          </a:p>
          <a:p>
            <a:pPr algn="just"/>
            <a:endParaRPr lang="uk-UA" sz="2800" b="1" dirty="0">
              <a:latin typeface="Times New Roman" panose="02020603050405020304" pitchFamily="18" charset="0"/>
              <a:cs typeface="Times New Roman" panose="02020603050405020304" pitchFamily="18" charset="0"/>
            </a:endParaRPr>
          </a:p>
          <a:p>
            <a:pPr algn="just"/>
            <a:r>
              <a:rPr lang="en-US" sz="2800" b="1" dirty="0" smtClean="0">
                <a:latin typeface="Times New Roman" panose="02020603050405020304" pitchFamily="18" charset="0"/>
                <a:cs typeface="Times New Roman" panose="02020603050405020304" pitchFamily="18" charset="0"/>
              </a:rPr>
              <a:t>Clinical </a:t>
            </a:r>
            <a:r>
              <a:rPr lang="en-US" sz="2800" b="1" dirty="0">
                <a:latin typeface="Times New Roman" panose="02020603050405020304" pitchFamily="18" charset="0"/>
                <a:cs typeface="Times New Roman" panose="02020603050405020304" pitchFamily="18" charset="0"/>
              </a:rPr>
              <a:t>signs of frostbite appear some time after the cessation of exposure to cold</a:t>
            </a:r>
            <a:r>
              <a:rPr lang="en-US" sz="2800" b="1" dirty="0" smtClean="0">
                <a:latin typeface="Times New Roman" panose="02020603050405020304" pitchFamily="18" charset="0"/>
                <a:cs typeface="Times New Roman" panose="02020603050405020304" pitchFamily="18" charset="0"/>
              </a:rPr>
              <a:t>.</a:t>
            </a:r>
            <a:endParaRPr lang="uk-UA" sz="2800" b="1" dirty="0" smtClean="0">
              <a:latin typeface="Times New Roman" panose="02020603050405020304" pitchFamily="18" charset="0"/>
              <a:cs typeface="Times New Roman" panose="02020603050405020304" pitchFamily="18" charset="0"/>
            </a:endParaRPr>
          </a:p>
          <a:p>
            <a:pPr algn="just"/>
            <a:r>
              <a:rPr lang="en-US" sz="2800" b="1" dirty="0" smtClean="0">
                <a:latin typeface="Times New Roman" panose="02020603050405020304" pitchFamily="18" charset="0"/>
                <a:cs typeface="Times New Roman" panose="02020603050405020304" pitchFamily="18" charset="0"/>
              </a:rPr>
              <a:t>There </a:t>
            </a:r>
            <a:r>
              <a:rPr lang="en-US" sz="2800" b="1" dirty="0">
                <a:latin typeface="Times New Roman" panose="02020603050405020304" pitchFamily="18" charset="0"/>
                <a:cs typeface="Times New Roman" panose="02020603050405020304" pitchFamily="18" charset="0"/>
              </a:rPr>
              <a:t>are </a:t>
            </a:r>
            <a:r>
              <a:rPr lang="en-US" sz="2800" b="1" dirty="0">
                <a:solidFill>
                  <a:srgbClr val="FFFF00"/>
                </a:solidFill>
                <a:latin typeface="Times New Roman" panose="02020603050405020304" pitchFamily="18" charset="0"/>
                <a:cs typeface="Times New Roman" panose="02020603050405020304" pitchFamily="18" charset="0"/>
              </a:rPr>
              <a:t>three degrees</a:t>
            </a:r>
            <a:r>
              <a:rPr lang="en-US" sz="2800" b="1" dirty="0">
                <a:latin typeface="Times New Roman" panose="02020603050405020304" pitchFamily="18" charset="0"/>
                <a:cs typeface="Times New Roman" panose="02020603050405020304" pitchFamily="18" charset="0"/>
              </a:rPr>
              <a:t> of </a:t>
            </a:r>
            <a:r>
              <a:rPr lang="en-US" sz="2400" b="1" dirty="0">
                <a:latin typeface="Times New Roman" panose="02020603050405020304" pitchFamily="18" charset="0"/>
                <a:cs typeface="Times New Roman" panose="02020603050405020304" pitchFamily="18" charset="0"/>
              </a:rPr>
              <a:t>frostbite</a:t>
            </a:r>
            <a:r>
              <a:rPr lang="en-US" sz="2400" b="1" dirty="0" smtClean="0">
                <a:latin typeface="Times New Roman" panose="02020603050405020304" pitchFamily="18" charset="0"/>
                <a:cs typeface="Times New Roman" panose="02020603050405020304" pitchFamily="18" charset="0"/>
              </a:rPr>
              <a:t>.</a:t>
            </a:r>
            <a:endParaRPr lang="uk-UA" sz="2400" b="1" dirty="0" smtClean="0">
              <a:latin typeface="Times New Roman" panose="02020603050405020304" pitchFamily="18" charset="0"/>
              <a:cs typeface="Times New Roman" panose="02020603050405020304" pitchFamily="18" charset="0"/>
            </a:endParaRPr>
          </a:p>
          <a:p>
            <a:pPr algn="just"/>
            <a:endParaRPr lang="uk-UA" sz="24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v"/>
            </a:pPr>
            <a:r>
              <a:rPr lang="en-US" sz="2400" b="1" dirty="0" smtClean="0">
                <a:latin typeface="Times New Roman" panose="02020603050405020304" pitchFamily="18" charset="0"/>
                <a:cs typeface="Times New Roman" panose="02020603050405020304" pitchFamily="18" charset="0"/>
              </a:rPr>
              <a:t>With </a:t>
            </a:r>
            <a:r>
              <a:rPr lang="en-US" sz="2400" b="1" dirty="0">
                <a:latin typeface="Times New Roman" panose="02020603050405020304" pitchFamily="18" charset="0"/>
                <a:cs typeface="Times New Roman" panose="02020603050405020304" pitchFamily="18" charset="0"/>
              </a:rPr>
              <a:t>frostbite of the </a:t>
            </a:r>
            <a:r>
              <a:rPr lang="en-US" sz="2400" b="1" dirty="0">
                <a:solidFill>
                  <a:srgbClr val="FFFF00"/>
                </a:solidFill>
                <a:latin typeface="Times New Roman" panose="02020603050405020304" pitchFamily="18" charset="0"/>
                <a:cs typeface="Times New Roman" panose="02020603050405020304" pitchFamily="18" charset="0"/>
              </a:rPr>
              <a:t>1st </a:t>
            </a:r>
            <a:r>
              <a:rPr lang="en-US" sz="2400" b="1" dirty="0">
                <a:latin typeface="Times New Roman" panose="02020603050405020304" pitchFamily="18" charset="0"/>
                <a:cs typeface="Times New Roman" panose="02020603050405020304" pitchFamily="18" charset="0"/>
              </a:rPr>
              <a:t>degree, a feeling of itching, tingling appears, and there is also a whitening of the affected areas of the body, which later turns into redness. </a:t>
            </a:r>
            <a:r>
              <a:rPr lang="en-US" sz="2400" b="1" dirty="0" smtClean="0">
                <a:latin typeface="Times New Roman" panose="02020603050405020304" pitchFamily="18" charset="0"/>
                <a:cs typeface="Times New Roman" panose="02020603050405020304" pitchFamily="18" charset="0"/>
              </a:rPr>
              <a:t>These </a:t>
            </a:r>
            <a:r>
              <a:rPr lang="en-US" sz="2400" b="1" dirty="0">
                <a:latin typeface="Times New Roman" panose="02020603050405020304" pitchFamily="18" charset="0"/>
                <a:cs typeface="Times New Roman" panose="02020603050405020304" pitchFamily="18" charset="0"/>
              </a:rPr>
              <a:t>changes quickly pass without any consequences</a:t>
            </a:r>
            <a:r>
              <a:rPr lang="en-US" sz="2400" b="1" dirty="0" smtClean="0">
                <a:latin typeface="Times New Roman" panose="02020603050405020304" pitchFamily="18" charset="0"/>
                <a:cs typeface="Times New Roman" panose="02020603050405020304" pitchFamily="18" charset="0"/>
              </a:rPr>
              <a:t>.</a:t>
            </a:r>
            <a:endParaRPr lang="uk-UA" sz="2400"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v"/>
            </a:pPr>
            <a:r>
              <a:rPr lang="en-US" sz="2400" b="1" dirty="0" smtClean="0">
                <a:latin typeface="Times New Roman" panose="02020603050405020304" pitchFamily="18" charset="0"/>
                <a:cs typeface="Times New Roman" panose="02020603050405020304" pitchFamily="18" charset="0"/>
              </a:rPr>
              <a:t>For </a:t>
            </a:r>
            <a:r>
              <a:rPr lang="en-US" sz="2400" b="1" dirty="0">
                <a:latin typeface="Times New Roman" panose="02020603050405020304" pitchFamily="18" charset="0"/>
                <a:cs typeface="Times New Roman" panose="02020603050405020304" pitchFamily="18" charset="0"/>
              </a:rPr>
              <a:t>the </a:t>
            </a:r>
            <a:r>
              <a:rPr lang="en-US" sz="2400" b="1" dirty="0">
                <a:solidFill>
                  <a:srgbClr val="FFFF00"/>
                </a:solidFill>
                <a:latin typeface="Times New Roman" panose="02020603050405020304" pitchFamily="18" charset="0"/>
                <a:cs typeface="Times New Roman" panose="02020603050405020304" pitchFamily="18" charset="0"/>
              </a:rPr>
              <a:t>2nd</a:t>
            </a:r>
            <a:r>
              <a:rPr lang="en-US" sz="2400" b="1" dirty="0">
                <a:latin typeface="Times New Roman" panose="02020603050405020304" pitchFamily="18" charset="0"/>
                <a:cs typeface="Times New Roman" panose="02020603050405020304" pitchFamily="18" charset="0"/>
              </a:rPr>
              <a:t> degree, a decrease in skin sensitivity is characteristic, which is accompanied by its whitening and swelling of the affected areas. </a:t>
            </a:r>
            <a:endParaRPr lang="uk-UA" sz="2400" b="1"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v"/>
            </a:pPr>
            <a:r>
              <a:rPr lang="en-US" sz="2400" b="1" dirty="0" smtClean="0">
                <a:latin typeface="Times New Roman" panose="02020603050405020304" pitchFamily="18" charset="0"/>
                <a:cs typeface="Times New Roman" panose="02020603050405020304" pitchFamily="18" charset="0"/>
              </a:rPr>
              <a:t>Blisters </a:t>
            </a:r>
            <a:r>
              <a:rPr lang="en-US" sz="2400" b="1" dirty="0">
                <a:latin typeface="Times New Roman" panose="02020603050405020304" pitchFamily="18" charset="0"/>
                <a:cs typeface="Times New Roman" panose="02020603050405020304" pitchFamily="18" charset="0"/>
              </a:rPr>
              <a:t>appear, filled with serous-bloody fluid</a:t>
            </a:r>
            <a:r>
              <a:rPr lang="en-US" sz="2400" b="1" dirty="0" smtClean="0">
                <a:latin typeface="Times New Roman" panose="02020603050405020304" pitchFamily="18" charset="0"/>
                <a:cs typeface="Times New Roman" panose="02020603050405020304" pitchFamily="18" charset="0"/>
              </a:rPr>
              <a:t>.</a:t>
            </a:r>
            <a:r>
              <a:rPr lang="uk-UA"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With </a:t>
            </a:r>
            <a:r>
              <a:rPr lang="en-US" sz="2400" b="1" dirty="0">
                <a:latin typeface="Times New Roman" panose="02020603050405020304" pitchFamily="18" charset="0"/>
                <a:cs typeface="Times New Roman" panose="02020603050405020304" pitchFamily="18" charset="0"/>
              </a:rPr>
              <a:t>frostbite of the </a:t>
            </a:r>
            <a:r>
              <a:rPr lang="en-US" sz="2400" b="1" dirty="0">
                <a:solidFill>
                  <a:srgbClr val="FFFF00"/>
                </a:solidFill>
                <a:latin typeface="Times New Roman" panose="02020603050405020304" pitchFamily="18" charset="0"/>
                <a:cs typeface="Times New Roman" panose="02020603050405020304" pitchFamily="18" charset="0"/>
              </a:rPr>
              <a:t>3rd </a:t>
            </a:r>
            <a:r>
              <a:rPr lang="en-US" sz="2400" b="1" dirty="0">
                <a:latin typeface="Times New Roman" panose="02020603050405020304" pitchFamily="18" charset="0"/>
                <a:cs typeface="Times New Roman" panose="02020603050405020304" pitchFamily="18" charset="0"/>
              </a:rPr>
              <a:t>degree, gangrene develops.</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12636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2889" y="332656"/>
            <a:ext cx="8568952" cy="5693866"/>
          </a:xfrm>
          <a:prstGeom prst="rect">
            <a:avLst/>
          </a:prstGeom>
        </p:spPr>
        <p:txBody>
          <a:bodyPr wrap="square">
            <a:spAutoFit/>
          </a:bodyPr>
          <a:lstStyle/>
          <a:p>
            <a:pPr algn="ctr"/>
            <a:r>
              <a:rPr lang="en-US" sz="2800" b="1" u="sng" dirty="0">
                <a:solidFill>
                  <a:srgbClr val="FFFF00"/>
                </a:solidFill>
                <a:latin typeface="Times New Roman" panose="02020603050405020304" pitchFamily="18" charset="0"/>
                <a:cs typeface="Times New Roman" panose="02020603050405020304" pitchFamily="18" charset="0"/>
              </a:rPr>
              <a:t>Work capacity </a:t>
            </a:r>
            <a:r>
              <a:rPr lang="en-US" sz="2800" b="1" u="sng" dirty="0" smtClean="0">
                <a:solidFill>
                  <a:srgbClr val="FFFF00"/>
                </a:solidFill>
                <a:latin typeface="Times New Roman" panose="02020603050405020304" pitchFamily="18" charset="0"/>
                <a:cs typeface="Times New Roman" panose="02020603050405020304" pitchFamily="18" charset="0"/>
              </a:rPr>
              <a:t>examination</a:t>
            </a:r>
            <a:endParaRPr lang="uk-UA" sz="2800" b="1" u="sng" dirty="0" smtClean="0">
              <a:solidFill>
                <a:srgbClr val="FFFF00"/>
              </a:solidFill>
              <a:latin typeface="Times New Roman" panose="02020603050405020304" pitchFamily="18" charset="0"/>
              <a:cs typeface="Times New Roman" panose="02020603050405020304" pitchFamily="18" charset="0"/>
            </a:endParaRPr>
          </a:p>
          <a:p>
            <a:pPr algn="ctr"/>
            <a:endParaRPr lang="uk-UA" sz="2800" b="1" u="sng" dirty="0">
              <a:solidFill>
                <a:srgbClr val="FFFF0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r>
              <a:rPr lang="en-US" sz="2800" b="1" dirty="0" smtClean="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Persons </a:t>
            </a:r>
            <a:r>
              <a:rPr lang="en-US" sz="2800" b="1" dirty="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who have suffered mild forms of hypothermia may return to their previous job after treatment and full recovery</a:t>
            </a:r>
            <a:r>
              <a:rPr lang="en-US" sz="2800" b="1" dirty="0" smtClean="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uk-UA" sz="2800" b="1" dirty="0" smtClean="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endParaRPr lang="uk-UA" sz="2800" b="1" dirty="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r>
              <a:rPr lang="en-US" sz="2800" b="1" dirty="0" smtClean="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If</a:t>
            </a:r>
            <a:r>
              <a:rPr lang="en-US" sz="2800" b="1" dirty="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after suffering severe forms of hypothermia, there are residual phenomena with functional disorders that do not allow them to perform their previous work, then such patients, taking into account the degree of functional disorders, should be rationally employed or referred to the </a:t>
            </a:r>
            <a:r>
              <a:rPr lang="en-US" sz="2800" b="1" dirty="0" smtClean="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EK </a:t>
            </a:r>
            <a:r>
              <a:rPr lang="en-US" sz="2800" b="1" dirty="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 determine the disability group.</a:t>
            </a:r>
            <a:endParaRPr lang="ru-RU" sz="2400" dirty="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61581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1484784"/>
            <a:ext cx="7992888" cy="3416320"/>
          </a:xfrm>
          <a:prstGeom prst="rect">
            <a:avLst/>
          </a:prstGeom>
        </p:spPr>
        <p:txBody>
          <a:bodyPr wrap="square">
            <a:spAutoFit/>
          </a:bodyPr>
          <a:lstStyle/>
          <a:p>
            <a:pPr marL="342900" lvl="0" indent="-342900" algn="just">
              <a:buBlip>
                <a:blip r:embed="rId2"/>
              </a:buBlip>
            </a:pPr>
            <a:r>
              <a:rPr lang="en-US" sz="2400" dirty="0">
                <a:solidFill>
                  <a:prstClr val="white"/>
                </a:solidFill>
                <a:latin typeface="Times New Roman"/>
              </a:rPr>
              <a:t>Organization of preliminary and periodic medical examinations of persons working in conditions of exposure to low temperatures; periodic medical examinations are carried out once every two years with the participation of a therapist, neurologist and </a:t>
            </a:r>
            <a:r>
              <a:rPr lang="en-US" sz="2400" dirty="0" smtClean="0">
                <a:solidFill>
                  <a:prstClr val="white"/>
                </a:solidFill>
                <a:latin typeface="Times New Roman"/>
              </a:rPr>
              <a:t>surgeon</a:t>
            </a:r>
            <a:r>
              <a:rPr lang="uk-UA" sz="2400" dirty="0" smtClean="0">
                <a:solidFill>
                  <a:prstClr val="white"/>
                </a:solidFill>
                <a:latin typeface="Times New Roman"/>
              </a:rPr>
              <a:t>.</a:t>
            </a:r>
          </a:p>
          <a:p>
            <a:pPr marL="342900" lvl="0" indent="-342900" algn="just">
              <a:buBlip>
                <a:blip r:embed="rId2"/>
              </a:buBlip>
            </a:pPr>
            <a:endParaRPr lang="uk-UA" sz="2400" dirty="0">
              <a:solidFill>
                <a:prstClr val="white"/>
              </a:solidFill>
              <a:latin typeface="Times New Roman"/>
            </a:endParaRPr>
          </a:p>
          <a:p>
            <a:pPr marL="342900" lvl="0" indent="-342900" algn="just">
              <a:buBlip>
                <a:blip r:embed="rId2"/>
              </a:buBlip>
            </a:pPr>
            <a:r>
              <a:rPr lang="en-US" sz="2400" dirty="0" smtClean="0">
                <a:solidFill>
                  <a:prstClr val="white"/>
                </a:solidFill>
                <a:latin typeface="Times New Roman"/>
              </a:rPr>
              <a:t>During </a:t>
            </a:r>
            <a:r>
              <a:rPr lang="en-US" sz="2400" dirty="0">
                <a:solidFill>
                  <a:prstClr val="white"/>
                </a:solidFill>
                <a:latin typeface="Times New Roman"/>
              </a:rPr>
              <a:t>the preliminary examination of persons being employed, the list of contraindications for work in conditions of exposure to the cold factor should be taken into account.</a:t>
            </a:r>
            <a:endParaRPr lang="ru-RU" sz="2400" dirty="0">
              <a:latin typeface="Times New Roman"/>
            </a:endParaRPr>
          </a:p>
        </p:txBody>
      </p:sp>
    </p:spTree>
    <p:extLst>
      <p:ext uri="{BB962C8B-B14F-4D97-AF65-F5344CB8AC3E}">
        <p14:creationId xmlns:p14="http://schemas.microsoft.com/office/powerpoint/2010/main" xmlns="" val="9183852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Elemental</Template>
  <TotalTime>415</TotalTime>
  <Words>1709</Words>
  <Application>Microsoft Office PowerPoint</Application>
  <PresentationFormat>Экран (4:3)</PresentationFormat>
  <Paragraphs>103</Paragraphs>
  <Slides>16</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16</vt:i4>
      </vt:variant>
    </vt:vector>
  </HeadingPairs>
  <TitlesOfParts>
    <vt:vector size="18" baseType="lpstr">
      <vt:lpstr>Базовая</vt:lpstr>
      <vt:lpstr>Поток</vt:lpstr>
      <vt:lpstr> Odessa National Medical University Department of Occupational Pathology, Clinical Laboratory and Functional Diagnostics.   MICROCLIMATE IN PRODUCTION</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ХВОРОБИ, ЩО ВИНИКАЮТЬ ВНАСЛІДОК ДІЇ НЕСПРИЯТЛИВИХ ФАКТОРІВ ВИРОБНИЧОГО МІКРОКЛІМАТУ Під виробничим мікрокліматом розуміють поєднання температури, вологості, швидкості руху повітря та інфрачервоного теплового випромінювання в робочій зоні. Він значною мірою залежить від метеорологічних або кліматопогодних умов даного регіону, а при певних видах робіт (на відкритому повітрі) може бути повністю зумовлений ними. Крім того, мікроклімат виробничих приміщень залежить від характеру технологічного процесу, умов повітрообміну та інших факторів.</dc:title>
  <dc:creator>user1</dc:creator>
  <cp:lastModifiedBy>e190178poi</cp:lastModifiedBy>
  <cp:revision>39</cp:revision>
  <dcterms:created xsi:type="dcterms:W3CDTF">2025-09-02T07:20:06Z</dcterms:created>
  <dcterms:modified xsi:type="dcterms:W3CDTF">2025-10-27T14:04:36Z</dcterms:modified>
</cp:coreProperties>
</file>