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handoutMasterIdLst>
    <p:handoutMasterId r:id="rId24"/>
  </p:handoutMasterIdLst>
  <p:sldIdLst>
    <p:sldId id="256" r:id="rId2"/>
    <p:sldId id="262" r:id="rId3"/>
    <p:sldId id="273" r:id="rId4"/>
    <p:sldId id="274" r:id="rId5"/>
    <p:sldId id="275" r:id="rId6"/>
    <p:sldId id="276" r:id="rId7"/>
    <p:sldId id="277" r:id="rId8"/>
    <p:sldId id="278" r:id="rId9"/>
    <p:sldId id="279" r:id="rId10"/>
    <p:sldId id="280" r:id="rId11"/>
    <p:sldId id="281" r:id="rId12"/>
    <p:sldId id="282" r:id="rId13"/>
    <p:sldId id="283" r:id="rId14"/>
    <p:sldId id="284" r:id="rId15"/>
    <p:sldId id="285" r:id="rId16"/>
    <p:sldId id="286" r:id="rId17"/>
    <p:sldId id="287" r:id="rId18"/>
    <p:sldId id="288" r:id="rId19"/>
    <p:sldId id="289" r:id="rId20"/>
    <p:sldId id="290" r:id="rId21"/>
    <p:sldId id="291" r:id="rId22"/>
  </p:sldIdLst>
  <p:sldSz cx="12188825" cy="6858000"/>
  <p:notesSz cx="6858000" cy="9144000"/>
  <p:defaultTextStyle>
    <a:defPPr rtl="0">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howGuides="1">
      <p:cViewPr varScale="1">
        <p:scale>
          <a:sx n="73" d="100"/>
          <a:sy n="73" d="100"/>
        </p:scale>
        <p:origin x="-624" y="-102"/>
      </p:cViewPr>
      <p:guideLst>
        <p:guide orient="horz" pos="2160"/>
        <p:guide pos="3839"/>
        <p:guide pos="1007"/>
      </p:guideLst>
    </p:cSldViewPr>
  </p:slideViewPr>
  <p:notesTextViewPr>
    <p:cViewPr>
      <p:scale>
        <a:sx n="1" d="1"/>
        <a:sy n="1" d="1"/>
      </p:scale>
      <p:origin x="0" y="0"/>
    </p:cViewPr>
  </p:notesTextViewPr>
  <p:notesViewPr>
    <p:cSldViewPr showGuides="1">
      <p:cViewPr varScale="1">
        <p:scale>
          <a:sx n="85" d="100"/>
          <a:sy n="85" d="100"/>
        </p:scale>
        <p:origin x="3054" y="96"/>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верхнього колонтитула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uk-UA" dirty="0"/>
          </a:p>
        </p:txBody>
      </p:sp>
      <p:sp>
        <p:nvSpPr>
          <p:cNvPr id="3" name="Місце для дати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rtl="0"/>
            <a:fld id="{35059C4C-F45D-4F45-A583-9C23A6054452}" type="datetime1">
              <a:rPr lang="uk-UA" smtClean="0"/>
              <a:pPr rtl="0"/>
              <a:t>27.10.2025</a:t>
            </a:fld>
            <a:endParaRPr lang="uk-UA" dirty="0"/>
          </a:p>
        </p:txBody>
      </p:sp>
      <p:sp>
        <p:nvSpPr>
          <p:cNvPr id="4" name="Місце для нижнього колонтитула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uk-UA" dirty="0"/>
          </a:p>
        </p:txBody>
      </p:sp>
      <p:sp>
        <p:nvSpPr>
          <p:cNvPr id="5" name="Місце для номера слайда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04360E59-1627-4404-ACC5-51C744AB0F27}" type="slidenum">
              <a:rPr lang="uk-UA" smtClean="0"/>
              <a:pPr rtl="0"/>
              <a:t>‹#›</a:t>
            </a:fld>
            <a:endParaRPr lang="uk-UA" dirty="0"/>
          </a:p>
        </p:txBody>
      </p:sp>
    </p:spTree>
    <p:extLst>
      <p:ext uri="{BB962C8B-B14F-4D97-AF65-F5344CB8AC3E}">
        <p14:creationId xmlns:p14="http://schemas.microsoft.com/office/powerpoint/2010/main" xmlns="" val="51622542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верхнього колонтитула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pPr rtl="0"/>
            <a:endParaRPr lang="uk-UA" noProof="0" dirty="0"/>
          </a:p>
        </p:txBody>
      </p:sp>
      <p:sp>
        <p:nvSpPr>
          <p:cNvPr id="3" name="Місце для дати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pPr rtl="0"/>
            <a:fld id="{08D83949-D74D-45CF-A8AE-3FE29D5EA461}" type="datetime1">
              <a:rPr lang="uk-UA" noProof="0" smtClean="0"/>
              <a:pPr rtl="0"/>
              <a:t>27.10.2025</a:t>
            </a:fld>
            <a:endParaRPr lang="uk-UA" noProof="0" dirty="0"/>
          </a:p>
        </p:txBody>
      </p:sp>
      <p:sp>
        <p:nvSpPr>
          <p:cNvPr id="4" name="Місце для зображення слайда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lang="uk-UA" noProof="0" dirty="0"/>
          </a:p>
        </p:txBody>
      </p:sp>
      <p:sp>
        <p:nvSpPr>
          <p:cNvPr id="5" name="Місце для нотаток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uk-UA" noProof="0" dirty="0"/>
              <a:t>Зразки заголовків</a:t>
            </a:r>
          </a:p>
          <a:p>
            <a:pPr lvl="1" rtl="0"/>
            <a:r>
              <a:rPr lang="uk-UA" noProof="0" dirty="0"/>
              <a:t>Другий рівень</a:t>
            </a:r>
          </a:p>
          <a:p>
            <a:pPr lvl="2" rtl="0"/>
            <a:r>
              <a:rPr lang="uk-UA" noProof="0" dirty="0"/>
              <a:t>Третій рівень</a:t>
            </a:r>
          </a:p>
          <a:p>
            <a:pPr lvl="3" rtl="0"/>
            <a:r>
              <a:rPr lang="uk-UA" noProof="0" dirty="0"/>
              <a:t>Четвертий рівень</a:t>
            </a:r>
          </a:p>
          <a:p>
            <a:pPr lvl="4" rtl="0"/>
            <a:r>
              <a:rPr lang="uk-UA" noProof="0" dirty="0"/>
              <a:t>П’ятий рівень</a:t>
            </a:r>
          </a:p>
        </p:txBody>
      </p:sp>
      <p:sp>
        <p:nvSpPr>
          <p:cNvPr id="6" name="Місце для нижнього колонтитула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pPr rtl="0"/>
            <a:endParaRPr lang="uk-UA" noProof="0" dirty="0"/>
          </a:p>
        </p:txBody>
      </p:sp>
      <p:sp>
        <p:nvSpPr>
          <p:cNvPr id="7" name="Місце для номера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pPr rtl="0"/>
            <a:fld id="{841221E5-7225-48EB-A4EE-420E7BFCF705}" type="slidenum">
              <a:rPr lang="uk-UA" noProof="0" smtClean="0"/>
              <a:pPr rtl="0"/>
              <a:t>‹#›</a:t>
            </a:fld>
            <a:endParaRPr lang="uk-UA" noProof="0" dirty="0"/>
          </a:p>
        </p:txBody>
      </p:sp>
    </p:spTree>
    <p:extLst>
      <p:ext uri="{BB962C8B-B14F-4D97-AF65-F5344CB8AC3E}">
        <p14:creationId xmlns:p14="http://schemas.microsoft.com/office/powerpoint/2010/main" xmlns="" val="1556669918"/>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10"/>
          </p:nvPr>
        </p:nvSpPr>
        <p:spPr/>
        <p:txBody>
          <a:bodyPr/>
          <a:lstStyle/>
          <a:p>
            <a:pPr rtl="0"/>
            <a:fld id="{841221E5-7225-48EB-A4EE-420E7BFCF705}" type="slidenum">
              <a:rPr lang="uk-UA" smtClean="0"/>
              <a:pPr rtl="0"/>
              <a:t>1</a:t>
            </a:fld>
            <a:endParaRPr lang="uk-UA" dirty="0"/>
          </a:p>
        </p:txBody>
      </p:sp>
    </p:spTree>
    <p:extLst>
      <p:ext uri="{BB962C8B-B14F-4D97-AF65-F5344CB8AC3E}">
        <p14:creationId xmlns:p14="http://schemas.microsoft.com/office/powerpoint/2010/main" xmlns="" val="13393112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10"/>
          </p:nvPr>
        </p:nvSpPr>
        <p:spPr/>
        <p:txBody>
          <a:bodyPr/>
          <a:lstStyle/>
          <a:p>
            <a:pPr rtl="0"/>
            <a:fld id="{841221E5-7225-48EB-A4EE-420E7BFCF705}" type="slidenum">
              <a:rPr lang="uk-UA" smtClean="0"/>
              <a:pPr rtl="0"/>
              <a:t>2</a:t>
            </a:fld>
            <a:endParaRPr lang="uk-UA" dirty="0"/>
          </a:p>
        </p:txBody>
      </p:sp>
    </p:spTree>
    <p:extLst>
      <p:ext uri="{BB962C8B-B14F-4D97-AF65-F5344CB8AC3E}">
        <p14:creationId xmlns:p14="http://schemas.microsoft.com/office/powerpoint/2010/main" xmlns="" val="41663749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ий слайд">
    <p:spTree>
      <p:nvGrpSpPr>
        <p:cNvPr id="1" name=""/>
        <p:cNvGrpSpPr/>
        <p:nvPr/>
      </p:nvGrpSpPr>
      <p:grpSpPr>
        <a:xfrm>
          <a:off x="0" y="0"/>
          <a:ext cx="0" cy="0"/>
          <a:chOff x="0" y="0"/>
          <a:chExt cx="0" cy="0"/>
        </a:xfrm>
      </p:grpSpPr>
      <p:sp>
        <p:nvSpPr>
          <p:cNvPr id="8" name="Прямокутник 7"/>
          <p:cNvSpPr/>
          <p:nvPr/>
        </p:nvSpPr>
        <p:spPr bwMode="ltGray">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rtl="0"/>
            <a:endParaRPr lang="uk-UA" noProof="0" dirty="0"/>
          </a:p>
        </p:txBody>
      </p:sp>
      <p:sp>
        <p:nvSpPr>
          <p:cNvPr id="9" name="Прямокутник 8"/>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rtl="0"/>
            <a:endParaRPr lang="uk-UA" noProof="0" dirty="0"/>
          </a:p>
        </p:txBody>
      </p:sp>
      <p:sp>
        <p:nvSpPr>
          <p:cNvPr id="10" name="Прямокутник 9"/>
          <p:cNvSpPr/>
          <p:nvPr/>
        </p:nvSpPr>
        <p:spPr bwMode="ltGray">
          <a:xfrm>
            <a:off x="121888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rtl="0"/>
            <a:endParaRPr lang="uk-UA" noProof="0" dirty="0"/>
          </a:p>
        </p:txBody>
      </p:sp>
      <p:sp>
        <p:nvSpPr>
          <p:cNvPr id="11" name="Прямокутник 10"/>
          <p:cNvSpPr/>
          <p:nvPr/>
        </p:nvSpPr>
        <p:spPr bwMode="gray">
          <a:xfrm>
            <a:off x="0" y="0"/>
            <a:ext cx="1218883"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rtl="0"/>
            <a:endParaRPr lang="uk-UA" noProof="0" dirty="0"/>
          </a:p>
        </p:txBody>
      </p:sp>
      <p:sp>
        <p:nvSpPr>
          <p:cNvPr id="12" name="Прямокутник 11"/>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rtl="0"/>
            <a:endParaRPr lang="uk-UA" noProof="0" dirty="0"/>
          </a:p>
        </p:txBody>
      </p:sp>
      <p:cxnSp>
        <p:nvCxnSpPr>
          <p:cNvPr id="13" name="Пряма сполучна лінія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Прямокутник 13"/>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rtl="0"/>
            <a:endParaRPr lang="uk-UA" noProof="0" dirty="0"/>
          </a:p>
        </p:txBody>
      </p:sp>
      <p:cxnSp>
        <p:nvCxnSpPr>
          <p:cNvPr id="15" name="Пряма сполучна лінія 14"/>
          <p:cNvCxnSpPr/>
          <p:nvPr/>
        </p:nvCxnSpPr>
        <p:spPr bwMode="white">
          <a:xfrm>
            <a:off x="1218884"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Пряма сполучна лінія 15"/>
          <p:cNvCxnSpPr/>
          <p:nvPr/>
        </p:nvCxnSpPr>
        <p:spPr bwMode="white">
          <a:xfrm>
            <a:off x="0" y="5631204"/>
            <a:ext cx="182832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Число &quot;пі&quot;"/>
          <p:cNvSpPr>
            <a:spLocks/>
          </p:cNvSpPr>
          <p:nvPr/>
        </p:nvSpPr>
        <p:spPr bwMode="white">
          <a:xfrm>
            <a:off x="276462" y="6032500"/>
            <a:ext cx="593189" cy="519176"/>
          </a:xfrm>
          <a:custGeom>
            <a:avLst/>
            <a:gdLst>
              <a:gd name="T0" fmla="*/ 411 w 426"/>
              <a:gd name="T1" fmla="*/ 0 h 372"/>
              <a:gd name="T2" fmla="*/ 90 w 426"/>
              <a:gd name="T3" fmla="*/ 0 h 372"/>
              <a:gd name="T4" fmla="*/ 3 w 426"/>
              <a:gd name="T5" fmla="*/ 64 h 372"/>
              <a:gd name="T6" fmla="*/ 12 w 426"/>
              <a:gd name="T7" fmla="*/ 83 h 372"/>
              <a:gd name="T8" fmla="*/ 17 w 426"/>
              <a:gd name="T9" fmla="*/ 83 h 372"/>
              <a:gd name="T10" fmla="*/ 31 w 426"/>
              <a:gd name="T11" fmla="*/ 73 h 372"/>
              <a:gd name="T12" fmla="*/ 90 w 426"/>
              <a:gd name="T13" fmla="*/ 30 h 372"/>
              <a:gd name="T14" fmla="*/ 131 w 426"/>
              <a:gd name="T15" fmla="*/ 30 h 372"/>
              <a:gd name="T16" fmla="*/ 61 w 426"/>
              <a:gd name="T17" fmla="*/ 334 h 372"/>
              <a:gd name="T18" fmla="*/ 61 w 426"/>
              <a:gd name="T19" fmla="*/ 355 h 372"/>
              <a:gd name="T20" fmla="*/ 72 w 426"/>
              <a:gd name="T21" fmla="*/ 359 h 372"/>
              <a:gd name="T22" fmla="*/ 83 w 426"/>
              <a:gd name="T23" fmla="*/ 355 h 372"/>
              <a:gd name="T24" fmla="*/ 161 w 426"/>
              <a:gd name="T25" fmla="*/ 30 h 372"/>
              <a:gd name="T26" fmla="*/ 272 w 426"/>
              <a:gd name="T27" fmla="*/ 30 h 372"/>
              <a:gd name="T28" fmla="*/ 253 w 426"/>
              <a:gd name="T29" fmla="*/ 270 h 372"/>
              <a:gd name="T30" fmla="*/ 277 w 426"/>
              <a:gd name="T31" fmla="*/ 355 h 372"/>
              <a:gd name="T32" fmla="*/ 322 w 426"/>
              <a:gd name="T33" fmla="*/ 372 h 372"/>
              <a:gd name="T34" fmla="*/ 335 w 426"/>
              <a:gd name="T35" fmla="*/ 371 h 372"/>
              <a:gd name="T36" fmla="*/ 417 w 426"/>
              <a:gd name="T37" fmla="*/ 280 h 372"/>
              <a:gd name="T38" fmla="*/ 406 w 426"/>
              <a:gd name="T39" fmla="*/ 262 h 372"/>
              <a:gd name="T40" fmla="*/ 388 w 426"/>
              <a:gd name="T41" fmla="*/ 273 h 372"/>
              <a:gd name="T42" fmla="*/ 331 w 426"/>
              <a:gd name="T43" fmla="*/ 341 h 372"/>
              <a:gd name="T44" fmla="*/ 298 w 426"/>
              <a:gd name="T45" fmla="*/ 333 h 372"/>
              <a:gd name="T46" fmla="*/ 283 w 426"/>
              <a:gd name="T47" fmla="*/ 272 h 372"/>
              <a:gd name="T48" fmla="*/ 302 w 426"/>
              <a:gd name="T49" fmla="*/ 30 h 372"/>
              <a:gd name="T50" fmla="*/ 411 w 426"/>
              <a:gd name="T51" fmla="*/ 30 h 372"/>
              <a:gd name="T52" fmla="*/ 426 w 426"/>
              <a:gd name="T53" fmla="*/ 15 h 372"/>
              <a:gd name="T54" fmla="*/ 411 w 426"/>
              <a:gd name="T55"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6" h="372">
                <a:moveTo>
                  <a:pt x="411" y="0"/>
                </a:moveTo>
                <a:cubicBezTo>
                  <a:pt x="90" y="0"/>
                  <a:pt x="90" y="0"/>
                  <a:pt x="90" y="0"/>
                </a:cubicBezTo>
                <a:cubicBezTo>
                  <a:pt x="25" y="0"/>
                  <a:pt x="4" y="61"/>
                  <a:pt x="3" y="64"/>
                </a:cubicBezTo>
                <a:cubicBezTo>
                  <a:pt x="0" y="71"/>
                  <a:pt x="4" y="80"/>
                  <a:pt x="12" y="83"/>
                </a:cubicBezTo>
                <a:cubicBezTo>
                  <a:pt x="14" y="83"/>
                  <a:pt x="15" y="83"/>
                  <a:pt x="17" y="83"/>
                </a:cubicBezTo>
                <a:cubicBezTo>
                  <a:pt x="23" y="83"/>
                  <a:pt x="29" y="80"/>
                  <a:pt x="31" y="73"/>
                </a:cubicBezTo>
                <a:cubicBezTo>
                  <a:pt x="31" y="73"/>
                  <a:pt x="46" y="30"/>
                  <a:pt x="90" y="30"/>
                </a:cubicBezTo>
                <a:cubicBezTo>
                  <a:pt x="131" y="30"/>
                  <a:pt x="131" y="30"/>
                  <a:pt x="131" y="30"/>
                </a:cubicBezTo>
                <a:cubicBezTo>
                  <a:pt x="129" y="83"/>
                  <a:pt x="118" y="274"/>
                  <a:pt x="61" y="334"/>
                </a:cubicBezTo>
                <a:cubicBezTo>
                  <a:pt x="55" y="340"/>
                  <a:pt x="55" y="350"/>
                  <a:pt x="61" y="355"/>
                </a:cubicBezTo>
                <a:cubicBezTo>
                  <a:pt x="64" y="358"/>
                  <a:pt x="68" y="359"/>
                  <a:pt x="72" y="359"/>
                </a:cubicBezTo>
                <a:cubicBezTo>
                  <a:pt x="76" y="359"/>
                  <a:pt x="80" y="358"/>
                  <a:pt x="83" y="355"/>
                </a:cubicBezTo>
                <a:cubicBezTo>
                  <a:pt x="148" y="286"/>
                  <a:pt x="159" y="84"/>
                  <a:pt x="161" y="30"/>
                </a:cubicBezTo>
                <a:cubicBezTo>
                  <a:pt x="272" y="30"/>
                  <a:pt x="272" y="30"/>
                  <a:pt x="272" y="30"/>
                </a:cubicBezTo>
                <a:cubicBezTo>
                  <a:pt x="253" y="270"/>
                  <a:pt x="253" y="270"/>
                  <a:pt x="253" y="270"/>
                </a:cubicBezTo>
                <a:cubicBezTo>
                  <a:pt x="253" y="272"/>
                  <a:pt x="248" y="327"/>
                  <a:pt x="277" y="355"/>
                </a:cubicBezTo>
                <a:cubicBezTo>
                  <a:pt x="289" y="366"/>
                  <a:pt x="304" y="372"/>
                  <a:pt x="322" y="372"/>
                </a:cubicBezTo>
                <a:cubicBezTo>
                  <a:pt x="326" y="372"/>
                  <a:pt x="330" y="372"/>
                  <a:pt x="335" y="371"/>
                </a:cubicBezTo>
                <a:cubicBezTo>
                  <a:pt x="398" y="362"/>
                  <a:pt x="416" y="283"/>
                  <a:pt x="417" y="280"/>
                </a:cubicBezTo>
                <a:cubicBezTo>
                  <a:pt x="419" y="271"/>
                  <a:pt x="414" y="264"/>
                  <a:pt x="406" y="262"/>
                </a:cubicBezTo>
                <a:cubicBezTo>
                  <a:pt x="398" y="260"/>
                  <a:pt x="390" y="265"/>
                  <a:pt x="388" y="273"/>
                </a:cubicBezTo>
                <a:cubicBezTo>
                  <a:pt x="388" y="274"/>
                  <a:pt x="373" y="335"/>
                  <a:pt x="331" y="341"/>
                </a:cubicBezTo>
                <a:cubicBezTo>
                  <a:pt x="316" y="343"/>
                  <a:pt x="306" y="341"/>
                  <a:pt x="298" y="333"/>
                </a:cubicBezTo>
                <a:cubicBezTo>
                  <a:pt x="282" y="318"/>
                  <a:pt x="282" y="284"/>
                  <a:pt x="283" y="272"/>
                </a:cubicBezTo>
                <a:cubicBezTo>
                  <a:pt x="302" y="30"/>
                  <a:pt x="302" y="30"/>
                  <a:pt x="302" y="30"/>
                </a:cubicBezTo>
                <a:cubicBezTo>
                  <a:pt x="411" y="30"/>
                  <a:pt x="411" y="30"/>
                  <a:pt x="411" y="30"/>
                </a:cubicBezTo>
                <a:cubicBezTo>
                  <a:pt x="419" y="30"/>
                  <a:pt x="426" y="24"/>
                  <a:pt x="426" y="15"/>
                </a:cubicBezTo>
                <a:cubicBezTo>
                  <a:pt x="426" y="7"/>
                  <a:pt x="419" y="0"/>
                  <a:pt x="411" y="0"/>
                </a:cubicBezTo>
                <a:close/>
              </a:path>
            </a:pathLst>
          </a:custGeom>
          <a:solidFill>
            <a:schemeClr val="bg1"/>
          </a:solidFill>
          <a:ln>
            <a:solidFill>
              <a:schemeClr val="bg1"/>
            </a:solidFill>
          </a:ln>
          <a:extLst/>
        </p:spPr>
        <p:txBody>
          <a:bodyPr vert="horz" wrap="square" lIns="121899" tIns="60949" rIns="121899" bIns="60949" numCol="1" rtlCol="0" anchor="t" anchorCtr="0" compatLnSpc="1">
            <a:prstTxWarp prst="textNoShape">
              <a:avLst/>
            </a:prstTxWarp>
          </a:bodyPr>
          <a:lstStyle/>
          <a:p>
            <a:pPr rtl="0"/>
            <a:endParaRPr lang="uk-UA" noProof="0" dirty="0"/>
          </a:p>
        </p:txBody>
      </p:sp>
      <p:sp>
        <p:nvSpPr>
          <p:cNvPr id="2" name="Заголовок 1"/>
          <p:cNvSpPr>
            <a:spLocks noGrp="1"/>
          </p:cNvSpPr>
          <p:nvPr>
            <p:ph type="ctrTitle"/>
          </p:nvPr>
        </p:nvSpPr>
        <p:spPr>
          <a:xfrm>
            <a:off x="2428669" y="1600200"/>
            <a:ext cx="8329031" cy="2680127"/>
          </a:xfrm>
        </p:spPr>
        <p:txBody>
          <a:bodyPr rtlCol="0">
            <a:noAutofit/>
          </a:bodyPr>
          <a:lstStyle>
            <a:lvl1pPr>
              <a:defRPr sz="5400"/>
            </a:lvl1pPr>
          </a:lstStyle>
          <a:p>
            <a:pPr rtl="0"/>
            <a:r>
              <a:rPr lang="uk-UA" noProof="0"/>
              <a:t>Клацніть, щоб редагувати стиль зразка заголовка</a:t>
            </a:r>
            <a:endParaRPr lang="uk-UA" noProof="0" dirty="0"/>
          </a:p>
        </p:txBody>
      </p:sp>
      <p:sp>
        <p:nvSpPr>
          <p:cNvPr id="3" name="Підзаголовок 2"/>
          <p:cNvSpPr>
            <a:spLocks noGrp="1"/>
          </p:cNvSpPr>
          <p:nvPr>
            <p:ph type="subTitle" idx="1"/>
          </p:nvPr>
        </p:nvSpPr>
        <p:spPr>
          <a:xfrm>
            <a:off x="2428669" y="4344915"/>
            <a:ext cx="7516442" cy="1116085"/>
          </a:xfrm>
        </p:spPr>
        <p:txBody>
          <a:bodyPr rtlCol="0">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uk-UA" noProof="0"/>
              <a:t>Клацніть, щоб редагувати стиль зразка підзаголовка</a:t>
            </a:r>
            <a:endParaRPr lang="uk-UA" noProof="0" dirty="0"/>
          </a:p>
        </p:txBody>
      </p:sp>
      <p:sp>
        <p:nvSpPr>
          <p:cNvPr id="4" name="Місце для дати 3"/>
          <p:cNvSpPr>
            <a:spLocks noGrp="1"/>
          </p:cNvSpPr>
          <p:nvPr>
            <p:ph type="dt" sz="half" idx="10"/>
          </p:nvPr>
        </p:nvSpPr>
        <p:spPr/>
        <p:txBody>
          <a:bodyPr rtlCol="0"/>
          <a:lstStyle>
            <a:lvl1pPr>
              <a:defRPr baseline="0">
                <a:solidFill>
                  <a:schemeClr val="tx2"/>
                </a:solidFill>
              </a:defRPr>
            </a:lvl1pPr>
          </a:lstStyle>
          <a:p>
            <a:pPr rtl="0"/>
            <a:fld id="{1BCF492B-27CF-4433-AB19-EE7377869858}" type="datetime1">
              <a:rPr lang="uk-UA" noProof="0" smtClean="0"/>
              <a:pPr rtl="0"/>
              <a:t>27.10.2025</a:t>
            </a:fld>
            <a:endParaRPr lang="uk-UA" noProof="0" dirty="0"/>
          </a:p>
        </p:txBody>
      </p:sp>
      <p:sp>
        <p:nvSpPr>
          <p:cNvPr id="5" name="Місце для нижнього колонтитула 4"/>
          <p:cNvSpPr>
            <a:spLocks noGrp="1"/>
          </p:cNvSpPr>
          <p:nvPr>
            <p:ph type="ftr" sz="quarter" idx="11"/>
          </p:nvPr>
        </p:nvSpPr>
        <p:spPr/>
        <p:txBody>
          <a:bodyPr rtlCol="0"/>
          <a:lstStyle>
            <a:lvl1pPr>
              <a:defRPr baseline="0">
                <a:solidFill>
                  <a:schemeClr val="tx2"/>
                </a:solidFill>
              </a:defRPr>
            </a:lvl1pPr>
          </a:lstStyle>
          <a:p>
            <a:pPr rtl="0"/>
            <a:r>
              <a:rPr lang="uk-UA" noProof="0" dirty="0"/>
              <a:t>Додайте нижній колонтитул</a:t>
            </a:r>
          </a:p>
        </p:txBody>
      </p:sp>
      <p:sp>
        <p:nvSpPr>
          <p:cNvPr id="6" name="Місце для номера слайда 5"/>
          <p:cNvSpPr>
            <a:spLocks noGrp="1"/>
          </p:cNvSpPr>
          <p:nvPr>
            <p:ph type="sldNum" sz="quarter" idx="12"/>
          </p:nvPr>
        </p:nvSpPr>
        <p:spPr>
          <a:xfrm>
            <a:off x="10666412" y="6356351"/>
            <a:ext cx="609441" cy="365125"/>
          </a:xfrm>
        </p:spPr>
        <p:txBody>
          <a:bodyPr rtlCol="0"/>
          <a:lstStyle>
            <a:lvl1pPr>
              <a:defRPr baseline="0">
                <a:solidFill>
                  <a:schemeClr val="tx2"/>
                </a:solidFill>
              </a:defRPr>
            </a:lvl1pPr>
          </a:lstStyle>
          <a:p>
            <a:pPr rtl="0"/>
            <a:fld id="{7DC1BBB0-96F0-4077-A278-0F3FB5C104D3}" type="slidenum">
              <a:rPr lang="uk-UA" noProof="0" smtClean="0"/>
              <a:pPr rtl="0"/>
              <a:t>‹#›</a:t>
            </a:fld>
            <a:endParaRPr lang="uk-UA" noProof="0" dirty="0"/>
          </a:p>
        </p:txBody>
      </p:sp>
    </p:spTree>
    <p:extLst>
      <p:ext uri="{BB962C8B-B14F-4D97-AF65-F5344CB8AC3E}">
        <p14:creationId xmlns:p14="http://schemas.microsoft.com/office/powerpoint/2010/main" xmlns="" val="381795598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і об’є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uk-UA" noProof="0"/>
              <a:t>Клацніть, щоб редагувати стиль зразка заголовка</a:t>
            </a:r>
            <a:endParaRPr lang="uk-UA" noProof="0" dirty="0"/>
          </a:p>
        </p:txBody>
      </p:sp>
      <p:sp>
        <p:nvSpPr>
          <p:cNvPr id="3" name="Місце для вмісту 2"/>
          <p:cNvSpPr>
            <a:spLocks noGrp="1"/>
          </p:cNvSpPr>
          <p:nvPr>
            <p:ph idx="1"/>
          </p:nvPr>
        </p:nvSpPr>
        <p:spPr/>
        <p:txBody>
          <a:bodyPr rtlCol="0"/>
          <a:lstStyle>
            <a:lvl5pPr>
              <a:defRPr/>
            </a:lvl5pPr>
            <a:lvl6pPr>
              <a:defRPr/>
            </a:lvl6pPr>
            <a:lvl7pPr>
              <a:defRPr/>
            </a:lvl7pPr>
            <a:lvl8pPr>
              <a:defRPr/>
            </a:lvl8pPr>
            <a:lvl9pPr>
              <a:defRPr/>
            </a:lvl9pPr>
          </a:lstStyle>
          <a:p>
            <a:pPr lvl="0" rtl="0"/>
            <a:r>
              <a:rPr lang="uk-UA" noProof="0"/>
              <a:t>Відредагуйте стиль зразка тексту</a:t>
            </a:r>
          </a:p>
          <a:p>
            <a:pPr lvl="1" rtl="0"/>
            <a:r>
              <a:rPr lang="uk-UA" noProof="0"/>
              <a:t>Другий рівень</a:t>
            </a:r>
          </a:p>
          <a:p>
            <a:pPr lvl="2" rtl="0"/>
            <a:r>
              <a:rPr lang="uk-UA" noProof="0"/>
              <a:t>Третій рівень</a:t>
            </a:r>
          </a:p>
          <a:p>
            <a:pPr lvl="3" rtl="0"/>
            <a:r>
              <a:rPr lang="uk-UA" noProof="0"/>
              <a:t>Четвертий рівень</a:t>
            </a:r>
          </a:p>
          <a:p>
            <a:pPr lvl="4" rtl="0"/>
            <a:r>
              <a:rPr lang="uk-UA" noProof="0"/>
              <a:t>П’ятий рівень</a:t>
            </a:r>
            <a:endParaRPr lang="uk-UA" noProof="0" dirty="0"/>
          </a:p>
        </p:txBody>
      </p:sp>
      <p:sp>
        <p:nvSpPr>
          <p:cNvPr id="4" name="Місце для дати 3"/>
          <p:cNvSpPr>
            <a:spLocks noGrp="1"/>
          </p:cNvSpPr>
          <p:nvPr>
            <p:ph type="dt" sz="half" idx="10"/>
          </p:nvPr>
        </p:nvSpPr>
        <p:spPr/>
        <p:txBody>
          <a:bodyPr rtlCol="0"/>
          <a:lstStyle/>
          <a:p>
            <a:pPr rtl="0"/>
            <a:fld id="{E4AA8D70-466F-4A1B-9BBA-99C5C04D1DF9}" type="datetime1">
              <a:rPr lang="uk-UA" noProof="0" smtClean="0"/>
              <a:pPr rtl="0"/>
              <a:t>27.10.2025</a:t>
            </a:fld>
            <a:endParaRPr lang="uk-UA" noProof="0" dirty="0"/>
          </a:p>
        </p:txBody>
      </p:sp>
      <p:sp>
        <p:nvSpPr>
          <p:cNvPr id="5" name="Місце для нижнього колонтитула 4"/>
          <p:cNvSpPr>
            <a:spLocks noGrp="1"/>
          </p:cNvSpPr>
          <p:nvPr>
            <p:ph type="ftr" sz="quarter" idx="11"/>
          </p:nvPr>
        </p:nvSpPr>
        <p:spPr/>
        <p:txBody>
          <a:bodyPr rtlCol="0"/>
          <a:lstStyle/>
          <a:p>
            <a:pPr rtl="0"/>
            <a:r>
              <a:rPr lang="uk-UA" noProof="0" dirty="0"/>
              <a:t>Додайте нижній колонтитул</a:t>
            </a:r>
          </a:p>
        </p:txBody>
      </p:sp>
      <p:sp>
        <p:nvSpPr>
          <p:cNvPr id="6" name="Місце для номера слайда 5"/>
          <p:cNvSpPr>
            <a:spLocks noGrp="1"/>
          </p:cNvSpPr>
          <p:nvPr>
            <p:ph type="sldNum" sz="quarter" idx="12"/>
          </p:nvPr>
        </p:nvSpPr>
        <p:spPr/>
        <p:txBody>
          <a:bodyPr rtlCol="0"/>
          <a:lstStyle/>
          <a:p>
            <a:pPr rtl="0"/>
            <a:fld id="{7DC1BBB0-96F0-4077-A278-0F3FB5C104D3}" type="slidenum">
              <a:rPr lang="uk-UA" noProof="0" smtClean="0"/>
              <a:pPr rtl="0"/>
              <a:t>‹#›</a:t>
            </a:fld>
            <a:endParaRPr lang="uk-UA" noProof="0" dirty="0"/>
          </a:p>
        </p:txBody>
      </p:sp>
    </p:spTree>
    <p:extLst>
      <p:ext uri="{BB962C8B-B14F-4D97-AF65-F5344CB8AC3E}">
        <p14:creationId xmlns:p14="http://schemas.microsoft.com/office/powerpoint/2010/main" xmlns="" val="218553284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озділу">
    <p:spTree>
      <p:nvGrpSpPr>
        <p:cNvPr id="1" name=""/>
        <p:cNvGrpSpPr/>
        <p:nvPr/>
      </p:nvGrpSpPr>
      <p:grpSpPr>
        <a:xfrm>
          <a:off x="0" y="0"/>
          <a:ext cx="0" cy="0"/>
          <a:chOff x="0" y="0"/>
          <a:chExt cx="0" cy="0"/>
        </a:xfrm>
      </p:grpSpPr>
      <p:sp>
        <p:nvSpPr>
          <p:cNvPr id="19" name="Прямокутник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rtl="0"/>
            <a:endParaRPr lang="uk-UA" noProof="0" dirty="0"/>
          </a:p>
        </p:txBody>
      </p:sp>
      <p:sp>
        <p:nvSpPr>
          <p:cNvPr id="20" name="Прямокутник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rtl="0"/>
            <a:endParaRPr lang="uk-UA" noProof="0" dirty="0"/>
          </a:p>
        </p:txBody>
      </p:sp>
      <p:sp>
        <p:nvSpPr>
          <p:cNvPr id="24" name="Прямокутник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rtl="0"/>
            <a:endParaRPr lang="uk-UA" noProof="0" dirty="0"/>
          </a:p>
        </p:txBody>
      </p:sp>
      <p:sp>
        <p:nvSpPr>
          <p:cNvPr id="21" name="Прямокутник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rtl="0"/>
            <a:endParaRPr lang="uk-UA" noProof="0" dirty="0"/>
          </a:p>
        </p:txBody>
      </p:sp>
      <p:cxnSp>
        <p:nvCxnSpPr>
          <p:cNvPr id="22" name="Пряма сполучна лінія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Прямокутник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rtl="0"/>
            <a:endParaRPr lang="uk-UA" noProof="0" dirty="0"/>
          </a:p>
        </p:txBody>
      </p:sp>
      <p:sp>
        <p:nvSpPr>
          <p:cNvPr id="18" name="Число &quot;пі&quot;"/>
          <p:cNvSpPr>
            <a:spLocks/>
          </p:cNvSpPr>
          <p:nvPr/>
        </p:nvSpPr>
        <p:spPr bwMode="white">
          <a:xfrm>
            <a:off x="276462" y="6032500"/>
            <a:ext cx="593189" cy="519176"/>
          </a:xfrm>
          <a:custGeom>
            <a:avLst/>
            <a:gdLst>
              <a:gd name="T0" fmla="*/ 411 w 426"/>
              <a:gd name="T1" fmla="*/ 0 h 372"/>
              <a:gd name="T2" fmla="*/ 90 w 426"/>
              <a:gd name="T3" fmla="*/ 0 h 372"/>
              <a:gd name="T4" fmla="*/ 3 w 426"/>
              <a:gd name="T5" fmla="*/ 64 h 372"/>
              <a:gd name="T6" fmla="*/ 12 w 426"/>
              <a:gd name="T7" fmla="*/ 83 h 372"/>
              <a:gd name="T8" fmla="*/ 17 w 426"/>
              <a:gd name="T9" fmla="*/ 83 h 372"/>
              <a:gd name="T10" fmla="*/ 31 w 426"/>
              <a:gd name="T11" fmla="*/ 73 h 372"/>
              <a:gd name="T12" fmla="*/ 90 w 426"/>
              <a:gd name="T13" fmla="*/ 30 h 372"/>
              <a:gd name="T14" fmla="*/ 131 w 426"/>
              <a:gd name="T15" fmla="*/ 30 h 372"/>
              <a:gd name="T16" fmla="*/ 61 w 426"/>
              <a:gd name="T17" fmla="*/ 334 h 372"/>
              <a:gd name="T18" fmla="*/ 61 w 426"/>
              <a:gd name="T19" fmla="*/ 355 h 372"/>
              <a:gd name="T20" fmla="*/ 72 w 426"/>
              <a:gd name="T21" fmla="*/ 359 h 372"/>
              <a:gd name="T22" fmla="*/ 83 w 426"/>
              <a:gd name="T23" fmla="*/ 355 h 372"/>
              <a:gd name="T24" fmla="*/ 161 w 426"/>
              <a:gd name="T25" fmla="*/ 30 h 372"/>
              <a:gd name="T26" fmla="*/ 272 w 426"/>
              <a:gd name="T27" fmla="*/ 30 h 372"/>
              <a:gd name="T28" fmla="*/ 253 w 426"/>
              <a:gd name="T29" fmla="*/ 270 h 372"/>
              <a:gd name="T30" fmla="*/ 277 w 426"/>
              <a:gd name="T31" fmla="*/ 355 h 372"/>
              <a:gd name="T32" fmla="*/ 322 w 426"/>
              <a:gd name="T33" fmla="*/ 372 h 372"/>
              <a:gd name="T34" fmla="*/ 335 w 426"/>
              <a:gd name="T35" fmla="*/ 371 h 372"/>
              <a:gd name="T36" fmla="*/ 417 w 426"/>
              <a:gd name="T37" fmla="*/ 280 h 372"/>
              <a:gd name="T38" fmla="*/ 406 w 426"/>
              <a:gd name="T39" fmla="*/ 262 h 372"/>
              <a:gd name="T40" fmla="*/ 388 w 426"/>
              <a:gd name="T41" fmla="*/ 273 h 372"/>
              <a:gd name="T42" fmla="*/ 331 w 426"/>
              <a:gd name="T43" fmla="*/ 341 h 372"/>
              <a:gd name="T44" fmla="*/ 298 w 426"/>
              <a:gd name="T45" fmla="*/ 333 h 372"/>
              <a:gd name="T46" fmla="*/ 283 w 426"/>
              <a:gd name="T47" fmla="*/ 272 h 372"/>
              <a:gd name="T48" fmla="*/ 302 w 426"/>
              <a:gd name="T49" fmla="*/ 30 h 372"/>
              <a:gd name="T50" fmla="*/ 411 w 426"/>
              <a:gd name="T51" fmla="*/ 30 h 372"/>
              <a:gd name="T52" fmla="*/ 426 w 426"/>
              <a:gd name="T53" fmla="*/ 15 h 372"/>
              <a:gd name="T54" fmla="*/ 411 w 426"/>
              <a:gd name="T55"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6" h="372">
                <a:moveTo>
                  <a:pt x="411" y="0"/>
                </a:moveTo>
                <a:cubicBezTo>
                  <a:pt x="90" y="0"/>
                  <a:pt x="90" y="0"/>
                  <a:pt x="90" y="0"/>
                </a:cubicBezTo>
                <a:cubicBezTo>
                  <a:pt x="25" y="0"/>
                  <a:pt x="4" y="61"/>
                  <a:pt x="3" y="64"/>
                </a:cubicBezTo>
                <a:cubicBezTo>
                  <a:pt x="0" y="71"/>
                  <a:pt x="4" y="80"/>
                  <a:pt x="12" y="83"/>
                </a:cubicBezTo>
                <a:cubicBezTo>
                  <a:pt x="14" y="83"/>
                  <a:pt x="15" y="83"/>
                  <a:pt x="17" y="83"/>
                </a:cubicBezTo>
                <a:cubicBezTo>
                  <a:pt x="23" y="83"/>
                  <a:pt x="29" y="80"/>
                  <a:pt x="31" y="73"/>
                </a:cubicBezTo>
                <a:cubicBezTo>
                  <a:pt x="31" y="73"/>
                  <a:pt x="46" y="30"/>
                  <a:pt x="90" y="30"/>
                </a:cubicBezTo>
                <a:cubicBezTo>
                  <a:pt x="131" y="30"/>
                  <a:pt x="131" y="30"/>
                  <a:pt x="131" y="30"/>
                </a:cubicBezTo>
                <a:cubicBezTo>
                  <a:pt x="129" y="83"/>
                  <a:pt x="118" y="274"/>
                  <a:pt x="61" y="334"/>
                </a:cubicBezTo>
                <a:cubicBezTo>
                  <a:pt x="55" y="340"/>
                  <a:pt x="55" y="350"/>
                  <a:pt x="61" y="355"/>
                </a:cubicBezTo>
                <a:cubicBezTo>
                  <a:pt x="64" y="358"/>
                  <a:pt x="68" y="359"/>
                  <a:pt x="72" y="359"/>
                </a:cubicBezTo>
                <a:cubicBezTo>
                  <a:pt x="76" y="359"/>
                  <a:pt x="80" y="358"/>
                  <a:pt x="83" y="355"/>
                </a:cubicBezTo>
                <a:cubicBezTo>
                  <a:pt x="148" y="286"/>
                  <a:pt x="159" y="84"/>
                  <a:pt x="161" y="30"/>
                </a:cubicBezTo>
                <a:cubicBezTo>
                  <a:pt x="272" y="30"/>
                  <a:pt x="272" y="30"/>
                  <a:pt x="272" y="30"/>
                </a:cubicBezTo>
                <a:cubicBezTo>
                  <a:pt x="253" y="270"/>
                  <a:pt x="253" y="270"/>
                  <a:pt x="253" y="270"/>
                </a:cubicBezTo>
                <a:cubicBezTo>
                  <a:pt x="253" y="272"/>
                  <a:pt x="248" y="327"/>
                  <a:pt x="277" y="355"/>
                </a:cubicBezTo>
                <a:cubicBezTo>
                  <a:pt x="289" y="366"/>
                  <a:pt x="304" y="372"/>
                  <a:pt x="322" y="372"/>
                </a:cubicBezTo>
                <a:cubicBezTo>
                  <a:pt x="326" y="372"/>
                  <a:pt x="330" y="372"/>
                  <a:pt x="335" y="371"/>
                </a:cubicBezTo>
                <a:cubicBezTo>
                  <a:pt x="398" y="362"/>
                  <a:pt x="416" y="283"/>
                  <a:pt x="417" y="280"/>
                </a:cubicBezTo>
                <a:cubicBezTo>
                  <a:pt x="419" y="271"/>
                  <a:pt x="414" y="264"/>
                  <a:pt x="406" y="262"/>
                </a:cubicBezTo>
                <a:cubicBezTo>
                  <a:pt x="398" y="260"/>
                  <a:pt x="390" y="265"/>
                  <a:pt x="388" y="273"/>
                </a:cubicBezTo>
                <a:cubicBezTo>
                  <a:pt x="388" y="274"/>
                  <a:pt x="373" y="335"/>
                  <a:pt x="331" y="341"/>
                </a:cubicBezTo>
                <a:cubicBezTo>
                  <a:pt x="316" y="343"/>
                  <a:pt x="306" y="341"/>
                  <a:pt x="298" y="333"/>
                </a:cubicBezTo>
                <a:cubicBezTo>
                  <a:pt x="282" y="318"/>
                  <a:pt x="282" y="284"/>
                  <a:pt x="283" y="272"/>
                </a:cubicBezTo>
                <a:cubicBezTo>
                  <a:pt x="302" y="30"/>
                  <a:pt x="302" y="30"/>
                  <a:pt x="302" y="30"/>
                </a:cubicBezTo>
                <a:cubicBezTo>
                  <a:pt x="411" y="30"/>
                  <a:pt x="411" y="30"/>
                  <a:pt x="411" y="30"/>
                </a:cubicBezTo>
                <a:cubicBezTo>
                  <a:pt x="419" y="30"/>
                  <a:pt x="426" y="24"/>
                  <a:pt x="426" y="15"/>
                </a:cubicBezTo>
                <a:cubicBezTo>
                  <a:pt x="426" y="7"/>
                  <a:pt x="419" y="0"/>
                  <a:pt x="411" y="0"/>
                </a:cubicBezTo>
                <a:close/>
              </a:path>
            </a:pathLst>
          </a:custGeom>
          <a:solidFill>
            <a:schemeClr val="bg1"/>
          </a:solidFill>
          <a:ln>
            <a:solidFill>
              <a:schemeClr val="bg1"/>
            </a:solidFill>
          </a:ln>
          <a:extLst/>
        </p:spPr>
        <p:txBody>
          <a:bodyPr vert="horz" wrap="square" lIns="121899" tIns="60949" rIns="121899" bIns="60949" numCol="1" rtlCol="0" anchor="t" anchorCtr="0" compatLnSpc="1">
            <a:prstTxWarp prst="textNoShape">
              <a:avLst/>
            </a:prstTxWarp>
          </a:bodyPr>
          <a:lstStyle/>
          <a:p>
            <a:pPr rtl="0"/>
            <a:endParaRPr lang="uk-UA" noProof="0" dirty="0"/>
          </a:p>
        </p:txBody>
      </p:sp>
      <p:cxnSp>
        <p:nvCxnSpPr>
          <p:cNvPr id="23" name="Пряма сполучна лінія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Прямокутник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rtl="0"/>
            <a:endParaRPr lang="uk-UA" noProof="0" dirty="0"/>
          </a:p>
        </p:txBody>
      </p:sp>
      <p:sp>
        <p:nvSpPr>
          <p:cNvPr id="27" name="Прямокутник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rtl="0"/>
            <a:endParaRPr lang="uk-UA" noProof="0" dirty="0"/>
          </a:p>
        </p:txBody>
      </p:sp>
      <p:sp>
        <p:nvSpPr>
          <p:cNvPr id="28" name="Прямокутник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rtl="0"/>
            <a:endParaRPr lang="uk-UA" noProof="0" dirty="0"/>
          </a:p>
        </p:txBody>
      </p:sp>
      <p:sp>
        <p:nvSpPr>
          <p:cNvPr id="29" name="Прямокутник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rtl="0"/>
            <a:endParaRPr lang="uk-UA" noProof="0" dirty="0"/>
          </a:p>
        </p:txBody>
      </p:sp>
      <p:sp>
        <p:nvSpPr>
          <p:cNvPr id="30" name="Прямокутник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rtl="0"/>
            <a:endParaRPr lang="uk-UA" noProof="0" dirty="0"/>
          </a:p>
        </p:txBody>
      </p:sp>
      <p:cxnSp>
        <p:nvCxnSpPr>
          <p:cNvPr id="31" name="Пряма сполучна лінія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Прямокутник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rtl="0"/>
            <a:endParaRPr lang="uk-UA" noProof="0" dirty="0"/>
          </a:p>
        </p:txBody>
      </p:sp>
      <p:cxnSp>
        <p:nvCxnSpPr>
          <p:cNvPr id="33" name="Пряма сполучна лінія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Заголовок 1"/>
          <p:cNvSpPr>
            <a:spLocks noGrp="1"/>
          </p:cNvSpPr>
          <p:nvPr>
            <p:ph type="title"/>
          </p:nvPr>
        </p:nvSpPr>
        <p:spPr>
          <a:xfrm>
            <a:off x="1598613" y="1600201"/>
            <a:ext cx="8283272" cy="2654064"/>
          </a:xfrm>
        </p:spPr>
        <p:txBody>
          <a:bodyPr rtlCol="0" anchor="b">
            <a:normAutofit/>
          </a:bodyPr>
          <a:lstStyle>
            <a:lvl1pPr algn="l">
              <a:defRPr sz="5400" b="0" cap="none" baseline="0"/>
            </a:lvl1pPr>
          </a:lstStyle>
          <a:p>
            <a:pPr rtl="0"/>
            <a:r>
              <a:rPr lang="uk-UA" noProof="0"/>
              <a:t>Клацніть, щоб редагувати стиль зразка заголовка</a:t>
            </a:r>
            <a:endParaRPr lang="uk-UA" noProof="0" dirty="0"/>
          </a:p>
        </p:txBody>
      </p:sp>
      <p:sp>
        <p:nvSpPr>
          <p:cNvPr id="3" name="Місце для тексту 2"/>
          <p:cNvSpPr>
            <a:spLocks noGrp="1"/>
          </p:cNvSpPr>
          <p:nvPr>
            <p:ph type="body" idx="1"/>
          </p:nvPr>
        </p:nvSpPr>
        <p:spPr>
          <a:xfrm>
            <a:off x="1598613" y="4259996"/>
            <a:ext cx="7264623" cy="1150203"/>
          </a:xfrm>
        </p:spPr>
        <p:txBody>
          <a:bodyPr rtlCol="0"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uk-UA" noProof="0"/>
              <a:t>Відредагуйте стиль зразка тексту</a:t>
            </a:r>
          </a:p>
        </p:txBody>
      </p:sp>
      <p:sp>
        <p:nvSpPr>
          <p:cNvPr id="4" name="Місце для дати 3"/>
          <p:cNvSpPr>
            <a:spLocks noGrp="1"/>
          </p:cNvSpPr>
          <p:nvPr>
            <p:ph type="dt" sz="half" idx="10"/>
          </p:nvPr>
        </p:nvSpPr>
        <p:spPr/>
        <p:txBody>
          <a:bodyPr rtlCol="0"/>
          <a:lstStyle>
            <a:lvl1pPr>
              <a:defRPr baseline="0">
                <a:solidFill>
                  <a:schemeClr val="tx2"/>
                </a:solidFill>
              </a:defRPr>
            </a:lvl1pPr>
          </a:lstStyle>
          <a:p>
            <a:pPr rtl="0"/>
            <a:fld id="{2DEA4542-7095-4D8C-9C9D-2E9FCCFD4028}" type="datetime1">
              <a:rPr lang="uk-UA" noProof="0" smtClean="0"/>
              <a:pPr rtl="0"/>
              <a:t>27.10.2025</a:t>
            </a:fld>
            <a:endParaRPr lang="uk-UA" noProof="0" dirty="0"/>
          </a:p>
        </p:txBody>
      </p:sp>
      <p:sp>
        <p:nvSpPr>
          <p:cNvPr id="5" name="Місце для нижнього колонтитула 4"/>
          <p:cNvSpPr>
            <a:spLocks noGrp="1"/>
          </p:cNvSpPr>
          <p:nvPr>
            <p:ph type="ftr" sz="quarter" idx="11"/>
          </p:nvPr>
        </p:nvSpPr>
        <p:spPr/>
        <p:txBody>
          <a:bodyPr rtlCol="0"/>
          <a:lstStyle>
            <a:lvl1pPr>
              <a:defRPr baseline="0">
                <a:solidFill>
                  <a:schemeClr val="tx2"/>
                </a:solidFill>
              </a:defRPr>
            </a:lvl1pPr>
          </a:lstStyle>
          <a:p>
            <a:pPr rtl="0"/>
            <a:r>
              <a:rPr lang="uk-UA" noProof="0" dirty="0"/>
              <a:t>Додайте нижній колонтитул</a:t>
            </a:r>
          </a:p>
        </p:txBody>
      </p:sp>
      <p:sp>
        <p:nvSpPr>
          <p:cNvPr id="6" name="Місце для номера слайда 5"/>
          <p:cNvSpPr>
            <a:spLocks noGrp="1"/>
          </p:cNvSpPr>
          <p:nvPr>
            <p:ph type="sldNum" sz="quarter" idx="12"/>
          </p:nvPr>
        </p:nvSpPr>
        <p:spPr>
          <a:xfrm>
            <a:off x="10666571" y="6356351"/>
            <a:ext cx="609441" cy="365125"/>
          </a:xfrm>
        </p:spPr>
        <p:txBody>
          <a:bodyPr rtlCol="0"/>
          <a:lstStyle>
            <a:lvl1pPr>
              <a:defRPr baseline="0">
                <a:solidFill>
                  <a:schemeClr val="tx2"/>
                </a:solidFill>
              </a:defRPr>
            </a:lvl1pPr>
          </a:lstStyle>
          <a:p>
            <a:pPr rtl="0"/>
            <a:fld id="{7DC1BBB0-96F0-4077-A278-0F3FB5C104D3}" type="slidenum">
              <a:rPr lang="uk-UA" noProof="0" smtClean="0"/>
              <a:pPr rtl="0"/>
              <a:t>‹#›</a:t>
            </a:fld>
            <a:endParaRPr lang="uk-UA" noProof="0" dirty="0"/>
          </a:p>
        </p:txBody>
      </p:sp>
    </p:spTree>
    <p:extLst>
      <p:ext uri="{BB962C8B-B14F-4D97-AF65-F5344CB8AC3E}">
        <p14:creationId xmlns:p14="http://schemas.microsoft.com/office/powerpoint/2010/main" xmlns="" val="323446754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елементи вмісту">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uk-UA" noProof="0"/>
              <a:t>Клацніть, щоб редагувати стиль зразка заголовка</a:t>
            </a:r>
            <a:endParaRPr lang="uk-UA" noProof="0" dirty="0"/>
          </a:p>
        </p:txBody>
      </p:sp>
      <p:sp>
        <p:nvSpPr>
          <p:cNvPr id="3" name="Місце для вмісту 2"/>
          <p:cNvSpPr>
            <a:spLocks noGrp="1"/>
          </p:cNvSpPr>
          <p:nvPr>
            <p:ph sz="half" idx="1"/>
          </p:nvPr>
        </p:nvSpPr>
        <p:spPr>
          <a:xfrm>
            <a:off x="1593436" y="1600200"/>
            <a:ext cx="4814586" cy="4572000"/>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rtl="0"/>
            <a:r>
              <a:rPr lang="uk-UA" noProof="0"/>
              <a:t>Відредагуйте стиль зразка тексту</a:t>
            </a:r>
          </a:p>
          <a:p>
            <a:pPr lvl="1" rtl="0"/>
            <a:r>
              <a:rPr lang="uk-UA" noProof="0"/>
              <a:t>Другий рівень</a:t>
            </a:r>
          </a:p>
          <a:p>
            <a:pPr lvl="2" rtl="0"/>
            <a:r>
              <a:rPr lang="uk-UA" noProof="0"/>
              <a:t>Третій рівень</a:t>
            </a:r>
          </a:p>
          <a:p>
            <a:pPr lvl="3" rtl="0"/>
            <a:r>
              <a:rPr lang="uk-UA" noProof="0"/>
              <a:t>Четвертий рівень</a:t>
            </a:r>
          </a:p>
          <a:p>
            <a:pPr lvl="4" rtl="0"/>
            <a:r>
              <a:rPr lang="uk-UA" noProof="0"/>
              <a:t>П’ятий рівень</a:t>
            </a:r>
            <a:endParaRPr lang="uk-UA" noProof="0" dirty="0"/>
          </a:p>
        </p:txBody>
      </p:sp>
      <p:sp>
        <p:nvSpPr>
          <p:cNvPr id="4" name="Місце для вмісту 3"/>
          <p:cNvSpPr>
            <a:spLocks noGrp="1"/>
          </p:cNvSpPr>
          <p:nvPr>
            <p:ph sz="half" idx="2"/>
          </p:nvPr>
        </p:nvSpPr>
        <p:spPr>
          <a:xfrm>
            <a:off x="6561651" y="1600200"/>
            <a:ext cx="4814586" cy="4572000"/>
          </a:xfrm>
        </p:spPr>
        <p:txBody>
          <a:bodyPr rtlCol="0"/>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rtl="0"/>
            <a:r>
              <a:rPr lang="uk-UA" noProof="0"/>
              <a:t>Відредагуйте стиль зразка тексту</a:t>
            </a:r>
          </a:p>
          <a:p>
            <a:pPr lvl="1" rtl="0"/>
            <a:r>
              <a:rPr lang="uk-UA" noProof="0"/>
              <a:t>Другий рівень</a:t>
            </a:r>
          </a:p>
          <a:p>
            <a:pPr lvl="2" rtl="0"/>
            <a:r>
              <a:rPr lang="uk-UA" noProof="0"/>
              <a:t>Третій рівень</a:t>
            </a:r>
          </a:p>
          <a:p>
            <a:pPr lvl="3" rtl="0"/>
            <a:r>
              <a:rPr lang="uk-UA" noProof="0"/>
              <a:t>Четвертий рівень</a:t>
            </a:r>
          </a:p>
          <a:p>
            <a:pPr lvl="4" rtl="0"/>
            <a:r>
              <a:rPr lang="uk-UA" noProof="0"/>
              <a:t>П’ятий рівень</a:t>
            </a:r>
            <a:endParaRPr lang="uk-UA" noProof="0" dirty="0"/>
          </a:p>
        </p:txBody>
      </p:sp>
      <p:sp>
        <p:nvSpPr>
          <p:cNvPr id="5" name="Місце для дати 4"/>
          <p:cNvSpPr>
            <a:spLocks noGrp="1"/>
          </p:cNvSpPr>
          <p:nvPr>
            <p:ph type="dt" sz="half" idx="10"/>
          </p:nvPr>
        </p:nvSpPr>
        <p:spPr/>
        <p:txBody>
          <a:bodyPr rtlCol="0"/>
          <a:lstStyle/>
          <a:p>
            <a:pPr rtl="0"/>
            <a:fld id="{4E587637-243C-47A2-8A98-F1D990DD036D}" type="datetime1">
              <a:rPr lang="uk-UA" noProof="0" smtClean="0"/>
              <a:pPr rtl="0"/>
              <a:t>27.10.2025</a:t>
            </a:fld>
            <a:endParaRPr lang="uk-UA" noProof="0" dirty="0"/>
          </a:p>
        </p:txBody>
      </p:sp>
      <p:sp>
        <p:nvSpPr>
          <p:cNvPr id="6" name="Місце для нижнього колонтитула 5"/>
          <p:cNvSpPr>
            <a:spLocks noGrp="1"/>
          </p:cNvSpPr>
          <p:nvPr>
            <p:ph type="ftr" sz="quarter" idx="11"/>
          </p:nvPr>
        </p:nvSpPr>
        <p:spPr/>
        <p:txBody>
          <a:bodyPr rtlCol="0"/>
          <a:lstStyle/>
          <a:p>
            <a:pPr rtl="0"/>
            <a:r>
              <a:rPr lang="uk-UA" noProof="0" dirty="0"/>
              <a:t>Додайте нижній колонтитул</a:t>
            </a:r>
          </a:p>
        </p:txBody>
      </p:sp>
      <p:sp>
        <p:nvSpPr>
          <p:cNvPr id="7" name="Місце для номера слайда 6"/>
          <p:cNvSpPr>
            <a:spLocks noGrp="1"/>
          </p:cNvSpPr>
          <p:nvPr>
            <p:ph type="sldNum" sz="quarter" idx="12"/>
          </p:nvPr>
        </p:nvSpPr>
        <p:spPr/>
        <p:txBody>
          <a:bodyPr rtlCol="0"/>
          <a:lstStyle/>
          <a:p>
            <a:pPr rtl="0"/>
            <a:fld id="{7DC1BBB0-96F0-4077-A278-0F3FB5C104D3}" type="slidenum">
              <a:rPr lang="uk-UA" noProof="0" smtClean="0"/>
              <a:pPr rtl="0"/>
              <a:t>‹#›</a:t>
            </a:fld>
            <a:endParaRPr lang="uk-UA" noProof="0" dirty="0"/>
          </a:p>
        </p:txBody>
      </p:sp>
    </p:spTree>
    <p:extLst>
      <p:ext uri="{BB962C8B-B14F-4D97-AF65-F5344CB8AC3E}">
        <p14:creationId xmlns:p14="http://schemas.microsoft.com/office/powerpoint/2010/main" xmlns="" val="123911371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lvl1pPr>
              <a:defRPr/>
            </a:lvl1pPr>
          </a:lstStyle>
          <a:p>
            <a:pPr rtl="0"/>
            <a:r>
              <a:rPr lang="uk-UA" noProof="0"/>
              <a:t>Клацніть, щоб редагувати стиль зразка заголовка</a:t>
            </a:r>
            <a:endParaRPr lang="uk-UA" noProof="0" dirty="0"/>
          </a:p>
        </p:txBody>
      </p:sp>
      <p:sp>
        <p:nvSpPr>
          <p:cNvPr id="3" name="Місце для тексту 2"/>
          <p:cNvSpPr>
            <a:spLocks noGrp="1"/>
          </p:cNvSpPr>
          <p:nvPr>
            <p:ph type="body" idx="1"/>
          </p:nvPr>
        </p:nvSpPr>
        <p:spPr>
          <a:xfrm>
            <a:off x="1593436" y="1499616"/>
            <a:ext cx="4818888" cy="938784"/>
          </a:xfrm>
        </p:spPr>
        <p:txBody>
          <a:bodyPr rtlCol="0"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uk-UA" noProof="0"/>
              <a:t>Відредагуйте стиль зразка тексту</a:t>
            </a:r>
          </a:p>
        </p:txBody>
      </p:sp>
      <p:sp>
        <p:nvSpPr>
          <p:cNvPr id="4" name="Місце для вмісту 3"/>
          <p:cNvSpPr>
            <a:spLocks noGrp="1"/>
          </p:cNvSpPr>
          <p:nvPr>
            <p:ph sz="half" idx="2"/>
          </p:nvPr>
        </p:nvSpPr>
        <p:spPr>
          <a:xfrm>
            <a:off x="1593436" y="2514706"/>
            <a:ext cx="4814586" cy="3657493"/>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rtl="0"/>
            <a:r>
              <a:rPr lang="uk-UA" noProof="0"/>
              <a:t>Відредагуйте стиль зразка тексту</a:t>
            </a:r>
          </a:p>
          <a:p>
            <a:pPr lvl="1" rtl="0"/>
            <a:r>
              <a:rPr lang="uk-UA" noProof="0"/>
              <a:t>Другий рівень</a:t>
            </a:r>
          </a:p>
          <a:p>
            <a:pPr lvl="2" rtl="0"/>
            <a:r>
              <a:rPr lang="uk-UA" noProof="0"/>
              <a:t>Третій рівень</a:t>
            </a:r>
          </a:p>
          <a:p>
            <a:pPr lvl="3" rtl="0"/>
            <a:r>
              <a:rPr lang="uk-UA" noProof="0"/>
              <a:t>Четвертий рівень</a:t>
            </a:r>
          </a:p>
          <a:p>
            <a:pPr lvl="4" rtl="0"/>
            <a:r>
              <a:rPr lang="uk-UA" noProof="0"/>
              <a:t>П’ятий рівень</a:t>
            </a:r>
            <a:endParaRPr lang="uk-UA" noProof="0" dirty="0"/>
          </a:p>
        </p:txBody>
      </p:sp>
      <p:sp>
        <p:nvSpPr>
          <p:cNvPr id="5" name="Місце для тексту 4"/>
          <p:cNvSpPr>
            <a:spLocks noGrp="1"/>
          </p:cNvSpPr>
          <p:nvPr>
            <p:ph type="body" sz="quarter" idx="3"/>
          </p:nvPr>
        </p:nvSpPr>
        <p:spPr>
          <a:xfrm>
            <a:off x="6557349" y="1499616"/>
            <a:ext cx="4818888" cy="938784"/>
          </a:xfrm>
        </p:spPr>
        <p:txBody>
          <a:bodyPr rtlCol="0"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uk-UA" noProof="0"/>
              <a:t>Відредагуйте стиль зразка тексту</a:t>
            </a:r>
          </a:p>
        </p:txBody>
      </p:sp>
      <p:sp>
        <p:nvSpPr>
          <p:cNvPr id="6" name="Місце для вмісту 5"/>
          <p:cNvSpPr>
            <a:spLocks noGrp="1"/>
          </p:cNvSpPr>
          <p:nvPr>
            <p:ph sz="quarter" idx="4"/>
          </p:nvPr>
        </p:nvSpPr>
        <p:spPr>
          <a:xfrm>
            <a:off x="6557349" y="2514600"/>
            <a:ext cx="4818888" cy="3655568"/>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uk-UA" noProof="0"/>
              <a:t>Відредагуйте стиль зразка тексту</a:t>
            </a:r>
          </a:p>
          <a:p>
            <a:pPr lvl="1" rtl="0"/>
            <a:r>
              <a:rPr lang="uk-UA" noProof="0"/>
              <a:t>Другий рівень</a:t>
            </a:r>
          </a:p>
          <a:p>
            <a:pPr lvl="2" rtl="0"/>
            <a:r>
              <a:rPr lang="uk-UA" noProof="0"/>
              <a:t>Третій рівень</a:t>
            </a:r>
          </a:p>
          <a:p>
            <a:pPr lvl="3" rtl="0"/>
            <a:r>
              <a:rPr lang="uk-UA" noProof="0"/>
              <a:t>Четвертий рівень</a:t>
            </a:r>
          </a:p>
          <a:p>
            <a:pPr lvl="4" rtl="0"/>
            <a:r>
              <a:rPr lang="uk-UA" noProof="0"/>
              <a:t>П’ятий рівень</a:t>
            </a:r>
            <a:endParaRPr lang="uk-UA" noProof="0" dirty="0"/>
          </a:p>
        </p:txBody>
      </p:sp>
      <p:sp>
        <p:nvSpPr>
          <p:cNvPr id="7" name="Місце для дати 6"/>
          <p:cNvSpPr>
            <a:spLocks noGrp="1"/>
          </p:cNvSpPr>
          <p:nvPr>
            <p:ph type="dt" sz="half" idx="10"/>
          </p:nvPr>
        </p:nvSpPr>
        <p:spPr/>
        <p:txBody>
          <a:bodyPr rtlCol="0"/>
          <a:lstStyle/>
          <a:p>
            <a:pPr rtl="0"/>
            <a:fld id="{212472F3-67A8-4E63-9B6A-7196401220B3}" type="datetime1">
              <a:rPr lang="uk-UA" noProof="0" smtClean="0"/>
              <a:pPr rtl="0"/>
              <a:t>27.10.2025</a:t>
            </a:fld>
            <a:endParaRPr lang="uk-UA" noProof="0" dirty="0"/>
          </a:p>
        </p:txBody>
      </p:sp>
      <p:sp>
        <p:nvSpPr>
          <p:cNvPr id="8" name="Місце для нижнього колонтитула 7"/>
          <p:cNvSpPr>
            <a:spLocks noGrp="1"/>
          </p:cNvSpPr>
          <p:nvPr>
            <p:ph type="ftr" sz="quarter" idx="11"/>
          </p:nvPr>
        </p:nvSpPr>
        <p:spPr/>
        <p:txBody>
          <a:bodyPr rtlCol="0"/>
          <a:lstStyle/>
          <a:p>
            <a:pPr rtl="0"/>
            <a:r>
              <a:rPr lang="uk-UA" noProof="0" dirty="0"/>
              <a:t>Додайте нижній колонтитул</a:t>
            </a:r>
          </a:p>
        </p:txBody>
      </p:sp>
      <p:sp>
        <p:nvSpPr>
          <p:cNvPr id="9" name="Місце для номера слайда 8"/>
          <p:cNvSpPr>
            <a:spLocks noGrp="1"/>
          </p:cNvSpPr>
          <p:nvPr>
            <p:ph type="sldNum" sz="quarter" idx="12"/>
          </p:nvPr>
        </p:nvSpPr>
        <p:spPr/>
        <p:txBody>
          <a:bodyPr rtlCol="0"/>
          <a:lstStyle/>
          <a:p>
            <a:pPr rtl="0"/>
            <a:fld id="{7DC1BBB0-96F0-4077-A278-0F3FB5C104D3}" type="slidenum">
              <a:rPr lang="uk-UA" noProof="0" smtClean="0"/>
              <a:pPr rtl="0"/>
              <a:t>‹#›</a:t>
            </a:fld>
            <a:endParaRPr lang="uk-UA" noProof="0" dirty="0"/>
          </a:p>
        </p:txBody>
      </p:sp>
    </p:spTree>
    <p:extLst>
      <p:ext uri="{BB962C8B-B14F-4D97-AF65-F5344CB8AC3E}">
        <p14:creationId xmlns:p14="http://schemas.microsoft.com/office/powerpoint/2010/main" xmlns="" val="213835803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uk-UA" noProof="0"/>
              <a:t>Клацніть, щоб редагувати стиль зразка заголовка</a:t>
            </a:r>
            <a:endParaRPr lang="uk-UA" noProof="0" dirty="0"/>
          </a:p>
        </p:txBody>
      </p:sp>
      <p:sp>
        <p:nvSpPr>
          <p:cNvPr id="3" name="Місце для дати 2"/>
          <p:cNvSpPr>
            <a:spLocks noGrp="1"/>
          </p:cNvSpPr>
          <p:nvPr>
            <p:ph type="dt" sz="half" idx="10"/>
          </p:nvPr>
        </p:nvSpPr>
        <p:spPr/>
        <p:txBody>
          <a:bodyPr rtlCol="0"/>
          <a:lstStyle/>
          <a:p>
            <a:pPr rtl="0"/>
            <a:fld id="{9A118AA7-A1AF-417C-9148-49E00BA80BFD}" type="datetime1">
              <a:rPr lang="uk-UA" noProof="0" smtClean="0"/>
              <a:pPr rtl="0"/>
              <a:t>27.10.2025</a:t>
            </a:fld>
            <a:endParaRPr lang="uk-UA" noProof="0" dirty="0"/>
          </a:p>
        </p:txBody>
      </p:sp>
      <p:sp>
        <p:nvSpPr>
          <p:cNvPr id="4" name="Місце для нижнього колонтитула 3"/>
          <p:cNvSpPr>
            <a:spLocks noGrp="1"/>
          </p:cNvSpPr>
          <p:nvPr>
            <p:ph type="ftr" sz="quarter" idx="11"/>
          </p:nvPr>
        </p:nvSpPr>
        <p:spPr/>
        <p:txBody>
          <a:bodyPr rtlCol="0"/>
          <a:lstStyle/>
          <a:p>
            <a:pPr rtl="0"/>
            <a:r>
              <a:rPr lang="uk-UA" noProof="0" dirty="0"/>
              <a:t>Додайте нижній колонтитул</a:t>
            </a:r>
          </a:p>
        </p:txBody>
      </p:sp>
      <p:sp>
        <p:nvSpPr>
          <p:cNvPr id="5" name="Місце для номера слайда 4"/>
          <p:cNvSpPr>
            <a:spLocks noGrp="1"/>
          </p:cNvSpPr>
          <p:nvPr>
            <p:ph type="sldNum" sz="quarter" idx="12"/>
          </p:nvPr>
        </p:nvSpPr>
        <p:spPr/>
        <p:txBody>
          <a:bodyPr rtlCol="0"/>
          <a:lstStyle/>
          <a:p>
            <a:pPr rtl="0"/>
            <a:fld id="{7DC1BBB0-96F0-4077-A278-0F3FB5C104D3}" type="slidenum">
              <a:rPr lang="uk-UA" noProof="0" smtClean="0"/>
              <a:pPr rtl="0"/>
              <a:t>‹#›</a:t>
            </a:fld>
            <a:endParaRPr lang="uk-UA" noProof="0" dirty="0"/>
          </a:p>
        </p:txBody>
      </p:sp>
    </p:spTree>
    <p:extLst>
      <p:ext uri="{BB962C8B-B14F-4D97-AF65-F5344CB8AC3E}">
        <p14:creationId xmlns:p14="http://schemas.microsoft.com/office/powerpoint/2010/main" xmlns="" val="316357880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ий слайд">
    <p:spTree>
      <p:nvGrpSpPr>
        <p:cNvPr id="1" name=""/>
        <p:cNvGrpSpPr/>
        <p:nvPr/>
      </p:nvGrpSpPr>
      <p:grpSpPr>
        <a:xfrm>
          <a:off x="0" y="0"/>
          <a:ext cx="0" cy="0"/>
          <a:chOff x="0" y="0"/>
          <a:chExt cx="0" cy="0"/>
        </a:xfrm>
      </p:grpSpPr>
      <p:sp>
        <p:nvSpPr>
          <p:cNvPr id="5" name="Прямокутник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rtl="0"/>
            <a:endParaRPr lang="uk-UA" noProof="0" dirty="0"/>
          </a:p>
        </p:txBody>
      </p:sp>
      <p:sp>
        <p:nvSpPr>
          <p:cNvPr id="6" name="Прямокутник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rtl="0"/>
            <a:endParaRPr lang="uk-UA" noProof="0" dirty="0"/>
          </a:p>
        </p:txBody>
      </p:sp>
      <p:cxnSp>
        <p:nvCxnSpPr>
          <p:cNvPr id="7" name="Пряма сполучна лінія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Прямокутник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rtl="0"/>
            <a:endParaRPr lang="uk-UA" noProof="0" dirty="0"/>
          </a:p>
        </p:txBody>
      </p:sp>
      <p:sp>
        <p:nvSpPr>
          <p:cNvPr id="9" name="Прямокутник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rtl="0"/>
            <a:endParaRPr lang="uk-UA" noProof="0" dirty="0"/>
          </a:p>
        </p:txBody>
      </p:sp>
      <p:sp>
        <p:nvSpPr>
          <p:cNvPr id="2" name="Місце для дати 1"/>
          <p:cNvSpPr>
            <a:spLocks noGrp="1"/>
          </p:cNvSpPr>
          <p:nvPr>
            <p:ph type="dt" sz="half" idx="10"/>
          </p:nvPr>
        </p:nvSpPr>
        <p:spPr/>
        <p:txBody>
          <a:bodyPr rtlCol="0"/>
          <a:lstStyle/>
          <a:p>
            <a:pPr rtl="0"/>
            <a:fld id="{1A5C21DC-2B15-482D-9870-630558528DBF}" type="datetime1">
              <a:rPr lang="uk-UA" noProof="0" smtClean="0"/>
              <a:pPr rtl="0"/>
              <a:t>27.10.2025</a:t>
            </a:fld>
            <a:endParaRPr lang="uk-UA" noProof="0" dirty="0"/>
          </a:p>
        </p:txBody>
      </p:sp>
      <p:sp>
        <p:nvSpPr>
          <p:cNvPr id="3" name="Місце для нижнього колонтитула 2"/>
          <p:cNvSpPr>
            <a:spLocks noGrp="1"/>
          </p:cNvSpPr>
          <p:nvPr>
            <p:ph type="ftr" sz="quarter" idx="11"/>
          </p:nvPr>
        </p:nvSpPr>
        <p:spPr/>
        <p:txBody>
          <a:bodyPr rtlCol="0"/>
          <a:lstStyle/>
          <a:p>
            <a:pPr rtl="0"/>
            <a:r>
              <a:rPr lang="uk-UA" noProof="0" dirty="0"/>
              <a:t>Додайте нижній колонтитул</a:t>
            </a:r>
          </a:p>
        </p:txBody>
      </p:sp>
      <p:sp>
        <p:nvSpPr>
          <p:cNvPr id="4" name="Місце для номера слайда 3"/>
          <p:cNvSpPr>
            <a:spLocks noGrp="1"/>
          </p:cNvSpPr>
          <p:nvPr>
            <p:ph type="sldNum" sz="quarter" idx="12"/>
          </p:nvPr>
        </p:nvSpPr>
        <p:spPr/>
        <p:txBody>
          <a:bodyPr rtlCol="0"/>
          <a:lstStyle>
            <a:lvl1pPr>
              <a:defRPr>
                <a:solidFill>
                  <a:schemeClr val="bg1"/>
                </a:solidFill>
              </a:defRPr>
            </a:lvl1pPr>
          </a:lstStyle>
          <a:p>
            <a:pPr rtl="0"/>
            <a:fld id="{7DC1BBB0-96F0-4077-A278-0F3FB5C104D3}" type="slidenum">
              <a:rPr lang="uk-UA" noProof="0" smtClean="0"/>
              <a:pPr rtl="0"/>
              <a:t>‹#›</a:t>
            </a:fld>
            <a:endParaRPr lang="uk-UA" noProof="0" dirty="0"/>
          </a:p>
        </p:txBody>
      </p:sp>
    </p:spTree>
    <p:extLst>
      <p:ext uri="{BB962C8B-B14F-4D97-AF65-F5344CB8AC3E}">
        <p14:creationId xmlns:p14="http://schemas.microsoft.com/office/powerpoint/2010/main" xmlns="" val="17838161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Вміст із підписом">
    <p:spTree>
      <p:nvGrpSpPr>
        <p:cNvPr id="1" name=""/>
        <p:cNvGrpSpPr/>
        <p:nvPr/>
      </p:nvGrpSpPr>
      <p:grpSpPr>
        <a:xfrm>
          <a:off x="0" y="0"/>
          <a:ext cx="0" cy="0"/>
          <a:chOff x="0" y="0"/>
          <a:chExt cx="0" cy="0"/>
        </a:xfrm>
      </p:grpSpPr>
      <p:sp>
        <p:nvSpPr>
          <p:cNvPr id="8" name="Прямокутник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rtl="0"/>
            <a:endParaRPr lang="uk-UA" noProof="0" dirty="0"/>
          </a:p>
        </p:txBody>
      </p:sp>
      <p:sp>
        <p:nvSpPr>
          <p:cNvPr id="9" name="Прямокутник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rtl="0"/>
            <a:endParaRPr lang="uk-UA" noProof="0" dirty="0"/>
          </a:p>
        </p:txBody>
      </p:sp>
      <p:cxnSp>
        <p:nvCxnSpPr>
          <p:cNvPr id="10" name="Пряма сполучна лінія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Прямокутник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rtl="0"/>
            <a:endParaRPr lang="uk-UA" noProof="0" dirty="0"/>
          </a:p>
        </p:txBody>
      </p:sp>
      <p:sp>
        <p:nvSpPr>
          <p:cNvPr id="2" name="Заголовок 1"/>
          <p:cNvSpPr>
            <a:spLocks noGrp="1"/>
          </p:cNvSpPr>
          <p:nvPr>
            <p:ph type="title"/>
          </p:nvPr>
        </p:nvSpPr>
        <p:spPr bwMode="white">
          <a:xfrm>
            <a:off x="1074240" y="381000"/>
            <a:ext cx="3293422" cy="1371600"/>
          </a:xfrm>
        </p:spPr>
        <p:txBody>
          <a:bodyPr rtlCol="0" anchor="b">
            <a:normAutofit/>
          </a:bodyPr>
          <a:lstStyle>
            <a:lvl1pPr algn="l">
              <a:defRPr sz="2800" b="0" cap="all" baseline="0">
                <a:solidFill>
                  <a:schemeClr val="bg1"/>
                </a:solidFill>
              </a:defRPr>
            </a:lvl1pPr>
          </a:lstStyle>
          <a:p>
            <a:pPr rtl="0"/>
            <a:r>
              <a:rPr lang="uk-UA" noProof="0"/>
              <a:t>Клацніть, щоб редагувати стиль зразка заголовка</a:t>
            </a:r>
            <a:endParaRPr lang="uk-UA" noProof="0" dirty="0"/>
          </a:p>
        </p:txBody>
      </p:sp>
      <p:sp>
        <p:nvSpPr>
          <p:cNvPr id="3" name="Місце для вмісту 2"/>
          <p:cNvSpPr>
            <a:spLocks noGrp="1"/>
          </p:cNvSpPr>
          <p:nvPr>
            <p:ph idx="1"/>
          </p:nvPr>
        </p:nvSpPr>
        <p:spPr>
          <a:xfrm>
            <a:off x="5180251" y="482600"/>
            <a:ext cx="6195986" cy="5689600"/>
          </a:xfrm>
        </p:spPr>
        <p:txBody>
          <a:bodyPr rtlCol="0">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rtl="0"/>
            <a:r>
              <a:rPr lang="uk-UA" noProof="0"/>
              <a:t>Відредагуйте стиль зразка тексту</a:t>
            </a:r>
          </a:p>
          <a:p>
            <a:pPr lvl="1" rtl="0"/>
            <a:r>
              <a:rPr lang="uk-UA" noProof="0"/>
              <a:t>Другий рівень</a:t>
            </a:r>
          </a:p>
          <a:p>
            <a:pPr lvl="2" rtl="0"/>
            <a:r>
              <a:rPr lang="uk-UA" noProof="0"/>
              <a:t>Третій рівень</a:t>
            </a:r>
          </a:p>
          <a:p>
            <a:pPr lvl="3" rtl="0"/>
            <a:r>
              <a:rPr lang="uk-UA" noProof="0"/>
              <a:t>Четвертий рівень</a:t>
            </a:r>
          </a:p>
          <a:p>
            <a:pPr lvl="4" rtl="0"/>
            <a:r>
              <a:rPr lang="uk-UA" noProof="0"/>
              <a:t>П’ятий рівень</a:t>
            </a:r>
            <a:endParaRPr lang="uk-UA" noProof="0" dirty="0"/>
          </a:p>
        </p:txBody>
      </p:sp>
      <p:sp>
        <p:nvSpPr>
          <p:cNvPr id="4" name="Місце для тексту 3"/>
          <p:cNvSpPr>
            <a:spLocks noGrp="1"/>
          </p:cNvSpPr>
          <p:nvPr>
            <p:ph type="body" sz="half" idx="2"/>
          </p:nvPr>
        </p:nvSpPr>
        <p:spPr bwMode="white">
          <a:xfrm>
            <a:off x="1074240" y="1828800"/>
            <a:ext cx="3293422" cy="4343400"/>
          </a:xfrm>
        </p:spPr>
        <p:txBody>
          <a:bodyPr rtlCol="0">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uk-UA" noProof="0"/>
              <a:t>Відредагуйте стиль зразка тексту</a:t>
            </a:r>
          </a:p>
        </p:txBody>
      </p:sp>
      <p:sp>
        <p:nvSpPr>
          <p:cNvPr id="5" name="Місце для дати 4"/>
          <p:cNvSpPr>
            <a:spLocks noGrp="1"/>
          </p:cNvSpPr>
          <p:nvPr>
            <p:ph type="dt" sz="half" idx="10"/>
          </p:nvPr>
        </p:nvSpPr>
        <p:spPr/>
        <p:txBody>
          <a:bodyPr rtlCol="0"/>
          <a:lstStyle/>
          <a:p>
            <a:pPr rtl="0"/>
            <a:fld id="{BC13A9A9-01C3-4B5A-85D1-B9CEC015DF72}" type="datetime1">
              <a:rPr lang="uk-UA" noProof="0" smtClean="0"/>
              <a:pPr rtl="0"/>
              <a:t>27.10.2025</a:t>
            </a:fld>
            <a:endParaRPr lang="uk-UA" noProof="0" dirty="0"/>
          </a:p>
        </p:txBody>
      </p:sp>
      <p:sp>
        <p:nvSpPr>
          <p:cNvPr id="6" name="Місце для нижнього колонтитула 5"/>
          <p:cNvSpPr>
            <a:spLocks noGrp="1"/>
          </p:cNvSpPr>
          <p:nvPr>
            <p:ph type="ftr" sz="quarter" idx="11"/>
          </p:nvPr>
        </p:nvSpPr>
        <p:spPr/>
        <p:txBody>
          <a:bodyPr rtlCol="0"/>
          <a:lstStyle/>
          <a:p>
            <a:pPr rtl="0"/>
            <a:r>
              <a:rPr lang="uk-UA" noProof="0" dirty="0"/>
              <a:t>Додайте нижній колонтитул</a:t>
            </a:r>
          </a:p>
        </p:txBody>
      </p:sp>
      <p:sp>
        <p:nvSpPr>
          <p:cNvPr id="7" name="Місце для номера слайда 6"/>
          <p:cNvSpPr>
            <a:spLocks noGrp="1"/>
          </p:cNvSpPr>
          <p:nvPr>
            <p:ph type="sldNum" sz="quarter" idx="12"/>
          </p:nvPr>
        </p:nvSpPr>
        <p:spPr/>
        <p:txBody>
          <a:bodyPr rtlCol="0"/>
          <a:lstStyle/>
          <a:p>
            <a:pPr rtl="0"/>
            <a:fld id="{7DC1BBB0-96F0-4077-A278-0F3FB5C104D3}" type="slidenum">
              <a:rPr lang="uk-UA" noProof="0" smtClean="0"/>
              <a:pPr rtl="0"/>
              <a:t>‹#›</a:t>
            </a:fld>
            <a:endParaRPr lang="uk-UA" noProof="0" dirty="0"/>
          </a:p>
        </p:txBody>
      </p:sp>
    </p:spTree>
    <p:extLst>
      <p:ext uri="{BB962C8B-B14F-4D97-AF65-F5344CB8AC3E}">
        <p14:creationId xmlns:p14="http://schemas.microsoft.com/office/powerpoint/2010/main" xmlns="" val="351804318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Зображення з підписом">
    <p:spTree>
      <p:nvGrpSpPr>
        <p:cNvPr id="1" name=""/>
        <p:cNvGrpSpPr/>
        <p:nvPr/>
      </p:nvGrpSpPr>
      <p:grpSpPr>
        <a:xfrm>
          <a:off x="0" y="0"/>
          <a:ext cx="0" cy="0"/>
          <a:chOff x="0" y="0"/>
          <a:chExt cx="0" cy="0"/>
        </a:xfrm>
      </p:grpSpPr>
      <p:sp>
        <p:nvSpPr>
          <p:cNvPr id="11" name="Прямокутник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rtl="0"/>
            <a:endParaRPr lang="uk-UA" noProof="0" dirty="0"/>
          </a:p>
        </p:txBody>
      </p:sp>
      <p:sp>
        <p:nvSpPr>
          <p:cNvPr id="8" name="Прямокутник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rtl="0"/>
            <a:endParaRPr lang="uk-UA" noProof="0" dirty="0"/>
          </a:p>
        </p:txBody>
      </p:sp>
      <p:sp>
        <p:nvSpPr>
          <p:cNvPr id="9" name="Прямокутник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rtl="0"/>
            <a:endParaRPr lang="uk-UA" noProof="0" dirty="0"/>
          </a:p>
        </p:txBody>
      </p:sp>
      <p:sp>
        <p:nvSpPr>
          <p:cNvPr id="2" name="Заголовок 1"/>
          <p:cNvSpPr>
            <a:spLocks noGrp="1"/>
          </p:cNvSpPr>
          <p:nvPr>
            <p:ph type="title"/>
          </p:nvPr>
        </p:nvSpPr>
        <p:spPr>
          <a:xfrm>
            <a:off x="1074240" y="381000"/>
            <a:ext cx="3293422" cy="1371600"/>
          </a:xfrm>
        </p:spPr>
        <p:txBody>
          <a:bodyPr rtlCol="0" anchor="b">
            <a:normAutofit/>
          </a:bodyPr>
          <a:lstStyle>
            <a:lvl1pPr algn="l">
              <a:defRPr sz="2800" b="0" cap="all" baseline="0">
                <a:solidFill>
                  <a:schemeClr val="tx1">
                    <a:lumMod val="75000"/>
                  </a:schemeClr>
                </a:solidFill>
              </a:defRPr>
            </a:lvl1pPr>
          </a:lstStyle>
          <a:p>
            <a:pPr rtl="0"/>
            <a:r>
              <a:rPr lang="uk-UA" noProof="0"/>
              <a:t>Клацніть, щоб редагувати стиль зразка заголовка</a:t>
            </a:r>
            <a:endParaRPr lang="uk-UA" noProof="0" dirty="0"/>
          </a:p>
        </p:txBody>
      </p:sp>
      <p:sp>
        <p:nvSpPr>
          <p:cNvPr id="3" name="Місце для зображення 2" descr="Пустий покажчик місця заповнення для зображення Клацніть цей покажчик і виберіть зображення, яке потрібно додати"/>
          <p:cNvSpPr>
            <a:spLocks noGrp="1"/>
          </p:cNvSpPr>
          <p:nvPr>
            <p:ph type="pic" idx="1"/>
          </p:nvPr>
        </p:nvSpPr>
        <p:spPr bwMode="auto">
          <a:xfrm>
            <a:off x="5180251" y="482600"/>
            <a:ext cx="6195986" cy="5689600"/>
          </a:xfrm>
          <a:ln w="19050">
            <a:solidFill>
              <a:schemeClr val="bg1"/>
            </a:solidFill>
          </a:ln>
        </p:spPr>
        <p:txBody>
          <a:bodyPr rtlCol="0">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uk-UA" noProof="0"/>
              <a:t>Клацніть піктограму, щоб додати зображення</a:t>
            </a:r>
            <a:endParaRPr lang="uk-UA" noProof="0" dirty="0"/>
          </a:p>
        </p:txBody>
      </p:sp>
      <p:sp>
        <p:nvSpPr>
          <p:cNvPr id="4" name="Місце для тексту 3"/>
          <p:cNvSpPr>
            <a:spLocks noGrp="1"/>
          </p:cNvSpPr>
          <p:nvPr>
            <p:ph type="body" sz="half" idx="2"/>
          </p:nvPr>
        </p:nvSpPr>
        <p:spPr>
          <a:xfrm>
            <a:off x="1074240" y="1828800"/>
            <a:ext cx="3293422" cy="4343400"/>
          </a:xfrm>
        </p:spPr>
        <p:txBody>
          <a:bodyPr rtlCol="0">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uk-UA" noProof="0"/>
              <a:t>Відредагуйте стиль зразка тексту</a:t>
            </a:r>
          </a:p>
        </p:txBody>
      </p:sp>
      <p:sp>
        <p:nvSpPr>
          <p:cNvPr id="5" name="Місце для дати 4"/>
          <p:cNvSpPr>
            <a:spLocks noGrp="1"/>
          </p:cNvSpPr>
          <p:nvPr>
            <p:ph type="dt" sz="half" idx="10"/>
          </p:nvPr>
        </p:nvSpPr>
        <p:spPr/>
        <p:txBody>
          <a:bodyPr rtlCol="0"/>
          <a:lstStyle>
            <a:lvl1pPr>
              <a:defRPr baseline="0">
                <a:solidFill>
                  <a:schemeClr val="tx2"/>
                </a:solidFill>
              </a:defRPr>
            </a:lvl1pPr>
          </a:lstStyle>
          <a:p>
            <a:pPr rtl="0"/>
            <a:fld id="{C83C39FB-CA76-4061-8D24-A72D715197C3}" type="datetime1">
              <a:rPr lang="uk-UA" noProof="0" smtClean="0"/>
              <a:pPr rtl="0"/>
              <a:t>27.10.2025</a:t>
            </a:fld>
            <a:endParaRPr lang="uk-UA" noProof="0" dirty="0"/>
          </a:p>
        </p:txBody>
      </p:sp>
      <p:sp>
        <p:nvSpPr>
          <p:cNvPr id="6" name="Місце для нижнього колонтитула 5"/>
          <p:cNvSpPr>
            <a:spLocks noGrp="1"/>
          </p:cNvSpPr>
          <p:nvPr>
            <p:ph type="ftr" sz="quarter" idx="11"/>
          </p:nvPr>
        </p:nvSpPr>
        <p:spPr/>
        <p:txBody>
          <a:bodyPr rtlCol="0"/>
          <a:lstStyle>
            <a:lvl1pPr>
              <a:defRPr baseline="0">
                <a:solidFill>
                  <a:schemeClr val="tx2"/>
                </a:solidFill>
              </a:defRPr>
            </a:lvl1pPr>
          </a:lstStyle>
          <a:p>
            <a:pPr rtl="0"/>
            <a:r>
              <a:rPr lang="uk-UA" noProof="0" dirty="0"/>
              <a:t>Додайте нижній колонтитул</a:t>
            </a:r>
          </a:p>
        </p:txBody>
      </p:sp>
      <p:sp>
        <p:nvSpPr>
          <p:cNvPr id="7" name="Місце для номера слайда 6"/>
          <p:cNvSpPr>
            <a:spLocks noGrp="1"/>
          </p:cNvSpPr>
          <p:nvPr>
            <p:ph type="sldNum" sz="quarter" idx="12"/>
          </p:nvPr>
        </p:nvSpPr>
        <p:spPr/>
        <p:txBody>
          <a:bodyPr rtlCol="0"/>
          <a:lstStyle>
            <a:lvl1pPr>
              <a:defRPr baseline="0">
                <a:solidFill>
                  <a:schemeClr val="tx2"/>
                </a:solidFill>
              </a:defRPr>
            </a:lvl1pPr>
          </a:lstStyle>
          <a:p>
            <a:pPr rtl="0"/>
            <a:fld id="{7DC1BBB0-96F0-4077-A278-0F3FB5C104D3}" type="slidenum">
              <a:rPr lang="uk-UA" noProof="0" smtClean="0"/>
              <a:pPr rtl="0"/>
              <a:t>‹#›</a:t>
            </a:fld>
            <a:endParaRPr lang="uk-UA" noProof="0" dirty="0"/>
          </a:p>
        </p:txBody>
      </p:sp>
      <p:cxnSp>
        <p:nvCxnSpPr>
          <p:cNvPr id="10" name="Пряма сполучна лінія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97390026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uk-UA" noProof="0"/>
              <a:t>Клацніть, щоб редагувати стиль зразка заголовка</a:t>
            </a:r>
            <a:endParaRPr lang="uk-UA" noProof="0" dirty="0"/>
          </a:p>
        </p:txBody>
      </p:sp>
      <p:sp>
        <p:nvSpPr>
          <p:cNvPr id="3" name="Місце для вертикального тексту 2"/>
          <p:cNvSpPr>
            <a:spLocks noGrp="1"/>
          </p:cNvSpPr>
          <p:nvPr>
            <p:ph type="body" orient="vert" idx="1"/>
          </p:nvPr>
        </p:nvSpPr>
        <p:spPr/>
        <p:txBody>
          <a:bodyPr vert="eaVert" rtlCol="0"/>
          <a:lstStyle>
            <a:lvl5pPr>
              <a:defRPr/>
            </a:lvl5pPr>
            <a:lvl6pPr>
              <a:defRPr/>
            </a:lvl6pPr>
            <a:lvl7pPr>
              <a:defRPr/>
            </a:lvl7pPr>
            <a:lvl8pPr>
              <a:defRPr/>
            </a:lvl8pPr>
            <a:lvl9pPr>
              <a:defRPr/>
            </a:lvl9pPr>
          </a:lstStyle>
          <a:p>
            <a:pPr lvl="0" rtl="0"/>
            <a:r>
              <a:rPr lang="uk-UA" noProof="0"/>
              <a:t>Відредагуйте стиль зразка тексту</a:t>
            </a:r>
          </a:p>
          <a:p>
            <a:pPr lvl="1" rtl="0"/>
            <a:r>
              <a:rPr lang="uk-UA" noProof="0"/>
              <a:t>Другий рівень</a:t>
            </a:r>
          </a:p>
          <a:p>
            <a:pPr lvl="2" rtl="0"/>
            <a:r>
              <a:rPr lang="uk-UA" noProof="0"/>
              <a:t>Третій рівень</a:t>
            </a:r>
          </a:p>
          <a:p>
            <a:pPr lvl="3" rtl="0"/>
            <a:r>
              <a:rPr lang="uk-UA" noProof="0"/>
              <a:t>Четвертий рівень</a:t>
            </a:r>
          </a:p>
          <a:p>
            <a:pPr lvl="4" rtl="0"/>
            <a:r>
              <a:rPr lang="uk-UA" noProof="0"/>
              <a:t>П’ятий рівень</a:t>
            </a:r>
            <a:endParaRPr lang="uk-UA" noProof="0" dirty="0"/>
          </a:p>
        </p:txBody>
      </p:sp>
      <p:sp>
        <p:nvSpPr>
          <p:cNvPr id="4" name="Місце для дати 3"/>
          <p:cNvSpPr>
            <a:spLocks noGrp="1"/>
          </p:cNvSpPr>
          <p:nvPr>
            <p:ph type="dt" sz="half" idx="10"/>
          </p:nvPr>
        </p:nvSpPr>
        <p:spPr/>
        <p:txBody>
          <a:bodyPr rtlCol="0"/>
          <a:lstStyle/>
          <a:p>
            <a:pPr rtl="0"/>
            <a:fld id="{1DA18118-A866-4880-A2F8-9B88DC547D88}" type="datetime1">
              <a:rPr lang="uk-UA" noProof="0" smtClean="0"/>
              <a:pPr rtl="0"/>
              <a:t>27.10.2025</a:t>
            </a:fld>
            <a:endParaRPr lang="uk-UA" noProof="0" dirty="0"/>
          </a:p>
        </p:txBody>
      </p:sp>
      <p:sp>
        <p:nvSpPr>
          <p:cNvPr id="5" name="Місце для нижнього колонтитула 4"/>
          <p:cNvSpPr>
            <a:spLocks noGrp="1"/>
          </p:cNvSpPr>
          <p:nvPr>
            <p:ph type="ftr" sz="quarter" idx="11"/>
          </p:nvPr>
        </p:nvSpPr>
        <p:spPr/>
        <p:txBody>
          <a:bodyPr rtlCol="0"/>
          <a:lstStyle/>
          <a:p>
            <a:pPr rtl="0"/>
            <a:r>
              <a:rPr lang="uk-UA" noProof="0" dirty="0"/>
              <a:t>Додайте нижній колонтитул</a:t>
            </a:r>
          </a:p>
        </p:txBody>
      </p:sp>
      <p:sp>
        <p:nvSpPr>
          <p:cNvPr id="6" name="Місце для номера слайда 5"/>
          <p:cNvSpPr>
            <a:spLocks noGrp="1"/>
          </p:cNvSpPr>
          <p:nvPr>
            <p:ph type="sldNum" sz="quarter" idx="12"/>
          </p:nvPr>
        </p:nvSpPr>
        <p:spPr/>
        <p:txBody>
          <a:bodyPr rtlCol="0"/>
          <a:lstStyle/>
          <a:p>
            <a:pPr rtl="0"/>
            <a:fld id="{7DC1BBB0-96F0-4077-A278-0F3FB5C104D3}" type="slidenum">
              <a:rPr lang="uk-UA" noProof="0" smtClean="0"/>
              <a:pPr rtl="0"/>
              <a:t>‹#›</a:t>
            </a:fld>
            <a:endParaRPr lang="uk-UA" noProof="0" dirty="0"/>
          </a:p>
        </p:txBody>
      </p:sp>
    </p:spTree>
    <p:extLst>
      <p:ext uri="{BB962C8B-B14F-4D97-AF65-F5344CB8AC3E}">
        <p14:creationId xmlns:p14="http://schemas.microsoft.com/office/powerpoint/2010/main" xmlns="" val="204088088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ий заголовок і текст">
    <p:spTree>
      <p:nvGrpSpPr>
        <p:cNvPr id="1" name=""/>
        <p:cNvGrpSpPr/>
        <p:nvPr/>
      </p:nvGrpSpPr>
      <p:grpSpPr>
        <a:xfrm>
          <a:off x="0" y="0"/>
          <a:ext cx="0" cy="0"/>
          <a:chOff x="0" y="0"/>
          <a:chExt cx="0" cy="0"/>
        </a:xfrm>
      </p:grpSpPr>
      <p:sp>
        <p:nvSpPr>
          <p:cNvPr id="7" name="Прямокутник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rtl="0"/>
            <a:endParaRPr lang="uk-UA" noProof="0" dirty="0"/>
          </a:p>
        </p:txBody>
      </p:sp>
      <p:sp>
        <p:nvSpPr>
          <p:cNvPr id="8" name="Прямокутник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rtl="0"/>
            <a:endParaRPr lang="uk-UA" noProof="0" dirty="0"/>
          </a:p>
        </p:txBody>
      </p:sp>
      <p:sp>
        <p:nvSpPr>
          <p:cNvPr id="9" name="Прямокутник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rtl="0"/>
            <a:endParaRPr lang="uk-UA" noProof="0" dirty="0"/>
          </a:p>
        </p:txBody>
      </p:sp>
      <p:sp>
        <p:nvSpPr>
          <p:cNvPr id="10" name="Прямокутник 9"/>
          <p:cNvSpPr/>
          <p:nvPr/>
        </p:nvSpPr>
        <p:spPr bwMode="black">
          <a:xfrm>
            <a:off x="617143" y="736219"/>
            <a:ext cx="609441"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uk-UA" noProof="0" dirty="0"/>
          </a:p>
        </p:txBody>
      </p:sp>
      <p:cxnSp>
        <p:nvCxnSpPr>
          <p:cNvPr id="11" name="Пряма сполучна лінія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Пряма сполучна лінія 11"/>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Число &quot;пі&quot;"/>
          <p:cNvSpPr>
            <a:spLocks/>
          </p:cNvSpPr>
          <p:nvPr/>
        </p:nvSpPr>
        <p:spPr bwMode="white">
          <a:xfrm rot="5400000">
            <a:off x="756095" y="898102"/>
            <a:ext cx="336023" cy="294097"/>
          </a:xfrm>
          <a:custGeom>
            <a:avLst/>
            <a:gdLst>
              <a:gd name="T0" fmla="*/ 411 w 426"/>
              <a:gd name="T1" fmla="*/ 0 h 372"/>
              <a:gd name="T2" fmla="*/ 90 w 426"/>
              <a:gd name="T3" fmla="*/ 0 h 372"/>
              <a:gd name="T4" fmla="*/ 3 w 426"/>
              <a:gd name="T5" fmla="*/ 64 h 372"/>
              <a:gd name="T6" fmla="*/ 12 w 426"/>
              <a:gd name="T7" fmla="*/ 83 h 372"/>
              <a:gd name="T8" fmla="*/ 17 w 426"/>
              <a:gd name="T9" fmla="*/ 83 h 372"/>
              <a:gd name="T10" fmla="*/ 31 w 426"/>
              <a:gd name="T11" fmla="*/ 73 h 372"/>
              <a:gd name="T12" fmla="*/ 90 w 426"/>
              <a:gd name="T13" fmla="*/ 30 h 372"/>
              <a:gd name="T14" fmla="*/ 131 w 426"/>
              <a:gd name="T15" fmla="*/ 30 h 372"/>
              <a:gd name="T16" fmla="*/ 61 w 426"/>
              <a:gd name="T17" fmla="*/ 334 h 372"/>
              <a:gd name="T18" fmla="*/ 61 w 426"/>
              <a:gd name="T19" fmla="*/ 355 h 372"/>
              <a:gd name="T20" fmla="*/ 72 w 426"/>
              <a:gd name="T21" fmla="*/ 359 h 372"/>
              <a:gd name="T22" fmla="*/ 83 w 426"/>
              <a:gd name="T23" fmla="*/ 355 h 372"/>
              <a:gd name="T24" fmla="*/ 161 w 426"/>
              <a:gd name="T25" fmla="*/ 30 h 372"/>
              <a:gd name="T26" fmla="*/ 272 w 426"/>
              <a:gd name="T27" fmla="*/ 30 h 372"/>
              <a:gd name="T28" fmla="*/ 253 w 426"/>
              <a:gd name="T29" fmla="*/ 270 h 372"/>
              <a:gd name="T30" fmla="*/ 277 w 426"/>
              <a:gd name="T31" fmla="*/ 355 h 372"/>
              <a:gd name="T32" fmla="*/ 322 w 426"/>
              <a:gd name="T33" fmla="*/ 372 h 372"/>
              <a:gd name="T34" fmla="*/ 335 w 426"/>
              <a:gd name="T35" fmla="*/ 371 h 372"/>
              <a:gd name="T36" fmla="*/ 417 w 426"/>
              <a:gd name="T37" fmla="*/ 280 h 372"/>
              <a:gd name="T38" fmla="*/ 406 w 426"/>
              <a:gd name="T39" fmla="*/ 262 h 372"/>
              <a:gd name="T40" fmla="*/ 388 w 426"/>
              <a:gd name="T41" fmla="*/ 273 h 372"/>
              <a:gd name="T42" fmla="*/ 331 w 426"/>
              <a:gd name="T43" fmla="*/ 341 h 372"/>
              <a:gd name="T44" fmla="*/ 298 w 426"/>
              <a:gd name="T45" fmla="*/ 333 h 372"/>
              <a:gd name="T46" fmla="*/ 283 w 426"/>
              <a:gd name="T47" fmla="*/ 272 h 372"/>
              <a:gd name="T48" fmla="*/ 302 w 426"/>
              <a:gd name="T49" fmla="*/ 30 h 372"/>
              <a:gd name="T50" fmla="*/ 411 w 426"/>
              <a:gd name="T51" fmla="*/ 30 h 372"/>
              <a:gd name="T52" fmla="*/ 426 w 426"/>
              <a:gd name="T53" fmla="*/ 15 h 372"/>
              <a:gd name="T54" fmla="*/ 411 w 426"/>
              <a:gd name="T55"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6" h="372">
                <a:moveTo>
                  <a:pt x="411" y="0"/>
                </a:moveTo>
                <a:cubicBezTo>
                  <a:pt x="90" y="0"/>
                  <a:pt x="90" y="0"/>
                  <a:pt x="90" y="0"/>
                </a:cubicBezTo>
                <a:cubicBezTo>
                  <a:pt x="25" y="0"/>
                  <a:pt x="4" y="61"/>
                  <a:pt x="3" y="64"/>
                </a:cubicBezTo>
                <a:cubicBezTo>
                  <a:pt x="0" y="71"/>
                  <a:pt x="4" y="80"/>
                  <a:pt x="12" y="83"/>
                </a:cubicBezTo>
                <a:cubicBezTo>
                  <a:pt x="14" y="83"/>
                  <a:pt x="15" y="83"/>
                  <a:pt x="17" y="83"/>
                </a:cubicBezTo>
                <a:cubicBezTo>
                  <a:pt x="23" y="83"/>
                  <a:pt x="29" y="80"/>
                  <a:pt x="31" y="73"/>
                </a:cubicBezTo>
                <a:cubicBezTo>
                  <a:pt x="31" y="73"/>
                  <a:pt x="46" y="30"/>
                  <a:pt x="90" y="30"/>
                </a:cubicBezTo>
                <a:cubicBezTo>
                  <a:pt x="131" y="30"/>
                  <a:pt x="131" y="30"/>
                  <a:pt x="131" y="30"/>
                </a:cubicBezTo>
                <a:cubicBezTo>
                  <a:pt x="129" y="83"/>
                  <a:pt x="118" y="274"/>
                  <a:pt x="61" y="334"/>
                </a:cubicBezTo>
                <a:cubicBezTo>
                  <a:pt x="55" y="340"/>
                  <a:pt x="55" y="350"/>
                  <a:pt x="61" y="355"/>
                </a:cubicBezTo>
                <a:cubicBezTo>
                  <a:pt x="64" y="358"/>
                  <a:pt x="68" y="359"/>
                  <a:pt x="72" y="359"/>
                </a:cubicBezTo>
                <a:cubicBezTo>
                  <a:pt x="76" y="359"/>
                  <a:pt x="80" y="358"/>
                  <a:pt x="83" y="355"/>
                </a:cubicBezTo>
                <a:cubicBezTo>
                  <a:pt x="148" y="286"/>
                  <a:pt x="159" y="84"/>
                  <a:pt x="161" y="30"/>
                </a:cubicBezTo>
                <a:cubicBezTo>
                  <a:pt x="272" y="30"/>
                  <a:pt x="272" y="30"/>
                  <a:pt x="272" y="30"/>
                </a:cubicBezTo>
                <a:cubicBezTo>
                  <a:pt x="253" y="270"/>
                  <a:pt x="253" y="270"/>
                  <a:pt x="253" y="270"/>
                </a:cubicBezTo>
                <a:cubicBezTo>
                  <a:pt x="253" y="272"/>
                  <a:pt x="248" y="327"/>
                  <a:pt x="277" y="355"/>
                </a:cubicBezTo>
                <a:cubicBezTo>
                  <a:pt x="289" y="366"/>
                  <a:pt x="304" y="372"/>
                  <a:pt x="322" y="372"/>
                </a:cubicBezTo>
                <a:cubicBezTo>
                  <a:pt x="326" y="372"/>
                  <a:pt x="330" y="372"/>
                  <a:pt x="335" y="371"/>
                </a:cubicBezTo>
                <a:cubicBezTo>
                  <a:pt x="398" y="362"/>
                  <a:pt x="416" y="283"/>
                  <a:pt x="417" y="280"/>
                </a:cubicBezTo>
                <a:cubicBezTo>
                  <a:pt x="419" y="271"/>
                  <a:pt x="414" y="264"/>
                  <a:pt x="406" y="262"/>
                </a:cubicBezTo>
                <a:cubicBezTo>
                  <a:pt x="398" y="260"/>
                  <a:pt x="390" y="265"/>
                  <a:pt x="388" y="273"/>
                </a:cubicBezTo>
                <a:cubicBezTo>
                  <a:pt x="388" y="274"/>
                  <a:pt x="373" y="335"/>
                  <a:pt x="331" y="341"/>
                </a:cubicBezTo>
                <a:cubicBezTo>
                  <a:pt x="316" y="343"/>
                  <a:pt x="306" y="341"/>
                  <a:pt x="298" y="333"/>
                </a:cubicBezTo>
                <a:cubicBezTo>
                  <a:pt x="282" y="318"/>
                  <a:pt x="282" y="284"/>
                  <a:pt x="283" y="272"/>
                </a:cubicBezTo>
                <a:cubicBezTo>
                  <a:pt x="302" y="30"/>
                  <a:pt x="302" y="30"/>
                  <a:pt x="302" y="30"/>
                </a:cubicBezTo>
                <a:cubicBezTo>
                  <a:pt x="411" y="30"/>
                  <a:pt x="411" y="30"/>
                  <a:pt x="411" y="30"/>
                </a:cubicBezTo>
                <a:cubicBezTo>
                  <a:pt x="419" y="30"/>
                  <a:pt x="426" y="24"/>
                  <a:pt x="426" y="15"/>
                </a:cubicBezTo>
                <a:cubicBezTo>
                  <a:pt x="426" y="7"/>
                  <a:pt x="419" y="0"/>
                  <a:pt x="411" y="0"/>
                </a:cubicBezTo>
                <a:close/>
              </a:path>
            </a:pathLst>
          </a:custGeom>
          <a:solidFill>
            <a:schemeClr val="bg1"/>
          </a:solidFill>
          <a:ln>
            <a:noFill/>
          </a:ln>
          <a:extLst/>
        </p:spPr>
        <p:txBody>
          <a:bodyPr vert="horz" wrap="square" lIns="91440" tIns="45720" rIns="91440" bIns="45720" numCol="1" rtlCol="0" anchor="t" anchorCtr="0" compatLnSpc="1">
            <a:prstTxWarp prst="textNoShape">
              <a:avLst/>
            </a:prstTxWarp>
          </a:bodyPr>
          <a:lstStyle/>
          <a:p>
            <a:pPr rtl="0"/>
            <a:endParaRPr lang="uk-UA" noProof="0" dirty="0"/>
          </a:p>
        </p:txBody>
      </p:sp>
      <p:cxnSp>
        <p:nvCxnSpPr>
          <p:cNvPr id="14" name="Пряма сполучна лінія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Вертикальний заголовок 1"/>
          <p:cNvSpPr>
            <a:spLocks noGrp="1"/>
          </p:cNvSpPr>
          <p:nvPr>
            <p:ph type="title" orient="vert"/>
          </p:nvPr>
        </p:nvSpPr>
        <p:spPr>
          <a:xfrm>
            <a:off x="9599612" y="685800"/>
            <a:ext cx="1787526" cy="5486400"/>
          </a:xfrm>
        </p:spPr>
        <p:txBody>
          <a:bodyPr vert="eaVert" rtlCol="0"/>
          <a:lstStyle/>
          <a:p>
            <a:pPr rtl="0"/>
            <a:r>
              <a:rPr lang="uk-UA" noProof="0"/>
              <a:t>Клацніть, щоб редагувати стиль зразка заголовка</a:t>
            </a:r>
            <a:endParaRPr lang="uk-UA" noProof="0" dirty="0"/>
          </a:p>
        </p:txBody>
      </p:sp>
      <p:sp>
        <p:nvSpPr>
          <p:cNvPr id="3" name="Місце для вертикального тексту 2"/>
          <p:cNvSpPr>
            <a:spLocks noGrp="1"/>
          </p:cNvSpPr>
          <p:nvPr>
            <p:ph type="body" orient="vert" idx="1"/>
          </p:nvPr>
        </p:nvSpPr>
        <p:spPr>
          <a:xfrm>
            <a:off x="1598613" y="685800"/>
            <a:ext cx="7848599" cy="5486400"/>
          </a:xfrm>
        </p:spPr>
        <p:txBody>
          <a:bodyPr vert="eaVert" rtlCol="0"/>
          <a:lstStyle/>
          <a:p>
            <a:pPr lvl="0" rtl="0"/>
            <a:r>
              <a:rPr lang="uk-UA" noProof="0"/>
              <a:t>Відредагуйте стиль зразка тексту</a:t>
            </a:r>
          </a:p>
          <a:p>
            <a:pPr lvl="1" rtl="0"/>
            <a:r>
              <a:rPr lang="uk-UA" noProof="0"/>
              <a:t>Другий рівень</a:t>
            </a:r>
          </a:p>
          <a:p>
            <a:pPr lvl="2" rtl="0"/>
            <a:r>
              <a:rPr lang="uk-UA" noProof="0"/>
              <a:t>Третій рівень</a:t>
            </a:r>
          </a:p>
          <a:p>
            <a:pPr lvl="3" rtl="0"/>
            <a:r>
              <a:rPr lang="uk-UA" noProof="0"/>
              <a:t>Четвертий рівень</a:t>
            </a:r>
          </a:p>
          <a:p>
            <a:pPr lvl="4" rtl="0"/>
            <a:r>
              <a:rPr lang="uk-UA" noProof="0"/>
              <a:t>П’ятий рівень</a:t>
            </a:r>
            <a:endParaRPr lang="uk-UA" noProof="0" dirty="0"/>
          </a:p>
        </p:txBody>
      </p:sp>
      <p:sp>
        <p:nvSpPr>
          <p:cNvPr id="4" name="Місце для дати 3"/>
          <p:cNvSpPr>
            <a:spLocks noGrp="1"/>
          </p:cNvSpPr>
          <p:nvPr>
            <p:ph type="dt" sz="half" idx="10"/>
          </p:nvPr>
        </p:nvSpPr>
        <p:spPr/>
        <p:txBody>
          <a:bodyPr rtlCol="0"/>
          <a:lstStyle/>
          <a:p>
            <a:pPr rtl="0"/>
            <a:fld id="{DFCB40C2-220B-42B8-81FE-4CA4AA50750C}" type="datetime1">
              <a:rPr lang="uk-UA" noProof="0" smtClean="0"/>
              <a:pPr rtl="0"/>
              <a:t>27.10.2025</a:t>
            </a:fld>
            <a:endParaRPr lang="uk-UA" noProof="0" dirty="0"/>
          </a:p>
        </p:txBody>
      </p:sp>
      <p:sp>
        <p:nvSpPr>
          <p:cNvPr id="5" name="Місце для нижнього колонтитула 4"/>
          <p:cNvSpPr>
            <a:spLocks noGrp="1"/>
          </p:cNvSpPr>
          <p:nvPr>
            <p:ph type="ftr" sz="quarter" idx="11"/>
          </p:nvPr>
        </p:nvSpPr>
        <p:spPr/>
        <p:txBody>
          <a:bodyPr rtlCol="0"/>
          <a:lstStyle/>
          <a:p>
            <a:pPr rtl="0"/>
            <a:r>
              <a:rPr lang="uk-UA" noProof="0" dirty="0"/>
              <a:t>Додайте нижній колонтитул</a:t>
            </a:r>
          </a:p>
        </p:txBody>
      </p:sp>
      <p:sp>
        <p:nvSpPr>
          <p:cNvPr id="6" name="Місце для номера слайда 5"/>
          <p:cNvSpPr>
            <a:spLocks noGrp="1"/>
          </p:cNvSpPr>
          <p:nvPr>
            <p:ph type="sldNum" sz="quarter" idx="12"/>
          </p:nvPr>
        </p:nvSpPr>
        <p:spPr/>
        <p:txBody>
          <a:bodyPr rtlCol="0"/>
          <a:lstStyle/>
          <a:p>
            <a:pPr rtl="0"/>
            <a:fld id="{7DC1BBB0-96F0-4077-A278-0F3FB5C104D3}" type="slidenum">
              <a:rPr lang="uk-UA" noProof="0" smtClean="0"/>
              <a:pPr rtl="0"/>
              <a:t>‹#›</a:t>
            </a:fld>
            <a:endParaRPr lang="uk-UA" noProof="0" dirty="0"/>
          </a:p>
        </p:txBody>
      </p:sp>
    </p:spTree>
    <p:extLst>
      <p:ext uri="{BB962C8B-B14F-4D97-AF65-F5344CB8AC3E}">
        <p14:creationId xmlns:p14="http://schemas.microsoft.com/office/powerpoint/2010/main" xmlns="" val="61281768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Прямокутник 6"/>
          <p:cNvSpPr/>
          <p:nvPr/>
        </p:nvSpPr>
        <p:spPr bwMode="gray">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rtl="0"/>
            <a:endParaRPr lang="uk-UA" noProof="0" dirty="0"/>
          </a:p>
        </p:txBody>
      </p:sp>
      <p:sp>
        <p:nvSpPr>
          <p:cNvPr id="8" name="Прямокутник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rtl="0"/>
            <a:endParaRPr lang="uk-UA" noProof="0" dirty="0"/>
          </a:p>
        </p:txBody>
      </p:sp>
      <p:sp>
        <p:nvSpPr>
          <p:cNvPr id="9" name="Прямокутник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rtl="0"/>
            <a:endParaRPr lang="uk-UA" noProof="0" dirty="0"/>
          </a:p>
        </p:txBody>
      </p:sp>
      <p:sp>
        <p:nvSpPr>
          <p:cNvPr id="13" name="Прямокутник 12"/>
          <p:cNvSpPr/>
          <p:nvPr/>
        </p:nvSpPr>
        <p:spPr bwMode="black">
          <a:xfrm>
            <a:off x="617143" y="736219"/>
            <a:ext cx="609441"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uk-UA" noProof="0" dirty="0"/>
          </a:p>
        </p:txBody>
      </p:sp>
      <p:cxnSp>
        <p:nvCxnSpPr>
          <p:cNvPr id="14" name="Пряма сполучна лінія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Пряма сполучна лінія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Число &quot;пі&quot;"/>
          <p:cNvSpPr>
            <a:spLocks/>
          </p:cNvSpPr>
          <p:nvPr/>
        </p:nvSpPr>
        <p:spPr bwMode="white">
          <a:xfrm>
            <a:off x="756095" y="898102"/>
            <a:ext cx="336023" cy="294097"/>
          </a:xfrm>
          <a:custGeom>
            <a:avLst/>
            <a:gdLst>
              <a:gd name="T0" fmla="*/ 411 w 426"/>
              <a:gd name="T1" fmla="*/ 0 h 372"/>
              <a:gd name="T2" fmla="*/ 90 w 426"/>
              <a:gd name="T3" fmla="*/ 0 h 372"/>
              <a:gd name="T4" fmla="*/ 3 w 426"/>
              <a:gd name="T5" fmla="*/ 64 h 372"/>
              <a:gd name="T6" fmla="*/ 12 w 426"/>
              <a:gd name="T7" fmla="*/ 83 h 372"/>
              <a:gd name="T8" fmla="*/ 17 w 426"/>
              <a:gd name="T9" fmla="*/ 83 h 372"/>
              <a:gd name="T10" fmla="*/ 31 w 426"/>
              <a:gd name="T11" fmla="*/ 73 h 372"/>
              <a:gd name="T12" fmla="*/ 90 w 426"/>
              <a:gd name="T13" fmla="*/ 30 h 372"/>
              <a:gd name="T14" fmla="*/ 131 w 426"/>
              <a:gd name="T15" fmla="*/ 30 h 372"/>
              <a:gd name="T16" fmla="*/ 61 w 426"/>
              <a:gd name="T17" fmla="*/ 334 h 372"/>
              <a:gd name="T18" fmla="*/ 61 w 426"/>
              <a:gd name="T19" fmla="*/ 355 h 372"/>
              <a:gd name="T20" fmla="*/ 72 w 426"/>
              <a:gd name="T21" fmla="*/ 359 h 372"/>
              <a:gd name="T22" fmla="*/ 83 w 426"/>
              <a:gd name="T23" fmla="*/ 355 h 372"/>
              <a:gd name="T24" fmla="*/ 161 w 426"/>
              <a:gd name="T25" fmla="*/ 30 h 372"/>
              <a:gd name="T26" fmla="*/ 272 w 426"/>
              <a:gd name="T27" fmla="*/ 30 h 372"/>
              <a:gd name="T28" fmla="*/ 253 w 426"/>
              <a:gd name="T29" fmla="*/ 270 h 372"/>
              <a:gd name="T30" fmla="*/ 277 w 426"/>
              <a:gd name="T31" fmla="*/ 355 h 372"/>
              <a:gd name="T32" fmla="*/ 322 w 426"/>
              <a:gd name="T33" fmla="*/ 372 h 372"/>
              <a:gd name="T34" fmla="*/ 335 w 426"/>
              <a:gd name="T35" fmla="*/ 371 h 372"/>
              <a:gd name="T36" fmla="*/ 417 w 426"/>
              <a:gd name="T37" fmla="*/ 280 h 372"/>
              <a:gd name="T38" fmla="*/ 406 w 426"/>
              <a:gd name="T39" fmla="*/ 262 h 372"/>
              <a:gd name="T40" fmla="*/ 388 w 426"/>
              <a:gd name="T41" fmla="*/ 273 h 372"/>
              <a:gd name="T42" fmla="*/ 331 w 426"/>
              <a:gd name="T43" fmla="*/ 341 h 372"/>
              <a:gd name="T44" fmla="*/ 298 w 426"/>
              <a:gd name="T45" fmla="*/ 333 h 372"/>
              <a:gd name="T46" fmla="*/ 283 w 426"/>
              <a:gd name="T47" fmla="*/ 272 h 372"/>
              <a:gd name="T48" fmla="*/ 302 w 426"/>
              <a:gd name="T49" fmla="*/ 30 h 372"/>
              <a:gd name="T50" fmla="*/ 411 w 426"/>
              <a:gd name="T51" fmla="*/ 30 h 372"/>
              <a:gd name="T52" fmla="*/ 426 w 426"/>
              <a:gd name="T53" fmla="*/ 15 h 372"/>
              <a:gd name="T54" fmla="*/ 411 w 426"/>
              <a:gd name="T55"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6" h="372">
                <a:moveTo>
                  <a:pt x="411" y="0"/>
                </a:moveTo>
                <a:cubicBezTo>
                  <a:pt x="90" y="0"/>
                  <a:pt x="90" y="0"/>
                  <a:pt x="90" y="0"/>
                </a:cubicBezTo>
                <a:cubicBezTo>
                  <a:pt x="25" y="0"/>
                  <a:pt x="4" y="61"/>
                  <a:pt x="3" y="64"/>
                </a:cubicBezTo>
                <a:cubicBezTo>
                  <a:pt x="0" y="71"/>
                  <a:pt x="4" y="80"/>
                  <a:pt x="12" y="83"/>
                </a:cubicBezTo>
                <a:cubicBezTo>
                  <a:pt x="14" y="83"/>
                  <a:pt x="15" y="83"/>
                  <a:pt x="17" y="83"/>
                </a:cubicBezTo>
                <a:cubicBezTo>
                  <a:pt x="23" y="83"/>
                  <a:pt x="29" y="80"/>
                  <a:pt x="31" y="73"/>
                </a:cubicBezTo>
                <a:cubicBezTo>
                  <a:pt x="31" y="73"/>
                  <a:pt x="46" y="30"/>
                  <a:pt x="90" y="30"/>
                </a:cubicBezTo>
                <a:cubicBezTo>
                  <a:pt x="131" y="30"/>
                  <a:pt x="131" y="30"/>
                  <a:pt x="131" y="30"/>
                </a:cubicBezTo>
                <a:cubicBezTo>
                  <a:pt x="129" y="83"/>
                  <a:pt x="118" y="274"/>
                  <a:pt x="61" y="334"/>
                </a:cubicBezTo>
                <a:cubicBezTo>
                  <a:pt x="55" y="340"/>
                  <a:pt x="55" y="350"/>
                  <a:pt x="61" y="355"/>
                </a:cubicBezTo>
                <a:cubicBezTo>
                  <a:pt x="64" y="358"/>
                  <a:pt x="68" y="359"/>
                  <a:pt x="72" y="359"/>
                </a:cubicBezTo>
                <a:cubicBezTo>
                  <a:pt x="76" y="359"/>
                  <a:pt x="80" y="358"/>
                  <a:pt x="83" y="355"/>
                </a:cubicBezTo>
                <a:cubicBezTo>
                  <a:pt x="148" y="286"/>
                  <a:pt x="159" y="84"/>
                  <a:pt x="161" y="30"/>
                </a:cubicBezTo>
                <a:cubicBezTo>
                  <a:pt x="272" y="30"/>
                  <a:pt x="272" y="30"/>
                  <a:pt x="272" y="30"/>
                </a:cubicBezTo>
                <a:cubicBezTo>
                  <a:pt x="253" y="270"/>
                  <a:pt x="253" y="270"/>
                  <a:pt x="253" y="270"/>
                </a:cubicBezTo>
                <a:cubicBezTo>
                  <a:pt x="253" y="272"/>
                  <a:pt x="248" y="327"/>
                  <a:pt x="277" y="355"/>
                </a:cubicBezTo>
                <a:cubicBezTo>
                  <a:pt x="289" y="366"/>
                  <a:pt x="304" y="372"/>
                  <a:pt x="322" y="372"/>
                </a:cubicBezTo>
                <a:cubicBezTo>
                  <a:pt x="326" y="372"/>
                  <a:pt x="330" y="372"/>
                  <a:pt x="335" y="371"/>
                </a:cubicBezTo>
                <a:cubicBezTo>
                  <a:pt x="398" y="362"/>
                  <a:pt x="416" y="283"/>
                  <a:pt x="417" y="280"/>
                </a:cubicBezTo>
                <a:cubicBezTo>
                  <a:pt x="419" y="271"/>
                  <a:pt x="414" y="264"/>
                  <a:pt x="406" y="262"/>
                </a:cubicBezTo>
                <a:cubicBezTo>
                  <a:pt x="398" y="260"/>
                  <a:pt x="390" y="265"/>
                  <a:pt x="388" y="273"/>
                </a:cubicBezTo>
                <a:cubicBezTo>
                  <a:pt x="388" y="274"/>
                  <a:pt x="373" y="335"/>
                  <a:pt x="331" y="341"/>
                </a:cubicBezTo>
                <a:cubicBezTo>
                  <a:pt x="316" y="343"/>
                  <a:pt x="306" y="341"/>
                  <a:pt x="298" y="333"/>
                </a:cubicBezTo>
                <a:cubicBezTo>
                  <a:pt x="282" y="318"/>
                  <a:pt x="282" y="284"/>
                  <a:pt x="283" y="272"/>
                </a:cubicBezTo>
                <a:cubicBezTo>
                  <a:pt x="302" y="30"/>
                  <a:pt x="302" y="30"/>
                  <a:pt x="302" y="30"/>
                </a:cubicBezTo>
                <a:cubicBezTo>
                  <a:pt x="411" y="30"/>
                  <a:pt x="411" y="30"/>
                  <a:pt x="411" y="30"/>
                </a:cubicBezTo>
                <a:cubicBezTo>
                  <a:pt x="419" y="30"/>
                  <a:pt x="426" y="24"/>
                  <a:pt x="426" y="15"/>
                </a:cubicBezTo>
                <a:cubicBezTo>
                  <a:pt x="426" y="7"/>
                  <a:pt x="419" y="0"/>
                  <a:pt x="411" y="0"/>
                </a:cubicBezTo>
                <a:close/>
              </a:path>
            </a:pathLst>
          </a:custGeom>
          <a:solidFill>
            <a:schemeClr val="bg1"/>
          </a:solidFill>
          <a:ln>
            <a:noFill/>
          </a:ln>
          <a:extLst/>
        </p:spPr>
        <p:txBody>
          <a:bodyPr vert="horz" wrap="square" lIns="91440" tIns="45720" rIns="91440" bIns="45720" numCol="1" rtlCol="0" anchor="t" anchorCtr="0" compatLnSpc="1">
            <a:prstTxWarp prst="textNoShape">
              <a:avLst/>
            </a:prstTxWarp>
          </a:bodyPr>
          <a:lstStyle/>
          <a:p>
            <a:pPr rtl="0"/>
            <a:endParaRPr lang="uk-UA" noProof="0" dirty="0"/>
          </a:p>
        </p:txBody>
      </p:sp>
      <p:cxnSp>
        <p:nvCxnSpPr>
          <p:cNvPr id="16" name="Пряма сполучна лінія 15"/>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Місце для заголовка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pPr rtl="0"/>
            <a:r>
              <a:rPr lang="uk-UA" noProof="0" dirty="0"/>
              <a:t>Клацніть, щоб змінити стиль зразка заголовка</a:t>
            </a:r>
          </a:p>
        </p:txBody>
      </p:sp>
      <p:sp>
        <p:nvSpPr>
          <p:cNvPr id="3" name="Місце для тексту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rtl="0"/>
            <a:r>
              <a:rPr lang="uk-UA" noProof="0" dirty="0"/>
              <a:t>Зразки заголовків</a:t>
            </a:r>
          </a:p>
          <a:p>
            <a:pPr lvl="1" rtl="0"/>
            <a:r>
              <a:rPr lang="uk-UA" noProof="0" dirty="0"/>
              <a:t>Другий рівень</a:t>
            </a:r>
          </a:p>
          <a:p>
            <a:pPr lvl="2" rtl="0"/>
            <a:r>
              <a:rPr lang="uk-UA" noProof="0" dirty="0"/>
              <a:t>Третій рівень</a:t>
            </a:r>
          </a:p>
          <a:p>
            <a:pPr lvl="3" rtl="0"/>
            <a:r>
              <a:rPr lang="uk-UA" noProof="0" dirty="0"/>
              <a:t>Четвертий рівень</a:t>
            </a:r>
          </a:p>
          <a:p>
            <a:pPr lvl="4" rtl="0"/>
            <a:r>
              <a:rPr lang="uk-UA" noProof="0" dirty="0"/>
              <a:t>П’ятий рівень</a:t>
            </a:r>
          </a:p>
        </p:txBody>
      </p:sp>
      <p:sp>
        <p:nvSpPr>
          <p:cNvPr id="4" name="Місце для дати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pPr rtl="0"/>
            <a:fld id="{CC739CF2-99D0-4FB9-B1B7-B718D2F2372E}" type="datetime1">
              <a:rPr lang="uk-UA" noProof="0" smtClean="0"/>
              <a:pPr rtl="0"/>
              <a:t>27.10.2025</a:t>
            </a:fld>
            <a:endParaRPr lang="uk-UA" noProof="0" dirty="0"/>
          </a:p>
        </p:txBody>
      </p:sp>
      <p:sp>
        <p:nvSpPr>
          <p:cNvPr id="5" name="Місце для нижнього колонтитула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pPr rtl="0"/>
            <a:r>
              <a:rPr lang="uk-UA" noProof="0" dirty="0"/>
              <a:t>Додайте нижній колонтитул</a:t>
            </a:r>
          </a:p>
        </p:txBody>
      </p:sp>
      <p:sp>
        <p:nvSpPr>
          <p:cNvPr id="6" name="Місце для номера слайда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pPr rtl="0"/>
            <a:fld id="{7DC1BBB0-96F0-4077-A278-0F3FB5C104D3}" type="slidenum">
              <a:rPr lang="uk-UA" noProof="0" smtClean="0"/>
              <a:pPr rtl="0"/>
              <a:t>‹#›</a:t>
            </a:fld>
            <a:endParaRPr lang="uk-UA" noProof="0" dirty="0"/>
          </a:p>
        </p:txBody>
      </p:sp>
    </p:spTree>
    <p:extLst>
      <p:ext uri="{BB962C8B-B14F-4D97-AF65-F5344CB8AC3E}">
        <p14:creationId xmlns:p14="http://schemas.microsoft.com/office/powerpoint/2010/main" xmlns=""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hf sldNum="0" hdr="0" ftr="0" dt="0"/>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 y="0"/>
            <a:ext cx="12188825" cy="2348880"/>
          </a:xfrm>
        </p:spPr>
        <p:txBody>
          <a:bodyPr rtlCol="0"/>
          <a:lstStyle/>
          <a:p>
            <a:pPr algn="ctr"/>
            <a:r>
              <a:rPr lang="uk-UA" sz="2400" dirty="0" smtClean="0">
                <a:solidFill>
                  <a:srgbClr val="FFFF00"/>
                </a:solidFill>
                <a:latin typeface="Times New Roman" pitchFamily="18" charset="0"/>
              </a:rPr>
              <a:t/>
            </a:r>
            <a:br>
              <a:rPr lang="uk-UA" sz="2400" dirty="0" smtClean="0">
                <a:solidFill>
                  <a:srgbClr val="FFFF00"/>
                </a:solidFill>
                <a:latin typeface="Times New Roman" pitchFamily="18" charset="0"/>
              </a:rPr>
            </a:br>
            <a:r>
              <a:rPr lang="uk-UA" sz="2400" dirty="0" smtClean="0">
                <a:solidFill>
                  <a:srgbClr val="FFFF00"/>
                </a:solidFill>
                <a:latin typeface="Times New Roman" pitchFamily="18" charset="0"/>
              </a:rPr>
              <a:t/>
            </a:r>
            <a:br>
              <a:rPr lang="uk-UA" sz="2400" dirty="0" smtClean="0">
                <a:solidFill>
                  <a:srgbClr val="FFFF00"/>
                </a:solidFill>
                <a:latin typeface="Times New Roman" pitchFamily="18" charset="0"/>
              </a:rPr>
            </a:br>
            <a:r>
              <a:rPr lang="uk-UA" sz="2400" dirty="0" smtClean="0">
                <a:solidFill>
                  <a:srgbClr val="FFFF00"/>
                </a:solidFill>
                <a:latin typeface="Times New Roman" pitchFamily="18" charset="0"/>
              </a:rPr>
              <a:t/>
            </a:r>
            <a:br>
              <a:rPr lang="uk-UA" sz="2400" dirty="0" smtClean="0">
                <a:solidFill>
                  <a:srgbClr val="FFFF00"/>
                </a:solidFill>
                <a:latin typeface="Times New Roman" pitchFamily="18" charset="0"/>
              </a:rPr>
            </a:br>
            <a:r>
              <a:rPr lang="uk-UA" sz="2400" dirty="0" smtClean="0">
                <a:solidFill>
                  <a:srgbClr val="FFFF00"/>
                </a:solidFill>
                <a:latin typeface="Times New Roman" pitchFamily="18" charset="0"/>
              </a:rPr>
              <a:t/>
            </a:r>
            <a:br>
              <a:rPr lang="uk-UA" sz="2400" dirty="0" smtClean="0">
                <a:solidFill>
                  <a:srgbClr val="FFFF00"/>
                </a:solidFill>
                <a:latin typeface="Times New Roman" pitchFamily="18" charset="0"/>
              </a:rPr>
            </a:br>
            <a:r>
              <a:rPr lang="en-US" sz="3200" b="1" dirty="0" smtClean="0">
                <a:solidFill>
                  <a:srgbClr val="FFFF00"/>
                </a:solidFill>
                <a:latin typeface="Times New Roman" pitchFamily="18" charset="0"/>
              </a:rPr>
              <a:t>Odessa </a:t>
            </a:r>
            <a:r>
              <a:rPr lang="en-US" sz="3200" b="1" dirty="0" smtClean="0">
                <a:solidFill>
                  <a:srgbClr val="FFFF00"/>
                </a:solidFill>
                <a:latin typeface="Times New Roman" pitchFamily="18" charset="0"/>
              </a:rPr>
              <a:t>National Medical University</a:t>
            </a:r>
            <a:r>
              <a:rPr lang="uk-UA" sz="3200" b="1" dirty="0" smtClean="0">
                <a:latin typeface="Times New Roman" pitchFamily="18" charset="0"/>
              </a:rPr>
              <a:t/>
            </a:r>
            <a:br>
              <a:rPr lang="uk-UA" sz="3200" b="1" dirty="0" smtClean="0">
                <a:latin typeface="Times New Roman" pitchFamily="18" charset="0"/>
              </a:rPr>
            </a:br>
            <a:r>
              <a:rPr lang="en-US" sz="3200" b="1" dirty="0" smtClean="0">
                <a:solidFill>
                  <a:srgbClr val="002060"/>
                </a:solidFill>
                <a:latin typeface="Times New Roman" pitchFamily="18" charset="0"/>
              </a:rPr>
              <a:t>Department of Occupational Pathology, Clinical Laboratory and Functional Diagnostics</a:t>
            </a:r>
            <a:r>
              <a:rPr lang="uk-UA" dirty="0" smtClean="0"/>
              <a:t/>
            </a:r>
            <a:br>
              <a:rPr lang="uk-UA" dirty="0" smtClean="0"/>
            </a:br>
            <a:endParaRPr lang="uk-UA" dirty="0"/>
          </a:p>
        </p:txBody>
      </p:sp>
      <p:sp>
        <p:nvSpPr>
          <p:cNvPr id="3" name="Підзаголовок 2"/>
          <p:cNvSpPr>
            <a:spLocks noGrp="1"/>
          </p:cNvSpPr>
          <p:nvPr>
            <p:ph type="subTitle" idx="1"/>
          </p:nvPr>
        </p:nvSpPr>
        <p:spPr>
          <a:xfrm>
            <a:off x="2428669" y="4344915"/>
            <a:ext cx="7516442" cy="1116085"/>
          </a:xfrm>
        </p:spPr>
        <p:txBody>
          <a:bodyPr rtlCol="0">
            <a:normAutofit fontScale="92500"/>
          </a:bodyPr>
          <a:lstStyle/>
          <a:p>
            <a:r>
              <a:rPr lang="en-US" b="1" dirty="0">
                <a:solidFill>
                  <a:srgbClr val="C00000"/>
                </a:solidFill>
              </a:rPr>
              <a:t>Goal: To systematize approaches to the diagnosis of occupational diseases.</a:t>
            </a:r>
            <a:endParaRPr lang="x-none" b="1" dirty="0">
              <a:solidFill>
                <a:srgbClr val="C00000"/>
              </a:solidFill>
            </a:endParaRPr>
          </a:p>
          <a:p>
            <a:pPr rtl="0"/>
            <a:endParaRPr lang="uk-UA" dirty="0"/>
          </a:p>
        </p:txBody>
      </p:sp>
      <p:sp>
        <p:nvSpPr>
          <p:cNvPr id="4" name="Прямокутник 3">
            <a:extLst>
              <a:ext uri="{FF2B5EF4-FFF2-40B4-BE49-F238E27FC236}">
                <a16:creationId xmlns:a16="http://schemas.microsoft.com/office/drawing/2014/main" xmlns="" id="{D0649777-34F5-41A4-8EBE-C0A78072149A}"/>
              </a:ext>
            </a:extLst>
          </p:cNvPr>
          <p:cNvSpPr/>
          <p:nvPr/>
        </p:nvSpPr>
        <p:spPr>
          <a:xfrm>
            <a:off x="2133973" y="2674720"/>
            <a:ext cx="8208912" cy="1323439"/>
          </a:xfrm>
          <a:prstGeom prst="rect">
            <a:avLst/>
          </a:prstGeom>
        </p:spPr>
        <p:txBody>
          <a:bodyPr wrap="square">
            <a:spAutoFit/>
          </a:bodyPr>
          <a:lstStyle/>
          <a:p>
            <a:pPr algn="ctr"/>
            <a:r>
              <a:rPr lang="en-US" sz="4000" b="1" dirty="0">
                <a:solidFill>
                  <a:srgbClr val="FF0000"/>
                </a:solidFill>
              </a:rPr>
              <a:t>Research methods in occupational pathology</a:t>
            </a:r>
            <a:endParaRPr lang="x-none" sz="4000" b="1" dirty="0">
              <a:solidFill>
                <a:srgbClr val="FF0000"/>
              </a:solidFill>
            </a:endParaRPr>
          </a:p>
        </p:txBody>
      </p:sp>
      <p:sp>
        <p:nvSpPr>
          <p:cNvPr id="5" name="Заголовок 1">
            <a:extLst>
              <a:ext uri="{FF2B5EF4-FFF2-40B4-BE49-F238E27FC236}">
                <a16:creationId xmlns:a16="http://schemas.microsoft.com/office/drawing/2014/main" xmlns="" id="{C73B25D0-73D5-4467-9239-E8ACE1872A78}"/>
              </a:ext>
            </a:extLst>
          </p:cNvPr>
          <p:cNvSpPr txBox="1">
            <a:spLocks/>
          </p:cNvSpPr>
          <p:nvPr/>
        </p:nvSpPr>
        <p:spPr>
          <a:xfrm>
            <a:off x="1845941" y="692736"/>
            <a:ext cx="8767744" cy="2520280"/>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5400" kern="1200">
                <a:solidFill>
                  <a:schemeClr val="tx1">
                    <a:lumMod val="75000"/>
                  </a:schemeClr>
                </a:solidFill>
                <a:latin typeface="+mj-lt"/>
                <a:ea typeface="+mj-ea"/>
                <a:cs typeface="+mj-cs"/>
              </a:defRPr>
            </a:lvl1pPr>
          </a:lstStyle>
          <a:p>
            <a:endParaRPr lang="uk-UA" dirty="0"/>
          </a:p>
        </p:txBody>
      </p:sp>
    </p:spTree>
    <p:extLst>
      <p:ext uri="{BB962C8B-B14F-4D97-AF65-F5344CB8AC3E}">
        <p14:creationId xmlns:p14="http://schemas.microsoft.com/office/powerpoint/2010/main" xmlns="" val="50676145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xmlns="" id="{17645A55-6794-43DF-A08D-471BDD87F662}"/>
              </a:ext>
            </a:extLst>
          </p:cNvPr>
          <p:cNvSpPr/>
          <p:nvPr/>
        </p:nvSpPr>
        <p:spPr>
          <a:xfrm>
            <a:off x="2205980" y="1052737"/>
            <a:ext cx="7992888" cy="4031873"/>
          </a:xfrm>
          <a:prstGeom prst="rect">
            <a:avLst/>
          </a:prstGeom>
        </p:spPr>
        <p:txBody>
          <a:bodyPr wrap="square">
            <a:spAutoFit/>
          </a:bodyPr>
          <a:lstStyle/>
          <a:p>
            <a:r>
              <a:rPr lang="en-US" sz="3200" b="1" dirty="0">
                <a:solidFill>
                  <a:srgbClr val="FF0000"/>
                </a:solidFill>
              </a:rPr>
              <a:t>Occupational diseases </a:t>
            </a:r>
            <a:r>
              <a:rPr lang="en-US" sz="3200" b="1" dirty="0">
                <a:solidFill>
                  <a:srgbClr val="7030A0"/>
                </a:solidFill>
              </a:rPr>
              <a:t>(OD) are diseases caused by the action of harmful production factors.</a:t>
            </a:r>
          </a:p>
          <a:p>
            <a:r>
              <a:rPr lang="en-US" sz="3200" b="1" dirty="0">
                <a:solidFill>
                  <a:srgbClr val="7030A0"/>
                </a:solidFill>
              </a:rPr>
              <a:t>Key to diagnosis: Establishing a cause-and-effect relationship between the production factor and the state of health.</a:t>
            </a:r>
          </a:p>
          <a:p>
            <a:r>
              <a:rPr lang="en-US" sz="3200" b="1" dirty="0">
                <a:solidFill>
                  <a:srgbClr val="7030A0"/>
                </a:solidFill>
              </a:rPr>
              <a:t>Relevance: The need for early detection and prevention.</a:t>
            </a:r>
            <a:endParaRPr lang="x-none" sz="3200" b="1" dirty="0">
              <a:solidFill>
                <a:srgbClr val="7030A0"/>
              </a:solidFill>
            </a:endParaRPr>
          </a:p>
        </p:txBody>
      </p:sp>
    </p:spTree>
    <p:extLst>
      <p:ext uri="{BB962C8B-B14F-4D97-AF65-F5344CB8AC3E}">
        <p14:creationId xmlns:p14="http://schemas.microsoft.com/office/powerpoint/2010/main" xmlns="" val="402286284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xmlns="" id="{7CCEB3D4-EE7D-4770-9B2A-8750B3929E41}"/>
              </a:ext>
            </a:extLst>
          </p:cNvPr>
          <p:cNvSpPr/>
          <p:nvPr/>
        </p:nvSpPr>
        <p:spPr>
          <a:xfrm>
            <a:off x="1629916" y="548680"/>
            <a:ext cx="8856984" cy="5693866"/>
          </a:xfrm>
          <a:prstGeom prst="rect">
            <a:avLst/>
          </a:prstGeom>
        </p:spPr>
        <p:txBody>
          <a:bodyPr wrap="square">
            <a:spAutoFit/>
          </a:bodyPr>
          <a:lstStyle/>
          <a:p>
            <a:r>
              <a:rPr lang="en-US" sz="2800" dirty="0"/>
              <a:t> </a:t>
            </a:r>
            <a:r>
              <a:rPr lang="en-US" sz="2800" b="1" dirty="0">
                <a:solidFill>
                  <a:srgbClr val="7030A0"/>
                </a:solidFill>
              </a:rPr>
              <a:t>Anamnesis Collection (Key Method)</a:t>
            </a:r>
          </a:p>
          <a:p>
            <a:r>
              <a:rPr lang="en-US" sz="2800" dirty="0"/>
              <a:t>1.</a:t>
            </a:r>
            <a:r>
              <a:rPr lang="en-US" sz="2800" b="1" dirty="0">
                <a:solidFill>
                  <a:srgbClr val="0070C0"/>
                </a:solidFill>
              </a:rPr>
              <a:t>General anamnesis</a:t>
            </a:r>
            <a:r>
              <a:rPr lang="en-US" sz="2800" dirty="0"/>
              <a:t>: Life, heredity, concomitant diseases.</a:t>
            </a:r>
          </a:p>
          <a:p>
            <a:r>
              <a:rPr lang="en-US" sz="2800" dirty="0"/>
              <a:t>2. </a:t>
            </a:r>
            <a:r>
              <a:rPr lang="en-US" sz="2800" b="1" dirty="0">
                <a:solidFill>
                  <a:srgbClr val="00B050"/>
                </a:solidFill>
              </a:rPr>
              <a:t>Occupational anamnesis </a:t>
            </a:r>
            <a:r>
              <a:rPr lang="en-US" sz="2800" dirty="0"/>
              <a:t>(most important):</a:t>
            </a:r>
          </a:p>
          <a:p>
            <a:r>
              <a:rPr lang="en-US" sz="2800" dirty="0"/>
              <a:t>• </a:t>
            </a:r>
            <a:r>
              <a:rPr lang="en-US" sz="2800" b="1" dirty="0">
                <a:solidFill>
                  <a:schemeClr val="tx2"/>
                </a:solidFill>
              </a:rPr>
              <a:t>Complete work history</a:t>
            </a:r>
            <a:r>
              <a:rPr lang="en-US" sz="2800" dirty="0"/>
              <a:t> (sequence of work, length of service at each place).</a:t>
            </a:r>
          </a:p>
          <a:p>
            <a:r>
              <a:rPr lang="en-US" sz="2800" dirty="0"/>
              <a:t>• </a:t>
            </a:r>
            <a:r>
              <a:rPr lang="en-US" sz="2800" b="1" dirty="0">
                <a:solidFill>
                  <a:srgbClr val="FF0000"/>
                </a:solidFill>
              </a:rPr>
              <a:t>Specific harmful factors </a:t>
            </a:r>
            <a:r>
              <a:rPr lang="en-US" sz="2800" dirty="0"/>
              <a:t>(dust, chemicals, noise, vibration, radiation, biological agents).</a:t>
            </a:r>
          </a:p>
          <a:p>
            <a:r>
              <a:rPr lang="en-US" sz="2800" dirty="0"/>
              <a:t>• </a:t>
            </a:r>
            <a:r>
              <a:rPr lang="en-US" sz="2800" b="1" dirty="0">
                <a:solidFill>
                  <a:srgbClr val="FFC000"/>
                </a:solidFill>
              </a:rPr>
              <a:t>Working conditions</a:t>
            </a:r>
            <a:r>
              <a:rPr lang="en-US" sz="2800" dirty="0"/>
              <a:t>: Personal protective equipment (PPE), sanitary and hygienic characteristics (SHC) of the workplace.</a:t>
            </a:r>
          </a:p>
          <a:p>
            <a:r>
              <a:rPr lang="en-US" sz="2800" dirty="0"/>
              <a:t>• </a:t>
            </a:r>
            <a:r>
              <a:rPr lang="en-US" sz="2800" b="1" dirty="0">
                <a:solidFill>
                  <a:srgbClr val="0070C0"/>
                </a:solidFill>
              </a:rPr>
              <a:t>"Working day sympto</a:t>
            </a:r>
            <a:r>
              <a:rPr lang="en-US" sz="2800" dirty="0"/>
              <a:t>m": Aggravation/appearance of symptoms during or after work.</a:t>
            </a:r>
            <a:endParaRPr lang="x-none" sz="2800" dirty="0"/>
          </a:p>
        </p:txBody>
      </p:sp>
    </p:spTree>
    <p:extLst>
      <p:ext uri="{BB962C8B-B14F-4D97-AF65-F5344CB8AC3E}">
        <p14:creationId xmlns:p14="http://schemas.microsoft.com/office/powerpoint/2010/main" xmlns="" val="372175678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xmlns="" id="{2D4ACA79-9469-4547-AEF2-FE4BA0E8204F}"/>
              </a:ext>
            </a:extLst>
          </p:cNvPr>
          <p:cNvSpPr/>
          <p:nvPr/>
        </p:nvSpPr>
        <p:spPr>
          <a:xfrm>
            <a:off x="1413892" y="260648"/>
            <a:ext cx="9145016" cy="5820311"/>
          </a:xfrm>
          <a:prstGeom prst="rect">
            <a:avLst/>
          </a:prstGeom>
        </p:spPr>
        <p:txBody>
          <a:bodyPr wrap="square">
            <a:spAutoFit/>
          </a:bodyPr>
          <a:lstStyle/>
          <a:p>
            <a:pPr>
              <a:lnSpc>
                <a:spcPct val="150000"/>
              </a:lnSpc>
            </a:pPr>
            <a:r>
              <a:rPr lang="en-US" sz="2800" b="1" dirty="0">
                <a:solidFill>
                  <a:srgbClr val="FF0000"/>
                </a:solidFill>
              </a:rPr>
              <a:t>Objective examination:</a:t>
            </a:r>
          </a:p>
          <a:p>
            <a:pPr>
              <a:lnSpc>
                <a:spcPct val="150000"/>
              </a:lnSpc>
            </a:pPr>
            <a:r>
              <a:rPr lang="en-US" sz="2800" b="1" dirty="0">
                <a:solidFill>
                  <a:schemeClr val="tx2"/>
                </a:solidFill>
              </a:rPr>
              <a:t>General examination</a:t>
            </a:r>
            <a:r>
              <a:rPr lang="en-US" sz="2800" dirty="0"/>
              <a:t>: Assessment of skin, mucous membranes (color, rash).</a:t>
            </a:r>
          </a:p>
          <a:p>
            <a:pPr>
              <a:lnSpc>
                <a:spcPct val="150000"/>
              </a:lnSpc>
            </a:pPr>
            <a:r>
              <a:rPr lang="en-US" sz="2800" b="1" dirty="0"/>
              <a:t>Systemic examination:</a:t>
            </a:r>
          </a:p>
          <a:p>
            <a:pPr>
              <a:lnSpc>
                <a:spcPct val="150000"/>
              </a:lnSpc>
            </a:pPr>
            <a:r>
              <a:rPr lang="en-US" sz="2800" dirty="0"/>
              <a:t>• </a:t>
            </a:r>
            <a:r>
              <a:rPr lang="en-US" sz="2800" b="1" dirty="0">
                <a:solidFill>
                  <a:srgbClr val="7030A0"/>
                </a:solidFill>
              </a:rPr>
              <a:t>Pulmonary system</a:t>
            </a:r>
            <a:r>
              <a:rPr lang="en-US" sz="2800" dirty="0"/>
              <a:t>: Auscultation (rales), percussion.</a:t>
            </a:r>
          </a:p>
          <a:p>
            <a:pPr>
              <a:lnSpc>
                <a:spcPct val="150000"/>
              </a:lnSpc>
            </a:pPr>
            <a:r>
              <a:rPr lang="en-US" sz="2800" dirty="0"/>
              <a:t>• </a:t>
            </a:r>
            <a:r>
              <a:rPr lang="en-US" sz="2800" b="1" dirty="0">
                <a:solidFill>
                  <a:srgbClr val="7030A0"/>
                </a:solidFill>
              </a:rPr>
              <a:t>Nervous system: </a:t>
            </a:r>
            <a:r>
              <a:rPr lang="en-US" sz="2800" dirty="0"/>
              <a:t>Neurological status (polyneuropathies, tremor).</a:t>
            </a:r>
          </a:p>
          <a:p>
            <a:pPr>
              <a:lnSpc>
                <a:spcPct val="150000"/>
              </a:lnSpc>
            </a:pPr>
            <a:r>
              <a:rPr lang="en-US" sz="2800" dirty="0"/>
              <a:t>• </a:t>
            </a:r>
            <a:r>
              <a:rPr lang="en-US" sz="2800" b="1" dirty="0">
                <a:solidFill>
                  <a:srgbClr val="7030A0"/>
                </a:solidFill>
              </a:rPr>
              <a:t>Musculoskeletal: </a:t>
            </a:r>
            <a:r>
              <a:rPr lang="en-US" sz="2800" dirty="0"/>
              <a:t>Examination of joints, spine (vibration disease, arthrosis).</a:t>
            </a:r>
            <a:endParaRPr lang="x-none" sz="2800" dirty="0"/>
          </a:p>
        </p:txBody>
      </p:sp>
    </p:spTree>
    <p:extLst>
      <p:ext uri="{BB962C8B-B14F-4D97-AF65-F5344CB8AC3E}">
        <p14:creationId xmlns:p14="http://schemas.microsoft.com/office/powerpoint/2010/main" xmlns="" val="37398321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xmlns="" id="{D6F3C70F-5192-463B-9A99-CFFEA3B336D9}"/>
              </a:ext>
            </a:extLst>
          </p:cNvPr>
          <p:cNvSpPr/>
          <p:nvPr/>
        </p:nvSpPr>
        <p:spPr>
          <a:xfrm>
            <a:off x="1125860" y="332656"/>
            <a:ext cx="9793088" cy="5820311"/>
          </a:xfrm>
          <a:prstGeom prst="rect">
            <a:avLst/>
          </a:prstGeom>
        </p:spPr>
        <p:txBody>
          <a:bodyPr wrap="square">
            <a:spAutoFit/>
          </a:bodyPr>
          <a:lstStyle/>
          <a:p>
            <a:pPr algn="ctr">
              <a:lnSpc>
                <a:spcPct val="150000"/>
              </a:lnSpc>
            </a:pPr>
            <a:r>
              <a:rPr lang="en-US" sz="2800" b="1" dirty="0">
                <a:solidFill>
                  <a:srgbClr val="C00000"/>
                </a:solidFill>
              </a:rPr>
              <a:t>Laboratory methods</a:t>
            </a:r>
          </a:p>
          <a:p>
            <a:pPr>
              <a:lnSpc>
                <a:spcPct val="150000"/>
              </a:lnSpc>
            </a:pPr>
            <a:r>
              <a:rPr lang="en-US" sz="2800" dirty="0"/>
              <a:t>1. </a:t>
            </a:r>
            <a:r>
              <a:rPr lang="en-US" sz="2800" b="1" dirty="0">
                <a:solidFill>
                  <a:srgbClr val="00B050"/>
                </a:solidFill>
              </a:rPr>
              <a:t>Clinical tests</a:t>
            </a:r>
            <a:r>
              <a:rPr lang="en-US" sz="2800" dirty="0"/>
              <a:t>: General blood tests (anemia, leukocytosis, eosinophilia), urine.</a:t>
            </a:r>
          </a:p>
          <a:p>
            <a:pPr>
              <a:lnSpc>
                <a:spcPct val="150000"/>
              </a:lnSpc>
            </a:pPr>
            <a:r>
              <a:rPr lang="en-US" sz="2800" dirty="0"/>
              <a:t>2. </a:t>
            </a:r>
            <a:r>
              <a:rPr lang="en-US" sz="2800" b="1" dirty="0">
                <a:solidFill>
                  <a:srgbClr val="0070C0"/>
                </a:solidFill>
              </a:rPr>
              <a:t>Biochemical: </a:t>
            </a:r>
            <a:r>
              <a:rPr lang="en-US" sz="2800" dirty="0"/>
              <a:t>Liver tests (toxic hepatitis), renal markers.</a:t>
            </a:r>
          </a:p>
          <a:p>
            <a:pPr>
              <a:lnSpc>
                <a:spcPct val="150000"/>
              </a:lnSpc>
            </a:pPr>
            <a:r>
              <a:rPr lang="en-US" sz="2800" dirty="0"/>
              <a:t>3. </a:t>
            </a:r>
            <a:r>
              <a:rPr lang="en-US" sz="2800" b="1" dirty="0">
                <a:solidFill>
                  <a:srgbClr val="FFC000"/>
                </a:solidFill>
              </a:rPr>
              <a:t>Immunological:</a:t>
            </a:r>
            <a:r>
              <a:rPr lang="en-US" sz="2800" dirty="0"/>
              <a:t> Determination of specific </a:t>
            </a:r>
            <a:r>
              <a:rPr lang="en-US" sz="2800" dirty="0" err="1"/>
              <a:t>IgE</a:t>
            </a:r>
            <a:r>
              <a:rPr lang="en-US" sz="2800" dirty="0"/>
              <a:t> or IgG to occupational allergens (PBA).</a:t>
            </a:r>
          </a:p>
          <a:p>
            <a:pPr>
              <a:lnSpc>
                <a:spcPct val="150000"/>
              </a:lnSpc>
            </a:pPr>
            <a:r>
              <a:rPr lang="en-US" sz="2800" dirty="0"/>
              <a:t>4. </a:t>
            </a:r>
            <a:r>
              <a:rPr lang="en-US" sz="2800" b="1" dirty="0">
                <a:solidFill>
                  <a:srgbClr val="7030A0"/>
                </a:solidFill>
              </a:rPr>
              <a:t>Toxicological:</a:t>
            </a:r>
            <a:r>
              <a:rPr lang="en-US" sz="2800" dirty="0"/>
              <a:t> Determination of the level of occupational poisons and their metabolites in blood/urine (lead, mercury, organic solvents).</a:t>
            </a:r>
            <a:endParaRPr lang="x-none" sz="2800" dirty="0"/>
          </a:p>
        </p:txBody>
      </p:sp>
    </p:spTree>
    <p:extLst>
      <p:ext uri="{BB962C8B-B14F-4D97-AF65-F5344CB8AC3E}">
        <p14:creationId xmlns:p14="http://schemas.microsoft.com/office/powerpoint/2010/main" xmlns="" val="218148042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xmlns="" id="{5498C370-E9F0-48B9-94A4-29CFC7D2A032}"/>
              </a:ext>
            </a:extLst>
          </p:cNvPr>
          <p:cNvSpPr/>
          <p:nvPr/>
        </p:nvSpPr>
        <p:spPr>
          <a:xfrm>
            <a:off x="981844" y="243512"/>
            <a:ext cx="9793088" cy="6370975"/>
          </a:xfrm>
          <a:prstGeom prst="rect">
            <a:avLst/>
          </a:prstGeom>
        </p:spPr>
        <p:txBody>
          <a:bodyPr wrap="square">
            <a:spAutoFit/>
          </a:bodyPr>
          <a:lstStyle/>
          <a:p>
            <a:r>
              <a:rPr lang="en-US" sz="2400" b="1" dirty="0">
                <a:solidFill>
                  <a:srgbClr val="FF0000"/>
                </a:solidFill>
              </a:rPr>
              <a:t>  Determination of carboxyhemoglobin</a:t>
            </a:r>
            <a:r>
              <a:rPr lang="en-US" sz="2400" dirty="0"/>
              <a:t> in the blood is a specific method of laboratory diagnostics of carbon monoxide intoxication, especially acute forms. It is based on the difference in optical density of carboxyhemoglobin and oxyhemoglobin solutions. Normally, the content of carboxyhemoglobin ranges from 0 to 8%.</a:t>
            </a:r>
          </a:p>
          <a:p>
            <a:r>
              <a:rPr lang="en-US" sz="2400" b="1" dirty="0">
                <a:solidFill>
                  <a:srgbClr val="0070C0"/>
                </a:solidFill>
              </a:rPr>
              <a:t>   Determination of methemoglobin (</a:t>
            </a:r>
            <a:r>
              <a:rPr lang="en-US" sz="2400" b="1" dirty="0" err="1">
                <a:solidFill>
                  <a:srgbClr val="0070C0"/>
                </a:solidFill>
              </a:rPr>
              <a:t>MtHb</a:t>
            </a:r>
            <a:r>
              <a:rPr lang="en-US" sz="2400" b="1" dirty="0">
                <a:solidFill>
                  <a:srgbClr val="0070C0"/>
                </a:solidFill>
              </a:rPr>
              <a:t>) </a:t>
            </a:r>
            <a:r>
              <a:rPr lang="en-US" sz="2400" dirty="0"/>
              <a:t>in the blood is of great importance in poisoning with nitro- and amino derivatives of benzene and its homologues. The blood of practically healthy people contains up to 3% methemoglobin.</a:t>
            </a:r>
          </a:p>
          <a:p>
            <a:r>
              <a:rPr lang="en-US" sz="2400" b="1" dirty="0">
                <a:solidFill>
                  <a:srgbClr val="00B050"/>
                </a:solidFill>
              </a:rPr>
              <a:t>    Basophilic granularity of erythrocytes</a:t>
            </a:r>
            <a:r>
              <a:rPr lang="en-US" sz="2400" dirty="0"/>
              <a:t>. In healthy people, the number of basophilic-granular erythrocytes can reach 400-500 (0.4-0.5 ‰, respectively). A significant increase in the number of erythrocytes with basophilic granularity occurs in chronic lead intoxication.</a:t>
            </a:r>
          </a:p>
          <a:p>
            <a:r>
              <a:rPr lang="en-US" sz="2400" b="1" dirty="0">
                <a:solidFill>
                  <a:srgbClr val="7030A0"/>
                </a:solidFill>
              </a:rPr>
              <a:t>    Reticulocytes. </a:t>
            </a:r>
            <a:r>
              <a:rPr lang="en-US" sz="2400" dirty="0"/>
              <a:t>In healthy people, the number of reticulocytes is 4-12‰. In lead intoxication and radiation sickness, the number of reticulocytes increases.</a:t>
            </a:r>
            <a:endParaRPr lang="x-none" sz="2400" dirty="0"/>
          </a:p>
        </p:txBody>
      </p:sp>
    </p:spTree>
    <p:extLst>
      <p:ext uri="{BB962C8B-B14F-4D97-AF65-F5344CB8AC3E}">
        <p14:creationId xmlns:p14="http://schemas.microsoft.com/office/powerpoint/2010/main" xmlns="" val="360353573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xmlns="" id="{1B29A012-896C-4143-816C-3E646FBF2425}"/>
              </a:ext>
            </a:extLst>
          </p:cNvPr>
          <p:cNvSpPr/>
          <p:nvPr/>
        </p:nvSpPr>
        <p:spPr>
          <a:xfrm>
            <a:off x="981844" y="188640"/>
            <a:ext cx="9937104" cy="6124754"/>
          </a:xfrm>
          <a:prstGeom prst="rect">
            <a:avLst/>
          </a:prstGeom>
        </p:spPr>
        <p:txBody>
          <a:bodyPr wrap="square">
            <a:spAutoFit/>
          </a:bodyPr>
          <a:lstStyle/>
          <a:p>
            <a:r>
              <a:rPr lang="en-US" sz="2800" b="1" dirty="0">
                <a:solidFill>
                  <a:srgbClr val="FF0000"/>
                </a:solidFill>
              </a:rPr>
              <a:t>Toxic granularity of neutrophils.</a:t>
            </a:r>
          </a:p>
          <a:p>
            <a:r>
              <a:rPr lang="en-US" sz="2800" dirty="0"/>
              <a:t>In benzene poisoning and other occupational intoxications, increased toxic granularity of neutrophils is observed: granularity appears inside the cell, which has the appearance of milky dots.</a:t>
            </a:r>
          </a:p>
          <a:p>
            <a:r>
              <a:rPr lang="en-US" sz="2800" b="1" dirty="0">
                <a:solidFill>
                  <a:srgbClr val="0070C0"/>
                </a:solidFill>
              </a:rPr>
              <a:t>Platelets.</a:t>
            </a:r>
          </a:p>
          <a:p>
            <a:r>
              <a:rPr lang="en-US" sz="2800" dirty="0"/>
              <a:t>In healthy people, the number of platelets in 1 liter of blood is 180·109—320·109. Thrombocytopenia develops in radiation sickness, in benzene intoxication and other diseases.</a:t>
            </a:r>
          </a:p>
          <a:p>
            <a:r>
              <a:rPr lang="en-US" sz="2800" b="1" dirty="0">
                <a:solidFill>
                  <a:srgbClr val="00B050"/>
                </a:solidFill>
              </a:rPr>
              <a:t>Heinz bodies</a:t>
            </a:r>
            <a:r>
              <a:rPr lang="en-US" sz="2800" dirty="0"/>
              <a:t>, which are a specific symptom in intoxication with methemoglobin-forming agents, are inclusions in erythrocytes. As a rule, they are detected in large numbers in severe acute poisonings.</a:t>
            </a:r>
          </a:p>
        </p:txBody>
      </p:sp>
    </p:spTree>
    <p:extLst>
      <p:ext uri="{BB962C8B-B14F-4D97-AF65-F5344CB8AC3E}">
        <p14:creationId xmlns:p14="http://schemas.microsoft.com/office/powerpoint/2010/main" xmlns="" val="47504168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xmlns="" id="{0A604D90-B1CF-4C92-B623-BAC7B038EDC8}"/>
              </a:ext>
            </a:extLst>
          </p:cNvPr>
          <p:cNvSpPr/>
          <p:nvPr/>
        </p:nvSpPr>
        <p:spPr>
          <a:xfrm>
            <a:off x="1557908" y="476672"/>
            <a:ext cx="9001000" cy="5693866"/>
          </a:xfrm>
          <a:prstGeom prst="rect">
            <a:avLst/>
          </a:prstGeom>
        </p:spPr>
        <p:txBody>
          <a:bodyPr wrap="square">
            <a:spAutoFit/>
          </a:bodyPr>
          <a:lstStyle/>
          <a:p>
            <a:r>
              <a:rPr lang="en-US" sz="2800" b="1" dirty="0">
                <a:solidFill>
                  <a:srgbClr val="FF0000"/>
                </a:solidFill>
              </a:rPr>
              <a:t>   Determination of porphyrins in urine.</a:t>
            </a:r>
          </a:p>
          <a:p>
            <a:r>
              <a:rPr lang="en-US" sz="2800" b="1" dirty="0">
                <a:solidFill>
                  <a:srgbClr val="FF0000"/>
                </a:solidFill>
              </a:rPr>
              <a:t>   </a:t>
            </a:r>
            <a:r>
              <a:rPr lang="en-US" sz="2800" b="1" dirty="0">
                <a:solidFill>
                  <a:schemeClr val="tx2"/>
                </a:solidFill>
              </a:rPr>
              <a:t>Porphyrinuria is one of the "cardinal" symptoms of lead intoxication. In practically healthy people, the amount of coproporphyrin does not exceed 120 nmol per 1 g of creatinine in the daily amount of urine.</a:t>
            </a:r>
          </a:p>
          <a:p>
            <a:r>
              <a:rPr lang="en-US" sz="2800" b="1" dirty="0">
                <a:solidFill>
                  <a:srgbClr val="FF0000"/>
                </a:solidFill>
              </a:rPr>
              <a:t>   Determination of lead in urine.</a:t>
            </a:r>
          </a:p>
          <a:p>
            <a:r>
              <a:rPr lang="en-US" sz="2800" b="1" dirty="0">
                <a:solidFill>
                  <a:srgbClr val="FF0000"/>
                </a:solidFill>
              </a:rPr>
              <a:t>   </a:t>
            </a:r>
            <a:r>
              <a:rPr lang="en-US" sz="2800" b="1" dirty="0"/>
              <a:t>The method is based on the concentration of lead as a result of its precipitation with calcium carbonate with subsequent mineralization of the precipitate and </a:t>
            </a:r>
            <a:r>
              <a:rPr lang="en-US" sz="2800" b="1" dirty="0" err="1"/>
              <a:t>nephelo</a:t>
            </a:r>
            <a:r>
              <a:rPr lang="en-US" sz="2800" b="1" dirty="0"/>
              <a:t>-colorimetric determination of lead in the form of sulfide. The results of the study are expressed in milligrams of lead per 1 liter of urine (normally up to 0.05 mg/l, or 0.19 </a:t>
            </a:r>
            <a:r>
              <a:rPr lang="en-US" sz="2800" b="1" dirty="0" err="1"/>
              <a:t>μmol</a:t>
            </a:r>
            <a:r>
              <a:rPr lang="en-US" sz="2800" b="1" dirty="0"/>
              <a:t>/l).</a:t>
            </a:r>
            <a:endParaRPr lang="x-none" sz="2800" b="1" dirty="0"/>
          </a:p>
        </p:txBody>
      </p:sp>
    </p:spTree>
    <p:extLst>
      <p:ext uri="{BB962C8B-B14F-4D97-AF65-F5344CB8AC3E}">
        <p14:creationId xmlns:p14="http://schemas.microsoft.com/office/powerpoint/2010/main" xmlns="" val="374349535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xmlns="" id="{E9227BAA-0901-4C7F-817E-5AF5AA1060B5}"/>
              </a:ext>
            </a:extLst>
          </p:cNvPr>
          <p:cNvSpPr/>
          <p:nvPr/>
        </p:nvSpPr>
        <p:spPr>
          <a:xfrm>
            <a:off x="1053852" y="116632"/>
            <a:ext cx="9793088" cy="6251198"/>
          </a:xfrm>
          <a:prstGeom prst="rect">
            <a:avLst/>
          </a:prstGeom>
        </p:spPr>
        <p:txBody>
          <a:bodyPr wrap="square">
            <a:spAutoFit/>
          </a:bodyPr>
          <a:lstStyle/>
          <a:p>
            <a:pPr algn="ctr"/>
            <a:r>
              <a:rPr lang="en-US" sz="2800" b="1" dirty="0">
                <a:solidFill>
                  <a:srgbClr val="FF0000"/>
                </a:solidFill>
              </a:rPr>
              <a:t>CLINICAL AND INSTRUMENTAL METHODS</a:t>
            </a:r>
          </a:p>
          <a:p>
            <a:pPr algn="just">
              <a:lnSpc>
                <a:spcPct val="150000"/>
              </a:lnSpc>
            </a:pPr>
            <a:r>
              <a:rPr lang="en-US" sz="2800" b="1" dirty="0">
                <a:solidFill>
                  <a:srgbClr val="0070C0"/>
                </a:solidFill>
              </a:rPr>
              <a:t>     The results of instrumental research methods, which are quite widely used today, significantly supplement the data of clinical studies, which allows you to get a more detailed idea of ​​​​the functional state of a number of systems and organs that participate in the formation of the pathological process, provide compensation and full-fledged working capacity under certain specific conditions. Taking into account the changes that occur in a number of cases, a differentiated approach to therapy is possible</a:t>
            </a:r>
            <a:endParaRPr lang="x-none" sz="2800" b="1" dirty="0">
              <a:solidFill>
                <a:srgbClr val="0070C0"/>
              </a:solidFill>
            </a:endParaRPr>
          </a:p>
        </p:txBody>
      </p:sp>
    </p:spTree>
    <p:extLst>
      <p:ext uri="{BB962C8B-B14F-4D97-AF65-F5344CB8AC3E}">
        <p14:creationId xmlns:p14="http://schemas.microsoft.com/office/powerpoint/2010/main" xmlns="" val="176469335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xmlns="" id="{1FCF0193-4DFA-41DD-9EBD-0146FBE0939D}"/>
              </a:ext>
            </a:extLst>
          </p:cNvPr>
          <p:cNvSpPr/>
          <p:nvPr/>
        </p:nvSpPr>
        <p:spPr>
          <a:xfrm>
            <a:off x="1773932" y="1052737"/>
            <a:ext cx="8640960" cy="5556008"/>
          </a:xfrm>
          <a:prstGeom prst="rect">
            <a:avLst/>
          </a:prstGeom>
        </p:spPr>
        <p:txBody>
          <a:bodyPr wrap="square">
            <a:spAutoFit/>
          </a:bodyPr>
          <a:lstStyle/>
          <a:p>
            <a:pPr algn="just">
              <a:lnSpc>
                <a:spcPct val="150000"/>
              </a:lnSpc>
            </a:pPr>
            <a:r>
              <a:rPr lang="en-US" sz="2400" b="1" dirty="0">
                <a:solidFill>
                  <a:srgbClr val="FF0000"/>
                </a:solidFill>
              </a:rPr>
              <a:t>II. Functional methods </a:t>
            </a:r>
            <a:r>
              <a:rPr lang="en-US" sz="2400" dirty="0"/>
              <a:t>(Respiratory organs).</a:t>
            </a:r>
          </a:p>
          <a:p>
            <a:pPr algn="just">
              <a:lnSpc>
                <a:spcPct val="150000"/>
              </a:lnSpc>
            </a:pPr>
            <a:r>
              <a:rPr lang="en-US" sz="2400" b="1" dirty="0">
                <a:solidFill>
                  <a:srgbClr val="0070C0"/>
                </a:solidFill>
              </a:rPr>
              <a:t>Spirometry: </a:t>
            </a:r>
            <a:r>
              <a:rPr lang="en-US" sz="2400" b="1" dirty="0">
                <a:solidFill>
                  <a:schemeClr val="tx2"/>
                </a:solidFill>
              </a:rPr>
              <a:t>Mandatory method. Assessment of FEV1, FVC, </a:t>
            </a:r>
            <a:r>
              <a:rPr lang="en-US" sz="2400" b="1" dirty="0" err="1">
                <a:solidFill>
                  <a:schemeClr val="tx2"/>
                </a:solidFill>
              </a:rPr>
              <a:t>Tiffno</a:t>
            </a:r>
            <a:r>
              <a:rPr lang="en-US" sz="2400" b="1" dirty="0">
                <a:solidFill>
                  <a:schemeClr val="tx2"/>
                </a:solidFill>
              </a:rPr>
              <a:t> index (FEV1/FVC).</a:t>
            </a:r>
          </a:p>
          <a:p>
            <a:pPr algn="just">
              <a:lnSpc>
                <a:spcPct val="150000"/>
              </a:lnSpc>
            </a:pPr>
            <a:r>
              <a:rPr lang="en-US" sz="2400" b="1" dirty="0">
                <a:solidFill>
                  <a:srgbClr val="00B050"/>
                </a:solidFill>
              </a:rPr>
              <a:t>Peak flowmetry</a:t>
            </a:r>
            <a:r>
              <a:rPr lang="en-US" sz="2400" dirty="0"/>
              <a:t>: </a:t>
            </a:r>
            <a:r>
              <a:rPr lang="en-US" sz="2400" b="1" dirty="0"/>
              <a:t>Monitoring of peak expiratory flow (PEV) during the working week is key for the diagnosis of Occupational Bronchial Asthma (OBA).</a:t>
            </a:r>
          </a:p>
          <a:p>
            <a:pPr algn="just">
              <a:lnSpc>
                <a:spcPct val="150000"/>
              </a:lnSpc>
            </a:pPr>
            <a:r>
              <a:rPr lang="en-US" sz="2400" b="1" dirty="0">
                <a:solidFill>
                  <a:srgbClr val="7030A0"/>
                </a:solidFill>
              </a:rPr>
              <a:t>Body plethysmography: </a:t>
            </a:r>
            <a:r>
              <a:rPr lang="en-US" sz="2400" b="1" dirty="0"/>
              <a:t>Assessment of total lung capacity (TLC) and residual volume (RV). DLCO (diffusing capacity of the lungs): Detection of interstitial changes (pneumoconiosis, alveolitis).</a:t>
            </a:r>
            <a:endParaRPr lang="x-none" sz="2400" b="1" dirty="0"/>
          </a:p>
        </p:txBody>
      </p:sp>
    </p:spTree>
    <p:extLst>
      <p:ext uri="{BB962C8B-B14F-4D97-AF65-F5344CB8AC3E}">
        <p14:creationId xmlns:p14="http://schemas.microsoft.com/office/powerpoint/2010/main" xmlns="" val="418523076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xmlns="" id="{E35F5F58-E92C-42E8-BB6F-030D5E1B6DB3}"/>
              </a:ext>
            </a:extLst>
          </p:cNvPr>
          <p:cNvSpPr/>
          <p:nvPr/>
        </p:nvSpPr>
        <p:spPr>
          <a:xfrm>
            <a:off x="1269876" y="260648"/>
            <a:ext cx="9073008" cy="5820311"/>
          </a:xfrm>
          <a:prstGeom prst="rect">
            <a:avLst/>
          </a:prstGeom>
        </p:spPr>
        <p:txBody>
          <a:bodyPr wrap="square">
            <a:spAutoFit/>
          </a:bodyPr>
          <a:lstStyle/>
          <a:p>
            <a:pPr>
              <a:lnSpc>
                <a:spcPct val="150000"/>
              </a:lnSpc>
            </a:pPr>
            <a:r>
              <a:rPr lang="en-US" sz="2800" b="1" dirty="0">
                <a:solidFill>
                  <a:srgbClr val="FF0000"/>
                </a:solidFill>
              </a:rPr>
              <a:t>III. Instrumental methods (Visualization)</a:t>
            </a:r>
          </a:p>
          <a:p>
            <a:pPr>
              <a:lnSpc>
                <a:spcPct val="150000"/>
              </a:lnSpc>
            </a:pPr>
            <a:r>
              <a:rPr lang="en-US" sz="2800" dirty="0"/>
              <a:t>1. </a:t>
            </a:r>
            <a:r>
              <a:rPr lang="en-US" sz="2800" b="1" dirty="0">
                <a:solidFill>
                  <a:srgbClr val="0070C0"/>
                </a:solidFill>
              </a:rPr>
              <a:t>X-ray of the lungs</a:t>
            </a:r>
            <a:r>
              <a:rPr lang="en-US" sz="2800" dirty="0"/>
              <a:t>: </a:t>
            </a:r>
            <a:r>
              <a:rPr lang="en-US" sz="2800" b="1" dirty="0">
                <a:solidFill>
                  <a:schemeClr val="tx2"/>
                </a:solidFill>
              </a:rPr>
              <a:t>Basic method for </a:t>
            </a:r>
            <a:r>
              <a:rPr lang="en-US" sz="2800" b="1" dirty="0" err="1">
                <a:solidFill>
                  <a:schemeClr val="tx2"/>
                </a:solidFill>
              </a:rPr>
              <a:t>pneumoconioses</a:t>
            </a:r>
            <a:r>
              <a:rPr lang="en-US" sz="2800" b="1" dirty="0">
                <a:solidFill>
                  <a:schemeClr val="tx2"/>
                </a:solidFill>
              </a:rPr>
              <a:t> (silicosis, asbestosis), tuberculosis. Using the International Classification of Diseases for assessment.</a:t>
            </a:r>
          </a:p>
          <a:p>
            <a:pPr>
              <a:lnSpc>
                <a:spcPct val="150000"/>
              </a:lnSpc>
            </a:pPr>
            <a:r>
              <a:rPr lang="en-US" sz="2800" b="1" dirty="0">
                <a:solidFill>
                  <a:srgbClr val="00B050"/>
                </a:solidFill>
              </a:rPr>
              <a:t>2. High-resolution computed tomography (HRCT): </a:t>
            </a:r>
            <a:r>
              <a:rPr lang="en-US" sz="2800" b="1" dirty="0">
                <a:solidFill>
                  <a:schemeClr val="tx2"/>
                </a:solidFill>
              </a:rPr>
              <a:t>"Gold standard" for detailing interstitial lung diseases.</a:t>
            </a:r>
          </a:p>
          <a:p>
            <a:pPr>
              <a:lnSpc>
                <a:spcPct val="150000"/>
              </a:lnSpc>
            </a:pPr>
            <a:r>
              <a:rPr lang="en-US" sz="2800" dirty="0"/>
              <a:t>3. </a:t>
            </a:r>
            <a:r>
              <a:rPr lang="en-US" sz="2800" b="1" dirty="0">
                <a:solidFill>
                  <a:srgbClr val="C00000"/>
                </a:solidFill>
              </a:rPr>
              <a:t>Ultrasound</a:t>
            </a:r>
            <a:r>
              <a:rPr lang="en-US" sz="2800" dirty="0"/>
              <a:t>: </a:t>
            </a:r>
            <a:r>
              <a:rPr lang="en-US" sz="2800" b="1" dirty="0">
                <a:solidFill>
                  <a:schemeClr val="tx2"/>
                </a:solidFill>
              </a:rPr>
              <a:t>Assessment of the liver, kidneys, thyroid gland.</a:t>
            </a:r>
            <a:endParaRPr lang="x-none" sz="2800" b="1" dirty="0">
              <a:solidFill>
                <a:schemeClr val="tx2"/>
              </a:solidFill>
            </a:endParaRPr>
          </a:p>
        </p:txBody>
      </p:sp>
    </p:spTree>
    <p:extLst>
      <p:ext uri="{BB962C8B-B14F-4D97-AF65-F5344CB8AC3E}">
        <p14:creationId xmlns:p14="http://schemas.microsoft.com/office/powerpoint/2010/main" xmlns="" val="208011061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xmlns="" id="{78571C07-25B0-4266-9857-6486729BE660}"/>
              </a:ext>
            </a:extLst>
          </p:cNvPr>
          <p:cNvSpPr/>
          <p:nvPr/>
        </p:nvSpPr>
        <p:spPr>
          <a:xfrm>
            <a:off x="1701924" y="548680"/>
            <a:ext cx="8496944" cy="5820311"/>
          </a:xfrm>
          <a:prstGeom prst="rect">
            <a:avLst/>
          </a:prstGeom>
        </p:spPr>
        <p:txBody>
          <a:bodyPr wrap="square">
            <a:spAutoFit/>
          </a:bodyPr>
          <a:lstStyle/>
          <a:p>
            <a:pPr>
              <a:lnSpc>
                <a:spcPct val="150000"/>
              </a:lnSpc>
            </a:pPr>
            <a:r>
              <a:rPr lang="en-US" sz="2800" b="1" dirty="0">
                <a:solidFill>
                  <a:srgbClr val="FF0000"/>
                </a:solidFill>
              </a:rPr>
              <a:t>IV. Instrumental methods</a:t>
            </a:r>
          </a:p>
          <a:p>
            <a:pPr>
              <a:lnSpc>
                <a:spcPct val="150000"/>
              </a:lnSpc>
            </a:pPr>
            <a:r>
              <a:rPr lang="en-US" sz="2800" b="1" dirty="0">
                <a:solidFill>
                  <a:srgbClr val="00B050"/>
                </a:solidFill>
              </a:rPr>
              <a:t>Cardiovascular system:</a:t>
            </a:r>
          </a:p>
          <a:p>
            <a:pPr>
              <a:lnSpc>
                <a:spcPct val="150000"/>
              </a:lnSpc>
            </a:pPr>
            <a:r>
              <a:rPr lang="en-US" sz="2800" dirty="0"/>
              <a:t>• ECG, Echocardiography: Evaluation of pulmonary heart (in chronic respiratory failure).</a:t>
            </a:r>
          </a:p>
          <a:p>
            <a:pPr>
              <a:lnSpc>
                <a:spcPct val="150000"/>
              </a:lnSpc>
            </a:pPr>
            <a:r>
              <a:rPr lang="en-US" sz="2800" b="1" dirty="0">
                <a:solidFill>
                  <a:srgbClr val="0070C0"/>
                </a:solidFill>
              </a:rPr>
              <a:t>Nervous system:</a:t>
            </a:r>
          </a:p>
          <a:p>
            <a:pPr>
              <a:lnSpc>
                <a:spcPct val="150000"/>
              </a:lnSpc>
            </a:pPr>
            <a:r>
              <a:rPr lang="en-US" sz="2800" dirty="0"/>
              <a:t>• Electroneuromyography (ENMG): Diagnosis of occupational polyneuropathies.</a:t>
            </a:r>
          </a:p>
          <a:p>
            <a:pPr>
              <a:lnSpc>
                <a:spcPct val="150000"/>
              </a:lnSpc>
            </a:pPr>
            <a:r>
              <a:rPr lang="en-US" sz="2800" b="1" dirty="0">
                <a:solidFill>
                  <a:srgbClr val="7030A0"/>
                </a:solidFill>
              </a:rPr>
              <a:t>Musculoskeletal system:</a:t>
            </a:r>
          </a:p>
          <a:p>
            <a:pPr>
              <a:lnSpc>
                <a:spcPct val="150000"/>
              </a:lnSpc>
            </a:pPr>
            <a:r>
              <a:rPr lang="en-US" sz="2800" dirty="0"/>
              <a:t>• Diagnostic tests: Cold test (in vibration disease).</a:t>
            </a:r>
            <a:endParaRPr lang="x-none" sz="2800" dirty="0"/>
          </a:p>
        </p:txBody>
      </p:sp>
    </p:spTree>
    <p:extLst>
      <p:ext uri="{BB962C8B-B14F-4D97-AF65-F5344CB8AC3E}">
        <p14:creationId xmlns:p14="http://schemas.microsoft.com/office/powerpoint/2010/main" xmlns="" val="370332754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xmlns="" id="{E802F589-AFCF-4004-BB8F-98BF00A5AAA0}"/>
              </a:ext>
            </a:extLst>
          </p:cNvPr>
          <p:cNvSpPr/>
          <p:nvPr/>
        </p:nvSpPr>
        <p:spPr>
          <a:xfrm>
            <a:off x="1197868" y="548680"/>
            <a:ext cx="9433048" cy="5262979"/>
          </a:xfrm>
          <a:prstGeom prst="rect">
            <a:avLst/>
          </a:prstGeom>
        </p:spPr>
        <p:txBody>
          <a:bodyPr wrap="square">
            <a:spAutoFit/>
          </a:bodyPr>
          <a:lstStyle/>
          <a:p>
            <a:pPr algn="just"/>
            <a:r>
              <a:rPr lang="en-US" sz="2400" b="1" dirty="0">
                <a:solidFill>
                  <a:srgbClr val="FF0000"/>
                </a:solidFill>
              </a:rPr>
              <a:t>     Rheography</a:t>
            </a:r>
            <a:r>
              <a:rPr lang="en-US" sz="2400" dirty="0"/>
              <a:t> </a:t>
            </a:r>
            <a:r>
              <a:rPr lang="en-US" sz="2400" b="1" dirty="0">
                <a:solidFill>
                  <a:srgbClr val="7030A0"/>
                </a:solidFill>
              </a:rPr>
              <a:t>is a method of studying general and organ blood circulation. The method is based on the registration of changes in the electrical conductivity of an organ or vessel due to volumetric fluctuations of blood in them.</a:t>
            </a:r>
          </a:p>
          <a:p>
            <a:pPr algn="just"/>
            <a:r>
              <a:rPr lang="en-US" sz="2400" b="1" dirty="0">
                <a:solidFill>
                  <a:srgbClr val="00B050"/>
                </a:solidFill>
              </a:rPr>
              <a:t>      </a:t>
            </a:r>
            <a:r>
              <a:rPr lang="en-US" sz="2400" b="1" dirty="0" err="1">
                <a:solidFill>
                  <a:srgbClr val="00B050"/>
                </a:solidFill>
              </a:rPr>
              <a:t>Rheoencephalograms</a:t>
            </a:r>
            <a:r>
              <a:rPr lang="en-US" sz="2400" b="1" dirty="0">
                <a:solidFill>
                  <a:srgbClr val="7030A0"/>
                </a:solidFill>
              </a:rPr>
              <a:t> are recorded in the area of ​​the frontal tubercle and mastoid process and in the lower part of the hairy part of the back of the head; The basin leads reflect, respectively, the state of blood filling of the internal carotid artery and the vertebrobasilar system.</a:t>
            </a:r>
          </a:p>
          <a:p>
            <a:pPr algn="just"/>
            <a:r>
              <a:rPr lang="en-US" sz="2400" b="1" dirty="0">
                <a:solidFill>
                  <a:srgbClr val="7030A0"/>
                </a:solidFill>
              </a:rPr>
              <a:t>     The method of rheography is widely used to determine the parameters of central and peripheral hemodynamics in dust diseases of the lungs, the effects of physical (vibration, noise) and chemical factors: tetrapolar thoracic rheography, </a:t>
            </a:r>
            <a:r>
              <a:rPr lang="en-US" sz="2400" b="1" dirty="0" err="1">
                <a:solidFill>
                  <a:srgbClr val="7030A0"/>
                </a:solidFill>
              </a:rPr>
              <a:t>rheovasography</a:t>
            </a:r>
            <a:r>
              <a:rPr lang="en-US" sz="2400" b="1" dirty="0">
                <a:solidFill>
                  <a:srgbClr val="7030A0"/>
                </a:solidFill>
              </a:rPr>
              <a:t>, rheoencephalography, </a:t>
            </a:r>
            <a:r>
              <a:rPr lang="en-US" sz="2400" b="1" dirty="0" err="1">
                <a:solidFill>
                  <a:srgbClr val="7030A0"/>
                </a:solidFill>
              </a:rPr>
              <a:t>rheohepatography</a:t>
            </a:r>
            <a:r>
              <a:rPr lang="en-US" sz="2400" b="1" dirty="0">
                <a:solidFill>
                  <a:srgbClr val="7030A0"/>
                </a:solidFill>
              </a:rPr>
              <a:t>, etc.</a:t>
            </a:r>
            <a:endParaRPr lang="x-none" sz="2400" b="1" dirty="0">
              <a:solidFill>
                <a:srgbClr val="7030A0"/>
              </a:solidFill>
            </a:endParaRPr>
          </a:p>
        </p:txBody>
      </p:sp>
    </p:spTree>
    <p:extLst>
      <p:ext uri="{BB962C8B-B14F-4D97-AF65-F5344CB8AC3E}">
        <p14:creationId xmlns:p14="http://schemas.microsoft.com/office/powerpoint/2010/main" xmlns="" val="150829534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xmlns="" id="{DB5F895C-D06E-42C3-80CA-0898D46A09BF}"/>
              </a:ext>
            </a:extLst>
          </p:cNvPr>
          <p:cNvSpPr/>
          <p:nvPr/>
        </p:nvSpPr>
        <p:spPr>
          <a:xfrm>
            <a:off x="1053852" y="332656"/>
            <a:ext cx="9505056" cy="6001643"/>
          </a:xfrm>
          <a:prstGeom prst="rect">
            <a:avLst/>
          </a:prstGeom>
        </p:spPr>
        <p:txBody>
          <a:bodyPr wrap="square">
            <a:spAutoFit/>
          </a:bodyPr>
          <a:lstStyle/>
          <a:p>
            <a:pPr algn="just"/>
            <a:r>
              <a:rPr lang="en-US" sz="2400" b="1" dirty="0">
                <a:solidFill>
                  <a:srgbClr val="FF0000"/>
                </a:solidFill>
              </a:rPr>
              <a:t>   Capillaroscopy.</a:t>
            </a:r>
            <a:r>
              <a:rPr lang="en-US" sz="2400" dirty="0"/>
              <a:t> The method makes it possible to assess major changes in the mammary vessels. The capillaries of the transitional fold of the nail bed of the fingers or toes are examined. Normally, a significant number of capillary loops (up to 15-20 in the field of view) is observed on a pale pink or pink background. The blood flow in them is continuous and fast.</a:t>
            </a:r>
          </a:p>
          <a:p>
            <a:pPr algn="just"/>
            <a:r>
              <a:rPr lang="en-US" sz="2400" dirty="0"/>
              <a:t>    </a:t>
            </a:r>
            <a:r>
              <a:rPr lang="en-US" sz="2400" b="1" dirty="0">
                <a:solidFill>
                  <a:srgbClr val="00B050"/>
                </a:solidFill>
              </a:rPr>
              <a:t>With vibration disease</a:t>
            </a:r>
            <a:r>
              <a:rPr lang="en-US" sz="2400" dirty="0"/>
              <a:t>, the pattern of capillaries may be different.</a:t>
            </a:r>
          </a:p>
          <a:p>
            <a:pPr algn="just"/>
            <a:r>
              <a:rPr lang="en-US" sz="2400" b="1" dirty="0">
                <a:solidFill>
                  <a:srgbClr val="0070C0"/>
                </a:solidFill>
              </a:rPr>
              <a:t>    Spasm</a:t>
            </a:r>
            <a:r>
              <a:rPr lang="en-US" sz="2400" dirty="0"/>
              <a:t> is characterized by a significant narrowing or disappearance of the arterial window, the number of visible capillaries decreases, their narrowing decreases. The blood flow is pulsating. </a:t>
            </a:r>
            <a:r>
              <a:rPr lang="en-US" sz="2400" b="1" dirty="0">
                <a:solidFill>
                  <a:srgbClr val="7030A0"/>
                </a:solidFill>
              </a:rPr>
              <a:t>The atonic state </a:t>
            </a:r>
            <a:r>
              <a:rPr lang="en-US" sz="2400" dirty="0"/>
              <a:t>is manifested by a sharp expansion of the arteries and veins. The permeability of the capillaries is impaired, mammary hemorrhages appear. The blood flow is slowed down. </a:t>
            </a:r>
            <a:r>
              <a:rPr lang="en-US" sz="2400" b="1" dirty="0">
                <a:solidFill>
                  <a:srgbClr val="C00000"/>
                </a:solidFill>
              </a:rPr>
              <a:t>In a spastic-atonic state, </a:t>
            </a:r>
            <a:r>
              <a:rPr lang="en-US" sz="2400" dirty="0"/>
              <a:t>a combination of signs characterizing spastic and atonic states is noted.</a:t>
            </a:r>
            <a:endParaRPr lang="x-none" sz="2400" dirty="0"/>
          </a:p>
        </p:txBody>
      </p:sp>
    </p:spTree>
    <p:extLst>
      <p:ext uri="{BB962C8B-B14F-4D97-AF65-F5344CB8AC3E}">
        <p14:creationId xmlns:p14="http://schemas.microsoft.com/office/powerpoint/2010/main" xmlns="" val="97302644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кутник 2">
            <a:extLst>
              <a:ext uri="{FF2B5EF4-FFF2-40B4-BE49-F238E27FC236}">
                <a16:creationId xmlns:a16="http://schemas.microsoft.com/office/drawing/2014/main" xmlns="" id="{B70DD37D-4E76-4082-AF5B-831206606DFE}"/>
              </a:ext>
            </a:extLst>
          </p:cNvPr>
          <p:cNvSpPr/>
          <p:nvPr/>
        </p:nvSpPr>
        <p:spPr>
          <a:xfrm>
            <a:off x="1125860" y="188640"/>
            <a:ext cx="9577064" cy="6466642"/>
          </a:xfrm>
          <a:prstGeom prst="rect">
            <a:avLst/>
          </a:prstGeom>
        </p:spPr>
        <p:txBody>
          <a:bodyPr wrap="square">
            <a:spAutoFit/>
          </a:bodyPr>
          <a:lstStyle/>
          <a:p>
            <a:pPr>
              <a:lnSpc>
                <a:spcPct val="150000"/>
              </a:lnSpc>
            </a:pPr>
            <a:r>
              <a:rPr lang="en-US" sz="2800" b="1" dirty="0">
                <a:solidFill>
                  <a:srgbClr val="FF0000"/>
                </a:solidFill>
              </a:rPr>
              <a:t>     </a:t>
            </a:r>
            <a:r>
              <a:rPr lang="en-US" sz="2800" b="1" dirty="0" err="1">
                <a:solidFill>
                  <a:srgbClr val="FF0000"/>
                </a:solidFill>
              </a:rPr>
              <a:t>Algesiometry</a:t>
            </a:r>
            <a:r>
              <a:rPr lang="en-US" sz="2800" b="1" dirty="0">
                <a:solidFill>
                  <a:srgbClr val="FF0000"/>
                </a:solidFill>
              </a:rPr>
              <a:t>.</a:t>
            </a:r>
            <a:r>
              <a:rPr lang="en-US" sz="2800" dirty="0"/>
              <a:t> The method, based on determining the depth of needle insertion before the onset of pain, allows you to find the threshold of pain sensitivity using an </a:t>
            </a:r>
            <a:r>
              <a:rPr lang="en-US" sz="2800" dirty="0" err="1"/>
              <a:t>algesiometer</a:t>
            </a:r>
            <a:r>
              <a:rPr lang="en-US" sz="2800" dirty="0"/>
              <a:t> installed vertically and a rotating graduated scale.</a:t>
            </a:r>
          </a:p>
          <a:p>
            <a:pPr>
              <a:lnSpc>
                <a:spcPct val="150000"/>
              </a:lnSpc>
            </a:pPr>
            <a:r>
              <a:rPr lang="en-US" sz="2800" dirty="0"/>
              <a:t>    </a:t>
            </a:r>
            <a:r>
              <a:rPr lang="en-US" sz="2800" b="1" dirty="0">
                <a:solidFill>
                  <a:srgbClr val="00B050"/>
                </a:solidFill>
              </a:rPr>
              <a:t>Normally</a:t>
            </a:r>
            <a:r>
              <a:rPr lang="en-US" sz="2800" dirty="0"/>
              <a:t>, this value is no more than 0.5 mm on the back of the hand. </a:t>
            </a:r>
            <a:r>
              <a:rPr lang="en-US" sz="2800" b="1" dirty="0">
                <a:solidFill>
                  <a:srgbClr val="00B050"/>
                </a:solidFill>
              </a:rPr>
              <a:t>In vibration disease</a:t>
            </a:r>
            <a:r>
              <a:rPr lang="en-US" sz="2800" dirty="0"/>
              <a:t>, </a:t>
            </a:r>
            <a:r>
              <a:rPr lang="en-US" sz="2800" b="1" dirty="0">
                <a:solidFill>
                  <a:srgbClr val="00B050"/>
                </a:solidFill>
              </a:rPr>
              <a:t>diseases of the peripheral nervous system </a:t>
            </a:r>
            <a:r>
              <a:rPr lang="en-US" sz="2800" dirty="0"/>
              <a:t>associated with local muscle overstrain, </a:t>
            </a:r>
            <a:r>
              <a:rPr lang="en-US" sz="2800" b="1" dirty="0">
                <a:solidFill>
                  <a:srgbClr val="00B050"/>
                </a:solidFill>
              </a:rPr>
              <a:t>and in polyneuropathies of toxic genesis</a:t>
            </a:r>
            <a:r>
              <a:rPr lang="en-US" sz="2800" dirty="0"/>
              <a:t>, an increase in this indicator is observed.</a:t>
            </a:r>
            <a:endParaRPr lang="x-none" sz="2800" dirty="0"/>
          </a:p>
        </p:txBody>
      </p:sp>
    </p:spTree>
    <p:extLst>
      <p:ext uri="{BB962C8B-B14F-4D97-AF65-F5344CB8AC3E}">
        <p14:creationId xmlns:p14="http://schemas.microsoft.com/office/powerpoint/2010/main" xmlns="" val="5270738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xmlns="" id="{8D53F54B-1005-4D80-AB5F-517F0DDF1164}"/>
              </a:ext>
            </a:extLst>
          </p:cNvPr>
          <p:cNvSpPr/>
          <p:nvPr/>
        </p:nvSpPr>
        <p:spPr>
          <a:xfrm>
            <a:off x="1053852" y="188640"/>
            <a:ext cx="9649072" cy="6001643"/>
          </a:xfrm>
          <a:prstGeom prst="rect">
            <a:avLst/>
          </a:prstGeom>
        </p:spPr>
        <p:txBody>
          <a:bodyPr wrap="square">
            <a:spAutoFit/>
          </a:bodyPr>
          <a:lstStyle/>
          <a:p>
            <a:r>
              <a:rPr lang="en-US" sz="2400" b="1" dirty="0" err="1">
                <a:solidFill>
                  <a:srgbClr val="FF0000"/>
                </a:solidFill>
              </a:rPr>
              <a:t>Palestesiometry</a:t>
            </a:r>
            <a:r>
              <a:rPr lang="en-US" sz="2400" b="1" dirty="0">
                <a:solidFill>
                  <a:srgbClr val="FF0000"/>
                </a:solidFill>
              </a:rPr>
              <a:t>.</a:t>
            </a:r>
            <a:r>
              <a:rPr lang="en-US" sz="2400" dirty="0"/>
              <a:t> </a:t>
            </a:r>
            <a:r>
              <a:rPr lang="en-US" sz="2400" b="1" dirty="0">
                <a:solidFill>
                  <a:schemeClr val="tx2"/>
                </a:solidFill>
              </a:rPr>
              <a:t>To assess vibration sensitivity, a </a:t>
            </a:r>
            <a:r>
              <a:rPr lang="en-US" sz="2400" b="1" dirty="0" err="1">
                <a:solidFill>
                  <a:schemeClr val="tx2"/>
                </a:solidFill>
              </a:rPr>
              <a:t>palestesiometer</a:t>
            </a:r>
            <a:r>
              <a:rPr lang="en-US" sz="2400" b="1" dirty="0">
                <a:solidFill>
                  <a:schemeClr val="tx2"/>
                </a:solidFill>
              </a:rPr>
              <a:t> is used.</a:t>
            </a:r>
          </a:p>
          <a:p>
            <a:r>
              <a:rPr lang="en-US" sz="2400" b="1" dirty="0">
                <a:solidFill>
                  <a:schemeClr val="tx2"/>
                </a:solidFill>
              </a:rPr>
              <a:t>   The device consists of a meter and an electromagnetic vibrator. which converts electrical vibrations into mechanical ones. The vibrator is used to touch the skin in any area of ​​the body. The indicator is set to a given frequency, after which the amplitude of the vibrations is gradually increased. The patient is asked to indicate the moment when he begins to feel the vibration. By changing the amplitude of the vibrations, the threshold of sensitivity to a given vibration frequency is determined.</a:t>
            </a:r>
          </a:p>
          <a:p>
            <a:r>
              <a:rPr lang="en-US" sz="2400" b="1" dirty="0">
                <a:solidFill>
                  <a:schemeClr val="tx2"/>
                </a:solidFill>
              </a:rPr>
              <a:t>   In healthy people, the threshold of vibration sensitivity at the fingertips is 40-80 conventional units, and at the feet - 70-100.</a:t>
            </a:r>
          </a:p>
          <a:p>
            <a:r>
              <a:rPr lang="en-US" sz="2400" b="1" dirty="0">
                <a:solidFill>
                  <a:schemeClr val="tx2"/>
                </a:solidFill>
              </a:rPr>
              <a:t>In the absence of a </a:t>
            </a:r>
            <a:r>
              <a:rPr lang="en-US" sz="2400" b="1" dirty="0" err="1">
                <a:solidFill>
                  <a:schemeClr val="tx2"/>
                </a:solidFill>
              </a:rPr>
              <a:t>palestesiometer</a:t>
            </a:r>
            <a:r>
              <a:rPr lang="en-US" sz="2400" b="1" dirty="0">
                <a:solidFill>
                  <a:schemeClr val="tx2"/>
                </a:solidFill>
              </a:rPr>
              <a:t>, the study of vibration sensitivity can be carried out with a </a:t>
            </a:r>
            <a:r>
              <a:rPr lang="en-US" sz="2400" b="1" dirty="0">
                <a:solidFill>
                  <a:srgbClr val="00B050"/>
                </a:solidFill>
              </a:rPr>
              <a:t>tuning fork C-128. </a:t>
            </a:r>
            <a:r>
              <a:rPr lang="en-US" sz="2400" b="1" dirty="0">
                <a:solidFill>
                  <a:schemeClr val="tx2"/>
                </a:solidFill>
              </a:rPr>
              <a:t>The tuning fork is placed on the bone protrusions of individual areas of the body and the duration of the vibration sensation is determined.</a:t>
            </a:r>
            <a:endParaRPr lang="x-none" sz="2400" b="1" dirty="0">
              <a:solidFill>
                <a:schemeClr val="tx2"/>
              </a:solidFill>
            </a:endParaRPr>
          </a:p>
        </p:txBody>
      </p:sp>
    </p:spTree>
    <p:extLst>
      <p:ext uri="{BB962C8B-B14F-4D97-AF65-F5344CB8AC3E}">
        <p14:creationId xmlns:p14="http://schemas.microsoft.com/office/powerpoint/2010/main" xmlns="" val="305561826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xmlns="" id="{CBB97443-757E-49E9-9503-9DB0E1AFF914}"/>
              </a:ext>
            </a:extLst>
          </p:cNvPr>
          <p:cNvSpPr/>
          <p:nvPr/>
        </p:nvSpPr>
        <p:spPr>
          <a:xfrm>
            <a:off x="981844" y="116632"/>
            <a:ext cx="9865096" cy="6474080"/>
          </a:xfrm>
          <a:prstGeom prst="rect">
            <a:avLst/>
          </a:prstGeom>
        </p:spPr>
        <p:txBody>
          <a:bodyPr wrap="square">
            <a:spAutoFit/>
          </a:bodyPr>
          <a:lstStyle/>
          <a:p>
            <a:pPr>
              <a:lnSpc>
                <a:spcPct val="150000"/>
              </a:lnSpc>
            </a:pPr>
            <a:r>
              <a:rPr lang="en-US" sz="2800" b="1" dirty="0">
                <a:solidFill>
                  <a:srgbClr val="FF0000"/>
                </a:solidFill>
                <a:latin typeface="Roboto"/>
              </a:rPr>
              <a:t>Dynamometry.</a:t>
            </a:r>
            <a:r>
              <a:rPr lang="en-US" sz="2800" dirty="0">
                <a:solidFill>
                  <a:srgbClr val="3C4043"/>
                </a:solidFill>
                <a:latin typeface="Roboto"/>
              </a:rPr>
              <a:t> </a:t>
            </a:r>
            <a:r>
              <a:rPr lang="en-US" sz="2800" b="1" dirty="0">
                <a:solidFill>
                  <a:srgbClr val="0070C0"/>
                </a:solidFill>
                <a:latin typeface="Roboto"/>
              </a:rPr>
              <a:t>The strength of the muscles of the upper extremities is examined with a spring dynamometer. The average values ​​in men are normally 393-490 Η (40-50 </a:t>
            </a:r>
            <a:r>
              <a:rPr lang="en-US" sz="2800" b="1" dirty="0" err="1">
                <a:solidFill>
                  <a:srgbClr val="0070C0"/>
                </a:solidFill>
                <a:latin typeface="Roboto"/>
              </a:rPr>
              <a:t>kgf</a:t>
            </a:r>
            <a:r>
              <a:rPr lang="en-US" sz="2800" b="1" dirty="0">
                <a:solidFill>
                  <a:srgbClr val="0070C0"/>
                </a:solidFill>
                <a:latin typeface="Roboto"/>
              </a:rPr>
              <a:t>), in women - 294-392 Η (30-40 </a:t>
            </a:r>
            <a:r>
              <a:rPr lang="en-US" sz="2800" b="1" dirty="0" err="1">
                <a:solidFill>
                  <a:srgbClr val="0070C0"/>
                </a:solidFill>
                <a:latin typeface="Roboto"/>
              </a:rPr>
              <a:t>kgf</a:t>
            </a:r>
            <a:r>
              <a:rPr lang="en-US" sz="2800" b="1" dirty="0">
                <a:solidFill>
                  <a:srgbClr val="0070C0"/>
                </a:solidFill>
                <a:latin typeface="Roboto"/>
              </a:rPr>
              <a:t>) with the predominance of the strength of the right hand by several Η (</a:t>
            </a:r>
            <a:r>
              <a:rPr lang="en-US" sz="2800" b="1" dirty="0" err="1">
                <a:solidFill>
                  <a:srgbClr val="0070C0"/>
                </a:solidFill>
                <a:latin typeface="Roboto"/>
              </a:rPr>
              <a:t>kgf</a:t>
            </a:r>
            <a:r>
              <a:rPr lang="en-US" sz="2800" b="1" dirty="0">
                <a:solidFill>
                  <a:srgbClr val="0070C0"/>
                </a:solidFill>
                <a:latin typeface="Roboto"/>
              </a:rPr>
              <a:t>). A decrease in strength is noted with the development of changes in the tissues of the resistance and movement apparatus of the upper extremities, which is characteristic of vibration disease, diseases of the musculoskeletal system of professional genesis.</a:t>
            </a:r>
            <a:endParaRPr lang="x-none" sz="2800" b="1" dirty="0">
              <a:solidFill>
                <a:srgbClr val="0070C0"/>
              </a:solidFill>
            </a:endParaRPr>
          </a:p>
        </p:txBody>
      </p:sp>
    </p:spTree>
    <p:extLst>
      <p:ext uri="{BB962C8B-B14F-4D97-AF65-F5344CB8AC3E}">
        <p14:creationId xmlns:p14="http://schemas.microsoft.com/office/powerpoint/2010/main" xmlns="" val="312380585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xmlns="" id="{2C50350E-B062-4BE7-8094-FA5E0948F6D0}"/>
              </a:ext>
            </a:extLst>
          </p:cNvPr>
          <p:cNvSpPr/>
          <p:nvPr/>
        </p:nvSpPr>
        <p:spPr>
          <a:xfrm>
            <a:off x="981844" y="476672"/>
            <a:ext cx="9865096" cy="6247864"/>
          </a:xfrm>
          <a:prstGeom prst="rect">
            <a:avLst/>
          </a:prstGeom>
        </p:spPr>
        <p:txBody>
          <a:bodyPr wrap="square">
            <a:spAutoFit/>
          </a:bodyPr>
          <a:lstStyle/>
          <a:p>
            <a:pPr algn="just"/>
            <a:r>
              <a:rPr lang="en-US" sz="2400" b="1" dirty="0">
                <a:solidFill>
                  <a:srgbClr val="FF0000"/>
                </a:solidFill>
                <a:latin typeface="Roboto"/>
              </a:rPr>
              <a:t>Thermography.</a:t>
            </a:r>
            <a:r>
              <a:rPr lang="en-US" sz="2400" dirty="0">
                <a:solidFill>
                  <a:srgbClr val="3C4043"/>
                </a:solidFill>
                <a:latin typeface="Roboto"/>
              </a:rPr>
              <a:t> </a:t>
            </a:r>
            <a:r>
              <a:rPr lang="en-US" sz="2350" dirty="0">
                <a:solidFill>
                  <a:srgbClr val="3C4043"/>
                </a:solidFill>
                <a:latin typeface="Roboto"/>
              </a:rPr>
              <a:t>Remote thermography is a fairly informative and accessible method of studying infrared radiation from the surface of the human body for the purpose of diagnosing various diseases and pathological conditions. Warmer areas of the body will be depicted brighter, and colder areas are recorded in darker tones. Depending on the intensity of the glow, a conclusion is made about the temperature of the object under study. In the clinic of occupational diseases, this method is used for vibration disease, obliterating endarteritis, diseases of the musculoskeletal system (bursitis, osteoarthritis), etc. The following are characteristic of a normal thermographic picture of the upper extremities: a uniform background, symmetrical glow, absolute temperature of the hands not lower than 28°C, the hand is lighter in the area of ​​the first finger, interphalangeal spaces and along the course of large veins. In vibration disease, a significant decrease in the intensity of the glow of the distal parts of the limbs may be observed, up to complete "thermal amputation" of one or more fingers; thermal asymmetry, a decrease in the absolute temperature of the limbs, may occur.</a:t>
            </a:r>
            <a:endParaRPr lang="x-none" sz="2350" dirty="0"/>
          </a:p>
        </p:txBody>
      </p:sp>
    </p:spTree>
    <p:extLst>
      <p:ext uri="{BB962C8B-B14F-4D97-AF65-F5344CB8AC3E}">
        <p14:creationId xmlns:p14="http://schemas.microsoft.com/office/powerpoint/2010/main" xmlns="" val="71838207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xmlns="" id="{0378321C-72BF-46A1-A56E-3E2F7588D964}"/>
              </a:ext>
            </a:extLst>
          </p:cNvPr>
          <p:cNvSpPr/>
          <p:nvPr/>
        </p:nvSpPr>
        <p:spPr>
          <a:xfrm>
            <a:off x="1197868" y="404664"/>
            <a:ext cx="9289032" cy="5827749"/>
          </a:xfrm>
          <a:prstGeom prst="rect">
            <a:avLst/>
          </a:prstGeom>
        </p:spPr>
        <p:txBody>
          <a:bodyPr wrap="square">
            <a:spAutoFit/>
          </a:bodyPr>
          <a:lstStyle/>
          <a:p>
            <a:pPr algn="ctr">
              <a:lnSpc>
                <a:spcPct val="150000"/>
              </a:lnSpc>
            </a:pPr>
            <a:r>
              <a:rPr lang="en-US" sz="2800" b="1" dirty="0">
                <a:solidFill>
                  <a:srgbClr val="FF0000"/>
                </a:solidFill>
                <a:latin typeface="Roboto"/>
              </a:rPr>
              <a:t>V. Specialized Provocation Tests Purpose</a:t>
            </a:r>
            <a:r>
              <a:rPr lang="en-US" sz="2800" dirty="0">
                <a:solidFill>
                  <a:srgbClr val="3C4043"/>
                </a:solidFill>
                <a:latin typeface="Roboto"/>
              </a:rPr>
              <a:t>: </a:t>
            </a:r>
            <a:endParaRPr lang="uk-UA" sz="2800" dirty="0">
              <a:solidFill>
                <a:srgbClr val="3C4043"/>
              </a:solidFill>
              <a:latin typeface="Roboto"/>
            </a:endParaRPr>
          </a:p>
          <a:p>
            <a:pPr>
              <a:lnSpc>
                <a:spcPct val="150000"/>
              </a:lnSpc>
            </a:pPr>
            <a:r>
              <a:rPr lang="en-US" sz="2800" dirty="0">
                <a:solidFill>
                  <a:srgbClr val="3C4043"/>
                </a:solidFill>
                <a:latin typeface="Roboto"/>
              </a:rPr>
              <a:t>To objectively confirm the association of symptoms with a specific factor.</a:t>
            </a:r>
            <a:endParaRPr lang="uk-UA" sz="2800" dirty="0">
              <a:solidFill>
                <a:srgbClr val="3C4043"/>
              </a:solidFill>
              <a:latin typeface="Roboto"/>
            </a:endParaRPr>
          </a:p>
          <a:p>
            <a:pPr>
              <a:lnSpc>
                <a:spcPct val="150000"/>
              </a:lnSpc>
            </a:pPr>
            <a:r>
              <a:rPr lang="en-US" sz="2800" dirty="0">
                <a:solidFill>
                  <a:srgbClr val="3C4043"/>
                </a:solidFill>
                <a:latin typeface="Roboto"/>
              </a:rPr>
              <a:t> </a:t>
            </a:r>
            <a:r>
              <a:rPr lang="en-US" sz="2800" b="1" dirty="0">
                <a:solidFill>
                  <a:srgbClr val="00B050"/>
                </a:solidFill>
                <a:latin typeface="Roboto"/>
              </a:rPr>
              <a:t>1. Specific inhalation provocation tests (SIPT</a:t>
            </a:r>
            <a:r>
              <a:rPr lang="en-US" sz="2800" dirty="0">
                <a:solidFill>
                  <a:srgbClr val="3C4043"/>
                </a:solidFill>
                <a:latin typeface="Roboto"/>
              </a:rPr>
              <a:t>): The "gold standard" for PBA. Performed in specialized clinics</a:t>
            </a:r>
            <a:r>
              <a:rPr lang="en-US" sz="2800" b="1" dirty="0">
                <a:solidFill>
                  <a:srgbClr val="0070C0"/>
                </a:solidFill>
                <a:latin typeface="Roboto"/>
              </a:rPr>
              <a:t>. 2. Skin tests</a:t>
            </a:r>
            <a:r>
              <a:rPr lang="en-US" sz="2800" dirty="0">
                <a:solidFill>
                  <a:srgbClr val="3C4043"/>
                </a:solidFill>
                <a:latin typeface="Roboto"/>
              </a:rPr>
              <a:t>: Application of suspected allergens to the skin (occupational dermatoses, contact allergies). </a:t>
            </a:r>
            <a:endParaRPr lang="uk-UA" sz="2800" dirty="0">
              <a:solidFill>
                <a:srgbClr val="3C4043"/>
              </a:solidFill>
              <a:latin typeface="Roboto"/>
            </a:endParaRPr>
          </a:p>
          <a:p>
            <a:pPr>
              <a:lnSpc>
                <a:spcPct val="150000"/>
              </a:lnSpc>
            </a:pPr>
            <a:r>
              <a:rPr lang="en-US" sz="2800" b="1" dirty="0">
                <a:solidFill>
                  <a:srgbClr val="7030A0"/>
                </a:solidFill>
                <a:latin typeface="Roboto"/>
              </a:rPr>
              <a:t>3. Functional tests with physical exertion</a:t>
            </a:r>
            <a:r>
              <a:rPr lang="en-US" sz="2800" dirty="0">
                <a:solidFill>
                  <a:srgbClr val="3C4043"/>
                </a:solidFill>
                <a:latin typeface="Roboto"/>
              </a:rPr>
              <a:t>: Assessment of functional reserve.</a:t>
            </a:r>
            <a:endParaRPr lang="x-none" sz="2800" dirty="0"/>
          </a:p>
        </p:txBody>
      </p:sp>
    </p:spTree>
    <p:extLst>
      <p:ext uri="{BB962C8B-B14F-4D97-AF65-F5344CB8AC3E}">
        <p14:creationId xmlns:p14="http://schemas.microsoft.com/office/powerpoint/2010/main" xmlns="" val="215275661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xmlns="" id="{CE930E44-DEF7-4BB7-90BC-E96D5CAB0F94}"/>
              </a:ext>
            </a:extLst>
          </p:cNvPr>
          <p:cNvSpPr/>
          <p:nvPr/>
        </p:nvSpPr>
        <p:spPr>
          <a:xfrm>
            <a:off x="1269876" y="260648"/>
            <a:ext cx="9289032" cy="5827749"/>
          </a:xfrm>
          <a:prstGeom prst="rect">
            <a:avLst/>
          </a:prstGeom>
        </p:spPr>
        <p:txBody>
          <a:bodyPr wrap="square">
            <a:spAutoFit/>
          </a:bodyPr>
          <a:lstStyle/>
          <a:p>
            <a:pPr>
              <a:lnSpc>
                <a:spcPct val="150000"/>
              </a:lnSpc>
            </a:pPr>
            <a:r>
              <a:rPr lang="en-US" sz="2800" b="1" dirty="0">
                <a:solidFill>
                  <a:srgbClr val="FF0000"/>
                </a:solidFill>
                <a:latin typeface="Roboto"/>
              </a:rPr>
              <a:t>Expert and Documentary Methods Sanitary and hygienic characteristics (SHC) of working conditions</a:t>
            </a:r>
            <a:r>
              <a:rPr lang="en-US" sz="2800" dirty="0">
                <a:solidFill>
                  <a:srgbClr val="3C4043"/>
                </a:solidFill>
                <a:latin typeface="Roboto"/>
              </a:rPr>
              <a:t>:</a:t>
            </a:r>
            <a:endParaRPr lang="uk-UA" sz="2800" dirty="0">
              <a:solidFill>
                <a:srgbClr val="3C4043"/>
              </a:solidFill>
              <a:latin typeface="Roboto"/>
            </a:endParaRPr>
          </a:p>
          <a:p>
            <a:pPr>
              <a:lnSpc>
                <a:spcPct val="150000"/>
              </a:lnSpc>
            </a:pPr>
            <a:r>
              <a:rPr lang="uk-UA" sz="2800" dirty="0">
                <a:solidFill>
                  <a:srgbClr val="3C4043"/>
                </a:solidFill>
                <a:latin typeface="Roboto"/>
              </a:rPr>
              <a:t>  </a:t>
            </a:r>
            <a:r>
              <a:rPr lang="uk-UA" sz="2800" b="1" dirty="0">
                <a:solidFill>
                  <a:srgbClr val="00B050"/>
                </a:solidFill>
                <a:latin typeface="Roboto"/>
              </a:rPr>
              <a:t>1.</a:t>
            </a:r>
            <a:r>
              <a:rPr lang="en-US" sz="2800" b="1" dirty="0">
                <a:solidFill>
                  <a:srgbClr val="00B050"/>
                </a:solidFill>
                <a:latin typeface="Roboto"/>
              </a:rPr>
              <a:t> A mandatory document containing objective data on the levels of harmful factors</a:t>
            </a:r>
            <a:r>
              <a:rPr lang="en-US" sz="2800" dirty="0">
                <a:solidFill>
                  <a:srgbClr val="3C4043"/>
                </a:solidFill>
                <a:latin typeface="Roboto"/>
              </a:rPr>
              <a:t>. </a:t>
            </a:r>
            <a:endParaRPr lang="uk-UA" sz="2800" dirty="0">
              <a:solidFill>
                <a:srgbClr val="3C4043"/>
              </a:solidFill>
              <a:latin typeface="Roboto"/>
            </a:endParaRPr>
          </a:p>
          <a:p>
            <a:pPr>
              <a:lnSpc>
                <a:spcPct val="150000"/>
              </a:lnSpc>
            </a:pPr>
            <a:r>
              <a:rPr lang="uk-UA" sz="2800" b="1" dirty="0">
                <a:solidFill>
                  <a:srgbClr val="0070C0"/>
                </a:solidFill>
                <a:latin typeface="Roboto"/>
              </a:rPr>
              <a:t>2.</a:t>
            </a:r>
            <a:r>
              <a:rPr lang="en-US" sz="2800" b="1" dirty="0">
                <a:solidFill>
                  <a:srgbClr val="0070C0"/>
                </a:solidFill>
                <a:latin typeface="Roboto"/>
              </a:rPr>
              <a:t>The conclusion of an occupational pathologist</a:t>
            </a:r>
            <a:r>
              <a:rPr lang="en-US" sz="2800" dirty="0">
                <a:solidFill>
                  <a:srgbClr val="3C4043"/>
                </a:solidFill>
                <a:latin typeface="Roboto"/>
              </a:rPr>
              <a:t>: A comprehensive assessment of all data.</a:t>
            </a:r>
            <a:endParaRPr lang="uk-UA" sz="2800" dirty="0">
              <a:solidFill>
                <a:srgbClr val="3C4043"/>
              </a:solidFill>
              <a:latin typeface="Roboto"/>
            </a:endParaRPr>
          </a:p>
          <a:p>
            <a:pPr>
              <a:lnSpc>
                <a:spcPct val="150000"/>
              </a:lnSpc>
            </a:pPr>
            <a:r>
              <a:rPr lang="uk-UA" sz="2800" dirty="0">
                <a:solidFill>
                  <a:srgbClr val="3C4043"/>
                </a:solidFill>
                <a:latin typeface="Roboto"/>
              </a:rPr>
              <a:t>3.</a:t>
            </a:r>
            <a:r>
              <a:rPr lang="en-US" sz="2800" dirty="0">
                <a:solidFill>
                  <a:srgbClr val="3C4043"/>
                </a:solidFill>
                <a:latin typeface="Roboto"/>
              </a:rPr>
              <a:t> </a:t>
            </a:r>
            <a:r>
              <a:rPr lang="en-US" sz="2800" b="1" dirty="0">
                <a:solidFill>
                  <a:srgbClr val="7030A0"/>
                </a:solidFill>
                <a:latin typeface="Roboto"/>
              </a:rPr>
              <a:t>Expert examination of the connection between the disease and the profession</a:t>
            </a:r>
            <a:r>
              <a:rPr lang="en-US" sz="2800" dirty="0">
                <a:solidFill>
                  <a:srgbClr val="3C4043"/>
                </a:solidFill>
                <a:latin typeface="Roboto"/>
              </a:rPr>
              <a:t>: Conducted by specialized commissions.</a:t>
            </a:r>
            <a:endParaRPr lang="x-none" sz="2800" dirty="0"/>
          </a:p>
        </p:txBody>
      </p:sp>
    </p:spTree>
    <p:extLst>
      <p:ext uri="{BB962C8B-B14F-4D97-AF65-F5344CB8AC3E}">
        <p14:creationId xmlns:p14="http://schemas.microsoft.com/office/powerpoint/2010/main" xmlns="" val="3342378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xmlns="" id="{CEF52D84-3314-4051-A6DE-410541FF03D0}"/>
              </a:ext>
            </a:extLst>
          </p:cNvPr>
          <p:cNvSpPr/>
          <p:nvPr/>
        </p:nvSpPr>
        <p:spPr>
          <a:xfrm>
            <a:off x="1485900" y="548680"/>
            <a:ext cx="9217024" cy="5181418"/>
          </a:xfrm>
          <a:prstGeom prst="rect">
            <a:avLst/>
          </a:prstGeom>
        </p:spPr>
        <p:txBody>
          <a:bodyPr wrap="square">
            <a:spAutoFit/>
          </a:bodyPr>
          <a:lstStyle/>
          <a:p>
            <a:pPr>
              <a:lnSpc>
                <a:spcPct val="150000"/>
              </a:lnSpc>
            </a:pPr>
            <a:r>
              <a:rPr lang="en-US" sz="2800" b="1" dirty="0">
                <a:solidFill>
                  <a:srgbClr val="FF0000"/>
                </a:solidFill>
                <a:latin typeface="Roboto"/>
              </a:rPr>
              <a:t>Key findings </a:t>
            </a:r>
            <a:endParaRPr lang="uk-UA" sz="2800" b="1" dirty="0">
              <a:solidFill>
                <a:srgbClr val="FF0000"/>
              </a:solidFill>
              <a:latin typeface="Roboto"/>
            </a:endParaRPr>
          </a:p>
          <a:p>
            <a:pPr marL="514350" indent="-514350">
              <a:lnSpc>
                <a:spcPct val="150000"/>
              </a:lnSpc>
              <a:buAutoNum type="arabicPeriod"/>
            </a:pPr>
            <a:r>
              <a:rPr lang="en-US" sz="2800" b="1" dirty="0">
                <a:solidFill>
                  <a:srgbClr val="00B050"/>
                </a:solidFill>
                <a:latin typeface="Roboto"/>
              </a:rPr>
              <a:t>Occupational history </a:t>
            </a:r>
            <a:r>
              <a:rPr lang="en-US" sz="2800" dirty="0">
                <a:solidFill>
                  <a:srgbClr val="3C4043"/>
                </a:solidFill>
                <a:latin typeface="Roboto"/>
              </a:rPr>
              <a:t>is the basis for diagnosing occupational diseases (OD).</a:t>
            </a:r>
            <a:endParaRPr lang="uk-UA" sz="2800" dirty="0">
              <a:solidFill>
                <a:srgbClr val="3C4043"/>
              </a:solidFill>
              <a:latin typeface="Roboto"/>
            </a:endParaRPr>
          </a:p>
          <a:p>
            <a:pPr marL="514350" indent="-514350">
              <a:lnSpc>
                <a:spcPct val="150000"/>
              </a:lnSpc>
              <a:buAutoNum type="arabicPeriod"/>
            </a:pPr>
            <a:r>
              <a:rPr lang="en-US" sz="2800" dirty="0">
                <a:solidFill>
                  <a:srgbClr val="3C4043"/>
                </a:solidFill>
                <a:latin typeface="Roboto"/>
              </a:rPr>
              <a:t> </a:t>
            </a:r>
            <a:r>
              <a:rPr lang="en-US" sz="2800" b="1" dirty="0">
                <a:solidFill>
                  <a:srgbClr val="C00000"/>
                </a:solidFill>
                <a:latin typeface="Roboto"/>
              </a:rPr>
              <a:t>Diagnosis of OD requires objective confirmation by functional and laboratory methods.</a:t>
            </a:r>
            <a:endParaRPr lang="uk-UA" sz="2800" b="1" dirty="0">
              <a:solidFill>
                <a:srgbClr val="C00000"/>
              </a:solidFill>
              <a:latin typeface="Roboto"/>
            </a:endParaRPr>
          </a:p>
          <a:p>
            <a:pPr marL="514350" indent="-514350">
              <a:lnSpc>
                <a:spcPct val="150000"/>
              </a:lnSpc>
              <a:buAutoNum type="arabicPeriod"/>
            </a:pPr>
            <a:r>
              <a:rPr lang="en-US" sz="2800" b="1" dirty="0">
                <a:solidFill>
                  <a:srgbClr val="C00000"/>
                </a:solidFill>
                <a:latin typeface="Roboto"/>
              </a:rPr>
              <a:t> </a:t>
            </a:r>
            <a:r>
              <a:rPr lang="en-US" sz="2800" b="1" dirty="0">
                <a:solidFill>
                  <a:srgbClr val="0070C0"/>
                </a:solidFill>
                <a:latin typeface="Roboto"/>
              </a:rPr>
              <a:t>Major occupational diseases have their own "gold standard" of diagnosis </a:t>
            </a:r>
            <a:r>
              <a:rPr lang="en-US" sz="2800" dirty="0">
                <a:solidFill>
                  <a:srgbClr val="3C4043"/>
                </a:solidFill>
                <a:latin typeface="Roboto"/>
              </a:rPr>
              <a:t>(CTVR - pneumoconiosis, SIPP / PSV monitoring - OBA).</a:t>
            </a:r>
            <a:endParaRPr lang="x-none" sz="2800" dirty="0"/>
          </a:p>
        </p:txBody>
      </p:sp>
    </p:spTree>
    <p:extLst>
      <p:ext uri="{BB962C8B-B14F-4D97-AF65-F5344CB8AC3E}">
        <p14:creationId xmlns:p14="http://schemas.microsoft.com/office/powerpoint/2010/main" xmlns="" val="53064229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theme/theme1.xml><?xml version="1.0" encoding="utf-8"?>
<a:theme xmlns:a="http://schemas.openxmlformats.org/drawingml/2006/main" name="Математика, 16: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_16309090_TF02787947" id="{059205D8-3CAC-490E-BD75-51EF6A8284C4}" vid="{131367F5-E618-4539-9F1E-5C861E8D5968}"/>
    </a:ext>
  </a:extLst>
</a:theme>
</file>

<file path=ppt/theme/theme2.xml><?xml version="1.0" encoding="utf-8"?>
<a:theme xmlns:a="http://schemas.openxmlformats.org/drawingml/2006/main" name="Тема Offic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Тема Offic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Освітня презентація з математики з числом Пі (широкоформатна)</Template>
  <TotalTime>98</TotalTime>
  <Words>2022</Words>
  <Application>Microsoft Office PowerPoint</Application>
  <PresentationFormat>Произвольный</PresentationFormat>
  <Paragraphs>82</Paragraphs>
  <Slides>21</Slides>
  <Notes>2</Notes>
  <HiddenSlides>0</HiddenSlides>
  <MMClips>0</MMClips>
  <ScaleCrop>false</ScaleCrop>
  <HeadingPairs>
    <vt:vector size="4" baseType="variant">
      <vt:variant>
        <vt:lpstr>Тема</vt:lpstr>
      </vt:variant>
      <vt:variant>
        <vt:i4>1</vt:i4>
      </vt:variant>
      <vt:variant>
        <vt:lpstr>Заголовки слайдов</vt:lpstr>
      </vt:variant>
      <vt:variant>
        <vt:i4>21</vt:i4>
      </vt:variant>
    </vt:vector>
  </HeadingPairs>
  <TitlesOfParts>
    <vt:vector size="22" baseType="lpstr">
      <vt:lpstr>Математика, 16:9</vt:lpstr>
      <vt:lpstr>    Odessa National Medical University Department of Occupational Pathology, Clinical Laboratory and Functional Diagnostics </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Презентація PowerPoint</dc:title>
  <dc:creator>Тамара Павлівна Опаріна</dc:creator>
  <cp:lastModifiedBy>e190178poi</cp:lastModifiedBy>
  <cp:revision>12</cp:revision>
  <dcterms:created xsi:type="dcterms:W3CDTF">2025-10-26T16:11:12Z</dcterms:created>
  <dcterms:modified xsi:type="dcterms:W3CDTF">2025-10-27T17:17:34Z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0x010100AA3F7D94069FF64A86F7DFF56D60E3BE</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ies>
</file>