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57" r:id="rId5"/>
    <p:sldId id="277" r:id="rId6"/>
    <p:sldId id="278" r:id="rId7"/>
    <p:sldId id="279" r:id="rId8"/>
    <p:sldId id="298" r:id="rId9"/>
    <p:sldId id="296" r:id="rId10"/>
    <p:sldId id="297" r:id="rId11"/>
    <p:sldId id="280" r:id="rId12"/>
    <p:sldId id="281" r:id="rId13"/>
    <p:sldId id="282" r:id="rId14"/>
    <p:sldId id="283" r:id="rId15"/>
    <p:sldId id="284" r:id="rId16"/>
    <p:sldId id="285" r:id="rId17"/>
    <p:sldId id="286" r:id="rId18"/>
    <p:sldId id="299" r:id="rId19"/>
    <p:sldId id="287" r:id="rId20"/>
    <p:sldId id="288" r:id="rId21"/>
    <p:sldId id="289" r:id="rId22"/>
    <p:sldId id="290" r:id="rId23"/>
    <p:sldId id="291" r:id="rId24"/>
    <p:sldId id="300" r:id="rId25"/>
    <p:sldId id="292" r:id="rId26"/>
    <p:sldId id="293" r:id="rId27"/>
    <p:sldId id="294" r:id="rId28"/>
  </p:sldIdLst>
  <p:sldSz cx="12188825"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p:cViewPr varScale="1">
        <p:scale>
          <a:sx n="73" d="100"/>
          <a:sy n="73" d="100"/>
        </p:scale>
        <p:origin x="-624" y="-102"/>
      </p:cViewPr>
      <p:guideLst>
        <p:guide orient="horz" pos="2160"/>
        <p:guide pos="3839"/>
      </p:guideLst>
    </p:cSldViewPr>
  </p:slideViewPr>
  <p:notesTextViewPr>
    <p:cViewPr>
      <p:scale>
        <a:sx n="1" d="1"/>
        <a:sy n="1" d="1"/>
      </p:scale>
      <p:origin x="0" y="0"/>
    </p:cViewPr>
  </p:notesTextViewPr>
  <p:notesViewPr>
    <p:cSldViewPr>
      <p:cViewPr varScale="1">
        <p:scale>
          <a:sx n="89" d="100"/>
          <a:sy n="89" d="100"/>
        </p:scale>
        <p:origin x="3750" y="6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uk-UA" dirty="0"/>
          </a:p>
        </p:txBody>
      </p:sp>
      <p:sp>
        <p:nvSpPr>
          <p:cNvPr id="3" name="Місце для дати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E9B488E2-97AE-4859-B031-BB383BB4A428}" type="datetime1">
              <a:rPr lang="uk-UA" smtClean="0"/>
              <a:pPr algn="r" rtl="0"/>
              <a:t>27.10.2025</a:t>
            </a:fld>
            <a:endParaRPr lang="uk-UA" dirty="0"/>
          </a:p>
        </p:txBody>
      </p:sp>
      <p:sp>
        <p:nvSpPr>
          <p:cNvPr id="4" name="Місце для нижнього колонтитула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uk-UA" smtClean="0"/>
              <a:pPr algn="r" rtl="0"/>
              <a:t>‹#›</a:t>
            </a:fld>
            <a:endParaRPr lang="uk-UA" dirty="0"/>
          </a:p>
        </p:txBody>
      </p:sp>
    </p:spTree>
    <p:extLst>
      <p:ext uri="{BB962C8B-B14F-4D97-AF65-F5344CB8AC3E}">
        <p14:creationId xmlns:p14="http://schemas.microsoft.com/office/powerpoint/2010/main" xmlns=""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uk-UA" dirty="0"/>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AA79CAB5-98DE-4924-B209-D04E1B608772}" type="datetime1">
              <a:rPr lang="uk-UA" smtClean="0"/>
              <a:pPr/>
              <a:t>27.10.2025</a:t>
            </a:fld>
            <a:endParaRPr lang="uk-UA" dirty="0"/>
          </a:p>
        </p:txBody>
      </p:sp>
      <p:sp>
        <p:nvSpPr>
          <p:cNvPr id="4" name="Місце для зображення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uk-UA" dirty="0"/>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uk-UA" dirty="0"/>
              <a:t>Зразок тексту</a:t>
            </a:r>
          </a:p>
          <a:p>
            <a:pPr lvl="1" rtl="0"/>
            <a:r>
              <a:rPr lang="uk-UA" dirty="0"/>
              <a:t>Другий рівень</a:t>
            </a:r>
          </a:p>
          <a:p>
            <a:pPr lvl="2" rtl="0"/>
            <a:r>
              <a:rPr lang="uk-UA" dirty="0"/>
              <a:t>Третій рівень</a:t>
            </a:r>
          </a:p>
          <a:p>
            <a:pPr lvl="3" rtl="0"/>
            <a:r>
              <a:rPr lang="uk-UA" dirty="0"/>
              <a:t>Четвертий рівень</a:t>
            </a:r>
          </a:p>
          <a:p>
            <a:pPr lvl="4" rtl="0"/>
            <a:r>
              <a:rPr lang="uk-UA" dirty="0"/>
              <a:t>П’ятий рівень</a:t>
            </a:r>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uk-UA" dirty="0"/>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2E61351F-DBB1-4664-ADA9-83BC7CB8848D}" type="slidenum">
              <a:rPr lang="uk-UA" smtClean="0"/>
              <a:pPr/>
              <a:t>‹#›</a:t>
            </a:fld>
            <a:endParaRPr lang="uk-UA" dirty="0"/>
          </a:p>
        </p:txBody>
      </p:sp>
    </p:spTree>
    <p:extLst>
      <p:ext uri="{BB962C8B-B14F-4D97-AF65-F5344CB8AC3E}">
        <p14:creationId xmlns:p14="http://schemas.microsoft.com/office/powerpoint/2010/main" xmlns=""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1</a:t>
            </a:fld>
            <a:endParaRPr lang="uk-UA" dirty="0"/>
          </a:p>
        </p:txBody>
      </p:sp>
    </p:spTree>
    <p:extLst>
      <p:ext uri="{BB962C8B-B14F-4D97-AF65-F5344CB8AC3E}">
        <p14:creationId xmlns:p14="http://schemas.microsoft.com/office/powerpoint/2010/main" xmlns="" val="5944978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93814" y="990600"/>
            <a:ext cx="8458200" cy="3200400"/>
          </a:xfrm>
        </p:spPr>
        <p:txBody>
          <a:bodyPr rtlCol="0">
            <a:normAutofit/>
          </a:bodyPr>
          <a:lstStyle>
            <a:lvl1pPr algn="l" rtl="0">
              <a:defRPr sz="6000"/>
            </a:lvl1pPr>
          </a:lstStyle>
          <a:p>
            <a:pPr rtl="0"/>
            <a:r>
              <a:rPr lang="uk-UA"/>
              <a:t>Клацніть, щоб редагувати стиль зразка заголовка</a:t>
            </a:r>
            <a:endParaRPr lang="uk-UA" dirty="0"/>
          </a:p>
        </p:txBody>
      </p:sp>
      <p:sp>
        <p:nvSpPr>
          <p:cNvPr id="3" name="Підзаголовок 2"/>
          <p:cNvSpPr>
            <a:spLocks noGrp="1"/>
          </p:cNvSpPr>
          <p:nvPr>
            <p:ph type="subTitle" idx="1" hasCustomPrompt="1"/>
          </p:nvPr>
        </p:nvSpPr>
        <p:spPr>
          <a:xfrm>
            <a:off x="1293813" y="4267200"/>
            <a:ext cx="8458200" cy="1371600"/>
          </a:xfrm>
        </p:spPr>
        <p:txBody>
          <a:bodyPr rtlCol="0">
            <a:normAutofit/>
          </a:bodyPr>
          <a:lstStyle>
            <a:lvl1pPr marL="0" indent="0" algn="l" rtl="0">
              <a:spcBef>
                <a:spcPts val="0"/>
              </a:spcBef>
              <a:buNone/>
              <a:defRPr sz="2400">
                <a:solidFill>
                  <a:schemeClr val="tx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r>
              <a:rPr lang="uk-UA" dirty="0"/>
              <a:t>Зразок підзаголовка</a:t>
            </a:r>
          </a:p>
        </p:txBody>
      </p:sp>
      <p:sp>
        <p:nvSpPr>
          <p:cNvPr id="4" name="Місце для дати 3"/>
          <p:cNvSpPr>
            <a:spLocks noGrp="1"/>
          </p:cNvSpPr>
          <p:nvPr>
            <p:ph type="dt" sz="half" idx="10"/>
          </p:nvPr>
        </p:nvSpPr>
        <p:spPr/>
        <p:txBody>
          <a:bodyPr rtlCol="0"/>
          <a:lstStyle>
            <a:lvl1pPr algn="l" rtl="0">
              <a:defRPr sz="1100"/>
            </a:lvl1pPr>
          </a:lstStyle>
          <a:p>
            <a:fld id="{7FA715CF-8BAC-4C65-AA02-0D8B87D31873}" type="datetime1">
              <a:rPr lang="uk-UA" smtClean="0"/>
              <a:pPr/>
              <a:t>27.10.2025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24135381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extLst mod="1">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вмісту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дати 3"/>
          <p:cNvSpPr>
            <a:spLocks noGrp="1"/>
          </p:cNvSpPr>
          <p:nvPr>
            <p:ph type="dt" sz="half" idx="10"/>
          </p:nvPr>
        </p:nvSpPr>
        <p:spPr/>
        <p:txBody>
          <a:bodyPr rtlCol="0"/>
          <a:lstStyle>
            <a:lvl1pPr algn="l" rtl="0">
              <a:defRPr sz="1100"/>
            </a:lvl1pPr>
          </a:lstStyle>
          <a:p>
            <a:fld id="{257E7BAA-3C15-46BB-8E00-68812E46955B}" type="datetime1">
              <a:rPr lang="uk-UA" smtClean="0"/>
              <a:pPr/>
              <a:t>27.10.2025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15947688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3813" y="2057400"/>
            <a:ext cx="8458201" cy="2666999"/>
          </a:xfrm>
        </p:spPr>
        <p:txBody>
          <a:bodyPr rtlCol="0" anchor="b">
            <a:normAutofit/>
          </a:bodyPr>
          <a:lstStyle>
            <a:lvl1pPr algn="l" rtl="0">
              <a:defRPr sz="4800" b="0" i="0" cap="none" baseline="0"/>
            </a:lvl1pPr>
          </a:lstStyle>
          <a:p>
            <a:pPr rtl="0"/>
            <a:r>
              <a:rPr lang="uk-UA"/>
              <a:t>Клацніть, щоб редагувати стиль зразка заголовка</a:t>
            </a:r>
            <a:endParaRPr lang="uk-UA" dirty="0"/>
          </a:p>
        </p:txBody>
      </p:sp>
      <p:sp>
        <p:nvSpPr>
          <p:cNvPr id="3" name="Місце для тексту 2"/>
          <p:cNvSpPr>
            <a:spLocks noGrp="1"/>
          </p:cNvSpPr>
          <p:nvPr>
            <p:ph type="body" idx="1"/>
          </p:nvPr>
        </p:nvSpPr>
        <p:spPr>
          <a:xfrm>
            <a:off x="1293813" y="4876800"/>
            <a:ext cx="8458201" cy="1143000"/>
          </a:xfrm>
        </p:spPr>
        <p:txBody>
          <a:bodyPr rtlCol="0" anchor="t">
            <a:normAutofit/>
          </a:bodyPr>
          <a:lstStyle>
            <a:lvl1pPr marL="0" indent="0" algn="l" rtl="0">
              <a:spcBef>
                <a:spcPts val="0"/>
              </a:spcBef>
              <a:buNone/>
              <a:defRPr sz="240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uk-UA"/>
              <a:t>Відредагуйте стиль зразка тексту</a:t>
            </a:r>
          </a:p>
        </p:txBody>
      </p:sp>
      <p:sp>
        <p:nvSpPr>
          <p:cNvPr id="4" name="Місце для дати 3"/>
          <p:cNvSpPr>
            <a:spLocks noGrp="1"/>
          </p:cNvSpPr>
          <p:nvPr>
            <p:ph type="dt" sz="half" idx="10"/>
          </p:nvPr>
        </p:nvSpPr>
        <p:spPr/>
        <p:txBody>
          <a:bodyPr rtlCol="0"/>
          <a:lstStyle>
            <a:lvl1pPr algn="l" rtl="0">
              <a:defRPr sz="1100"/>
            </a:lvl1pPr>
          </a:lstStyle>
          <a:p>
            <a:fld id="{F8F5FBB6-9505-4072-8693-D29724AD1D99}" type="datetime1">
              <a:rPr lang="uk-UA" smtClean="0"/>
              <a:pPr/>
              <a:t>27.10.2025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33786201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вмісту 2"/>
          <p:cNvSpPr>
            <a:spLocks noGrp="1"/>
          </p:cNvSpPr>
          <p:nvPr>
            <p:ph sz="half" idx="1"/>
          </p:nvPr>
        </p:nvSpPr>
        <p:spPr>
          <a:xfrm>
            <a:off x="1293812" y="1676400"/>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вмісту 3"/>
          <p:cNvSpPr>
            <a:spLocks noGrp="1"/>
          </p:cNvSpPr>
          <p:nvPr>
            <p:ph sz="half" idx="2"/>
          </p:nvPr>
        </p:nvSpPr>
        <p:spPr>
          <a:xfrm>
            <a:off x="6202035" y="1676401"/>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5" name="Місце для дати 4"/>
          <p:cNvSpPr>
            <a:spLocks noGrp="1"/>
          </p:cNvSpPr>
          <p:nvPr>
            <p:ph type="dt" sz="half" idx="10"/>
          </p:nvPr>
        </p:nvSpPr>
        <p:spPr/>
        <p:txBody>
          <a:bodyPr rtlCol="0"/>
          <a:lstStyle>
            <a:lvl1pPr algn="l" rtl="0">
              <a:defRPr sz="1100"/>
            </a:lvl1pPr>
          </a:lstStyle>
          <a:p>
            <a:fld id="{25EBD270-680B-48E1-B83B-BC5956EF1610}" type="datetime1">
              <a:rPr lang="uk-UA" smtClean="0"/>
              <a:pPr/>
              <a:t>27.10.2025</a:t>
            </a:fld>
            <a:endParaRPr lang="uk-UA" dirty="0"/>
          </a:p>
        </p:txBody>
      </p:sp>
      <p:sp>
        <p:nvSpPr>
          <p:cNvPr id="6" name="Місце для нижнього колонтитула 5"/>
          <p:cNvSpPr>
            <a:spLocks noGrp="1"/>
          </p:cNvSpPr>
          <p:nvPr>
            <p:ph type="ftr" sz="quarter" idx="11"/>
          </p:nvPr>
        </p:nvSpPr>
        <p:spPr/>
        <p:txBody>
          <a:bodyPr rtlCol="0"/>
          <a:lstStyle>
            <a:lvl1pPr algn="ctr" rtl="0">
              <a:defRPr sz="1100"/>
            </a:lvl1pPr>
          </a:lstStyle>
          <a:p>
            <a:endParaRPr lang="uk-UA" dirty="0"/>
          </a:p>
        </p:txBody>
      </p:sp>
      <p:sp>
        <p:nvSpPr>
          <p:cNvPr id="7" name="Місце для номера слайда 6"/>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31074621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lgn="l" rtl="0">
              <a:defRPr/>
            </a:lvl1pPr>
          </a:lstStyle>
          <a:p>
            <a:pPr rtl="0"/>
            <a:r>
              <a:rPr lang="uk-UA"/>
              <a:t>Клацніть, щоб редагувати стиль зразка заголовка</a:t>
            </a:r>
            <a:endParaRPr lang="uk-UA" dirty="0"/>
          </a:p>
        </p:txBody>
      </p:sp>
      <p:sp>
        <p:nvSpPr>
          <p:cNvPr id="3" name="Місце для тексту 2"/>
          <p:cNvSpPr>
            <a:spLocks noGrp="1"/>
          </p:cNvSpPr>
          <p:nvPr>
            <p:ph type="body" idx="1"/>
          </p:nvPr>
        </p:nvSpPr>
        <p:spPr>
          <a:xfrm>
            <a:off x="1293813" y="1676399"/>
            <a:ext cx="4701142"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uk-UA"/>
              <a:t>Відредагуйте стиль зразка тексту</a:t>
            </a:r>
          </a:p>
        </p:txBody>
      </p:sp>
      <p:sp>
        <p:nvSpPr>
          <p:cNvPr id="4" name="Місце для вмісту 3"/>
          <p:cNvSpPr>
            <a:spLocks noGrp="1"/>
          </p:cNvSpPr>
          <p:nvPr>
            <p:ph sz="half" idx="2"/>
          </p:nvPr>
        </p:nvSpPr>
        <p:spPr>
          <a:xfrm>
            <a:off x="1293813" y="2516457"/>
            <a:ext cx="4701142"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5" name="Місце для тексту 4"/>
          <p:cNvSpPr>
            <a:spLocks noGrp="1"/>
          </p:cNvSpPr>
          <p:nvPr>
            <p:ph type="body" sz="quarter" idx="3"/>
          </p:nvPr>
        </p:nvSpPr>
        <p:spPr>
          <a:xfrm>
            <a:off x="6191754" y="1676399"/>
            <a:ext cx="4703259"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uk-UA"/>
              <a:t>Відредагуйте стиль зразка тексту</a:t>
            </a:r>
          </a:p>
        </p:txBody>
      </p:sp>
      <p:sp>
        <p:nvSpPr>
          <p:cNvPr id="6" name="Місце для вмісту 5"/>
          <p:cNvSpPr>
            <a:spLocks noGrp="1"/>
          </p:cNvSpPr>
          <p:nvPr>
            <p:ph sz="quarter" idx="4"/>
          </p:nvPr>
        </p:nvSpPr>
        <p:spPr>
          <a:xfrm>
            <a:off x="6191754" y="2516457"/>
            <a:ext cx="4703259"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7" name="Місце для дати 6"/>
          <p:cNvSpPr>
            <a:spLocks noGrp="1"/>
          </p:cNvSpPr>
          <p:nvPr>
            <p:ph type="dt" sz="half" idx="10"/>
          </p:nvPr>
        </p:nvSpPr>
        <p:spPr/>
        <p:txBody>
          <a:bodyPr rtlCol="0"/>
          <a:lstStyle>
            <a:lvl1pPr algn="l" rtl="0">
              <a:defRPr sz="1100"/>
            </a:lvl1pPr>
          </a:lstStyle>
          <a:p>
            <a:fld id="{5CB0609E-81FD-45FA-8F94-A831DFB31A33}" type="datetime1">
              <a:rPr lang="uk-UA" smtClean="0"/>
              <a:pPr/>
              <a:t>27.10.2025</a:t>
            </a:fld>
            <a:endParaRPr lang="uk-UA" dirty="0"/>
          </a:p>
        </p:txBody>
      </p:sp>
      <p:sp>
        <p:nvSpPr>
          <p:cNvPr id="8" name="Місце для нижнього колонтитула 7"/>
          <p:cNvSpPr>
            <a:spLocks noGrp="1"/>
          </p:cNvSpPr>
          <p:nvPr>
            <p:ph type="ftr" sz="quarter" idx="11"/>
          </p:nvPr>
        </p:nvSpPr>
        <p:spPr/>
        <p:txBody>
          <a:bodyPr rtlCol="0"/>
          <a:lstStyle>
            <a:lvl1pPr algn="ctr" rtl="0">
              <a:defRPr sz="1100"/>
            </a:lvl1pPr>
          </a:lstStyle>
          <a:p>
            <a:endParaRPr lang="uk-UA" dirty="0"/>
          </a:p>
        </p:txBody>
      </p:sp>
      <p:sp>
        <p:nvSpPr>
          <p:cNvPr id="9" name="Місце для номера слайда 8"/>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16885527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дати 2"/>
          <p:cNvSpPr>
            <a:spLocks noGrp="1"/>
          </p:cNvSpPr>
          <p:nvPr>
            <p:ph type="dt" sz="half" idx="10"/>
          </p:nvPr>
        </p:nvSpPr>
        <p:spPr/>
        <p:txBody>
          <a:bodyPr rtlCol="0"/>
          <a:lstStyle>
            <a:lvl1pPr algn="l" rtl="0">
              <a:defRPr sz="1100"/>
            </a:lvl1pPr>
          </a:lstStyle>
          <a:p>
            <a:fld id="{B4A2A21A-9FD8-4032-B51A-8A12E971AA3C}" type="datetime1">
              <a:rPr lang="uk-UA" smtClean="0"/>
              <a:pPr/>
              <a:t>27.10.2025</a:t>
            </a:fld>
            <a:endParaRPr lang="uk-UA" dirty="0"/>
          </a:p>
        </p:txBody>
      </p:sp>
      <p:sp>
        <p:nvSpPr>
          <p:cNvPr id="4" name="Місце для нижнього колонтитула 3"/>
          <p:cNvSpPr>
            <a:spLocks noGrp="1"/>
          </p:cNvSpPr>
          <p:nvPr>
            <p:ph type="ftr" sz="quarter" idx="11"/>
          </p:nvPr>
        </p:nvSpPr>
        <p:spPr/>
        <p:txBody>
          <a:bodyPr rtlCol="0"/>
          <a:lstStyle>
            <a:lvl1pPr algn="ctr" rtl="0">
              <a:defRPr sz="1100"/>
            </a:lvl1pPr>
          </a:lstStyle>
          <a:p>
            <a:endParaRPr lang="uk-UA" dirty="0"/>
          </a:p>
        </p:txBody>
      </p:sp>
      <p:sp>
        <p:nvSpPr>
          <p:cNvPr id="5" name="Місце для номера слайда 4"/>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3261595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lvl1pPr algn="l" rtl="0">
              <a:defRPr sz="1100"/>
            </a:lvl1pPr>
          </a:lstStyle>
          <a:p>
            <a:fld id="{4E5E5610-6FCF-4459-91ED-3A67843CB39C}" type="datetime1">
              <a:rPr lang="uk-UA" smtClean="0"/>
              <a:pPr/>
              <a:t>27.10.2025</a:t>
            </a:fld>
            <a:endParaRPr lang="uk-UA" dirty="0"/>
          </a:p>
        </p:txBody>
      </p:sp>
      <p:sp>
        <p:nvSpPr>
          <p:cNvPr id="3" name="Місце для нижнього колонтитула 2"/>
          <p:cNvSpPr>
            <a:spLocks noGrp="1"/>
          </p:cNvSpPr>
          <p:nvPr>
            <p:ph type="ftr" sz="quarter" idx="11"/>
          </p:nvPr>
        </p:nvSpPr>
        <p:spPr/>
        <p:txBody>
          <a:bodyPr rtlCol="0"/>
          <a:lstStyle>
            <a:lvl1pPr algn="ctr" rtl="0">
              <a:defRPr sz="1100"/>
            </a:lvl1pPr>
          </a:lstStyle>
          <a:p>
            <a:endParaRPr lang="uk-UA" dirty="0"/>
          </a:p>
        </p:txBody>
      </p:sp>
      <p:sp>
        <p:nvSpPr>
          <p:cNvPr id="4" name="Місце для номера слайда 3"/>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7433994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0811" y="1676400"/>
            <a:ext cx="3810000" cy="2438400"/>
          </a:xfrm>
        </p:spPr>
        <p:txBody>
          <a:bodyPr rtlCol="0" anchor="b">
            <a:normAutofit/>
          </a:bodyPr>
          <a:lstStyle>
            <a:lvl1pPr algn="l" rtl="0">
              <a:defRPr sz="3200" b="0"/>
            </a:lvl1pPr>
          </a:lstStyle>
          <a:p>
            <a:pPr rtl="0"/>
            <a:r>
              <a:rPr lang="uk-UA"/>
              <a:t>Клацніть, щоб редагувати стиль зразка заголовка</a:t>
            </a:r>
            <a:endParaRPr lang="uk-UA" dirty="0"/>
          </a:p>
        </p:txBody>
      </p:sp>
      <p:sp>
        <p:nvSpPr>
          <p:cNvPr id="3" name="Місце для вмісту 2"/>
          <p:cNvSpPr>
            <a:spLocks noGrp="1"/>
          </p:cNvSpPr>
          <p:nvPr>
            <p:ph idx="1"/>
          </p:nvPr>
        </p:nvSpPr>
        <p:spPr>
          <a:xfrm>
            <a:off x="1293813" y="685800"/>
            <a:ext cx="6172200" cy="54864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тексту 3"/>
          <p:cNvSpPr>
            <a:spLocks noGrp="1"/>
          </p:cNvSpPr>
          <p:nvPr>
            <p:ph type="body" sz="half" idx="2"/>
          </p:nvPr>
        </p:nvSpPr>
        <p:spPr>
          <a:xfrm>
            <a:off x="7770811"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uk-UA"/>
              <a:t>Відредагуйте стиль зразка тексту</a:t>
            </a:r>
          </a:p>
        </p:txBody>
      </p:sp>
      <p:sp>
        <p:nvSpPr>
          <p:cNvPr id="5" name="Місце для дати 4"/>
          <p:cNvSpPr>
            <a:spLocks noGrp="1"/>
          </p:cNvSpPr>
          <p:nvPr>
            <p:ph type="dt" sz="half" idx="10"/>
          </p:nvPr>
        </p:nvSpPr>
        <p:spPr/>
        <p:txBody>
          <a:bodyPr rtlCol="0"/>
          <a:lstStyle>
            <a:lvl1pPr algn="l" rtl="0">
              <a:defRPr sz="1100"/>
            </a:lvl1pPr>
          </a:lstStyle>
          <a:p>
            <a:fld id="{4C6D205A-881F-46CE-A144-C55B829BC8BD}" type="datetime1">
              <a:rPr lang="uk-UA" smtClean="0"/>
              <a:pPr/>
              <a:t>27.10.2025</a:t>
            </a:fld>
            <a:endParaRPr lang="uk-UA" dirty="0"/>
          </a:p>
        </p:txBody>
      </p:sp>
      <p:sp>
        <p:nvSpPr>
          <p:cNvPr id="6" name="Місце для нижнього колонтитула 5"/>
          <p:cNvSpPr>
            <a:spLocks noGrp="1"/>
          </p:cNvSpPr>
          <p:nvPr>
            <p:ph type="ftr" sz="quarter" idx="11"/>
          </p:nvPr>
        </p:nvSpPr>
        <p:spPr/>
        <p:txBody>
          <a:bodyPr rtlCol="0"/>
          <a:lstStyle>
            <a:lvl1pPr algn="ctr" rtl="0">
              <a:defRPr sz="1100"/>
            </a:lvl1pPr>
          </a:lstStyle>
          <a:p>
            <a:endParaRPr lang="uk-UA" dirty="0"/>
          </a:p>
        </p:txBody>
      </p:sp>
      <p:sp>
        <p:nvSpPr>
          <p:cNvPr id="7" name="Місце для номера слайда 6"/>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8288585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0812" y="1676400"/>
            <a:ext cx="3810000" cy="2438400"/>
          </a:xfrm>
        </p:spPr>
        <p:txBody>
          <a:bodyPr rtlCol="0" anchor="b">
            <a:noAutofit/>
          </a:bodyPr>
          <a:lstStyle>
            <a:lvl1pPr algn="l" rtl="0">
              <a:defRPr sz="3200" b="0"/>
            </a:lvl1pPr>
          </a:lstStyle>
          <a:p>
            <a:pPr rtl="0"/>
            <a:r>
              <a:rPr lang="uk-UA"/>
              <a:t>Клацніть, щоб редагувати стиль зразка заголовка</a:t>
            </a:r>
            <a:endParaRPr lang="uk-UA" dirty="0"/>
          </a:p>
        </p:txBody>
      </p:sp>
      <p:sp>
        <p:nvSpPr>
          <p:cNvPr id="3" name="Місце для зображення 2" descr="Пустий покажчик місця заповнення для зображення Клацніть покажчик місця заповнення та виберіть зображення, яке потрібно додати."/>
          <p:cNvSpPr>
            <a:spLocks noGrp="1"/>
          </p:cNvSpPr>
          <p:nvPr>
            <p:ph type="pic" idx="1"/>
          </p:nvPr>
        </p:nvSpPr>
        <p:spPr>
          <a:xfrm>
            <a:off x="1522412" y="0"/>
            <a:ext cx="5943601" cy="6858000"/>
          </a:xfrm>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uk-UA"/>
              <a:t>Клацніть піктограму, щоб додати зображення</a:t>
            </a:r>
            <a:endParaRPr lang="uk-UA" dirty="0"/>
          </a:p>
        </p:txBody>
      </p:sp>
      <p:sp>
        <p:nvSpPr>
          <p:cNvPr id="4" name="Місце для тексту 3"/>
          <p:cNvSpPr>
            <a:spLocks noGrp="1"/>
          </p:cNvSpPr>
          <p:nvPr>
            <p:ph type="body" sz="half" idx="2"/>
          </p:nvPr>
        </p:nvSpPr>
        <p:spPr>
          <a:xfrm>
            <a:off x="7770812"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uk-UA"/>
              <a:t>Відредагуйте стиль зразка тексту</a:t>
            </a:r>
          </a:p>
        </p:txBody>
      </p:sp>
    </p:spTree>
    <p:extLst>
      <p:ext uri="{BB962C8B-B14F-4D97-AF65-F5344CB8AC3E}">
        <p14:creationId xmlns:p14="http://schemas.microsoft.com/office/powerpoint/2010/main" xmlns="" val="38394903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вертикального тексту 2"/>
          <p:cNvSpPr>
            <a:spLocks noGrp="1"/>
          </p:cNvSpPr>
          <p:nvPr>
            <p:ph type="body" orient="vert" idx="1"/>
          </p:nvPr>
        </p:nvSpPr>
        <p:spPr/>
        <p:txBody>
          <a:bodyPr vert="eaVert" rtlCol="0"/>
          <a:lstStyle>
            <a:lvl5pPr algn="l" rtl="0">
              <a:defRPr/>
            </a:lvl5pPr>
            <a:lvl6pPr marL="1600200" algn="l" rtl="0">
              <a:defRPr/>
            </a:lvl6pPr>
            <a:lvl7pPr marL="1874520" algn="l" rtl="0">
              <a:defRPr/>
            </a:lvl7pPr>
            <a:lvl8pPr marL="2148840" algn="l" rtl="0">
              <a:defRPr/>
            </a:lvl8pPr>
            <a:lvl9pPr marL="2423160" algn="l" rtl="0">
              <a:defRPr/>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дати 3"/>
          <p:cNvSpPr>
            <a:spLocks noGrp="1"/>
          </p:cNvSpPr>
          <p:nvPr>
            <p:ph type="dt" sz="half" idx="10"/>
          </p:nvPr>
        </p:nvSpPr>
        <p:spPr/>
        <p:txBody>
          <a:bodyPr rtlCol="0"/>
          <a:lstStyle>
            <a:lvl1pPr algn="l" rtl="0">
              <a:defRPr sz="1100"/>
            </a:lvl1pPr>
          </a:lstStyle>
          <a:p>
            <a:fld id="{227F904A-EE3C-4A97-AC48-B47731EF94CB}" type="datetime1">
              <a:rPr lang="uk-UA" smtClean="0"/>
              <a:pPr/>
              <a:t>27.10.2025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28575757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9752014" y="381000"/>
            <a:ext cx="1904998" cy="5791200"/>
          </a:xfrm>
        </p:spPr>
        <p:txBody>
          <a:bodyPr vert="eaVert" rtlCol="0"/>
          <a:lstStyle/>
          <a:p>
            <a:pPr rtl="0"/>
            <a:r>
              <a:rPr lang="uk-UA"/>
              <a:t>Клацніть, щоб редагувати стиль зразка заголовка</a:t>
            </a:r>
            <a:endParaRPr lang="uk-UA" dirty="0"/>
          </a:p>
        </p:txBody>
      </p:sp>
      <p:sp>
        <p:nvSpPr>
          <p:cNvPr id="3" name="Місце для вертикального тексту 2"/>
          <p:cNvSpPr>
            <a:spLocks noGrp="1"/>
          </p:cNvSpPr>
          <p:nvPr>
            <p:ph type="body" orient="vert" idx="1"/>
          </p:nvPr>
        </p:nvSpPr>
        <p:spPr>
          <a:xfrm>
            <a:off x="1293814" y="381000"/>
            <a:ext cx="8305800" cy="57912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дати 3"/>
          <p:cNvSpPr>
            <a:spLocks noGrp="1"/>
          </p:cNvSpPr>
          <p:nvPr>
            <p:ph type="dt" sz="half" idx="10"/>
          </p:nvPr>
        </p:nvSpPr>
        <p:spPr/>
        <p:txBody>
          <a:bodyPr rtlCol="0"/>
          <a:lstStyle>
            <a:lvl1pPr algn="l" rtl="0">
              <a:defRPr sz="1100"/>
            </a:lvl1pPr>
          </a:lstStyle>
          <a:p>
            <a:fld id="{ED294650-63C3-488D-8FF4-FD76B39E5FA4}" type="datetime1">
              <a:rPr lang="uk-UA" smtClean="0"/>
              <a:pPr/>
              <a:t>27.10.2025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21322648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7" name="Прямокутник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dirty="0"/>
          </a:p>
        </p:txBody>
      </p:sp>
      <p:sp>
        <p:nvSpPr>
          <p:cNvPr id="2" name="Місце для заголовка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uk-UA" dirty="0"/>
              <a:t>Зразок заголовка</a:t>
            </a:r>
          </a:p>
        </p:txBody>
      </p:sp>
      <p:sp>
        <p:nvSpPr>
          <p:cNvPr id="3" name="Місце для тексту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rtl="0"/>
            <a:r>
              <a:rPr lang="uk-UA" dirty="0"/>
              <a:t>Зразок тексту</a:t>
            </a:r>
          </a:p>
          <a:p>
            <a:pPr lvl="1" rtl="0"/>
            <a:r>
              <a:rPr lang="uk-UA" dirty="0"/>
              <a:t>Другий рівень</a:t>
            </a:r>
          </a:p>
          <a:p>
            <a:pPr lvl="2" rtl="0"/>
            <a:r>
              <a:rPr lang="uk-UA" dirty="0"/>
              <a:t>Третій рівень</a:t>
            </a:r>
          </a:p>
          <a:p>
            <a:pPr lvl="3" rtl="0"/>
            <a:r>
              <a:rPr lang="uk-UA" dirty="0"/>
              <a:t>Четвертий рівень</a:t>
            </a:r>
          </a:p>
          <a:p>
            <a:pPr lvl="4" rtl="0"/>
            <a:r>
              <a:rPr lang="uk-UA" dirty="0"/>
              <a:t>П’ятий рівень</a:t>
            </a:r>
          </a:p>
        </p:txBody>
      </p:sp>
      <p:sp>
        <p:nvSpPr>
          <p:cNvPr id="4" name="Місце для дати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fld id="{BD398EC5-B6DA-40AC-A3B5-D09691D6A6EB}" type="datetime1">
              <a:rPr lang="uk-UA" smtClean="0"/>
              <a:pPr/>
              <a:t>27.10.2025</a:t>
            </a:fld>
            <a:endParaRPr lang="uk-UA" dirty="0"/>
          </a:p>
        </p:txBody>
      </p:sp>
      <p:sp>
        <p:nvSpPr>
          <p:cNvPr id="5" name="Місце для нижнього колонтитула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rtl="0">
              <a:defRPr sz="1100">
                <a:solidFill>
                  <a:schemeClr val="tx1">
                    <a:lumMod val="90000"/>
                    <a:lumOff val="10000"/>
                  </a:schemeClr>
                </a:solidFill>
              </a:defRPr>
            </a:lvl1pPr>
          </a:lstStyle>
          <a:p>
            <a:pPr rtl="0"/>
            <a:endParaRPr lang="uk-UA" dirty="0"/>
          </a:p>
        </p:txBody>
      </p:sp>
      <p:sp>
        <p:nvSpPr>
          <p:cNvPr id="6" name="Місце для номера слайда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rtl="0">
              <a:defRPr sz="1100">
                <a:solidFill>
                  <a:schemeClr val="tx1">
                    <a:lumMod val="90000"/>
                    <a:lumOff val="10000"/>
                  </a:schemeClr>
                </a:solidFill>
              </a:defRPr>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xmlns=""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88824" cy="2276872"/>
          </a:xfrm>
        </p:spPr>
        <p:txBody>
          <a:bodyPr rtlCol="0">
            <a:normAutofit fontScale="90000"/>
          </a:bodyPr>
          <a:lstStyle/>
          <a:p>
            <a:pPr algn="ct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uk-UA" sz="3100" b="1" dirty="0" smtClean="0">
                <a:solidFill>
                  <a:srgbClr val="FFFF00"/>
                </a:solidFill>
                <a:latin typeface="Times New Roman" pitchFamily="18" charset="0"/>
              </a:rPr>
              <a:t/>
            </a:r>
            <a:br>
              <a:rPr lang="uk-UA" sz="3100" b="1" dirty="0" smtClean="0">
                <a:solidFill>
                  <a:srgbClr val="FFFF00"/>
                </a:solidFill>
                <a:latin typeface="Times New Roman" pitchFamily="18" charset="0"/>
              </a:rPr>
            </a:br>
            <a:r>
              <a:rPr lang="en-US" sz="3100" b="1" dirty="0" smtClean="0">
                <a:solidFill>
                  <a:srgbClr val="FFFF00"/>
                </a:solidFill>
                <a:latin typeface="Times New Roman" pitchFamily="18" charset="0"/>
              </a:rPr>
              <a:t>Odessa </a:t>
            </a:r>
            <a:r>
              <a:rPr lang="en-US" sz="3100" b="1" dirty="0" smtClean="0">
                <a:solidFill>
                  <a:srgbClr val="FFFF00"/>
                </a:solidFill>
                <a:latin typeface="Times New Roman" pitchFamily="18" charset="0"/>
              </a:rPr>
              <a:t>National Medical University</a:t>
            </a:r>
            <a:r>
              <a:rPr lang="uk-UA" sz="3100" b="1" dirty="0" smtClean="0">
                <a:latin typeface="Times New Roman" pitchFamily="18" charset="0"/>
              </a:rPr>
              <a:t/>
            </a:r>
            <a:br>
              <a:rPr lang="uk-UA" sz="3100" b="1" dirty="0" smtClean="0">
                <a:latin typeface="Times New Roman" pitchFamily="18" charset="0"/>
              </a:rPr>
            </a:br>
            <a:r>
              <a:rPr lang="en-US" sz="3100" b="1" dirty="0" smtClean="0">
                <a:solidFill>
                  <a:srgbClr val="002060"/>
                </a:solidFill>
                <a:latin typeface="Times New Roman" pitchFamily="18" charset="0"/>
              </a:rPr>
              <a:t>Department of Occupational Pathology, Clinical Laboratory and Functional Diagnostics</a:t>
            </a:r>
            <a:r>
              <a:rPr lang="uk-UA" dirty="0" smtClean="0"/>
              <a:t/>
            </a:r>
            <a:br>
              <a:rPr lang="uk-UA" dirty="0" smtClean="0"/>
            </a:br>
            <a:endParaRPr lang="uk-UA" dirty="0"/>
          </a:p>
        </p:txBody>
      </p:sp>
      <p:sp>
        <p:nvSpPr>
          <p:cNvPr id="4" name="Прямокутник 3">
            <a:extLst>
              <a:ext uri="{FF2B5EF4-FFF2-40B4-BE49-F238E27FC236}">
                <a16:creationId xmlns:a16="http://schemas.microsoft.com/office/drawing/2014/main" xmlns="" id="{070A1835-46DD-48C8-BCF7-EF831A5121D8}"/>
              </a:ext>
            </a:extLst>
          </p:cNvPr>
          <p:cNvSpPr/>
          <p:nvPr/>
        </p:nvSpPr>
        <p:spPr>
          <a:xfrm>
            <a:off x="1773932" y="2276872"/>
            <a:ext cx="9155165" cy="1323439"/>
          </a:xfrm>
          <a:prstGeom prst="rect">
            <a:avLst/>
          </a:prstGeom>
        </p:spPr>
        <p:txBody>
          <a:bodyPr wrap="square">
            <a:spAutoFit/>
          </a:bodyPr>
          <a:lstStyle/>
          <a:p>
            <a:r>
              <a:rPr lang="en-US" sz="4000" b="1" dirty="0">
                <a:solidFill>
                  <a:srgbClr val="C00000"/>
                </a:solidFill>
                <a:latin typeface="Roboto"/>
              </a:rPr>
              <a:t>Dust bronchitis. </a:t>
            </a:r>
          </a:p>
          <a:p>
            <a:r>
              <a:rPr lang="en-US" sz="4000" b="1" dirty="0">
                <a:solidFill>
                  <a:srgbClr val="C00000"/>
                </a:solidFill>
                <a:latin typeface="Roboto"/>
              </a:rPr>
              <a:t>Occupational bronchial asthma</a:t>
            </a:r>
            <a:endParaRPr lang="x-none" sz="4000" b="1" dirty="0">
              <a:solidFill>
                <a:srgbClr val="C00000"/>
              </a:solidFill>
            </a:endParaRPr>
          </a:p>
        </p:txBody>
      </p:sp>
    </p:spTree>
    <p:extLst>
      <p:ext uri="{BB962C8B-B14F-4D97-AF65-F5344CB8AC3E}">
        <p14:creationId xmlns:p14="http://schemas.microsoft.com/office/powerpoint/2010/main" xmlns="" val="31981769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34206E57-1C35-47D5-BD6F-23CB97FBE809}"/>
              </a:ext>
            </a:extLst>
          </p:cNvPr>
          <p:cNvSpPr/>
          <p:nvPr/>
        </p:nvSpPr>
        <p:spPr>
          <a:xfrm>
            <a:off x="261764" y="116633"/>
            <a:ext cx="11017224" cy="6474080"/>
          </a:xfrm>
          <a:prstGeom prst="rect">
            <a:avLst/>
          </a:prstGeom>
        </p:spPr>
        <p:txBody>
          <a:bodyPr wrap="square">
            <a:spAutoFit/>
          </a:bodyPr>
          <a:lstStyle/>
          <a:p>
            <a:pPr algn="just">
              <a:lnSpc>
                <a:spcPct val="150000"/>
              </a:lnSpc>
            </a:pPr>
            <a:r>
              <a:rPr lang="en-US" sz="2800" b="1" dirty="0">
                <a:solidFill>
                  <a:srgbClr val="FF0000"/>
                </a:solidFill>
                <a:latin typeface="Roboto"/>
              </a:rPr>
              <a:t>Topic relevance </a:t>
            </a:r>
          </a:p>
          <a:p>
            <a:pPr algn="just">
              <a:lnSpc>
                <a:spcPct val="150000"/>
              </a:lnSpc>
            </a:pPr>
            <a:r>
              <a:rPr lang="en-US" sz="2800" b="1" dirty="0">
                <a:solidFill>
                  <a:srgbClr val="7030A0"/>
                </a:solidFill>
                <a:latin typeface="Roboto"/>
              </a:rPr>
              <a:t>Definition:</a:t>
            </a:r>
            <a:r>
              <a:rPr lang="en-US" sz="2800" dirty="0">
                <a:solidFill>
                  <a:srgbClr val="3C4043"/>
                </a:solidFill>
                <a:latin typeface="Roboto"/>
              </a:rPr>
              <a:t> What are occupational lung diseases (general concept). </a:t>
            </a:r>
          </a:p>
          <a:p>
            <a:pPr algn="just">
              <a:lnSpc>
                <a:spcPct val="150000"/>
              </a:lnSpc>
            </a:pPr>
            <a:r>
              <a:rPr lang="en-US" sz="2800" b="1" dirty="0">
                <a:solidFill>
                  <a:srgbClr val="FFFF00"/>
                </a:solidFill>
                <a:latin typeface="Roboto"/>
              </a:rPr>
              <a:t>Relevance</a:t>
            </a:r>
            <a:r>
              <a:rPr lang="en-US" sz="2800" dirty="0">
                <a:solidFill>
                  <a:srgbClr val="3C4043"/>
                </a:solidFill>
                <a:latin typeface="Roboto"/>
              </a:rPr>
              <a:t>: Prevalence among workers employed in hazardous industries (mining, construction, chemical industry, agriculture, food industry, etc.).</a:t>
            </a:r>
          </a:p>
          <a:p>
            <a:pPr algn="just">
              <a:lnSpc>
                <a:spcPct val="150000"/>
              </a:lnSpc>
            </a:pPr>
            <a:r>
              <a:rPr lang="en-US" sz="2800" b="1" dirty="0">
                <a:solidFill>
                  <a:srgbClr val="0070C0"/>
                </a:solidFill>
                <a:latin typeface="Roboto"/>
              </a:rPr>
              <a:t>Socio-economic consequences </a:t>
            </a:r>
            <a:r>
              <a:rPr lang="en-US" sz="2800" dirty="0">
                <a:solidFill>
                  <a:srgbClr val="3C4043"/>
                </a:solidFill>
                <a:latin typeface="Roboto"/>
              </a:rPr>
              <a:t>(loss of working capacity, disability, treatment costs). </a:t>
            </a:r>
          </a:p>
          <a:p>
            <a:pPr algn="just">
              <a:lnSpc>
                <a:spcPct val="150000"/>
              </a:lnSpc>
            </a:pPr>
            <a:r>
              <a:rPr lang="en-US" sz="2800" b="1" dirty="0">
                <a:solidFill>
                  <a:srgbClr val="00B050"/>
                </a:solidFill>
                <a:latin typeface="Roboto"/>
              </a:rPr>
              <a:t>Purpose of the presentation: </a:t>
            </a:r>
            <a:r>
              <a:rPr lang="en-US" sz="2800" dirty="0">
                <a:solidFill>
                  <a:srgbClr val="3C4043"/>
                </a:solidFill>
                <a:latin typeface="Roboto"/>
              </a:rPr>
              <a:t>To consider the etiology, pathogenesis, clinical manifestations, diagnostics and prevention of dust bronchitis and occupational bronchial asthma.</a:t>
            </a:r>
            <a:endParaRPr lang="x-none" sz="2800" dirty="0"/>
          </a:p>
        </p:txBody>
      </p:sp>
    </p:spTree>
    <p:extLst>
      <p:ext uri="{BB962C8B-B14F-4D97-AF65-F5344CB8AC3E}">
        <p14:creationId xmlns:p14="http://schemas.microsoft.com/office/powerpoint/2010/main" xmlns="" val="36290138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1F1C869-2E30-46D2-9BED-BB7B49FB42CA}"/>
              </a:ext>
            </a:extLst>
          </p:cNvPr>
          <p:cNvSpPr/>
          <p:nvPr/>
        </p:nvSpPr>
        <p:spPr>
          <a:xfrm>
            <a:off x="477788" y="116632"/>
            <a:ext cx="10657184" cy="5827749"/>
          </a:xfrm>
          <a:prstGeom prst="rect">
            <a:avLst/>
          </a:prstGeom>
        </p:spPr>
        <p:txBody>
          <a:bodyPr wrap="square">
            <a:spAutoFit/>
          </a:bodyPr>
          <a:lstStyle/>
          <a:p>
            <a:pPr algn="just">
              <a:lnSpc>
                <a:spcPct val="150000"/>
              </a:lnSpc>
            </a:pPr>
            <a:r>
              <a:rPr lang="en-US" sz="2800" b="1" dirty="0">
                <a:solidFill>
                  <a:srgbClr val="C00000"/>
                </a:solidFill>
                <a:latin typeface="Roboto"/>
              </a:rPr>
              <a:t>Definition:</a:t>
            </a:r>
            <a:r>
              <a:rPr lang="en-US" sz="2800" dirty="0">
                <a:solidFill>
                  <a:srgbClr val="3C4043"/>
                </a:solidFill>
                <a:latin typeface="Roboto"/>
              </a:rPr>
              <a:t> Chronic diffuse inflammation of the bronchi caused by prolonged inhalation of industrial dust (mineral, organic, mixed), characterized by cough, sputum production and progressive impairment of pulmonary ventilation.</a:t>
            </a:r>
          </a:p>
          <a:p>
            <a:pPr algn="just">
              <a:lnSpc>
                <a:spcPct val="150000"/>
              </a:lnSpc>
            </a:pPr>
            <a:r>
              <a:rPr lang="en-US" sz="2800" dirty="0">
                <a:solidFill>
                  <a:srgbClr val="3C4043"/>
                </a:solidFill>
                <a:latin typeface="Roboto"/>
              </a:rPr>
              <a:t> </a:t>
            </a:r>
            <a:r>
              <a:rPr lang="en-US" sz="2800" b="1" dirty="0">
                <a:solidFill>
                  <a:srgbClr val="00B050"/>
                </a:solidFill>
                <a:latin typeface="Roboto"/>
              </a:rPr>
              <a:t>Etiology</a:t>
            </a:r>
            <a:r>
              <a:rPr lang="en-US" sz="2800" dirty="0">
                <a:solidFill>
                  <a:srgbClr val="3C4043"/>
                </a:solidFill>
                <a:latin typeface="Roboto"/>
              </a:rPr>
              <a:t>: Long-term contact (usually over 5-10 years) with high concentrations of industrial dust. </a:t>
            </a:r>
          </a:p>
          <a:p>
            <a:pPr algn="just">
              <a:lnSpc>
                <a:spcPct val="150000"/>
              </a:lnSpc>
            </a:pPr>
            <a:r>
              <a:rPr lang="en-US" sz="2800" b="1" dirty="0">
                <a:solidFill>
                  <a:srgbClr val="7030A0"/>
                </a:solidFill>
                <a:latin typeface="Roboto"/>
              </a:rPr>
              <a:t>Examples of industries/dusts</a:t>
            </a:r>
            <a:r>
              <a:rPr lang="en-US" sz="2800" dirty="0">
                <a:solidFill>
                  <a:srgbClr val="3C4043"/>
                </a:solidFill>
                <a:latin typeface="Roboto"/>
              </a:rPr>
              <a:t>: Coal dust (</a:t>
            </a:r>
            <a:r>
              <a:rPr lang="en-US" sz="2800" dirty="0" err="1">
                <a:solidFill>
                  <a:srgbClr val="3C4043"/>
                </a:solidFill>
                <a:latin typeface="Roboto"/>
              </a:rPr>
              <a:t>anthracosis</a:t>
            </a:r>
            <a:r>
              <a:rPr lang="en-US" sz="2800" dirty="0">
                <a:solidFill>
                  <a:srgbClr val="3C4043"/>
                </a:solidFill>
                <a:latin typeface="Roboto"/>
              </a:rPr>
              <a:t>), silicon dust, metal dust, cement dust, grain dust, etc.</a:t>
            </a:r>
          </a:p>
          <a:p>
            <a:pPr algn="just">
              <a:lnSpc>
                <a:spcPct val="150000"/>
              </a:lnSpc>
            </a:pPr>
            <a:r>
              <a:rPr lang="en-US" sz="2800" dirty="0">
                <a:solidFill>
                  <a:srgbClr val="3C4043"/>
                </a:solidFill>
                <a:latin typeface="Roboto"/>
              </a:rPr>
              <a:t> </a:t>
            </a:r>
            <a:r>
              <a:rPr lang="en-US" sz="2800" b="1" dirty="0">
                <a:solidFill>
                  <a:srgbClr val="FFFF00"/>
                </a:solidFill>
                <a:latin typeface="Roboto"/>
              </a:rPr>
              <a:t>Risk factors</a:t>
            </a:r>
            <a:r>
              <a:rPr lang="en-US" sz="2800" dirty="0">
                <a:solidFill>
                  <a:srgbClr val="3C4043"/>
                </a:solidFill>
                <a:latin typeface="Roboto"/>
              </a:rPr>
              <a:t>: Smoking, concomitant lung diseases.</a:t>
            </a:r>
            <a:endParaRPr lang="x-none" sz="2800" dirty="0"/>
          </a:p>
        </p:txBody>
      </p:sp>
    </p:spTree>
    <p:extLst>
      <p:ext uri="{BB962C8B-B14F-4D97-AF65-F5344CB8AC3E}">
        <p14:creationId xmlns:p14="http://schemas.microsoft.com/office/powerpoint/2010/main" xmlns="" val="26032251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07822C1-E97E-4D57-8FFF-F45B3714B207}"/>
              </a:ext>
            </a:extLst>
          </p:cNvPr>
          <p:cNvSpPr/>
          <p:nvPr/>
        </p:nvSpPr>
        <p:spPr>
          <a:xfrm>
            <a:off x="765820" y="548680"/>
            <a:ext cx="10873208" cy="5827749"/>
          </a:xfrm>
          <a:prstGeom prst="rect">
            <a:avLst/>
          </a:prstGeom>
        </p:spPr>
        <p:txBody>
          <a:bodyPr wrap="square">
            <a:spAutoFit/>
          </a:bodyPr>
          <a:lstStyle/>
          <a:p>
            <a:pPr>
              <a:lnSpc>
                <a:spcPct val="150000"/>
              </a:lnSpc>
            </a:pPr>
            <a:r>
              <a:rPr lang="en-US" sz="2800" b="1" dirty="0">
                <a:solidFill>
                  <a:srgbClr val="00B050"/>
                </a:solidFill>
                <a:latin typeface="Roboto"/>
              </a:rPr>
              <a:t>     Dust bronchitis is one of the occupational diseases caused by prolonged exposure to industrial dust.</a:t>
            </a:r>
          </a:p>
          <a:p>
            <a:pPr>
              <a:lnSpc>
                <a:spcPct val="150000"/>
              </a:lnSpc>
            </a:pPr>
            <a:r>
              <a:rPr lang="en-US" sz="2800" b="1" dirty="0">
                <a:solidFill>
                  <a:srgbClr val="00B050"/>
                </a:solidFill>
                <a:latin typeface="Roboto"/>
              </a:rPr>
              <a:t> It is characterized by diffuse inflammation of the bronchi and is primarily chronic diffuse </a:t>
            </a:r>
            <a:r>
              <a:rPr lang="en-US" sz="2800" b="1" dirty="0" err="1">
                <a:solidFill>
                  <a:srgbClr val="00B050"/>
                </a:solidFill>
                <a:latin typeface="Roboto"/>
              </a:rPr>
              <a:t>endobronchitis</a:t>
            </a:r>
            <a:r>
              <a:rPr lang="en-US" sz="2800" b="1" dirty="0">
                <a:solidFill>
                  <a:srgbClr val="00B050"/>
                </a:solidFill>
                <a:latin typeface="Roboto"/>
              </a:rPr>
              <a:t>.</a:t>
            </a:r>
          </a:p>
          <a:p>
            <a:pPr>
              <a:lnSpc>
                <a:spcPct val="150000"/>
              </a:lnSpc>
            </a:pPr>
            <a:r>
              <a:rPr lang="en-US" sz="2800" b="1" dirty="0">
                <a:solidFill>
                  <a:srgbClr val="00B050"/>
                </a:solidFill>
                <a:latin typeface="Roboto"/>
              </a:rPr>
              <a:t>As a </a:t>
            </a:r>
            <a:r>
              <a:rPr lang="en-US" sz="2800" b="1" dirty="0" err="1">
                <a:solidFill>
                  <a:srgbClr val="00B050"/>
                </a:solidFill>
                <a:latin typeface="Roboto"/>
              </a:rPr>
              <a:t>nosological</a:t>
            </a:r>
            <a:r>
              <a:rPr lang="en-US" sz="2800" b="1" dirty="0">
                <a:solidFill>
                  <a:srgbClr val="00B050"/>
                </a:solidFill>
                <a:latin typeface="Roboto"/>
              </a:rPr>
              <a:t> form, dust bronchitis was included in the list of occupational diseases in 1970.</a:t>
            </a:r>
          </a:p>
          <a:p>
            <a:pPr>
              <a:lnSpc>
                <a:spcPct val="150000"/>
              </a:lnSpc>
            </a:pPr>
            <a:r>
              <a:rPr lang="en-US" sz="2800" b="1" dirty="0">
                <a:solidFill>
                  <a:srgbClr val="00B050"/>
                </a:solidFill>
                <a:latin typeface="Roboto"/>
              </a:rPr>
              <a:t> In modern production conditions, dust bronchitis develops slowly, after 8-10 years of work under the influence of dust and occurs in Ukraine in various industries</a:t>
            </a:r>
            <a:endParaRPr lang="x-none" sz="2800" b="1" dirty="0">
              <a:solidFill>
                <a:srgbClr val="00B050"/>
              </a:solidFill>
            </a:endParaRPr>
          </a:p>
        </p:txBody>
      </p:sp>
    </p:spTree>
    <p:extLst>
      <p:ext uri="{BB962C8B-B14F-4D97-AF65-F5344CB8AC3E}">
        <p14:creationId xmlns:p14="http://schemas.microsoft.com/office/powerpoint/2010/main" xmlns="" val="22277640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F74D03E1-5894-48D3-8DAE-F4B21C6C0047}"/>
              </a:ext>
            </a:extLst>
          </p:cNvPr>
          <p:cNvSpPr/>
          <p:nvPr/>
        </p:nvSpPr>
        <p:spPr>
          <a:xfrm>
            <a:off x="1269876" y="2420888"/>
            <a:ext cx="9145016" cy="1323439"/>
          </a:xfrm>
          <a:prstGeom prst="rect">
            <a:avLst/>
          </a:prstGeom>
        </p:spPr>
        <p:txBody>
          <a:bodyPr wrap="square">
            <a:spAutoFit/>
          </a:bodyPr>
          <a:lstStyle/>
          <a:p>
            <a:r>
              <a:rPr lang="en-US" sz="4000" b="1" dirty="0">
                <a:solidFill>
                  <a:srgbClr val="FF0000"/>
                </a:solidFill>
              </a:rPr>
              <a:t>List of industries, potentially hazard for the development of dust </a:t>
            </a:r>
            <a:r>
              <a:rPr lang="en-US" sz="4000" b="1" dirty="0" err="1">
                <a:solidFill>
                  <a:srgbClr val="FF0000"/>
                </a:solidFill>
              </a:rPr>
              <a:t>bronchiti</a:t>
            </a:r>
            <a:endParaRPr lang="x-none" sz="4000" b="1" dirty="0">
              <a:solidFill>
                <a:srgbClr val="FF0000"/>
              </a:solidFill>
            </a:endParaRPr>
          </a:p>
        </p:txBody>
      </p:sp>
    </p:spTree>
    <p:extLst>
      <p:ext uri="{BB962C8B-B14F-4D97-AF65-F5344CB8AC3E}">
        <p14:creationId xmlns:p14="http://schemas.microsoft.com/office/powerpoint/2010/main" xmlns="" val="29243153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я 1">
            <a:extLst>
              <a:ext uri="{FF2B5EF4-FFF2-40B4-BE49-F238E27FC236}">
                <a16:creationId xmlns:a16="http://schemas.microsoft.com/office/drawing/2014/main" xmlns="" id="{766DA0E7-7C13-4292-8A1B-21D87C3D4E17}"/>
              </a:ext>
            </a:extLst>
          </p:cNvPr>
          <p:cNvGraphicFramePr>
            <a:graphicFrameLocks noGrp="1"/>
          </p:cNvGraphicFramePr>
          <p:nvPr>
            <p:extLst>
              <p:ext uri="{D42A27DB-BD31-4B8C-83A1-F6EECF244321}">
                <p14:modId xmlns:p14="http://schemas.microsoft.com/office/powerpoint/2010/main" xmlns="" val="1421190305"/>
              </p:ext>
            </p:extLst>
          </p:nvPr>
        </p:nvGraphicFramePr>
        <p:xfrm>
          <a:off x="1" y="188640"/>
          <a:ext cx="12129951" cy="7909763"/>
        </p:xfrm>
        <a:graphic>
          <a:graphicData uri="http://schemas.openxmlformats.org/drawingml/2006/table">
            <a:tbl>
              <a:tblPr firstRow="1" bandRow="1">
                <a:tableStyleId>{3B4B98B0-60AC-42C2-AFA5-B58CD77FA1E5}</a:tableStyleId>
              </a:tblPr>
              <a:tblGrid>
                <a:gridCol w="3676016">
                  <a:extLst>
                    <a:ext uri="{9D8B030D-6E8A-4147-A177-3AD203B41FA5}">
                      <a16:colId xmlns:a16="http://schemas.microsoft.com/office/drawing/2014/main" xmlns="" val="2480399632"/>
                    </a:ext>
                  </a:extLst>
                </a:gridCol>
                <a:gridCol w="4258102">
                  <a:extLst>
                    <a:ext uri="{9D8B030D-6E8A-4147-A177-3AD203B41FA5}">
                      <a16:colId xmlns:a16="http://schemas.microsoft.com/office/drawing/2014/main" xmlns="" val="3982310128"/>
                    </a:ext>
                  </a:extLst>
                </a:gridCol>
                <a:gridCol w="4195833">
                  <a:extLst>
                    <a:ext uri="{9D8B030D-6E8A-4147-A177-3AD203B41FA5}">
                      <a16:colId xmlns:a16="http://schemas.microsoft.com/office/drawing/2014/main" xmlns="" val="3980944829"/>
                    </a:ext>
                  </a:extLst>
                </a:gridCol>
              </a:tblGrid>
              <a:tr h="1233643">
                <a:tc>
                  <a:txBody>
                    <a:bodyPr/>
                    <a:lstStyle/>
                    <a:p>
                      <a:r>
                        <a:rPr lang="en-US" dirty="0"/>
                        <a:t>Production Occupation</a:t>
                      </a:r>
                    </a:p>
                    <a:p>
                      <a:endParaRPr lang="x-none" dirty="0"/>
                    </a:p>
                  </a:txBody>
                  <a:tcPr/>
                </a:tc>
                <a:tc>
                  <a:txBody>
                    <a:bodyPr/>
                    <a:lstStyle/>
                    <a:p>
                      <a:r>
                        <a:rPr lang="en-US" dirty="0"/>
                        <a:t>Factors, which cause bronchitis development </a:t>
                      </a:r>
                    </a:p>
                    <a:p>
                      <a:endParaRPr lang="en-US" dirty="0"/>
                    </a:p>
                    <a:p>
                      <a:endParaRPr lang="x-none" dirty="0"/>
                    </a:p>
                  </a:txBody>
                  <a:tcPr/>
                </a:tc>
                <a:tc>
                  <a:txBody>
                    <a:bodyPr/>
                    <a:lstStyle/>
                    <a:p>
                      <a:r>
                        <a:rPr lang="en-US" dirty="0"/>
                        <a:t>Other Possible Forms of Dust </a:t>
                      </a:r>
                    </a:p>
                    <a:p>
                      <a:r>
                        <a:rPr lang="en-US" dirty="0"/>
                        <a:t>Pathology </a:t>
                      </a:r>
                    </a:p>
                    <a:p>
                      <a:endParaRPr lang="x-none" dirty="0"/>
                    </a:p>
                  </a:txBody>
                  <a:tcPr/>
                </a:tc>
                <a:extLst>
                  <a:ext uri="{0D108BD9-81ED-4DB2-BD59-A6C34878D82A}">
                    <a16:rowId xmlns:a16="http://schemas.microsoft.com/office/drawing/2014/main" xmlns="" val="2186046818"/>
                  </a:ext>
                </a:extLst>
              </a:tr>
              <a:tr h="1273196">
                <a:tc>
                  <a:txBody>
                    <a:bodyPr/>
                    <a:lstStyle/>
                    <a:p>
                      <a:r>
                        <a:rPr lang="en-US" dirty="0"/>
                        <a:t>Coal industry (workers of </a:t>
                      </a:r>
                    </a:p>
                    <a:p>
                      <a:r>
                        <a:rPr lang="en-US" dirty="0"/>
                        <a:t>face factories, tunnellers, </a:t>
                      </a:r>
                    </a:p>
                    <a:p>
                      <a:r>
                        <a:rPr lang="en-US" dirty="0"/>
                        <a:t>drivers of coal coal-plough </a:t>
                      </a:r>
                    </a:p>
                    <a:p>
                      <a:r>
                        <a:rPr lang="en-US" dirty="0"/>
                        <a:t>machines) </a:t>
                      </a:r>
                      <a:endParaRPr lang="x-none" dirty="0"/>
                    </a:p>
                  </a:txBody>
                  <a:tcPr/>
                </a:tc>
                <a:tc>
                  <a:txBody>
                    <a:bodyPr/>
                    <a:lstStyle/>
                    <a:p>
                      <a:r>
                        <a:rPr lang="en-US" dirty="0"/>
                        <a:t>Dust, containing quartz and coal; irritating gases (methane); hot microclimate and high humidity </a:t>
                      </a:r>
                      <a:endParaRPr lang="x-none" dirty="0"/>
                    </a:p>
                  </a:txBody>
                  <a:tcPr/>
                </a:tc>
                <a:tc>
                  <a:txBody>
                    <a:bodyPr/>
                    <a:lstStyle/>
                    <a:p>
                      <a:r>
                        <a:rPr lang="en-US" dirty="0"/>
                        <a:t>Pneumoconiosis</a:t>
                      </a:r>
                      <a:endParaRPr lang="x-none" dirty="0"/>
                    </a:p>
                  </a:txBody>
                  <a:tcPr/>
                </a:tc>
                <a:extLst>
                  <a:ext uri="{0D108BD9-81ED-4DB2-BD59-A6C34878D82A}">
                    <a16:rowId xmlns:a16="http://schemas.microsoft.com/office/drawing/2014/main" xmlns="" val="1533892018"/>
                  </a:ext>
                </a:extLst>
              </a:tr>
              <a:tr h="685567">
                <a:tc>
                  <a:txBody>
                    <a:bodyPr/>
                    <a:lstStyle/>
                    <a:p>
                      <a:r>
                        <a:rPr lang="en-US" dirty="0"/>
                        <a:t>Mining industry (borers, tunnellers and shot-firer)</a:t>
                      </a:r>
                      <a:endParaRPr lang="x-none" dirty="0"/>
                    </a:p>
                  </a:txBody>
                  <a:tcPr/>
                </a:tc>
                <a:tc>
                  <a:txBody>
                    <a:bodyPr/>
                    <a:lstStyle/>
                    <a:p>
                      <a:r>
                        <a:rPr lang="en-US" dirty="0"/>
                        <a:t>Dust, containing quartz</a:t>
                      </a:r>
                      <a:endParaRPr lang="x-none" dirty="0"/>
                    </a:p>
                  </a:txBody>
                  <a:tcPr/>
                </a:tc>
                <a:tc>
                  <a:txBody>
                    <a:bodyPr/>
                    <a:lstStyle/>
                    <a:p>
                      <a:r>
                        <a:rPr lang="en-US" dirty="0"/>
                        <a:t>Pneumoconiosis, bronchial asthma</a:t>
                      </a:r>
                      <a:endParaRPr lang="x-none" dirty="0"/>
                    </a:p>
                  </a:txBody>
                  <a:tcPr/>
                </a:tc>
                <a:extLst>
                  <a:ext uri="{0D108BD9-81ED-4DB2-BD59-A6C34878D82A}">
                    <a16:rowId xmlns:a16="http://schemas.microsoft.com/office/drawing/2014/main" xmlns="" val="186534866"/>
                  </a:ext>
                </a:extLst>
              </a:tr>
              <a:tr h="1567011">
                <a:tc>
                  <a:txBody>
                    <a:bodyPr/>
                    <a:lstStyle/>
                    <a:p>
                      <a:r>
                        <a:rPr lang="en-US" dirty="0" err="1"/>
                        <a:t>Machiine</a:t>
                      </a:r>
                      <a:r>
                        <a:rPr lang="en-US" dirty="0"/>
                        <a:t> engineering industry</a:t>
                      </a:r>
                    </a:p>
                    <a:p>
                      <a:endParaRPr lang="en-US" dirty="0"/>
                    </a:p>
                    <a:p>
                      <a:r>
                        <a:rPr lang="en-US" dirty="0"/>
                        <a:t> foundry (founders, cutters and formers)</a:t>
                      </a:r>
                      <a:endParaRPr lang="x-none" dirty="0"/>
                    </a:p>
                  </a:txBody>
                  <a:tcPr/>
                </a:tc>
                <a:tc>
                  <a:txBody>
                    <a:bodyPr/>
                    <a:lstStyle/>
                    <a:p>
                      <a:r>
                        <a:rPr lang="en-US" dirty="0"/>
                        <a:t>Dust, containing free silicon dioxide, metal aerosol, irritating gases (sulfuric anhydride); hot microclimate; and temperature difference</a:t>
                      </a:r>
                      <a:endParaRPr lang="x-none" dirty="0"/>
                    </a:p>
                  </a:txBody>
                  <a:tcPr/>
                </a:tc>
                <a:tc>
                  <a:txBody>
                    <a:bodyPr/>
                    <a:lstStyle/>
                    <a:p>
                      <a:r>
                        <a:rPr lang="en-US" dirty="0"/>
                        <a:t>Pneumoconiosis</a:t>
                      </a:r>
                      <a:endParaRPr lang="x-none" dirty="0"/>
                    </a:p>
                  </a:txBody>
                  <a:tcPr/>
                </a:tc>
                <a:extLst>
                  <a:ext uri="{0D108BD9-81ED-4DB2-BD59-A6C34878D82A}">
                    <a16:rowId xmlns:a16="http://schemas.microsoft.com/office/drawing/2014/main" xmlns="" val="734583689"/>
                  </a:ext>
                </a:extLst>
              </a:tr>
              <a:tr h="979382">
                <a:tc>
                  <a:txBody>
                    <a:bodyPr/>
                    <a:lstStyle/>
                    <a:p>
                      <a:r>
                        <a:rPr lang="en-US" dirty="0"/>
                        <a:t>welding production (electric and oxy-acetylene welding, cutter)</a:t>
                      </a:r>
                      <a:endParaRPr lang="x-none" dirty="0"/>
                    </a:p>
                  </a:txBody>
                  <a:tcPr/>
                </a:tc>
                <a:tc>
                  <a:txBody>
                    <a:bodyPr/>
                    <a:lstStyle/>
                    <a:p>
                      <a:r>
                        <a:rPr lang="en-US" dirty="0"/>
                        <a:t>Aerosols of metals, gases (nitrogen oxide and anhydrous hydrogen fluoride)</a:t>
                      </a:r>
                      <a:endParaRPr lang="x-none" dirty="0"/>
                    </a:p>
                  </a:txBody>
                  <a:tcPr/>
                </a:tc>
                <a:tc>
                  <a:txBody>
                    <a:bodyPr/>
                    <a:lstStyle/>
                    <a:p>
                      <a:r>
                        <a:rPr lang="en-US" dirty="0"/>
                        <a:t>Pneumoconiosis, bronchial asthma, exogenic </a:t>
                      </a:r>
                      <a:r>
                        <a:rPr lang="en-US" dirty="0" err="1"/>
                        <a:t>alveolits</a:t>
                      </a:r>
                      <a:endParaRPr lang="x-none" dirty="0"/>
                    </a:p>
                  </a:txBody>
                  <a:tcPr/>
                </a:tc>
                <a:extLst>
                  <a:ext uri="{0D108BD9-81ED-4DB2-BD59-A6C34878D82A}">
                    <a16:rowId xmlns:a16="http://schemas.microsoft.com/office/drawing/2014/main" xmlns="" val="671129886"/>
                  </a:ext>
                </a:extLst>
              </a:tr>
              <a:tr h="979382">
                <a:tc>
                  <a:txBody>
                    <a:bodyPr/>
                    <a:lstStyle/>
                    <a:p>
                      <a:r>
                        <a:rPr lang="en-US" dirty="0"/>
                        <a:t>Construction materials and construct industry (concrete mixers, borers and shot firers)</a:t>
                      </a:r>
                      <a:endParaRPr lang="x-none" dirty="0"/>
                    </a:p>
                  </a:txBody>
                  <a:tcPr/>
                </a:tc>
                <a:tc>
                  <a:txBody>
                    <a:bodyPr/>
                    <a:lstStyle/>
                    <a:p>
                      <a:r>
                        <a:rPr lang="en-US" dirty="0"/>
                        <a:t>Abrasive dust, metal dust</a:t>
                      </a:r>
                      <a:endParaRPr lang="x-none" dirty="0"/>
                    </a:p>
                  </a:txBody>
                  <a:tcPr/>
                </a:tc>
                <a:tc>
                  <a:txBody>
                    <a:bodyPr/>
                    <a:lstStyle/>
                    <a:p>
                      <a:r>
                        <a:rPr lang="en-US" dirty="0"/>
                        <a:t>Pneumoconiosis, bronchial asthma</a:t>
                      </a:r>
                      <a:endParaRPr lang="x-none" dirty="0"/>
                    </a:p>
                  </a:txBody>
                  <a:tcPr/>
                </a:tc>
                <a:extLst>
                  <a:ext uri="{0D108BD9-81ED-4DB2-BD59-A6C34878D82A}">
                    <a16:rowId xmlns:a16="http://schemas.microsoft.com/office/drawing/2014/main" xmlns="" val="110193860"/>
                  </a:ext>
                </a:extLst>
              </a:tr>
              <a:tr h="397194">
                <a:tc>
                  <a:txBody>
                    <a:bodyPr/>
                    <a:lstStyle/>
                    <a:p>
                      <a:endParaRPr lang="x-none" dirty="0"/>
                    </a:p>
                  </a:txBody>
                  <a:tcPr/>
                </a:tc>
                <a:tc>
                  <a:txBody>
                    <a:bodyPr/>
                    <a:lstStyle/>
                    <a:p>
                      <a:endParaRPr lang="x-none"/>
                    </a:p>
                  </a:txBody>
                  <a:tcPr/>
                </a:tc>
                <a:tc>
                  <a:txBody>
                    <a:bodyPr/>
                    <a:lstStyle/>
                    <a:p>
                      <a:endParaRPr lang="x-none"/>
                    </a:p>
                  </a:txBody>
                  <a:tcPr/>
                </a:tc>
                <a:extLst>
                  <a:ext uri="{0D108BD9-81ED-4DB2-BD59-A6C34878D82A}">
                    <a16:rowId xmlns:a16="http://schemas.microsoft.com/office/drawing/2014/main" xmlns="" val="4229167350"/>
                  </a:ext>
                </a:extLst>
              </a:tr>
              <a:tr h="397194">
                <a:tc>
                  <a:txBody>
                    <a:bodyPr/>
                    <a:lstStyle/>
                    <a:p>
                      <a:endParaRPr lang="x-none" dirty="0"/>
                    </a:p>
                  </a:txBody>
                  <a:tcPr/>
                </a:tc>
                <a:tc>
                  <a:txBody>
                    <a:bodyPr/>
                    <a:lstStyle/>
                    <a:p>
                      <a:endParaRPr lang="x-none"/>
                    </a:p>
                  </a:txBody>
                  <a:tcPr/>
                </a:tc>
                <a:tc>
                  <a:txBody>
                    <a:bodyPr/>
                    <a:lstStyle/>
                    <a:p>
                      <a:endParaRPr lang="x-none"/>
                    </a:p>
                  </a:txBody>
                  <a:tcPr/>
                </a:tc>
                <a:extLst>
                  <a:ext uri="{0D108BD9-81ED-4DB2-BD59-A6C34878D82A}">
                    <a16:rowId xmlns:a16="http://schemas.microsoft.com/office/drawing/2014/main" xmlns="" val="1653201848"/>
                  </a:ext>
                </a:extLst>
              </a:tr>
              <a:tr h="397194">
                <a:tc>
                  <a:txBody>
                    <a:bodyPr/>
                    <a:lstStyle/>
                    <a:p>
                      <a:endParaRPr lang="x-none"/>
                    </a:p>
                  </a:txBody>
                  <a:tcPr/>
                </a:tc>
                <a:tc>
                  <a:txBody>
                    <a:bodyPr/>
                    <a:lstStyle/>
                    <a:p>
                      <a:endParaRPr lang="x-none"/>
                    </a:p>
                  </a:txBody>
                  <a:tcPr/>
                </a:tc>
                <a:tc>
                  <a:txBody>
                    <a:bodyPr/>
                    <a:lstStyle/>
                    <a:p>
                      <a:endParaRPr lang="x-none" dirty="0"/>
                    </a:p>
                  </a:txBody>
                  <a:tcPr/>
                </a:tc>
                <a:extLst>
                  <a:ext uri="{0D108BD9-81ED-4DB2-BD59-A6C34878D82A}">
                    <a16:rowId xmlns:a16="http://schemas.microsoft.com/office/drawing/2014/main" xmlns="" val="1039683267"/>
                  </a:ext>
                </a:extLst>
              </a:tr>
            </a:tbl>
          </a:graphicData>
        </a:graphic>
      </p:graphicFrame>
    </p:spTree>
    <p:extLst>
      <p:ext uri="{BB962C8B-B14F-4D97-AF65-F5344CB8AC3E}">
        <p14:creationId xmlns:p14="http://schemas.microsoft.com/office/powerpoint/2010/main" xmlns="" val="21152931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я 1">
            <a:extLst>
              <a:ext uri="{FF2B5EF4-FFF2-40B4-BE49-F238E27FC236}">
                <a16:creationId xmlns:a16="http://schemas.microsoft.com/office/drawing/2014/main" xmlns="" id="{3CD38726-00C9-4E7A-B9F9-04BF4D5B048A}"/>
              </a:ext>
            </a:extLst>
          </p:cNvPr>
          <p:cNvGraphicFramePr>
            <a:graphicFrameLocks noGrp="1"/>
          </p:cNvGraphicFramePr>
          <p:nvPr>
            <p:extLst>
              <p:ext uri="{D42A27DB-BD31-4B8C-83A1-F6EECF244321}">
                <p14:modId xmlns:p14="http://schemas.microsoft.com/office/powerpoint/2010/main" xmlns="" val="1570705553"/>
              </p:ext>
            </p:extLst>
          </p:nvPr>
        </p:nvGraphicFramePr>
        <p:xfrm>
          <a:off x="261764" y="720372"/>
          <a:ext cx="11233248" cy="5388910"/>
        </p:xfrm>
        <a:graphic>
          <a:graphicData uri="http://schemas.openxmlformats.org/drawingml/2006/table">
            <a:tbl>
              <a:tblPr firstRow="1" bandRow="1">
                <a:tableStyleId>{3B4B98B0-60AC-42C2-AFA5-B58CD77FA1E5}</a:tableStyleId>
              </a:tblPr>
              <a:tblGrid>
                <a:gridCol w="3744416">
                  <a:extLst>
                    <a:ext uri="{9D8B030D-6E8A-4147-A177-3AD203B41FA5}">
                      <a16:colId xmlns:a16="http://schemas.microsoft.com/office/drawing/2014/main" xmlns="" val="679431650"/>
                    </a:ext>
                  </a:extLst>
                </a:gridCol>
                <a:gridCol w="3744416">
                  <a:extLst>
                    <a:ext uri="{9D8B030D-6E8A-4147-A177-3AD203B41FA5}">
                      <a16:colId xmlns:a16="http://schemas.microsoft.com/office/drawing/2014/main" xmlns="" val="1560980625"/>
                    </a:ext>
                  </a:extLst>
                </a:gridCol>
                <a:gridCol w="3744416">
                  <a:extLst>
                    <a:ext uri="{9D8B030D-6E8A-4147-A177-3AD203B41FA5}">
                      <a16:colId xmlns:a16="http://schemas.microsoft.com/office/drawing/2014/main" xmlns="" val="1982306065"/>
                    </a:ext>
                  </a:extLst>
                </a:gridCol>
              </a:tblGrid>
              <a:tr h="980436">
                <a:tc>
                  <a:txBody>
                    <a:bodyPr/>
                    <a:lstStyle/>
                    <a:p>
                      <a:r>
                        <a:rPr lang="en-US" dirty="0"/>
                        <a:t>Cattle breeding (operators of </a:t>
                      </a:r>
                    </a:p>
                    <a:p>
                      <a:r>
                        <a:rPr lang="en-US" dirty="0"/>
                        <a:t>poultry farms and animal </a:t>
                      </a:r>
                    </a:p>
                    <a:p>
                      <a:r>
                        <a:rPr lang="en-US" dirty="0"/>
                        <a:t>farms) </a:t>
                      </a:r>
                    </a:p>
                  </a:txBody>
                  <a:tcPr/>
                </a:tc>
                <a:tc>
                  <a:txBody>
                    <a:bodyPr/>
                    <a:lstStyle/>
                    <a:p>
                      <a:r>
                        <a:rPr lang="en-US" dirty="0"/>
                        <a:t>Ground, plant gases, mineral </a:t>
                      </a:r>
                    </a:p>
                    <a:p>
                      <a:r>
                        <a:rPr lang="en-US" dirty="0"/>
                        <a:t>fertilizers, and pesticides. </a:t>
                      </a:r>
                    </a:p>
                    <a:p>
                      <a:endParaRPr lang="x-none" dirty="0"/>
                    </a:p>
                  </a:txBody>
                  <a:tcPr/>
                </a:tc>
                <a:tc>
                  <a:txBody>
                    <a:bodyPr/>
                    <a:lstStyle/>
                    <a:p>
                      <a:r>
                        <a:rPr lang="en-US" dirty="0"/>
                        <a:t>Bronchial asthma, exogenic </a:t>
                      </a:r>
                    </a:p>
                    <a:p>
                      <a:r>
                        <a:rPr lang="en-US" dirty="0"/>
                        <a:t>allergic alveolitis </a:t>
                      </a:r>
                    </a:p>
                    <a:p>
                      <a:endParaRPr lang="x-none" dirty="0"/>
                    </a:p>
                  </a:txBody>
                  <a:tcPr/>
                </a:tc>
                <a:extLst>
                  <a:ext uri="{0D108BD9-81ED-4DB2-BD59-A6C34878D82A}">
                    <a16:rowId xmlns:a16="http://schemas.microsoft.com/office/drawing/2014/main" xmlns="" val="532089871"/>
                  </a:ext>
                </a:extLst>
              </a:tr>
              <a:tr h="1812575">
                <a:tc>
                  <a:txBody>
                    <a:bodyPr/>
                    <a:lstStyle/>
                    <a:p>
                      <a:r>
                        <a:rPr lang="en-US" dirty="0"/>
                        <a:t>Feed production (operators </a:t>
                      </a:r>
                    </a:p>
                    <a:p>
                      <a:r>
                        <a:rPr lang="en-US" dirty="0"/>
                        <a:t>and shift men) </a:t>
                      </a:r>
                    </a:p>
                    <a:p>
                      <a:endParaRPr lang="x-none" dirty="0"/>
                    </a:p>
                  </a:txBody>
                  <a:tcPr/>
                </a:tc>
                <a:tc>
                  <a:txBody>
                    <a:bodyPr/>
                    <a:lstStyle/>
                    <a:p>
                      <a:r>
                        <a:rPr lang="en-US" dirty="0"/>
                        <a:t>Dust of herbal origin, </a:t>
                      </a:r>
                    </a:p>
                    <a:p>
                      <a:r>
                        <a:rPr lang="en-US" dirty="0"/>
                        <a:t>biologically active matters </a:t>
                      </a:r>
                    </a:p>
                    <a:p>
                      <a:r>
                        <a:rPr lang="en-US" dirty="0"/>
                        <a:t>(</a:t>
                      </a:r>
                      <a:r>
                        <a:rPr lang="en-US" dirty="0" err="1"/>
                        <a:t>microelelents</a:t>
                      </a:r>
                      <a:r>
                        <a:rPr lang="en-US" dirty="0"/>
                        <a:t>), fungi and </a:t>
                      </a:r>
                    </a:p>
                    <a:p>
                      <a:r>
                        <a:rPr lang="en-US" dirty="0"/>
                        <a:t>bacterial insemination </a:t>
                      </a:r>
                    </a:p>
                    <a:p>
                      <a:endParaRPr lang="x-none" dirty="0"/>
                    </a:p>
                  </a:txBody>
                  <a:tcPr/>
                </a:tc>
                <a:tc>
                  <a:txBody>
                    <a:bodyPr/>
                    <a:lstStyle/>
                    <a:p>
                      <a:r>
                        <a:rPr lang="en-US" dirty="0"/>
                        <a:t>Bronchial asthma, exogenic </a:t>
                      </a:r>
                    </a:p>
                    <a:p>
                      <a:r>
                        <a:rPr lang="en-US" dirty="0"/>
                        <a:t>allergic alveolitis </a:t>
                      </a:r>
                    </a:p>
                    <a:p>
                      <a:endParaRPr lang="x-none" dirty="0"/>
                    </a:p>
                  </a:txBody>
                  <a:tcPr/>
                </a:tc>
                <a:extLst>
                  <a:ext uri="{0D108BD9-81ED-4DB2-BD59-A6C34878D82A}">
                    <a16:rowId xmlns:a16="http://schemas.microsoft.com/office/drawing/2014/main" xmlns="" val="960477049"/>
                  </a:ext>
                </a:extLst>
              </a:tr>
              <a:tr h="1132859">
                <a:tc>
                  <a:txBody>
                    <a:bodyPr/>
                    <a:lstStyle/>
                    <a:p>
                      <a:r>
                        <a:rPr lang="en-US" dirty="0"/>
                        <a:t>Bakery (elevator operators, </a:t>
                      </a:r>
                    </a:p>
                    <a:p>
                      <a:r>
                        <a:rPr lang="en-US" dirty="0"/>
                        <a:t>millers and bakers) </a:t>
                      </a:r>
                    </a:p>
                    <a:p>
                      <a:endParaRPr lang="x-none" dirty="0"/>
                    </a:p>
                  </a:txBody>
                  <a:tcPr/>
                </a:tc>
                <a:tc>
                  <a:txBody>
                    <a:bodyPr/>
                    <a:lstStyle/>
                    <a:p>
                      <a:r>
                        <a:rPr lang="en-US" dirty="0"/>
                        <a:t>Grain and flour dust, fungi </a:t>
                      </a:r>
                    </a:p>
                    <a:p>
                      <a:r>
                        <a:rPr lang="en-US" dirty="0"/>
                        <a:t>insemination </a:t>
                      </a:r>
                    </a:p>
                    <a:p>
                      <a:endParaRPr lang="x-none" dirty="0"/>
                    </a:p>
                  </a:txBody>
                  <a:tcPr/>
                </a:tc>
                <a:tc>
                  <a:txBody>
                    <a:bodyPr/>
                    <a:lstStyle/>
                    <a:p>
                      <a:r>
                        <a:rPr lang="en-US" dirty="0"/>
                        <a:t>Bronchial asthma, exogenic </a:t>
                      </a:r>
                    </a:p>
                    <a:p>
                      <a:r>
                        <a:rPr lang="en-US" dirty="0"/>
                        <a:t>allergic alveolitis </a:t>
                      </a:r>
                    </a:p>
                    <a:p>
                      <a:endParaRPr lang="x-none" dirty="0"/>
                    </a:p>
                  </a:txBody>
                  <a:tcPr/>
                </a:tc>
                <a:extLst>
                  <a:ext uri="{0D108BD9-81ED-4DB2-BD59-A6C34878D82A}">
                    <a16:rowId xmlns:a16="http://schemas.microsoft.com/office/drawing/2014/main" xmlns="" val="4035847994"/>
                  </a:ext>
                </a:extLst>
              </a:tr>
              <a:tr h="459437">
                <a:tc>
                  <a:txBody>
                    <a:bodyPr/>
                    <a:lstStyle/>
                    <a:p>
                      <a:r>
                        <a:rPr lang="en-US" dirty="0"/>
                        <a:t>Tobacco production (sorters </a:t>
                      </a:r>
                    </a:p>
                    <a:p>
                      <a:r>
                        <a:rPr lang="en-US" dirty="0"/>
                        <a:t>of leaf tobacco, operators of </a:t>
                      </a:r>
                    </a:p>
                    <a:p>
                      <a:r>
                        <a:rPr lang="en-US" dirty="0"/>
                        <a:t>cigar and cigarette </a:t>
                      </a:r>
                    </a:p>
                    <a:p>
                      <a:r>
                        <a:rPr lang="en-US" dirty="0"/>
                        <a:t>machines) </a:t>
                      </a:r>
                    </a:p>
                    <a:p>
                      <a:endParaRPr lang="x-none" dirty="0"/>
                    </a:p>
                  </a:txBody>
                  <a:tcPr/>
                </a:tc>
                <a:tc>
                  <a:txBody>
                    <a:bodyPr/>
                    <a:lstStyle/>
                    <a:p>
                      <a:r>
                        <a:rPr lang="en-US" dirty="0"/>
                        <a:t>Tobacco dust </a:t>
                      </a:r>
                      <a:endParaRPr lang="x-non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Bronchial asthma</a:t>
                      </a:r>
                      <a:endParaRPr lang="x-none" dirty="0"/>
                    </a:p>
                    <a:p>
                      <a:endParaRPr lang="x-none" dirty="0"/>
                    </a:p>
                  </a:txBody>
                  <a:tcPr/>
                </a:tc>
                <a:extLst>
                  <a:ext uri="{0D108BD9-81ED-4DB2-BD59-A6C34878D82A}">
                    <a16:rowId xmlns:a16="http://schemas.microsoft.com/office/drawing/2014/main" xmlns="" val="1904634419"/>
                  </a:ext>
                </a:extLst>
              </a:tr>
            </a:tbl>
          </a:graphicData>
        </a:graphic>
      </p:graphicFrame>
    </p:spTree>
    <p:extLst>
      <p:ext uri="{BB962C8B-B14F-4D97-AF65-F5344CB8AC3E}">
        <p14:creationId xmlns:p14="http://schemas.microsoft.com/office/powerpoint/2010/main" xmlns="" val="1931464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EFCC6333-41BA-494C-80F1-C16F0C905085}"/>
              </a:ext>
            </a:extLst>
          </p:cNvPr>
          <p:cNvSpPr/>
          <p:nvPr/>
        </p:nvSpPr>
        <p:spPr>
          <a:xfrm>
            <a:off x="1125860" y="548680"/>
            <a:ext cx="9649072" cy="5827749"/>
          </a:xfrm>
          <a:prstGeom prst="rect">
            <a:avLst/>
          </a:prstGeom>
        </p:spPr>
        <p:txBody>
          <a:bodyPr wrap="square">
            <a:spAutoFit/>
          </a:bodyPr>
          <a:lstStyle/>
          <a:p>
            <a:pPr>
              <a:lnSpc>
                <a:spcPct val="150000"/>
              </a:lnSpc>
            </a:pPr>
            <a:r>
              <a:rPr lang="en-US" sz="2800" b="1" dirty="0">
                <a:solidFill>
                  <a:srgbClr val="FF0000"/>
                </a:solidFill>
                <a:latin typeface="Roboto"/>
              </a:rPr>
              <a:t>Pathogenesis of Dust Bronchitis</a:t>
            </a:r>
          </a:p>
          <a:p>
            <a:pPr>
              <a:lnSpc>
                <a:spcPct val="150000"/>
              </a:lnSpc>
            </a:pPr>
            <a:r>
              <a:rPr lang="en-US" sz="2800" b="1" dirty="0">
                <a:solidFill>
                  <a:srgbClr val="FF0000"/>
                </a:solidFill>
                <a:latin typeface="Roboto"/>
              </a:rPr>
              <a:t> </a:t>
            </a:r>
            <a:r>
              <a:rPr lang="en-US" sz="2800" b="1" dirty="0">
                <a:solidFill>
                  <a:srgbClr val="FFFF00"/>
                </a:solidFill>
                <a:latin typeface="Roboto"/>
              </a:rPr>
              <a:t>Mechanism of development</a:t>
            </a:r>
            <a:r>
              <a:rPr lang="en-US" sz="2800" dirty="0">
                <a:solidFill>
                  <a:srgbClr val="3C4043"/>
                </a:solidFill>
                <a:latin typeface="Roboto"/>
              </a:rPr>
              <a:t>:</a:t>
            </a:r>
          </a:p>
          <a:p>
            <a:pPr>
              <a:lnSpc>
                <a:spcPct val="150000"/>
              </a:lnSpc>
            </a:pPr>
            <a:r>
              <a:rPr lang="en-US" sz="2800" dirty="0">
                <a:solidFill>
                  <a:srgbClr val="3C4043"/>
                </a:solidFill>
                <a:latin typeface="Roboto"/>
              </a:rPr>
              <a:t> Mechanical and chemical irritation of the bronchial mucosa by dust particles. </a:t>
            </a:r>
          </a:p>
          <a:p>
            <a:pPr>
              <a:lnSpc>
                <a:spcPct val="150000"/>
              </a:lnSpc>
            </a:pPr>
            <a:r>
              <a:rPr lang="en-US" sz="2800" dirty="0">
                <a:solidFill>
                  <a:srgbClr val="3C4043"/>
                </a:solidFill>
                <a:latin typeface="Roboto"/>
              </a:rPr>
              <a:t>Violation of </a:t>
            </a:r>
            <a:r>
              <a:rPr lang="en-US" sz="2800" dirty="0" err="1">
                <a:solidFill>
                  <a:srgbClr val="3C4043"/>
                </a:solidFill>
                <a:latin typeface="Roboto"/>
              </a:rPr>
              <a:t>mucociliary</a:t>
            </a:r>
            <a:r>
              <a:rPr lang="en-US" sz="2800" dirty="0">
                <a:solidFill>
                  <a:srgbClr val="3C4043"/>
                </a:solidFill>
                <a:latin typeface="Roboto"/>
              </a:rPr>
              <a:t> clearance.</a:t>
            </a:r>
          </a:p>
          <a:p>
            <a:pPr>
              <a:lnSpc>
                <a:spcPct val="150000"/>
              </a:lnSpc>
            </a:pPr>
            <a:r>
              <a:rPr lang="en-US" sz="2800" dirty="0">
                <a:solidFill>
                  <a:srgbClr val="3C4043"/>
                </a:solidFill>
                <a:latin typeface="Roboto"/>
              </a:rPr>
              <a:t> Development of chronic inflammation, hypertrophy of mucous glands, hyperproduction of sputum. </a:t>
            </a:r>
          </a:p>
          <a:p>
            <a:pPr>
              <a:lnSpc>
                <a:spcPct val="150000"/>
              </a:lnSpc>
            </a:pPr>
            <a:r>
              <a:rPr lang="en-US" sz="2800" dirty="0">
                <a:solidFill>
                  <a:srgbClr val="3C4043"/>
                </a:solidFill>
                <a:latin typeface="Roboto"/>
              </a:rPr>
              <a:t>Gradual formation of obstruction (narrowing) of small bronchi and emphysema.</a:t>
            </a:r>
            <a:endParaRPr lang="x-none" sz="2800" dirty="0"/>
          </a:p>
        </p:txBody>
      </p:sp>
    </p:spTree>
    <p:extLst>
      <p:ext uri="{BB962C8B-B14F-4D97-AF65-F5344CB8AC3E}">
        <p14:creationId xmlns:p14="http://schemas.microsoft.com/office/powerpoint/2010/main" xmlns="" val="28590728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3D52E9D0-281D-4422-84BF-40B829B69986}"/>
              </a:ext>
            </a:extLst>
          </p:cNvPr>
          <p:cNvSpPr/>
          <p:nvPr/>
        </p:nvSpPr>
        <p:spPr>
          <a:xfrm>
            <a:off x="261764" y="260648"/>
            <a:ext cx="11809312" cy="6555641"/>
          </a:xfrm>
          <a:prstGeom prst="rect">
            <a:avLst/>
          </a:prstGeom>
        </p:spPr>
        <p:txBody>
          <a:bodyPr wrap="square">
            <a:spAutoFit/>
          </a:bodyPr>
          <a:lstStyle/>
          <a:p>
            <a:r>
              <a:rPr lang="en-US" sz="2800" b="1" dirty="0">
                <a:solidFill>
                  <a:srgbClr val="FFFF00"/>
                </a:solidFill>
                <a:latin typeface="Roboto"/>
              </a:rPr>
              <a:t>    Pathogenesis</a:t>
            </a:r>
            <a:r>
              <a:rPr lang="en-US" sz="2800" dirty="0">
                <a:solidFill>
                  <a:srgbClr val="3C4043"/>
                </a:solidFill>
                <a:latin typeface="Roboto"/>
              </a:rPr>
              <a:t>. In the case of exposure to industrial dust, various systems of protection of the bronchopulmonary apparatus are impaired - </a:t>
            </a:r>
            <a:r>
              <a:rPr lang="en-US" sz="2800" dirty="0" err="1">
                <a:solidFill>
                  <a:srgbClr val="3C4043"/>
                </a:solidFill>
                <a:latin typeface="Roboto"/>
              </a:rPr>
              <a:t>mucociliary</a:t>
            </a:r>
            <a:r>
              <a:rPr lang="en-US" sz="2800" dirty="0">
                <a:solidFill>
                  <a:srgbClr val="3C4043"/>
                </a:solidFill>
                <a:latin typeface="Roboto"/>
              </a:rPr>
              <a:t> transport, local immunity, surfactant system. There are violations of the evacuation of dust particles and the secretory function of the bronchi against the background of structural changes in the ciliated epithelium.</a:t>
            </a:r>
          </a:p>
          <a:p>
            <a:r>
              <a:rPr lang="en-US" sz="2800" dirty="0">
                <a:solidFill>
                  <a:srgbClr val="3C4043"/>
                </a:solidFill>
                <a:latin typeface="Roboto"/>
              </a:rPr>
              <a:t>    Dust bronchitis is characterized by atrophic and sclerotic changes in all structures of the bronchial tree, which are formed already in the initial stages of the disease, changes in bronchial motility, hypersecretion. In the pathogenesis of the disease, bronchospasm occurs as a result of a reflex reaction of the bronchial muscles to dust particles or sensitization to allergens contained in industrial aerosol (chromium, manganese, nickel, phenol-formaldehyde resins, etc.). Pathogenic microflora of the respiratory tract affects the development of the inflammatory process in the bronchi and the patient's </a:t>
            </a:r>
            <a:r>
              <a:rPr lang="en-US" sz="2800" dirty="0" err="1">
                <a:solidFill>
                  <a:srgbClr val="3C4043"/>
                </a:solidFill>
                <a:latin typeface="Roboto"/>
              </a:rPr>
              <a:t>allergization</a:t>
            </a:r>
            <a:r>
              <a:rPr lang="en-US" sz="2800" dirty="0">
                <a:solidFill>
                  <a:srgbClr val="3C4043"/>
                </a:solidFill>
                <a:latin typeface="Roboto"/>
              </a:rPr>
              <a:t>.</a:t>
            </a:r>
            <a:endParaRPr lang="x-none" sz="2800" dirty="0"/>
          </a:p>
        </p:txBody>
      </p:sp>
    </p:spTree>
    <p:extLst>
      <p:ext uri="{BB962C8B-B14F-4D97-AF65-F5344CB8AC3E}">
        <p14:creationId xmlns:p14="http://schemas.microsoft.com/office/powerpoint/2010/main" xmlns="" val="8841558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AC5FD1E7-BDB9-40DA-B06E-945FAB40942E}"/>
              </a:ext>
            </a:extLst>
          </p:cNvPr>
          <p:cNvSpPr/>
          <p:nvPr/>
        </p:nvSpPr>
        <p:spPr>
          <a:xfrm>
            <a:off x="1" y="188640"/>
            <a:ext cx="12188824" cy="6474080"/>
          </a:xfrm>
          <a:prstGeom prst="rect">
            <a:avLst/>
          </a:prstGeom>
        </p:spPr>
        <p:txBody>
          <a:bodyPr wrap="square">
            <a:spAutoFit/>
          </a:bodyPr>
          <a:lstStyle/>
          <a:p>
            <a:pPr>
              <a:lnSpc>
                <a:spcPct val="150000"/>
              </a:lnSpc>
            </a:pPr>
            <a:r>
              <a:rPr lang="en-US" sz="2800" b="1" dirty="0">
                <a:solidFill>
                  <a:srgbClr val="FF0000"/>
                </a:solidFill>
                <a:latin typeface="Roboto"/>
              </a:rPr>
              <a:t>Clinic and Diagnosis of Dust Bronchitis.  </a:t>
            </a:r>
            <a:r>
              <a:rPr lang="en-US" sz="2800" b="1" dirty="0">
                <a:solidFill>
                  <a:srgbClr val="FFFF00"/>
                </a:solidFill>
                <a:latin typeface="Roboto"/>
              </a:rPr>
              <a:t>Main symptoms</a:t>
            </a:r>
            <a:r>
              <a:rPr lang="en-US" sz="2800" dirty="0">
                <a:solidFill>
                  <a:srgbClr val="3C4043"/>
                </a:solidFill>
                <a:latin typeface="Roboto"/>
              </a:rPr>
              <a:t>:</a:t>
            </a:r>
          </a:p>
          <a:p>
            <a:pPr>
              <a:lnSpc>
                <a:spcPct val="150000"/>
              </a:lnSpc>
            </a:pPr>
            <a:r>
              <a:rPr lang="en-US" sz="2800" dirty="0">
                <a:solidFill>
                  <a:srgbClr val="3C4043"/>
                </a:solidFill>
                <a:latin typeface="Roboto"/>
              </a:rPr>
              <a:t> </a:t>
            </a:r>
            <a:r>
              <a:rPr lang="en-US" sz="2800" b="1" dirty="0">
                <a:solidFill>
                  <a:srgbClr val="7030A0"/>
                </a:solidFill>
                <a:latin typeface="Roboto"/>
              </a:rPr>
              <a:t>Cough:</a:t>
            </a:r>
            <a:r>
              <a:rPr lang="en-US" sz="2800" dirty="0">
                <a:solidFill>
                  <a:srgbClr val="3C4043"/>
                </a:solidFill>
                <a:latin typeface="Roboto"/>
              </a:rPr>
              <a:t> Chronic, in the morning, with sputum.</a:t>
            </a:r>
          </a:p>
          <a:p>
            <a:pPr>
              <a:lnSpc>
                <a:spcPct val="150000"/>
              </a:lnSpc>
            </a:pPr>
            <a:r>
              <a:rPr lang="en-US" sz="2800" dirty="0">
                <a:solidFill>
                  <a:srgbClr val="3C4043"/>
                </a:solidFill>
                <a:latin typeface="Roboto"/>
              </a:rPr>
              <a:t> </a:t>
            </a:r>
            <a:r>
              <a:rPr lang="en-US" sz="2800" b="1" dirty="0">
                <a:solidFill>
                  <a:srgbClr val="00B050"/>
                </a:solidFill>
                <a:latin typeface="Roboto"/>
              </a:rPr>
              <a:t>Sputum:</a:t>
            </a:r>
            <a:r>
              <a:rPr lang="en-US" sz="2800" dirty="0">
                <a:solidFill>
                  <a:srgbClr val="3C4043"/>
                </a:solidFill>
                <a:latin typeface="Roboto"/>
              </a:rPr>
              <a:t> Mucous, mucopurulent.</a:t>
            </a:r>
          </a:p>
          <a:p>
            <a:pPr>
              <a:lnSpc>
                <a:spcPct val="150000"/>
              </a:lnSpc>
            </a:pPr>
            <a:r>
              <a:rPr lang="en-US" sz="2800" dirty="0">
                <a:solidFill>
                  <a:srgbClr val="3C4043"/>
                </a:solidFill>
                <a:latin typeface="Roboto"/>
              </a:rPr>
              <a:t> </a:t>
            </a:r>
            <a:r>
              <a:rPr lang="en-US" sz="2800" b="1" dirty="0">
                <a:solidFill>
                  <a:srgbClr val="0070C0"/>
                </a:solidFill>
                <a:latin typeface="Roboto"/>
              </a:rPr>
              <a:t>Shortness of breath</a:t>
            </a:r>
            <a:r>
              <a:rPr lang="en-US" sz="2800" dirty="0">
                <a:solidFill>
                  <a:srgbClr val="3C4043"/>
                </a:solidFill>
                <a:latin typeface="Roboto"/>
              </a:rPr>
              <a:t>: Gradually progressive (first with exertion, then at rest).</a:t>
            </a:r>
          </a:p>
          <a:p>
            <a:pPr>
              <a:lnSpc>
                <a:spcPct val="150000"/>
              </a:lnSpc>
            </a:pPr>
            <a:r>
              <a:rPr lang="en-US" sz="2800" dirty="0">
                <a:solidFill>
                  <a:srgbClr val="3C4043"/>
                </a:solidFill>
                <a:latin typeface="Roboto"/>
              </a:rPr>
              <a:t> </a:t>
            </a:r>
            <a:r>
              <a:rPr lang="en-US" sz="2800" b="1" dirty="0">
                <a:solidFill>
                  <a:srgbClr val="C00000"/>
                </a:solidFill>
                <a:latin typeface="Roboto"/>
              </a:rPr>
              <a:t>Auscultation:</a:t>
            </a:r>
            <a:r>
              <a:rPr lang="en-US" sz="2800" dirty="0">
                <a:solidFill>
                  <a:srgbClr val="3C4043"/>
                </a:solidFill>
                <a:latin typeface="Roboto"/>
              </a:rPr>
              <a:t> Hard breathing, dry wheezing.</a:t>
            </a:r>
          </a:p>
          <a:p>
            <a:pPr>
              <a:lnSpc>
                <a:spcPct val="150000"/>
              </a:lnSpc>
            </a:pPr>
            <a:r>
              <a:rPr lang="en-US" sz="2800" dirty="0">
                <a:solidFill>
                  <a:srgbClr val="3C4043"/>
                </a:solidFill>
                <a:latin typeface="Roboto"/>
              </a:rPr>
              <a:t> </a:t>
            </a:r>
            <a:r>
              <a:rPr lang="en-US" sz="2800" b="1" dirty="0">
                <a:solidFill>
                  <a:srgbClr val="00B050"/>
                </a:solidFill>
                <a:latin typeface="Roboto"/>
              </a:rPr>
              <a:t>Diagnosis:</a:t>
            </a:r>
            <a:r>
              <a:rPr lang="en-US" sz="2800" dirty="0">
                <a:solidFill>
                  <a:srgbClr val="3C4043"/>
                </a:solidFill>
                <a:latin typeface="Roboto"/>
              </a:rPr>
              <a:t> Professional history: Relationship of symptoms to work, experience.</a:t>
            </a:r>
          </a:p>
          <a:p>
            <a:pPr>
              <a:lnSpc>
                <a:spcPct val="150000"/>
              </a:lnSpc>
            </a:pPr>
            <a:r>
              <a:rPr lang="en-US" sz="2800" dirty="0">
                <a:solidFill>
                  <a:srgbClr val="3C4043"/>
                </a:solidFill>
                <a:latin typeface="Roboto"/>
              </a:rPr>
              <a:t> </a:t>
            </a:r>
            <a:r>
              <a:rPr lang="en-US" sz="2800" b="1" dirty="0">
                <a:solidFill>
                  <a:srgbClr val="FFC000"/>
                </a:solidFill>
                <a:latin typeface="Roboto"/>
              </a:rPr>
              <a:t>Spirometry </a:t>
            </a:r>
            <a:r>
              <a:rPr lang="en-US" sz="2800" dirty="0">
                <a:solidFill>
                  <a:srgbClr val="3C4043"/>
                </a:solidFill>
                <a:latin typeface="Roboto"/>
              </a:rPr>
              <a:t>(FEB): Obstructive disorders (decrease in FEV1/FZHL, FEV1). </a:t>
            </a:r>
            <a:r>
              <a:rPr lang="en-US" sz="2800" b="1" dirty="0">
                <a:solidFill>
                  <a:srgbClr val="0070C0"/>
                </a:solidFill>
                <a:latin typeface="Roboto"/>
              </a:rPr>
              <a:t>Chest X-ray</a:t>
            </a:r>
            <a:r>
              <a:rPr lang="en-US" sz="2800" dirty="0">
                <a:solidFill>
                  <a:srgbClr val="3C4043"/>
                </a:solidFill>
                <a:latin typeface="Roboto"/>
              </a:rPr>
              <a:t>: Increased pulmonary pattern, signs of emphysema.</a:t>
            </a:r>
            <a:endParaRPr lang="x-none" sz="2800" dirty="0"/>
          </a:p>
        </p:txBody>
      </p:sp>
    </p:spTree>
    <p:extLst>
      <p:ext uri="{BB962C8B-B14F-4D97-AF65-F5344CB8AC3E}">
        <p14:creationId xmlns:p14="http://schemas.microsoft.com/office/powerpoint/2010/main" xmlns="" val="39700708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47FA9E39-F6BC-47CC-B8BD-2391B1D4DF29}"/>
              </a:ext>
            </a:extLst>
          </p:cNvPr>
          <p:cNvSpPr/>
          <p:nvPr/>
        </p:nvSpPr>
        <p:spPr>
          <a:xfrm>
            <a:off x="-1" y="0"/>
            <a:ext cx="12188825" cy="6686446"/>
          </a:xfrm>
          <a:prstGeom prst="rect">
            <a:avLst/>
          </a:prstGeom>
        </p:spPr>
        <p:txBody>
          <a:bodyPr wrap="square">
            <a:spAutoFit/>
          </a:bodyPr>
          <a:lstStyle/>
          <a:p>
            <a:r>
              <a:rPr lang="en-US" sz="2800" b="1" dirty="0">
                <a:solidFill>
                  <a:srgbClr val="FF0000"/>
                </a:solidFill>
                <a:latin typeface="Roboto"/>
              </a:rPr>
              <a:t>Clinics.</a:t>
            </a:r>
            <a:r>
              <a:rPr lang="en-US" sz="2800" dirty="0">
                <a:solidFill>
                  <a:srgbClr val="3C4043"/>
                </a:solidFill>
                <a:latin typeface="Roboto"/>
              </a:rPr>
              <a:t> </a:t>
            </a:r>
            <a:r>
              <a:rPr lang="en-US" sz="2670" dirty="0">
                <a:solidFill>
                  <a:srgbClr val="3C4043"/>
                </a:solidFill>
                <a:latin typeface="Roboto"/>
              </a:rPr>
              <a:t>The modern classification of dust bronchitis involves assessing the stage, period (phase) of the disease, and the presence of complications. </a:t>
            </a:r>
            <a:r>
              <a:rPr lang="en-US" sz="2670" b="1" dirty="0">
                <a:solidFill>
                  <a:srgbClr val="FFFF00"/>
                </a:solidFill>
                <a:latin typeface="Roboto"/>
              </a:rPr>
              <a:t>Three stages of dust bronchitis are distinguished</a:t>
            </a:r>
            <a:r>
              <a:rPr lang="en-US" sz="2670" dirty="0">
                <a:solidFill>
                  <a:srgbClr val="3C4043"/>
                </a:solidFill>
                <a:latin typeface="Roboto"/>
              </a:rPr>
              <a:t>. </a:t>
            </a:r>
          </a:p>
          <a:p>
            <a:r>
              <a:rPr lang="en-US" sz="2670" b="1" dirty="0">
                <a:solidFill>
                  <a:srgbClr val="0070C0"/>
                </a:solidFill>
                <a:latin typeface="Roboto"/>
              </a:rPr>
              <a:t>Stage I - irritation </a:t>
            </a:r>
            <a:r>
              <a:rPr lang="en-US" sz="2670" dirty="0">
                <a:solidFill>
                  <a:srgbClr val="3C4043"/>
                </a:solidFill>
                <a:latin typeface="Roboto"/>
              </a:rPr>
              <a:t>- is mild bronchitis. After many years of work in contact with industrial dust, a dry cough or one with little sputum appears. Gradually, over the years, it intensifies, shortness of breath appears during exertion, and general malaise. Exacerbation of the disease is rare and does not last long. During an objective examination of the patient, a clear lung sound with a boxy tinge is noted, mainly in the lower lateral parts of the chest.</a:t>
            </a:r>
          </a:p>
          <a:p>
            <a:r>
              <a:rPr lang="en-US" sz="2670" b="1" dirty="0">
                <a:solidFill>
                  <a:srgbClr val="00B050"/>
                </a:solidFill>
                <a:latin typeface="Roboto"/>
              </a:rPr>
              <a:t> Auscultati</a:t>
            </a:r>
            <a:r>
              <a:rPr lang="en-US" sz="2670" dirty="0">
                <a:solidFill>
                  <a:srgbClr val="3C4043"/>
                </a:solidFill>
                <a:latin typeface="Roboto"/>
              </a:rPr>
              <a:t>on - breathing is harsh, scattered dry and sometimes moist rales are heard. No significant radiological changes are observed. Pulmonary insufficiency is absent, during the exacerbation period - corresponds to 0-1 degree. There are no changes in peripheral blood. Bronchitis at this stage has clearly defined phases: remission or exacerbation. With timely treatment and normalization of working conditions and lifestyle, this process is completely reversible.</a:t>
            </a:r>
            <a:endParaRPr lang="x-none" sz="2670" dirty="0"/>
          </a:p>
        </p:txBody>
      </p:sp>
    </p:spTree>
    <p:extLst>
      <p:ext uri="{BB962C8B-B14F-4D97-AF65-F5344CB8AC3E}">
        <p14:creationId xmlns:p14="http://schemas.microsoft.com/office/powerpoint/2010/main" xmlns="" val="2105543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C5F42889-485F-4871-9FF8-850F5F34DFC1}"/>
              </a:ext>
            </a:extLst>
          </p:cNvPr>
          <p:cNvSpPr/>
          <p:nvPr/>
        </p:nvSpPr>
        <p:spPr>
          <a:xfrm>
            <a:off x="117748" y="116632"/>
            <a:ext cx="11521280" cy="6324808"/>
          </a:xfrm>
          <a:prstGeom prst="rect">
            <a:avLst/>
          </a:prstGeom>
        </p:spPr>
        <p:txBody>
          <a:bodyPr wrap="square">
            <a:spAutoFit/>
          </a:bodyPr>
          <a:lstStyle/>
          <a:p>
            <a:pPr algn="just"/>
            <a:r>
              <a:rPr lang="en-US" sz="2700" b="1" dirty="0">
                <a:solidFill>
                  <a:srgbClr val="FF0000"/>
                </a:solidFill>
                <a:latin typeface="Roboto"/>
              </a:rPr>
              <a:t>Stage II - inflammatory</a:t>
            </a:r>
            <a:r>
              <a:rPr lang="en-US" sz="2700" dirty="0">
                <a:solidFill>
                  <a:srgbClr val="3C4043"/>
                </a:solidFill>
                <a:latin typeface="Roboto"/>
              </a:rPr>
              <a:t>. </a:t>
            </a:r>
            <a:r>
              <a:rPr lang="en-US" sz="2700" dirty="0">
                <a:solidFill>
                  <a:schemeClr val="tx2"/>
                </a:solidFill>
                <a:latin typeface="Roboto"/>
              </a:rPr>
              <a:t>Clinical manifestations of dust bronchitis in this stage of the disease are determined by the type of bronchitis - obstructive, asthmatic, inflammatory, which depends on the etiological factor. Thus, when exposed to mainly quartz dust, obstructive bronchitis develops, as a rule, with a low degree of inflammatory process, rapidly progressing emphysema of the lungs of obstructive genesis.</a:t>
            </a:r>
          </a:p>
          <a:p>
            <a:pPr algn="just"/>
            <a:r>
              <a:rPr lang="en-US" sz="2700" dirty="0">
                <a:solidFill>
                  <a:schemeClr val="tx2"/>
                </a:solidFill>
                <a:latin typeface="Roboto"/>
              </a:rPr>
              <a:t>    In miners, electric welders, workers in contact with organic dust, the asthmatic variant of dust bronchitis is more common. The presence of toxic components (metal oxides, formaldehyde, sulfur compounds) contributes to the development of bronchitis with manifestations of an infectious process in the bronchi, which resembles chronic toxic bronchitis with the development of bronchiectasis and </a:t>
            </a:r>
            <a:r>
              <a:rPr lang="en-US" sz="2700" dirty="0" err="1">
                <a:solidFill>
                  <a:schemeClr val="tx2"/>
                </a:solidFill>
                <a:latin typeface="Roboto"/>
              </a:rPr>
              <a:t>pneumosclerosis</a:t>
            </a:r>
            <a:r>
              <a:rPr lang="en-US" sz="2700" dirty="0">
                <a:solidFill>
                  <a:schemeClr val="tx2"/>
                </a:solidFill>
                <a:latin typeface="Roboto"/>
              </a:rPr>
              <a:t>. In such cases, frequent exacerbations with a temperature reaction, the release of mucopurulent or purulent sputum, and corresponding changes in the indicators of clinical and biochemical blood tests are noted.</a:t>
            </a:r>
            <a:endParaRPr lang="x-none" sz="2700" dirty="0">
              <a:solidFill>
                <a:schemeClr val="tx2"/>
              </a:solidFill>
            </a:endParaRPr>
          </a:p>
        </p:txBody>
      </p:sp>
    </p:spTree>
    <p:extLst>
      <p:ext uri="{BB962C8B-B14F-4D97-AF65-F5344CB8AC3E}">
        <p14:creationId xmlns:p14="http://schemas.microsoft.com/office/powerpoint/2010/main" xmlns="" val="39273933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01EC16F9-2263-4F8E-9355-9554B9C9F70D}"/>
              </a:ext>
            </a:extLst>
          </p:cNvPr>
          <p:cNvSpPr/>
          <p:nvPr/>
        </p:nvSpPr>
        <p:spPr>
          <a:xfrm>
            <a:off x="1269876" y="404664"/>
            <a:ext cx="10225136" cy="5827749"/>
          </a:xfrm>
          <a:prstGeom prst="rect">
            <a:avLst/>
          </a:prstGeom>
        </p:spPr>
        <p:txBody>
          <a:bodyPr wrap="square">
            <a:spAutoFit/>
          </a:bodyPr>
          <a:lstStyle/>
          <a:p>
            <a:pPr>
              <a:lnSpc>
                <a:spcPct val="150000"/>
              </a:lnSpc>
            </a:pPr>
            <a:r>
              <a:rPr lang="en-US" sz="2800" b="1" dirty="0">
                <a:solidFill>
                  <a:srgbClr val="FFFF00"/>
                </a:solidFill>
                <a:latin typeface="Roboto"/>
              </a:rPr>
              <a:t>X-ray </a:t>
            </a:r>
            <a:r>
              <a:rPr lang="en-US" sz="2800" dirty="0">
                <a:solidFill>
                  <a:srgbClr val="3C4043"/>
                </a:solidFill>
                <a:latin typeface="Roboto"/>
              </a:rPr>
              <a:t>— </a:t>
            </a:r>
            <a:r>
              <a:rPr lang="en-US" sz="2800" b="1" dirty="0">
                <a:solidFill>
                  <a:srgbClr val="0070C0"/>
                </a:solidFill>
                <a:latin typeface="Roboto"/>
              </a:rPr>
              <a:t>a dull increase in the pulmonary pattern, which becomes more pronounced during the period of exacerbation. Pulmonary insufficiency of the I or II degree. Initial symptoms of pulmonary heart may be observed. Exacerbations are longer (2-3 weeks), and their frequency is up to three times a year. Thus, bronchitis in the II stage makes it possible to distinguish one or another variant of the course; this is, as a rule, complicated bronchitis, which is not fully reversible, despite fairly intensive treatment.</a:t>
            </a:r>
            <a:endParaRPr lang="x-none" sz="2800" b="1" dirty="0">
              <a:solidFill>
                <a:srgbClr val="0070C0"/>
              </a:solidFill>
            </a:endParaRPr>
          </a:p>
        </p:txBody>
      </p:sp>
    </p:spTree>
    <p:extLst>
      <p:ext uri="{BB962C8B-B14F-4D97-AF65-F5344CB8AC3E}">
        <p14:creationId xmlns:p14="http://schemas.microsoft.com/office/powerpoint/2010/main" xmlns="" val="29788654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744548C1-F629-4DA2-8718-425DBE0CF707}"/>
              </a:ext>
            </a:extLst>
          </p:cNvPr>
          <p:cNvSpPr/>
          <p:nvPr/>
        </p:nvSpPr>
        <p:spPr>
          <a:xfrm>
            <a:off x="117748" y="1"/>
            <a:ext cx="11305256" cy="6555641"/>
          </a:xfrm>
          <a:prstGeom prst="rect">
            <a:avLst/>
          </a:prstGeom>
        </p:spPr>
        <p:txBody>
          <a:bodyPr wrap="square">
            <a:spAutoFit/>
          </a:bodyPr>
          <a:lstStyle/>
          <a:p>
            <a:pPr algn="just"/>
            <a:r>
              <a:rPr lang="en-US" sz="2800" b="1" dirty="0">
                <a:solidFill>
                  <a:srgbClr val="FF0000"/>
                </a:solidFill>
                <a:latin typeface="Roboto"/>
              </a:rPr>
              <a:t>Stage III - deep bronchitis</a:t>
            </a:r>
            <a:r>
              <a:rPr lang="en-US" sz="2800" dirty="0">
                <a:solidFill>
                  <a:srgbClr val="3C4043"/>
                </a:solidFill>
                <a:latin typeface="Roboto"/>
              </a:rPr>
              <a:t>. Clinical manifestations in this stage are characterized by persistent cough with sputum, shortness of breath at rest, chest pain. During the examination, it is found that such patients are cyanotic, there is facial swelling.</a:t>
            </a:r>
          </a:p>
          <a:p>
            <a:pPr algn="just"/>
            <a:r>
              <a:rPr lang="en-US" sz="2800" b="1" dirty="0">
                <a:solidFill>
                  <a:srgbClr val="FFFF00"/>
                </a:solidFill>
                <a:latin typeface="Roboto"/>
              </a:rPr>
              <a:t>Percussion over the lungs </a:t>
            </a:r>
            <a:r>
              <a:rPr lang="en-US" sz="2800" dirty="0">
                <a:solidFill>
                  <a:srgbClr val="3C4043"/>
                </a:solidFill>
                <a:latin typeface="Roboto"/>
              </a:rPr>
              <a:t>- a box sound, </a:t>
            </a:r>
            <a:r>
              <a:rPr lang="en-US" sz="2800" b="1" dirty="0">
                <a:solidFill>
                  <a:srgbClr val="00B050"/>
                </a:solidFill>
                <a:latin typeface="Roboto"/>
              </a:rPr>
              <a:t>auscultation</a:t>
            </a:r>
            <a:r>
              <a:rPr lang="en-US" sz="2800" dirty="0">
                <a:solidFill>
                  <a:srgbClr val="3C4043"/>
                </a:solidFill>
                <a:latin typeface="Roboto"/>
              </a:rPr>
              <a:t> - a large number of scattered dry and wet rales of various calibers. </a:t>
            </a:r>
          </a:p>
          <a:p>
            <a:pPr algn="just"/>
            <a:r>
              <a:rPr lang="en-US" sz="2800" b="1" dirty="0">
                <a:solidFill>
                  <a:srgbClr val="7030A0"/>
                </a:solidFill>
                <a:latin typeface="Roboto"/>
              </a:rPr>
              <a:t>X-ray </a:t>
            </a:r>
            <a:r>
              <a:rPr lang="en-US" sz="2800" dirty="0">
                <a:solidFill>
                  <a:srgbClr val="3C4043"/>
                </a:solidFill>
                <a:latin typeface="Roboto"/>
              </a:rPr>
              <a:t>changes are characterized by a pronounced increase and deformation of the pulmonary pattern (as an indicator of dust exposure), signs of emphysema, pronounced pulmonary insufficiency, pulmonary heart. Exacerbations are frequent, remissions are quite short, often completely absent.</a:t>
            </a:r>
          </a:p>
          <a:p>
            <a:pPr algn="just"/>
            <a:r>
              <a:rPr lang="en-US" sz="2800" dirty="0">
                <a:solidFill>
                  <a:srgbClr val="3C4043"/>
                </a:solidFill>
                <a:latin typeface="Roboto"/>
              </a:rPr>
              <a:t>   Therefore, dust bronchitis in this stage is a complicated bronchitis with a rather severe course, which is characterized by a combination of several syndromes (inflammatory and obstructive or inflammatory and emphysema, etc.).</a:t>
            </a:r>
            <a:endParaRPr lang="x-none" sz="2800" dirty="0"/>
          </a:p>
        </p:txBody>
      </p:sp>
    </p:spTree>
    <p:extLst>
      <p:ext uri="{BB962C8B-B14F-4D97-AF65-F5344CB8AC3E}">
        <p14:creationId xmlns:p14="http://schemas.microsoft.com/office/powerpoint/2010/main" xmlns="" val="17333150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1C399B2-1DE0-4572-82E3-03A231F2B0E7}"/>
              </a:ext>
            </a:extLst>
          </p:cNvPr>
          <p:cNvSpPr/>
          <p:nvPr/>
        </p:nvSpPr>
        <p:spPr>
          <a:xfrm>
            <a:off x="477788" y="332656"/>
            <a:ext cx="11305256" cy="6124754"/>
          </a:xfrm>
          <a:prstGeom prst="rect">
            <a:avLst/>
          </a:prstGeom>
        </p:spPr>
        <p:txBody>
          <a:bodyPr wrap="square">
            <a:spAutoFit/>
          </a:bodyPr>
          <a:lstStyle/>
          <a:p>
            <a:r>
              <a:rPr lang="en-US" sz="2800" b="1" dirty="0">
                <a:solidFill>
                  <a:srgbClr val="FF0000"/>
                </a:solidFill>
              </a:rPr>
              <a:t>Verification of the ability to work</a:t>
            </a:r>
            <a:r>
              <a:rPr lang="en-US" sz="2800" dirty="0"/>
              <a:t>. Issues of the verification of the ability to work for those, who have dust bronchitis, are solved individually, with the consideration of the severity of the disease, age, work period, occupation of the sick and work conditions.</a:t>
            </a:r>
          </a:p>
          <a:p>
            <a:r>
              <a:rPr lang="en-US" sz="2800" dirty="0"/>
              <a:t>    The patient with </a:t>
            </a:r>
            <a:r>
              <a:rPr lang="en-US" sz="2800" b="1" dirty="0">
                <a:solidFill>
                  <a:srgbClr val="FFFF00"/>
                </a:solidFill>
              </a:rPr>
              <a:t>dust bronchitis of stage I </a:t>
            </a:r>
            <a:r>
              <a:rPr lang="en-US" sz="2800" dirty="0"/>
              <a:t>can continue working in the competence of his/her occupation with obligatory dynamic medical examinations (not less than twice a year).</a:t>
            </a:r>
          </a:p>
          <a:p>
            <a:r>
              <a:rPr lang="en-US" sz="2800" dirty="0"/>
              <a:t>   Patients with </a:t>
            </a:r>
            <a:r>
              <a:rPr lang="en-US" sz="2800" b="1" dirty="0">
                <a:solidFill>
                  <a:srgbClr val="00B050"/>
                </a:solidFill>
              </a:rPr>
              <a:t>bronchitis of stage II </a:t>
            </a:r>
            <a:r>
              <a:rPr lang="en-US" sz="2800" dirty="0"/>
              <a:t>are subject to rational employment, which is not connected with the influence of dust, irritating matters, and unfavorable weather factors as well as without significant pressure. The decrease of qualification at transfer to another job is the basis to send the patient to the Treatment and technical verification commission to get disablement status (as a rule, it is group III) due to the occupational disease.</a:t>
            </a:r>
            <a:endParaRPr lang="x-none" sz="2800" dirty="0"/>
          </a:p>
        </p:txBody>
      </p:sp>
    </p:spTree>
    <p:extLst>
      <p:ext uri="{BB962C8B-B14F-4D97-AF65-F5344CB8AC3E}">
        <p14:creationId xmlns:p14="http://schemas.microsoft.com/office/powerpoint/2010/main" xmlns="" val="28735276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1EDB774-9564-441B-92CA-F9D4ADECD1FA}"/>
              </a:ext>
            </a:extLst>
          </p:cNvPr>
          <p:cNvSpPr/>
          <p:nvPr/>
        </p:nvSpPr>
        <p:spPr>
          <a:xfrm>
            <a:off x="477788" y="404664"/>
            <a:ext cx="11377264" cy="5827749"/>
          </a:xfrm>
          <a:prstGeom prst="rect">
            <a:avLst/>
          </a:prstGeom>
        </p:spPr>
        <p:txBody>
          <a:bodyPr wrap="square">
            <a:spAutoFit/>
          </a:bodyPr>
          <a:lstStyle/>
          <a:p>
            <a:pPr algn="just">
              <a:lnSpc>
                <a:spcPct val="150000"/>
              </a:lnSpc>
            </a:pPr>
            <a:r>
              <a:rPr lang="en-US" sz="2800" b="1" dirty="0">
                <a:solidFill>
                  <a:srgbClr val="FF0000"/>
                </a:solidFill>
                <a:latin typeface="Roboto"/>
              </a:rPr>
              <a:t>Occupational bronchial asthma (OBA) </a:t>
            </a:r>
          </a:p>
          <a:p>
            <a:pPr algn="just">
              <a:lnSpc>
                <a:spcPct val="150000"/>
              </a:lnSpc>
            </a:pPr>
            <a:r>
              <a:rPr lang="en-US" sz="2800" b="1" dirty="0">
                <a:solidFill>
                  <a:srgbClr val="FFFF00"/>
                </a:solidFill>
                <a:latin typeface="Roboto"/>
              </a:rPr>
              <a:t>Definition:</a:t>
            </a:r>
            <a:r>
              <a:rPr lang="en-US" sz="2800" dirty="0">
                <a:solidFill>
                  <a:srgbClr val="3C4043"/>
                </a:solidFill>
                <a:latin typeface="Roboto"/>
              </a:rPr>
              <a:t> A respiratory disease characterized by bronchial hyperreactivity and reversible obstruction caused by exposure to specific sensitizing agents or irritants in the workplace.</a:t>
            </a:r>
          </a:p>
          <a:p>
            <a:pPr algn="just">
              <a:lnSpc>
                <a:spcPct val="150000"/>
              </a:lnSpc>
            </a:pPr>
            <a:r>
              <a:rPr lang="en-US" sz="2800" dirty="0">
                <a:solidFill>
                  <a:srgbClr val="3C4043"/>
                </a:solidFill>
                <a:latin typeface="Roboto"/>
              </a:rPr>
              <a:t> Categories of OBA: </a:t>
            </a:r>
            <a:r>
              <a:rPr lang="en-US" sz="2800" b="1" dirty="0">
                <a:solidFill>
                  <a:srgbClr val="00B050"/>
                </a:solidFill>
                <a:latin typeface="Roboto"/>
              </a:rPr>
              <a:t>Immunological </a:t>
            </a:r>
            <a:r>
              <a:rPr lang="en-US" sz="2800" dirty="0">
                <a:solidFill>
                  <a:srgbClr val="3C4043"/>
                </a:solidFill>
                <a:latin typeface="Roboto"/>
              </a:rPr>
              <a:t>(sensitizing: With a latent period (typically an allergic reaction to low concentrations, e.g., flour, isocyanates). </a:t>
            </a:r>
            <a:r>
              <a:rPr lang="en-US" sz="2800" b="1" dirty="0">
                <a:solidFill>
                  <a:srgbClr val="00B050"/>
                </a:solidFill>
                <a:latin typeface="Roboto"/>
              </a:rPr>
              <a:t>Non-immunological</a:t>
            </a:r>
            <a:r>
              <a:rPr lang="en-US" sz="2800" dirty="0">
                <a:solidFill>
                  <a:srgbClr val="3C4043"/>
                </a:solidFill>
                <a:latin typeface="Roboto"/>
              </a:rPr>
              <a:t> (irritant: Occurs after single or repeated exposure to high concentrations of irritants (e.g., RADS - reactive airways dysfunction syndrome).</a:t>
            </a:r>
            <a:endParaRPr lang="x-none" sz="2800" dirty="0"/>
          </a:p>
        </p:txBody>
      </p:sp>
    </p:spTree>
    <p:extLst>
      <p:ext uri="{BB962C8B-B14F-4D97-AF65-F5344CB8AC3E}">
        <p14:creationId xmlns:p14="http://schemas.microsoft.com/office/powerpoint/2010/main" xmlns="" val="502654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2C35BF87-1A79-4169-BDCF-FE4FA50234E8}"/>
              </a:ext>
            </a:extLst>
          </p:cNvPr>
          <p:cNvSpPr/>
          <p:nvPr/>
        </p:nvSpPr>
        <p:spPr>
          <a:xfrm>
            <a:off x="981844" y="548680"/>
            <a:ext cx="10441160" cy="4535088"/>
          </a:xfrm>
          <a:prstGeom prst="rect">
            <a:avLst/>
          </a:prstGeom>
        </p:spPr>
        <p:txBody>
          <a:bodyPr wrap="square">
            <a:spAutoFit/>
          </a:bodyPr>
          <a:lstStyle/>
          <a:p>
            <a:pPr>
              <a:lnSpc>
                <a:spcPct val="150000"/>
              </a:lnSpc>
            </a:pPr>
            <a:r>
              <a:rPr lang="en-US" sz="2800" b="1" dirty="0">
                <a:solidFill>
                  <a:srgbClr val="FFFF00"/>
                </a:solidFill>
                <a:latin typeface="Roboto"/>
              </a:rPr>
              <a:t>Etiology of Occupational Bronchial Asthma </a:t>
            </a:r>
          </a:p>
          <a:p>
            <a:pPr>
              <a:lnSpc>
                <a:spcPct val="150000"/>
              </a:lnSpc>
            </a:pPr>
            <a:r>
              <a:rPr lang="en-US" sz="2800" dirty="0">
                <a:solidFill>
                  <a:srgbClr val="3C4043"/>
                </a:solidFill>
                <a:latin typeface="Roboto"/>
              </a:rPr>
              <a:t>Sensitizing agents (examples): </a:t>
            </a:r>
            <a:r>
              <a:rPr lang="en-US" sz="2800" b="1" dirty="0">
                <a:solidFill>
                  <a:srgbClr val="0070C0"/>
                </a:solidFill>
                <a:latin typeface="Roboto"/>
              </a:rPr>
              <a:t>High molecular weight </a:t>
            </a:r>
            <a:r>
              <a:rPr lang="en-US" sz="2800" dirty="0">
                <a:solidFill>
                  <a:srgbClr val="3C4043"/>
                </a:solidFill>
                <a:latin typeface="Roboto"/>
              </a:rPr>
              <a:t>(HMW): Flour, enzymes, latex, animal proteins (laboratory animals), plant resins. </a:t>
            </a:r>
            <a:r>
              <a:rPr lang="en-US" sz="2800" b="1" dirty="0">
                <a:solidFill>
                  <a:srgbClr val="0070C0"/>
                </a:solidFill>
                <a:latin typeface="Roboto"/>
              </a:rPr>
              <a:t>Low molecular we</a:t>
            </a:r>
            <a:r>
              <a:rPr lang="en-US" sz="2800" dirty="0">
                <a:solidFill>
                  <a:srgbClr val="3C4043"/>
                </a:solidFill>
                <a:latin typeface="Roboto"/>
              </a:rPr>
              <a:t>ight (LMW): Isocyanates (paints, foams), metals (nickel, chromium), formaldehyde, acrylates. </a:t>
            </a:r>
          </a:p>
          <a:p>
            <a:pPr>
              <a:lnSpc>
                <a:spcPct val="150000"/>
              </a:lnSpc>
            </a:pPr>
            <a:r>
              <a:rPr lang="en-US" sz="2800" b="1" dirty="0">
                <a:solidFill>
                  <a:srgbClr val="7030A0"/>
                </a:solidFill>
                <a:latin typeface="Roboto"/>
              </a:rPr>
              <a:t>Risk sectors</a:t>
            </a:r>
            <a:r>
              <a:rPr lang="en-US" sz="2800" dirty="0">
                <a:solidFill>
                  <a:srgbClr val="3C4043"/>
                </a:solidFill>
                <a:latin typeface="Roboto"/>
              </a:rPr>
              <a:t>: Bakers, medical workers, painters, chemists, woodworkers, agricultural workers.</a:t>
            </a:r>
            <a:endParaRPr lang="x-none" sz="2800" dirty="0"/>
          </a:p>
        </p:txBody>
      </p:sp>
    </p:spTree>
    <p:extLst>
      <p:ext uri="{BB962C8B-B14F-4D97-AF65-F5344CB8AC3E}">
        <p14:creationId xmlns:p14="http://schemas.microsoft.com/office/powerpoint/2010/main" xmlns="" val="9102028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D1CB5E6B-323D-4858-B2C0-119EF89884B4}"/>
              </a:ext>
            </a:extLst>
          </p:cNvPr>
          <p:cNvSpPr/>
          <p:nvPr/>
        </p:nvSpPr>
        <p:spPr>
          <a:xfrm>
            <a:off x="909836" y="404664"/>
            <a:ext cx="10657184" cy="5827749"/>
          </a:xfrm>
          <a:prstGeom prst="rect">
            <a:avLst/>
          </a:prstGeom>
        </p:spPr>
        <p:txBody>
          <a:bodyPr wrap="square">
            <a:spAutoFit/>
          </a:bodyPr>
          <a:lstStyle/>
          <a:p>
            <a:pPr>
              <a:lnSpc>
                <a:spcPct val="150000"/>
              </a:lnSpc>
            </a:pPr>
            <a:r>
              <a:rPr lang="en-US" sz="2800" b="1" dirty="0">
                <a:solidFill>
                  <a:srgbClr val="C00000"/>
                </a:solidFill>
                <a:latin typeface="Roboto"/>
              </a:rPr>
              <a:t>Pathogenesis of Occupational Bronchial Asthma </a:t>
            </a:r>
            <a:r>
              <a:rPr lang="en-US" sz="2800" b="1" dirty="0">
                <a:solidFill>
                  <a:srgbClr val="00B050"/>
                </a:solidFill>
                <a:latin typeface="Roboto"/>
              </a:rPr>
              <a:t>Immunological mechanism </a:t>
            </a:r>
            <a:r>
              <a:rPr lang="en-US" sz="2800" dirty="0">
                <a:solidFill>
                  <a:srgbClr val="3C4043"/>
                </a:solidFill>
                <a:latin typeface="Roboto"/>
              </a:rPr>
              <a:t>(IM): Sensitization -&gt; </a:t>
            </a:r>
            <a:r>
              <a:rPr lang="en-US" sz="2800" dirty="0" err="1">
                <a:solidFill>
                  <a:srgbClr val="3C4043"/>
                </a:solidFill>
                <a:latin typeface="Roboto"/>
              </a:rPr>
              <a:t>IgE</a:t>
            </a:r>
            <a:r>
              <a:rPr lang="en-US" sz="2800" dirty="0">
                <a:solidFill>
                  <a:srgbClr val="3C4043"/>
                </a:solidFill>
                <a:latin typeface="Roboto"/>
              </a:rPr>
              <a:t> production. Repeated contact -&gt; Mast cell degranulation -&gt; Release of inflammatory mediators (histamine, leukotrienes). </a:t>
            </a:r>
          </a:p>
          <a:p>
            <a:pPr>
              <a:lnSpc>
                <a:spcPct val="150000"/>
              </a:lnSpc>
            </a:pPr>
            <a:r>
              <a:rPr lang="en-US" sz="2800" dirty="0">
                <a:solidFill>
                  <a:srgbClr val="3C4043"/>
                </a:solidFill>
                <a:latin typeface="Roboto"/>
              </a:rPr>
              <a:t>Bronchospasm, edema, mucus hypersecretion.</a:t>
            </a:r>
          </a:p>
          <a:p>
            <a:pPr>
              <a:lnSpc>
                <a:spcPct val="150000"/>
              </a:lnSpc>
            </a:pPr>
            <a:r>
              <a:rPr lang="en-US" sz="2800" dirty="0">
                <a:solidFill>
                  <a:srgbClr val="3C4043"/>
                </a:solidFill>
                <a:latin typeface="Roboto"/>
              </a:rPr>
              <a:t> </a:t>
            </a:r>
            <a:r>
              <a:rPr lang="en-US" sz="2800" b="1" dirty="0">
                <a:solidFill>
                  <a:srgbClr val="FFFF00"/>
                </a:solidFill>
                <a:latin typeface="Roboto"/>
              </a:rPr>
              <a:t>Non-immunological mechanism </a:t>
            </a:r>
            <a:r>
              <a:rPr lang="en-US" sz="2800" dirty="0">
                <a:solidFill>
                  <a:srgbClr val="3C4043"/>
                </a:solidFill>
                <a:latin typeface="Roboto"/>
              </a:rPr>
              <a:t>(Irritant): Direct toxic damage to the respiratory tract epithelium by a high concentration of the substance. Neurogenic inflammation, development of hyperreactivity.</a:t>
            </a:r>
            <a:endParaRPr lang="x-none" sz="2800" dirty="0"/>
          </a:p>
        </p:txBody>
      </p:sp>
    </p:spTree>
    <p:extLst>
      <p:ext uri="{BB962C8B-B14F-4D97-AF65-F5344CB8AC3E}">
        <p14:creationId xmlns:p14="http://schemas.microsoft.com/office/powerpoint/2010/main" xmlns="" val="3170116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785D77C-7DC9-43DC-9FF8-84CFB6F0AC3B}"/>
              </a:ext>
            </a:extLst>
          </p:cNvPr>
          <p:cNvSpPr/>
          <p:nvPr/>
        </p:nvSpPr>
        <p:spPr>
          <a:xfrm>
            <a:off x="28741" y="294391"/>
            <a:ext cx="11809312" cy="6269217"/>
          </a:xfrm>
          <a:prstGeom prst="rect">
            <a:avLst/>
          </a:prstGeom>
        </p:spPr>
        <p:txBody>
          <a:bodyPr wrap="square">
            <a:spAutoFit/>
          </a:bodyPr>
          <a:lstStyle/>
          <a:p>
            <a:pPr algn="just">
              <a:lnSpc>
                <a:spcPct val="150000"/>
              </a:lnSpc>
            </a:pPr>
            <a:r>
              <a:rPr lang="en-US" sz="2800" b="1" dirty="0">
                <a:solidFill>
                  <a:srgbClr val="0070C0"/>
                </a:solidFill>
                <a:latin typeface="Roboto"/>
              </a:rPr>
              <a:t>Clinics and Diagnosis of Occupational Bronchial Asthma </a:t>
            </a:r>
          </a:p>
          <a:p>
            <a:pPr algn="just">
              <a:lnSpc>
                <a:spcPct val="150000"/>
              </a:lnSpc>
            </a:pPr>
            <a:r>
              <a:rPr lang="en-US" sz="2700" b="1" dirty="0">
                <a:solidFill>
                  <a:srgbClr val="C00000"/>
                </a:solidFill>
                <a:latin typeface="Roboto"/>
              </a:rPr>
              <a:t>Symptoms</a:t>
            </a:r>
            <a:r>
              <a:rPr lang="en-US" sz="2700" dirty="0">
                <a:solidFill>
                  <a:srgbClr val="3C4043"/>
                </a:solidFill>
                <a:latin typeface="Roboto"/>
              </a:rPr>
              <a:t>: Attacks of shortness of breath, wheezing, coughing, chest tightness. Key sign: Symptoms worsen during work and improve on weekends, holidays. There may be nocturnal coughing or a late asthmatic response (4-8 hours after exposure).</a:t>
            </a:r>
          </a:p>
          <a:p>
            <a:pPr algn="just">
              <a:lnSpc>
                <a:spcPct val="150000"/>
              </a:lnSpc>
            </a:pPr>
            <a:r>
              <a:rPr lang="en-US" sz="2700" dirty="0">
                <a:solidFill>
                  <a:srgbClr val="3C4043"/>
                </a:solidFill>
                <a:latin typeface="Roboto"/>
              </a:rPr>
              <a:t> </a:t>
            </a:r>
            <a:r>
              <a:rPr lang="en-US" sz="2700" b="1" dirty="0">
                <a:solidFill>
                  <a:srgbClr val="FFFF00"/>
                </a:solidFill>
                <a:latin typeface="Roboto"/>
              </a:rPr>
              <a:t>Diagnosis:</a:t>
            </a:r>
            <a:r>
              <a:rPr lang="en-US" sz="2700" dirty="0">
                <a:solidFill>
                  <a:srgbClr val="3C4043"/>
                </a:solidFill>
                <a:latin typeface="Roboto"/>
              </a:rPr>
              <a:t> </a:t>
            </a:r>
            <a:r>
              <a:rPr lang="en-US" sz="2700" b="1" dirty="0">
                <a:solidFill>
                  <a:srgbClr val="C00000"/>
                </a:solidFill>
                <a:latin typeface="Roboto"/>
              </a:rPr>
              <a:t>Professional history</a:t>
            </a:r>
            <a:r>
              <a:rPr lang="en-US" sz="2700" dirty="0">
                <a:solidFill>
                  <a:srgbClr val="3C4043"/>
                </a:solidFill>
                <a:latin typeface="Roboto"/>
              </a:rPr>
              <a:t>: Clear connection with the work environment. </a:t>
            </a:r>
            <a:r>
              <a:rPr lang="en-US" sz="2700" b="1" dirty="0">
                <a:solidFill>
                  <a:srgbClr val="00B050"/>
                </a:solidFill>
                <a:latin typeface="Roboto"/>
              </a:rPr>
              <a:t>Peak flowmetry</a:t>
            </a:r>
            <a:r>
              <a:rPr lang="en-US" sz="2700" dirty="0">
                <a:solidFill>
                  <a:srgbClr val="3C4043"/>
                </a:solidFill>
                <a:latin typeface="Roboto"/>
              </a:rPr>
              <a:t>: Monitoring of PEF (peak expiratory flow rate) at work and at home (confirmation of variability). </a:t>
            </a:r>
            <a:r>
              <a:rPr lang="en-US" sz="2700" b="1" dirty="0">
                <a:solidFill>
                  <a:srgbClr val="7030A0"/>
                </a:solidFill>
                <a:latin typeface="Roboto"/>
              </a:rPr>
              <a:t>Specific provocation tests</a:t>
            </a:r>
            <a:r>
              <a:rPr lang="en-US" sz="2700" dirty="0">
                <a:solidFill>
                  <a:srgbClr val="3C4043"/>
                </a:solidFill>
                <a:latin typeface="Roboto"/>
              </a:rPr>
              <a:t>: Inhalation tests with a suspected occupational agent (under the supervision of a physician). </a:t>
            </a:r>
            <a:r>
              <a:rPr lang="en-US" sz="2700" b="1" dirty="0">
                <a:solidFill>
                  <a:srgbClr val="FFFF00"/>
                </a:solidFill>
                <a:latin typeface="Roboto"/>
              </a:rPr>
              <a:t>Skin tests</a:t>
            </a:r>
            <a:r>
              <a:rPr lang="en-US" sz="2700" dirty="0">
                <a:solidFill>
                  <a:srgbClr val="3C4043"/>
                </a:solidFill>
                <a:latin typeface="Roboto"/>
              </a:rPr>
              <a:t>/Determination of specific </a:t>
            </a:r>
            <a:r>
              <a:rPr lang="en-US" sz="2700" dirty="0" err="1">
                <a:solidFill>
                  <a:srgbClr val="3C4043"/>
                </a:solidFill>
                <a:latin typeface="Roboto"/>
              </a:rPr>
              <a:t>IgE</a:t>
            </a:r>
            <a:r>
              <a:rPr lang="en-US" sz="2700" dirty="0">
                <a:solidFill>
                  <a:srgbClr val="3C4043"/>
                </a:solidFill>
                <a:latin typeface="Roboto"/>
              </a:rPr>
              <a:t>.</a:t>
            </a:r>
            <a:endParaRPr lang="x-none" sz="2700" dirty="0"/>
          </a:p>
        </p:txBody>
      </p:sp>
    </p:spTree>
    <p:extLst>
      <p:ext uri="{BB962C8B-B14F-4D97-AF65-F5344CB8AC3E}">
        <p14:creationId xmlns:p14="http://schemas.microsoft.com/office/powerpoint/2010/main" xmlns="" val="36287736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AECF98D6-8C61-4F3C-A32E-26365B29DD5F}"/>
              </a:ext>
            </a:extLst>
          </p:cNvPr>
          <p:cNvSpPr/>
          <p:nvPr/>
        </p:nvSpPr>
        <p:spPr>
          <a:xfrm>
            <a:off x="1053852" y="980728"/>
            <a:ext cx="10009112" cy="4401205"/>
          </a:xfrm>
          <a:prstGeom prst="rect">
            <a:avLst/>
          </a:prstGeom>
        </p:spPr>
        <p:txBody>
          <a:bodyPr wrap="square">
            <a:spAutoFit/>
          </a:bodyPr>
          <a:lstStyle/>
          <a:p>
            <a:r>
              <a:rPr lang="en-US" sz="2800" b="1" dirty="0">
                <a:solidFill>
                  <a:srgbClr val="FF0000"/>
                </a:solidFill>
                <a:latin typeface="Roboto"/>
              </a:rPr>
              <a:t>Treatment</a:t>
            </a:r>
            <a:r>
              <a:rPr lang="en-US" sz="2800" dirty="0">
                <a:solidFill>
                  <a:srgbClr val="3C4043"/>
                </a:solidFill>
                <a:latin typeface="Roboto"/>
              </a:rPr>
              <a:t> </a:t>
            </a:r>
          </a:p>
          <a:p>
            <a:r>
              <a:rPr lang="en-US" sz="2800" b="1" dirty="0">
                <a:solidFill>
                  <a:srgbClr val="FFFF00"/>
                </a:solidFill>
                <a:latin typeface="Roboto"/>
              </a:rPr>
              <a:t>Main principle</a:t>
            </a:r>
            <a:r>
              <a:rPr lang="en-US" sz="2800" dirty="0">
                <a:solidFill>
                  <a:srgbClr val="3C4043"/>
                </a:solidFill>
                <a:latin typeface="Roboto"/>
              </a:rPr>
              <a:t>: Termination or maximum reduction of contact with the causative factor (elimination of occupational hazards). In PBA, a change of job is often required.</a:t>
            </a:r>
          </a:p>
          <a:p>
            <a:r>
              <a:rPr lang="en-US" sz="2800" dirty="0">
                <a:solidFill>
                  <a:srgbClr val="3C4043"/>
                </a:solidFill>
                <a:latin typeface="Roboto"/>
              </a:rPr>
              <a:t> </a:t>
            </a:r>
            <a:r>
              <a:rPr lang="en-US" sz="2800" b="1" dirty="0">
                <a:solidFill>
                  <a:srgbClr val="00B050"/>
                </a:solidFill>
                <a:latin typeface="Roboto"/>
              </a:rPr>
              <a:t>Drug treatment</a:t>
            </a:r>
            <a:r>
              <a:rPr lang="en-US" sz="2800" dirty="0">
                <a:solidFill>
                  <a:srgbClr val="3C4043"/>
                </a:solidFill>
                <a:latin typeface="Roboto"/>
              </a:rPr>
              <a:t>: Dust bronchitis: Bronchodilators, mucolytics, sometimes inhaled </a:t>
            </a:r>
            <a:r>
              <a:rPr lang="en-US" sz="2800" dirty="0" err="1">
                <a:solidFill>
                  <a:srgbClr val="3C4043"/>
                </a:solidFill>
                <a:latin typeface="Roboto"/>
              </a:rPr>
              <a:t>glucocorticosteroids</a:t>
            </a:r>
            <a:r>
              <a:rPr lang="en-US" sz="2800" dirty="0">
                <a:solidFill>
                  <a:srgbClr val="3C4043"/>
                </a:solidFill>
                <a:latin typeface="Roboto"/>
              </a:rPr>
              <a:t> (with signs of obstruction, as in (COPD).</a:t>
            </a:r>
          </a:p>
          <a:p>
            <a:r>
              <a:rPr lang="en-US" sz="2800" dirty="0">
                <a:solidFill>
                  <a:srgbClr val="3C4043"/>
                </a:solidFill>
                <a:latin typeface="Roboto"/>
              </a:rPr>
              <a:t> Occupational asthma: Basic therapy according to the standards of treatment of bronchial asthma (ICS, LABA/LAMA, LTR antagonists).</a:t>
            </a:r>
            <a:endParaRPr lang="x-none" sz="2800" dirty="0"/>
          </a:p>
        </p:txBody>
      </p:sp>
    </p:spTree>
    <p:extLst>
      <p:ext uri="{BB962C8B-B14F-4D97-AF65-F5344CB8AC3E}">
        <p14:creationId xmlns:p14="http://schemas.microsoft.com/office/powerpoint/2010/main" xmlns="" val="19867764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494C1EAF-1F03-46E5-9BB9-3277FA5D50B2}"/>
              </a:ext>
            </a:extLst>
          </p:cNvPr>
          <p:cNvSpPr/>
          <p:nvPr/>
        </p:nvSpPr>
        <p:spPr>
          <a:xfrm>
            <a:off x="405780" y="332656"/>
            <a:ext cx="11521280" cy="6124754"/>
          </a:xfrm>
          <a:prstGeom prst="rect">
            <a:avLst/>
          </a:prstGeom>
        </p:spPr>
        <p:txBody>
          <a:bodyPr wrap="square">
            <a:spAutoFit/>
          </a:bodyPr>
          <a:lstStyle/>
          <a:p>
            <a:pPr algn="just"/>
            <a:r>
              <a:rPr lang="en-US" sz="2800" b="1" dirty="0">
                <a:solidFill>
                  <a:srgbClr val="C00000"/>
                </a:solidFill>
              </a:rPr>
              <a:t>Verification of workability</a:t>
            </a:r>
            <a:r>
              <a:rPr lang="en-US" sz="2800" dirty="0"/>
              <a:t>. When making decision on workability and job of patients with bronchial asthma, it is always necessary to remember that independently from the degree of the disease severity, they are contra-indicated the contact with matters of sensitized and irritating action, staying under unfavorable meteorological conditions and significant physical activity.</a:t>
            </a:r>
          </a:p>
          <a:p>
            <a:pPr algn="just"/>
            <a:r>
              <a:rPr lang="en-US" sz="2800" dirty="0"/>
              <a:t>     Workability of patients with bronchial </a:t>
            </a:r>
            <a:r>
              <a:rPr lang="en-US" sz="2800" b="1" dirty="0">
                <a:solidFill>
                  <a:srgbClr val="FFFF00"/>
                </a:solidFill>
              </a:rPr>
              <a:t>asthma of mild degree </a:t>
            </a:r>
            <a:r>
              <a:rPr lang="en-US" sz="2800" dirty="0"/>
              <a:t>is usually kept, but they need rational job. When bronchial asthma of </a:t>
            </a:r>
            <a:r>
              <a:rPr lang="en-US" sz="2800" b="1" dirty="0">
                <a:solidFill>
                  <a:srgbClr val="00B050"/>
                </a:solidFill>
              </a:rPr>
              <a:t>mean severity </a:t>
            </a:r>
            <a:r>
              <a:rPr lang="en-US" sz="2800" dirty="0"/>
              <a:t>among patients can be significantly restricted or completely lost. In connection with the development of respiratory insufficiency and decompensation of chronic </a:t>
            </a:r>
            <a:r>
              <a:rPr lang="en-US" sz="2800" dirty="0" err="1"/>
              <a:t>cor</a:t>
            </a:r>
            <a:r>
              <a:rPr lang="en-US" sz="2800" dirty="0"/>
              <a:t> pulmonale of patients with bronchial </a:t>
            </a:r>
            <a:r>
              <a:rPr lang="en-US" sz="2800" b="1" dirty="0">
                <a:solidFill>
                  <a:srgbClr val="0070C0"/>
                </a:solidFill>
              </a:rPr>
              <a:t>asthma of the severe degree</a:t>
            </a:r>
            <a:r>
              <a:rPr lang="en-US" sz="2800" dirty="0"/>
              <a:t>, as a rule, inability to work, and many of them require external assistance and supervision. </a:t>
            </a:r>
            <a:endParaRPr lang="x-none" sz="2800" dirty="0"/>
          </a:p>
        </p:txBody>
      </p:sp>
    </p:spTree>
    <p:extLst>
      <p:ext uri="{BB962C8B-B14F-4D97-AF65-F5344CB8AC3E}">
        <p14:creationId xmlns:p14="http://schemas.microsoft.com/office/powerpoint/2010/main" xmlns="" val="17630140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8440AF8F-EB97-4847-9C91-8AEF92BF3B20}"/>
              </a:ext>
            </a:extLst>
          </p:cNvPr>
          <p:cNvSpPr/>
          <p:nvPr/>
        </p:nvSpPr>
        <p:spPr>
          <a:xfrm>
            <a:off x="477788" y="332656"/>
            <a:ext cx="11809312" cy="5181418"/>
          </a:xfrm>
          <a:prstGeom prst="rect">
            <a:avLst/>
          </a:prstGeom>
        </p:spPr>
        <p:txBody>
          <a:bodyPr wrap="square">
            <a:spAutoFit/>
          </a:bodyPr>
          <a:lstStyle/>
          <a:p>
            <a:pPr>
              <a:lnSpc>
                <a:spcPct val="150000"/>
              </a:lnSpc>
            </a:pPr>
            <a:r>
              <a:rPr lang="en-US" sz="2800" b="1" dirty="0">
                <a:solidFill>
                  <a:srgbClr val="C00000"/>
                </a:solidFill>
                <a:latin typeface="Roboto"/>
              </a:rPr>
              <a:t>Prevention</a:t>
            </a:r>
            <a:r>
              <a:rPr lang="en-US" sz="2800" dirty="0">
                <a:solidFill>
                  <a:srgbClr val="3C4043"/>
                </a:solidFill>
                <a:latin typeface="Roboto"/>
              </a:rPr>
              <a:t>.</a:t>
            </a:r>
          </a:p>
          <a:p>
            <a:pPr>
              <a:lnSpc>
                <a:spcPct val="150000"/>
              </a:lnSpc>
            </a:pPr>
            <a:r>
              <a:rPr lang="en-US" sz="2800" dirty="0">
                <a:solidFill>
                  <a:srgbClr val="3C4043"/>
                </a:solidFill>
                <a:latin typeface="Roboto"/>
              </a:rPr>
              <a:t> </a:t>
            </a:r>
            <a:r>
              <a:rPr lang="en-US" sz="2800" b="1" dirty="0">
                <a:solidFill>
                  <a:srgbClr val="FF0000"/>
                </a:solidFill>
                <a:latin typeface="Roboto"/>
              </a:rPr>
              <a:t>Primary prevention (in production)</a:t>
            </a:r>
            <a:r>
              <a:rPr lang="en-US" sz="2800" dirty="0">
                <a:solidFill>
                  <a:srgbClr val="3C4043"/>
                </a:solidFill>
                <a:latin typeface="Roboto"/>
              </a:rPr>
              <a:t>: </a:t>
            </a:r>
            <a:r>
              <a:rPr lang="en-US" sz="2800" b="1" dirty="0">
                <a:solidFill>
                  <a:srgbClr val="00B050"/>
                </a:solidFill>
                <a:latin typeface="Roboto"/>
              </a:rPr>
              <a:t>Technological measures</a:t>
            </a:r>
            <a:r>
              <a:rPr lang="en-US" sz="2800" dirty="0">
                <a:solidFill>
                  <a:srgbClr val="3C4043"/>
                </a:solidFill>
                <a:latin typeface="Roboto"/>
              </a:rPr>
              <a:t>: Sealing, automation, use of less harmful substances.</a:t>
            </a:r>
          </a:p>
          <a:p>
            <a:pPr>
              <a:lnSpc>
                <a:spcPct val="150000"/>
              </a:lnSpc>
            </a:pPr>
            <a:r>
              <a:rPr lang="en-US" sz="2800" dirty="0">
                <a:solidFill>
                  <a:srgbClr val="3C4043"/>
                </a:solidFill>
                <a:latin typeface="Roboto"/>
              </a:rPr>
              <a:t> </a:t>
            </a:r>
            <a:r>
              <a:rPr lang="en-US" sz="2800" b="1" dirty="0">
                <a:solidFill>
                  <a:srgbClr val="0070C0"/>
                </a:solidFill>
                <a:latin typeface="Roboto"/>
              </a:rPr>
              <a:t>Ventilation</a:t>
            </a:r>
            <a:r>
              <a:rPr lang="en-US" sz="2800" dirty="0">
                <a:solidFill>
                  <a:srgbClr val="3C4043"/>
                </a:solidFill>
                <a:latin typeface="Roboto"/>
              </a:rPr>
              <a:t>: Effective aspiration and air purification systems.</a:t>
            </a:r>
          </a:p>
          <a:p>
            <a:pPr>
              <a:lnSpc>
                <a:spcPct val="150000"/>
              </a:lnSpc>
            </a:pPr>
            <a:r>
              <a:rPr lang="en-US" sz="2800" dirty="0">
                <a:solidFill>
                  <a:srgbClr val="3C4043"/>
                </a:solidFill>
                <a:latin typeface="Roboto"/>
              </a:rPr>
              <a:t> </a:t>
            </a:r>
            <a:r>
              <a:rPr lang="en-US" sz="2800" b="1" dirty="0">
                <a:solidFill>
                  <a:srgbClr val="FFFF00"/>
                </a:solidFill>
                <a:latin typeface="Roboto"/>
              </a:rPr>
              <a:t>Personal protection</a:t>
            </a:r>
            <a:r>
              <a:rPr lang="en-US" sz="2800" dirty="0">
                <a:solidFill>
                  <a:srgbClr val="3C4043"/>
                </a:solidFill>
                <a:latin typeface="Roboto"/>
              </a:rPr>
              <a:t>: Respirators, gas masks.</a:t>
            </a:r>
          </a:p>
          <a:p>
            <a:pPr>
              <a:lnSpc>
                <a:spcPct val="150000"/>
              </a:lnSpc>
            </a:pPr>
            <a:r>
              <a:rPr lang="en-US" sz="2800" b="1" dirty="0">
                <a:solidFill>
                  <a:srgbClr val="FF0000"/>
                </a:solidFill>
                <a:latin typeface="Roboto"/>
              </a:rPr>
              <a:t>Secondary prevention (medical): </a:t>
            </a:r>
            <a:r>
              <a:rPr lang="en-US" sz="2800" dirty="0">
                <a:solidFill>
                  <a:srgbClr val="3C4043"/>
                </a:solidFill>
                <a:latin typeface="Roboto"/>
              </a:rPr>
              <a:t>Preliminary and periodic medical examinations (with mandatory spirometry). Dispensary supervision of workers at risk. Sanitary and educational work.</a:t>
            </a:r>
            <a:endParaRPr lang="x-none" sz="2800" dirty="0"/>
          </a:p>
        </p:txBody>
      </p:sp>
    </p:spTree>
    <p:extLst>
      <p:ext uri="{BB962C8B-B14F-4D97-AF65-F5344CB8AC3E}">
        <p14:creationId xmlns:p14="http://schemas.microsoft.com/office/powerpoint/2010/main" xmlns="" val="10664311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149044C8-999D-432E-8BBE-59939B7EEB00}"/>
              </a:ext>
            </a:extLst>
          </p:cNvPr>
          <p:cNvSpPr/>
          <p:nvPr/>
        </p:nvSpPr>
        <p:spPr>
          <a:xfrm>
            <a:off x="1125860" y="980728"/>
            <a:ext cx="10081120" cy="5181418"/>
          </a:xfrm>
          <a:prstGeom prst="rect">
            <a:avLst/>
          </a:prstGeom>
        </p:spPr>
        <p:txBody>
          <a:bodyPr wrap="square">
            <a:spAutoFit/>
          </a:bodyPr>
          <a:lstStyle/>
          <a:p>
            <a:pPr>
              <a:lnSpc>
                <a:spcPct val="150000"/>
              </a:lnSpc>
            </a:pPr>
            <a:r>
              <a:rPr lang="en-US" sz="2800" b="1" dirty="0">
                <a:solidFill>
                  <a:srgbClr val="FF0000"/>
                </a:solidFill>
                <a:latin typeface="Roboto"/>
              </a:rPr>
              <a:t>Conclusions.</a:t>
            </a:r>
          </a:p>
          <a:p>
            <a:pPr>
              <a:lnSpc>
                <a:spcPct val="150000"/>
              </a:lnSpc>
            </a:pPr>
            <a:r>
              <a:rPr lang="en-US" sz="2800" dirty="0">
                <a:solidFill>
                  <a:srgbClr val="3C4043"/>
                </a:solidFill>
                <a:latin typeface="Roboto"/>
              </a:rPr>
              <a:t> Dust bronchitis and occupational bronchial asthma are serious, often irreversible occupational diseases that require timely diagnosis and adequate treatment. </a:t>
            </a:r>
          </a:p>
          <a:p>
            <a:pPr>
              <a:lnSpc>
                <a:spcPct val="150000"/>
              </a:lnSpc>
            </a:pPr>
            <a:r>
              <a:rPr lang="en-US" sz="2800" dirty="0">
                <a:solidFill>
                  <a:srgbClr val="3C4043"/>
                </a:solidFill>
                <a:latin typeface="Roboto"/>
              </a:rPr>
              <a:t>Elimination or maximum reduction of occupational exposure is of crucial importance.</a:t>
            </a:r>
          </a:p>
          <a:p>
            <a:pPr>
              <a:lnSpc>
                <a:spcPct val="150000"/>
              </a:lnSpc>
            </a:pPr>
            <a:r>
              <a:rPr lang="en-US" sz="2800" dirty="0">
                <a:solidFill>
                  <a:srgbClr val="3C4043"/>
                </a:solidFill>
                <a:latin typeface="Roboto"/>
              </a:rPr>
              <a:t> Effective prevention at work is the key to maintaining the health of workers.</a:t>
            </a:r>
            <a:endParaRPr lang="x-none" sz="2800" dirty="0"/>
          </a:p>
        </p:txBody>
      </p:sp>
    </p:spTree>
    <p:extLst>
      <p:ext uri="{BB962C8B-B14F-4D97-AF65-F5344CB8AC3E}">
        <p14:creationId xmlns:p14="http://schemas.microsoft.com/office/powerpoint/2010/main" xmlns="" val="31521157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xmlns="" id="{C4B8D65A-1777-45D6-ABF1-C78C803F2ED5}"/>
              </a:ext>
            </a:extLst>
          </p:cNvPr>
          <p:cNvSpPr/>
          <p:nvPr/>
        </p:nvSpPr>
        <p:spPr>
          <a:xfrm>
            <a:off x="1773933" y="3244334"/>
            <a:ext cx="8208911" cy="769441"/>
          </a:xfrm>
          <a:prstGeom prst="rect">
            <a:avLst/>
          </a:prstGeom>
        </p:spPr>
        <p:txBody>
          <a:bodyPr wrap="square">
            <a:spAutoFit/>
          </a:bodyPr>
          <a:lstStyle/>
          <a:p>
            <a:r>
              <a:rPr lang="en-US" sz="4400" dirty="0">
                <a:solidFill>
                  <a:srgbClr val="3C4043"/>
                </a:solidFill>
                <a:latin typeface="Roboto"/>
              </a:rPr>
              <a:t>Thank you for your attention!</a:t>
            </a:r>
            <a:endParaRPr lang="x-none" sz="4400" dirty="0"/>
          </a:p>
        </p:txBody>
      </p:sp>
    </p:spTree>
    <p:extLst>
      <p:ext uri="{BB962C8B-B14F-4D97-AF65-F5344CB8AC3E}">
        <p14:creationId xmlns:p14="http://schemas.microsoft.com/office/powerpoint/2010/main" xmlns="" val="171814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Спокій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xmlns="" name="Office_9532190_TF02801109" id="{C41CF5FF-EFA1-49F7-841E-48182715C162}" vid="{02530454-819B-4E75-BCCC-E99BE1BE8598}"/>
    </a:ext>
  </a:extLst>
</a:theme>
</file>

<file path=ppt/theme/theme2.xml><?xml version="1.0" encoding="utf-8"?>
<a:theme xmlns:a="http://schemas.openxmlformats.org/drawingml/2006/main" name="Тема Offic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Тема Offic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4873beb7-5857-4685-be1f-d57550cc96cc"/>
    <ds:schemaRef ds:uri="http://purl.org/dc/elements/1.1/"/>
    <ds:schemaRef ds:uri="http://www.w3.org/XML/1998/namespace"/>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Презентація на тему природи Спокій (широкоформатна)</Template>
  <TotalTime>130</TotalTime>
  <Words>2279</Words>
  <Application>Microsoft Office PowerPoint</Application>
  <PresentationFormat>Произвольный</PresentationFormat>
  <Paragraphs>125</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Спокій 16x9</vt:lpstr>
      <vt:lpstr>           Odessa National Medical University Department of Occupational Pathology, Clinical Laboratory and Functional Diagnostics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Тамара Павлівна Опаріна</dc:creator>
  <cp:lastModifiedBy>e190178poi</cp:lastModifiedBy>
  <cp:revision>16</cp:revision>
  <dcterms:created xsi:type="dcterms:W3CDTF">2025-10-26T19:34:41Z</dcterms:created>
  <dcterms:modified xsi:type="dcterms:W3CDTF">2025-10-27T17:21:13Z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