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2" r:id="rId4"/>
    <p:sldId id="263" r:id="rId5"/>
    <p:sldId id="264" r:id="rId6"/>
    <p:sldId id="265" r:id="rId7"/>
    <p:sldId id="266" r:id="rId8"/>
    <p:sldId id="267" r:id="rId9"/>
    <p:sldId id="268" r:id="rId10"/>
    <p:sldId id="269" r:id="rId11"/>
    <p:sldId id="258" r:id="rId12"/>
    <p:sldId id="259" r:id="rId13"/>
    <p:sldId id="260" r:id="rId14"/>
    <p:sldId id="261" r:id="rId15"/>
    <p:sldId id="270" r:id="rId16"/>
    <p:sldId id="271" r:id="rId17"/>
    <p:sldId id="272" r:id="rId18"/>
    <p:sldId id="273"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A92C03-0D8D-4266-8734-7DAA64D7C035}" v="475" dt="2025-10-27T22:08:03.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73" d="100"/>
          <a:sy n="73" d="100"/>
        </p:scale>
        <p:origin x="-54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dirty="0"/>
              <a:t>Click to edit Master title style</a:t>
            </a:r>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dirty="0"/>
              <a:pPr/>
              <a:t>10/28/2025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pPr/>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xmlns="" val="175337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7D162C4-EDD9-4389-A98B-B87ECEA2A816}" type="datetimeFigureOut">
              <a:rPr lang="en-US" dirty="0"/>
              <a:pPr/>
              <a:t>10/28/2025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xmlns="" val="2647350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dirty="0"/>
              <a:t>Click to edit Master title style</a:t>
            </a:r>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pPr/>
              <a:t>10/28/2025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985800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dirty="0"/>
              <a:t>Click to edit Master title style</a:t>
            </a:r>
          </a:p>
        </p:txBody>
      </p:sp>
      <p:sp>
        <p:nvSpPr>
          <p:cNvPr id="3" name="Content Placeholder 2"/>
          <p:cNvSpPr>
            <a:spLocks noGrp="1"/>
          </p:cNvSpPr>
          <p:nvPr>
            <p:ph sz="half" idx="1"/>
          </p:nvPr>
        </p:nvSpPr>
        <p:spPr>
          <a:xfrm>
            <a:off x="2605374" y="2052116"/>
            <a:ext cx="3891960" cy="399782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66636" y="2052114"/>
            <a:ext cx="3894222" cy="399782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A954B2F-12DE-47F5-8894-472B206D2E1E}" type="datetimeFigureOut">
              <a:rPr lang="en-US" dirty="0"/>
              <a:pPr/>
              <a:t>10/28/2025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xmlns="" val="336946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dirty="0"/>
              <a:t>Click to edit Master title style</a:t>
            </a:r>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3F30E46F-7819-4ACF-B48B-48222C2ACC88}" type="datetimeFigureOut">
              <a:rPr lang="en-US" dirty="0"/>
              <a:pPr/>
              <a:t>10/28/2025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992440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dirty="0"/>
              <a:pPr/>
              <a:t>10/28/2025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xmlns="" val="2435892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pPr/>
              <a:t>10/28/2025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335937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dirty="0"/>
              <a:t>Click to edit Master title style</a:t>
            </a:r>
          </a:p>
        </p:txBody>
      </p:sp>
      <p:sp>
        <p:nvSpPr>
          <p:cNvPr id="3" name="Content Placeholder 2"/>
          <p:cNvSpPr>
            <a:spLocks noGrp="1"/>
          </p:cNvSpPr>
          <p:nvPr>
            <p:ph idx="1"/>
          </p:nvPr>
        </p:nvSpPr>
        <p:spPr>
          <a:xfrm>
            <a:off x="5120154" y="805818"/>
            <a:ext cx="5446278" cy="5244126"/>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pPr/>
              <a:t>10/28/2025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1701353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dirty="0"/>
              <a:t>Click to edit Master title style</a:t>
            </a:r>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pPr/>
              <a:t>10/28/2025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46021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857E33E-8B18-4087-B112-809917729534}" type="datetimeFigureOut">
              <a:rPr lang="en-US" dirty="0"/>
              <a:pPr/>
              <a:t>10/28/2025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823492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dirty="0"/>
              <a:t>Click to edit Master title style</a:t>
            </a:r>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FFE419-2371-464F-8239-3959401C3561}" type="datetimeFigureOut">
              <a:rPr lang="en-US" dirty="0"/>
              <a:pPr/>
              <a:t>10/28/2025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xmlns="" val="216407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pPr/>
              <a:t>10/28/2025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64053181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1999" cy="5697558"/>
          </a:xfrm>
        </p:spPr>
        <p:txBody>
          <a:bodyPr>
            <a:normAutofit/>
          </a:bodyPr>
          <a:lstStyle/>
          <a:p>
            <a:pPr algn="ctr"/>
            <a:r>
              <a:rPr lang="ru-RU" sz="3600" b="1" dirty="0" err="1" smtClean="0">
                <a:solidFill>
                  <a:srgbClr val="002060"/>
                </a:solidFill>
                <a:latin typeface="Times New Roman"/>
                <a:cs typeface="Times New Roman"/>
              </a:rPr>
              <a:t>Одеський</a:t>
            </a:r>
            <a:r>
              <a:rPr lang="ru-RU" sz="3600" b="1" dirty="0" smtClean="0">
                <a:solidFill>
                  <a:srgbClr val="002060"/>
                </a:solidFill>
                <a:latin typeface="Times New Roman"/>
                <a:cs typeface="Times New Roman"/>
              </a:rPr>
              <a:t> </a:t>
            </a:r>
            <a:r>
              <a:rPr lang="ru-RU" sz="3600" b="1" dirty="0" err="1" smtClean="0">
                <a:solidFill>
                  <a:srgbClr val="002060"/>
                </a:solidFill>
                <a:latin typeface="Times New Roman"/>
                <a:cs typeface="Times New Roman"/>
              </a:rPr>
              <a:t>національний</a:t>
            </a:r>
            <a:r>
              <a:rPr lang="ru-RU" sz="3600" b="1" dirty="0" smtClean="0">
                <a:solidFill>
                  <a:srgbClr val="002060"/>
                </a:solidFill>
                <a:latin typeface="Times New Roman"/>
                <a:cs typeface="Times New Roman"/>
              </a:rPr>
              <a:t> </a:t>
            </a:r>
            <a:r>
              <a:rPr lang="ru-RU" sz="3600" b="1" dirty="0" err="1" smtClean="0">
                <a:solidFill>
                  <a:srgbClr val="002060"/>
                </a:solidFill>
                <a:latin typeface="Times New Roman"/>
                <a:cs typeface="Times New Roman"/>
              </a:rPr>
              <a:t>медичний</a:t>
            </a:r>
            <a:r>
              <a:rPr lang="ru-RU" sz="3600" b="1" dirty="0" smtClean="0">
                <a:solidFill>
                  <a:srgbClr val="002060"/>
                </a:solidFill>
                <a:latin typeface="Times New Roman"/>
                <a:cs typeface="Times New Roman"/>
              </a:rPr>
              <a:t> </a:t>
            </a:r>
            <a:r>
              <a:rPr lang="ru-RU" sz="3600" b="1" dirty="0" err="1" smtClean="0">
                <a:solidFill>
                  <a:srgbClr val="002060"/>
                </a:solidFill>
                <a:latin typeface="Times New Roman"/>
                <a:cs typeface="Times New Roman"/>
              </a:rPr>
              <a:t>університет</a:t>
            </a: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Кафедра </a:t>
            </a:r>
            <a:r>
              <a:rPr lang="ru-RU" sz="3600" dirty="0" err="1" smtClean="0">
                <a:latin typeface="Times New Roman"/>
                <a:cs typeface="Times New Roman"/>
              </a:rPr>
              <a:t>професійної</a:t>
            </a:r>
            <a:r>
              <a:rPr lang="ru-RU" sz="3600" dirty="0" smtClean="0">
                <a:latin typeface="Times New Roman"/>
                <a:cs typeface="Times New Roman"/>
              </a:rPr>
              <a:t> </a:t>
            </a:r>
            <a:r>
              <a:rPr lang="ru-RU" sz="3600" dirty="0" err="1" smtClean="0">
                <a:latin typeface="Times New Roman"/>
                <a:cs typeface="Times New Roman"/>
              </a:rPr>
              <a:t>патллогії</a:t>
            </a:r>
            <a:r>
              <a:rPr lang="ru-RU" sz="3600" dirty="0" smtClean="0">
                <a:latin typeface="Times New Roman"/>
                <a:cs typeface="Times New Roman"/>
              </a:rPr>
              <a:t>, </a:t>
            </a:r>
            <a:r>
              <a:rPr lang="ru-RU" sz="3600" dirty="0" err="1" smtClean="0">
                <a:latin typeface="Times New Roman"/>
                <a:cs typeface="Times New Roman"/>
              </a:rPr>
              <a:t>клінічної</a:t>
            </a:r>
            <a:r>
              <a:rPr lang="ru-RU" sz="3600" dirty="0" smtClean="0">
                <a:latin typeface="Times New Roman"/>
                <a:cs typeface="Times New Roman"/>
              </a:rPr>
              <a:t> </a:t>
            </a:r>
            <a:r>
              <a:rPr lang="ru-RU" sz="3600" dirty="0" err="1" smtClean="0">
                <a:latin typeface="Times New Roman"/>
                <a:cs typeface="Times New Roman"/>
              </a:rPr>
              <a:t>лабораторної</a:t>
            </a:r>
            <a:r>
              <a:rPr lang="ru-RU" sz="3600" dirty="0" smtClean="0">
                <a:latin typeface="Times New Roman"/>
                <a:cs typeface="Times New Roman"/>
              </a:rPr>
              <a:t> та </a:t>
            </a:r>
            <a:r>
              <a:rPr lang="ru-RU" sz="3600" dirty="0" err="1" smtClean="0">
                <a:latin typeface="Times New Roman"/>
                <a:cs typeface="Times New Roman"/>
              </a:rPr>
              <a:t>функціональної</a:t>
            </a:r>
            <a:r>
              <a:rPr lang="ru-RU" sz="3600" dirty="0" smtClean="0">
                <a:latin typeface="Times New Roman"/>
                <a:cs typeface="Times New Roman"/>
              </a:rPr>
              <a:t> </a:t>
            </a:r>
            <a:r>
              <a:rPr lang="ru-RU" sz="3600" dirty="0" err="1" smtClean="0">
                <a:latin typeface="Times New Roman"/>
                <a:cs typeface="Times New Roman"/>
              </a:rPr>
              <a:t>діагностики</a:t>
            </a: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
            </a:r>
            <a:br>
              <a:rPr lang="ru-RU" sz="3600" dirty="0" smtClean="0">
                <a:latin typeface="Times New Roman"/>
                <a:cs typeface="Times New Roman"/>
              </a:rPr>
            </a:br>
            <a:r>
              <a:rPr lang="ru-RU" sz="3600" dirty="0" smtClean="0">
                <a:latin typeface="Times New Roman"/>
                <a:cs typeface="Times New Roman"/>
              </a:rPr>
              <a:t/>
            </a:r>
            <a:br>
              <a:rPr lang="ru-RU" sz="3600" dirty="0" smtClean="0">
                <a:latin typeface="Times New Roman"/>
                <a:cs typeface="Times New Roman"/>
              </a:rPr>
            </a:br>
            <a:r>
              <a:rPr lang="ru-RU" sz="3600" b="1" dirty="0" smtClean="0">
                <a:solidFill>
                  <a:srgbClr val="FF0000"/>
                </a:solidFill>
                <a:latin typeface="Times New Roman"/>
                <a:cs typeface="Times New Roman"/>
              </a:rPr>
              <a:t>МЕТАЛОКОНІОЗИ</a:t>
            </a:r>
            <a:r>
              <a:rPr lang="ru-RU" sz="3600" b="1" dirty="0">
                <a:solidFill>
                  <a:srgbClr val="FF0000"/>
                </a:solidFill>
                <a:latin typeface="Times New Roman"/>
                <a:cs typeface="Times New Roman"/>
              </a:rPr>
              <a:t>.</a:t>
            </a:r>
            <a:endParaRPr lang="ru-RU" sz="3600" b="1" dirty="0">
              <a:solidFill>
                <a:srgbClr val="FF0000"/>
              </a:solidFill>
            </a:endParaRPr>
          </a:p>
        </p:txBody>
      </p:sp>
    </p:spTree>
    <p:extLst>
      <p:ext uri="{BB962C8B-B14F-4D97-AF65-F5344CB8AC3E}">
        <p14:creationId xmlns:p14="http://schemas.microsoft.com/office/powerpoint/2010/main" xmlns=""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927B4EB3-DA8F-0D8C-AA51-46EC613062F1}"/>
              </a:ext>
            </a:extLst>
          </p:cNvPr>
          <p:cNvSpPr>
            <a:spLocks noGrp="1"/>
          </p:cNvSpPr>
          <p:nvPr>
            <p:ph idx="1"/>
          </p:nvPr>
        </p:nvSpPr>
        <p:spPr>
          <a:xfrm>
            <a:off x="1141413" y="325915"/>
            <a:ext cx="9905998" cy="5465285"/>
          </a:xfrm>
        </p:spPr>
        <p:txBody>
          <a:bodyPr vert="horz" lIns="91440" tIns="45720" rIns="91440" bIns="45720" rtlCol="0" anchor="t">
            <a:normAutofit/>
          </a:bodyPr>
          <a:lstStyle/>
          <a:p>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Металоконіозами</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називаються</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пневмоконіози</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що</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розвиваються</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від</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дії</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металевого</a:t>
            </a:r>
            <a:r>
              <a:rPr lang="ru-RU" dirty="0">
                <a:gradFill flip="none">
                  <a:gsLst>
                    <a:gs pos="0">
                      <a:srgbClr val="FFFFFF"/>
                    </a:gs>
                    <a:gs pos="100000">
                      <a:srgbClr val="FFFFFF"/>
                    </a:gs>
                  </a:gsLst>
                  <a:lin ang="5580000" scaled="0"/>
                  <a:tileRect/>
                </a:gradFill>
                <a:latin typeface="Times New Roman"/>
                <a:cs typeface="Times New Roman"/>
              </a:rPr>
              <a:t> пилу. У </a:t>
            </a:r>
            <a:r>
              <a:rPr lang="ru-RU" err="1">
                <a:gradFill flip="none">
                  <a:gsLst>
                    <a:gs pos="0">
                      <a:srgbClr val="FFFFFF"/>
                    </a:gs>
                    <a:gs pos="100000">
                      <a:srgbClr val="FFFFFF"/>
                    </a:gs>
                  </a:gsLst>
                  <a:lin ang="5580000" scaled="0"/>
                  <a:tileRect/>
                </a:gradFill>
                <a:latin typeface="Times New Roman"/>
                <a:cs typeface="Times New Roman"/>
              </a:rPr>
              <a:t>більшості</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випадків</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металевий</a:t>
            </a:r>
            <a:r>
              <a:rPr lang="ru-RU" dirty="0">
                <a:gradFill flip="none">
                  <a:gsLst>
                    <a:gs pos="0">
                      <a:srgbClr val="FFFFFF"/>
                    </a:gs>
                    <a:gs pos="100000">
                      <a:srgbClr val="FFFFFF"/>
                    </a:gs>
                  </a:gsLst>
                  <a:lin ang="5580000" scaled="0"/>
                  <a:tileRect/>
                </a:gradFill>
                <a:latin typeface="Times New Roman"/>
                <a:cs typeface="Times New Roman"/>
              </a:rPr>
              <a:t> пил входить до складу </a:t>
            </a:r>
            <a:r>
              <a:rPr lang="ru-RU" err="1">
                <a:gradFill flip="none">
                  <a:gsLst>
                    <a:gs pos="0">
                      <a:srgbClr val="FFFFFF"/>
                    </a:gs>
                    <a:gs pos="100000">
                      <a:srgbClr val="FFFFFF"/>
                    </a:gs>
                  </a:gsLst>
                  <a:lin ang="5580000" scaled="0"/>
                  <a:tileRect/>
                </a:gradFill>
                <a:latin typeface="Times New Roman"/>
                <a:cs typeface="Times New Roman"/>
              </a:rPr>
              <a:t>змішаного</a:t>
            </a:r>
            <a:r>
              <a:rPr lang="ru-RU" dirty="0">
                <a:gradFill flip="none">
                  <a:gsLst>
                    <a:gs pos="0">
                      <a:srgbClr val="FFFFFF"/>
                    </a:gs>
                    <a:gs pos="100000">
                      <a:srgbClr val="FFFFFF"/>
                    </a:gs>
                  </a:gsLst>
                  <a:lin ang="5580000" scaled="0"/>
                  <a:tileRect/>
                </a:gradFill>
                <a:latin typeface="Times New Roman"/>
                <a:cs typeface="Times New Roman"/>
              </a:rPr>
              <a:t> пилу та </a:t>
            </a:r>
            <a:r>
              <a:rPr lang="ru-RU" err="1">
                <a:gradFill flip="none">
                  <a:gsLst>
                    <a:gs pos="0">
                      <a:srgbClr val="FFFFFF"/>
                    </a:gs>
                    <a:gs pos="100000">
                      <a:srgbClr val="FFFFFF"/>
                    </a:gs>
                  </a:gsLst>
                  <a:lin ang="5580000" scaled="0"/>
                  <a:tileRect/>
                </a:gradFill>
                <a:latin typeface="Times New Roman"/>
                <a:cs typeface="Times New Roman"/>
              </a:rPr>
              <a:t>призводить</a:t>
            </a:r>
            <a:r>
              <a:rPr lang="ru-RU" dirty="0">
                <a:gradFill flip="none">
                  <a:gsLst>
                    <a:gs pos="0">
                      <a:srgbClr val="FFFFFF"/>
                    </a:gs>
                    <a:gs pos="100000">
                      <a:srgbClr val="FFFFFF"/>
                    </a:gs>
                  </a:gsLst>
                  <a:lin ang="5580000" scaled="0"/>
                  <a:tileRect/>
                </a:gradFill>
                <a:latin typeface="Times New Roman"/>
                <a:cs typeface="Times New Roman"/>
              </a:rPr>
              <a:t> до </a:t>
            </a:r>
            <a:r>
              <a:rPr lang="ru-RU" err="1">
                <a:gradFill flip="none">
                  <a:gsLst>
                    <a:gs pos="0">
                      <a:srgbClr val="FFFFFF"/>
                    </a:gs>
                    <a:gs pos="100000">
                      <a:srgbClr val="FFFFFF"/>
                    </a:gs>
                  </a:gsLst>
                  <a:lin ang="5580000" scaled="0"/>
                  <a:tileRect/>
                </a:gradFill>
                <a:latin typeface="Times New Roman"/>
                <a:cs typeface="Times New Roman"/>
              </a:rPr>
              <a:t>розвитку</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особливих</a:t>
            </a:r>
            <a:r>
              <a:rPr lang="ru-RU" dirty="0">
                <a:gradFill flip="none">
                  <a:gsLst>
                    <a:gs pos="0">
                      <a:srgbClr val="FFFFFF"/>
                    </a:gs>
                    <a:gs pos="100000">
                      <a:srgbClr val="FFFFFF"/>
                    </a:gs>
                  </a:gsLst>
                  <a:lin ang="5580000" scaled="0"/>
                  <a:tileRect/>
                </a:gradFill>
                <a:latin typeface="Times New Roman"/>
                <a:cs typeface="Times New Roman"/>
              </a:rPr>
              <a:t> форм </a:t>
            </a:r>
            <a:r>
              <a:rPr lang="ru-RU" err="1">
                <a:gradFill flip="none">
                  <a:gsLst>
                    <a:gs pos="0">
                      <a:srgbClr val="FFFFFF"/>
                    </a:gs>
                    <a:gs pos="100000">
                      <a:srgbClr val="FFFFFF"/>
                    </a:gs>
                  </a:gsLst>
                  <a:lin ang="5580000" scaled="0"/>
                  <a:tileRect/>
                </a:gradFill>
                <a:latin typeface="Times New Roman"/>
                <a:cs typeface="Times New Roman"/>
              </a:rPr>
              <a:t>пневмоконіозів</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наприклад</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пневмоконіозу</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електрозварників</a:t>
            </a:r>
            <a:r>
              <a:rPr lang="ru-RU" dirty="0">
                <a:gradFill flip="none">
                  <a:gsLst>
                    <a:gs pos="0">
                      <a:srgbClr val="FFFFFF"/>
                    </a:gs>
                    <a:gs pos="100000">
                      <a:srgbClr val="FFFFFF"/>
                    </a:gs>
                  </a:gsLst>
                  <a:lin ang="5580000" scaled="0"/>
                  <a:tileRect/>
                </a:gradFill>
                <a:latin typeface="Times New Roman"/>
                <a:cs typeface="Times New Roman"/>
              </a:rPr>
              <a:t>. Але у </a:t>
            </a:r>
            <a:r>
              <a:rPr lang="ru-RU" err="1">
                <a:gradFill flip="none">
                  <a:gsLst>
                    <a:gs pos="0">
                      <a:srgbClr val="FFFFFF"/>
                    </a:gs>
                    <a:gs pos="100000">
                      <a:srgbClr val="FFFFFF"/>
                    </a:gs>
                  </a:gsLst>
                  <a:lin ang="5580000" scaled="0"/>
                  <a:tileRect/>
                </a:gradFill>
                <a:latin typeface="Times New Roman"/>
                <a:cs typeface="Times New Roman"/>
              </a:rPr>
              <a:t>робітників</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деяких</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виробництв</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розвивається</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пневмоконіоз</a:t>
            </a:r>
            <a:r>
              <a:rPr lang="ru-RU" dirty="0">
                <a:gradFill flip="none">
                  <a:gsLst>
                    <a:gs pos="0">
                      <a:srgbClr val="FFFFFF"/>
                    </a:gs>
                    <a:gs pos="100000">
                      <a:srgbClr val="FFFFFF"/>
                    </a:gs>
                  </a:gsLst>
                  <a:lin ang="5580000" scaled="0"/>
                  <a:tileRect/>
                </a:gradFill>
                <a:latin typeface="Times New Roman"/>
                <a:cs typeface="Times New Roman"/>
              </a:rPr>
              <a:t> практично </a:t>
            </a:r>
            <a:r>
              <a:rPr lang="ru-RU" err="1">
                <a:gradFill flip="none">
                  <a:gsLst>
                    <a:gs pos="0">
                      <a:srgbClr val="FFFFFF"/>
                    </a:gs>
                    <a:gs pos="100000">
                      <a:srgbClr val="FFFFFF"/>
                    </a:gs>
                  </a:gsLst>
                  <a:lin ang="5580000" scaled="0"/>
                  <a:tileRect/>
                </a:gradFill>
                <a:latin typeface="Times New Roman"/>
                <a:cs typeface="Times New Roman"/>
              </a:rPr>
              <a:t>виключно</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від</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дії</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металевого</a:t>
            </a:r>
            <a:r>
              <a:rPr lang="ru-RU" dirty="0">
                <a:gradFill flip="none">
                  <a:gsLst>
                    <a:gs pos="0">
                      <a:srgbClr val="FFFFFF"/>
                    </a:gs>
                    <a:gs pos="100000">
                      <a:srgbClr val="FFFFFF"/>
                    </a:gs>
                  </a:gsLst>
                  <a:lin ang="5580000" scaled="0"/>
                  <a:tileRect/>
                </a:gradFill>
                <a:latin typeface="Times New Roman"/>
                <a:cs typeface="Times New Roman"/>
              </a:rPr>
              <a:t> пилу </a:t>
            </a:r>
            <a:r>
              <a:rPr lang="ru-RU" err="1">
                <a:gradFill flip="none">
                  <a:gsLst>
                    <a:gs pos="0">
                      <a:srgbClr val="FFFFFF"/>
                    </a:gs>
                    <a:gs pos="100000">
                      <a:srgbClr val="FFFFFF"/>
                    </a:gs>
                  </a:gsLst>
                  <a:lin ang="5580000" scaled="0"/>
                  <a:tileRect/>
                </a:gradFill>
                <a:latin typeface="Times New Roman"/>
                <a:cs typeface="Times New Roman"/>
              </a:rPr>
              <a:t>алюмінію</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алюміноз</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або</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заліза</a:t>
            </a:r>
            <a:r>
              <a:rPr lang="ru-RU" dirty="0">
                <a:gradFill flip="none">
                  <a:gsLst>
                    <a:gs pos="0">
                      <a:srgbClr val="FFFFFF"/>
                    </a:gs>
                    <a:gs pos="100000">
                      <a:srgbClr val="FFFFFF"/>
                    </a:gs>
                  </a:gsLst>
                  <a:lin ang="5580000" scaled="0"/>
                  <a:tileRect/>
                </a:gradFill>
                <a:latin typeface="Times New Roman"/>
                <a:cs typeface="Times New Roman"/>
              </a:rPr>
              <a:t> (сидероз).</a:t>
            </a:r>
            <a:endParaRPr lang="ru-RU" dirty="0">
              <a:gradFill flip="none">
                <a:gsLst>
                  <a:gs pos="0">
                    <a:srgbClr val="FFFFFF"/>
                  </a:gs>
                  <a:gs pos="100000">
                    <a:srgbClr val="FFFFFF"/>
                  </a:gs>
                </a:gsLst>
                <a:lin ang="5580000" scaled="0"/>
                <a:tileRect/>
              </a:gradFill>
            </a:endParaRPr>
          </a:p>
          <a:p>
            <a:r>
              <a:rPr lang="ru-RU" dirty="0" err="1">
                <a:gradFill flip="none">
                  <a:gsLst>
                    <a:gs pos="0">
                      <a:srgbClr val="FFFFFF"/>
                    </a:gs>
                    <a:gs pos="100000">
                      <a:srgbClr val="FFFFFF"/>
                    </a:gs>
                  </a:gsLst>
                  <a:lin ang="5580000" scaled="0"/>
                  <a:tileRect/>
                </a:gradFill>
                <a:latin typeface="Times New Roman"/>
                <a:cs typeface="Times New Roman"/>
              </a:rPr>
              <a:t>Алюміноз</a:t>
            </a:r>
            <a:r>
              <a:rPr lang="ru-RU" dirty="0">
                <a:gradFill flip="none">
                  <a:gsLst>
                    <a:gs pos="0">
                      <a:srgbClr val="FFFFFF"/>
                    </a:gs>
                    <a:gs pos="100000">
                      <a:srgbClr val="FFFFFF"/>
                    </a:gs>
                  </a:gsLst>
                  <a:lin ang="5580000" scaled="0"/>
                  <a:tileRect/>
                </a:gradFill>
                <a:latin typeface="Times New Roman"/>
                <a:cs typeface="Times New Roman"/>
              </a:rPr>
              <a:t>. ГДК пилу </a:t>
            </a:r>
            <a:r>
              <a:rPr lang="ru-RU" dirty="0" err="1">
                <a:gradFill flip="none">
                  <a:gsLst>
                    <a:gs pos="0">
                      <a:srgbClr val="FFFFFF"/>
                    </a:gs>
                    <a:gs pos="100000">
                      <a:srgbClr val="FFFFFF"/>
                    </a:gs>
                  </a:gsLst>
                  <a:lin ang="5580000" scaled="0"/>
                  <a:tileRect/>
                </a:gradFill>
                <a:latin typeface="Times New Roman"/>
                <a:cs typeface="Times New Roman"/>
              </a:rPr>
              <a:t>металевого</a:t>
            </a:r>
            <a:r>
              <a:rPr lang="ru-RU" dirty="0">
                <a:gradFill flip="none">
                  <a:gsLst>
                    <a:gs pos="0">
                      <a:srgbClr val="FFFFFF"/>
                    </a:gs>
                    <a:gs pos="100000">
                      <a:srgbClr val="FFFFFF"/>
                    </a:gs>
                  </a:gsLst>
                  <a:lin ang="5580000" scaled="0"/>
                  <a:tileRect/>
                </a:gradFill>
                <a:latin typeface="Times New Roman"/>
                <a:cs typeface="Times New Roman"/>
              </a:rPr>
              <a:t> </a:t>
            </a:r>
            <a:r>
              <a:rPr lang="ru-RU" dirty="0" err="1">
                <a:gradFill flip="none">
                  <a:gsLst>
                    <a:gs pos="0">
                      <a:srgbClr val="FFFFFF"/>
                    </a:gs>
                    <a:gs pos="100000">
                      <a:srgbClr val="FFFFFF"/>
                    </a:gs>
                  </a:gsLst>
                  <a:lin ang="5580000" scaled="0"/>
                  <a:tileRect/>
                </a:gradFill>
                <a:latin typeface="Times New Roman"/>
                <a:cs typeface="Times New Roman"/>
              </a:rPr>
              <a:t>алюмінію</a:t>
            </a:r>
            <a:r>
              <a:rPr lang="ru-RU" dirty="0">
                <a:gradFill flip="none">
                  <a:gsLst>
                    <a:gs pos="0">
                      <a:srgbClr val="FFFFFF"/>
                    </a:gs>
                    <a:gs pos="100000">
                      <a:srgbClr val="FFFFFF"/>
                    </a:gs>
                  </a:gsLst>
                  <a:lin ang="5580000" scaled="0"/>
                  <a:tileRect/>
                </a:gradFill>
                <a:latin typeface="Times New Roman"/>
                <a:cs typeface="Times New Roman"/>
              </a:rPr>
              <a:t> </a:t>
            </a:r>
            <a:r>
              <a:rPr lang="ru-RU" dirty="0" err="1">
                <a:gradFill flip="none">
                  <a:gsLst>
                    <a:gs pos="0">
                      <a:srgbClr val="FFFFFF"/>
                    </a:gs>
                    <a:gs pos="100000">
                      <a:srgbClr val="FFFFFF"/>
                    </a:gs>
                  </a:gsLst>
                  <a:lin ang="5580000" scaled="0"/>
                  <a:tileRect/>
                </a:gradFill>
                <a:latin typeface="Times New Roman"/>
                <a:cs typeface="Times New Roman"/>
              </a:rPr>
              <a:t>або</a:t>
            </a:r>
            <a:r>
              <a:rPr lang="ru-RU" dirty="0">
                <a:gradFill flip="none">
                  <a:gsLst>
                    <a:gs pos="0">
                      <a:srgbClr val="FFFFFF"/>
                    </a:gs>
                    <a:gs pos="100000">
                      <a:srgbClr val="FFFFFF"/>
                    </a:gs>
                  </a:gsLst>
                  <a:lin ang="5580000" scaled="0"/>
                  <a:tileRect/>
                </a:gradFill>
                <a:latin typeface="Times New Roman"/>
                <a:cs typeface="Times New Roman"/>
              </a:rPr>
              <a:t> </a:t>
            </a:r>
            <a:r>
              <a:rPr lang="ru-RU" dirty="0" err="1">
                <a:gradFill flip="none">
                  <a:gsLst>
                    <a:gs pos="0">
                      <a:srgbClr val="FFFFFF"/>
                    </a:gs>
                    <a:gs pos="100000">
                      <a:srgbClr val="FFFFFF"/>
                    </a:gs>
                  </a:gsLst>
                  <a:lin ang="5580000" scaled="0"/>
                  <a:tileRect/>
                </a:gradFill>
                <a:latin typeface="Times New Roman"/>
                <a:cs typeface="Times New Roman"/>
              </a:rPr>
              <a:t>його</a:t>
            </a:r>
            <a:r>
              <a:rPr lang="ru-RU" dirty="0">
                <a:gradFill flip="none">
                  <a:gsLst>
                    <a:gs pos="0">
                      <a:srgbClr val="FFFFFF"/>
                    </a:gs>
                    <a:gs pos="100000">
                      <a:srgbClr val="FFFFFF"/>
                    </a:gs>
                  </a:gsLst>
                  <a:lin ang="5580000" scaled="0"/>
                  <a:tileRect/>
                </a:gradFill>
                <a:latin typeface="Times New Roman"/>
                <a:cs typeface="Times New Roman"/>
              </a:rPr>
              <a:t> </a:t>
            </a:r>
            <a:r>
              <a:rPr lang="ru-RU" dirty="0" err="1">
                <a:gradFill flip="none">
                  <a:gsLst>
                    <a:gs pos="0">
                      <a:srgbClr val="FFFFFF"/>
                    </a:gs>
                    <a:gs pos="100000">
                      <a:srgbClr val="FFFFFF"/>
                    </a:gs>
                  </a:gsLst>
                  <a:lin ang="5580000" scaled="0"/>
                  <a:tileRect/>
                </a:gradFill>
                <a:latin typeface="Times New Roman"/>
                <a:cs typeface="Times New Roman"/>
              </a:rPr>
              <a:t>сполук</a:t>
            </a:r>
            <a:r>
              <a:rPr lang="ru-RU" dirty="0">
                <a:gradFill flip="none">
                  <a:gsLst>
                    <a:gs pos="0">
                      <a:srgbClr val="FFFFFF"/>
                    </a:gs>
                    <a:gs pos="100000">
                      <a:srgbClr val="FFFFFF"/>
                    </a:gs>
                  </a:gsLst>
                  <a:lin ang="5580000" scaled="0"/>
                  <a:tileRect/>
                </a:gradFill>
                <a:latin typeface="Times New Roman"/>
                <a:cs typeface="Times New Roman"/>
              </a:rPr>
              <a:t> </a:t>
            </a:r>
            <a:r>
              <a:rPr lang="ru-RU" dirty="0" err="1">
                <a:gradFill flip="none">
                  <a:gsLst>
                    <a:gs pos="0">
                      <a:srgbClr val="FFFFFF"/>
                    </a:gs>
                    <a:gs pos="100000">
                      <a:srgbClr val="FFFFFF"/>
                    </a:gs>
                  </a:gsLst>
                  <a:lin ang="5580000" scaled="0"/>
                  <a:tileRect/>
                </a:gradFill>
                <a:latin typeface="Times New Roman"/>
                <a:cs typeface="Times New Roman"/>
              </a:rPr>
              <a:t>складає</a:t>
            </a:r>
            <a:r>
              <a:rPr lang="ru-RU" dirty="0">
                <a:gradFill flip="none">
                  <a:gsLst>
                    <a:gs pos="0">
                      <a:srgbClr val="FFFFFF"/>
                    </a:gs>
                    <a:gs pos="100000">
                      <a:srgbClr val="FFFFFF"/>
                    </a:gs>
                  </a:gsLst>
                  <a:lin ang="5580000" scaled="0"/>
                  <a:tileRect/>
                </a:gradFill>
                <a:latin typeface="Times New Roman"/>
                <a:cs typeface="Times New Roman"/>
              </a:rPr>
              <a:t> 2 мг/м3.</a:t>
            </a:r>
            <a:endParaRPr lang="ru-RU" dirty="0">
              <a:gradFill flip="none">
                <a:gsLst>
                  <a:gs pos="0">
                    <a:srgbClr val="FFFFFF"/>
                  </a:gs>
                  <a:gs pos="100000">
                    <a:srgbClr val="FFFFFF"/>
                  </a:gs>
                </a:gsLst>
                <a:lin ang="5580000" scaled="0"/>
                <a:tileRect/>
              </a:gradFill>
            </a:endParaRPr>
          </a:p>
          <a:p>
            <a:r>
              <a:rPr lang="ru-RU" err="1">
                <a:gradFill flip="none">
                  <a:gsLst>
                    <a:gs pos="0">
                      <a:srgbClr val="FFFFFF"/>
                    </a:gs>
                    <a:gs pos="100000">
                      <a:srgbClr val="FFFFFF"/>
                    </a:gs>
                  </a:gsLst>
                  <a:lin ang="5580000" scaled="0"/>
                  <a:tileRect/>
                </a:gradFill>
                <a:latin typeface="Times New Roman"/>
                <a:cs typeface="Times New Roman"/>
              </a:rPr>
              <a:t>Виробництва</a:t>
            </a:r>
            <a:r>
              <a:rPr lang="ru-RU" dirty="0">
                <a:gradFill flip="none">
                  <a:gsLst>
                    <a:gs pos="0">
                      <a:srgbClr val="FFFFFF"/>
                    </a:gs>
                    <a:gs pos="100000">
                      <a:srgbClr val="FFFFFF"/>
                    </a:gs>
                  </a:gsLst>
                  <a:lin ang="5580000" scaled="0"/>
                  <a:tileRect/>
                </a:gradFill>
                <a:latin typeface="Times New Roman"/>
                <a:cs typeface="Times New Roman"/>
              </a:rPr>
              <a:t>, на </a:t>
            </a:r>
            <a:r>
              <a:rPr lang="ru-RU" err="1">
                <a:gradFill flip="none">
                  <a:gsLst>
                    <a:gs pos="0">
                      <a:srgbClr val="FFFFFF"/>
                    </a:gs>
                    <a:gs pos="100000">
                      <a:srgbClr val="FFFFFF"/>
                    </a:gs>
                  </a:gsLst>
                  <a:lin ang="5580000" scaled="0"/>
                  <a:tileRect/>
                </a:gradFill>
                <a:latin typeface="Times New Roman"/>
                <a:cs typeface="Times New Roman"/>
              </a:rPr>
              <a:t>яких</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концентрація</a:t>
            </a:r>
            <a:r>
              <a:rPr lang="ru-RU" dirty="0">
                <a:gradFill flip="none">
                  <a:gsLst>
                    <a:gs pos="0">
                      <a:srgbClr val="FFFFFF"/>
                    </a:gs>
                    <a:gs pos="100000">
                      <a:srgbClr val="FFFFFF"/>
                    </a:gs>
                  </a:gsLst>
                  <a:lin ang="5580000" scaled="0"/>
                  <a:tileRect/>
                </a:gradFill>
                <a:latin typeface="Times New Roman"/>
                <a:cs typeface="Times New Roman"/>
              </a:rPr>
              <a:t> пилу </a:t>
            </a:r>
            <a:r>
              <a:rPr lang="ru-RU" err="1">
                <a:gradFill flip="none">
                  <a:gsLst>
                    <a:gs pos="0">
                      <a:srgbClr val="FFFFFF"/>
                    </a:gs>
                    <a:gs pos="100000">
                      <a:srgbClr val="FFFFFF"/>
                    </a:gs>
                  </a:gsLst>
                  <a:lin ang="5580000" scaled="0"/>
                  <a:tileRect/>
                </a:gradFill>
                <a:latin typeface="Times New Roman"/>
                <a:cs typeface="Times New Roman"/>
              </a:rPr>
              <a:t>може</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перевищувати</a:t>
            </a:r>
            <a:r>
              <a:rPr lang="ru-RU" dirty="0">
                <a:gradFill flip="none">
                  <a:gsLst>
                    <a:gs pos="0">
                      <a:srgbClr val="FFFFFF"/>
                    </a:gs>
                    <a:gs pos="100000">
                      <a:srgbClr val="FFFFFF"/>
                    </a:gs>
                  </a:gsLst>
                  <a:lin ang="5580000" scaled="0"/>
                  <a:tileRect/>
                </a:gradFill>
                <a:latin typeface="Times New Roman"/>
                <a:cs typeface="Times New Roman"/>
              </a:rPr>
              <a:t> ГДК – </a:t>
            </a:r>
            <a:r>
              <a:rPr lang="ru-RU" err="1">
                <a:gradFill flip="none">
                  <a:gsLst>
                    <a:gs pos="0">
                      <a:srgbClr val="FFFFFF"/>
                    </a:gs>
                    <a:gs pos="100000">
                      <a:srgbClr val="FFFFFF"/>
                    </a:gs>
                  </a:gsLst>
                  <a:lin ang="5580000" scaled="0"/>
                  <a:tileRect/>
                </a:gradFill>
                <a:latin typeface="Times New Roman"/>
                <a:cs typeface="Times New Roman"/>
              </a:rPr>
              <a:t>рудозбагачувальна</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промисловість</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виготовлення</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електродів</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шліфувальні</a:t>
            </a:r>
            <a:r>
              <a:rPr lang="ru-RU" dirty="0">
                <a:gradFill flip="none">
                  <a:gsLst>
                    <a:gs pos="0">
                      <a:srgbClr val="FFFFFF"/>
                    </a:gs>
                    <a:gs pos="100000">
                      <a:srgbClr val="FFFFFF"/>
                    </a:gs>
                  </a:gsLst>
                  <a:lin ang="5580000" scaled="0"/>
                  <a:tileRect/>
                </a:gradFill>
                <a:latin typeface="Times New Roman"/>
                <a:cs typeface="Times New Roman"/>
              </a:rPr>
              <a:t> </a:t>
            </a:r>
            <a:r>
              <a:rPr lang="ru-RU" err="1">
                <a:gradFill flip="none">
                  <a:gsLst>
                    <a:gs pos="0">
                      <a:srgbClr val="FFFFFF"/>
                    </a:gs>
                    <a:gs pos="100000">
                      <a:srgbClr val="FFFFFF"/>
                    </a:gs>
                  </a:gsLst>
                  <a:lin ang="5580000" scaled="0"/>
                  <a:tileRect/>
                </a:gradFill>
                <a:latin typeface="Times New Roman"/>
                <a:cs typeface="Times New Roman"/>
              </a:rPr>
              <a:t>роботи</a:t>
            </a:r>
            <a:r>
              <a:rPr lang="ru-RU" dirty="0">
                <a:gradFill flip="none">
                  <a:gsLst>
                    <a:gs pos="0">
                      <a:srgbClr val="FFFFFF"/>
                    </a:gs>
                    <a:gs pos="100000">
                      <a:srgbClr val="FFFFFF"/>
                    </a:gs>
                  </a:gsLst>
                  <a:lin ang="5580000" scaled="0"/>
                  <a:tileRect/>
                </a:gradFill>
                <a:latin typeface="Times New Roman"/>
                <a:cs typeface="Times New Roman"/>
              </a:rPr>
              <a:t> та </a:t>
            </a:r>
            <a:r>
              <a:rPr lang="ru-RU" err="1">
                <a:gradFill flip="none">
                  <a:gsLst>
                    <a:gs pos="0">
                      <a:srgbClr val="FFFFFF"/>
                    </a:gs>
                    <a:gs pos="100000">
                      <a:srgbClr val="FFFFFF"/>
                    </a:gs>
                  </a:gsLst>
                  <a:lin ang="5580000" scaled="0"/>
                  <a:tileRect/>
                </a:gradFill>
                <a:latin typeface="Times New Roman"/>
                <a:cs typeface="Times New Roman"/>
              </a:rPr>
              <a:t>ін</a:t>
            </a:r>
            <a:r>
              <a:rPr lang="ru-RU" dirty="0">
                <a:gradFill flip="none">
                  <a:gsLst>
                    <a:gs pos="0">
                      <a:srgbClr val="FFFFFF"/>
                    </a:gs>
                    <a:gs pos="100000">
                      <a:srgbClr val="FFFFFF"/>
                    </a:gs>
                  </a:gsLst>
                  <a:lin ang="5580000" scaled="0"/>
                  <a:tileRect/>
                </a:gradFill>
                <a:latin typeface="Times New Roman"/>
                <a:cs typeface="Times New Roman"/>
              </a:rPr>
              <a:t>.</a:t>
            </a:r>
            <a:endParaRPr lang="ru-RU" dirty="0">
              <a:gradFill flip="none">
                <a:gsLst>
                  <a:gs pos="0">
                    <a:srgbClr val="FFFFFF"/>
                  </a:gs>
                  <a:gs pos="100000">
                    <a:srgbClr val="FFFFFF"/>
                  </a:gs>
                </a:gsLst>
                <a:lin ang="5580000" scaled="0"/>
                <a:tileRect/>
              </a:gradFill>
            </a:endParaRPr>
          </a:p>
          <a:p>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Патогенез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алюмінозу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подібний</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патогенезу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силікозу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Ведуча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роль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надається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формуванню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частках</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алюмінію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цитотоксичних</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центрів</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стимулюють</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колагеноутворення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p>
        </p:txBody>
      </p:sp>
    </p:spTree>
    <p:extLst>
      <p:ext uri="{BB962C8B-B14F-4D97-AF65-F5344CB8AC3E}">
        <p14:creationId xmlns:p14="http://schemas.microsoft.com/office/powerpoint/2010/main" xmlns="" val="3441212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16838FA-EC45-CE52-3FD1-51BFC5DE10E1}"/>
              </a:ext>
            </a:extLst>
          </p:cNvPr>
          <p:cNvSpPr>
            <a:spLocks noGrp="1"/>
          </p:cNvSpPr>
          <p:nvPr>
            <p:ph type="title"/>
          </p:nvPr>
        </p:nvSpPr>
        <p:spPr>
          <a:xfrm>
            <a:off x="950098" y="147044"/>
            <a:ext cx="9620041" cy="2013662"/>
          </a:xfrm>
        </p:spPr>
        <p:txBody>
          <a:bodyPr/>
          <a:lstStyle/>
          <a:p>
            <a:r>
              <a:rPr lang="ru-RU" sz="1400" b="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СИДЕРОЗ </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це</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металоконіоз</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від</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вдихання</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металевого</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залізовмісного</a:t>
            </a:r>
            <a:r>
              <a:rPr lang="ru-RU" sz="14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endParaRPr lang="ru-RU"/>
          </a:p>
          <a:p>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пилу.Зустрічається</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головним</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чином у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робітників</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доменних</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печей і </a:t>
            </a:r>
            <a:endParaRPr lang="ru-RU" dirty="0"/>
          </a:p>
          <a:p>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агломераційних</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фабрик.</a:t>
            </a:r>
            <a:endParaRPr lang="ru-RU" dirty="0"/>
          </a:p>
          <a:p>
            <a:endParaRPr lang="ru-RU"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3" name="Объект 2">
            <a:extLst>
              <a:ext uri="{FF2B5EF4-FFF2-40B4-BE49-F238E27FC236}">
                <a16:creationId xmlns:a16="http://schemas.microsoft.com/office/drawing/2014/main" xmlns="" id="{83AC0D34-0A84-9E18-BA02-0B0C9CF87A1B}"/>
              </a:ext>
            </a:extLst>
          </p:cNvPr>
          <p:cNvSpPr>
            <a:spLocks noGrp="1"/>
          </p:cNvSpPr>
          <p:nvPr>
            <p:ph idx="1"/>
          </p:nvPr>
        </p:nvSpPr>
        <p:spPr>
          <a:xfrm>
            <a:off x="1141413" y="1886638"/>
            <a:ext cx="9905998" cy="3904562"/>
          </a:xfrm>
        </p:spPr>
        <p:txBody>
          <a:bodyPr>
            <a:normAutofit fontScale="70000" lnSpcReduction="20000"/>
          </a:bodyPr>
          <a:lstStyle/>
          <a:p>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картина сидерозу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дуже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бідна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Протягом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тривалого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часу у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таких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відсутні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скарги</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об'єктивні</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свідчили</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Функція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залишається</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незмінною</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Лише на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рентгенограмі</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нерізко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виражений</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інтерстиціальний</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фіброз</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розсіяні</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мілковузликові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чіткими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контурами,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місцями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скупчення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металевого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пилу. Тому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сидерозу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іноді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встановлюється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тільки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підставі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результатів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дослідження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урахуванням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складу пилу,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виробництві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де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працює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Ускладнень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сидерозі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практично не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буває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неускладненими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формами сидерозу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випадків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не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потреби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0" indent="0">
              <a:buClr>
                <a:srgbClr val="FFFFFF"/>
              </a:buCl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Працездатність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них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повністю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зберігається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2071372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D612C89-B1FF-9ADB-DF2C-44211CB5E0F5}"/>
              </a:ext>
            </a:extLst>
          </p:cNvPr>
          <p:cNvSpPr>
            <a:spLocks noGrp="1"/>
          </p:cNvSpPr>
          <p:nvPr>
            <p:ph type="title"/>
          </p:nvPr>
        </p:nvSpPr>
        <p:spPr/>
        <p:txBody>
          <a:bodyPr/>
          <a:lstStyle/>
          <a:p>
            <a:r>
              <a:rPr lang="ru-RU" sz="1400" b="1"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БЕРИЛІОЗ </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a:t>
            </a:r>
            <a:r>
              <a:rPr lang="ru-RU" sz="14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металоконіоз</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який</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виникає</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при </a:t>
            </a:r>
            <a:r>
              <a:rPr lang="ru-RU" sz="14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вдиханні</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берилію</a:t>
            </a:r>
            <a:r>
              <a:rPr lang="ru-RU" sz="14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a:t>
            </a:r>
            <a:endParaRPr lang="ru-RU"/>
          </a:p>
        </p:txBody>
      </p:sp>
      <p:sp>
        <p:nvSpPr>
          <p:cNvPr id="3" name="Объект 2">
            <a:extLst>
              <a:ext uri="{FF2B5EF4-FFF2-40B4-BE49-F238E27FC236}">
                <a16:creationId xmlns:a16="http://schemas.microsoft.com/office/drawing/2014/main" xmlns="" id="{D1476EE4-3E27-6F95-7509-19E2A07B6B0E}"/>
              </a:ext>
            </a:extLst>
          </p:cNvPr>
          <p:cNvSpPr>
            <a:spLocks noGrp="1"/>
          </p:cNvSpPr>
          <p:nvPr>
            <p:ph idx="1"/>
          </p:nvPr>
        </p:nvSpPr>
        <p:spPr>
          <a:xfrm>
            <a:off x="507944" y="2979143"/>
            <a:ext cx="10723082" cy="3124201"/>
          </a:xfrm>
        </p:spPr>
        <p:txBody>
          <a:bodyPr vert="horz" lIns="91440" tIns="45720" rIns="91440" bIns="45720" rtlCol="0" anchor="ctr">
            <a:noAutofit/>
          </a:bodyPr>
          <a:lstStyle/>
          <a:p>
            <a:pPr marL="0" indent="0">
              <a:buNone/>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сріблясто-сірий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метал, легкий.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промисловості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використовуються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(окис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сульфат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хлорид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фторид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виготовленні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рентгенівських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трубок,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люміне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сцентних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ламп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отриманні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атомної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енергії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Металевий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застосовується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для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одержання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сплавів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другими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металами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йдуть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виготовлення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особливо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міцних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безіскрових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інструментів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берилізації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сталі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керамічній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промисловості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Гранично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допустима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концентрація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0,001 мг/м</a:t>
            </a:r>
            <a:r>
              <a:rPr lang="ru-RU" sz="9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3 </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Century Gothic"/>
              <a:cs typeface="Times New Roman"/>
            </a:endParaRPr>
          </a:p>
          <a:p>
            <a:pPr>
              <a:buNone/>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надходить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організм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вигляді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Депонується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переважно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кістках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печінці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Виводяться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головним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чином через кишечник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нирки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Проникає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плаценту,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бути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знайдений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сечі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багато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років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ним.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Токсичні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як сам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так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токсичні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розчинні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особливо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фторокис</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чинять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місцеву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шляхи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резорбтивну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центральну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нервову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None/>
            </a:pP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систему,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паренхіматозні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є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канцерогенними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речовинами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 13).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Виділяють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Розчинні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частіше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інтоксикації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нерозчинні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p>
          <a:p>
            <a:pPr marL="0" indent="0">
              <a:buNone/>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365677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0FDC054C-2EB7-6BDF-82DB-AF1322B39B6D}"/>
              </a:ext>
            </a:extLst>
          </p:cNvPr>
          <p:cNvSpPr>
            <a:spLocks noGrp="1"/>
          </p:cNvSpPr>
          <p:nvPr>
            <p:ph idx="1"/>
          </p:nvPr>
        </p:nvSpPr>
        <p:spPr>
          <a:xfrm>
            <a:off x="397775" y="280010"/>
            <a:ext cx="10649636" cy="6566972"/>
          </a:xfrm>
        </p:spPr>
        <p:txBody>
          <a:bodyPr>
            <a:normAutofit/>
          </a:bodyPr>
          <a:lstStyle/>
          <a:p>
            <a:pPr marL="0" indent="0">
              <a:buNone/>
            </a:pPr>
            <a:r>
              <a:rPr lang="ru-RU" sz="2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Клініка</a:t>
            </a:r>
            <a:r>
              <a:rPr lang="ru-RU" sz="2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p>
          <a:p>
            <a:pPr marL="0" indent="0">
              <a:buClr>
                <a:srgbClr val="FFFFFF"/>
              </a:buClr>
              <a:buNone/>
            </a:pPr>
            <a:r>
              <a:rPr lang="ru-RU" sz="1400" b="1"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Гостра</a:t>
            </a:r>
            <a:r>
              <a:rPr lang="ru-RU" sz="1400" b="1"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протікає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різкого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кон'юнктиви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верхніх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шляхів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перехід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тяжку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форму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тривалість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декілька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тижнів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берилієвої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лихоманки»;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тяжкої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бронхобронхіоліту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так званого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пневмоніту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бути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двофазним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випадках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починається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симптомів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металевої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лихоманки, за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настає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безсимптомний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(4—6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цього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розвивається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бронхобронхіоліт</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a:endParaRPr>
          </a:p>
          <a:p>
            <a:pPr marL="344170" indent="-344170">
              <a:buNone/>
            </a:pP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скаржаться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слабість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головний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різкі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болі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грудній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клітці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нестерпний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кашель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важким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відходженням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мокроти</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нерідко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домішкою</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задуху</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блювання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виразний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ціаноз</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них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тахікардія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гіпотонія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емфізематозні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прослуховуються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поодинокі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вологі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хрипи.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Печінка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нерідко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болісна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Темперагура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38— 39°С. 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виявляють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нейтрофільний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лейкоцитоз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паличкоядерним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зрушенням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збільшена</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ШОЕ. 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сечі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хвилеподібний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періодами</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погіршення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затяжний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2—3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місяців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рецидиви</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повернення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роботу, а також поза контактом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впливом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інтеркурентних</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без будь-</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яких</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причин.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знаходять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зливної</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vеликоосередкової</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пневмонії</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яка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охоплює</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одну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більше</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часток</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протікає</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різкою</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реакцією</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коренів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другому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варіанті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поряд</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зниженням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прозорості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легеневих</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полів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більшому</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меншому</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відділі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Уявляються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мілкоосередкові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діаметром</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1 — 2 мм.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рисунок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змінений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більшому</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протязі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нерізкий</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мілкопористого</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характеру.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Корені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розширені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недиференційовані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Описаний рисунок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тримається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2—6—8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тижнів</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Можуть</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залишатися</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рубцеві</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6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6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cs typeface="Arial"/>
            </a:endParaRPr>
          </a:p>
          <a:p>
            <a:pPr marL="0" indent="0">
              <a:buNone/>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0" indent="0">
              <a:buClr>
                <a:prstClr val="white"/>
              </a:buClr>
              <a:buNone/>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panose="020B0604020202020204"/>
            </a:endParaRPr>
          </a:p>
        </p:txBody>
      </p:sp>
    </p:spTree>
    <p:extLst>
      <p:ext uri="{BB962C8B-B14F-4D97-AF65-F5344CB8AC3E}">
        <p14:creationId xmlns:p14="http://schemas.microsoft.com/office/powerpoint/2010/main" xmlns="" val="1720026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6B50EA7-8D81-8724-E625-970CB5E53041}"/>
              </a:ext>
            </a:extLst>
          </p:cNvPr>
          <p:cNvSpPr>
            <a:spLocks noGrp="1"/>
          </p:cNvSpPr>
          <p:nvPr>
            <p:ph idx="1"/>
          </p:nvPr>
        </p:nvSpPr>
        <p:spPr>
          <a:xfrm>
            <a:off x="186619" y="371819"/>
            <a:ext cx="11879851" cy="6080393"/>
          </a:xfrm>
        </p:spPr>
        <p:txBody>
          <a:bodyPr>
            <a:normAutofit lnSpcReduction="10000"/>
          </a:bodyPr>
          <a:lstStyle/>
          <a:p>
            <a:pPr marL="344170" indent="-344170"/>
            <a:endParaRPr lang="ru-RU" sz="1400" b="1"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endParaRPr lang="ru-RU" sz="1400" b="1"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r>
              <a:rPr lang="ru-RU" sz="1400" b="1"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Хронічний</a:t>
            </a:r>
            <a:r>
              <a:rPr lang="ru-RU" sz="1400" b="1"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b="1"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Розвивається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поступово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Спочатку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скарги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астенічного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характеру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слабість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втомлюваність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потім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приєднуються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 ходи,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надалі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спокої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приступоподібний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кашель,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болі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грудній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клітці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різке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схуднення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протягом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короткого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проміжку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втрачають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10—20 кг.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швидкопрогресуючому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температури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тіла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39— 40°С з ознобом, тяжким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загальним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самопочуттям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Зростає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ціанозу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міру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приймає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лімфаденопатія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проведення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перкусії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над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коробковий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звук,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свідчить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емфіземи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обмеження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рухомості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краю через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спайковий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процес</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плевральній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порожнині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нижніх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відділах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вислуховуються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вологі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мілкопузирчасті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рідше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розсіяні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хрипи, шум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тертя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плеври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дослідження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функції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зовнішнього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гіпоксемія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ступінь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зростає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паралельно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тяжкості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дифузійної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здатності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яка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пов'язана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клітинною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інфільтрацією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міжальвеолярних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перегородок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альвеолярно-</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капілярного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блока. </a:t>
            </a:r>
            <a:endPar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a:endParaRPr>
          </a:p>
          <a:p>
            <a:pPr marL="344170" indent="-344170">
              <a:buClr>
                <a:srgbClr val="FFFFFF"/>
              </a:buClr>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Дефіцит</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насичення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артеріальної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киснем,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вмісту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редукованого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гемоглобіну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ранній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ціанозу.У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подальшого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зростає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гіпертензія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наступним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тахікардія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збільшуються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відділи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тонус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міокарда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ЕКГ —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високий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зубець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 у II і III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стандартних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відведеннях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відносне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зубця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Pv1. </a:t>
            </a:r>
            <a:endParaRPr lang="ru-RU" sz="1400">
              <a:cs typeface="Arial"/>
            </a:endParaRPr>
          </a:p>
          <a:p>
            <a:pPr marL="344170" indent="-344170">
              <a:buClr>
                <a:srgbClr val="FFFFFF"/>
              </a:buClr>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Грануломатозний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процес</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визначитись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паренхіматозних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органах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печінці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селезінці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 також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лімфатичних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вузлах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часто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спостерігаються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болісність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печінки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порушенням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її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функціональної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здатності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селезінки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еритроцитоз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рівня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загального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сироватки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переважно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рахунок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гіпергамаглобулінемії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(20—30 г/л),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IgG</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загострення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IgA.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Перелічені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загострення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ремісії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набуває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малосимптомного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залежності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розрізнюють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інтерстиціальну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грануломатозну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залежності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виразності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останніх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І, II і III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panose="020B0604020202020204"/>
            </a:endParaRPr>
          </a:p>
          <a:p>
            <a:pPr marL="344170" indent="-344170">
              <a:buClr>
                <a:srgbClr val="FFFFFF"/>
              </a:buClr>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buClr>
                <a:srgbClr val="FFFFFF"/>
              </a:buClr>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buClr>
                <a:srgbClr val="FFFFFF"/>
              </a:buClr>
            </a:pPr>
            <a:endPar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panose="020B0604020202020204"/>
            </a:endParaRPr>
          </a:p>
        </p:txBody>
      </p:sp>
    </p:spTree>
    <p:extLst>
      <p:ext uri="{BB962C8B-B14F-4D97-AF65-F5344CB8AC3E}">
        <p14:creationId xmlns:p14="http://schemas.microsoft.com/office/powerpoint/2010/main" xmlns="" val="3961033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433E9EA5-FADA-CB39-8348-5296343D392B}"/>
              </a:ext>
            </a:extLst>
          </p:cNvPr>
          <p:cNvSpPr>
            <a:spLocks noGrp="1"/>
          </p:cNvSpPr>
          <p:nvPr>
            <p:ph idx="1"/>
          </p:nvPr>
        </p:nvSpPr>
        <p:spPr>
          <a:xfrm>
            <a:off x="1141413" y="683963"/>
            <a:ext cx="9905998" cy="5107237"/>
          </a:xfrm>
        </p:spPr>
        <p:txBody>
          <a:bodyPr>
            <a:normAutofit/>
          </a:bodyPr>
          <a:lstStyle/>
          <a:p>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Інтерстиціальна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рисунка,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доброякісна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як правило,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обмежується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стадією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тяжка форма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грануломатозна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яка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наявністю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малих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великих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осередкових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тіней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гранульом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розширенням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внаслідок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гіперплазії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лімфатичних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вузлів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раннім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серцевої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результаті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альвеолярно-</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капілярного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блоку,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призводить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порушення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кисню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 </a:t>
            </a:r>
            <a:r>
              <a:rPr lang="ru-RU" sz="1400" i="1"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стадії</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помірним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посиленням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деформацією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рисунка.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рентгенограми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змогу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виявити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точкові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гранульом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ІІ </a:t>
            </a:r>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стадією</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деформація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рисунка,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численні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мілкоточкові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вузликів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локалізуються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переважно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середніх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нижніх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долях. У </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III </a:t>
            </a:r>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стадії</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спостерігається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подальше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кількості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розмірів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вузликів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фіброз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емфізематозні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Нерідко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розвивається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невеликому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стажі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роботи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багатьох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років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ним. </a:t>
            </a:r>
            <a:endParaRPr lang="ru-RU" dirty="0"/>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прояви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виникають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безпосередній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розчинів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аерозолів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деріматити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типу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контактних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колишніх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мікротравм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можуть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виникати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виразки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дуже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повільно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проходять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надходження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нерозчинних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підшкірні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гранульоми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свищі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іноді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затяжний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місяці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кісткові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потовщенням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періосту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ребер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довгих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трубчастих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кісток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85535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7A385A12-5960-EAB0-0EC0-9C792130DC21}"/>
              </a:ext>
            </a:extLst>
          </p:cNvPr>
          <p:cNvSpPr>
            <a:spLocks noGrp="1"/>
          </p:cNvSpPr>
          <p:nvPr>
            <p:ph idx="1"/>
          </p:nvPr>
        </p:nvSpPr>
        <p:spPr>
          <a:xfrm>
            <a:off x="1141413" y="215746"/>
            <a:ext cx="9905998" cy="5575454"/>
          </a:xfrm>
        </p:spPr>
        <p:txBody>
          <a:bodyPr/>
          <a:lstStyle/>
          <a:p>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Діагностика</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базується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наявності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клініко-рентгенологічній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картині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діспротеінемії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знаходженні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біосередовищах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сечі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вмісту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магнію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плазмі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посиленому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виведенні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сечею.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Суттєвим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діагностичним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критерієм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особливо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грануломатозній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позитивна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проба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здоровій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плеча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компресним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методом ставиться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нашкірний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тест з 0,25—0,5%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водним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розчином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ВеСІ</a:t>
            </a:r>
            <a:r>
              <a:rPr lang="ru-RU" sz="9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2</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позитивному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результаті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8—12—20—24 год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розсіяні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фолікулярні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папули,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іноді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еритема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набряк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тримаються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5 до 12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залишається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пігментація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385966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4472A077-41DA-2461-6F72-37AC7B00644D}"/>
              </a:ext>
            </a:extLst>
          </p:cNvPr>
          <p:cNvSpPr>
            <a:spLocks noGrp="1"/>
          </p:cNvSpPr>
          <p:nvPr>
            <p:ph idx="1"/>
          </p:nvPr>
        </p:nvSpPr>
        <p:spPr>
          <a:xfrm>
            <a:off x="1141413" y="546253"/>
            <a:ext cx="9905998" cy="5244947"/>
          </a:xfrm>
        </p:spPr>
        <p:txBody>
          <a:bodyPr>
            <a:normAutofit/>
          </a:bodyPr>
          <a:lstStyle/>
          <a:p>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заходи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щодо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певною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мірою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відрізняються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методів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терапії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інших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видів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пневмоконіозу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формах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важливе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значення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верхні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шляхи,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застосовують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інгаляції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теплолужні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масляні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додаванням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ментолу.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бронхіоліті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пневмонії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заходи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повинні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бути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комплексними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включати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препарати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спрямовані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серцево-судинної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кисень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глікозиди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засоби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боротьби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інфекцією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(анти-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біотики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сульфаніламідні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препарати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десенсибілізуючі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(димедрол, супрастин). У тяжких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випадках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необхідно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застосувати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дексаметазон,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преднізолон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Аутоагресивний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основою для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глюкокортикоїдних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препаратів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виборі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схеми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ворих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треба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враховувати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їх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супутні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хвороби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Звичайно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проводять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курсами по 30—50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Починають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давати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30—40 мг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преднізолону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дози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препарату повинно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проводитись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поступово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Слід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пам'ятати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можливість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ускладнень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проведення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глюкокортикоїдної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терапії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порушення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обміну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речовин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загострення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шлунково-кишкового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тракту,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артеріального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тиску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опірності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інфекцій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2460588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DC71534-55DF-FA63-9B7A-F8B68507B72B}"/>
              </a:ext>
            </a:extLst>
          </p:cNvPr>
          <p:cNvSpPr>
            <a:spLocks noGrp="1"/>
          </p:cNvSpPr>
          <p:nvPr>
            <p:ph idx="1"/>
          </p:nvPr>
        </p:nvSpPr>
        <p:spPr>
          <a:xfrm>
            <a:off x="1141413" y="316734"/>
            <a:ext cx="9905998" cy="5474466"/>
          </a:xfrm>
        </p:spPr>
        <p:txBody>
          <a:bodyPr/>
          <a:lstStyle/>
          <a:p>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Експертиза</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працездатності</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Беручи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уваги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раптовість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швидкий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перші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тижні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роботи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схильність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рецидивів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тяжкість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перебігу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ускладнення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рецидивуючий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характер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тенденцію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патології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людей,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отруєнні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необхідно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відсторонення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роботи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з'єднаннями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постійне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раціональне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працевлаштування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Протипоказанням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продовження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роботи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також позитивна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проба з ним.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постійному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працевлаштуванні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лікарсько-експертну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комісію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направляються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всі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формою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бериліозу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стійке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обмеження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працездатності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 при легких формах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потребують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перекваліфікації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Питання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щодо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тимчасового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берилієм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ізольованого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очей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кон'юнктивіт</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легкого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верхніх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шляхів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1490983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D020FD3-527C-16B3-845E-82100DF595D3}"/>
              </a:ext>
            </a:extLst>
          </p:cNvPr>
          <p:cNvSpPr>
            <a:spLocks noGrp="1"/>
          </p:cNvSpPr>
          <p:nvPr>
            <p:ph type="title"/>
          </p:nvPr>
        </p:nvSpPr>
        <p:spPr/>
        <p:txBody>
          <a:bodyPr/>
          <a:lstStyle/>
          <a:p>
            <a:pPr marL="285750" indent="-285750">
              <a:spcBef>
                <a:spcPct val="20000"/>
              </a:spcBef>
              <a:spcAft>
                <a:spcPts val="600"/>
              </a:spcAft>
              <a:buFont typeface="Arial"/>
              <a:buChar char="•"/>
            </a:pP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БІСИНОЗ.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Обумовлений</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вдиханням</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бавовни</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льону</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це</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органічний</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пил,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що</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містить</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біологічно</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активні</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речовини</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які</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діють</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безпосередньо</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на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гладку</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мускулатуру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бронхів</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7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викликаючи</a:t>
            </a:r>
            <a:r>
              <a:rPr lang="ru-RU" sz="17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бронхоспазм).</a:t>
            </a:r>
            <a:endParaRPr lang="ru-RU"/>
          </a:p>
          <a:p>
            <a:endParaRPr lang="ru-RU"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3" name="Объект 2">
            <a:extLst>
              <a:ext uri="{FF2B5EF4-FFF2-40B4-BE49-F238E27FC236}">
                <a16:creationId xmlns:a16="http://schemas.microsoft.com/office/drawing/2014/main" xmlns="" id="{2E797D84-6104-F19E-7742-5890BF81A4A5}"/>
              </a:ext>
            </a:extLst>
          </p:cNvPr>
          <p:cNvSpPr>
            <a:spLocks noGrp="1"/>
          </p:cNvSpPr>
          <p:nvPr>
            <p:ph idx="1"/>
          </p:nvPr>
        </p:nvSpPr>
        <p:spPr/>
        <p:txBody>
          <a:bodyPr>
            <a:normAutofit fontScale="92500" lnSpcReduction="20000"/>
          </a:bodyPr>
          <a:lstStyle/>
          <a:p>
            <a:pPr>
              <a:buClr>
                <a:srgbClr val="FFFFFF"/>
              </a:buClr>
            </a:pP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Патогенез.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Пневмоконіози</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органічного пилу можна віднести до пневмоконіозам умовно, оскільки вони не завжди супроводяться дифузним процесом з результатом в пневмофіброз. Частіше розвивається бронхіт з алергічним компонентом, що характерний, наприклад, для бісінозу, що виникає від вдихання пилу рослинних волокон (бавовна). При дії пилу муки, зерна, цукрового очерету, пластмас можливі дифузні легеневі зміни запального або алергічного характеру з помірною фіброзною реакцією. До цієї ж групи відноситься і «фермерська легеня» — результат дії різного сільськогосподарського пилу з домішками грибів. Стосовно всієї даної групи пневмоконіозів не завжди можна розмежувати етіологічну роль професійного пилового чинника і патогенних мікроорганізмів, особливо грибів.</a:t>
            </a:r>
            <a:endParaRPr lang="ru-RU"/>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223647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8296B5-26CD-4418-D165-628ED63FF7F8}"/>
              </a:ext>
            </a:extLst>
          </p:cNvPr>
          <p:cNvSpPr>
            <a:spLocks noGrp="1"/>
          </p:cNvSpPr>
          <p:nvPr>
            <p:ph type="title"/>
          </p:nvPr>
        </p:nvSpPr>
        <p:spPr/>
        <p:txBody>
          <a:bodyPr/>
          <a:lstStyle/>
          <a:p>
            <a:pPr algn="ctr"/>
            <a:r>
              <a:rPr lang="ru-RU" sz="40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Клініка</a:t>
            </a:r>
            <a:r>
              <a:rPr lang="ru-RU" sz="40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endParaRPr lang="ru-RU" sz="40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3" name="Объект 2">
            <a:extLst>
              <a:ext uri="{FF2B5EF4-FFF2-40B4-BE49-F238E27FC236}">
                <a16:creationId xmlns:a16="http://schemas.microsoft.com/office/drawing/2014/main" xmlns="" id="{5E29DD21-1125-9DDD-8963-151B7F57FAC9}"/>
              </a:ext>
            </a:extLst>
          </p:cNvPr>
          <p:cNvSpPr>
            <a:spLocks noGrp="1"/>
          </p:cNvSpPr>
          <p:nvPr>
            <p:ph idx="1"/>
          </p:nvPr>
        </p:nvSpPr>
        <p:spPr/>
        <p:txBody>
          <a:bodyPr>
            <a:normAutofit fontScale="85000" lnSpcReduction="10000"/>
          </a:bodyPr>
          <a:lstStyle/>
          <a:p>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виражений</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брохоспазм</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щопонеділка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(симптом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понеділка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виході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роботу).</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1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стадія</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Бронхоспазм виникає через декілька годинників після виходу на роботу, після закінчення - припиняється. Хворих турбують: утруднення дихання, тягар в грудній клітці, дратування в горлі.</a:t>
            </a:r>
            <a:endParaRPr lang="ru-RU"/>
          </a:p>
          <a:p>
            <a:pPr>
              <a:buClr>
                <a:srgbClr val="FFFFFF"/>
              </a:buClr>
            </a:pP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2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стадія</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Тривало</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виражені напади утруднення дихання, постійний сухий кашель; аускультативно – ослаблене везикулярне дихання з подовженим видихом, жорсткий відтінок дихальних шумів, сухі хрипи.</a:t>
            </a:r>
            <a:endParaRPr lang="ru-RU"/>
          </a:p>
          <a:p>
            <a:pPr>
              <a:buClr>
                <a:srgbClr val="FFFFFF"/>
              </a:buClr>
            </a:pP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3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Перехідна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у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важкий</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хронічний</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бронхіт</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поєднується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емфіземою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недостатність</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хронічне</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легеневе</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585071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9718200-08CB-133D-7580-87939227A039}"/>
              </a:ext>
            </a:extLst>
          </p:cNvPr>
          <p:cNvSpPr>
            <a:spLocks noGrp="1"/>
          </p:cNvSpPr>
          <p:nvPr>
            <p:ph type="title"/>
          </p:nvPr>
        </p:nvSpPr>
        <p:spPr/>
        <p:txBody>
          <a:bodyPr/>
          <a:lstStyle/>
          <a:p>
            <a:pPr algn="ctr"/>
            <a:r>
              <a:rPr lang="ru-RU" sz="40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Лікування</a:t>
            </a:r>
            <a:r>
              <a:rPr lang="ru-RU" sz="4000" cap="small"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4000" cap="small"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пневмоконіозів</a:t>
            </a:r>
            <a:r>
              <a:rPr lang="ru-RU" sz="4000" cap="small">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endParaRPr lang="ru-RU" sz="400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3" name="Объект 2">
            <a:extLst>
              <a:ext uri="{FF2B5EF4-FFF2-40B4-BE49-F238E27FC236}">
                <a16:creationId xmlns:a16="http://schemas.microsoft.com/office/drawing/2014/main" xmlns="" id="{40CEDF30-1B47-BE35-E8F3-3A9648890CC4}"/>
              </a:ext>
            </a:extLst>
          </p:cNvPr>
          <p:cNvSpPr>
            <a:spLocks noGrp="1"/>
          </p:cNvSpPr>
          <p:nvPr>
            <p:ph idx="1"/>
          </p:nvPr>
        </p:nvSpPr>
        <p:spPr/>
        <p:txBody>
          <a:bodyPr>
            <a:normAutofit fontScale="92500"/>
          </a:bodyPr>
          <a:lstStyle/>
          <a:p>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сучасному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етапи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медицини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ми не в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змозі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лікувати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пневмофіброз</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не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залежно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походження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Тому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його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спрямоване</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нормалізацію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обміну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речовин</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насамперед</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білкового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допомогою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раціонального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харчування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насичення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організму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вітамінами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 Р і PP.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Показані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препарати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відхаркувальної</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дії</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киснетерапія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гімнастика</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фізіотерапія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утрудненому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бронхорозширюючі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засоби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теофедрін</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еуфілін</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аерозолі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атропіну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ефедріну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еуспірану</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2-ій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стадії</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показано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призначення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кортикостероїдів</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декомпенсації</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сечогінні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засоби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серцеві</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глікозиди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препарати</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калію</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симптоматична </a:t>
            </a:r>
            <a:r>
              <a:rPr lang="ru-RU"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терапія</a:t>
            </a:r>
            <a:r>
              <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77191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B6F5496-2DB8-71B5-4891-1A2FA3444378}"/>
              </a:ext>
            </a:extLst>
          </p:cNvPr>
          <p:cNvSpPr>
            <a:spLocks noGrp="1"/>
          </p:cNvSpPr>
          <p:nvPr>
            <p:ph idx="1"/>
          </p:nvPr>
        </p:nvSpPr>
        <p:spPr/>
        <p:txBody>
          <a:bodyPr/>
          <a:lstStyle/>
          <a:p>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Фізіотерапія</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ведучим</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методом лікування у клініці професійних хвороб. Використання терапевтичних і реабілітаційних можливостей фізіотерапії та санаторно-курортного лікування це один із основних шляхів профілактики професійних захворювань, запобігання їх прогресування та безпосередньо корекції патологічних зсувів у організмі працюючих. Зрозуміло, що і у лікуванні пневмоконіозів фізіотерапія займає не останнє місце. Використовуються УВЧ-терапія, лазеротерапія, ультрафіолетове опромінювання. Обов’язковим є призначення хворим на пневмоконіози масажу та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дихальної</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гімнастики</a:t>
            </a:r>
            <a:r>
              <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p>
        </p:txBody>
      </p:sp>
    </p:spTree>
    <p:extLst>
      <p:ext uri="{BB962C8B-B14F-4D97-AF65-F5344CB8AC3E}">
        <p14:creationId xmlns:p14="http://schemas.microsoft.com/office/powerpoint/2010/main" xmlns="" val="385409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8A7D635-762C-D45C-2258-E6FEDDFEA22C}"/>
              </a:ext>
            </a:extLst>
          </p:cNvPr>
          <p:cNvSpPr>
            <a:spLocks noGrp="1"/>
          </p:cNvSpPr>
          <p:nvPr>
            <p:ph type="title"/>
          </p:nvPr>
        </p:nvSpPr>
        <p:spPr/>
        <p:txBody>
          <a:bodyPr/>
          <a:lstStyle/>
          <a:p>
            <a:r>
              <a:rPr lang="ru-RU" sz="1400" b="1" i="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Arial"/>
                <a:cs typeface="Arial"/>
              </a:rPr>
              <a:t>ЕКЗОГЕННИЙ АЛЕРГІЧНИЙ АЛЬВЕОЛІТ </a:t>
            </a:r>
            <a:endParaRPr lang="ru-RU"/>
          </a:p>
          <a:p>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Це</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загальна</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назва</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групи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алергічних</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пневмоній</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протікають</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із</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залученням</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endParaRPr lang="ru-RU" dirty="0"/>
          </a:p>
          <a:p>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у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дифузно</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розсіяний</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запальний</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процес</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окремих</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груп</a:t>
            </a:r>
            <a:r>
              <a:rPr lang="ru-RU" sz="1400"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latin typeface="Times New Roman"/>
                <a:cs typeface="Times New Roman"/>
              </a:rPr>
              <a:t> альвеол.</a:t>
            </a:r>
            <a:endParaRPr lang="ru-RU" dirty="0"/>
          </a:p>
          <a:p>
            <a:endParaRPr lang="ru-RU" dirty="0">
              <a:gradFill flip="none">
                <a:gsLst>
                  <a:gs pos="0">
                    <a:srgbClr val="FFFFFF"/>
                  </a:gs>
                  <a:gs pos="100000">
                    <a:srgbClr val="FFFFFF"/>
                  </a:gs>
                </a:gsLst>
                <a:lin ang="5580000" scaled="0"/>
                <a:tileRect/>
              </a:gra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3" name="Объект 2">
            <a:extLst>
              <a:ext uri="{FF2B5EF4-FFF2-40B4-BE49-F238E27FC236}">
                <a16:creationId xmlns:a16="http://schemas.microsoft.com/office/drawing/2014/main" xmlns="" id="{074B08D6-9804-389B-29FA-060CF2C18FC9}"/>
              </a:ext>
            </a:extLst>
          </p:cNvPr>
          <p:cNvSpPr>
            <a:spLocks noGrp="1"/>
          </p:cNvSpPr>
          <p:nvPr>
            <p:ph idx="1"/>
          </p:nvPr>
        </p:nvSpPr>
        <p:spPr/>
        <p:txBody>
          <a:bodyPr>
            <a:normAutofit/>
          </a:bodyPr>
          <a:lstStyle/>
          <a:p>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Причиною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екзогенного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котрі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потрапляють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організм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інгаляційним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шляхом, разом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повітрям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вдихається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Такими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можуть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бути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амбарний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довгоносик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пшениця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екстракт</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кавових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бобів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(зерна кави),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сироватковий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антигени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пташиного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посліду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(перо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послід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голубів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курчат,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папуг</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термофільні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актиноміцети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пріле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сіно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пеніцилін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лікувальні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засоби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солі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тяжких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металів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хімічні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речовини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Важливе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значення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розмір</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кількість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часток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Вважається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5 мкм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легко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досягають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альвеол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спроможні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викликати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сенсибілізацію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3465851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E9D3C7D-D1E3-6018-3AF1-F2BBED33DAF0}"/>
              </a:ext>
            </a:extLst>
          </p:cNvPr>
          <p:cNvSpPr>
            <a:spLocks noGrp="1"/>
          </p:cNvSpPr>
          <p:nvPr>
            <p:ph idx="1"/>
          </p:nvPr>
        </p:nvSpPr>
        <p:spPr>
          <a:xfrm>
            <a:off x="278426" y="234108"/>
            <a:ext cx="11329009" cy="6254826"/>
          </a:xfrm>
        </p:spPr>
        <p:txBody>
          <a:bodyPr vert="horz" lIns="91440" tIns="45720" rIns="91440" bIns="45720" rtlCol="0" anchor="ctr">
            <a:noAutofit/>
          </a:bodyPr>
          <a:lstStyle/>
          <a:p>
            <a:pPr marL="344170" indent="-344170"/>
            <a:r>
              <a:rPr lang="ru-RU" sz="12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Клініка</a:t>
            </a:r>
            <a:r>
              <a:rPr lang="ru-RU" sz="1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картина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загальними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симптомами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пропасниця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м'язах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маси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тіла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пов'язані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свідчать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втягування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патологічний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процес</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бронхіол</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альвеол.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Починається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нерідко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наростаючої</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кашлю. При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аускультації</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часто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прослуховується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ніжна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крепітація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головним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чином у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міжлопаточних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зонах.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розпізнається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досить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легко. При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функціональному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дослідженні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зниження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насиченості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киснем,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парціального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тиску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СО2 в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артеріальній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відмічається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помірно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респіраторний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алкалоз.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об'єм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більшості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випадків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зменшений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особливо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життєва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ємкість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може</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бути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Він</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розвивається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результаті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повторних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менш</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інтенсивних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впливів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хвороботворних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агентів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декілька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місяців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зіткнення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ними і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прогресуючою</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дихальною</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недостатністю</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турбує</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іноді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помірна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гарячка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сонливість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рентгенологічному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обстеженні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виявляється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інтерстиціальний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фіброз</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Одним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прикладів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алергічного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фермера».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Це</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якому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вдихання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органічного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викликає</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реакцію</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підвищеної</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чутливості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альвеолярному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рівні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пов'язану</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продукцією</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преципітинів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яке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ураженням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альвеолярних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інтерстиціальних</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структур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зустрічається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робітників</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сільського</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господарства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стикаються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вологим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запліснявілим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сіном</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зерном, силосом та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іншими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рослинними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матеріалами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Частіше</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спостерігається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зимово-осінній</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року, коли на корм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скотині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використовують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запаси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сіна</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Найбільше</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спричинюють</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розвиток</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фермера»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термофільні</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актиноміцети</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Місropolyspora</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faeni</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Thermoactinomyces</a:t>
            </a:r>
            <a:r>
              <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2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vulgaris</a:t>
            </a:r>
            <a:endPar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panose="020B0604020202020204"/>
            </a:endParaRPr>
          </a:p>
          <a:p>
            <a:pPr marL="344170" indent="-344170">
              <a:buClr>
                <a:srgbClr val="FFFFFF"/>
              </a:buClr>
            </a:pPr>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Гостра</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характеризується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раптовим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початком. Через 3-6 год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після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експозиції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різко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підвищується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температура до 39-40°С,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головний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м'язах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кашель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скудною мокротою,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іноді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домішкою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Деколи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спостерігаються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тошнота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блювання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рясний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піт</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прогресуюча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обстеженні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виявляють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ціаноз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тахікардію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часте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спокої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аускультативно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крепітація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поодинокі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хрипи.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посилення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рисунка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мілковузликові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різної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інтенсивності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усувається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симптоми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7-10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зникають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Повторення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хвороботворним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агентом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призводить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розвитку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підгострої</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форми</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зникають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значно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повільніше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наростаючої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дихальної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рестриктивним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меншій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обструктивним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типом,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турбує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кашель, озноб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уночі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огляді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виявляється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грудна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клітка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набуває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бочкоподібного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вигляду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вислуховується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крепітація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нижніх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відділах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легенях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виявляються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виражені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вигляді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вузликових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тіней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розташовані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переважно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середніх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нижніх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відділах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Хвороба через 4-8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неділь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припинюється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усунено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подальший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рослинним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пилом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a:endParaRPr>
          </a:p>
          <a:p>
            <a:pPr marL="344170" indent="-344170">
              <a:buClr>
                <a:srgbClr val="FFFFFF"/>
              </a:buClr>
            </a:pPr>
            <a:endPar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endParaRPr>
          </a:p>
          <a:p>
            <a:pPr marL="344170" indent="-344170">
              <a:buClr>
                <a:srgbClr val="FFFFFF"/>
              </a:buClr>
            </a:pPr>
            <a:endParaRPr lang="ru-RU" sz="12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cs typeface="Arial" panose="020B0604020202020204"/>
            </a:endParaRPr>
          </a:p>
        </p:txBody>
      </p:sp>
    </p:spTree>
    <p:extLst>
      <p:ext uri="{BB962C8B-B14F-4D97-AF65-F5344CB8AC3E}">
        <p14:creationId xmlns:p14="http://schemas.microsoft.com/office/powerpoint/2010/main" xmlns="" val="3487961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9BC94840-E75D-276D-7B94-98913F0504DC}"/>
              </a:ext>
            </a:extLst>
          </p:cNvPr>
          <p:cNvSpPr>
            <a:spLocks noGrp="1"/>
          </p:cNvSpPr>
          <p:nvPr>
            <p:ph idx="1"/>
          </p:nvPr>
        </p:nvSpPr>
        <p:spPr>
          <a:xfrm>
            <a:off x="1141413" y="307554"/>
            <a:ext cx="9905998" cy="5483646"/>
          </a:xfrm>
        </p:spPr>
        <p:txBody>
          <a:bodyPr>
            <a:normAutofit/>
          </a:bodyPr>
          <a:lstStyle/>
          <a:p>
            <a:r>
              <a:rPr lang="ru-RU" sz="1400" i="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Хронічна</a:t>
            </a:r>
            <a:r>
              <a:rPr lang="ru-RU" sz="1400" i="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виникає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результаті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постійного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надходження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організм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людини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незначної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кількості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прілого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сіна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картині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переважає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сухий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кашель,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задишка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фізичному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навантаженні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субфебрильна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температура,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погіршується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загальний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стан,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маса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тіла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аускультації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визначаються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крепітапія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мілко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середньопузирчасті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хрипи.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надходження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триває</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можуть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розвинутись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необоротні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фіброз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декомпенсоване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легеневе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серце</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функціональному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дослідженні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зовнішнього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визначається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рестриктивна форма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вентиляційної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недостатності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Знижується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життєва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ємкість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порушується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дифузійна</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їх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здібність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Діагностика</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ставлять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основі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даних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професійного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анамнезу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хворіють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не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мають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схильності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атонічних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реакцій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розвивається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через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досить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тривалий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особливостей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клінічної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картини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тривалість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латентного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періоду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характерних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ознак</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рентгенологічних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Діагноз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підтверджується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постановкою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шкірних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проб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сироваткою</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крові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екстрактом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посліду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серологічних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досліджень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(для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виявлення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преципітуючих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антитіл</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методами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імуноелектрофорезу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радіоімунології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деяких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випадках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показана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біопсія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або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аналіз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бронхоальвеолярного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лаважу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збільшення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лімфоцитів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694001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3BEE9E6-2A9E-E5AF-8304-842B0A751ADE}"/>
              </a:ext>
            </a:extLst>
          </p:cNvPr>
          <p:cNvSpPr>
            <a:spLocks noGrp="1"/>
          </p:cNvSpPr>
          <p:nvPr>
            <p:ph idx="1"/>
          </p:nvPr>
        </p:nvSpPr>
        <p:spPr>
          <a:xfrm>
            <a:off x="1141413" y="316734"/>
            <a:ext cx="9905998" cy="5474466"/>
          </a:xfrm>
        </p:spPr>
        <p:txBody>
          <a:bodyPr/>
          <a:lstStyle/>
          <a:p>
            <a:r>
              <a:rPr lang="ru-RU" sz="1400" b="1"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Найбільш</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ефективним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методом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є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припинення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хворого з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який</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Для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лікування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екзогенного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(особливо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підгострої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і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хронічної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застосовують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кортикостероїди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Преднізолон</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призначають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дозі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1 мг/кг на день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протягом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7-14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потім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дозу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поступово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зменшують</a:t>
            </a:r>
            <a:r>
              <a:rPr lang="ru-RU" sz="140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Century Gothic" panose="020B0502020202020204"/>
              <a:cs typeface="Times New Roman"/>
            </a:endParaRPr>
          </a:p>
          <a:p>
            <a:pPr>
              <a:buClr>
                <a:srgbClr val="FFFFFF"/>
              </a:buClr>
            </a:pPr>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Експертиза</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працездатності</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Питання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щодо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працездатності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хворих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із</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захворюваннями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зумовленими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впливом</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гниючого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рослинного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пилу,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вирішується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так, як і в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разі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відповідних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форм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пилових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захворювань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легенів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що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викликані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іншими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видами пилу. </a:t>
            </a:r>
            <a:endParaRPr lang="ru-RU">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r>
              <a:rPr lang="ru-RU" sz="1400" b="1"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Профілактика</a:t>
            </a:r>
            <a:r>
              <a:rPr lang="ru-RU" sz="1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Основні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профілактичні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заходи при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екзогенному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алергічному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альвеоліті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полягають</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попередженні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контакту хворого з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відповідними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алергенами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шляхом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зміни</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технологічного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процесу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зменшення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концентрації</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алергену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у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вдихуваному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повітрі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застосуванні</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респіраторів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та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інших</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засобів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індивідуального</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захисту</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органів</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 </a:t>
            </a:r>
            <a:r>
              <a:rPr lang="ru-RU" sz="1400" dirty="0" err="1">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дихання</a:t>
            </a:r>
            <a:r>
              <a:rPr lang="ru-RU" sz="1400"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latin typeface="Times New Roman"/>
                <a:cs typeface="Times New Roman"/>
              </a:rPr>
              <a:t>.</a:t>
            </a:r>
            <a:endParaRPr lang="ru-RU" dirty="0">
              <a:gradFill flip="none" rotWithShape="1">
                <a:gsLst>
                  <a:gs pos="0">
                    <a:prstClr val="white"/>
                  </a:gs>
                  <a:gs pos="100000">
                    <a:prstClr val="white">
                      <a:lumMod val="75000"/>
                    </a:prstClr>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buClr>
                <a:srgbClr val="FFFFFF"/>
              </a:buClr>
            </a:pPr>
            <a:endParaRPr lang="ru-RU"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xmlns="" val="9796431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4</TotalTime>
  <Words>2679</Words>
  <Application>Microsoft Office PowerPoint</Application>
  <PresentationFormat>Произвольный</PresentationFormat>
  <Paragraphs>66</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Madison</vt:lpstr>
      <vt:lpstr>Одеський національний медичний університет Кафедра професійної патллогії, клінічної лабораторної та функціональної діагностики      МЕТАЛОКОНІОЗИ.</vt:lpstr>
      <vt:lpstr>Слайд 2</vt:lpstr>
      <vt:lpstr>СИДЕРОЗ — це металоконіоз від вдихання металевого залізовмісного  пилу.Зустрічається головним чином у робітників доменних печей і  агломераційних фабрик. </vt:lpstr>
      <vt:lpstr>БЕРИЛІОЗ —металоконіоз, який виникає при вдиханні берилію.</vt:lpstr>
      <vt:lpstr>Слайд 5</vt:lpstr>
      <vt:lpstr>Слайд 6</vt:lpstr>
      <vt:lpstr>Слайд 7</vt:lpstr>
      <vt:lpstr>Слайд 8</vt:lpstr>
      <vt:lpstr>Слайд 9</vt:lpstr>
      <vt:lpstr>Слайд 10</vt:lpstr>
      <vt:lpstr>БІСИНОЗ. Обумовлений вдиханням бавовни, льону - це органічний пил, що містить біологічно активні речовини, які діють безпосередньо на гладку мускулатуру бронхів, викликаючи бронхоспазм). </vt:lpstr>
      <vt:lpstr>Клініка. </vt:lpstr>
      <vt:lpstr>Лікування пневмоконіозів. </vt:lpstr>
      <vt:lpstr>Слайд 14</vt:lpstr>
      <vt:lpstr>ЕКЗОГЕННИЙ АЛЕРГІЧНИЙ АЛЬВЕОЛІТ  Це загальна назва групи алергічних пневмоній, які протікають із залученням  у дифузно розсіяний запальний процес окремих груп альвеол. </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професійної патллогії, клінічної лабораторної та функціональної діагностики      МЕТАЛОКОНІОЗИ.</dc:title>
  <dc:creator/>
  <cp:lastModifiedBy>e190178poi</cp:lastModifiedBy>
  <cp:revision>243</cp:revision>
  <dcterms:created xsi:type="dcterms:W3CDTF">2025-10-27T21:18:00Z</dcterms:created>
  <dcterms:modified xsi:type="dcterms:W3CDTF">2025-10-28T07:24:05Z</dcterms:modified>
</cp:coreProperties>
</file>