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3A2AC-73CF-4FC2-B941-A20946EC9252}" v="250" dt="2025-10-27T21:07:53.77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318" y="1028699"/>
            <a:ext cx="12001500" cy="4457702"/>
          </a:xfrm>
        </p:spPr>
        <p:txBody>
          <a:bodyPr anchor="b">
            <a:normAutofit/>
          </a:bodyPr>
          <a:lstStyle>
            <a:lvl1pPr algn="l">
              <a:defRPr sz="8533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6318" y="5765801"/>
            <a:ext cx="9601200" cy="2921000"/>
          </a:xfrm>
        </p:spPr>
        <p:txBody>
          <a:bodyPr anchor="t">
            <a:normAutofit/>
          </a:bodyPr>
          <a:lstStyle>
            <a:lvl1pPr marL="0" indent="0" algn="l">
              <a:buNone/>
              <a:defRPr sz="3733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342018" y="12701"/>
            <a:ext cx="5715000" cy="5715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162256" y="137318"/>
            <a:ext cx="9120983" cy="91209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853738" y="342900"/>
            <a:ext cx="7429500" cy="7429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1003756" y="48418"/>
            <a:ext cx="7279484" cy="727948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768140" y="914402"/>
            <a:ext cx="6515099" cy="65150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7942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23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7" y="3009900"/>
            <a:ext cx="12801602" cy="3422400"/>
          </a:xfrm>
        </p:spPr>
        <p:txBody>
          <a:bodyPr anchor="b">
            <a:normAutofit/>
          </a:bodyPr>
          <a:lstStyle>
            <a:lvl1pPr algn="l">
              <a:defRPr sz="64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743700"/>
            <a:ext cx="12801600" cy="22479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018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6317" y="1028701"/>
            <a:ext cx="7406483" cy="542290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2200" y="1028702"/>
            <a:ext cx="7401719" cy="542289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12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121" y="1028700"/>
            <a:ext cx="6974681" cy="864393"/>
          </a:xfrm>
        </p:spPr>
        <p:txBody>
          <a:bodyPr anchor="b">
            <a:noAutofit/>
          </a:bodyPr>
          <a:lstStyle>
            <a:lvl1pPr marL="0" indent="0">
              <a:buNone/>
              <a:defRPr sz="4978" b="0">
                <a:solidFill>
                  <a:schemeClr val="tx1"/>
                </a:solidFill>
              </a:defRPr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6317" y="1905794"/>
            <a:ext cx="7406483" cy="4545807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8599" y="1028700"/>
            <a:ext cx="6997701" cy="864393"/>
          </a:xfrm>
        </p:spPr>
        <p:txBody>
          <a:bodyPr anchor="b">
            <a:noAutofit/>
          </a:bodyPr>
          <a:lstStyle>
            <a:lvl1pPr marL="0" indent="0">
              <a:buNone/>
              <a:defRPr sz="4978" b="0">
                <a:solidFill>
                  <a:schemeClr val="tx1"/>
                </a:solidFill>
              </a:defRPr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09818" y="1893093"/>
            <a:ext cx="7393782" cy="4545807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471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915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970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7518" y="1028700"/>
            <a:ext cx="5486400" cy="2057400"/>
          </a:xfrm>
        </p:spPr>
        <p:txBody>
          <a:bodyPr anchor="b">
            <a:normAutofit/>
          </a:bodyPr>
          <a:lstStyle>
            <a:lvl1pPr algn="l">
              <a:defRPr sz="4267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18" y="1028700"/>
            <a:ext cx="8915402" cy="79629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27518" y="3314699"/>
            <a:ext cx="5486400" cy="3136901"/>
          </a:xfrm>
        </p:spPr>
        <p:txBody>
          <a:bodyPr anchor="t">
            <a:normAutofit/>
          </a:bodyPr>
          <a:lstStyle>
            <a:lvl1pPr marL="0" indent="0">
              <a:buNone/>
              <a:defRPr sz="2844"/>
            </a:lvl1pPr>
            <a:lvl2pPr marL="812810" indent="0">
              <a:buNone/>
              <a:defRPr sz="2133"/>
            </a:lvl2pPr>
            <a:lvl3pPr marL="1625620" indent="0">
              <a:buNone/>
              <a:defRPr sz="1778"/>
            </a:lvl3pPr>
            <a:lvl4pPr marL="2438430" indent="0">
              <a:buNone/>
              <a:defRPr sz="1600"/>
            </a:lvl4pPr>
            <a:lvl5pPr marL="3251241" indent="0">
              <a:buNone/>
              <a:defRPr sz="1600"/>
            </a:lvl5pPr>
            <a:lvl6pPr marL="4064051" indent="0">
              <a:buNone/>
              <a:defRPr sz="1600"/>
            </a:lvl6pPr>
            <a:lvl7pPr marL="4876861" indent="0">
              <a:buNone/>
              <a:defRPr sz="1600"/>
            </a:lvl7pPr>
            <a:lvl8pPr marL="5689671" indent="0">
              <a:buNone/>
              <a:defRPr sz="1600"/>
            </a:lvl8pPr>
            <a:lvl9pPr marL="6502481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19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4218" y="2171700"/>
            <a:ext cx="9029700" cy="1714500"/>
          </a:xfrm>
        </p:spPr>
        <p:txBody>
          <a:bodyPr anchor="b">
            <a:normAutofit/>
          </a:bodyPr>
          <a:lstStyle>
            <a:lvl1pPr algn="l">
              <a:defRPr sz="4978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3518" y="1371600"/>
            <a:ext cx="4921461" cy="685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844"/>
            </a:lvl1pPr>
            <a:lvl2pPr marL="812810" indent="0">
              <a:buNone/>
              <a:defRPr sz="2844"/>
            </a:lvl2pPr>
            <a:lvl3pPr marL="1625620" indent="0">
              <a:buNone/>
              <a:defRPr sz="2844"/>
            </a:lvl3pPr>
            <a:lvl4pPr marL="2438430" indent="0">
              <a:buNone/>
              <a:defRPr sz="2844"/>
            </a:lvl4pPr>
            <a:lvl5pPr marL="3251241" indent="0">
              <a:buNone/>
              <a:defRPr sz="2844"/>
            </a:lvl5pPr>
            <a:lvl6pPr marL="4064051" indent="0">
              <a:buNone/>
              <a:defRPr sz="2844"/>
            </a:lvl6pPr>
            <a:lvl7pPr marL="4876861" indent="0">
              <a:buNone/>
              <a:defRPr sz="2844"/>
            </a:lvl7pPr>
            <a:lvl8pPr marL="5689671" indent="0">
              <a:buNone/>
              <a:defRPr sz="2844"/>
            </a:lvl8pPr>
            <a:lvl9pPr marL="6502481" indent="0">
              <a:buNone/>
              <a:defRPr sz="2844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4218" y="4165600"/>
            <a:ext cx="9032082" cy="3073400"/>
          </a:xfrm>
        </p:spPr>
        <p:txBody>
          <a:bodyPr anchor="t">
            <a:normAutofit/>
          </a:bodyPr>
          <a:lstStyle>
            <a:lvl1pPr marL="0" indent="0">
              <a:buNone/>
              <a:defRPr sz="3200"/>
            </a:lvl1pPr>
            <a:lvl2pPr marL="812810" indent="0">
              <a:buNone/>
              <a:defRPr sz="2133"/>
            </a:lvl2pPr>
            <a:lvl3pPr marL="1625620" indent="0">
              <a:buNone/>
              <a:defRPr sz="1778"/>
            </a:lvl3pPr>
            <a:lvl4pPr marL="2438430" indent="0">
              <a:buNone/>
              <a:defRPr sz="1600"/>
            </a:lvl4pPr>
            <a:lvl5pPr marL="3251241" indent="0">
              <a:buNone/>
              <a:defRPr sz="1600"/>
            </a:lvl5pPr>
            <a:lvl6pPr marL="4064051" indent="0">
              <a:buNone/>
              <a:defRPr sz="1600"/>
            </a:lvl6pPr>
            <a:lvl7pPr marL="4876861" indent="0">
              <a:buNone/>
              <a:defRPr sz="1600"/>
            </a:lvl7pPr>
            <a:lvl8pPr marL="5689671" indent="0">
              <a:buNone/>
              <a:defRPr sz="1600"/>
            </a:lvl8pPr>
            <a:lvl9pPr marL="6502481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9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28700" y="800100"/>
            <a:ext cx="16228218" cy="46863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844"/>
            </a:lvl1pPr>
            <a:lvl2pPr marL="812810" indent="0">
              <a:buNone/>
              <a:defRPr sz="2844"/>
            </a:lvl2pPr>
            <a:lvl3pPr marL="1625620" indent="0">
              <a:buNone/>
              <a:defRPr sz="2844"/>
            </a:lvl3pPr>
            <a:lvl4pPr marL="2438430" indent="0">
              <a:buNone/>
              <a:defRPr sz="2844"/>
            </a:lvl4pPr>
            <a:lvl5pPr marL="3251241" indent="0">
              <a:buNone/>
              <a:defRPr sz="2844"/>
            </a:lvl5pPr>
            <a:lvl6pPr marL="4064051" indent="0">
              <a:buNone/>
              <a:defRPr sz="2844"/>
            </a:lvl6pPr>
            <a:lvl7pPr marL="4876861" indent="0">
              <a:buNone/>
              <a:defRPr sz="2844"/>
            </a:lvl7pPr>
            <a:lvl8pPr marL="5689671" indent="0">
              <a:buNone/>
              <a:defRPr sz="2844"/>
            </a:lvl8pPr>
            <a:lvl9pPr marL="6502481" indent="0">
              <a:buNone/>
              <a:defRPr sz="2844"/>
            </a:lvl9pPr>
          </a:lstStyle>
          <a:p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371603" y="5765801"/>
            <a:ext cx="12456315" cy="685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844"/>
            </a:lvl1pPr>
            <a:lvl2pPr marL="812810" indent="0">
              <a:buFontTx/>
              <a:buNone/>
              <a:defRPr/>
            </a:lvl2pPr>
            <a:lvl3pPr marL="1625620" indent="0">
              <a:buFontTx/>
              <a:buNone/>
              <a:defRPr/>
            </a:lvl3pPr>
            <a:lvl4pPr marL="2438430" indent="0">
              <a:buFontTx/>
              <a:buNone/>
              <a:defRPr/>
            </a:lvl4pPr>
            <a:lvl5pPr marL="3251241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498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anchor="ctr">
            <a:normAutofit/>
          </a:bodyPr>
          <a:lstStyle>
            <a:lvl1pPr algn="l">
              <a:defRPr sz="5689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6172200"/>
            <a:ext cx="12803982" cy="2819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556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478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7" y="1028700"/>
            <a:ext cx="13716002" cy="4114800"/>
          </a:xfrm>
        </p:spPr>
        <p:txBody>
          <a:bodyPr anchor="ctr">
            <a:normAutofit/>
          </a:bodyPr>
          <a:lstStyle>
            <a:lvl1pPr algn="l">
              <a:defRPr sz="5689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69318" y="5143500"/>
            <a:ext cx="12801600" cy="571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812810" indent="0">
              <a:buFontTx/>
              <a:buNone/>
              <a:defRPr/>
            </a:lvl2pPr>
            <a:lvl3pPr marL="1625620" indent="0">
              <a:buFontTx/>
              <a:buNone/>
              <a:defRPr/>
            </a:lvl3pPr>
            <a:lvl4pPr marL="2438430" indent="0">
              <a:buFontTx/>
              <a:buNone/>
              <a:defRPr/>
            </a:lvl4pPr>
            <a:lvl5pPr marL="3251241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451601"/>
            <a:ext cx="12801600" cy="2527298"/>
          </a:xfrm>
        </p:spPr>
        <p:txBody>
          <a:bodyPr anchor="ctr">
            <a:normAutofit/>
          </a:bodyPr>
          <a:lstStyle>
            <a:lvl1pPr marL="0" indent="0" algn="l">
              <a:buNone/>
              <a:defRPr sz="3556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 algn="r"/>
            <a:r>
              <a:rPr lang="en-US" sz="142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2473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8" y="5143500"/>
            <a:ext cx="12801600" cy="2546100"/>
          </a:xfrm>
        </p:spPr>
        <p:txBody>
          <a:bodyPr anchor="b">
            <a:normAutofit/>
          </a:bodyPr>
          <a:lstStyle>
            <a:lvl1pPr algn="l">
              <a:defRPr sz="5689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699472"/>
            <a:ext cx="12803985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556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985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20" y="1028700"/>
            <a:ext cx="13716000" cy="4114800"/>
          </a:xfrm>
        </p:spPr>
        <p:txBody>
          <a:bodyPr anchor="ctr">
            <a:normAutofit/>
          </a:bodyPr>
          <a:lstStyle>
            <a:lvl1pPr algn="l">
              <a:defRPr sz="5689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9" y="5892801"/>
            <a:ext cx="12801602" cy="15747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4267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467600"/>
            <a:ext cx="12801602" cy="15240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/>
            <a:r>
              <a:rPr lang="en-US" sz="142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62560" tIns="81280" rIns="162560" bIns="81280" rtlCol="0" anchor="ctr">
            <a:noAutofit/>
          </a:bodyPr>
          <a:lstStyle/>
          <a:p>
            <a:pPr lvl="0" algn="r"/>
            <a:r>
              <a:rPr lang="en-US" sz="142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93784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8" y="5892801"/>
            <a:ext cx="12801600" cy="12573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4267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150098"/>
            <a:ext cx="12801602" cy="1841501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1272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2160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27818" y="1028700"/>
            <a:ext cx="3086100" cy="6858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028700"/>
            <a:ext cx="11734800" cy="79629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805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1253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920" y="646687"/>
            <a:ext cx="321495" cy="38106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8189538"/>
            <a:ext cx="3215005" cy="2098040"/>
          </a:xfrm>
          <a:custGeom>
            <a:avLst/>
            <a:gdLst/>
            <a:ahLst/>
            <a:cxnLst/>
            <a:rect l="l" t="t" r="r" b="b"/>
            <a:pathLst>
              <a:path w="3215005" h="2098040">
                <a:moveTo>
                  <a:pt x="3214508" y="2097461"/>
                </a:moveTo>
                <a:lnTo>
                  <a:pt x="0" y="2097461"/>
                </a:lnTo>
                <a:lnTo>
                  <a:pt x="0" y="0"/>
                </a:lnTo>
                <a:lnTo>
                  <a:pt x="24268" y="0"/>
                </a:lnTo>
                <a:lnTo>
                  <a:pt x="75923" y="12699"/>
                </a:lnTo>
                <a:lnTo>
                  <a:pt x="127350" y="12699"/>
                </a:lnTo>
                <a:lnTo>
                  <a:pt x="330695" y="63499"/>
                </a:lnTo>
                <a:lnTo>
                  <a:pt x="380920" y="63499"/>
                </a:lnTo>
                <a:lnTo>
                  <a:pt x="725200" y="152399"/>
                </a:lnTo>
                <a:lnTo>
                  <a:pt x="773292" y="177799"/>
                </a:lnTo>
                <a:lnTo>
                  <a:pt x="915845" y="215899"/>
                </a:lnTo>
                <a:lnTo>
                  <a:pt x="962774" y="241299"/>
                </a:lnTo>
                <a:lnTo>
                  <a:pt x="1055725" y="266699"/>
                </a:lnTo>
                <a:lnTo>
                  <a:pt x="1101740" y="292099"/>
                </a:lnTo>
                <a:lnTo>
                  <a:pt x="1192826" y="317499"/>
                </a:lnTo>
                <a:lnTo>
                  <a:pt x="1237889" y="342899"/>
                </a:lnTo>
                <a:lnTo>
                  <a:pt x="1282627" y="355599"/>
                </a:lnTo>
                <a:lnTo>
                  <a:pt x="1327036" y="380999"/>
                </a:lnTo>
                <a:lnTo>
                  <a:pt x="1371112" y="393699"/>
                </a:lnTo>
                <a:lnTo>
                  <a:pt x="1458249" y="444499"/>
                </a:lnTo>
                <a:lnTo>
                  <a:pt x="1501301" y="457199"/>
                </a:lnTo>
                <a:lnTo>
                  <a:pt x="1586354" y="507999"/>
                </a:lnTo>
                <a:lnTo>
                  <a:pt x="1628347" y="520699"/>
                </a:lnTo>
                <a:lnTo>
                  <a:pt x="1752140" y="596899"/>
                </a:lnTo>
                <a:lnTo>
                  <a:pt x="1872573" y="673099"/>
                </a:lnTo>
                <a:lnTo>
                  <a:pt x="1911951" y="685799"/>
                </a:lnTo>
                <a:lnTo>
                  <a:pt x="1950940" y="711199"/>
                </a:lnTo>
                <a:lnTo>
                  <a:pt x="2027732" y="761999"/>
                </a:lnTo>
                <a:lnTo>
                  <a:pt x="2065528" y="800099"/>
                </a:lnTo>
                <a:lnTo>
                  <a:pt x="2139898" y="850899"/>
                </a:lnTo>
                <a:lnTo>
                  <a:pt x="2212614" y="901699"/>
                </a:lnTo>
                <a:lnTo>
                  <a:pt x="2283641" y="952499"/>
                </a:lnTo>
                <a:lnTo>
                  <a:pt x="2318513" y="990599"/>
                </a:lnTo>
                <a:lnTo>
                  <a:pt x="2352950" y="1015999"/>
                </a:lnTo>
                <a:lnTo>
                  <a:pt x="2420506" y="1066799"/>
                </a:lnTo>
                <a:lnTo>
                  <a:pt x="2453617" y="1104899"/>
                </a:lnTo>
                <a:lnTo>
                  <a:pt x="2486278" y="1130299"/>
                </a:lnTo>
                <a:lnTo>
                  <a:pt x="2518485" y="1155699"/>
                </a:lnTo>
                <a:lnTo>
                  <a:pt x="2550234" y="1193799"/>
                </a:lnTo>
                <a:lnTo>
                  <a:pt x="2581520" y="1219199"/>
                </a:lnTo>
                <a:lnTo>
                  <a:pt x="2612341" y="1257299"/>
                </a:lnTo>
                <a:lnTo>
                  <a:pt x="2642691" y="1282699"/>
                </a:lnTo>
                <a:lnTo>
                  <a:pt x="2672567" y="1320799"/>
                </a:lnTo>
                <a:lnTo>
                  <a:pt x="2701964" y="1346199"/>
                </a:lnTo>
                <a:lnTo>
                  <a:pt x="2730880" y="1384299"/>
                </a:lnTo>
                <a:lnTo>
                  <a:pt x="2759308" y="1409699"/>
                </a:lnTo>
                <a:lnTo>
                  <a:pt x="2787247" y="1447799"/>
                </a:lnTo>
                <a:lnTo>
                  <a:pt x="2814691" y="1473199"/>
                </a:lnTo>
                <a:lnTo>
                  <a:pt x="2841637" y="1511299"/>
                </a:lnTo>
                <a:lnTo>
                  <a:pt x="2868080" y="1549399"/>
                </a:lnTo>
                <a:lnTo>
                  <a:pt x="2894016" y="1574799"/>
                </a:lnTo>
                <a:lnTo>
                  <a:pt x="2919442" y="1612899"/>
                </a:lnTo>
                <a:lnTo>
                  <a:pt x="2944354" y="1650999"/>
                </a:lnTo>
                <a:lnTo>
                  <a:pt x="2968747" y="1676399"/>
                </a:lnTo>
                <a:lnTo>
                  <a:pt x="2992617" y="1714499"/>
                </a:lnTo>
                <a:lnTo>
                  <a:pt x="3015960" y="1752599"/>
                </a:lnTo>
                <a:lnTo>
                  <a:pt x="3038773" y="1790699"/>
                </a:lnTo>
                <a:lnTo>
                  <a:pt x="3061051" y="1816099"/>
                </a:lnTo>
                <a:lnTo>
                  <a:pt x="3082790" y="1854199"/>
                </a:lnTo>
                <a:lnTo>
                  <a:pt x="3103986" y="1892299"/>
                </a:lnTo>
                <a:lnTo>
                  <a:pt x="3124636" y="1930399"/>
                </a:lnTo>
                <a:lnTo>
                  <a:pt x="3144735" y="1968499"/>
                </a:lnTo>
                <a:lnTo>
                  <a:pt x="3164278" y="2006599"/>
                </a:lnTo>
                <a:lnTo>
                  <a:pt x="3183263" y="2044699"/>
                </a:lnTo>
                <a:lnTo>
                  <a:pt x="3201685" y="2070099"/>
                </a:lnTo>
                <a:lnTo>
                  <a:pt x="3214508" y="2097461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5204234" y="8203084"/>
            <a:ext cx="3084195" cy="2084070"/>
          </a:xfrm>
          <a:custGeom>
            <a:avLst/>
            <a:gdLst/>
            <a:ahLst/>
            <a:cxnLst/>
            <a:rect l="l" t="t" r="r" b="b"/>
            <a:pathLst>
              <a:path w="3084194" h="2084070">
                <a:moveTo>
                  <a:pt x="3083766" y="2083914"/>
                </a:moveTo>
                <a:lnTo>
                  <a:pt x="0" y="2083914"/>
                </a:lnTo>
                <a:lnTo>
                  <a:pt x="12822" y="2056552"/>
                </a:lnTo>
                <a:lnTo>
                  <a:pt x="31244" y="2031152"/>
                </a:lnTo>
                <a:lnTo>
                  <a:pt x="50229" y="1993052"/>
                </a:lnTo>
                <a:lnTo>
                  <a:pt x="69772" y="1954952"/>
                </a:lnTo>
                <a:lnTo>
                  <a:pt x="89871" y="1916852"/>
                </a:lnTo>
                <a:lnTo>
                  <a:pt x="110521" y="1878752"/>
                </a:lnTo>
                <a:lnTo>
                  <a:pt x="131717" y="1840652"/>
                </a:lnTo>
                <a:lnTo>
                  <a:pt x="153456" y="1802552"/>
                </a:lnTo>
                <a:lnTo>
                  <a:pt x="175734" y="1777152"/>
                </a:lnTo>
                <a:lnTo>
                  <a:pt x="198547" y="1739052"/>
                </a:lnTo>
                <a:lnTo>
                  <a:pt x="221890" y="1700952"/>
                </a:lnTo>
                <a:lnTo>
                  <a:pt x="245760" y="1662852"/>
                </a:lnTo>
                <a:lnTo>
                  <a:pt x="270153" y="1637452"/>
                </a:lnTo>
                <a:lnTo>
                  <a:pt x="295065" y="1599352"/>
                </a:lnTo>
                <a:lnTo>
                  <a:pt x="320491" y="1561252"/>
                </a:lnTo>
                <a:lnTo>
                  <a:pt x="346427" y="1535852"/>
                </a:lnTo>
                <a:lnTo>
                  <a:pt x="372870" y="1497752"/>
                </a:lnTo>
                <a:lnTo>
                  <a:pt x="399816" y="1459652"/>
                </a:lnTo>
                <a:lnTo>
                  <a:pt x="427260" y="1434252"/>
                </a:lnTo>
                <a:lnTo>
                  <a:pt x="455199" y="1396152"/>
                </a:lnTo>
                <a:lnTo>
                  <a:pt x="483627" y="1370752"/>
                </a:lnTo>
                <a:lnTo>
                  <a:pt x="512543" y="1332652"/>
                </a:lnTo>
                <a:lnTo>
                  <a:pt x="541940" y="1307252"/>
                </a:lnTo>
                <a:lnTo>
                  <a:pt x="571816" y="1269152"/>
                </a:lnTo>
                <a:lnTo>
                  <a:pt x="602166" y="1243752"/>
                </a:lnTo>
                <a:lnTo>
                  <a:pt x="632987" y="1205652"/>
                </a:lnTo>
                <a:lnTo>
                  <a:pt x="664273" y="1180252"/>
                </a:lnTo>
                <a:lnTo>
                  <a:pt x="696022" y="1142152"/>
                </a:lnTo>
                <a:lnTo>
                  <a:pt x="728229" y="1116752"/>
                </a:lnTo>
                <a:lnTo>
                  <a:pt x="760890" y="1091352"/>
                </a:lnTo>
                <a:lnTo>
                  <a:pt x="794001" y="1053252"/>
                </a:lnTo>
                <a:lnTo>
                  <a:pt x="861557" y="1002452"/>
                </a:lnTo>
                <a:lnTo>
                  <a:pt x="895995" y="977052"/>
                </a:lnTo>
                <a:lnTo>
                  <a:pt x="930866" y="938952"/>
                </a:lnTo>
                <a:lnTo>
                  <a:pt x="1001894" y="888152"/>
                </a:lnTo>
                <a:lnTo>
                  <a:pt x="1074609" y="837352"/>
                </a:lnTo>
                <a:lnTo>
                  <a:pt x="1148979" y="786552"/>
                </a:lnTo>
                <a:lnTo>
                  <a:pt x="1186775" y="748452"/>
                </a:lnTo>
                <a:lnTo>
                  <a:pt x="1263567" y="697652"/>
                </a:lnTo>
                <a:lnTo>
                  <a:pt x="1302556" y="672252"/>
                </a:lnTo>
                <a:lnTo>
                  <a:pt x="1341935" y="659552"/>
                </a:lnTo>
                <a:lnTo>
                  <a:pt x="1462367" y="583352"/>
                </a:lnTo>
                <a:lnTo>
                  <a:pt x="1586160" y="507152"/>
                </a:lnTo>
                <a:lnTo>
                  <a:pt x="1628153" y="494452"/>
                </a:lnTo>
                <a:lnTo>
                  <a:pt x="1713206" y="443652"/>
                </a:lnTo>
                <a:lnTo>
                  <a:pt x="1756258" y="430952"/>
                </a:lnTo>
                <a:lnTo>
                  <a:pt x="1843395" y="380152"/>
                </a:lnTo>
                <a:lnTo>
                  <a:pt x="1887471" y="367452"/>
                </a:lnTo>
                <a:lnTo>
                  <a:pt x="1931880" y="342052"/>
                </a:lnTo>
                <a:lnTo>
                  <a:pt x="1976618" y="329352"/>
                </a:lnTo>
                <a:lnTo>
                  <a:pt x="2021682" y="303952"/>
                </a:lnTo>
                <a:lnTo>
                  <a:pt x="2112767" y="278552"/>
                </a:lnTo>
                <a:lnTo>
                  <a:pt x="2158782" y="253152"/>
                </a:lnTo>
                <a:lnTo>
                  <a:pt x="2251733" y="227752"/>
                </a:lnTo>
                <a:lnTo>
                  <a:pt x="2298662" y="202352"/>
                </a:lnTo>
                <a:lnTo>
                  <a:pt x="2441215" y="164252"/>
                </a:lnTo>
                <a:lnTo>
                  <a:pt x="2489307" y="138852"/>
                </a:lnTo>
                <a:lnTo>
                  <a:pt x="2833587" y="49952"/>
                </a:lnTo>
                <a:lnTo>
                  <a:pt x="2883812" y="49952"/>
                </a:lnTo>
                <a:lnTo>
                  <a:pt x="3083766" y="0"/>
                </a:lnTo>
                <a:lnTo>
                  <a:pt x="3083766" y="2083914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0" y="2064711"/>
            <a:ext cx="8115299" cy="67379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16422" y="657330"/>
            <a:ext cx="2707640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8324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699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3810454" y="4445000"/>
            <a:ext cx="4472787" cy="4813301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6318" y="6730998"/>
            <a:ext cx="12801600" cy="22606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1028701"/>
            <a:ext cx="12801600" cy="5422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6618" y="9258301"/>
            <a:ext cx="24003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778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6318" y="9258301"/>
            <a:ext cx="113157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778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44801" y="8367713"/>
            <a:ext cx="1713368" cy="100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568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10306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44514" y="-1"/>
            <a:ext cx="3243580" cy="2713990"/>
          </a:xfrm>
          <a:custGeom>
            <a:avLst/>
            <a:gdLst/>
            <a:ahLst/>
            <a:cxnLst/>
            <a:rect l="l" t="t" r="r" b="b"/>
            <a:pathLst>
              <a:path w="3243580" h="2713990">
                <a:moveTo>
                  <a:pt x="3243483" y="2713494"/>
                </a:moveTo>
                <a:lnTo>
                  <a:pt x="3214181" y="2713494"/>
                </a:lnTo>
                <a:lnTo>
                  <a:pt x="3063950" y="2675394"/>
                </a:lnTo>
                <a:lnTo>
                  <a:pt x="3014349" y="2675394"/>
                </a:lnTo>
                <a:lnTo>
                  <a:pt x="2579424" y="2561094"/>
                </a:lnTo>
                <a:lnTo>
                  <a:pt x="2532451" y="2535694"/>
                </a:lnTo>
                <a:lnTo>
                  <a:pt x="2393258" y="2497594"/>
                </a:lnTo>
                <a:lnTo>
                  <a:pt x="2347449" y="2472194"/>
                </a:lnTo>
                <a:lnTo>
                  <a:pt x="2256741" y="2446794"/>
                </a:lnTo>
                <a:lnTo>
                  <a:pt x="2211850" y="2421394"/>
                </a:lnTo>
                <a:lnTo>
                  <a:pt x="2167272" y="2408694"/>
                </a:lnTo>
                <a:lnTo>
                  <a:pt x="2123012" y="2383294"/>
                </a:lnTo>
                <a:lnTo>
                  <a:pt x="2079074" y="2370594"/>
                </a:lnTo>
                <a:lnTo>
                  <a:pt x="2035461" y="2345194"/>
                </a:lnTo>
                <a:lnTo>
                  <a:pt x="1992179" y="2332494"/>
                </a:lnTo>
                <a:lnTo>
                  <a:pt x="1906621" y="2281694"/>
                </a:lnTo>
                <a:lnTo>
                  <a:pt x="1864354" y="2268994"/>
                </a:lnTo>
                <a:lnTo>
                  <a:pt x="1739645" y="2192794"/>
                </a:lnTo>
                <a:lnTo>
                  <a:pt x="1698787" y="2180094"/>
                </a:lnTo>
                <a:lnTo>
                  <a:pt x="1578405" y="2103894"/>
                </a:lnTo>
                <a:lnTo>
                  <a:pt x="1461397" y="2027694"/>
                </a:lnTo>
                <a:lnTo>
                  <a:pt x="1385320" y="1976894"/>
                </a:lnTo>
                <a:lnTo>
                  <a:pt x="1310824" y="1926094"/>
                </a:lnTo>
                <a:lnTo>
                  <a:pt x="1237941" y="1875294"/>
                </a:lnTo>
                <a:lnTo>
                  <a:pt x="1166704" y="1824494"/>
                </a:lnTo>
                <a:lnTo>
                  <a:pt x="1131713" y="1786394"/>
                </a:lnTo>
                <a:lnTo>
                  <a:pt x="1063007" y="1735594"/>
                </a:lnTo>
                <a:lnTo>
                  <a:pt x="1029299" y="1710194"/>
                </a:lnTo>
                <a:lnTo>
                  <a:pt x="996027" y="1672094"/>
                </a:lnTo>
                <a:lnTo>
                  <a:pt x="963196" y="1646694"/>
                </a:lnTo>
                <a:lnTo>
                  <a:pt x="930808" y="1621294"/>
                </a:lnTo>
                <a:lnTo>
                  <a:pt x="898869" y="1583194"/>
                </a:lnTo>
                <a:lnTo>
                  <a:pt x="867382" y="1557794"/>
                </a:lnTo>
                <a:lnTo>
                  <a:pt x="836351" y="1519694"/>
                </a:lnTo>
                <a:lnTo>
                  <a:pt x="805781" y="1494294"/>
                </a:lnTo>
                <a:lnTo>
                  <a:pt x="775675" y="1456194"/>
                </a:lnTo>
                <a:lnTo>
                  <a:pt x="746038" y="1430794"/>
                </a:lnTo>
                <a:lnTo>
                  <a:pt x="716873" y="1392694"/>
                </a:lnTo>
                <a:lnTo>
                  <a:pt x="688185" y="1367294"/>
                </a:lnTo>
                <a:lnTo>
                  <a:pt x="659978" y="1329194"/>
                </a:lnTo>
                <a:lnTo>
                  <a:pt x="632256" y="1303794"/>
                </a:lnTo>
                <a:lnTo>
                  <a:pt x="605022" y="1265694"/>
                </a:lnTo>
                <a:lnTo>
                  <a:pt x="578282" y="1227594"/>
                </a:lnTo>
                <a:lnTo>
                  <a:pt x="552038" y="1202194"/>
                </a:lnTo>
                <a:lnTo>
                  <a:pt x="526296" y="1164094"/>
                </a:lnTo>
                <a:lnTo>
                  <a:pt x="501059" y="1125994"/>
                </a:lnTo>
                <a:lnTo>
                  <a:pt x="476331" y="1100594"/>
                </a:lnTo>
                <a:lnTo>
                  <a:pt x="452116" y="1062494"/>
                </a:lnTo>
                <a:lnTo>
                  <a:pt x="428419" y="1024394"/>
                </a:lnTo>
                <a:lnTo>
                  <a:pt x="405244" y="986294"/>
                </a:lnTo>
                <a:lnTo>
                  <a:pt x="382594" y="948194"/>
                </a:lnTo>
                <a:lnTo>
                  <a:pt x="360474" y="922794"/>
                </a:lnTo>
                <a:lnTo>
                  <a:pt x="338887" y="884694"/>
                </a:lnTo>
                <a:lnTo>
                  <a:pt x="317838" y="846594"/>
                </a:lnTo>
                <a:lnTo>
                  <a:pt x="297331" y="808494"/>
                </a:lnTo>
                <a:lnTo>
                  <a:pt x="277370" y="770394"/>
                </a:lnTo>
                <a:lnTo>
                  <a:pt x="257959" y="732294"/>
                </a:lnTo>
                <a:lnTo>
                  <a:pt x="239103" y="694194"/>
                </a:lnTo>
                <a:lnTo>
                  <a:pt x="220804" y="656094"/>
                </a:lnTo>
                <a:lnTo>
                  <a:pt x="203067" y="617994"/>
                </a:lnTo>
                <a:lnTo>
                  <a:pt x="185897" y="579894"/>
                </a:lnTo>
                <a:lnTo>
                  <a:pt x="169298" y="541794"/>
                </a:lnTo>
                <a:lnTo>
                  <a:pt x="153272" y="503694"/>
                </a:lnTo>
                <a:lnTo>
                  <a:pt x="137826" y="465594"/>
                </a:lnTo>
                <a:lnTo>
                  <a:pt x="122962" y="427494"/>
                </a:lnTo>
                <a:lnTo>
                  <a:pt x="108684" y="389394"/>
                </a:lnTo>
                <a:lnTo>
                  <a:pt x="94998" y="351294"/>
                </a:lnTo>
                <a:lnTo>
                  <a:pt x="81906" y="313194"/>
                </a:lnTo>
                <a:lnTo>
                  <a:pt x="69413" y="275094"/>
                </a:lnTo>
                <a:lnTo>
                  <a:pt x="57523" y="236994"/>
                </a:lnTo>
                <a:lnTo>
                  <a:pt x="46240" y="198894"/>
                </a:lnTo>
                <a:lnTo>
                  <a:pt x="35568" y="160794"/>
                </a:lnTo>
                <a:lnTo>
                  <a:pt x="25512" y="109994"/>
                </a:lnTo>
                <a:lnTo>
                  <a:pt x="16075" y="71894"/>
                </a:lnTo>
                <a:lnTo>
                  <a:pt x="7261" y="33794"/>
                </a:lnTo>
                <a:lnTo>
                  <a:pt x="0" y="0"/>
                </a:lnTo>
                <a:lnTo>
                  <a:pt x="3243483" y="0"/>
                </a:lnTo>
                <a:lnTo>
                  <a:pt x="3243483" y="2713494"/>
                </a:lnTo>
                <a:close/>
              </a:path>
            </a:pathLst>
          </a:custGeom>
          <a:solidFill>
            <a:srgbClr val="18324D">
              <a:alpha val="1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189538"/>
            <a:ext cx="3215005" cy="2098040"/>
          </a:xfrm>
          <a:custGeom>
            <a:avLst/>
            <a:gdLst/>
            <a:ahLst/>
            <a:cxnLst/>
            <a:rect l="l" t="t" r="r" b="b"/>
            <a:pathLst>
              <a:path w="3215005" h="2098040">
                <a:moveTo>
                  <a:pt x="3214507" y="2097461"/>
                </a:moveTo>
                <a:lnTo>
                  <a:pt x="0" y="2097461"/>
                </a:lnTo>
                <a:lnTo>
                  <a:pt x="0" y="0"/>
                </a:lnTo>
                <a:lnTo>
                  <a:pt x="24268" y="0"/>
                </a:lnTo>
                <a:lnTo>
                  <a:pt x="75923" y="12699"/>
                </a:lnTo>
                <a:lnTo>
                  <a:pt x="127350" y="12699"/>
                </a:lnTo>
                <a:lnTo>
                  <a:pt x="330695" y="63499"/>
                </a:lnTo>
                <a:lnTo>
                  <a:pt x="380920" y="63499"/>
                </a:lnTo>
                <a:lnTo>
                  <a:pt x="725200" y="152399"/>
                </a:lnTo>
                <a:lnTo>
                  <a:pt x="773292" y="177799"/>
                </a:lnTo>
                <a:lnTo>
                  <a:pt x="915845" y="215899"/>
                </a:lnTo>
                <a:lnTo>
                  <a:pt x="962774" y="241299"/>
                </a:lnTo>
                <a:lnTo>
                  <a:pt x="1055725" y="266699"/>
                </a:lnTo>
                <a:lnTo>
                  <a:pt x="1101740" y="292099"/>
                </a:lnTo>
                <a:lnTo>
                  <a:pt x="1192826" y="317499"/>
                </a:lnTo>
                <a:lnTo>
                  <a:pt x="1237889" y="342899"/>
                </a:lnTo>
                <a:lnTo>
                  <a:pt x="1282627" y="355599"/>
                </a:lnTo>
                <a:lnTo>
                  <a:pt x="1327036" y="380999"/>
                </a:lnTo>
                <a:lnTo>
                  <a:pt x="1371112" y="393699"/>
                </a:lnTo>
                <a:lnTo>
                  <a:pt x="1458249" y="444499"/>
                </a:lnTo>
                <a:lnTo>
                  <a:pt x="1501301" y="457199"/>
                </a:lnTo>
                <a:lnTo>
                  <a:pt x="1586354" y="507999"/>
                </a:lnTo>
                <a:lnTo>
                  <a:pt x="1628347" y="520699"/>
                </a:lnTo>
                <a:lnTo>
                  <a:pt x="1752140" y="596899"/>
                </a:lnTo>
                <a:lnTo>
                  <a:pt x="1872573" y="673099"/>
                </a:lnTo>
                <a:lnTo>
                  <a:pt x="1911951" y="685799"/>
                </a:lnTo>
                <a:lnTo>
                  <a:pt x="1950940" y="711199"/>
                </a:lnTo>
                <a:lnTo>
                  <a:pt x="2027732" y="761999"/>
                </a:lnTo>
                <a:lnTo>
                  <a:pt x="2065528" y="800099"/>
                </a:lnTo>
                <a:lnTo>
                  <a:pt x="2139898" y="850899"/>
                </a:lnTo>
                <a:lnTo>
                  <a:pt x="2212614" y="901699"/>
                </a:lnTo>
                <a:lnTo>
                  <a:pt x="2283641" y="952499"/>
                </a:lnTo>
                <a:lnTo>
                  <a:pt x="2318513" y="990599"/>
                </a:lnTo>
                <a:lnTo>
                  <a:pt x="2352950" y="1015999"/>
                </a:lnTo>
                <a:lnTo>
                  <a:pt x="2420506" y="1066799"/>
                </a:lnTo>
                <a:lnTo>
                  <a:pt x="2453617" y="1104899"/>
                </a:lnTo>
                <a:lnTo>
                  <a:pt x="2486278" y="1130299"/>
                </a:lnTo>
                <a:lnTo>
                  <a:pt x="2518485" y="1155699"/>
                </a:lnTo>
                <a:lnTo>
                  <a:pt x="2550234" y="1193799"/>
                </a:lnTo>
                <a:lnTo>
                  <a:pt x="2581520" y="1219199"/>
                </a:lnTo>
                <a:lnTo>
                  <a:pt x="2612341" y="1257299"/>
                </a:lnTo>
                <a:lnTo>
                  <a:pt x="2642691" y="1282699"/>
                </a:lnTo>
                <a:lnTo>
                  <a:pt x="2672567" y="1320799"/>
                </a:lnTo>
                <a:lnTo>
                  <a:pt x="2701964" y="1346199"/>
                </a:lnTo>
                <a:lnTo>
                  <a:pt x="2730880" y="1384299"/>
                </a:lnTo>
                <a:lnTo>
                  <a:pt x="2759308" y="1409699"/>
                </a:lnTo>
                <a:lnTo>
                  <a:pt x="2787247" y="1447799"/>
                </a:lnTo>
                <a:lnTo>
                  <a:pt x="2814691" y="1473199"/>
                </a:lnTo>
                <a:lnTo>
                  <a:pt x="2841637" y="1511299"/>
                </a:lnTo>
                <a:lnTo>
                  <a:pt x="2868080" y="1549399"/>
                </a:lnTo>
                <a:lnTo>
                  <a:pt x="2894016" y="1574799"/>
                </a:lnTo>
                <a:lnTo>
                  <a:pt x="2919442" y="1612899"/>
                </a:lnTo>
                <a:lnTo>
                  <a:pt x="2944354" y="1650999"/>
                </a:lnTo>
                <a:lnTo>
                  <a:pt x="2968747" y="1676399"/>
                </a:lnTo>
                <a:lnTo>
                  <a:pt x="2992617" y="1714499"/>
                </a:lnTo>
                <a:lnTo>
                  <a:pt x="3015960" y="1752599"/>
                </a:lnTo>
                <a:lnTo>
                  <a:pt x="3038773" y="1790699"/>
                </a:lnTo>
                <a:lnTo>
                  <a:pt x="3061051" y="1816099"/>
                </a:lnTo>
                <a:lnTo>
                  <a:pt x="3082790" y="1854199"/>
                </a:lnTo>
                <a:lnTo>
                  <a:pt x="3103986" y="1892299"/>
                </a:lnTo>
                <a:lnTo>
                  <a:pt x="3124636" y="1930399"/>
                </a:lnTo>
                <a:lnTo>
                  <a:pt x="3144735" y="1968499"/>
                </a:lnTo>
                <a:lnTo>
                  <a:pt x="3164278" y="2006599"/>
                </a:lnTo>
                <a:lnTo>
                  <a:pt x="3183263" y="2044699"/>
                </a:lnTo>
                <a:lnTo>
                  <a:pt x="3201685" y="2070099"/>
                </a:lnTo>
                <a:lnTo>
                  <a:pt x="3214507" y="2097461"/>
                </a:lnTo>
                <a:close/>
              </a:path>
            </a:pathLst>
          </a:custGeom>
          <a:solidFill>
            <a:srgbClr val="1832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8000" cy="612775"/>
          </a:xfrm>
          <a:custGeom>
            <a:avLst/>
            <a:gdLst/>
            <a:ahLst/>
            <a:cxnLst/>
            <a:rect l="l" t="t" r="r" b="b"/>
            <a:pathLst>
              <a:path w="18288000" h="612775">
                <a:moveTo>
                  <a:pt x="18287998" y="612728"/>
                </a:moveTo>
                <a:lnTo>
                  <a:pt x="0" y="612728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612728"/>
                </a:lnTo>
                <a:close/>
              </a:path>
            </a:pathLst>
          </a:custGeom>
          <a:solidFill>
            <a:srgbClr val="53C7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4565" y="3288853"/>
            <a:ext cx="6336871" cy="280416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 marR="5080">
              <a:lnSpc>
                <a:spcPts val="10130"/>
              </a:lnSpc>
              <a:spcBef>
                <a:spcPts val="1785"/>
              </a:spcBef>
            </a:pPr>
            <a:r>
              <a:rPr sz="9800" spc="-575" dirty="0"/>
              <a:t>Висотна </a:t>
            </a:r>
            <a:r>
              <a:rPr sz="9800" spc="-495" dirty="0"/>
              <a:t>хвороба</a:t>
            </a:r>
            <a:endParaRPr sz="9800"/>
          </a:p>
        </p:txBody>
      </p:sp>
      <p:sp>
        <p:nvSpPr>
          <p:cNvPr id="8" name="object 8"/>
          <p:cNvSpPr txBox="1"/>
          <p:nvPr/>
        </p:nvSpPr>
        <p:spPr>
          <a:xfrm>
            <a:off x="7566370" y="4147203"/>
            <a:ext cx="6926580" cy="3886962"/>
          </a:xfrm>
          <a:prstGeom prst="rect">
            <a:avLst/>
          </a:prstGeom>
        </p:spPr>
        <p:txBody>
          <a:bodyPr vert="horz" wrap="square" lIns="0" tIns="18605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3800" spc="-409" dirty="0">
                <a:solidFill>
                  <a:srgbClr val="FFFFFF"/>
                </a:solidFill>
                <a:latin typeface="Lucida Sans Unicode"/>
                <a:cs typeface="Lucida Sans Unicode"/>
              </a:rPr>
              <a:t>ТА</a:t>
            </a:r>
            <a:endParaRPr sz="3800">
              <a:latin typeface="Lucida Sans Unicode"/>
              <a:cs typeface="Lucida Sans Unicode"/>
            </a:endParaRPr>
          </a:p>
          <a:p>
            <a:pPr marL="805815" marR="1064260">
              <a:lnSpc>
                <a:spcPts val="9520"/>
              </a:lnSpc>
              <a:spcBef>
                <a:spcPts val="4875"/>
              </a:spcBef>
            </a:pPr>
            <a:r>
              <a:rPr sz="9200" spc="-715" dirty="0">
                <a:solidFill>
                  <a:srgbClr val="FFFFFF"/>
                </a:solidFill>
                <a:latin typeface="Arial Black"/>
                <a:cs typeface="Arial Black"/>
              </a:rPr>
              <a:t>Кесонна </a:t>
            </a:r>
            <a:r>
              <a:rPr sz="9200" spc="-465" dirty="0">
                <a:solidFill>
                  <a:srgbClr val="FFFFFF"/>
                </a:solidFill>
                <a:latin typeface="Arial Black"/>
                <a:cs typeface="Arial Black"/>
              </a:rPr>
              <a:t>хвороба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"/>
            <a:ext cx="1828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Одеський</a:t>
            </a:r>
            <a:r>
              <a:rPr lang="ru-RU" sz="36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національний</a:t>
            </a:r>
            <a:r>
              <a:rPr lang="ru-RU" sz="36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медичний</a:t>
            </a:r>
            <a:r>
              <a:rPr lang="ru-RU" sz="36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університет</a:t>
            </a:r>
            <a:r>
              <a:rPr lang="ru-RU" sz="3600" dirty="0" smtClean="0">
                <a:latin typeface="Times New Roman"/>
                <a:cs typeface="Times New Roman"/>
              </a:rPr>
              <a:t/>
            </a:r>
            <a:br>
              <a:rPr lang="ru-RU" sz="3600" dirty="0" smtClean="0">
                <a:latin typeface="Times New Roman"/>
                <a:cs typeface="Times New Roman"/>
              </a:rPr>
            </a:br>
            <a:r>
              <a:rPr lang="ru-RU" sz="3600" dirty="0" smtClean="0">
                <a:latin typeface="Times New Roman"/>
                <a:cs typeface="Times New Roman"/>
              </a:rPr>
              <a:t>Кафедра </a:t>
            </a:r>
            <a:r>
              <a:rPr lang="ru-RU" sz="3600" dirty="0" err="1" smtClean="0">
                <a:latin typeface="Times New Roman"/>
                <a:cs typeface="Times New Roman"/>
              </a:rPr>
              <a:t>професійної</a:t>
            </a:r>
            <a:r>
              <a:rPr lang="ru-RU" sz="3600" dirty="0" smtClean="0">
                <a:latin typeface="Times New Roman"/>
                <a:cs typeface="Times New Roman"/>
              </a:rPr>
              <a:t> </a:t>
            </a:r>
            <a:r>
              <a:rPr lang="ru-RU" sz="3600" dirty="0" err="1" smtClean="0">
                <a:latin typeface="Times New Roman"/>
                <a:cs typeface="Times New Roman"/>
              </a:rPr>
              <a:t>патллогії</a:t>
            </a:r>
            <a:r>
              <a:rPr lang="ru-RU" sz="3600" dirty="0" smtClean="0">
                <a:latin typeface="Times New Roman"/>
                <a:cs typeface="Times New Roman"/>
              </a:rPr>
              <a:t>, </a:t>
            </a:r>
            <a:r>
              <a:rPr lang="ru-RU" sz="3600" dirty="0" err="1" smtClean="0">
                <a:latin typeface="Times New Roman"/>
                <a:cs typeface="Times New Roman"/>
              </a:rPr>
              <a:t>клінічної</a:t>
            </a:r>
            <a:r>
              <a:rPr lang="ru-RU" sz="3600" dirty="0" smtClean="0">
                <a:latin typeface="Times New Roman"/>
                <a:cs typeface="Times New Roman"/>
              </a:rPr>
              <a:t> </a:t>
            </a:r>
            <a:r>
              <a:rPr lang="ru-RU" sz="3600" dirty="0" err="1" smtClean="0">
                <a:latin typeface="Times New Roman"/>
                <a:cs typeface="Times New Roman"/>
              </a:rPr>
              <a:t>лабораторної</a:t>
            </a:r>
            <a:r>
              <a:rPr lang="ru-RU" sz="3600" dirty="0" smtClean="0">
                <a:latin typeface="Times New Roman"/>
                <a:cs typeface="Times New Roman"/>
              </a:rPr>
              <a:t> та </a:t>
            </a:r>
            <a:r>
              <a:rPr lang="ru-RU" sz="3600" dirty="0" err="1" smtClean="0">
                <a:latin typeface="Times New Roman"/>
                <a:cs typeface="Times New Roman"/>
              </a:rPr>
              <a:t>функціональної</a:t>
            </a:r>
            <a:r>
              <a:rPr lang="ru-RU" sz="3600" dirty="0" smtClean="0">
                <a:latin typeface="Times New Roman"/>
                <a:cs typeface="Times New Roman"/>
              </a:rPr>
              <a:t> </a:t>
            </a:r>
            <a:r>
              <a:rPr lang="ru-RU" sz="3600" dirty="0" err="1" smtClean="0">
                <a:latin typeface="Times New Roman"/>
                <a:cs typeface="Times New Roman"/>
              </a:rPr>
              <a:t>діагностики</a:t>
            </a:r>
            <a:endParaRPr lang="uk-UA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114" y="1654177"/>
            <a:ext cx="7356544" cy="70687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80799" y="2189023"/>
            <a:ext cx="9861550" cy="629221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540"/>
              </a:spcBef>
            </a:pP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Захворювання,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яке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результаті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значного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endParaRPr sz="2000">
              <a:latin typeface="Tahoma"/>
              <a:cs typeface="Tahoma"/>
            </a:endParaRPr>
          </a:p>
          <a:p>
            <a:pPr marL="156210" marR="5080">
              <a:lnSpc>
                <a:spcPts val="2850"/>
              </a:lnSpc>
              <a:spcBef>
                <a:spcPts val="170"/>
              </a:spcBef>
            </a:pP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швидкого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0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парціального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(рО2)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навколишньому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газовому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середовищі.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20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750" spc="13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" dirty="0">
                <a:solidFill>
                  <a:srgbClr val="FFFFFF"/>
                </a:solidFill>
                <a:latin typeface="Tahoma"/>
                <a:cs typeface="Tahoma"/>
              </a:rPr>
              <a:t>льотчиків,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60" dirty="0">
                <a:solidFill>
                  <a:srgbClr val="FFFFFF"/>
                </a:solidFill>
                <a:latin typeface="Tahoma"/>
                <a:cs typeface="Tahoma"/>
              </a:rPr>
              <a:t>також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" dirty="0">
                <a:solidFill>
                  <a:srgbClr val="FFFFFF"/>
                </a:solidFill>
                <a:latin typeface="Tahoma"/>
                <a:cs typeface="Tahoma"/>
              </a:rPr>
              <a:t>осіб,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які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працюють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5" dirty="0">
                <a:solidFill>
                  <a:srgbClr val="FFFFFF"/>
                </a:solidFill>
                <a:latin typeface="Tahoma"/>
                <a:cs typeface="Tahoma"/>
              </a:rPr>
              <a:t>високогорній</a:t>
            </a:r>
            <a:r>
              <a:rPr sz="175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місцевості.</a:t>
            </a:r>
            <a:endParaRPr sz="1750">
              <a:latin typeface="Tahoma"/>
              <a:cs typeface="Tahoma"/>
            </a:endParaRPr>
          </a:p>
          <a:p>
            <a:pPr marL="12700" marR="356235" algn="just">
              <a:lnSpc>
                <a:spcPct val="100000"/>
              </a:lnSpc>
            </a:pP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0" dirty="0">
                <a:solidFill>
                  <a:srgbClr val="FFFFFF"/>
                </a:solidFill>
                <a:latin typeface="Tahoma"/>
                <a:cs typeface="Tahoma"/>
              </a:rPr>
              <a:t>нормі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парціальний</a:t>
            </a:r>
            <a:r>
              <a:rPr sz="17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тиск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5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5" dirty="0">
                <a:solidFill>
                  <a:srgbClr val="FFFFFF"/>
                </a:solidFill>
                <a:latin typeface="Tahoma"/>
                <a:cs typeface="Tahoma"/>
              </a:rPr>
              <a:t>альвеолярному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повітрі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становить</a:t>
            </a:r>
            <a:r>
              <a:rPr sz="17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100</a:t>
            </a:r>
            <a:r>
              <a:rPr sz="17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мм.</a:t>
            </a:r>
            <a:r>
              <a:rPr sz="17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На 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висоті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2400-</a:t>
            </a:r>
            <a:r>
              <a:rPr sz="1750" spc="135" dirty="0">
                <a:solidFill>
                  <a:srgbClr val="FFFFFF"/>
                </a:solidFill>
                <a:latin typeface="Tahoma"/>
                <a:cs typeface="Tahoma"/>
              </a:rPr>
              <a:t>3000м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він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падає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0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175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70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мм,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70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5" dirty="0">
                <a:solidFill>
                  <a:srgbClr val="FFFFFF"/>
                </a:solidFill>
                <a:latin typeface="Tahoma"/>
                <a:cs typeface="Tahoma"/>
              </a:rPr>
              <a:t>людиною</a:t>
            </a:r>
            <a:r>
              <a:rPr sz="175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5" dirty="0">
                <a:solidFill>
                  <a:srgbClr val="FFFFFF"/>
                </a:solidFill>
                <a:latin typeface="Tahoma"/>
                <a:cs typeface="Tahoma"/>
              </a:rPr>
              <a:t>мало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відчутно.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Починаючи</a:t>
            </a:r>
            <a:r>
              <a:rPr sz="175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з </a:t>
            </a:r>
            <a:r>
              <a:rPr sz="1750" spc="160" dirty="0">
                <a:solidFill>
                  <a:srgbClr val="FFFFFF"/>
                </a:solidFill>
                <a:latin typeface="Tahoma"/>
                <a:cs typeface="Tahoma"/>
              </a:rPr>
              <a:t>4000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м</a:t>
            </a:r>
            <a:r>
              <a:rPr sz="175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5" dirty="0">
                <a:solidFill>
                  <a:srgbClr val="FFFFFF"/>
                </a:solidFill>
                <a:latin typeface="Tahoma"/>
                <a:cs typeface="Tahoma"/>
              </a:rPr>
              <a:t>насиченість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175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киснем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різко</a:t>
            </a:r>
            <a:r>
              <a:rPr sz="175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падає.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0" dirty="0">
                <a:solidFill>
                  <a:srgbClr val="FFFFFF"/>
                </a:solidFill>
                <a:latin typeface="Tahoma"/>
                <a:cs typeface="Tahoma"/>
              </a:rPr>
              <a:t>Межею</a:t>
            </a:r>
            <a:r>
              <a:rPr sz="175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висоти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польоту</a:t>
            </a:r>
            <a:r>
              <a:rPr sz="175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без</a:t>
            </a:r>
            <a:r>
              <a:rPr sz="17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кисневого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апарату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вважається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3000-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7000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м,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коли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парціальний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тиск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5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альвеолярному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повітрі</a:t>
            </a:r>
            <a:r>
              <a:rPr sz="175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знижується</a:t>
            </a:r>
            <a:r>
              <a:rPr sz="17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0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17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55" dirty="0">
                <a:solidFill>
                  <a:srgbClr val="FFFFFF"/>
                </a:solidFill>
                <a:latin typeface="Tahoma"/>
                <a:cs typeface="Tahoma"/>
              </a:rPr>
              <a:t>84</a:t>
            </a:r>
            <a:r>
              <a:rPr sz="17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-310" dirty="0">
                <a:solidFill>
                  <a:srgbClr val="FFFFFF"/>
                </a:solidFill>
                <a:latin typeface="Tahoma"/>
                <a:cs typeface="Tahoma"/>
              </a:rPr>
              <a:t>%.</a:t>
            </a:r>
            <a:r>
              <a:rPr sz="175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70D0D"/>
                </a:solidFill>
                <a:latin typeface="Tahoma"/>
                <a:cs typeface="Tahoma"/>
              </a:rPr>
              <a:t>АБСОЛЮТНО</a:t>
            </a:r>
            <a:r>
              <a:rPr sz="1750" spc="20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1750" spc="155" dirty="0">
                <a:solidFill>
                  <a:srgbClr val="F70D0D"/>
                </a:solidFill>
                <a:latin typeface="Tahoma"/>
                <a:cs typeface="Tahoma"/>
              </a:rPr>
              <a:t>НЕБЕЗПЕЧНОЮ</a:t>
            </a:r>
            <a:r>
              <a:rPr sz="1750" spc="15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1750" spc="185" dirty="0">
                <a:solidFill>
                  <a:srgbClr val="F70D0D"/>
                </a:solidFill>
                <a:latin typeface="Tahoma"/>
                <a:cs typeface="Tahoma"/>
              </a:rPr>
              <a:t>ЗОНОЮ</a:t>
            </a:r>
            <a:r>
              <a:rPr sz="1750" spc="20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1750" spc="175" dirty="0">
                <a:solidFill>
                  <a:srgbClr val="F70D0D"/>
                </a:solidFill>
                <a:latin typeface="Tahoma"/>
                <a:cs typeface="Tahoma"/>
              </a:rPr>
              <a:t>Є</a:t>
            </a:r>
            <a:r>
              <a:rPr sz="1750" spc="15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70D0D"/>
                </a:solidFill>
                <a:latin typeface="Tahoma"/>
                <a:cs typeface="Tahoma"/>
              </a:rPr>
              <a:t>ВИСОТА</a:t>
            </a:r>
            <a:r>
              <a:rPr sz="1750" spc="15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1750" spc="130" dirty="0">
                <a:solidFill>
                  <a:srgbClr val="F70D0D"/>
                </a:solidFill>
                <a:latin typeface="Tahoma"/>
                <a:cs typeface="Tahoma"/>
              </a:rPr>
              <a:t>8000 </a:t>
            </a:r>
            <a:r>
              <a:rPr sz="1750" spc="30" dirty="0">
                <a:solidFill>
                  <a:srgbClr val="F70D0D"/>
                </a:solidFill>
                <a:latin typeface="Tahoma"/>
                <a:cs typeface="Tahoma"/>
              </a:rPr>
              <a:t>М</a:t>
            </a:r>
            <a:r>
              <a:rPr sz="1750" spc="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750">
              <a:latin typeface="Tahoma"/>
              <a:cs typeface="Tahoma"/>
            </a:endParaRPr>
          </a:p>
          <a:p>
            <a:pPr marL="12700" marR="356235">
              <a:lnSpc>
                <a:spcPct val="100000"/>
              </a:lnSpc>
              <a:tabLst>
                <a:tab pos="1484630" algn="l"/>
                <a:tab pos="2957830" algn="l"/>
                <a:tab pos="4636135" algn="l"/>
                <a:tab pos="5888990" algn="l"/>
                <a:tab pos="7129145" algn="l"/>
                <a:tab pos="7545705" algn="l"/>
                <a:tab pos="8564880" algn="l"/>
              </a:tabLst>
            </a:pPr>
            <a:r>
              <a:rPr sz="1750" spc="125" dirty="0">
                <a:solidFill>
                  <a:srgbClr val="FFFFFF"/>
                </a:solidFill>
                <a:latin typeface="Tahoma"/>
                <a:cs typeface="Tahoma"/>
              </a:rPr>
              <a:t>Основною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25" dirty="0">
                <a:solidFill>
                  <a:srgbClr val="FFFFFF"/>
                </a:solidFill>
                <a:latin typeface="Tahoma"/>
                <a:cs typeface="Tahoma"/>
              </a:rPr>
              <a:t>причиною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виникнення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гостре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кисневе 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голодування.</a:t>
            </a:r>
            <a:endParaRPr sz="1750">
              <a:latin typeface="Tahoma"/>
              <a:cs typeface="Tahoma"/>
            </a:endParaRPr>
          </a:p>
          <a:p>
            <a:pPr marL="12700" marR="356235">
              <a:lnSpc>
                <a:spcPct val="100000"/>
              </a:lnSpc>
              <a:tabLst>
                <a:tab pos="1264285" algn="l"/>
                <a:tab pos="2649855" algn="l"/>
                <a:tab pos="4302125" algn="l"/>
                <a:tab pos="6096635" algn="l"/>
                <a:tab pos="7618730" algn="l"/>
              </a:tabLst>
            </a:pP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Розвиток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кисневого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голодування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зумовлюється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зниженням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барометричного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175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6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endParaRPr sz="1750">
              <a:latin typeface="Tahoma"/>
              <a:cs typeface="Tahoma"/>
            </a:endParaRPr>
          </a:p>
          <a:p>
            <a:pPr marL="12700" marR="356235">
              <a:lnSpc>
                <a:spcPct val="100000"/>
              </a:lnSpc>
              <a:tabLst>
                <a:tab pos="1369060" algn="l"/>
                <a:tab pos="2651760" algn="l"/>
                <a:tab pos="3051810" algn="l"/>
                <a:tab pos="4364355" algn="l"/>
                <a:tab pos="5851525" algn="l"/>
                <a:tab pos="6647815" algn="l"/>
                <a:tab pos="7335520" algn="l"/>
                <a:tab pos="8200390" algn="l"/>
              </a:tabLst>
            </a:pP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обов'язковим</a:t>
            </a: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падінням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7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50" dirty="0">
                <a:solidFill>
                  <a:srgbClr val="FFFFFF"/>
                </a:solidFill>
                <a:latin typeface="Tahoma"/>
                <a:cs typeface="Tahoma"/>
              </a:rPr>
              <a:t>рО2,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повітрі: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5" dirty="0">
                <a:solidFill>
                  <a:srgbClr val="FFFFFF"/>
                </a:solidFill>
                <a:latin typeface="Tahoma"/>
                <a:cs typeface="Tahoma"/>
              </a:rPr>
              <a:t>під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5" dirty="0">
                <a:solidFill>
                  <a:srgbClr val="FFFFFF"/>
                </a:solidFill>
                <a:latin typeface="Tahoma"/>
                <a:cs typeface="Tahoma"/>
              </a:rPr>
              <a:t>час</a:t>
            </a:r>
            <a:r>
              <a:rPr sz="175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висотних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польотів</a:t>
            </a:r>
            <a:r>
              <a:rPr sz="175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45" dirty="0">
                <a:solidFill>
                  <a:srgbClr val="FFFFFF"/>
                </a:solidFill>
                <a:latin typeface="Tahoma"/>
                <a:cs typeface="Tahoma"/>
              </a:rPr>
              <a:t>у 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літальних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апаратах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кабінами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відкритого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65" dirty="0">
                <a:solidFill>
                  <a:srgbClr val="FFFFFF"/>
                </a:solidFill>
                <a:latin typeface="Tahoma"/>
                <a:cs typeface="Tahoma"/>
              </a:rPr>
              <a:t>типу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85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після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порушення 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герметичності</a:t>
            </a:r>
            <a:endParaRPr sz="1750">
              <a:latin typeface="Tahoma"/>
              <a:cs typeface="Tahoma"/>
            </a:endParaRPr>
          </a:p>
          <a:p>
            <a:pPr marL="12700" marR="356235">
              <a:lnSpc>
                <a:spcPct val="100000"/>
              </a:lnSpc>
            </a:pP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кабін</a:t>
            </a:r>
            <a:r>
              <a:rPr sz="175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закритого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типу;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0" dirty="0">
                <a:solidFill>
                  <a:srgbClr val="FFFFFF"/>
                </a:solidFill>
                <a:latin typeface="Tahoma"/>
                <a:cs typeface="Tahoma"/>
              </a:rPr>
              <a:t>зниженням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вмісту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35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ahoma"/>
                <a:cs typeface="Tahoma"/>
              </a:rPr>
              <a:t>повітрі</a:t>
            </a:r>
            <a:r>
              <a:rPr sz="175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5" dirty="0">
                <a:solidFill>
                  <a:srgbClr val="FFFFFF"/>
                </a:solidFill>
                <a:latin typeface="Tahoma"/>
                <a:cs typeface="Tahoma"/>
              </a:rPr>
              <a:t>чи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FFFFFF"/>
                </a:solidFill>
                <a:latin typeface="Tahoma"/>
                <a:cs typeface="Tahoma"/>
              </a:rPr>
              <a:t>то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штучному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газовому</a:t>
            </a:r>
            <a:r>
              <a:rPr sz="175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середовищі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00" dirty="0">
                <a:solidFill>
                  <a:srgbClr val="FFFFFF"/>
                </a:solidFill>
                <a:latin typeface="Tahoma"/>
                <a:cs typeface="Tahoma"/>
              </a:rPr>
              <a:t>герметично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0" dirty="0">
                <a:solidFill>
                  <a:srgbClr val="FFFFFF"/>
                </a:solidFill>
                <a:latin typeface="Tahoma"/>
                <a:cs typeface="Tahoma"/>
              </a:rPr>
              <a:t>замкнених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приміщень: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0" dirty="0">
                <a:solidFill>
                  <a:srgbClr val="FFFFFF"/>
                </a:solidFill>
                <a:latin typeface="Tahoma"/>
                <a:cs typeface="Tahoma"/>
              </a:rPr>
              <a:t>внаслідок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20" dirty="0">
                <a:solidFill>
                  <a:srgbClr val="FFFFFF"/>
                </a:solidFill>
                <a:latin typeface="Tahoma"/>
                <a:cs typeface="Tahoma"/>
              </a:rPr>
              <a:t>відмови</a:t>
            </a:r>
            <a:r>
              <a:rPr sz="17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FFFFFF"/>
                </a:solidFill>
                <a:latin typeface="Tahoma"/>
                <a:cs typeface="Tahoma"/>
              </a:rPr>
              <a:t>систем,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spc="85" dirty="0">
                <a:solidFill>
                  <a:srgbClr val="FFFFFF"/>
                </a:solidFill>
                <a:latin typeface="Tahoma"/>
                <a:cs typeface="Tahoma"/>
              </a:rPr>
              <a:t>регенерують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85" dirty="0">
                <a:solidFill>
                  <a:srgbClr val="FFFFFF"/>
                </a:solidFill>
                <a:latin typeface="Tahoma"/>
                <a:cs typeface="Tahoma"/>
              </a:rPr>
              <a:t>повітря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4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95" dirty="0">
                <a:solidFill>
                  <a:srgbClr val="FFFFFF"/>
                </a:solidFill>
                <a:latin typeface="Tahoma"/>
                <a:cs typeface="Tahoma"/>
              </a:rPr>
              <a:t>герметичних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FFFFFF"/>
                </a:solidFill>
                <a:latin typeface="Tahoma"/>
                <a:cs typeface="Tahoma"/>
              </a:rPr>
              <a:t>кабінах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7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spc="114" dirty="0">
                <a:solidFill>
                  <a:srgbClr val="FFFFFF"/>
                </a:solidFill>
                <a:latin typeface="Tahoma"/>
                <a:cs typeface="Tahoma"/>
              </a:rPr>
              <a:t>приміщеннях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31996" y="841439"/>
            <a:ext cx="53581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latin typeface="Lucida Sans Unicode"/>
                <a:cs typeface="Lucida Sans Unicode"/>
              </a:rPr>
              <a:t>Висотна</a:t>
            </a:r>
            <a:r>
              <a:rPr sz="5000" spc="-175" dirty="0">
                <a:latin typeface="Lucida Sans Unicode"/>
                <a:cs typeface="Lucida Sans Unicode"/>
              </a:rPr>
              <a:t> </a:t>
            </a:r>
            <a:r>
              <a:rPr sz="5000" spc="-25" dirty="0">
                <a:latin typeface="Lucida Sans Unicode"/>
                <a:cs typeface="Lucida Sans Unicode"/>
              </a:rPr>
              <a:t>хвороба</a:t>
            </a:r>
            <a:endParaRPr sz="5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775735" y="4364801"/>
            <a:ext cx="11512371" cy="5922423"/>
            <a:chOff x="6775735" y="4364801"/>
            <a:chExt cx="11512371" cy="5922423"/>
          </a:xfrm>
        </p:grpSpPr>
        <p:sp>
          <p:nvSpPr>
            <p:cNvPr id="5" name="object 5"/>
            <p:cNvSpPr/>
            <p:nvPr/>
          </p:nvSpPr>
          <p:spPr>
            <a:xfrm>
              <a:off x="6775735" y="4364801"/>
              <a:ext cx="10475595" cy="4893945"/>
            </a:xfrm>
            <a:custGeom>
              <a:avLst/>
              <a:gdLst/>
              <a:ahLst/>
              <a:cxnLst/>
              <a:rect l="l" t="t" r="r" b="b"/>
              <a:pathLst>
                <a:path w="10475594" h="4893945">
                  <a:moveTo>
                    <a:pt x="10264488" y="4893497"/>
                  </a:moveTo>
                  <a:lnTo>
                    <a:pt x="219075" y="4893497"/>
                  </a:lnTo>
                  <a:lnTo>
                    <a:pt x="176136" y="4889249"/>
                  </a:lnTo>
                  <a:lnTo>
                    <a:pt x="135238" y="4876821"/>
                  </a:lnTo>
                  <a:lnTo>
                    <a:pt x="97532" y="4856690"/>
                  </a:lnTo>
                  <a:lnTo>
                    <a:pt x="64166" y="4829332"/>
                  </a:lnTo>
                  <a:lnTo>
                    <a:pt x="36807" y="4795966"/>
                  </a:lnTo>
                  <a:lnTo>
                    <a:pt x="16676" y="4758259"/>
                  </a:lnTo>
                  <a:lnTo>
                    <a:pt x="4248" y="4717362"/>
                  </a:lnTo>
                  <a:lnTo>
                    <a:pt x="0" y="4674423"/>
                  </a:lnTo>
                  <a:lnTo>
                    <a:pt x="0" y="219075"/>
                  </a:lnTo>
                  <a:lnTo>
                    <a:pt x="4248" y="176136"/>
                  </a:lnTo>
                  <a:lnTo>
                    <a:pt x="16676" y="135238"/>
                  </a:lnTo>
                  <a:lnTo>
                    <a:pt x="36807" y="97532"/>
                  </a:lnTo>
                  <a:lnTo>
                    <a:pt x="64166" y="64165"/>
                  </a:lnTo>
                  <a:lnTo>
                    <a:pt x="97532" y="36807"/>
                  </a:lnTo>
                  <a:lnTo>
                    <a:pt x="135238" y="16676"/>
                  </a:lnTo>
                  <a:lnTo>
                    <a:pt x="176136" y="4248"/>
                  </a:lnTo>
                  <a:lnTo>
                    <a:pt x="219075" y="0"/>
                  </a:lnTo>
                  <a:lnTo>
                    <a:pt x="10264488" y="0"/>
                  </a:lnTo>
                  <a:lnTo>
                    <a:pt x="10307426" y="4248"/>
                  </a:lnTo>
                  <a:lnTo>
                    <a:pt x="10348324" y="16676"/>
                  </a:lnTo>
                  <a:lnTo>
                    <a:pt x="10386030" y="36807"/>
                  </a:lnTo>
                  <a:lnTo>
                    <a:pt x="10419397" y="64165"/>
                  </a:lnTo>
                  <a:lnTo>
                    <a:pt x="10446756" y="97532"/>
                  </a:lnTo>
                  <a:lnTo>
                    <a:pt x="10466887" y="135238"/>
                  </a:lnTo>
                  <a:lnTo>
                    <a:pt x="10475143" y="162409"/>
                  </a:lnTo>
                  <a:lnTo>
                    <a:pt x="10475143" y="4731088"/>
                  </a:lnTo>
                  <a:lnTo>
                    <a:pt x="10446756" y="4795966"/>
                  </a:lnTo>
                  <a:lnTo>
                    <a:pt x="10419397" y="4829332"/>
                  </a:lnTo>
                  <a:lnTo>
                    <a:pt x="10386030" y="4856690"/>
                  </a:lnTo>
                  <a:lnTo>
                    <a:pt x="10348324" y="4876821"/>
                  </a:lnTo>
                  <a:lnTo>
                    <a:pt x="10307426" y="4889249"/>
                  </a:lnTo>
                  <a:lnTo>
                    <a:pt x="10264488" y="4893497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548081" y="8748619"/>
              <a:ext cx="2740025" cy="1538605"/>
            </a:xfrm>
            <a:custGeom>
              <a:avLst/>
              <a:gdLst/>
              <a:ahLst/>
              <a:cxnLst/>
              <a:rect l="l" t="t" r="r" b="b"/>
              <a:pathLst>
                <a:path w="2740025" h="1538604">
                  <a:moveTo>
                    <a:pt x="2739918" y="1538379"/>
                  </a:moveTo>
                  <a:lnTo>
                    <a:pt x="0" y="1538379"/>
                  </a:lnTo>
                  <a:lnTo>
                    <a:pt x="2580" y="1535852"/>
                  </a:lnTo>
                  <a:lnTo>
                    <a:pt x="29023" y="1497752"/>
                  </a:lnTo>
                  <a:lnTo>
                    <a:pt x="55969" y="1459652"/>
                  </a:lnTo>
                  <a:lnTo>
                    <a:pt x="83413" y="1434252"/>
                  </a:lnTo>
                  <a:lnTo>
                    <a:pt x="111351" y="1396152"/>
                  </a:lnTo>
                  <a:lnTo>
                    <a:pt x="139780" y="1370752"/>
                  </a:lnTo>
                  <a:lnTo>
                    <a:pt x="168695" y="1332652"/>
                  </a:lnTo>
                  <a:lnTo>
                    <a:pt x="198093" y="1307252"/>
                  </a:lnTo>
                  <a:lnTo>
                    <a:pt x="227969" y="1269152"/>
                  </a:lnTo>
                  <a:lnTo>
                    <a:pt x="258319" y="1243752"/>
                  </a:lnTo>
                  <a:lnTo>
                    <a:pt x="289139" y="1205652"/>
                  </a:lnTo>
                  <a:lnTo>
                    <a:pt x="320426" y="1180252"/>
                  </a:lnTo>
                  <a:lnTo>
                    <a:pt x="352175" y="1142152"/>
                  </a:lnTo>
                  <a:lnTo>
                    <a:pt x="384382" y="1116752"/>
                  </a:lnTo>
                  <a:lnTo>
                    <a:pt x="417043" y="1091352"/>
                  </a:lnTo>
                  <a:lnTo>
                    <a:pt x="450154" y="1053252"/>
                  </a:lnTo>
                  <a:lnTo>
                    <a:pt x="517710" y="1002452"/>
                  </a:lnTo>
                  <a:lnTo>
                    <a:pt x="552147" y="977052"/>
                  </a:lnTo>
                  <a:lnTo>
                    <a:pt x="587018" y="938952"/>
                  </a:lnTo>
                  <a:lnTo>
                    <a:pt x="658046" y="888152"/>
                  </a:lnTo>
                  <a:lnTo>
                    <a:pt x="730761" y="837352"/>
                  </a:lnTo>
                  <a:lnTo>
                    <a:pt x="805132" y="786552"/>
                  </a:lnTo>
                  <a:lnTo>
                    <a:pt x="842928" y="748452"/>
                  </a:lnTo>
                  <a:lnTo>
                    <a:pt x="919720" y="697652"/>
                  </a:lnTo>
                  <a:lnTo>
                    <a:pt x="958709" y="672252"/>
                  </a:lnTo>
                  <a:lnTo>
                    <a:pt x="998087" y="659552"/>
                  </a:lnTo>
                  <a:lnTo>
                    <a:pt x="1118519" y="583352"/>
                  </a:lnTo>
                  <a:lnTo>
                    <a:pt x="1242313" y="507152"/>
                  </a:lnTo>
                  <a:lnTo>
                    <a:pt x="1284305" y="494452"/>
                  </a:lnTo>
                  <a:lnTo>
                    <a:pt x="1369358" y="443652"/>
                  </a:lnTo>
                  <a:lnTo>
                    <a:pt x="1412411" y="430952"/>
                  </a:lnTo>
                  <a:lnTo>
                    <a:pt x="1499547" y="380152"/>
                  </a:lnTo>
                  <a:lnTo>
                    <a:pt x="1543623" y="367452"/>
                  </a:lnTo>
                  <a:lnTo>
                    <a:pt x="1588033" y="342052"/>
                  </a:lnTo>
                  <a:lnTo>
                    <a:pt x="1632771" y="329352"/>
                  </a:lnTo>
                  <a:lnTo>
                    <a:pt x="1677834" y="303952"/>
                  </a:lnTo>
                  <a:lnTo>
                    <a:pt x="1768920" y="278552"/>
                  </a:lnTo>
                  <a:lnTo>
                    <a:pt x="1814934" y="253152"/>
                  </a:lnTo>
                  <a:lnTo>
                    <a:pt x="1907886" y="227752"/>
                  </a:lnTo>
                  <a:lnTo>
                    <a:pt x="1954815" y="202352"/>
                  </a:lnTo>
                  <a:lnTo>
                    <a:pt x="2097367" y="164252"/>
                  </a:lnTo>
                  <a:lnTo>
                    <a:pt x="2145460" y="138852"/>
                  </a:lnTo>
                  <a:lnTo>
                    <a:pt x="2489740" y="49952"/>
                  </a:lnTo>
                  <a:lnTo>
                    <a:pt x="2539965" y="49952"/>
                  </a:lnTo>
                  <a:lnTo>
                    <a:pt x="2739918" y="0"/>
                  </a:lnTo>
                  <a:lnTo>
                    <a:pt x="2739918" y="1538379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59643" y="1330834"/>
            <a:ext cx="448119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-415" dirty="0"/>
              <a:t>Патогенез</a:t>
            </a:r>
            <a:endParaRPr sz="6500"/>
          </a:p>
        </p:txBody>
      </p:sp>
      <p:sp>
        <p:nvSpPr>
          <p:cNvPr id="11" name="object 11"/>
          <p:cNvSpPr txBox="1"/>
          <p:nvPr/>
        </p:nvSpPr>
        <p:spPr>
          <a:xfrm>
            <a:off x="5759612" y="2201991"/>
            <a:ext cx="11511464" cy="61848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патогенезі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тісно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переплетені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адаптивні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реакції,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що </a:t>
            </a: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спрямовані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покращання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транспорту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клітини,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патологічні </a:t>
            </a:r>
            <a:r>
              <a:rPr sz="2100" spc="105" dirty="0">
                <a:solidFill>
                  <a:srgbClr val="FFFFFF"/>
                </a:solidFill>
                <a:latin typeface="Tahoma"/>
                <a:cs typeface="Tahoma"/>
              </a:rPr>
              <a:t>реакції,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обумовлені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дефіцитом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кисню.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spc="235" dirty="0">
                <a:solidFill>
                  <a:srgbClr val="FFFFFF"/>
                </a:solidFill>
                <a:latin typeface="Tahoma"/>
                <a:cs typeface="Tahoma"/>
              </a:rPr>
              <a:t>Це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можна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розглянути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такій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послідовності.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100">
              <a:latin typeface="Tahoma"/>
              <a:cs typeface="Tahoma"/>
            </a:endParaRPr>
          </a:p>
          <a:p>
            <a:pPr marL="12700" marR="428625" algn="just">
              <a:lnSpc>
                <a:spcPct val="115599"/>
              </a:lnSpc>
            </a:pP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Дефіцит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навколишньому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середовищі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призводить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до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парціального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альвеолярному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повітрі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Tahoma"/>
                <a:cs typeface="Tahoma"/>
              </a:rPr>
              <a:t>й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артеріальній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крові.</a:t>
            </a:r>
            <a:endParaRPr sz="2000">
              <a:latin typeface="Tahoma"/>
              <a:cs typeface="Tahoma"/>
            </a:endParaRPr>
          </a:p>
          <a:p>
            <a:pPr marL="12700" marR="428625" indent="69850" algn="just">
              <a:lnSpc>
                <a:spcPct val="115599"/>
              </a:lnSpc>
            </a:pP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парціального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артеріальній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спричинює,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свою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чергу,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подразнення</a:t>
            </a:r>
            <a:r>
              <a:rPr sz="20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хеморецепторів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рефлексогенних</a:t>
            </a:r>
            <a:r>
              <a:rPr sz="20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судинних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зон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(сінокаротидної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ahoma"/>
                <a:cs typeface="Tahoma"/>
              </a:rPr>
              <a:t>аортальної).</a:t>
            </a:r>
            <a:endParaRPr sz="2000">
              <a:latin typeface="Tahoma"/>
              <a:cs typeface="Tahoma"/>
            </a:endParaRPr>
          </a:p>
          <a:p>
            <a:pPr marL="12700" marR="428625" algn="just">
              <a:lnSpc>
                <a:spcPct val="115599"/>
              </a:lnSpc>
            </a:pP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Посилення</a:t>
            </a:r>
            <a:r>
              <a:rPr sz="20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імпульсації</a:t>
            </a:r>
            <a:r>
              <a:rPr sz="2000" spc="48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0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хеморецепторів</a:t>
            </a:r>
            <a:r>
              <a:rPr sz="2000" spc="48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2000" spc="48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початком</a:t>
            </a:r>
            <a:r>
              <a:rPr sz="20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багатьох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рефлекторних</a:t>
            </a:r>
            <a:r>
              <a:rPr sz="2000" spc="4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адаптивних</a:t>
            </a:r>
            <a:r>
              <a:rPr sz="2000" spc="4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реакцій,</a:t>
            </a:r>
            <a:r>
              <a:rPr sz="2000" spc="4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які</a:t>
            </a:r>
            <a:r>
              <a:rPr sz="2000" spc="4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визначають</a:t>
            </a:r>
            <a:r>
              <a:rPr sz="2000" spc="4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підвищення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хвилинного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об'єму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крові,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стимуляцію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гіпофізарно-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надниркової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системи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надбульбарних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утворень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головного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мозку,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включаючи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кору.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Розвиток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гіпервентиляції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призводить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виникнення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гіпокапнії.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Вона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відіграє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певну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роль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патогенезі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хвороби,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тому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та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може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бути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причиною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порушень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регуляції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кровообігу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дихання.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1052" y="3040920"/>
            <a:ext cx="16230600" cy="4262755"/>
          </a:xfrm>
          <a:custGeom>
            <a:avLst/>
            <a:gdLst/>
            <a:ahLst/>
            <a:cxnLst/>
            <a:rect l="l" t="t" r="r" b="b"/>
            <a:pathLst>
              <a:path w="16230600" h="4262755">
                <a:moveTo>
                  <a:pt x="15916275" y="4262307"/>
                </a:moveTo>
                <a:lnTo>
                  <a:pt x="314325" y="4262307"/>
                </a:lnTo>
                <a:lnTo>
                  <a:pt x="267876" y="4258899"/>
                </a:lnTo>
                <a:lnTo>
                  <a:pt x="223543" y="4248999"/>
                </a:lnTo>
                <a:lnTo>
                  <a:pt x="181813" y="4233093"/>
                </a:lnTo>
                <a:lnTo>
                  <a:pt x="143171" y="4211668"/>
                </a:lnTo>
                <a:lnTo>
                  <a:pt x="108104" y="4185209"/>
                </a:lnTo>
                <a:lnTo>
                  <a:pt x="77098" y="4154203"/>
                </a:lnTo>
                <a:lnTo>
                  <a:pt x="50639" y="4119136"/>
                </a:lnTo>
                <a:lnTo>
                  <a:pt x="29214" y="4080494"/>
                </a:lnTo>
                <a:lnTo>
                  <a:pt x="13308" y="4038764"/>
                </a:lnTo>
                <a:lnTo>
                  <a:pt x="3408" y="3994431"/>
                </a:lnTo>
                <a:lnTo>
                  <a:pt x="0" y="3947982"/>
                </a:lnTo>
                <a:lnTo>
                  <a:pt x="0" y="314324"/>
                </a:lnTo>
                <a:lnTo>
                  <a:pt x="3408" y="267876"/>
                </a:lnTo>
                <a:lnTo>
                  <a:pt x="13308" y="223543"/>
                </a:lnTo>
                <a:lnTo>
                  <a:pt x="29214" y="181813"/>
                </a:lnTo>
                <a:lnTo>
                  <a:pt x="50639" y="143171"/>
                </a:lnTo>
                <a:lnTo>
                  <a:pt x="77098" y="108104"/>
                </a:lnTo>
                <a:lnTo>
                  <a:pt x="108104" y="77098"/>
                </a:lnTo>
                <a:lnTo>
                  <a:pt x="143171" y="50639"/>
                </a:lnTo>
                <a:lnTo>
                  <a:pt x="181813" y="29214"/>
                </a:lnTo>
                <a:lnTo>
                  <a:pt x="223543" y="13308"/>
                </a:lnTo>
                <a:lnTo>
                  <a:pt x="267876" y="3408"/>
                </a:lnTo>
                <a:lnTo>
                  <a:pt x="314325" y="0"/>
                </a:lnTo>
                <a:lnTo>
                  <a:pt x="15916275" y="0"/>
                </a:lnTo>
                <a:lnTo>
                  <a:pt x="15962724" y="3408"/>
                </a:lnTo>
                <a:lnTo>
                  <a:pt x="16007056" y="13308"/>
                </a:lnTo>
                <a:lnTo>
                  <a:pt x="16048787" y="29214"/>
                </a:lnTo>
                <a:lnTo>
                  <a:pt x="16087428" y="50639"/>
                </a:lnTo>
                <a:lnTo>
                  <a:pt x="16122495" y="77098"/>
                </a:lnTo>
                <a:lnTo>
                  <a:pt x="16153502" y="108104"/>
                </a:lnTo>
                <a:lnTo>
                  <a:pt x="16179961" y="143171"/>
                </a:lnTo>
                <a:lnTo>
                  <a:pt x="16201386" y="181813"/>
                </a:lnTo>
                <a:lnTo>
                  <a:pt x="16217292" y="223543"/>
                </a:lnTo>
                <a:lnTo>
                  <a:pt x="16227192" y="267876"/>
                </a:lnTo>
                <a:lnTo>
                  <a:pt x="16230600" y="314324"/>
                </a:lnTo>
                <a:lnTo>
                  <a:pt x="16230600" y="3947982"/>
                </a:lnTo>
                <a:lnTo>
                  <a:pt x="16227192" y="3994431"/>
                </a:lnTo>
                <a:lnTo>
                  <a:pt x="16217292" y="4038764"/>
                </a:lnTo>
                <a:lnTo>
                  <a:pt x="16201386" y="4080494"/>
                </a:lnTo>
                <a:lnTo>
                  <a:pt x="16179961" y="4119136"/>
                </a:lnTo>
                <a:lnTo>
                  <a:pt x="16153502" y="4154203"/>
                </a:lnTo>
                <a:lnTo>
                  <a:pt x="16122495" y="4185209"/>
                </a:lnTo>
                <a:lnTo>
                  <a:pt x="16087428" y="4211668"/>
                </a:lnTo>
                <a:lnTo>
                  <a:pt x="16048787" y="4233093"/>
                </a:lnTo>
                <a:lnTo>
                  <a:pt x="16007056" y="4248999"/>
                </a:lnTo>
                <a:lnTo>
                  <a:pt x="15962724" y="4258899"/>
                </a:lnTo>
                <a:lnTo>
                  <a:pt x="15916275" y="4262307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69655" y="3890949"/>
            <a:ext cx="8449310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419">
              <a:lnSpc>
                <a:spcPct val="115599"/>
              </a:lnSpc>
              <a:spcBef>
                <a:spcPts val="100"/>
              </a:spcBef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значному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дефіциті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артеріальній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фоні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адаптивних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реакцій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виникають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зміни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діяльності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центральної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нервової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системи,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які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проявляються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вигляді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сенсорних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і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рухових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порушень.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першу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чергу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страждають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найбільш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чутливі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до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нестачі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структури: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фоторецепторні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клітини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очей,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кора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великих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півкуль,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мозочок.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744077"/>
            <a:ext cx="17824955" cy="7543062"/>
            <a:chOff x="0" y="2744077"/>
            <a:chExt cx="17824955" cy="7543062"/>
          </a:xfrm>
        </p:grpSpPr>
        <p:sp>
          <p:nvSpPr>
            <p:cNvPr id="3" name="object 3"/>
            <p:cNvSpPr/>
            <p:nvPr/>
          </p:nvSpPr>
          <p:spPr>
            <a:xfrm>
              <a:off x="8642220" y="2744077"/>
              <a:ext cx="9182735" cy="6514465"/>
            </a:xfrm>
            <a:custGeom>
              <a:avLst/>
              <a:gdLst/>
              <a:ahLst/>
              <a:cxnLst/>
              <a:rect l="l" t="t" r="r" b="b"/>
              <a:pathLst>
                <a:path w="9182735" h="6514465">
                  <a:moveTo>
                    <a:pt x="8868090" y="6514221"/>
                  </a:moveTo>
                  <a:lnTo>
                    <a:pt x="314324" y="6514221"/>
                  </a:lnTo>
                  <a:lnTo>
                    <a:pt x="267876" y="6510813"/>
                  </a:lnTo>
                  <a:lnTo>
                    <a:pt x="223543" y="6500913"/>
                  </a:lnTo>
                  <a:lnTo>
                    <a:pt x="181813" y="6485007"/>
                  </a:lnTo>
                  <a:lnTo>
                    <a:pt x="143171" y="6463582"/>
                  </a:lnTo>
                  <a:lnTo>
                    <a:pt x="108104" y="6437123"/>
                  </a:lnTo>
                  <a:lnTo>
                    <a:pt x="77098" y="6406117"/>
                  </a:lnTo>
                  <a:lnTo>
                    <a:pt x="50639" y="6371050"/>
                  </a:lnTo>
                  <a:lnTo>
                    <a:pt x="29214" y="6332408"/>
                  </a:lnTo>
                  <a:lnTo>
                    <a:pt x="13308" y="6290677"/>
                  </a:lnTo>
                  <a:lnTo>
                    <a:pt x="3408" y="6246345"/>
                  </a:lnTo>
                  <a:lnTo>
                    <a:pt x="0" y="6199896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8868090" y="0"/>
                  </a:lnTo>
                  <a:lnTo>
                    <a:pt x="8914539" y="3408"/>
                  </a:lnTo>
                  <a:lnTo>
                    <a:pt x="8958872" y="13308"/>
                  </a:lnTo>
                  <a:lnTo>
                    <a:pt x="9000602" y="29214"/>
                  </a:lnTo>
                  <a:lnTo>
                    <a:pt x="9039244" y="50639"/>
                  </a:lnTo>
                  <a:lnTo>
                    <a:pt x="9074311" y="77098"/>
                  </a:lnTo>
                  <a:lnTo>
                    <a:pt x="9105317" y="108104"/>
                  </a:lnTo>
                  <a:lnTo>
                    <a:pt x="9131776" y="143171"/>
                  </a:lnTo>
                  <a:lnTo>
                    <a:pt x="9153201" y="181813"/>
                  </a:lnTo>
                  <a:lnTo>
                    <a:pt x="9169107" y="223543"/>
                  </a:lnTo>
                  <a:lnTo>
                    <a:pt x="9179007" y="267876"/>
                  </a:lnTo>
                  <a:lnTo>
                    <a:pt x="9182415" y="314324"/>
                  </a:lnTo>
                  <a:lnTo>
                    <a:pt x="9182415" y="6199896"/>
                  </a:lnTo>
                  <a:lnTo>
                    <a:pt x="9179007" y="6246345"/>
                  </a:lnTo>
                  <a:lnTo>
                    <a:pt x="9169107" y="6290677"/>
                  </a:lnTo>
                  <a:lnTo>
                    <a:pt x="9153201" y="6332408"/>
                  </a:lnTo>
                  <a:lnTo>
                    <a:pt x="9131776" y="6371050"/>
                  </a:lnTo>
                  <a:lnTo>
                    <a:pt x="9105317" y="6406117"/>
                  </a:lnTo>
                  <a:lnTo>
                    <a:pt x="9074311" y="6437123"/>
                  </a:lnTo>
                  <a:lnTo>
                    <a:pt x="9039244" y="6463582"/>
                  </a:lnTo>
                  <a:lnTo>
                    <a:pt x="9000602" y="6485007"/>
                  </a:lnTo>
                  <a:lnTo>
                    <a:pt x="8958872" y="6500913"/>
                  </a:lnTo>
                  <a:lnTo>
                    <a:pt x="8914539" y="6510813"/>
                  </a:lnTo>
                  <a:lnTo>
                    <a:pt x="8868090" y="6514221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51074"/>
              <a:ext cx="2730500" cy="1536065"/>
            </a:xfrm>
            <a:custGeom>
              <a:avLst/>
              <a:gdLst/>
              <a:ahLst/>
              <a:cxnLst/>
              <a:rect l="l" t="t" r="r" b="b"/>
              <a:pathLst>
                <a:path w="2730500" h="1536065">
                  <a:moveTo>
                    <a:pt x="2730094" y="1535925"/>
                  </a:moveTo>
                  <a:lnTo>
                    <a:pt x="0" y="1535925"/>
                  </a:lnTo>
                  <a:lnTo>
                    <a:pt x="0" y="0"/>
                  </a:lnTo>
                  <a:lnTo>
                    <a:pt x="190129" y="47498"/>
                  </a:lnTo>
                  <a:lnTo>
                    <a:pt x="240354" y="47498"/>
                  </a:lnTo>
                  <a:lnTo>
                    <a:pt x="584634" y="136398"/>
                  </a:lnTo>
                  <a:lnTo>
                    <a:pt x="632727" y="161798"/>
                  </a:lnTo>
                  <a:lnTo>
                    <a:pt x="775279" y="199898"/>
                  </a:lnTo>
                  <a:lnTo>
                    <a:pt x="822208" y="225298"/>
                  </a:lnTo>
                  <a:lnTo>
                    <a:pt x="915159" y="250698"/>
                  </a:lnTo>
                  <a:lnTo>
                    <a:pt x="961174" y="276098"/>
                  </a:lnTo>
                  <a:lnTo>
                    <a:pt x="1052260" y="301498"/>
                  </a:lnTo>
                  <a:lnTo>
                    <a:pt x="1097323" y="326898"/>
                  </a:lnTo>
                  <a:lnTo>
                    <a:pt x="1142061" y="339598"/>
                  </a:lnTo>
                  <a:lnTo>
                    <a:pt x="1186470" y="364998"/>
                  </a:lnTo>
                  <a:lnTo>
                    <a:pt x="1230547" y="377698"/>
                  </a:lnTo>
                  <a:lnTo>
                    <a:pt x="1317683" y="428498"/>
                  </a:lnTo>
                  <a:lnTo>
                    <a:pt x="1360736" y="441198"/>
                  </a:lnTo>
                  <a:lnTo>
                    <a:pt x="1445789" y="491998"/>
                  </a:lnTo>
                  <a:lnTo>
                    <a:pt x="1487781" y="504698"/>
                  </a:lnTo>
                  <a:lnTo>
                    <a:pt x="1611574" y="580898"/>
                  </a:lnTo>
                  <a:lnTo>
                    <a:pt x="1732007" y="657098"/>
                  </a:lnTo>
                  <a:lnTo>
                    <a:pt x="1771385" y="669798"/>
                  </a:lnTo>
                  <a:lnTo>
                    <a:pt x="1810374" y="695198"/>
                  </a:lnTo>
                  <a:lnTo>
                    <a:pt x="1887166" y="745998"/>
                  </a:lnTo>
                  <a:lnTo>
                    <a:pt x="1924962" y="784098"/>
                  </a:lnTo>
                  <a:lnTo>
                    <a:pt x="1999332" y="834898"/>
                  </a:lnTo>
                  <a:lnTo>
                    <a:pt x="2072048" y="885698"/>
                  </a:lnTo>
                  <a:lnTo>
                    <a:pt x="2143076" y="936498"/>
                  </a:lnTo>
                  <a:lnTo>
                    <a:pt x="2177947" y="974598"/>
                  </a:lnTo>
                  <a:lnTo>
                    <a:pt x="2212384" y="999998"/>
                  </a:lnTo>
                  <a:lnTo>
                    <a:pt x="2279940" y="1050798"/>
                  </a:lnTo>
                  <a:lnTo>
                    <a:pt x="2313051" y="1088898"/>
                  </a:lnTo>
                  <a:lnTo>
                    <a:pt x="2345712" y="1114298"/>
                  </a:lnTo>
                  <a:lnTo>
                    <a:pt x="2377919" y="1139698"/>
                  </a:lnTo>
                  <a:lnTo>
                    <a:pt x="2409668" y="1177798"/>
                  </a:lnTo>
                  <a:lnTo>
                    <a:pt x="2440954" y="1203198"/>
                  </a:lnTo>
                  <a:lnTo>
                    <a:pt x="2471775" y="1241298"/>
                  </a:lnTo>
                  <a:lnTo>
                    <a:pt x="2502125" y="1266698"/>
                  </a:lnTo>
                  <a:lnTo>
                    <a:pt x="2532001" y="1304798"/>
                  </a:lnTo>
                  <a:lnTo>
                    <a:pt x="2561398" y="1330198"/>
                  </a:lnTo>
                  <a:lnTo>
                    <a:pt x="2590314" y="1368298"/>
                  </a:lnTo>
                  <a:lnTo>
                    <a:pt x="2618743" y="1393698"/>
                  </a:lnTo>
                  <a:lnTo>
                    <a:pt x="2646681" y="1431798"/>
                  </a:lnTo>
                  <a:lnTo>
                    <a:pt x="2674125" y="1457198"/>
                  </a:lnTo>
                  <a:lnTo>
                    <a:pt x="2701071" y="1495298"/>
                  </a:lnTo>
                  <a:lnTo>
                    <a:pt x="2727514" y="1533398"/>
                  </a:lnTo>
                  <a:lnTo>
                    <a:pt x="2730094" y="1535925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80531" y="1492334"/>
            <a:ext cx="581469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250" dirty="0">
                <a:solidFill>
                  <a:srgbClr val="FFFFFF"/>
                </a:solidFill>
                <a:latin typeface="Arial Black"/>
                <a:cs typeface="Arial Black"/>
              </a:rPr>
              <a:t>Клінічна</a:t>
            </a:r>
            <a:r>
              <a:rPr sz="5000" spc="-5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105" dirty="0">
                <a:solidFill>
                  <a:srgbClr val="FFFFFF"/>
                </a:solidFill>
                <a:latin typeface="Arial Black"/>
                <a:cs typeface="Arial Black"/>
              </a:rPr>
              <a:t>картина</a:t>
            </a:r>
            <a:endParaRPr sz="5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9949" y="3398942"/>
            <a:ext cx="8011159" cy="5126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7200"/>
              </a:lnSpc>
              <a:spcBef>
                <a:spcPts val="90"/>
              </a:spcBef>
            </a:pPr>
            <a:r>
              <a:rPr sz="1600" spc="135" dirty="0">
                <a:solidFill>
                  <a:srgbClr val="FFFFFF"/>
                </a:solidFill>
                <a:latin typeface="Tahoma"/>
                <a:cs typeface="Tahoma"/>
              </a:rPr>
              <a:t>Клінічна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40" dirty="0">
                <a:solidFill>
                  <a:srgbClr val="FFFFFF"/>
                </a:solidFill>
                <a:latin typeface="Tahoma"/>
                <a:cs typeface="Tahoma"/>
              </a:rPr>
              <a:t>картина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600" spc="135" dirty="0">
                <a:solidFill>
                  <a:srgbClr val="FFFFFF"/>
                </a:solidFill>
                <a:latin typeface="Tahoma"/>
                <a:cs typeface="Tahoma"/>
              </a:rPr>
              <a:t>гірської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70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7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1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60" dirty="0">
                <a:solidFill>
                  <a:srgbClr val="FFFFFF"/>
                </a:solidFill>
                <a:latin typeface="Tahoma"/>
                <a:cs typeface="Tahoma"/>
              </a:rPr>
              <a:t>підніманні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5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35" dirty="0">
                <a:solidFill>
                  <a:srgbClr val="FFFFFF"/>
                </a:solidFill>
                <a:latin typeface="Tahoma"/>
                <a:cs typeface="Tahoma"/>
              </a:rPr>
              <a:t>висоту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14" dirty="0">
                <a:solidFill>
                  <a:srgbClr val="FFFFFF"/>
                </a:solidFill>
                <a:latin typeface="Tahoma"/>
                <a:cs typeface="Tahoma"/>
              </a:rPr>
              <a:t>від </a:t>
            </a:r>
            <a:r>
              <a:rPr sz="1600" spc="165" dirty="0">
                <a:solidFill>
                  <a:srgbClr val="FFFFFF"/>
                </a:solidFill>
                <a:latin typeface="Tahoma"/>
                <a:cs typeface="Tahoma"/>
              </a:rPr>
              <a:t>3000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65" dirty="0">
                <a:solidFill>
                  <a:srgbClr val="FFFFFF"/>
                </a:solidFill>
                <a:latin typeface="Tahoma"/>
                <a:cs typeface="Tahoma"/>
              </a:rPr>
              <a:t>м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60" dirty="0">
                <a:solidFill>
                  <a:srgbClr val="FFFFFF"/>
                </a:solidFill>
                <a:latin typeface="Tahoma"/>
                <a:cs typeface="Tahoma"/>
              </a:rPr>
              <a:t>більше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60" dirty="0">
                <a:solidFill>
                  <a:srgbClr val="FFFFFF"/>
                </a:solidFill>
                <a:latin typeface="Tahoma"/>
                <a:cs typeface="Tahoma"/>
              </a:rPr>
              <a:t>над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80" dirty="0">
                <a:solidFill>
                  <a:srgbClr val="FFFFFF"/>
                </a:solidFill>
                <a:latin typeface="Tahoma"/>
                <a:cs typeface="Tahoma"/>
              </a:rPr>
              <a:t>рівнем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FFFFFF"/>
                </a:solidFill>
                <a:latin typeface="Tahoma"/>
                <a:cs typeface="Tahoma"/>
              </a:rPr>
              <a:t>моря.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ts val="2550"/>
              </a:lnSpc>
              <a:spcBef>
                <a:spcPts val="114"/>
              </a:spcBef>
            </a:pPr>
            <a:r>
              <a:rPr sz="18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початкові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5" dirty="0">
                <a:solidFill>
                  <a:srgbClr val="FFFFFF"/>
                </a:solidFill>
                <a:latin typeface="Tahoma"/>
                <a:cs typeface="Tahoma"/>
              </a:rPr>
              <a:t>прояви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починаються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різних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висотах,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4" dirty="0">
                <a:solidFill>
                  <a:srgbClr val="FFFFFF"/>
                </a:solidFill>
                <a:latin typeface="Tahoma"/>
                <a:cs typeface="Tahoma"/>
              </a:rPr>
              <a:t>що </a:t>
            </a:r>
            <a:r>
              <a:rPr sz="1800" spc="145" dirty="0">
                <a:solidFill>
                  <a:srgbClr val="FFFFFF"/>
                </a:solidFill>
                <a:latin typeface="Tahoma"/>
                <a:cs typeface="Tahoma"/>
              </a:rPr>
              <a:t>залежить</a:t>
            </a:r>
            <a:r>
              <a:rPr sz="1800" spc="2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від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вихідного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стану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організму,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тренованості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індивідуальних</a:t>
            </a:r>
            <a:r>
              <a:rPr sz="1800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45" dirty="0">
                <a:solidFill>
                  <a:srgbClr val="FFFFFF"/>
                </a:solidFill>
                <a:latin typeface="Tahoma"/>
                <a:cs typeface="Tahoma"/>
              </a:rPr>
              <a:t>особливостей,</a:t>
            </a:r>
            <a:r>
              <a:rPr sz="1800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віку,</a:t>
            </a:r>
            <a:r>
              <a:rPr sz="1800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статі,</a:t>
            </a:r>
            <a:r>
              <a:rPr sz="1800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акліматизації</a:t>
            </a:r>
            <a:r>
              <a:rPr sz="1800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людей</a:t>
            </a:r>
            <a:r>
              <a:rPr sz="1800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в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умовах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гіпоксії.</a:t>
            </a:r>
            <a:endParaRPr sz="1800">
              <a:latin typeface="Tahoma"/>
              <a:cs typeface="Tahoma"/>
            </a:endParaRPr>
          </a:p>
          <a:p>
            <a:pPr marL="12700" marR="5080" algn="just">
              <a:lnSpc>
                <a:spcPts val="2550"/>
              </a:lnSpc>
            </a:pPr>
            <a:r>
              <a:rPr sz="18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800" spc="484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хворих</a:t>
            </a:r>
            <a:r>
              <a:rPr sz="1800" spc="49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50" dirty="0">
                <a:solidFill>
                  <a:srgbClr val="FFFFFF"/>
                </a:solidFill>
                <a:latin typeface="Tahoma"/>
                <a:cs typeface="Tahoma"/>
              </a:rPr>
              <a:t>появляється</a:t>
            </a:r>
            <a:r>
              <a:rPr sz="1800" spc="484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загальна</a:t>
            </a:r>
            <a:r>
              <a:rPr sz="1800" spc="49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слабість,</a:t>
            </a:r>
            <a:r>
              <a:rPr sz="1800" spc="49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70" dirty="0">
                <a:solidFill>
                  <a:srgbClr val="FFFFFF"/>
                </a:solidFill>
                <a:latin typeface="Tahoma"/>
                <a:cs typeface="Tahoma"/>
              </a:rPr>
              <a:t>підвищена </a:t>
            </a:r>
            <a:r>
              <a:rPr sz="1800" spc="120" dirty="0">
                <a:solidFill>
                  <a:srgbClr val="FFFFFF"/>
                </a:solidFill>
                <a:latin typeface="Tahoma"/>
                <a:cs typeface="Tahoma"/>
              </a:rPr>
              <a:t>втомлюваність,</a:t>
            </a:r>
            <a:r>
              <a:rPr sz="1800" spc="38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18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1800" spc="38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абстенічний</a:t>
            </a:r>
            <a:r>
              <a:rPr sz="1800" spc="38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225" dirty="0">
                <a:solidFill>
                  <a:srgbClr val="FFFFFF"/>
                </a:solidFill>
                <a:latin typeface="Tahoma"/>
                <a:cs typeface="Tahoma"/>
              </a:rPr>
              <a:t>синдром</a:t>
            </a:r>
            <a:r>
              <a:rPr sz="1800" spc="38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105" dirty="0">
                <a:solidFill>
                  <a:srgbClr val="FFFFFF"/>
                </a:solidFill>
                <a:latin typeface="Tahoma"/>
                <a:cs typeface="Tahoma"/>
              </a:rPr>
              <a:t>з </a:t>
            </a:r>
            <a:r>
              <a:rPr sz="1800" spc="170" dirty="0">
                <a:solidFill>
                  <a:srgbClr val="FFFFFF"/>
                </a:solidFill>
                <a:latin typeface="Tahoma"/>
                <a:cs typeface="Tahoma"/>
              </a:rPr>
              <a:t>психопатологічними</a:t>
            </a:r>
            <a:r>
              <a:rPr sz="1800" spc="30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проявами.</a:t>
            </a:r>
            <a:r>
              <a:rPr sz="1800" spc="30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305" dirty="0">
                <a:solidFill>
                  <a:srgbClr val="FFFFFF"/>
                </a:solidFill>
                <a:latin typeface="Tahoma"/>
                <a:cs typeface="Tahoma"/>
              </a:rPr>
              <a:t>В     </a:t>
            </a:r>
            <a:r>
              <a:rPr sz="1800" spc="120" dirty="0">
                <a:solidFill>
                  <a:srgbClr val="FFFFFF"/>
                </a:solidFill>
                <a:latin typeface="Tahoma"/>
                <a:cs typeface="Tahoma"/>
              </a:rPr>
              <a:t>таких</a:t>
            </a:r>
            <a:r>
              <a:rPr sz="1800" spc="300" dirty="0">
                <a:solidFill>
                  <a:srgbClr val="FFFFFF"/>
                </a:solidFill>
                <a:latin typeface="Tahoma"/>
                <a:cs typeface="Tahoma"/>
              </a:rPr>
              <a:t>     </a:t>
            </a:r>
            <a:r>
              <a:rPr sz="1800" spc="145" dirty="0">
                <a:solidFill>
                  <a:srgbClr val="FFFFFF"/>
                </a:solidFill>
                <a:latin typeface="Tahoma"/>
                <a:cs typeface="Tahoma"/>
              </a:rPr>
              <a:t>випадках 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спостерігається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„неадекватна"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оцінка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свого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стану,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85" dirty="0">
                <a:solidFill>
                  <a:srgbClr val="FFFFFF"/>
                </a:solidFill>
                <a:latin typeface="Tahoma"/>
                <a:cs typeface="Tahoma"/>
              </a:rPr>
              <a:t>головний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біль,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значне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1800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памʼяті</a:t>
            </a:r>
            <a:r>
              <a:rPr sz="1800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уваги,</a:t>
            </a:r>
            <a:r>
              <a:rPr sz="1800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змінюється</a:t>
            </a:r>
            <a:r>
              <a:rPr sz="1800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характер,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людина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стає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запальною,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0" dirty="0">
                <a:solidFill>
                  <a:srgbClr val="FFFFFF"/>
                </a:solidFill>
                <a:latin typeface="Tahoma"/>
                <a:cs typeface="Tahoma"/>
              </a:rPr>
              <a:t>емоційно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лабільною.</a:t>
            </a:r>
            <a:endParaRPr sz="1800">
              <a:latin typeface="Tahoma"/>
              <a:cs typeface="Tahoma"/>
            </a:endParaRPr>
          </a:p>
          <a:p>
            <a:pPr marL="12700" marR="5080" algn="just">
              <a:lnSpc>
                <a:spcPts val="2550"/>
              </a:lnSpc>
            </a:pPr>
            <a:r>
              <a:rPr sz="1800" spc="170" dirty="0">
                <a:solidFill>
                  <a:srgbClr val="FFFFFF"/>
                </a:solidFill>
                <a:latin typeface="Tahoma"/>
                <a:cs typeface="Tahoma"/>
              </a:rPr>
              <a:t>Порушується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   больова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тактильна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чутливість,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знижується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гострота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зору,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слух,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нюх.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Дихання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стає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почащеним,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особливо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15" dirty="0">
                <a:solidFill>
                  <a:srgbClr val="FFFFFF"/>
                </a:solidFill>
                <a:latin typeface="Tahoma"/>
                <a:cs typeface="Tahoma"/>
              </a:rPr>
              <a:t>при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фізичному</a:t>
            </a:r>
            <a:r>
              <a:rPr sz="18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0" dirty="0">
                <a:solidFill>
                  <a:srgbClr val="FFFFFF"/>
                </a:solidFill>
                <a:latin typeface="Tahoma"/>
                <a:cs typeface="Tahoma"/>
              </a:rPr>
              <a:t>навантаженні,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більш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5" dirty="0">
                <a:solidFill>
                  <a:srgbClr val="FFFFFF"/>
                </a:solidFill>
                <a:latin typeface="Tahoma"/>
                <a:cs typeface="Tahoma"/>
              </a:rPr>
              <a:t>глибоке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за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0" dirty="0">
                <a:solidFill>
                  <a:srgbClr val="FFFFFF"/>
                </a:solidFill>
                <a:latin typeface="Tahoma"/>
                <a:cs typeface="Tahoma"/>
              </a:rPr>
              <a:t>рахунок</a:t>
            </a:r>
            <a:r>
              <a:rPr sz="18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Tahoma"/>
                <a:cs typeface="Tahoma"/>
              </a:rPr>
              <a:t>збудження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дихального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центру.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657B4AD2-3E13-40A6-63F4-2763B747E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869050" y="0"/>
            <a:ext cx="7419340" cy="10287000"/>
            <a:chOff x="10869050" y="0"/>
            <a:chExt cx="7419340" cy="10287000"/>
          </a:xfrm>
        </p:grpSpPr>
        <p:sp>
          <p:nvSpPr>
            <p:cNvPr id="5" name="object 5"/>
            <p:cNvSpPr/>
            <p:nvPr/>
          </p:nvSpPr>
          <p:spPr>
            <a:xfrm>
              <a:off x="15548081" y="8748619"/>
              <a:ext cx="2740025" cy="1538605"/>
            </a:xfrm>
            <a:custGeom>
              <a:avLst/>
              <a:gdLst/>
              <a:ahLst/>
              <a:cxnLst/>
              <a:rect l="l" t="t" r="r" b="b"/>
              <a:pathLst>
                <a:path w="2740025" h="1538604">
                  <a:moveTo>
                    <a:pt x="2739918" y="1538379"/>
                  </a:moveTo>
                  <a:lnTo>
                    <a:pt x="0" y="1538379"/>
                  </a:lnTo>
                  <a:lnTo>
                    <a:pt x="2580" y="1535852"/>
                  </a:lnTo>
                  <a:lnTo>
                    <a:pt x="29023" y="1497752"/>
                  </a:lnTo>
                  <a:lnTo>
                    <a:pt x="55969" y="1459652"/>
                  </a:lnTo>
                  <a:lnTo>
                    <a:pt x="83413" y="1434252"/>
                  </a:lnTo>
                  <a:lnTo>
                    <a:pt x="111351" y="1396152"/>
                  </a:lnTo>
                  <a:lnTo>
                    <a:pt x="139780" y="1370752"/>
                  </a:lnTo>
                  <a:lnTo>
                    <a:pt x="168695" y="1332652"/>
                  </a:lnTo>
                  <a:lnTo>
                    <a:pt x="198093" y="1307252"/>
                  </a:lnTo>
                  <a:lnTo>
                    <a:pt x="227969" y="1269152"/>
                  </a:lnTo>
                  <a:lnTo>
                    <a:pt x="258319" y="1243752"/>
                  </a:lnTo>
                  <a:lnTo>
                    <a:pt x="289139" y="1205652"/>
                  </a:lnTo>
                  <a:lnTo>
                    <a:pt x="320426" y="1180252"/>
                  </a:lnTo>
                  <a:lnTo>
                    <a:pt x="352175" y="1142152"/>
                  </a:lnTo>
                  <a:lnTo>
                    <a:pt x="384382" y="1116752"/>
                  </a:lnTo>
                  <a:lnTo>
                    <a:pt x="417043" y="1091352"/>
                  </a:lnTo>
                  <a:lnTo>
                    <a:pt x="450154" y="1053252"/>
                  </a:lnTo>
                  <a:lnTo>
                    <a:pt x="517710" y="1002452"/>
                  </a:lnTo>
                  <a:lnTo>
                    <a:pt x="552147" y="977052"/>
                  </a:lnTo>
                  <a:lnTo>
                    <a:pt x="587018" y="938952"/>
                  </a:lnTo>
                  <a:lnTo>
                    <a:pt x="658046" y="888152"/>
                  </a:lnTo>
                  <a:lnTo>
                    <a:pt x="730761" y="837352"/>
                  </a:lnTo>
                  <a:lnTo>
                    <a:pt x="805132" y="786552"/>
                  </a:lnTo>
                  <a:lnTo>
                    <a:pt x="842928" y="748452"/>
                  </a:lnTo>
                  <a:lnTo>
                    <a:pt x="919720" y="697652"/>
                  </a:lnTo>
                  <a:lnTo>
                    <a:pt x="958709" y="672252"/>
                  </a:lnTo>
                  <a:lnTo>
                    <a:pt x="998087" y="659552"/>
                  </a:lnTo>
                  <a:lnTo>
                    <a:pt x="1118519" y="583352"/>
                  </a:lnTo>
                  <a:lnTo>
                    <a:pt x="1242313" y="507152"/>
                  </a:lnTo>
                  <a:lnTo>
                    <a:pt x="1284305" y="494452"/>
                  </a:lnTo>
                  <a:lnTo>
                    <a:pt x="1369358" y="443652"/>
                  </a:lnTo>
                  <a:lnTo>
                    <a:pt x="1412411" y="430952"/>
                  </a:lnTo>
                  <a:lnTo>
                    <a:pt x="1499547" y="380152"/>
                  </a:lnTo>
                  <a:lnTo>
                    <a:pt x="1543623" y="367452"/>
                  </a:lnTo>
                  <a:lnTo>
                    <a:pt x="1588033" y="342052"/>
                  </a:lnTo>
                  <a:lnTo>
                    <a:pt x="1632771" y="329352"/>
                  </a:lnTo>
                  <a:lnTo>
                    <a:pt x="1677834" y="303952"/>
                  </a:lnTo>
                  <a:lnTo>
                    <a:pt x="1768920" y="278552"/>
                  </a:lnTo>
                  <a:lnTo>
                    <a:pt x="1814934" y="253152"/>
                  </a:lnTo>
                  <a:lnTo>
                    <a:pt x="1907886" y="227752"/>
                  </a:lnTo>
                  <a:lnTo>
                    <a:pt x="1954815" y="202352"/>
                  </a:lnTo>
                  <a:lnTo>
                    <a:pt x="2097367" y="164252"/>
                  </a:lnTo>
                  <a:lnTo>
                    <a:pt x="2145460" y="138852"/>
                  </a:lnTo>
                  <a:lnTo>
                    <a:pt x="2489740" y="49952"/>
                  </a:lnTo>
                  <a:lnTo>
                    <a:pt x="2539965" y="49952"/>
                  </a:lnTo>
                  <a:lnTo>
                    <a:pt x="2739918" y="0"/>
                  </a:lnTo>
                  <a:lnTo>
                    <a:pt x="2739918" y="1538379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869050" y="0"/>
              <a:ext cx="6390640" cy="10287000"/>
            </a:xfrm>
            <a:custGeom>
              <a:avLst/>
              <a:gdLst/>
              <a:ahLst/>
              <a:cxnLst/>
              <a:rect l="l" t="t" r="r" b="b"/>
              <a:pathLst>
                <a:path w="6390640" h="10287000">
                  <a:moveTo>
                    <a:pt x="6390250" y="10287000"/>
                  </a:moveTo>
                  <a:lnTo>
                    <a:pt x="0" y="10287000"/>
                  </a:lnTo>
                  <a:lnTo>
                    <a:pt x="0" y="0"/>
                  </a:lnTo>
                  <a:lnTo>
                    <a:pt x="6390250" y="0"/>
                  </a:lnTo>
                  <a:lnTo>
                    <a:pt x="6390250" y="10287000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24714" y="32172"/>
            <a:ext cx="7260590" cy="16882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700" spc="-65" dirty="0" err="1"/>
              <a:t>Виділяють</a:t>
            </a:r>
            <a:r>
              <a:rPr sz="2700" spc="-65" dirty="0"/>
              <a:t> </a:t>
            </a:r>
            <a:r>
              <a:rPr sz="2700" dirty="0" err="1"/>
              <a:t>дві</a:t>
            </a:r>
            <a:r>
              <a:rPr sz="2700" spc="-60" dirty="0"/>
              <a:t> </a:t>
            </a:r>
            <a:r>
              <a:rPr sz="2700" spc="-110" dirty="0" err="1"/>
              <a:t>основні</a:t>
            </a:r>
            <a:r>
              <a:rPr sz="2700" spc="-65" dirty="0"/>
              <a:t> </a:t>
            </a:r>
            <a:r>
              <a:rPr sz="2700" spc="-105" dirty="0" err="1"/>
              <a:t>форми</a:t>
            </a:r>
            <a:r>
              <a:rPr sz="2700" spc="-60" dirty="0"/>
              <a:t> </a:t>
            </a:r>
            <a:r>
              <a:rPr sz="2700" spc="-50" dirty="0" err="1"/>
              <a:t>висотної</a:t>
            </a:r>
            <a:r>
              <a:rPr lang="ru-RU" sz="2700" spc="-50" dirty="0"/>
              <a:t> </a:t>
            </a:r>
            <a:r>
              <a:rPr lang="en-US" sz="2700" spc="-50" dirty="0" err="1">
                <a:latin typeface="Arial Black"/>
              </a:rPr>
              <a:t>хвороби</a:t>
            </a:r>
            <a:r>
              <a:rPr lang="en-US" sz="2700" b="1" spc="-50" dirty="0">
                <a:latin typeface="Corbel"/>
              </a:rPr>
              <a:t>: </a:t>
            </a:r>
            <a:r>
              <a:rPr lang="en-US" sz="2700" spc="-50" dirty="0" err="1">
                <a:latin typeface="Arial Black"/>
              </a:rPr>
              <a:t>колаптоїдну</a:t>
            </a:r>
            <a:r>
              <a:rPr lang="en-US" sz="2700" spc="-50" dirty="0">
                <a:latin typeface="Arial Black"/>
              </a:rPr>
              <a:t> і </a:t>
            </a:r>
            <a:r>
              <a:rPr lang="en-US" sz="2700" spc="-50" dirty="0" err="1">
                <a:latin typeface="Arial Black"/>
              </a:rPr>
              <a:t>непритомну</a:t>
            </a:r>
            <a:r>
              <a:rPr lang="en-US" sz="2700" b="1" spc="-50" dirty="0">
                <a:latin typeface="Corbel"/>
              </a:rPr>
              <a:t>.</a:t>
            </a:r>
            <a:endParaRPr lang="ru-RU" sz="2700" spc="-50" dirty="0">
              <a:solidFill>
                <a:srgbClr val="000000"/>
              </a:solidFill>
              <a:latin typeface="Corbel"/>
            </a:endParaRPr>
          </a:p>
          <a:p>
            <a:pPr marL="12700">
              <a:spcBef>
                <a:spcPts val="105"/>
              </a:spcBef>
            </a:pPr>
            <a:endParaRPr lang="ru-RU" sz="2700" spc="-50" dirty="0"/>
          </a:p>
        </p:txBody>
      </p:sp>
      <p:sp>
        <p:nvSpPr>
          <p:cNvPr id="9" name="object 9"/>
          <p:cNvSpPr txBox="1"/>
          <p:nvPr/>
        </p:nvSpPr>
        <p:spPr>
          <a:xfrm>
            <a:off x="516544" y="1857044"/>
            <a:ext cx="16933545" cy="697883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228600">
              <a:lnSpc>
                <a:spcPct val="100000"/>
              </a:lnSpc>
              <a:spcBef>
                <a:spcPts val="2510"/>
              </a:spcBef>
            </a:pPr>
            <a:r>
              <a:rPr sz="4500" spc="-960" baseline="-7407" dirty="0">
                <a:solidFill>
                  <a:srgbClr val="FFFFFF"/>
                </a:solidFill>
                <a:latin typeface="Lucida Sans Unicode"/>
                <a:cs typeface="Lucida Sans Unicode"/>
              </a:rPr>
              <a:t>1.</a:t>
            </a:r>
            <a:r>
              <a:rPr sz="4500" spc="-750" baseline="-7407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Колаптоїдна</a:t>
            </a:r>
            <a:r>
              <a:rPr sz="25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форма</a:t>
            </a:r>
            <a:endParaRPr lang="ru-RU"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745"/>
              </a:spcBef>
            </a:pPr>
            <a:endParaRPr sz="2500">
              <a:latin typeface="Lucida Sans Unicode"/>
              <a:cs typeface="Lucida Sans Unicode"/>
            </a:endParaRPr>
          </a:p>
          <a:p>
            <a:pPr marL="228600" marR="182880" algn="just">
              <a:lnSpc>
                <a:spcPct val="116500"/>
              </a:lnSpc>
            </a:pP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3%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практично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0" dirty="0">
                <a:solidFill>
                  <a:srgbClr val="FFFFFF"/>
                </a:solidFill>
                <a:latin typeface="Tahoma"/>
                <a:cs typeface="Tahoma"/>
              </a:rPr>
              <a:t>здорових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людей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через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5—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30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хв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після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підйому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барокамері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на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висоту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5000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м.</a:t>
            </a:r>
            <a:endParaRPr sz="2200">
              <a:latin typeface="Tahoma"/>
              <a:cs typeface="Tahoma"/>
            </a:endParaRPr>
          </a:p>
          <a:p>
            <a:pPr marL="228600" marR="182245" algn="just">
              <a:lnSpc>
                <a:spcPct val="116500"/>
              </a:lnSpc>
            </a:pPr>
            <a:r>
              <a:rPr sz="2200" spc="35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осіб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функціональною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недостатністю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регуляції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серцево-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судинної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системи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вона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25%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випадків,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ahoma"/>
                <a:cs typeface="Tahoma"/>
              </a:rPr>
              <a:t>а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після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підйому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висоту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6000-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7000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350" dirty="0">
                <a:solidFill>
                  <a:srgbClr val="FFFFFF"/>
                </a:solidFill>
                <a:latin typeface="Tahoma"/>
                <a:cs typeface="Tahoma"/>
              </a:rPr>
              <a:t>м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2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практичноздорових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людей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10—</a:t>
            </a:r>
            <a:r>
              <a:rPr sz="2200" spc="-245" dirty="0">
                <a:solidFill>
                  <a:srgbClr val="FFFFFF"/>
                </a:solidFill>
                <a:latin typeface="Tahoma"/>
                <a:cs typeface="Tahoma"/>
              </a:rPr>
              <a:t>15%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випадків.</a:t>
            </a:r>
            <a:endParaRPr sz="2200">
              <a:latin typeface="Tahoma"/>
              <a:cs typeface="Tahoma"/>
            </a:endParaRPr>
          </a:p>
          <a:p>
            <a:pPr marL="228600" marR="182880" algn="just">
              <a:lnSpc>
                <a:spcPct val="116500"/>
              </a:lnSpc>
            </a:pPr>
            <a:r>
              <a:rPr sz="2200" spc="30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40" dirty="0">
                <a:solidFill>
                  <a:srgbClr val="FFFFFF"/>
                </a:solidFill>
                <a:latin typeface="Tahoma"/>
                <a:cs typeface="Tahoma"/>
              </a:rPr>
              <a:t>з'являються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загальна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слабість,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почуття</a:t>
            </a:r>
            <a:r>
              <a:rPr sz="22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жару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усьому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95" dirty="0">
                <a:solidFill>
                  <a:srgbClr val="FFFFFF"/>
                </a:solidFill>
                <a:latin typeface="Tahoma"/>
                <a:cs typeface="Tahoma"/>
              </a:rPr>
              <a:t>тілі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2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тільки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голові,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змінюється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65" dirty="0">
                <a:solidFill>
                  <a:srgbClr val="FFFFFF"/>
                </a:solidFill>
                <a:latin typeface="Tahoma"/>
                <a:cs typeface="Tahoma"/>
              </a:rPr>
              <a:t>зір,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відчувається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нестача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0" dirty="0">
                <a:solidFill>
                  <a:srgbClr val="FFFFFF"/>
                </a:solidFill>
                <a:latin typeface="Tahoma"/>
                <a:cs typeface="Tahoma"/>
              </a:rPr>
              <a:t>повітря,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70" dirty="0">
                <a:solidFill>
                  <a:srgbClr val="FFFFFF"/>
                </a:solidFill>
                <a:latin typeface="Tahoma"/>
                <a:cs typeface="Tahoma"/>
              </a:rPr>
              <a:t>шум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вухах,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0" dirty="0">
                <a:solidFill>
                  <a:srgbClr val="FFFFFF"/>
                </a:solidFill>
                <a:latin typeface="Tahoma"/>
                <a:cs typeface="Tahoma"/>
              </a:rPr>
              <a:t>нудота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запаморочення.</a:t>
            </a:r>
            <a:endParaRPr sz="2200">
              <a:latin typeface="Tahoma"/>
              <a:cs typeface="Tahoma"/>
            </a:endParaRPr>
          </a:p>
          <a:p>
            <a:pPr marL="228600" marR="182245" algn="just">
              <a:lnSpc>
                <a:spcPct val="116500"/>
              </a:lnSpc>
            </a:pP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Змінюються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зовнішній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вигляд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хворого,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поведінка: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40" dirty="0">
                <a:solidFill>
                  <a:srgbClr val="FFFFFF"/>
                </a:solidFill>
                <a:latin typeface="Tahoma"/>
                <a:cs typeface="Tahoma"/>
              </a:rPr>
              <a:t>з'являється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блідість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шкірного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покриву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обличчя,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підсилюється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пітливість,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загострюються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70" dirty="0">
                <a:solidFill>
                  <a:srgbClr val="FFFFFF"/>
                </a:solidFill>
                <a:latin typeface="Tahoma"/>
                <a:cs typeface="Tahoma"/>
              </a:rPr>
              <a:t>риси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обличчя,</a:t>
            </a:r>
            <a:r>
              <a:rPr sz="22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воно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254" dirty="0">
                <a:solidFill>
                  <a:srgbClr val="FFFFFF"/>
                </a:solidFill>
                <a:latin typeface="Tahoma"/>
                <a:cs typeface="Tahoma"/>
              </a:rPr>
              <a:t>приймає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страждальницький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вигляд.</a:t>
            </a:r>
            <a:r>
              <a:rPr sz="22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Рухова активність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спочатку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підвищується,</a:t>
            </a:r>
            <a:r>
              <a:rPr sz="22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потім</a:t>
            </a:r>
            <a:r>
              <a:rPr sz="22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заторможується;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поза</a:t>
            </a:r>
            <a:r>
              <a:rPr sz="22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стає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скованою,</a:t>
            </a:r>
            <a:r>
              <a:rPr sz="22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погляд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довго</a:t>
            </a:r>
            <a:r>
              <a:rPr sz="22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фіксується</a:t>
            </a:r>
            <a:r>
              <a:rPr sz="22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на </a:t>
            </a:r>
            <a:r>
              <a:rPr sz="2200" spc="225" dirty="0">
                <a:solidFill>
                  <a:srgbClr val="FFFFFF"/>
                </a:solidFill>
                <a:latin typeface="Tahoma"/>
                <a:cs typeface="Tahoma"/>
              </a:rPr>
              <a:t>окремих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предметах.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Ставлення</a:t>
            </a:r>
            <a:r>
              <a:rPr sz="220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всього,</a:t>
            </a:r>
            <a:r>
              <a:rPr sz="220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4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ahoma"/>
                <a:cs typeface="Tahoma"/>
              </a:rPr>
              <a:t>оточує,</a:t>
            </a:r>
            <a:r>
              <a:rPr sz="220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5" dirty="0">
                <a:solidFill>
                  <a:srgbClr val="FFFFFF"/>
                </a:solidFill>
                <a:latin typeface="Tahoma"/>
                <a:cs typeface="Tahoma"/>
              </a:rPr>
              <a:t>стає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байдужим.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Свідомість</a:t>
            </a:r>
            <a:r>
              <a:rPr sz="220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залишається</a:t>
            </a:r>
            <a:r>
              <a:rPr sz="22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тривалий</a:t>
            </a:r>
            <a:r>
              <a:rPr sz="220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час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збереженою,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але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всі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вказівки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лікаря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виконуються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повільно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ahoma"/>
                <a:cs typeface="Tahoma"/>
              </a:rPr>
              <a:t>мовби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неохоче.</a:t>
            </a:r>
            <a:endParaRPr sz="2200">
              <a:latin typeface="Tahoma"/>
              <a:cs typeface="Tahoma"/>
            </a:endParaRPr>
          </a:p>
          <a:p>
            <a:pPr marL="228600" marR="182245" algn="just">
              <a:lnSpc>
                <a:spcPct val="116500"/>
              </a:lnSpc>
            </a:pPr>
            <a:r>
              <a:rPr sz="2200" spc="235" dirty="0">
                <a:solidFill>
                  <a:srgbClr val="FFFFFF"/>
                </a:solidFill>
                <a:latin typeface="Tahoma"/>
                <a:cs typeface="Tahoma"/>
              </a:rPr>
              <a:t>Якщо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потерпілого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29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2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забезпечити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40" dirty="0">
                <a:solidFill>
                  <a:srgbClr val="FFFFFF"/>
                </a:solidFill>
                <a:latin typeface="Tahoma"/>
                <a:cs typeface="Tahoma"/>
              </a:rPr>
              <a:t>нормальним</a:t>
            </a:r>
            <a:r>
              <a:rPr sz="22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45" dirty="0">
                <a:solidFill>
                  <a:srgbClr val="FFFFFF"/>
                </a:solidFill>
                <a:latin typeface="Tahoma"/>
                <a:cs typeface="Tahoma"/>
              </a:rPr>
              <a:t>кисневим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годуванням,</a:t>
            </a:r>
            <a:r>
              <a:rPr sz="22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стан</a:t>
            </a:r>
            <a:r>
              <a:rPr sz="22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може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різко</a:t>
            </a:r>
            <a:r>
              <a:rPr sz="22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погіршитись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—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наступить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ahoma"/>
                <a:cs typeface="Tahoma"/>
              </a:rPr>
              <a:t>втрата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35" dirty="0">
                <a:solidFill>
                  <a:srgbClr val="FFFFFF"/>
                </a:solidFill>
                <a:latin typeface="Tahoma"/>
                <a:cs typeface="Tahoma"/>
              </a:rPr>
              <a:t>свідомості.</a:t>
            </a:r>
            <a:endParaRPr sz="2200">
              <a:latin typeface="Tahoma"/>
              <a:cs typeface="Tahoma"/>
            </a:endParaRPr>
          </a:p>
          <a:p>
            <a:pPr marL="228600" marR="6309360" algn="just">
              <a:lnSpc>
                <a:spcPct val="116500"/>
              </a:lnSpc>
            </a:pP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Уріджується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Tahoma"/>
                <a:cs typeface="Tahoma"/>
              </a:rPr>
              <a:t>частота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серцевих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скорочень,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знижується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артеріальний </a:t>
            </a:r>
            <a:r>
              <a:rPr sz="2200" spc="100" dirty="0">
                <a:solidFill>
                  <a:srgbClr val="FFFFFF"/>
                </a:solidFill>
                <a:latin typeface="Tahoma"/>
                <a:cs typeface="Tahoma"/>
              </a:rPr>
              <a:t>тиск,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4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свідчить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45" dirty="0">
                <a:solidFill>
                  <a:srgbClr val="FFFFFF"/>
                </a:solidFill>
                <a:latin typeface="Tahoma"/>
                <a:cs typeface="Tahoma"/>
              </a:rPr>
              <a:t>про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розвиток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колаптоїдної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35" dirty="0">
                <a:solidFill>
                  <a:srgbClr val="FFFFFF"/>
                </a:solidFill>
                <a:latin typeface="Tahoma"/>
                <a:cs typeface="Tahoma"/>
              </a:rPr>
              <a:t>форми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хвороби.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818127" y="0"/>
            <a:ext cx="5704205" cy="10287000"/>
          </a:xfrm>
          <a:custGeom>
            <a:avLst/>
            <a:gdLst/>
            <a:ahLst/>
            <a:cxnLst/>
            <a:rect l="l" t="t" r="r" b="b"/>
            <a:pathLst>
              <a:path w="5704205" h="10287000">
                <a:moveTo>
                  <a:pt x="5703913" y="0"/>
                </a:moveTo>
                <a:lnTo>
                  <a:pt x="5703913" y="10287000"/>
                </a:lnTo>
                <a:lnTo>
                  <a:pt x="0" y="10287000"/>
                </a:lnTo>
                <a:lnTo>
                  <a:pt x="0" y="0"/>
                </a:lnTo>
                <a:lnTo>
                  <a:pt x="5703913" y="0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6978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sz="4500" spc="-390" baseline="-3703" dirty="0">
                <a:latin typeface="Lucida Sans Unicode"/>
                <a:cs typeface="Lucida Sans Unicode"/>
              </a:rPr>
              <a:t>2.</a:t>
            </a:r>
            <a:r>
              <a:rPr sz="4500" spc="-247" baseline="-3703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Непритомна</a:t>
            </a:r>
            <a:r>
              <a:rPr sz="2500" spc="-12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форма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6000" y="2807957"/>
            <a:ext cx="13942694" cy="44259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300" spc="114" dirty="0">
                <a:solidFill>
                  <a:srgbClr val="FFFFFF"/>
                </a:solidFill>
                <a:latin typeface="Tahoma"/>
                <a:cs typeface="Tahoma"/>
              </a:rPr>
              <a:t>часто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без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20" dirty="0">
                <a:solidFill>
                  <a:srgbClr val="FFFFFF"/>
                </a:solidFill>
                <a:latin typeface="Tahoma"/>
                <a:cs typeface="Tahoma"/>
              </a:rPr>
              <a:t>будь-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яких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5" dirty="0">
                <a:solidFill>
                  <a:srgbClr val="FFFFFF"/>
                </a:solidFill>
                <a:latin typeface="Tahoma"/>
                <a:cs typeface="Tahoma"/>
              </a:rPr>
              <a:t>передвісників.</a:t>
            </a:r>
            <a:endParaRPr sz="2300">
              <a:latin typeface="Tahoma"/>
              <a:cs typeface="Tahoma"/>
            </a:endParaRPr>
          </a:p>
          <a:p>
            <a:pPr marL="12700" marR="5080" indent="122555">
              <a:lnSpc>
                <a:spcPct val="114100"/>
              </a:lnSpc>
            </a:pP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Захворілий</a:t>
            </a:r>
            <a:r>
              <a:rPr sz="23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2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3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0" dirty="0">
                <a:solidFill>
                  <a:srgbClr val="FFFFFF"/>
                </a:solidFill>
                <a:latin typeface="Tahoma"/>
                <a:cs typeface="Tahoma"/>
              </a:rPr>
              <a:t>сприймає</a:t>
            </a:r>
            <a:r>
              <a:rPr sz="23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35" dirty="0">
                <a:solidFill>
                  <a:srgbClr val="FFFFFF"/>
                </a:solidFill>
                <a:latin typeface="Tahoma"/>
                <a:cs typeface="Tahoma"/>
              </a:rPr>
              <a:t>неприємних</a:t>
            </a:r>
            <a:r>
              <a:rPr sz="23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відчуттів,</a:t>
            </a:r>
            <a:r>
              <a:rPr sz="23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5" dirty="0">
                <a:solidFill>
                  <a:srgbClr val="FFFFFF"/>
                </a:solidFill>
                <a:latin typeface="Tahoma"/>
                <a:cs typeface="Tahoma"/>
              </a:rPr>
              <a:t>втрачає</a:t>
            </a:r>
            <a:r>
              <a:rPr sz="23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25" dirty="0">
                <a:solidFill>
                  <a:srgbClr val="FFFFFF"/>
                </a:solidFill>
                <a:latin typeface="Tahoma"/>
                <a:cs typeface="Tahoma"/>
              </a:rPr>
              <a:t>почуття</a:t>
            </a:r>
            <a:r>
              <a:rPr sz="23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5" dirty="0">
                <a:solidFill>
                  <a:srgbClr val="FFFFFF"/>
                </a:solidFill>
                <a:latin typeface="Tahoma"/>
                <a:cs typeface="Tahoma"/>
              </a:rPr>
              <a:t>адекватного</a:t>
            </a:r>
            <a:r>
              <a:rPr sz="23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ставлення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зовнішньої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обстановки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свого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Tahoma"/>
                <a:cs typeface="Tahoma"/>
              </a:rPr>
              <a:t>стану,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Tahoma"/>
                <a:cs typeface="Tahoma"/>
              </a:rPr>
              <a:t>втрата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5" dirty="0">
                <a:solidFill>
                  <a:srgbClr val="FFFFFF"/>
                </a:solidFill>
                <a:latin typeface="Tahoma"/>
                <a:cs typeface="Tahoma"/>
              </a:rPr>
              <a:t>наступає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05" dirty="0">
                <a:solidFill>
                  <a:srgbClr val="FFFFFF"/>
                </a:solidFill>
                <a:latin typeface="Tahoma"/>
                <a:cs typeface="Tahoma"/>
              </a:rPr>
              <a:t>раптово.</a:t>
            </a:r>
            <a:endParaRPr sz="2300">
              <a:latin typeface="Tahoma"/>
              <a:cs typeface="Tahoma"/>
            </a:endParaRPr>
          </a:p>
          <a:p>
            <a:pPr marL="12700" marR="2078989" indent="76200">
              <a:lnSpc>
                <a:spcPct val="114100"/>
              </a:lnSpc>
            </a:pPr>
            <a:r>
              <a:rPr sz="2300" spc="235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деяких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випадках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Tahoma"/>
                <a:cs typeface="Tahoma"/>
              </a:rPr>
              <a:t>втраті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передують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приступи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клонічних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20" dirty="0">
                <a:solidFill>
                  <a:srgbClr val="FFFFFF"/>
                </a:solidFill>
                <a:latin typeface="Tahoma"/>
                <a:cs typeface="Tahoma"/>
              </a:rPr>
              <a:t>судом. </a:t>
            </a:r>
            <a:r>
              <a:rPr sz="2300" spc="150" dirty="0">
                <a:solidFill>
                  <a:srgbClr val="FFFFFF"/>
                </a:solidFill>
                <a:latin typeface="Tahoma"/>
                <a:cs typeface="Tahoma"/>
              </a:rPr>
              <a:t>Втрату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цій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формі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5" dirty="0">
                <a:solidFill>
                  <a:srgbClr val="FFFFFF"/>
                </a:solidFill>
                <a:latin typeface="Tahoma"/>
                <a:cs typeface="Tahoma"/>
              </a:rPr>
              <a:t>відносять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групи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гомеостатичних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непритомностей,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0" dirty="0">
                <a:solidFill>
                  <a:srgbClr val="FFFFFF"/>
                </a:solidFill>
                <a:latin typeface="Tahoma"/>
                <a:cs typeface="Tahoma"/>
              </a:rPr>
              <a:t>тому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54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29" dirty="0">
                <a:solidFill>
                  <a:srgbClr val="FFFFFF"/>
                </a:solidFill>
                <a:latin typeface="Tahoma"/>
                <a:cs typeface="Tahoma"/>
              </a:rPr>
              <a:t>причиною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Tahoma"/>
                <a:cs typeface="Tahoma"/>
              </a:rPr>
              <a:t>її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гіпоксемія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значне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насичення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0" dirty="0">
                <a:solidFill>
                  <a:srgbClr val="FFFFFF"/>
                </a:solidFill>
                <a:latin typeface="Tahoma"/>
                <a:cs typeface="Tahoma"/>
              </a:rPr>
              <a:t>киснем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Tahoma"/>
                <a:cs typeface="Tahoma"/>
              </a:rPr>
              <a:t>крові.</a:t>
            </a:r>
            <a:endParaRPr sz="2300">
              <a:latin typeface="Tahoma"/>
              <a:cs typeface="Tahoma"/>
            </a:endParaRPr>
          </a:p>
          <a:p>
            <a:pPr marL="12700" marR="5080" algn="just">
              <a:lnSpc>
                <a:spcPct val="114100"/>
              </a:lnSpc>
            </a:pPr>
            <a:r>
              <a:rPr sz="2300" spc="29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3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20" dirty="0">
                <a:solidFill>
                  <a:srgbClr val="FFFFFF"/>
                </a:solidFill>
                <a:latin typeface="Tahoma"/>
                <a:cs typeface="Tahoma"/>
              </a:rPr>
              <a:t>мозковий</a:t>
            </a:r>
            <a:r>
              <a:rPr sz="23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кровообіг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деякий</a:t>
            </a:r>
            <a:r>
              <a:rPr sz="23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0" dirty="0">
                <a:solidFill>
                  <a:srgbClr val="FFFFFF"/>
                </a:solidFill>
                <a:latin typeface="Tahoma"/>
                <a:cs typeface="Tahoma"/>
              </a:rPr>
              <a:t>час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після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5" dirty="0">
                <a:solidFill>
                  <a:srgbClr val="FFFFFF"/>
                </a:solidFill>
                <a:latin typeface="Tahoma"/>
                <a:cs typeface="Tahoma"/>
              </a:rPr>
              <a:t>втрати</a:t>
            </a:r>
            <a:r>
              <a:rPr sz="23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залишається</a:t>
            </a:r>
            <a:r>
              <a:rPr sz="23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досить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високому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Tahoma"/>
                <a:cs typeface="Tahoma"/>
              </a:rPr>
              <a:t>рівні,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50" dirty="0">
                <a:solidFill>
                  <a:srgbClr val="FFFFFF"/>
                </a:solidFill>
                <a:latin typeface="Tahoma"/>
                <a:cs typeface="Tahoma"/>
              </a:rPr>
              <a:t>тому</a:t>
            </a:r>
            <a:r>
              <a:rPr sz="230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поновлення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нормального</a:t>
            </a:r>
            <a:r>
              <a:rPr sz="230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постачання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організму</a:t>
            </a:r>
            <a:r>
              <a:rPr sz="230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0" dirty="0">
                <a:solidFill>
                  <a:srgbClr val="FFFFFF"/>
                </a:solidFill>
                <a:latin typeface="Tahoma"/>
                <a:cs typeface="Tahoma"/>
              </a:rPr>
              <a:t>киснем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приводить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endParaRPr sz="23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390"/>
              </a:spcBef>
            </a:pP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відновлення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зникнення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0" dirty="0">
                <a:solidFill>
                  <a:srgbClr val="FFFFFF"/>
                </a:solidFill>
                <a:latin typeface="Tahoma"/>
                <a:cs typeface="Tahoma"/>
              </a:rPr>
              <a:t>всіх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симптомів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протягом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ahoma"/>
                <a:cs typeface="Tahoma"/>
              </a:rPr>
              <a:t>10-</a:t>
            </a:r>
            <a:r>
              <a:rPr sz="2300" spc="145" dirty="0">
                <a:solidFill>
                  <a:srgbClr val="FFFFFF"/>
                </a:solidFill>
                <a:latin typeface="Tahoma"/>
                <a:cs typeface="Tahoma"/>
              </a:rPr>
              <a:t>20с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23953" y="0"/>
            <a:ext cx="9948545" cy="10287000"/>
          </a:xfrm>
          <a:custGeom>
            <a:avLst/>
            <a:gdLst/>
            <a:ahLst/>
            <a:cxnLst/>
            <a:rect l="l" t="t" r="r" b="b"/>
            <a:pathLst>
              <a:path w="9948545" h="10287000">
                <a:moveTo>
                  <a:pt x="9948223" y="0"/>
                </a:moveTo>
                <a:lnTo>
                  <a:pt x="9948223" y="10286999"/>
                </a:lnTo>
                <a:lnTo>
                  <a:pt x="0" y="10286999"/>
                </a:lnTo>
                <a:lnTo>
                  <a:pt x="0" y="0"/>
                </a:lnTo>
                <a:lnTo>
                  <a:pt x="9948223" y="0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88607" y="5161094"/>
            <a:ext cx="12801600" cy="226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-225" dirty="0"/>
              <a:t>Лікування</a:t>
            </a:r>
            <a:r>
              <a:rPr sz="6500" b="1" spc="-225" dirty="0">
                <a:latin typeface="Corbel"/>
                <a:cs typeface="Corbel"/>
              </a:rPr>
              <a:t>.</a:t>
            </a:r>
            <a:endParaRPr sz="65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536" y="234111"/>
            <a:ext cx="9071610" cy="523393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Захворілого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висотну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хворобу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слід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переключити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дихання </a:t>
            </a:r>
            <a:r>
              <a:rPr sz="2100" spc="220" dirty="0">
                <a:solidFill>
                  <a:srgbClr val="FFFFFF"/>
                </a:solidFill>
                <a:latin typeface="Tahoma"/>
                <a:cs typeface="Tahoma"/>
              </a:rPr>
              <a:t>киснем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5" dirty="0">
                <a:solidFill>
                  <a:srgbClr val="FFFFFF"/>
                </a:solidFill>
                <a:latin typeface="Tahoma"/>
                <a:cs typeface="Tahoma"/>
              </a:rPr>
              <a:t>сумішшю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кисню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FFFFFF"/>
                </a:solidFill>
                <a:latin typeface="Tahoma"/>
                <a:cs typeface="Tahoma"/>
              </a:rPr>
              <a:t>3—</a:t>
            </a:r>
            <a:r>
              <a:rPr sz="2100" spc="-25" dirty="0">
                <a:solidFill>
                  <a:srgbClr val="FFFFFF"/>
                </a:solidFill>
                <a:latin typeface="Tahoma"/>
                <a:cs typeface="Tahoma"/>
              </a:rPr>
              <a:t>5%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вмістом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вуглекислого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газу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1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це</a:t>
            </a:r>
            <a:r>
              <a:rPr sz="21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єдинний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надійний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метод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лікування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цього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захворювання.</a:t>
            </a:r>
            <a:endParaRPr sz="210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</a:pPr>
            <a:r>
              <a:rPr sz="21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легких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випадках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21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швидкого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повного</a:t>
            </a:r>
            <a:r>
              <a:rPr sz="21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поновлення</a:t>
            </a:r>
            <a:r>
              <a:rPr sz="21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здоров'я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достатньо</a:t>
            </a:r>
            <a:r>
              <a:rPr sz="21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кисневої</a:t>
            </a:r>
            <a:r>
              <a:rPr sz="2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75" dirty="0">
                <a:solidFill>
                  <a:srgbClr val="FFFFFF"/>
                </a:solidFill>
                <a:latin typeface="Tahoma"/>
                <a:cs typeface="Tahoma"/>
              </a:rPr>
              <a:t>терапії.</a:t>
            </a:r>
            <a:endParaRPr sz="210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  <a:tabLst>
                <a:tab pos="887094" algn="l"/>
                <a:tab pos="2159635" algn="l"/>
                <a:tab pos="3516629" algn="l"/>
                <a:tab pos="5010150" algn="l"/>
                <a:tab pos="6538595" algn="l"/>
                <a:tab pos="7498080" algn="l"/>
              </a:tabLst>
            </a:pP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тяжких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формах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висотної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хвороби,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коли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захворілий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тривалий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час</a:t>
            </a:r>
            <a:endParaRPr sz="210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spc="140" dirty="0" err="1">
                <a:solidFill>
                  <a:srgbClr val="FFFFFF"/>
                </a:solidFill>
                <a:latin typeface="Tahoma"/>
                <a:cs typeface="Tahoma"/>
              </a:rPr>
              <a:t>знаходиться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 err="1">
                <a:solidFill>
                  <a:srgbClr val="FFFFFF"/>
                </a:solidFill>
                <a:latin typeface="Tahoma"/>
                <a:cs typeface="Tahoma"/>
              </a:rPr>
              <a:t>без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0" dirty="0" err="1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 err="1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 err="1">
                <a:solidFill>
                  <a:srgbClr val="FFFFFF"/>
                </a:solidFill>
                <a:latin typeface="Tahoma"/>
                <a:cs typeface="Tahoma"/>
              </a:rPr>
              <a:t>коли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0" dirty="0" err="1">
                <a:solidFill>
                  <a:srgbClr val="FFFFFF"/>
                </a:solidFill>
                <a:latin typeface="Tahoma"/>
                <a:cs typeface="Tahoma"/>
              </a:rPr>
              <a:t>втрата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0" dirty="0" err="1">
                <a:solidFill>
                  <a:srgbClr val="FFFFFF"/>
                </a:solidFill>
                <a:latin typeface="Tahoma"/>
                <a:cs typeface="Tahoma"/>
              </a:rPr>
              <a:t>свідомості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0" dirty="0" err="1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 err="1">
                <a:solidFill>
                  <a:srgbClr val="FFFFFF"/>
                </a:solidFill>
                <a:latin typeface="Tahoma"/>
                <a:cs typeface="Tahoma"/>
              </a:rPr>
              <a:t>багаторазово</a:t>
            </a:r>
            <a:r>
              <a:rPr sz="21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4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lang="ru-RU" sz="2100" spc="45" dirty="0">
                <a:solidFill>
                  <a:srgbClr val="FFFFFF"/>
                </a:solidFill>
                <a:latin typeface="Tahoma"/>
                <a:cs typeface="Tahoma"/>
              </a:rPr>
              <a:t> 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супроводжується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приступами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корчів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блюванням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окрім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кисневої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терапії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слід</a:t>
            </a:r>
            <a:endParaRPr lang="en-US" sz="2100" spc="45" dirty="0" err="1">
              <a:solidFill>
                <a:srgbClr val="FFFFFF"/>
              </a:solidFill>
              <a:latin typeface="Tahoma"/>
              <a:ea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застосовувати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медикаментозну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100" spc="45" dirty="0" err="1">
                <a:solidFill>
                  <a:srgbClr val="FFFFFF"/>
                </a:solidFill>
                <a:latin typeface="Tahoma"/>
                <a:cs typeface="Tahoma"/>
              </a:rPr>
              <a:t>терапію</a:t>
            </a:r>
            <a:r>
              <a:rPr lang="en-US" sz="2100" spc="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lang="en-US" sz="2100" spc="45" dirty="0">
              <a:solidFill>
                <a:srgbClr val="FFFFFF"/>
              </a:solidFill>
              <a:latin typeface="Tahoma"/>
              <a:ea typeface="Tahoma"/>
              <a:cs typeface="Tahoma"/>
            </a:endParaRPr>
          </a:p>
          <a:p>
            <a:pPr marL="12700" marR="5080">
              <a:lnSpc>
                <a:spcPct val="116100"/>
              </a:lnSpc>
            </a:pPr>
            <a:endParaRPr lang="en-US" sz="2100" spc="45" dirty="0">
              <a:solidFill>
                <a:srgbClr val="FFFFFF"/>
              </a:solidFill>
              <a:latin typeface="Tahoma"/>
              <a:ea typeface="Tahoma"/>
              <a:cs typeface="Tahoma"/>
            </a:endParaRPr>
          </a:p>
          <a:p>
            <a:pPr marL="12700" marR="5080">
              <a:lnSpc>
                <a:spcPct val="116100"/>
              </a:lnSpc>
            </a:pPr>
            <a:endParaRPr lang="en-US" sz="2100" spc="45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536" y="6289945"/>
            <a:ext cx="5850255" cy="3492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2810510" algn="l"/>
                <a:tab pos="4883785" algn="l"/>
              </a:tabLst>
            </a:pP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endParaRPr lang="ru-RU" sz="2100" spc="13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536" y="7404370"/>
            <a:ext cx="9071610" cy="225425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471170" algn="l"/>
                <a:tab pos="1398905" algn="l"/>
                <a:tab pos="2576830" algn="l"/>
                <a:tab pos="4759960" algn="l"/>
                <a:tab pos="6495415" algn="l"/>
                <a:tab pos="7786370" algn="l"/>
              </a:tabLst>
            </a:pP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цією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метою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05" dirty="0">
                <a:solidFill>
                  <a:srgbClr val="FFFFFF"/>
                </a:solidFill>
                <a:latin typeface="Tahoma"/>
                <a:cs typeface="Tahoma"/>
              </a:rPr>
              <a:t>призначають: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цитрамон,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80" dirty="0">
                <a:solidFill>
                  <a:srgbClr val="FFFFFF"/>
                </a:solidFill>
                <a:latin typeface="Tahoma"/>
                <a:cs typeface="Tahoma"/>
              </a:rPr>
              <a:t>кофеїн,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камфору,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кордіамін,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строфантин,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лобелін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80" dirty="0">
                <a:solidFill>
                  <a:srgbClr val="FFFFFF"/>
                </a:solidFill>
                <a:latin typeface="Tahoma"/>
                <a:cs typeface="Tahoma"/>
              </a:rPr>
              <a:t>цитітон.</a:t>
            </a:r>
            <a:endParaRPr sz="210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  <a:tabLst>
                <a:tab pos="682625" algn="l"/>
                <a:tab pos="2748280" algn="l"/>
                <a:tab pos="2949575" algn="l"/>
                <a:tab pos="4385310" algn="l"/>
                <a:tab pos="6967220" algn="l"/>
                <a:tab pos="8241030" algn="l"/>
              </a:tabLst>
            </a:pP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профілактики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4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усунення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постгіпоксичного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набряку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мозку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рекомендуються</a:t>
            </a:r>
            <a:endParaRPr sz="210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  <a:tabLst>
                <a:tab pos="1844675" algn="l"/>
                <a:tab pos="2528570" algn="l"/>
                <a:tab pos="3662679" algn="l"/>
                <a:tab pos="5951220" algn="l"/>
                <a:tab pos="7838440" algn="l"/>
              </a:tabLst>
            </a:pP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препарати,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мають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дегідратаційні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властивості</a:t>
            </a:r>
            <a:r>
              <a:rPr sz="21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(манітол,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декстран,</a:t>
            </a:r>
            <a:r>
              <a:rPr sz="2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60" dirty="0">
                <a:solidFill>
                  <a:srgbClr val="FFFFFF"/>
                </a:solidFill>
                <a:latin typeface="Tahoma"/>
                <a:cs typeface="Tahoma"/>
              </a:rPr>
              <a:t>глюкоза).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BFBE30-BA0C-6797-66B5-0252B920A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700" dirty="0" err="1">
                <a:latin typeface="Arial Black"/>
              </a:rPr>
              <a:t>Кесонна</a:t>
            </a:r>
            <a:r>
              <a:rPr lang="en-US" sz="5700" dirty="0">
                <a:latin typeface="Arial Black"/>
              </a:rPr>
              <a:t> </a:t>
            </a:r>
            <a:r>
              <a:rPr lang="en-US" sz="5700" dirty="0" err="1">
                <a:latin typeface="Arial Black"/>
              </a:rPr>
              <a:t>хвороба</a:t>
            </a:r>
            <a:endParaRPr lang="ru-RU" sz="5700" dirty="0" err="1">
              <a:solidFill>
                <a:srgbClr val="000000"/>
              </a:solidFill>
              <a:latin typeface="Arial Black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9054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28700" y="1704975"/>
            <a:ext cx="16588105" cy="3086100"/>
          </a:xfrm>
          <a:prstGeom prst="rect">
            <a:avLst/>
          </a:prstGeom>
          <a:solidFill>
            <a:srgbClr val="459D7B"/>
          </a:solidFill>
        </p:spPr>
        <p:txBody>
          <a:bodyPr vert="horz" wrap="square" lIns="0" tIns="226060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1780"/>
              </a:spcBef>
            </a:pPr>
            <a:r>
              <a:rPr sz="4000" spc="-320" dirty="0">
                <a:solidFill>
                  <a:srgbClr val="FFFFFF"/>
                </a:solidFill>
                <a:latin typeface="Arial Black"/>
                <a:cs typeface="Arial Black"/>
              </a:rPr>
              <a:t>Кесонна</a:t>
            </a:r>
            <a:endParaRPr sz="4000">
              <a:latin typeface="Arial Black"/>
              <a:cs typeface="Arial Black"/>
            </a:endParaRPr>
          </a:p>
          <a:p>
            <a:pPr marL="339090" marR="6335395">
              <a:lnSpc>
                <a:spcPct val="116500"/>
              </a:lnSpc>
              <a:spcBef>
                <a:spcPts val="1705"/>
              </a:spcBef>
            </a:pP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декомпресійна)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хвороба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патологічний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Tahoma"/>
                <a:cs typeface="Tahoma"/>
              </a:rPr>
              <a:t>стан,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який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розвивається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внаслідок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утворення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тканинах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бульок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5" dirty="0">
                <a:solidFill>
                  <a:srgbClr val="FFFFFF"/>
                </a:solidFill>
                <a:latin typeface="Tahoma"/>
                <a:cs typeface="Tahoma"/>
              </a:rPr>
              <a:t>газу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разі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endParaRPr sz="2200">
              <a:latin typeface="Tahoma"/>
              <a:cs typeface="Tahoma"/>
            </a:endParaRPr>
          </a:p>
          <a:p>
            <a:pPr marL="339090">
              <a:lnSpc>
                <a:spcPct val="100000"/>
              </a:lnSpc>
              <a:spcBef>
                <a:spcPts val="434"/>
              </a:spcBef>
            </a:pP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зовнішноьго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дихання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(у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20" dirty="0">
                <a:solidFill>
                  <a:srgbClr val="FFFFFF"/>
                </a:solidFill>
                <a:latin typeface="Tahoma"/>
                <a:cs typeface="Tahoma"/>
              </a:rPr>
              <a:t>людини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6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виході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кесону,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спливанні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ahoma"/>
                <a:cs typeface="Tahoma"/>
              </a:rPr>
              <a:t>поверхню).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8700" y="5057775"/>
            <a:ext cx="16588105" cy="3086100"/>
          </a:xfrm>
          <a:prstGeom prst="rect">
            <a:avLst/>
          </a:prstGeom>
          <a:solidFill>
            <a:srgbClr val="459D7B"/>
          </a:solidFill>
        </p:spPr>
        <p:txBody>
          <a:bodyPr vert="horz" wrap="square" lIns="0" tIns="235585" rIns="0" bIns="0" rtlCol="0">
            <a:spAutoFit/>
          </a:bodyPr>
          <a:lstStyle/>
          <a:p>
            <a:pPr marL="241935">
              <a:lnSpc>
                <a:spcPct val="100000"/>
              </a:lnSpc>
              <a:spcBef>
                <a:spcPts val="1855"/>
              </a:spcBef>
            </a:pPr>
            <a:r>
              <a:rPr sz="2200" spc="-225" dirty="0">
                <a:solidFill>
                  <a:srgbClr val="FFFFFF"/>
                </a:solidFill>
                <a:latin typeface="Arial Black"/>
                <a:cs typeface="Arial Black"/>
              </a:rPr>
              <a:t>КЕСОННА</a:t>
            </a:r>
            <a:r>
              <a:rPr sz="2200" spc="-2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Arial Black"/>
                <a:cs typeface="Arial Black"/>
              </a:rPr>
              <a:t>ХВОРОБА</a:t>
            </a:r>
            <a:endParaRPr sz="2200">
              <a:latin typeface="Arial Black"/>
              <a:cs typeface="Arial Black"/>
            </a:endParaRPr>
          </a:p>
          <a:p>
            <a:pPr marL="266065" marR="450215">
              <a:lnSpc>
                <a:spcPct val="127800"/>
              </a:lnSpc>
              <a:spcBef>
                <a:spcPts val="365"/>
              </a:spcBef>
            </a:pP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7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0" dirty="0">
                <a:solidFill>
                  <a:srgbClr val="FFFFFF"/>
                </a:solidFill>
                <a:latin typeface="Tahoma"/>
                <a:cs typeface="Tahoma"/>
              </a:rPr>
              <a:t>виконанні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0" dirty="0">
                <a:solidFill>
                  <a:srgbClr val="FFFFFF"/>
                </a:solidFill>
                <a:latin typeface="Tahoma"/>
                <a:cs typeface="Tahoma"/>
              </a:rPr>
              <a:t>робіт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умовах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підвищеного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атмосферного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ahoma"/>
                <a:cs typeface="Tahoma"/>
              </a:rPr>
              <a:t>тиску.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30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25" dirty="0">
                <a:solidFill>
                  <a:srgbClr val="FFFFFF"/>
                </a:solidFill>
                <a:latin typeface="Tahoma"/>
                <a:cs typeface="Tahoma"/>
              </a:rPr>
              <a:t>нормальному</a:t>
            </a:r>
            <a:r>
              <a:rPr sz="2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атмосферному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2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міститься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80" dirty="0">
                <a:solidFill>
                  <a:srgbClr val="FFFFFF"/>
                </a:solidFill>
                <a:latin typeface="Tahoma"/>
                <a:cs typeface="Tahoma"/>
              </a:rPr>
              <a:t>1,2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ahoma"/>
                <a:cs typeface="Tahoma"/>
              </a:rPr>
              <a:t>мл</a:t>
            </a:r>
            <a:r>
              <a:rPr sz="22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0" dirty="0">
                <a:solidFill>
                  <a:srgbClr val="FFFFFF"/>
                </a:solidFill>
                <a:latin typeface="Tahoma"/>
                <a:cs typeface="Tahoma"/>
              </a:rPr>
              <a:t>розчиненого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азоту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2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100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ahoma"/>
                <a:cs typeface="Tahoma"/>
              </a:rPr>
              <a:t>мл</a:t>
            </a:r>
            <a:r>
              <a:rPr sz="2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20" dirty="0">
                <a:solidFill>
                  <a:srgbClr val="FFFFFF"/>
                </a:solidFill>
                <a:latin typeface="Tahoma"/>
                <a:cs typeface="Tahoma"/>
              </a:rPr>
              <a:t>крові.</a:t>
            </a:r>
            <a:endParaRPr sz="2200">
              <a:latin typeface="Tahoma"/>
              <a:cs typeface="Tahoma"/>
            </a:endParaRPr>
          </a:p>
          <a:p>
            <a:pPr marL="266065">
              <a:lnSpc>
                <a:spcPct val="100000"/>
              </a:lnSpc>
              <a:spcBef>
                <a:spcPts val="735"/>
              </a:spcBef>
            </a:pPr>
            <a:r>
              <a:rPr sz="2200" spc="30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0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атмосфери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40" dirty="0">
                <a:solidFill>
                  <a:srgbClr val="FFFFFF"/>
                </a:solidFill>
                <a:latin typeface="Tahoma"/>
                <a:cs typeface="Tahoma"/>
              </a:rPr>
              <a:t>кількість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азоту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ahoma"/>
                <a:cs typeface="Tahoma"/>
              </a:rPr>
              <a:t>підвищується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2,2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ahoma"/>
                <a:cs typeface="Tahoma"/>
              </a:rPr>
              <a:t>мл,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7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атмосферах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3,9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ahoma"/>
                <a:cs typeface="Tahoma"/>
              </a:rPr>
              <a:t>мл.</a:t>
            </a:r>
            <a:endParaRPr sz="2200">
              <a:latin typeface="Tahoma"/>
              <a:cs typeface="Tahoma"/>
            </a:endParaRPr>
          </a:p>
          <a:p>
            <a:pPr marL="266065" marR="84455">
              <a:lnSpc>
                <a:spcPct val="127800"/>
              </a:lnSpc>
              <a:spcBef>
                <a:spcPts val="5"/>
              </a:spcBef>
            </a:pPr>
            <a:r>
              <a:rPr sz="2200" spc="215" dirty="0">
                <a:solidFill>
                  <a:srgbClr val="FFFFFF"/>
                </a:solidFill>
                <a:latin typeface="Tahoma"/>
                <a:cs typeface="Tahoma"/>
              </a:rPr>
              <a:t>Від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ступеню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10" dirty="0">
                <a:solidFill>
                  <a:srgbClr val="FFFFFF"/>
                </a:solidFill>
                <a:latin typeface="Tahoma"/>
                <a:cs typeface="Tahoma"/>
              </a:rPr>
              <a:t>насичення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0" dirty="0">
                <a:solidFill>
                  <a:srgbClr val="FFFFFF"/>
                </a:solidFill>
                <a:latin typeface="Tahoma"/>
                <a:cs typeface="Tahoma"/>
              </a:rPr>
              <a:t>тканин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азотом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55" dirty="0">
                <a:solidFill>
                  <a:srgbClr val="FFFFFF"/>
                </a:solidFill>
                <a:latin typeface="Tahoma"/>
                <a:cs typeface="Tahoma"/>
              </a:rPr>
              <a:t>залежить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Tahoma"/>
                <a:cs typeface="Tahoma"/>
              </a:rPr>
              <a:t>швидкість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0" dirty="0">
                <a:solidFill>
                  <a:srgbClr val="FFFFFF"/>
                </a:solidFill>
                <a:latin typeface="Tahoma"/>
                <a:cs typeface="Tahoma"/>
              </a:rPr>
              <a:t>звільнення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95" dirty="0">
                <a:solidFill>
                  <a:srgbClr val="FFFFFF"/>
                </a:solidFill>
                <a:latin typeface="Tahoma"/>
                <a:cs typeface="Tahoma"/>
              </a:rPr>
              <a:t>організму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від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Tahoma"/>
                <a:cs typeface="Tahoma"/>
              </a:rPr>
              <a:t>азоту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7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5" dirty="0">
                <a:solidFill>
                  <a:srgbClr val="FFFFFF"/>
                </a:solidFill>
                <a:latin typeface="Tahoma"/>
                <a:cs typeface="Tahoma"/>
              </a:rPr>
              <a:t>виході</a:t>
            </a:r>
            <a:r>
              <a:rPr sz="22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16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2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204" dirty="0">
                <a:solidFill>
                  <a:srgbClr val="FFFFFF"/>
                </a:solidFill>
                <a:latin typeface="Tahoma"/>
                <a:cs typeface="Tahoma"/>
              </a:rPr>
              <a:t>зони підвищеного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Tahoma"/>
                <a:cs typeface="Tahoma"/>
              </a:rPr>
              <a:t>тиску.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8365165"/>
            <a:ext cx="16616044" cy="169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100"/>
              </a:lnSpc>
              <a:spcBef>
                <a:spcPts val="100"/>
              </a:spcBef>
            </a:pP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Наприклад,</a:t>
            </a:r>
            <a:r>
              <a:rPr sz="1900" spc="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проходження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горизонтальних</a:t>
            </a:r>
            <a:r>
              <a:rPr sz="19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вертикальних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підземних</a:t>
            </a:r>
            <a:r>
              <a:rPr sz="19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80" dirty="0">
                <a:solidFill>
                  <a:srgbClr val="FFFFFF"/>
                </a:solidFill>
                <a:latin typeface="Tahoma"/>
                <a:cs typeface="Tahoma"/>
              </a:rPr>
              <a:t>виробок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FFFFFF"/>
                </a:solidFill>
                <a:latin typeface="Tahoma"/>
                <a:cs typeface="Tahoma"/>
              </a:rPr>
              <a:t>через</a:t>
            </a:r>
            <a:r>
              <a:rPr sz="19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обводнені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FFFFFF"/>
                </a:solidFill>
                <a:latin typeface="Tahoma"/>
                <a:cs typeface="Tahoma"/>
              </a:rPr>
              <a:t>пласти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19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виконання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FFFFFF"/>
                </a:solidFill>
                <a:latin typeface="Tahoma"/>
                <a:cs typeface="Tahoma"/>
              </a:rPr>
              <a:t>робіт</a:t>
            </a:r>
            <a:r>
              <a:rPr sz="19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20" dirty="0">
                <a:solidFill>
                  <a:srgbClr val="FFFFFF"/>
                </a:solidFill>
                <a:latin typeface="Tahoma"/>
                <a:cs typeface="Tahoma"/>
              </a:rPr>
              <a:t>під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водою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(можливе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14" dirty="0">
                <a:solidFill>
                  <a:srgbClr val="FFFFFF"/>
                </a:solidFill>
                <a:latin typeface="Tahoma"/>
                <a:cs typeface="Tahoma"/>
              </a:rPr>
              <a:t>тільки</a:t>
            </a:r>
            <a:r>
              <a:rPr sz="1900" spc="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10" dirty="0">
                <a:solidFill>
                  <a:srgbClr val="FFFFFF"/>
                </a:solidFill>
                <a:latin typeface="Tahoma"/>
                <a:cs typeface="Tahoma"/>
              </a:rPr>
              <a:t>за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80" dirty="0">
                <a:solidFill>
                  <a:srgbClr val="FFFFFF"/>
                </a:solidFill>
                <a:latin typeface="Tahoma"/>
                <a:cs typeface="Tahoma"/>
              </a:rPr>
              <a:t>умови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65" dirty="0">
                <a:solidFill>
                  <a:srgbClr val="FFFFFF"/>
                </a:solidFill>
                <a:latin typeface="Tahoma"/>
                <a:cs typeface="Tahoma"/>
              </a:rPr>
              <a:t>витиснення</a:t>
            </a:r>
            <a:r>
              <a:rPr sz="1900" spc="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70" dirty="0">
                <a:solidFill>
                  <a:srgbClr val="FFFFFF"/>
                </a:solidFill>
                <a:latin typeface="Tahoma"/>
                <a:cs typeface="Tahoma"/>
              </a:rPr>
              <a:t>води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3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50" dirty="0">
                <a:solidFill>
                  <a:srgbClr val="FFFFFF"/>
                </a:solidFill>
                <a:latin typeface="Tahoma"/>
                <a:cs typeface="Tahoma"/>
              </a:rPr>
              <a:t>робочої</a:t>
            </a:r>
            <a:r>
              <a:rPr sz="1900" spc="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85" dirty="0">
                <a:solidFill>
                  <a:srgbClr val="FFFFFF"/>
                </a:solidFill>
                <a:latin typeface="Tahoma"/>
                <a:cs typeface="Tahoma"/>
              </a:rPr>
              <a:t>камери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10" dirty="0">
                <a:solidFill>
                  <a:srgbClr val="FFFFFF"/>
                </a:solidFill>
                <a:latin typeface="Tahoma"/>
                <a:cs typeface="Tahoma"/>
              </a:rPr>
              <a:t>за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70" dirty="0">
                <a:solidFill>
                  <a:srgbClr val="FFFFFF"/>
                </a:solidFill>
                <a:latin typeface="Tahoma"/>
                <a:cs typeface="Tahoma"/>
              </a:rPr>
              <a:t>допомогою</a:t>
            </a:r>
            <a:r>
              <a:rPr sz="1900" spc="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50" dirty="0">
                <a:solidFill>
                  <a:srgbClr val="FFFFFF"/>
                </a:solidFill>
                <a:latin typeface="Tahoma"/>
                <a:cs typeface="Tahoma"/>
              </a:rPr>
              <a:t>стисненого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70" dirty="0">
                <a:solidFill>
                  <a:srgbClr val="FFFFFF"/>
                </a:solidFill>
                <a:latin typeface="Tahoma"/>
                <a:cs typeface="Tahoma"/>
              </a:rPr>
              <a:t>повітря).</a:t>
            </a:r>
            <a:r>
              <a:rPr sz="1900" spc="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55" dirty="0">
                <a:solidFill>
                  <a:srgbClr val="FFFFFF"/>
                </a:solidFill>
                <a:latin typeface="Tahoma"/>
                <a:cs typeface="Tahoma"/>
              </a:rPr>
              <a:t>Кесонні</a:t>
            </a:r>
            <a:r>
              <a:rPr sz="1900" spc="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900" spc="145" dirty="0">
                <a:solidFill>
                  <a:srgbClr val="FFFFFF"/>
                </a:solidFill>
                <a:latin typeface="Tahoma"/>
                <a:cs typeface="Tahoma"/>
              </a:rPr>
              <a:t>роботи проводяться</a:t>
            </a:r>
            <a:r>
              <a:rPr sz="1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FFFFFF"/>
                </a:solidFill>
                <a:latin typeface="Tahoma"/>
                <a:cs typeface="Tahoma"/>
              </a:rPr>
              <a:t>спеціальних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пристроях-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FFFFFF"/>
                </a:solidFill>
                <a:latin typeface="Tahoma"/>
                <a:cs typeface="Tahoma"/>
              </a:rPr>
              <a:t>кесонах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9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найбільш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5" dirty="0">
                <a:solidFill>
                  <a:srgbClr val="FFFFFF"/>
                </a:solidFill>
                <a:latin typeface="Tahoma"/>
                <a:cs typeface="Tahoma"/>
              </a:rPr>
              <a:t>розповсюджені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22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Tahoma"/>
                <a:cs typeface="Tahoma"/>
              </a:rPr>
              <a:t>будівництві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FFFFFF"/>
                </a:solidFill>
                <a:latin typeface="Tahoma"/>
                <a:cs typeface="Tahoma"/>
              </a:rPr>
              <a:t>мостів</a:t>
            </a:r>
            <a:r>
              <a:rPr sz="19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14" dirty="0">
                <a:solidFill>
                  <a:srgbClr val="FFFFFF"/>
                </a:solidFill>
                <a:latin typeface="Tahoma"/>
                <a:cs typeface="Tahoma"/>
              </a:rPr>
              <a:t>гребель,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25" dirty="0">
                <a:solidFill>
                  <a:srgbClr val="FFFFFF"/>
                </a:solidFill>
                <a:latin typeface="Tahoma"/>
                <a:cs typeface="Tahoma"/>
              </a:rPr>
              <a:t>фундаіментів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FFFFFF"/>
                </a:solidFill>
                <a:latin typeface="Tahoma"/>
                <a:cs typeface="Tahoma"/>
              </a:rPr>
              <a:t>під</a:t>
            </a:r>
            <a:r>
              <a:rPr sz="19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FFFFFF"/>
                </a:solidFill>
                <a:latin typeface="Tahoma"/>
                <a:cs typeface="Tahoma"/>
              </a:rPr>
              <a:t>різні споруди,</a:t>
            </a:r>
            <a:r>
              <a:rPr sz="1900" spc="3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ahoma"/>
                <a:cs typeface="Tahoma"/>
              </a:rPr>
              <a:t>тунелів,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FFFFFF"/>
                </a:solidFill>
                <a:latin typeface="Tahoma"/>
                <a:cs typeface="Tahoma"/>
              </a:rPr>
              <a:t>метро,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FFFFFF"/>
                </a:solidFill>
                <a:latin typeface="Tahoma"/>
                <a:cs typeface="Tahoma"/>
              </a:rPr>
              <a:t>вугільній,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FFFFFF"/>
                </a:solidFill>
                <a:latin typeface="Tahoma"/>
                <a:cs typeface="Tahoma"/>
              </a:rPr>
              <a:t>гірничодобувній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промисловості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FFFFFF"/>
                </a:solidFill>
                <a:latin typeface="Tahoma"/>
                <a:cs typeface="Tahoma"/>
              </a:rPr>
              <a:t>тощо.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80" dirty="0">
                <a:solidFill>
                  <a:srgbClr val="FFFFFF"/>
                </a:solidFill>
                <a:latin typeface="Tahoma"/>
                <a:cs typeface="Tahoma"/>
              </a:rPr>
              <a:t>Впливу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Tahoma"/>
                <a:cs typeface="Tahoma"/>
              </a:rPr>
              <a:t>підвищеного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FFFFFF"/>
                </a:solidFill>
                <a:latin typeface="Tahoma"/>
                <a:cs typeface="Tahoma"/>
              </a:rPr>
              <a:t>атмосферного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20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19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FFFFFF"/>
                </a:solidFill>
                <a:latin typeface="Tahoma"/>
                <a:cs typeface="Tahoma"/>
              </a:rPr>
              <a:t>зазнають </a:t>
            </a:r>
            <a:r>
              <a:rPr sz="1900" spc="110" dirty="0">
                <a:solidFill>
                  <a:srgbClr val="FFFFFF"/>
                </a:solidFill>
                <a:latin typeface="Tahoma"/>
                <a:cs typeface="Tahoma"/>
              </a:rPr>
              <a:t>водолази,</a:t>
            </a:r>
            <a:r>
              <a:rPr sz="19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ahoma"/>
                <a:cs typeface="Tahoma"/>
              </a:rPr>
              <a:t>аквалангісти.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09920" y="646687"/>
            <a:ext cx="17178186" cy="9640537"/>
            <a:chOff x="1109920" y="646687"/>
            <a:chExt cx="17178186" cy="9640537"/>
          </a:xfrm>
        </p:grpSpPr>
        <p:sp>
          <p:nvSpPr>
            <p:cNvPr id="4" name="object 4"/>
            <p:cNvSpPr/>
            <p:nvPr/>
          </p:nvSpPr>
          <p:spPr>
            <a:xfrm>
              <a:off x="15548081" y="8748619"/>
              <a:ext cx="2740025" cy="1538605"/>
            </a:xfrm>
            <a:custGeom>
              <a:avLst/>
              <a:gdLst/>
              <a:ahLst/>
              <a:cxnLst/>
              <a:rect l="l" t="t" r="r" b="b"/>
              <a:pathLst>
                <a:path w="2740025" h="1538604">
                  <a:moveTo>
                    <a:pt x="2739918" y="1538379"/>
                  </a:moveTo>
                  <a:lnTo>
                    <a:pt x="0" y="1538379"/>
                  </a:lnTo>
                  <a:lnTo>
                    <a:pt x="2580" y="1535852"/>
                  </a:lnTo>
                  <a:lnTo>
                    <a:pt x="29023" y="1497752"/>
                  </a:lnTo>
                  <a:lnTo>
                    <a:pt x="55969" y="1459652"/>
                  </a:lnTo>
                  <a:lnTo>
                    <a:pt x="83413" y="1434252"/>
                  </a:lnTo>
                  <a:lnTo>
                    <a:pt x="111351" y="1396152"/>
                  </a:lnTo>
                  <a:lnTo>
                    <a:pt x="139780" y="1370752"/>
                  </a:lnTo>
                  <a:lnTo>
                    <a:pt x="168695" y="1332652"/>
                  </a:lnTo>
                  <a:lnTo>
                    <a:pt x="198093" y="1307252"/>
                  </a:lnTo>
                  <a:lnTo>
                    <a:pt x="227969" y="1269152"/>
                  </a:lnTo>
                  <a:lnTo>
                    <a:pt x="258319" y="1243752"/>
                  </a:lnTo>
                  <a:lnTo>
                    <a:pt x="289139" y="1205652"/>
                  </a:lnTo>
                  <a:lnTo>
                    <a:pt x="320426" y="1180252"/>
                  </a:lnTo>
                  <a:lnTo>
                    <a:pt x="352175" y="1142152"/>
                  </a:lnTo>
                  <a:lnTo>
                    <a:pt x="384382" y="1116752"/>
                  </a:lnTo>
                  <a:lnTo>
                    <a:pt x="417043" y="1091352"/>
                  </a:lnTo>
                  <a:lnTo>
                    <a:pt x="450154" y="1053252"/>
                  </a:lnTo>
                  <a:lnTo>
                    <a:pt x="517710" y="1002452"/>
                  </a:lnTo>
                  <a:lnTo>
                    <a:pt x="552147" y="977052"/>
                  </a:lnTo>
                  <a:lnTo>
                    <a:pt x="587018" y="938952"/>
                  </a:lnTo>
                  <a:lnTo>
                    <a:pt x="658046" y="888152"/>
                  </a:lnTo>
                  <a:lnTo>
                    <a:pt x="730761" y="837352"/>
                  </a:lnTo>
                  <a:lnTo>
                    <a:pt x="805132" y="786552"/>
                  </a:lnTo>
                  <a:lnTo>
                    <a:pt x="842928" y="748452"/>
                  </a:lnTo>
                  <a:lnTo>
                    <a:pt x="919720" y="697652"/>
                  </a:lnTo>
                  <a:lnTo>
                    <a:pt x="958709" y="672252"/>
                  </a:lnTo>
                  <a:lnTo>
                    <a:pt x="998087" y="659552"/>
                  </a:lnTo>
                  <a:lnTo>
                    <a:pt x="1118519" y="583352"/>
                  </a:lnTo>
                  <a:lnTo>
                    <a:pt x="1242313" y="507152"/>
                  </a:lnTo>
                  <a:lnTo>
                    <a:pt x="1284305" y="494452"/>
                  </a:lnTo>
                  <a:lnTo>
                    <a:pt x="1369358" y="443652"/>
                  </a:lnTo>
                  <a:lnTo>
                    <a:pt x="1412411" y="430952"/>
                  </a:lnTo>
                  <a:lnTo>
                    <a:pt x="1499547" y="380152"/>
                  </a:lnTo>
                  <a:lnTo>
                    <a:pt x="1543623" y="367452"/>
                  </a:lnTo>
                  <a:lnTo>
                    <a:pt x="1588033" y="342052"/>
                  </a:lnTo>
                  <a:lnTo>
                    <a:pt x="1632771" y="329352"/>
                  </a:lnTo>
                  <a:lnTo>
                    <a:pt x="1677834" y="303952"/>
                  </a:lnTo>
                  <a:lnTo>
                    <a:pt x="1768920" y="278552"/>
                  </a:lnTo>
                  <a:lnTo>
                    <a:pt x="1814934" y="253152"/>
                  </a:lnTo>
                  <a:lnTo>
                    <a:pt x="1907886" y="227752"/>
                  </a:lnTo>
                  <a:lnTo>
                    <a:pt x="1954815" y="202352"/>
                  </a:lnTo>
                  <a:lnTo>
                    <a:pt x="2097367" y="164252"/>
                  </a:lnTo>
                  <a:lnTo>
                    <a:pt x="2145460" y="138852"/>
                  </a:lnTo>
                  <a:lnTo>
                    <a:pt x="2489740" y="49952"/>
                  </a:lnTo>
                  <a:lnTo>
                    <a:pt x="2539965" y="49952"/>
                  </a:lnTo>
                  <a:lnTo>
                    <a:pt x="2739918" y="0"/>
                  </a:lnTo>
                  <a:lnTo>
                    <a:pt x="2739918" y="1538379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69542" y="1028700"/>
              <a:ext cx="10904220" cy="8068309"/>
            </a:xfrm>
            <a:custGeom>
              <a:avLst/>
              <a:gdLst/>
              <a:ahLst/>
              <a:cxnLst/>
              <a:rect l="l" t="t" r="r" b="b"/>
              <a:pathLst>
                <a:path w="10904219" h="8068309">
                  <a:moveTo>
                    <a:pt x="10904054" y="8067740"/>
                  </a:moveTo>
                  <a:lnTo>
                    <a:pt x="0" y="8067740"/>
                  </a:lnTo>
                  <a:lnTo>
                    <a:pt x="0" y="0"/>
                  </a:lnTo>
                  <a:lnTo>
                    <a:pt x="10904054" y="0"/>
                  </a:lnTo>
                  <a:lnTo>
                    <a:pt x="10904054" y="8067740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9920" y="646687"/>
              <a:ext cx="321495" cy="38106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441386" y="1409700"/>
            <a:ext cx="10280650" cy="7207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4425">
              <a:lnSpc>
                <a:spcPct val="100000"/>
              </a:lnSpc>
              <a:spcBef>
                <a:spcPts val="100"/>
              </a:spcBef>
            </a:pPr>
            <a:r>
              <a:rPr sz="5800" spc="-300" dirty="0">
                <a:solidFill>
                  <a:srgbClr val="FFFFFF"/>
                </a:solidFill>
                <a:latin typeface="Arial Black"/>
                <a:cs typeface="Arial Black"/>
              </a:rPr>
              <a:t>Етологія</a:t>
            </a:r>
            <a:r>
              <a:rPr sz="5800" spc="-6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800" spc="-85" dirty="0">
                <a:solidFill>
                  <a:srgbClr val="FFFFFF"/>
                </a:solidFill>
                <a:latin typeface="Arial Black"/>
                <a:cs typeface="Arial Black"/>
              </a:rPr>
              <a:t>та</a:t>
            </a:r>
            <a:r>
              <a:rPr sz="5800" spc="-6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800" spc="-325" dirty="0">
                <a:solidFill>
                  <a:srgbClr val="FFFFFF"/>
                </a:solidFill>
                <a:latin typeface="Arial Black"/>
                <a:cs typeface="Arial Black"/>
              </a:rPr>
              <a:t>патогенез</a:t>
            </a:r>
            <a:endParaRPr sz="5800">
              <a:latin typeface="Arial Black"/>
              <a:cs typeface="Arial Black"/>
            </a:endParaRPr>
          </a:p>
          <a:p>
            <a:pPr marL="12700" marR="5080" algn="just">
              <a:lnSpc>
                <a:spcPct val="115599"/>
              </a:lnSpc>
              <a:spcBef>
                <a:spcPts val="2420"/>
              </a:spcBef>
            </a:pP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Кесонна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хвороба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наслідком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переходу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газів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тканин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розчиненого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стану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2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вільний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2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газоподібний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2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2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разі</a:t>
            </a:r>
            <a:r>
              <a:rPr sz="2000" spc="2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зниження</a:t>
            </a:r>
            <a:r>
              <a:rPr sz="2000" spc="2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навколишнього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атмосферного</a:t>
            </a:r>
            <a:r>
              <a:rPr sz="2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тиску.</a:t>
            </a:r>
            <a:endParaRPr sz="2000">
              <a:latin typeface="Tahoma"/>
              <a:cs typeface="Tahoma"/>
            </a:endParaRPr>
          </a:p>
          <a:p>
            <a:pPr marL="12700" marR="5080" indent="192405" algn="just">
              <a:lnSpc>
                <a:spcPct val="115599"/>
              </a:lnSpc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утворюються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газові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бульки,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вони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порушують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нормальной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кровообіг,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подразнюють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нервові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закінчення,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деформують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ушкоджують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тканини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організму.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Основна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частина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загального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газів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легенях,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отже,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крові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та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тканинах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припадає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долю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азоту,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фізіологічно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інертного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газу,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який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бере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участі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газообміні.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220" dirty="0">
                <a:solidFill>
                  <a:srgbClr val="FFFFFF"/>
                </a:solidFill>
                <a:latin typeface="Tahoma"/>
                <a:cs typeface="Tahoma"/>
              </a:rPr>
              <a:t>Високий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парціальний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тиск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азоту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легенях,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фізіологічна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 і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хімічна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інертність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зумовлюють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основну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роль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утворенні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газових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бульок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разі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розвитку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декомпресії.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зміні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парціального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азоту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зовнішньому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альвеолярному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повітрі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термін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встановлення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динамічної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рівноваги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різних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тканин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організму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неоднаковий.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Найскоріше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насичуються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гублять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його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кров,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лімфа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та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тканини,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добре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перфузуються.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93400"/>
            <a:ext cx="3692525" cy="3493770"/>
          </a:xfrm>
          <a:custGeom>
            <a:avLst/>
            <a:gdLst/>
            <a:ahLst/>
            <a:cxnLst/>
            <a:rect l="l" t="t" r="r" b="b"/>
            <a:pathLst>
              <a:path w="3692525" h="3493770">
                <a:moveTo>
                  <a:pt x="3681786" y="3493599"/>
                </a:moveTo>
                <a:lnTo>
                  <a:pt x="0" y="3493599"/>
                </a:lnTo>
                <a:lnTo>
                  <a:pt x="0" y="0"/>
                </a:lnTo>
                <a:lnTo>
                  <a:pt x="34565" y="8324"/>
                </a:lnTo>
                <a:lnTo>
                  <a:pt x="87093" y="8324"/>
                </a:lnTo>
                <a:lnTo>
                  <a:pt x="191509" y="33724"/>
                </a:lnTo>
                <a:lnTo>
                  <a:pt x="243389" y="33724"/>
                </a:lnTo>
                <a:lnTo>
                  <a:pt x="295044" y="46424"/>
                </a:lnTo>
                <a:lnTo>
                  <a:pt x="346472" y="46424"/>
                </a:lnTo>
                <a:lnTo>
                  <a:pt x="549816" y="97224"/>
                </a:lnTo>
                <a:lnTo>
                  <a:pt x="600041" y="97224"/>
                </a:lnTo>
                <a:lnTo>
                  <a:pt x="944322" y="186124"/>
                </a:lnTo>
                <a:lnTo>
                  <a:pt x="992414" y="211524"/>
                </a:lnTo>
                <a:lnTo>
                  <a:pt x="1134966" y="249624"/>
                </a:lnTo>
                <a:lnTo>
                  <a:pt x="1181895" y="275024"/>
                </a:lnTo>
                <a:lnTo>
                  <a:pt x="1274847" y="300424"/>
                </a:lnTo>
                <a:lnTo>
                  <a:pt x="1320861" y="325824"/>
                </a:lnTo>
                <a:lnTo>
                  <a:pt x="1411947" y="351224"/>
                </a:lnTo>
                <a:lnTo>
                  <a:pt x="1457010" y="376624"/>
                </a:lnTo>
                <a:lnTo>
                  <a:pt x="1501749" y="389324"/>
                </a:lnTo>
                <a:lnTo>
                  <a:pt x="1546158" y="414724"/>
                </a:lnTo>
                <a:lnTo>
                  <a:pt x="1590234" y="427424"/>
                </a:lnTo>
                <a:lnTo>
                  <a:pt x="1677370" y="478224"/>
                </a:lnTo>
                <a:lnTo>
                  <a:pt x="1720423" y="490924"/>
                </a:lnTo>
                <a:lnTo>
                  <a:pt x="1805476" y="541724"/>
                </a:lnTo>
                <a:lnTo>
                  <a:pt x="1847469" y="554424"/>
                </a:lnTo>
                <a:lnTo>
                  <a:pt x="1971262" y="630624"/>
                </a:lnTo>
                <a:lnTo>
                  <a:pt x="2091694" y="706824"/>
                </a:lnTo>
                <a:lnTo>
                  <a:pt x="2131072" y="719524"/>
                </a:lnTo>
                <a:lnTo>
                  <a:pt x="2170061" y="744924"/>
                </a:lnTo>
                <a:lnTo>
                  <a:pt x="2246854" y="795724"/>
                </a:lnTo>
                <a:lnTo>
                  <a:pt x="2284649" y="833824"/>
                </a:lnTo>
                <a:lnTo>
                  <a:pt x="2359020" y="884624"/>
                </a:lnTo>
                <a:lnTo>
                  <a:pt x="2431735" y="935424"/>
                </a:lnTo>
                <a:lnTo>
                  <a:pt x="2502763" y="986224"/>
                </a:lnTo>
                <a:lnTo>
                  <a:pt x="2537634" y="1024324"/>
                </a:lnTo>
                <a:lnTo>
                  <a:pt x="2572071" y="1049724"/>
                </a:lnTo>
                <a:lnTo>
                  <a:pt x="2639627" y="1100524"/>
                </a:lnTo>
                <a:lnTo>
                  <a:pt x="2672738" y="1138624"/>
                </a:lnTo>
                <a:lnTo>
                  <a:pt x="2705400" y="1164024"/>
                </a:lnTo>
                <a:lnTo>
                  <a:pt x="2737606" y="1189424"/>
                </a:lnTo>
                <a:lnTo>
                  <a:pt x="2769355" y="1227524"/>
                </a:lnTo>
                <a:lnTo>
                  <a:pt x="2800642" y="1252924"/>
                </a:lnTo>
                <a:lnTo>
                  <a:pt x="2831462" y="1291024"/>
                </a:lnTo>
                <a:lnTo>
                  <a:pt x="2861812" y="1316424"/>
                </a:lnTo>
                <a:lnTo>
                  <a:pt x="2891688" y="1354524"/>
                </a:lnTo>
                <a:lnTo>
                  <a:pt x="2921086" y="1379924"/>
                </a:lnTo>
                <a:lnTo>
                  <a:pt x="2950001" y="1418024"/>
                </a:lnTo>
                <a:lnTo>
                  <a:pt x="2978430" y="1443424"/>
                </a:lnTo>
                <a:lnTo>
                  <a:pt x="3006368" y="1481524"/>
                </a:lnTo>
                <a:lnTo>
                  <a:pt x="3033813" y="1506924"/>
                </a:lnTo>
                <a:lnTo>
                  <a:pt x="3060758" y="1545024"/>
                </a:lnTo>
                <a:lnTo>
                  <a:pt x="3087201" y="1583124"/>
                </a:lnTo>
                <a:lnTo>
                  <a:pt x="3113138" y="1608524"/>
                </a:lnTo>
                <a:lnTo>
                  <a:pt x="3138564" y="1646624"/>
                </a:lnTo>
                <a:lnTo>
                  <a:pt x="3163475" y="1684724"/>
                </a:lnTo>
                <a:lnTo>
                  <a:pt x="3187868" y="1710124"/>
                </a:lnTo>
                <a:lnTo>
                  <a:pt x="3211738" y="1748224"/>
                </a:lnTo>
                <a:lnTo>
                  <a:pt x="3235082" y="1786324"/>
                </a:lnTo>
                <a:lnTo>
                  <a:pt x="3257894" y="1824424"/>
                </a:lnTo>
                <a:lnTo>
                  <a:pt x="3280172" y="1849824"/>
                </a:lnTo>
                <a:lnTo>
                  <a:pt x="3301912" y="1887924"/>
                </a:lnTo>
                <a:lnTo>
                  <a:pt x="3323108" y="1926024"/>
                </a:lnTo>
                <a:lnTo>
                  <a:pt x="3343758" y="1964124"/>
                </a:lnTo>
                <a:lnTo>
                  <a:pt x="3363856" y="2002224"/>
                </a:lnTo>
                <a:lnTo>
                  <a:pt x="3383400" y="2040324"/>
                </a:lnTo>
                <a:lnTo>
                  <a:pt x="3402385" y="2078424"/>
                </a:lnTo>
                <a:lnTo>
                  <a:pt x="3420806" y="2103824"/>
                </a:lnTo>
                <a:lnTo>
                  <a:pt x="3438661" y="2141924"/>
                </a:lnTo>
                <a:lnTo>
                  <a:pt x="3455945" y="2180024"/>
                </a:lnTo>
                <a:lnTo>
                  <a:pt x="3472654" y="2218124"/>
                </a:lnTo>
                <a:lnTo>
                  <a:pt x="3488783" y="2256224"/>
                </a:lnTo>
                <a:lnTo>
                  <a:pt x="3504330" y="2294324"/>
                </a:lnTo>
                <a:lnTo>
                  <a:pt x="3519289" y="2332424"/>
                </a:lnTo>
                <a:lnTo>
                  <a:pt x="3533657" y="2370524"/>
                </a:lnTo>
                <a:lnTo>
                  <a:pt x="3547430" y="2408624"/>
                </a:lnTo>
                <a:lnTo>
                  <a:pt x="3560603" y="2446724"/>
                </a:lnTo>
                <a:lnTo>
                  <a:pt x="3573173" y="2497524"/>
                </a:lnTo>
                <a:lnTo>
                  <a:pt x="3585136" y="2535624"/>
                </a:lnTo>
                <a:lnTo>
                  <a:pt x="3596488" y="2573724"/>
                </a:lnTo>
                <a:lnTo>
                  <a:pt x="3607224" y="2611824"/>
                </a:lnTo>
                <a:lnTo>
                  <a:pt x="3617341" y="2649924"/>
                </a:lnTo>
                <a:lnTo>
                  <a:pt x="3626834" y="2688024"/>
                </a:lnTo>
                <a:lnTo>
                  <a:pt x="3635700" y="2726124"/>
                </a:lnTo>
                <a:lnTo>
                  <a:pt x="3643934" y="2764224"/>
                </a:lnTo>
                <a:lnTo>
                  <a:pt x="3651532" y="2815024"/>
                </a:lnTo>
                <a:lnTo>
                  <a:pt x="3658491" y="2853124"/>
                </a:lnTo>
                <a:lnTo>
                  <a:pt x="3664807" y="2891224"/>
                </a:lnTo>
                <a:lnTo>
                  <a:pt x="3670475" y="2929324"/>
                </a:lnTo>
                <a:lnTo>
                  <a:pt x="3675491" y="2967424"/>
                </a:lnTo>
                <a:lnTo>
                  <a:pt x="3679851" y="3018224"/>
                </a:lnTo>
                <a:lnTo>
                  <a:pt x="3683552" y="3056324"/>
                </a:lnTo>
                <a:lnTo>
                  <a:pt x="3686588" y="3094424"/>
                </a:lnTo>
                <a:lnTo>
                  <a:pt x="3688957" y="3132524"/>
                </a:lnTo>
                <a:lnTo>
                  <a:pt x="3690654" y="3183324"/>
                </a:lnTo>
                <a:lnTo>
                  <a:pt x="3691676" y="3221424"/>
                </a:lnTo>
                <a:lnTo>
                  <a:pt x="3692017" y="3259524"/>
                </a:lnTo>
                <a:lnTo>
                  <a:pt x="3691676" y="3310324"/>
                </a:lnTo>
                <a:lnTo>
                  <a:pt x="3690654" y="3348423"/>
                </a:lnTo>
                <a:lnTo>
                  <a:pt x="3688957" y="3386523"/>
                </a:lnTo>
                <a:lnTo>
                  <a:pt x="3686588" y="3424623"/>
                </a:lnTo>
                <a:lnTo>
                  <a:pt x="3683552" y="3475423"/>
                </a:lnTo>
                <a:lnTo>
                  <a:pt x="3681786" y="3493599"/>
                </a:lnTo>
                <a:close/>
              </a:path>
            </a:pathLst>
          </a:custGeom>
          <a:solidFill>
            <a:srgbClr val="18324D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85231" y="2916826"/>
            <a:ext cx="11803380" cy="6675120"/>
          </a:xfrm>
          <a:custGeom>
            <a:avLst/>
            <a:gdLst/>
            <a:ahLst/>
            <a:cxnLst/>
            <a:rect l="l" t="t" r="r" b="b"/>
            <a:pathLst>
              <a:path w="11803380" h="6675120">
                <a:moveTo>
                  <a:pt x="11132089" y="6674779"/>
                </a:moveTo>
                <a:lnTo>
                  <a:pt x="790575" y="6674779"/>
                </a:lnTo>
                <a:lnTo>
                  <a:pt x="742415" y="6673336"/>
                </a:lnTo>
                <a:lnTo>
                  <a:pt x="695018" y="6669063"/>
                </a:lnTo>
                <a:lnTo>
                  <a:pt x="648468" y="6662041"/>
                </a:lnTo>
                <a:lnTo>
                  <a:pt x="602846" y="6652355"/>
                </a:lnTo>
                <a:lnTo>
                  <a:pt x="558234" y="6640087"/>
                </a:lnTo>
                <a:lnTo>
                  <a:pt x="514717" y="6625318"/>
                </a:lnTo>
                <a:lnTo>
                  <a:pt x="472377" y="6608133"/>
                </a:lnTo>
                <a:lnTo>
                  <a:pt x="431296" y="6588613"/>
                </a:lnTo>
                <a:lnTo>
                  <a:pt x="391556" y="6566842"/>
                </a:lnTo>
                <a:lnTo>
                  <a:pt x="353242" y="6542902"/>
                </a:lnTo>
                <a:lnTo>
                  <a:pt x="316434" y="6516875"/>
                </a:lnTo>
                <a:lnTo>
                  <a:pt x="281217" y="6488845"/>
                </a:lnTo>
                <a:lnTo>
                  <a:pt x="247673" y="6458894"/>
                </a:lnTo>
                <a:lnTo>
                  <a:pt x="215884" y="6427105"/>
                </a:lnTo>
                <a:lnTo>
                  <a:pt x="185933" y="6393561"/>
                </a:lnTo>
                <a:lnTo>
                  <a:pt x="157903" y="6358343"/>
                </a:lnTo>
                <a:lnTo>
                  <a:pt x="131876" y="6321536"/>
                </a:lnTo>
                <a:lnTo>
                  <a:pt x="107936" y="6283222"/>
                </a:lnTo>
                <a:lnTo>
                  <a:pt x="86165" y="6243482"/>
                </a:lnTo>
                <a:lnTo>
                  <a:pt x="66645" y="6202401"/>
                </a:lnTo>
                <a:lnTo>
                  <a:pt x="49460" y="6160060"/>
                </a:lnTo>
                <a:lnTo>
                  <a:pt x="34692" y="6116543"/>
                </a:lnTo>
                <a:lnTo>
                  <a:pt x="22423" y="6071932"/>
                </a:lnTo>
                <a:lnTo>
                  <a:pt x="12737" y="6026310"/>
                </a:lnTo>
                <a:lnTo>
                  <a:pt x="5716" y="5979760"/>
                </a:lnTo>
                <a:lnTo>
                  <a:pt x="1442" y="5932363"/>
                </a:lnTo>
                <a:lnTo>
                  <a:pt x="0" y="5884204"/>
                </a:lnTo>
                <a:lnTo>
                  <a:pt x="0" y="790575"/>
                </a:lnTo>
                <a:lnTo>
                  <a:pt x="1442" y="742415"/>
                </a:lnTo>
                <a:lnTo>
                  <a:pt x="5716" y="695018"/>
                </a:lnTo>
                <a:lnTo>
                  <a:pt x="12737" y="648468"/>
                </a:lnTo>
                <a:lnTo>
                  <a:pt x="22423" y="602845"/>
                </a:lnTo>
                <a:lnTo>
                  <a:pt x="34692" y="558234"/>
                </a:lnTo>
                <a:lnTo>
                  <a:pt x="49460" y="514717"/>
                </a:lnTo>
                <a:lnTo>
                  <a:pt x="66645" y="472377"/>
                </a:lnTo>
                <a:lnTo>
                  <a:pt x="86165" y="431295"/>
                </a:lnTo>
                <a:lnTo>
                  <a:pt x="107936" y="391556"/>
                </a:lnTo>
                <a:lnTo>
                  <a:pt x="131876" y="353241"/>
                </a:lnTo>
                <a:lnTo>
                  <a:pt x="157903" y="316434"/>
                </a:lnTo>
                <a:lnTo>
                  <a:pt x="185933" y="281217"/>
                </a:lnTo>
                <a:lnTo>
                  <a:pt x="215884" y="247673"/>
                </a:lnTo>
                <a:lnTo>
                  <a:pt x="247673" y="215884"/>
                </a:lnTo>
                <a:lnTo>
                  <a:pt x="281217" y="185933"/>
                </a:lnTo>
                <a:lnTo>
                  <a:pt x="316434" y="157903"/>
                </a:lnTo>
                <a:lnTo>
                  <a:pt x="353242" y="131876"/>
                </a:lnTo>
                <a:lnTo>
                  <a:pt x="391556" y="107936"/>
                </a:lnTo>
                <a:lnTo>
                  <a:pt x="431296" y="86165"/>
                </a:lnTo>
                <a:lnTo>
                  <a:pt x="472377" y="66645"/>
                </a:lnTo>
                <a:lnTo>
                  <a:pt x="514717" y="49460"/>
                </a:lnTo>
                <a:lnTo>
                  <a:pt x="558234" y="34692"/>
                </a:lnTo>
                <a:lnTo>
                  <a:pt x="602846" y="22423"/>
                </a:lnTo>
                <a:lnTo>
                  <a:pt x="648468" y="12737"/>
                </a:lnTo>
                <a:lnTo>
                  <a:pt x="695018" y="5716"/>
                </a:lnTo>
                <a:lnTo>
                  <a:pt x="742415" y="1442"/>
                </a:lnTo>
                <a:lnTo>
                  <a:pt x="790575" y="0"/>
                </a:lnTo>
                <a:lnTo>
                  <a:pt x="11132089" y="0"/>
                </a:lnTo>
                <a:lnTo>
                  <a:pt x="11180249" y="1442"/>
                </a:lnTo>
                <a:lnTo>
                  <a:pt x="11227645" y="5716"/>
                </a:lnTo>
                <a:lnTo>
                  <a:pt x="11274196" y="12737"/>
                </a:lnTo>
                <a:lnTo>
                  <a:pt x="11319818" y="22423"/>
                </a:lnTo>
                <a:lnTo>
                  <a:pt x="11364429" y="34692"/>
                </a:lnTo>
                <a:lnTo>
                  <a:pt x="11407946" y="49460"/>
                </a:lnTo>
                <a:lnTo>
                  <a:pt x="11450287" y="66645"/>
                </a:lnTo>
                <a:lnTo>
                  <a:pt x="11491368" y="86165"/>
                </a:lnTo>
                <a:lnTo>
                  <a:pt x="11531108" y="107936"/>
                </a:lnTo>
                <a:lnTo>
                  <a:pt x="11569422" y="131876"/>
                </a:lnTo>
                <a:lnTo>
                  <a:pt x="11606230" y="157903"/>
                </a:lnTo>
                <a:lnTo>
                  <a:pt x="11641447" y="185933"/>
                </a:lnTo>
                <a:lnTo>
                  <a:pt x="11674991" y="215884"/>
                </a:lnTo>
                <a:lnTo>
                  <a:pt x="11706780" y="247673"/>
                </a:lnTo>
                <a:lnTo>
                  <a:pt x="11736731" y="281217"/>
                </a:lnTo>
                <a:lnTo>
                  <a:pt x="11764761" y="316434"/>
                </a:lnTo>
                <a:lnTo>
                  <a:pt x="11790787" y="353241"/>
                </a:lnTo>
                <a:lnTo>
                  <a:pt x="11802769" y="372417"/>
                </a:lnTo>
                <a:lnTo>
                  <a:pt x="11802769" y="6302361"/>
                </a:lnTo>
                <a:lnTo>
                  <a:pt x="11764761" y="6358343"/>
                </a:lnTo>
                <a:lnTo>
                  <a:pt x="11736731" y="6393561"/>
                </a:lnTo>
                <a:lnTo>
                  <a:pt x="11706780" y="6427105"/>
                </a:lnTo>
                <a:lnTo>
                  <a:pt x="11674991" y="6458894"/>
                </a:lnTo>
                <a:lnTo>
                  <a:pt x="11641447" y="6488845"/>
                </a:lnTo>
                <a:lnTo>
                  <a:pt x="11606230" y="6516875"/>
                </a:lnTo>
                <a:lnTo>
                  <a:pt x="11569422" y="6542902"/>
                </a:lnTo>
                <a:lnTo>
                  <a:pt x="11531108" y="6566842"/>
                </a:lnTo>
                <a:lnTo>
                  <a:pt x="11491368" y="6588613"/>
                </a:lnTo>
                <a:lnTo>
                  <a:pt x="11450287" y="6608133"/>
                </a:lnTo>
                <a:lnTo>
                  <a:pt x="11407946" y="6625318"/>
                </a:lnTo>
                <a:lnTo>
                  <a:pt x="11364429" y="6640087"/>
                </a:lnTo>
                <a:lnTo>
                  <a:pt x="11319818" y="6652355"/>
                </a:lnTo>
                <a:lnTo>
                  <a:pt x="11274196" y="6662041"/>
                </a:lnTo>
                <a:lnTo>
                  <a:pt x="11227645" y="6669063"/>
                </a:lnTo>
                <a:lnTo>
                  <a:pt x="11180249" y="6673336"/>
                </a:lnTo>
                <a:lnTo>
                  <a:pt x="11132089" y="6674779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259804" y="4220257"/>
            <a:ext cx="10373995" cy="3625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250" spc="1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204" dirty="0">
                <a:solidFill>
                  <a:srgbClr val="FFFFFF"/>
                </a:solidFill>
                <a:latin typeface="Tahoma"/>
                <a:cs typeface="Tahoma"/>
              </a:rPr>
              <a:t>зниженні</a:t>
            </a:r>
            <a:r>
              <a:rPr sz="2250" spc="1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навколишнього</a:t>
            </a:r>
            <a:r>
              <a:rPr sz="225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45" dirty="0">
                <a:solidFill>
                  <a:srgbClr val="FFFFFF"/>
                </a:solidFill>
                <a:latin typeface="Tahoma"/>
                <a:cs typeface="Tahoma"/>
              </a:rPr>
              <a:t>тиску</a:t>
            </a:r>
            <a:r>
              <a:rPr sz="2250" spc="1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10" dirty="0">
                <a:solidFill>
                  <a:srgbClr val="FFFFFF"/>
                </a:solidFill>
                <a:latin typeface="Tahoma"/>
                <a:cs typeface="Tahoma"/>
              </a:rPr>
              <a:t>(вихід</a:t>
            </a:r>
            <a:r>
              <a:rPr sz="2250" spc="1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робітника</a:t>
            </a:r>
            <a:r>
              <a:rPr sz="2250" spc="1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20" dirty="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sz="2250" spc="1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14" dirty="0">
                <a:solidFill>
                  <a:srgbClr val="FFFFFF"/>
                </a:solidFill>
                <a:latin typeface="Tahoma"/>
                <a:cs typeface="Tahoma"/>
              </a:rPr>
              <a:t>кесона, </a:t>
            </a:r>
            <a:r>
              <a:rPr sz="2250" spc="220" dirty="0">
                <a:solidFill>
                  <a:srgbClr val="FFFFFF"/>
                </a:solidFill>
                <a:latin typeface="Tahoma"/>
                <a:cs typeface="Tahoma"/>
              </a:rPr>
              <a:t>підйом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70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215" dirty="0">
                <a:solidFill>
                  <a:srgbClr val="FFFFFF"/>
                </a:solidFill>
                <a:latin typeface="Tahoma"/>
                <a:cs typeface="Tahoma"/>
              </a:rPr>
              <a:t>глибини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8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60" dirty="0">
                <a:solidFill>
                  <a:srgbClr val="FFFFFF"/>
                </a:solidFill>
                <a:latin typeface="Tahoma"/>
                <a:cs typeface="Tahoma"/>
              </a:rPr>
              <a:t>поверхню)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45" dirty="0">
                <a:solidFill>
                  <a:srgbClr val="FFFFFF"/>
                </a:solidFill>
                <a:latin typeface="Tahoma"/>
                <a:cs typeface="Tahoma"/>
              </a:rPr>
              <a:t>газова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95" dirty="0">
                <a:solidFill>
                  <a:srgbClr val="FFFFFF"/>
                </a:solidFill>
                <a:latin typeface="Tahoma"/>
                <a:cs typeface="Tahoma"/>
              </a:rPr>
              <a:t>динамічна</a:t>
            </a:r>
            <a:r>
              <a:rPr sz="225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60" dirty="0">
                <a:solidFill>
                  <a:srgbClr val="FFFFFF"/>
                </a:solidFill>
                <a:latin typeface="Tahoma"/>
                <a:cs typeface="Tahoma"/>
              </a:rPr>
              <a:t>рівновага </a:t>
            </a:r>
            <a:r>
              <a:rPr sz="2250" spc="140" dirty="0">
                <a:solidFill>
                  <a:srgbClr val="FFFFFF"/>
                </a:solidFill>
                <a:latin typeface="Tahoma"/>
                <a:cs typeface="Tahoma"/>
              </a:rPr>
              <a:t>порушується,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тканини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29" dirty="0">
                <a:solidFill>
                  <a:srgbClr val="FFFFFF"/>
                </a:solidFill>
                <a:latin typeface="Tahoma"/>
                <a:cs typeface="Tahoma"/>
              </a:rPr>
              <a:t>рідини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85" dirty="0">
                <a:solidFill>
                  <a:srgbClr val="FFFFFF"/>
                </a:solidFill>
                <a:latin typeface="Tahoma"/>
                <a:cs typeface="Tahoma"/>
              </a:rPr>
              <a:t>організму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перенасичуються</a:t>
            </a:r>
            <a:r>
              <a:rPr sz="225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20" dirty="0">
                <a:solidFill>
                  <a:srgbClr val="FFFFFF"/>
                </a:solidFill>
                <a:latin typeface="Tahoma"/>
                <a:cs typeface="Tahoma"/>
              </a:rPr>
              <a:t>газами, </a:t>
            </a:r>
            <a:r>
              <a:rPr sz="2250" spc="215" dirty="0">
                <a:solidFill>
                  <a:srgbClr val="FFFFFF"/>
                </a:solidFill>
                <a:latin typeface="Tahoma"/>
                <a:cs typeface="Tahoma"/>
              </a:rPr>
              <a:t>насамперед</a:t>
            </a:r>
            <a:r>
              <a:rPr sz="225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85" dirty="0">
                <a:solidFill>
                  <a:srgbClr val="FFFFFF"/>
                </a:solidFill>
                <a:latin typeface="Tahoma"/>
                <a:cs typeface="Tahoma"/>
              </a:rPr>
              <a:t>азотом.</a:t>
            </a:r>
            <a:endParaRPr sz="2250">
              <a:latin typeface="Tahoma"/>
              <a:cs typeface="Tahoma"/>
            </a:endParaRPr>
          </a:p>
          <a:p>
            <a:pPr marL="12700" marR="5080" algn="just">
              <a:lnSpc>
                <a:spcPct val="116700"/>
              </a:lnSpc>
            </a:pP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При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повільній</a:t>
            </a: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декомпресії</a:t>
            </a: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29" dirty="0">
                <a:solidFill>
                  <a:srgbClr val="FFFFFF"/>
                </a:solidFill>
                <a:latin typeface="Tahoma"/>
                <a:cs typeface="Tahoma"/>
              </a:rPr>
              <a:t>процес</a:t>
            </a: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04" dirty="0">
                <a:solidFill>
                  <a:srgbClr val="FFFFFF"/>
                </a:solidFill>
                <a:latin typeface="Tahoma"/>
                <a:cs typeface="Tahoma"/>
              </a:rPr>
              <a:t>виведення</a:t>
            </a: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надлишкового</a:t>
            </a:r>
            <a:r>
              <a:rPr sz="225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85" dirty="0">
                <a:solidFill>
                  <a:srgbClr val="FFFFFF"/>
                </a:solidFill>
                <a:latin typeface="Tahoma"/>
                <a:cs typeface="Tahoma"/>
              </a:rPr>
              <a:t>азоту </a:t>
            </a:r>
            <a:r>
              <a:rPr sz="2250" spc="120" dirty="0">
                <a:solidFill>
                  <a:srgbClr val="FFFFFF"/>
                </a:solidFill>
                <a:latin typeface="Tahoma"/>
                <a:cs typeface="Tahoma"/>
              </a:rPr>
              <a:t>із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тканин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2250" spc="3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встановлення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80" dirty="0">
                <a:solidFill>
                  <a:srgbClr val="FFFFFF"/>
                </a:solidFill>
                <a:latin typeface="Tahoma"/>
                <a:cs typeface="Tahoma"/>
              </a:rPr>
              <a:t>нової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50" dirty="0">
                <a:solidFill>
                  <a:srgbClr val="FFFFFF"/>
                </a:solidFill>
                <a:latin typeface="Tahoma"/>
                <a:cs typeface="Tahoma"/>
              </a:rPr>
              <a:t>газової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рівноваги</a:t>
            </a:r>
            <a:r>
              <a:rPr sz="2250" spc="3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250" spc="185" dirty="0">
                <a:solidFill>
                  <a:srgbClr val="FFFFFF"/>
                </a:solidFill>
                <a:latin typeface="Tahoma"/>
                <a:cs typeface="Tahoma"/>
              </a:rPr>
              <a:t>звичайно </a:t>
            </a:r>
            <a:r>
              <a:rPr sz="2250" spc="160" dirty="0">
                <a:solidFill>
                  <a:srgbClr val="FFFFFF"/>
                </a:solidFill>
                <a:latin typeface="Tahoma"/>
                <a:cs typeface="Tahoma"/>
              </a:rPr>
              <a:t>протікає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без</a:t>
            </a:r>
            <a:r>
              <a:rPr sz="225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80" dirty="0">
                <a:solidFill>
                  <a:srgbClr val="FFFFFF"/>
                </a:solidFill>
                <a:latin typeface="Tahoma"/>
                <a:cs typeface="Tahoma"/>
              </a:rPr>
              <a:t>утворення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55" dirty="0">
                <a:solidFill>
                  <a:srgbClr val="FFFFFF"/>
                </a:solidFill>
                <a:latin typeface="Tahoma"/>
                <a:cs typeface="Tahoma"/>
              </a:rPr>
              <a:t>газових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00" dirty="0">
                <a:solidFill>
                  <a:srgbClr val="FFFFFF"/>
                </a:solidFill>
                <a:latin typeface="Tahoma"/>
                <a:cs typeface="Tahoma"/>
              </a:rPr>
              <a:t>бульок.</a:t>
            </a:r>
            <a:r>
              <a:rPr sz="225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2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25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60" dirty="0">
                <a:solidFill>
                  <a:srgbClr val="FFFFFF"/>
                </a:solidFill>
                <a:latin typeface="Tahoma"/>
                <a:cs typeface="Tahoma"/>
              </a:rPr>
              <a:t>разі</a:t>
            </a:r>
            <a:r>
              <a:rPr sz="2250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00" dirty="0">
                <a:solidFill>
                  <a:srgbClr val="FFFFFF"/>
                </a:solidFill>
                <a:latin typeface="Tahoma"/>
                <a:cs typeface="Tahoma"/>
              </a:rPr>
              <a:t>швидкої</a:t>
            </a:r>
            <a:r>
              <a:rPr sz="225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90" dirty="0">
                <a:solidFill>
                  <a:srgbClr val="FFFFFF"/>
                </a:solidFill>
                <a:latin typeface="Tahoma"/>
                <a:cs typeface="Tahoma"/>
              </a:rPr>
              <a:t>декомпресії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перенасичуваність</a:t>
            </a:r>
            <a:r>
              <a:rPr sz="225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тканин</a:t>
            </a:r>
            <a:r>
              <a:rPr sz="22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85" dirty="0">
                <a:solidFill>
                  <a:srgbClr val="FFFFFF"/>
                </a:solidFill>
                <a:latin typeface="Tahoma"/>
                <a:cs typeface="Tahoma"/>
              </a:rPr>
              <a:t>газами</a:t>
            </a:r>
            <a:r>
              <a:rPr sz="22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70" dirty="0">
                <a:solidFill>
                  <a:srgbClr val="FFFFFF"/>
                </a:solidFill>
                <a:latin typeface="Tahoma"/>
                <a:cs typeface="Tahoma"/>
              </a:rPr>
              <a:t>досягає</a:t>
            </a:r>
            <a:r>
              <a:rPr sz="22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80" dirty="0">
                <a:solidFill>
                  <a:srgbClr val="FFFFFF"/>
                </a:solidFill>
                <a:latin typeface="Tahoma"/>
                <a:cs typeface="Tahoma"/>
              </a:rPr>
              <a:t>критичного</a:t>
            </a:r>
            <a:r>
              <a:rPr sz="225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14" dirty="0">
                <a:solidFill>
                  <a:srgbClr val="FFFFFF"/>
                </a:solidFill>
                <a:latin typeface="Tahoma"/>
                <a:cs typeface="Tahoma"/>
              </a:rPr>
              <a:t>рівня.</a:t>
            </a:r>
            <a:endParaRPr sz="225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450"/>
              </a:spcBef>
            </a:pPr>
            <a:r>
              <a:rPr sz="2250" spc="150" dirty="0">
                <a:solidFill>
                  <a:srgbClr val="FFFFFF"/>
                </a:solidFill>
                <a:latin typeface="Tahoma"/>
                <a:cs typeface="Tahoma"/>
              </a:rPr>
              <a:t>Складаються</a:t>
            </a:r>
            <a:r>
              <a:rPr sz="225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215" dirty="0">
                <a:solidFill>
                  <a:srgbClr val="FFFFFF"/>
                </a:solidFill>
                <a:latin typeface="Tahoma"/>
                <a:cs typeface="Tahoma"/>
              </a:rPr>
              <a:t>умови</a:t>
            </a:r>
            <a:r>
              <a:rPr sz="225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75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225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80" dirty="0">
                <a:solidFill>
                  <a:srgbClr val="FFFFFF"/>
                </a:solidFill>
                <a:latin typeface="Tahoma"/>
                <a:cs typeface="Tahoma"/>
              </a:rPr>
              <a:t>утворення</a:t>
            </a:r>
            <a:r>
              <a:rPr sz="225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50" dirty="0">
                <a:solidFill>
                  <a:srgbClr val="FFFFFF"/>
                </a:solidFill>
                <a:latin typeface="Tahoma"/>
                <a:cs typeface="Tahoma"/>
              </a:rPr>
              <a:t>бульок</a:t>
            </a:r>
            <a:r>
              <a:rPr sz="225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2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25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55" dirty="0">
                <a:solidFill>
                  <a:srgbClr val="FFFFFF"/>
                </a:solidFill>
                <a:latin typeface="Tahoma"/>
                <a:cs typeface="Tahoma"/>
              </a:rPr>
              <a:t>тканинах</a:t>
            </a:r>
            <a:r>
              <a:rPr sz="225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25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spc="125" dirty="0">
                <a:solidFill>
                  <a:srgbClr val="FFFFFF"/>
                </a:solidFill>
                <a:latin typeface="Tahoma"/>
                <a:cs typeface="Tahoma"/>
              </a:rPr>
              <a:t>рідинах.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41539" y="6389179"/>
            <a:ext cx="4994275" cy="3898265"/>
          </a:xfrm>
          <a:custGeom>
            <a:avLst/>
            <a:gdLst/>
            <a:ahLst/>
            <a:cxnLst/>
            <a:rect l="l" t="t" r="r" b="b"/>
            <a:pathLst>
              <a:path w="4994275" h="3898265">
                <a:moveTo>
                  <a:pt x="4871773" y="3897820"/>
                </a:moveTo>
                <a:lnTo>
                  <a:pt x="123825" y="3897820"/>
                </a:lnTo>
                <a:lnTo>
                  <a:pt x="75626" y="3888090"/>
                </a:lnTo>
                <a:lnTo>
                  <a:pt x="36267" y="3861553"/>
                </a:lnTo>
                <a:lnTo>
                  <a:pt x="9730" y="3822194"/>
                </a:lnTo>
                <a:lnTo>
                  <a:pt x="0" y="3773995"/>
                </a:lnTo>
                <a:lnTo>
                  <a:pt x="0" y="123825"/>
                </a:lnTo>
                <a:lnTo>
                  <a:pt x="9730" y="75626"/>
                </a:lnTo>
                <a:lnTo>
                  <a:pt x="36267" y="36267"/>
                </a:lnTo>
                <a:lnTo>
                  <a:pt x="75626" y="9730"/>
                </a:lnTo>
                <a:lnTo>
                  <a:pt x="123825" y="0"/>
                </a:lnTo>
                <a:lnTo>
                  <a:pt x="4871773" y="0"/>
                </a:lnTo>
                <a:lnTo>
                  <a:pt x="4919971" y="9730"/>
                </a:lnTo>
                <a:lnTo>
                  <a:pt x="4959330" y="36267"/>
                </a:lnTo>
                <a:lnTo>
                  <a:pt x="4985867" y="75626"/>
                </a:lnTo>
                <a:lnTo>
                  <a:pt x="4994082" y="116320"/>
                </a:lnTo>
                <a:lnTo>
                  <a:pt x="4994082" y="3781500"/>
                </a:lnTo>
                <a:lnTo>
                  <a:pt x="4985867" y="3822194"/>
                </a:lnTo>
                <a:lnTo>
                  <a:pt x="4959330" y="3861553"/>
                </a:lnTo>
                <a:lnTo>
                  <a:pt x="4919971" y="3888090"/>
                </a:lnTo>
                <a:lnTo>
                  <a:pt x="4871773" y="3897820"/>
                </a:lnTo>
                <a:close/>
              </a:path>
            </a:pathLst>
          </a:custGeom>
          <a:solidFill>
            <a:srgbClr val="459D7B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292404" y="6389179"/>
            <a:ext cx="4994275" cy="3898265"/>
          </a:xfrm>
          <a:custGeom>
            <a:avLst/>
            <a:gdLst/>
            <a:ahLst/>
            <a:cxnLst/>
            <a:rect l="l" t="t" r="r" b="b"/>
            <a:pathLst>
              <a:path w="4994275" h="3898265">
                <a:moveTo>
                  <a:pt x="4871773" y="3897820"/>
                </a:moveTo>
                <a:lnTo>
                  <a:pt x="123825" y="3897820"/>
                </a:lnTo>
                <a:lnTo>
                  <a:pt x="75626" y="3888090"/>
                </a:lnTo>
                <a:lnTo>
                  <a:pt x="36267" y="3861553"/>
                </a:lnTo>
                <a:lnTo>
                  <a:pt x="9730" y="3822194"/>
                </a:lnTo>
                <a:lnTo>
                  <a:pt x="0" y="3773995"/>
                </a:lnTo>
                <a:lnTo>
                  <a:pt x="0" y="123825"/>
                </a:lnTo>
                <a:lnTo>
                  <a:pt x="9730" y="75626"/>
                </a:lnTo>
                <a:lnTo>
                  <a:pt x="36267" y="36267"/>
                </a:lnTo>
                <a:lnTo>
                  <a:pt x="75626" y="9730"/>
                </a:lnTo>
                <a:lnTo>
                  <a:pt x="123825" y="0"/>
                </a:lnTo>
                <a:lnTo>
                  <a:pt x="4871773" y="0"/>
                </a:lnTo>
                <a:lnTo>
                  <a:pt x="4919971" y="9730"/>
                </a:lnTo>
                <a:lnTo>
                  <a:pt x="4959330" y="36267"/>
                </a:lnTo>
                <a:lnTo>
                  <a:pt x="4985867" y="75626"/>
                </a:lnTo>
                <a:lnTo>
                  <a:pt x="4994082" y="116327"/>
                </a:lnTo>
                <a:lnTo>
                  <a:pt x="4994082" y="3781493"/>
                </a:lnTo>
                <a:lnTo>
                  <a:pt x="4985867" y="3822194"/>
                </a:lnTo>
                <a:lnTo>
                  <a:pt x="4959330" y="3861553"/>
                </a:lnTo>
                <a:lnTo>
                  <a:pt x="4919971" y="3888090"/>
                </a:lnTo>
                <a:lnTo>
                  <a:pt x="4871773" y="3897820"/>
                </a:lnTo>
                <a:close/>
              </a:path>
            </a:pathLst>
          </a:custGeom>
          <a:solidFill>
            <a:srgbClr val="459D7B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716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00"/>
              </a:spcBef>
            </a:pPr>
            <a:r>
              <a:rPr spc="-420" dirty="0"/>
              <a:t>Є</a:t>
            </a:r>
            <a:r>
              <a:rPr spc="-380" dirty="0"/>
              <a:t> </a:t>
            </a:r>
            <a:r>
              <a:rPr spc="-75" dirty="0"/>
              <a:t>два</a:t>
            </a:r>
            <a:r>
              <a:rPr spc="-380" dirty="0"/>
              <a:t> </a:t>
            </a:r>
            <a:r>
              <a:rPr spc="-210" dirty="0"/>
              <a:t>основних</a:t>
            </a:r>
            <a:r>
              <a:rPr spc="-380" dirty="0"/>
              <a:t> </a:t>
            </a:r>
            <a:r>
              <a:rPr dirty="0"/>
              <a:t>типи</a:t>
            </a:r>
            <a:r>
              <a:rPr spc="-380" dirty="0"/>
              <a:t> </a:t>
            </a:r>
            <a:r>
              <a:rPr spc="-80" dirty="0"/>
              <a:t>бульок</a:t>
            </a:r>
            <a:r>
              <a:rPr b="1" spc="-80" dirty="0">
                <a:latin typeface="Corbel"/>
                <a:cs typeface="Corbel"/>
              </a:rPr>
              <a:t>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28365" y="817263"/>
            <a:ext cx="11263270" cy="3189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599"/>
              </a:lnSpc>
              <a:spcBef>
                <a:spcPts val="100"/>
              </a:spcBef>
            </a:pPr>
            <a:r>
              <a:rPr sz="2000" spc="245" dirty="0">
                <a:solidFill>
                  <a:srgbClr val="F70D0D"/>
                </a:solidFill>
                <a:latin typeface="Tahoma"/>
                <a:cs typeface="Tahoma"/>
              </a:rPr>
              <a:t>Перший</a:t>
            </a:r>
            <a:r>
              <a:rPr sz="2000" spc="-40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позасудинні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бульки,</a:t>
            </a:r>
            <a:r>
              <a:rPr sz="20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утворення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зворотний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розвиток</a:t>
            </a:r>
            <a:r>
              <a:rPr sz="20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яких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визначається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процесом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дифузії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обміну</a:t>
            </a: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газів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між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булькою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середовищем,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її</a:t>
            </a: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оточує.</a:t>
            </a:r>
            <a:r>
              <a:rPr sz="20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Вони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здатні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зростати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тиснути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тканини,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їх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оточують,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викликаючи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їх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деформацію,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у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хворого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відчуття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болю.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Таким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вважається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механізм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розвитку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мʼязово-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суглобних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декомпресійних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больових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відчуттів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хворого.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90" dirty="0">
                <a:solidFill>
                  <a:srgbClr val="F70D0D"/>
                </a:solidFill>
                <a:latin typeface="Tahoma"/>
                <a:cs typeface="Tahoma"/>
              </a:rPr>
              <a:t>Другий</a:t>
            </a:r>
            <a:r>
              <a:rPr sz="2000" spc="-70" dirty="0">
                <a:solidFill>
                  <a:srgbClr val="F70D0D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тип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газові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бульки,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еволюція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яких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зумовлена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тільки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процесами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дифузії,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алей</a:t>
            </a:r>
            <a:r>
              <a:rPr sz="2000" spc="3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злиттям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одної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одною</a:t>
            </a:r>
            <a:r>
              <a:rPr sz="2000" spc="3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або,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навпаки,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дробленням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3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більш</a:t>
            </a:r>
            <a:r>
              <a:rPr sz="20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мілкі.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Утворюючись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венозному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руслі,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вони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зливаються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одна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одною,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спричинює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можливість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розвитку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гострої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аероемболії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кровеносній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системі.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8519" y="7608150"/>
            <a:ext cx="85725" cy="857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8519" y="7979624"/>
            <a:ext cx="85725" cy="857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8519" y="8351099"/>
            <a:ext cx="85725" cy="8572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28365" y="4297786"/>
            <a:ext cx="7104693" cy="1898148"/>
          </a:xfrm>
          <a:prstGeom prst="rect">
            <a:avLst/>
          </a:prstGeom>
        </p:spPr>
        <p:txBody>
          <a:bodyPr vert="horz" wrap="square" lIns="0" tIns="192405" rIns="0" bIns="0" rtlCol="0" anchor="t">
            <a:spAutoFit/>
          </a:bodyPr>
          <a:lstStyle/>
          <a:p>
            <a:pPr marL="3072130">
              <a:lnSpc>
                <a:spcPct val="100000"/>
              </a:lnSpc>
              <a:spcBef>
                <a:spcPts val="1515"/>
              </a:spcBef>
            </a:pPr>
            <a:r>
              <a:rPr sz="2800" spc="245" dirty="0">
                <a:solidFill>
                  <a:srgbClr val="F70D0D"/>
                </a:solidFill>
                <a:latin typeface="Segoe UI Light"/>
                <a:cs typeface="Segoe UI Light"/>
              </a:rPr>
              <a:t>Клінічна</a:t>
            </a:r>
            <a:r>
              <a:rPr sz="2800" spc="-15" dirty="0">
                <a:solidFill>
                  <a:srgbClr val="F70D0D"/>
                </a:solidFill>
                <a:latin typeface="Segoe UI Light"/>
                <a:cs typeface="Segoe UI Light"/>
              </a:rPr>
              <a:t> </a:t>
            </a:r>
            <a:r>
              <a:rPr sz="2800" spc="245" dirty="0">
                <a:solidFill>
                  <a:srgbClr val="F70D0D"/>
                </a:solidFill>
                <a:latin typeface="Segoe UI Light"/>
                <a:cs typeface="Segoe UI Light"/>
              </a:rPr>
              <a:t>картина</a:t>
            </a:r>
            <a:endParaRPr sz="2800">
              <a:latin typeface="Segoe UI Light"/>
              <a:cs typeface="Segoe UI Light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400" spc="240" dirty="0">
                <a:solidFill>
                  <a:srgbClr val="FFFFFF"/>
                </a:solidFill>
                <a:latin typeface="Segoe UI Light"/>
                <a:cs typeface="Segoe UI Light"/>
              </a:rPr>
              <a:t>Клініка.</a:t>
            </a:r>
            <a:endParaRPr sz="2400">
              <a:latin typeface="Segoe UI Light"/>
              <a:cs typeface="Segoe UI Light"/>
            </a:endParaRPr>
          </a:p>
          <a:p>
            <a:pPr marL="535940" marR="5080" indent="-523875">
              <a:lnSpc>
                <a:spcPct val="116100"/>
              </a:lnSpc>
              <a:spcBef>
                <a:spcPts val="15"/>
              </a:spcBef>
            </a:pP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Виділяють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три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ступені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тяжкості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 err="1">
                <a:solidFill>
                  <a:srgbClr val="FFFFFF"/>
                </a:solidFill>
                <a:latin typeface="Tahoma"/>
                <a:cs typeface="Tahoma"/>
              </a:rPr>
              <a:t>кесонної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 err="1">
                <a:solidFill>
                  <a:srgbClr val="FFFFFF"/>
                </a:solidFill>
                <a:latin typeface="Tahoma"/>
                <a:cs typeface="Tahoma"/>
              </a:rPr>
              <a:t>хвороби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: </a:t>
            </a:r>
            <a:r>
              <a:rPr sz="2100" spc="120" dirty="0" err="1">
                <a:solidFill>
                  <a:srgbClr val="FFFFFF"/>
                </a:solidFill>
                <a:latin typeface="Tahoma"/>
                <a:cs typeface="Tahoma"/>
              </a:rPr>
              <a:t>легкий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lang="ru-RU" sz="2100" spc="120" dirty="0">
                <a:solidFill>
                  <a:srgbClr val="FFFFFF"/>
                </a:solidFill>
                <a:latin typeface="Tahoma"/>
                <a:cs typeface="Tahoma"/>
              </a:rPr>
              <a:t> </a:t>
            </a:r>
            <a:r>
              <a:rPr sz="2100" spc="180" dirty="0" err="1">
                <a:solidFill>
                  <a:srgbClr val="FFFFFF"/>
                </a:solidFill>
                <a:latin typeface="Tahoma"/>
                <a:cs typeface="Tahoma"/>
              </a:rPr>
              <a:t>середній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00" dirty="0" err="1">
                <a:solidFill>
                  <a:srgbClr val="FFFFFF"/>
                </a:solidFill>
                <a:latin typeface="Tahoma"/>
                <a:cs typeface="Tahoma"/>
              </a:rPr>
              <a:t>тяжкий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1482" y="1519290"/>
            <a:ext cx="18288000" cy="6879888"/>
          </a:xfrm>
          <a:custGeom>
            <a:avLst/>
            <a:gdLst/>
            <a:ahLst/>
            <a:cxnLst/>
            <a:rect l="l" t="t" r="r" b="b"/>
            <a:pathLst>
              <a:path w="18288000" h="5186045">
                <a:moveTo>
                  <a:pt x="18287999" y="5185740"/>
                </a:moveTo>
                <a:lnTo>
                  <a:pt x="0" y="5185740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5185740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9365" y="2286823"/>
            <a:ext cx="185400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335" dirty="0">
                <a:latin typeface="Segoe UI Light"/>
                <a:cs typeface="Segoe UI Light"/>
              </a:rPr>
              <a:t>Для</a:t>
            </a:r>
            <a:r>
              <a:rPr sz="2500" spc="-10" dirty="0">
                <a:latin typeface="Segoe UI Light"/>
                <a:cs typeface="Segoe UI Light"/>
              </a:rPr>
              <a:t> </a:t>
            </a:r>
            <a:r>
              <a:rPr sz="2500" spc="280" dirty="0">
                <a:latin typeface="Segoe UI Light"/>
                <a:cs typeface="Segoe UI Light"/>
              </a:rPr>
              <a:t>легкого</a:t>
            </a:r>
            <a:endParaRPr sz="2500">
              <a:latin typeface="Segoe UI Light"/>
              <a:cs typeface="Segoe U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2799" y="3550509"/>
            <a:ext cx="14141450" cy="448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100"/>
              </a:spcBef>
            </a:pPr>
            <a:r>
              <a:rPr sz="21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характерні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85" dirty="0">
                <a:solidFill>
                  <a:srgbClr val="FFFFFF"/>
                </a:solidFill>
                <a:latin typeface="Tahoma"/>
                <a:cs typeface="Tahoma"/>
              </a:rPr>
              <a:t>свербіж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шкіри,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висип,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нерізкі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болі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75" dirty="0">
                <a:solidFill>
                  <a:srgbClr val="FFFFFF"/>
                </a:solidFill>
                <a:latin typeface="Tahoma"/>
                <a:cs typeface="Tahoma"/>
              </a:rPr>
              <a:t>м'язах,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кістках,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суглобах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уздовж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нервових 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стовбурів.</a:t>
            </a:r>
            <a:endParaRPr sz="2100">
              <a:latin typeface="Tahoma"/>
              <a:cs typeface="Tahoma"/>
            </a:endParaRPr>
          </a:p>
          <a:p>
            <a:pPr marL="12700" marR="5080" algn="just">
              <a:lnSpc>
                <a:spcPct val="116100"/>
              </a:lnSpc>
            </a:pP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Найчастіше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стійкий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біль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0" dirty="0">
                <a:solidFill>
                  <a:srgbClr val="FFFFFF"/>
                </a:solidFill>
                <a:latin typeface="Tahoma"/>
                <a:cs typeface="Tahoma"/>
              </a:rPr>
              <a:t>одному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декількох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суглобах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кінцівок,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особливо,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FFFFFF"/>
                </a:solidFill>
                <a:latin typeface="Tahoma"/>
                <a:cs typeface="Tahoma"/>
              </a:rPr>
              <a:t>колінних, 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плечових,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також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променезап'ястних,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ліктьових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гомілково-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стопних.</a:t>
            </a:r>
            <a:endParaRPr sz="2100">
              <a:latin typeface="Tahoma"/>
              <a:cs typeface="Tahoma"/>
            </a:endParaRPr>
          </a:p>
          <a:p>
            <a:pPr marL="12700" marR="5080" algn="just">
              <a:lnSpc>
                <a:spcPct val="116100"/>
              </a:lnSpc>
            </a:pP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Біль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0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має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точної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Tahoma"/>
                <a:cs typeface="Tahoma"/>
              </a:rPr>
              <a:t>локалізації.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Найбільше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він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відчувається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навколо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суглоба,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іррадіюючи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всі</a:t>
            </a:r>
            <a:r>
              <a:rPr sz="21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Tahoma"/>
                <a:cs typeface="Tahoma"/>
              </a:rPr>
              <a:t>боки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від</a:t>
            </a:r>
            <a:r>
              <a:rPr sz="21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FFFFFF"/>
                </a:solidFill>
                <a:latin typeface="Tahoma"/>
                <a:cs typeface="Tahoma"/>
              </a:rPr>
              <a:t>нього.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Tahoma"/>
                <a:cs typeface="Tahoma"/>
              </a:rPr>
              <a:t>Біль,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Tahoma"/>
                <a:cs typeface="Tahoma"/>
              </a:rPr>
              <a:t>як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правило,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посилюється</a:t>
            </a:r>
            <a:r>
              <a:rPr sz="21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40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пальпації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суглоба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згинанні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кінцівок.</a:t>
            </a:r>
            <a:r>
              <a:rPr sz="21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Найчастіше</a:t>
            </a:r>
            <a:r>
              <a:rPr sz="21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FFFFFF"/>
                </a:solidFill>
                <a:latin typeface="Tahoma"/>
                <a:cs typeface="Tahoma"/>
              </a:rPr>
              <a:t>в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процес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FFFFFF"/>
                </a:solidFill>
                <a:latin typeface="Tahoma"/>
                <a:cs typeface="Tahoma"/>
              </a:rPr>
              <a:t>втягуються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суглоби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FFFFFF"/>
                </a:solidFill>
                <a:latin typeface="Tahoma"/>
                <a:cs typeface="Tahoma"/>
              </a:rPr>
              <a:t>м'язи,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які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припадає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Tahoma"/>
                <a:cs typeface="Tahoma"/>
              </a:rPr>
              <a:t>найбільше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фізичне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навантаження.</a:t>
            </a:r>
            <a:endParaRPr sz="2100">
              <a:latin typeface="Tahoma"/>
              <a:cs typeface="Tahoma"/>
            </a:endParaRPr>
          </a:p>
          <a:p>
            <a:pPr marL="12700" marR="4329430">
              <a:lnSpc>
                <a:spcPct val="116100"/>
              </a:lnSpc>
            </a:pP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Свербіж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шкіри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FFFFFF"/>
                </a:solidFill>
                <a:latin typeface="Tahoma"/>
                <a:cs typeface="Tahoma"/>
              </a:rPr>
              <a:t>відчувається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Tahoma"/>
                <a:cs typeface="Tahoma"/>
              </a:rPr>
              <a:t>тулубі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або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0" dirty="0">
                <a:solidFill>
                  <a:srgbClr val="FFFFFF"/>
                </a:solidFill>
                <a:latin typeface="Tahoma"/>
                <a:cs typeface="Tahoma"/>
              </a:rPr>
              <a:t>проксимальних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FFFFFF"/>
                </a:solidFill>
                <a:latin typeface="Tahoma"/>
                <a:cs typeface="Tahoma"/>
              </a:rPr>
              <a:t>частинах кінцівок.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Він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нагадує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Tahoma"/>
                <a:cs typeface="Tahoma"/>
              </a:rPr>
              <a:t>свербіж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шкіри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разі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укусу</a:t>
            </a:r>
            <a:r>
              <a:rPr sz="2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FFFFFF"/>
                </a:solidFill>
                <a:latin typeface="Tahoma"/>
                <a:cs typeface="Tahoma"/>
              </a:rPr>
              <a:t>комахи.</a:t>
            </a:r>
            <a:endParaRPr sz="2100">
              <a:latin typeface="Tahoma"/>
              <a:cs typeface="Tahoma"/>
            </a:endParaRPr>
          </a:p>
          <a:p>
            <a:pPr marL="12700" marR="3712210">
              <a:lnSpc>
                <a:spcPct val="116100"/>
              </a:lnSpc>
            </a:pPr>
            <a:r>
              <a:rPr sz="2100" spc="215" dirty="0">
                <a:solidFill>
                  <a:srgbClr val="FFFFFF"/>
                </a:solidFill>
                <a:latin typeface="Tahoma"/>
                <a:cs typeface="Tahoma"/>
              </a:rPr>
              <a:t>Окремі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ділянки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210" dirty="0">
                <a:solidFill>
                  <a:srgbClr val="FFFFFF"/>
                </a:solidFill>
                <a:latin typeface="Tahoma"/>
                <a:cs typeface="Tahoma"/>
              </a:rPr>
              <a:t>шкіри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мають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Tahoma"/>
                <a:cs typeface="Tahoma"/>
              </a:rPr>
              <a:t>«мармуровий»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Tahoma"/>
                <a:cs typeface="Tahoma"/>
              </a:rPr>
              <a:t>малюнок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0" dirty="0">
                <a:solidFill>
                  <a:srgbClr val="FFFFFF"/>
                </a:solidFill>
                <a:latin typeface="Tahoma"/>
                <a:cs typeface="Tahoma"/>
              </a:rPr>
              <a:t>внаслідок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емболії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судин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шкіри.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Tahoma"/>
                <a:cs typeface="Tahoma"/>
              </a:rPr>
              <a:t>Скупчення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FFFFFF"/>
                </a:solidFill>
                <a:latin typeface="Tahoma"/>
                <a:cs typeface="Tahoma"/>
              </a:rPr>
              <a:t>газу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7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Tahoma"/>
                <a:cs typeface="Tahoma"/>
              </a:rPr>
              <a:t>підшкірній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Tahoma"/>
                <a:cs typeface="Tahoma"/>
              </a:rPr>
              <a:t>клітковині</a:t>
            </a:r>
            <a:r>
              <a:rPr sz="2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65" dirty="0">
                <a:solidFill>
                  <a:srgbClr val="FFFFFF"/>
                </a:solidFill>
                <a:latin typeface="Tahoma"/>
                <a:cs typeface="Tahoma"/>
              </a:rPr>
              <a:t>дає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початок</a:t>
            </a:r>
            <a:r>
              <a:rPr sz="2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Tahoma"/>
                <a:cs typeface="Tahoma"/>
              </a:rPr>
              <a:t>розвитку </a:t>
            </a:r>
            <a:r>
              <a:rPr sz="2100" spc="180" dirty="0">
                <a:solidFill>
                  <a:srgbClr val="FFFFFF"/>
                </a:solidFill>
                <a:latin typeface="Tahoma"/>
                <a:cs typeface="Tahoma"/>
              </a:rPr>
              <a:t>підшкірної</a:t>
            </a:r>
            <a:r>
              <a:rPr sz="21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Tahoma"/>
                <a:cs typeface="Tahoma"/>
              </a:rPr>
              <a:t>емфіземи.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355990"/>
            <a:ext cx="18288312" cy="9931587"/>
            <a:chOff x="0" y="1526532"/>
            <a:chExt cx="18288312" cy="8761045"/>
          </a:xfrm>
        </p:grpSpPr>
        <p:sp>
          <p:nvSpPr>
            <p:cNvPr id="4" name="object 4"/>
            <p:cNvSpPr/>
            <p:nvPr/>
          </p:nvSpPr>
          <p:spPr>
            <a:xfrm>
              <a:off x="0" y="1526532"/>
              <a:ext cx="11321415" cy="7941945"/>
            </a:xfrm>
            <a:custGeom>
              <a:avLst/>
              <a:gdLst/>
              <a:ahLst/>
              <a:cxnLst/>
              <a:rect l="l" t="t" r="r" b="b"/>
              <a:pathLst>
                <a:path w="11321415" h="7941945">
                  <a:moveTo>
                    <a:pt x="11021718" y="7941811"/>
                  </a:moveTo>
                  <a:lnTo>
                    <a:pt x="95045" y="7941811"/>
                  </a:lnTo>
                  <a:lnTo>
                    <a:pt x="48597" y="7938403"/>
                  </a:lnTo>
                  <a:lnTo>
                    <a:pt x="4264" y="7928503"/>
                  </a:lnTo>
                  <a:lnTo>
                    <a:pt x="0" y="7926877"/>
                  </a:lnTo>
                  <a:lnTo>
                    <a:pt x="0" y="14933"/>
                  </a:lnTo>
                  <a:lnTo>
                    <a:pt x="4264" y="13308"/>
                  </a:lnTo>
                  <a:lnTo>
                    <a:pt x="48597" y="3408"/>
                  </a:lnTo>
                  <a:lnTo>
                    <a:pt x="95045" y="0"/>
                  </a:lnTo>
                  <a:lnTo>
                    <a:pt x="11021718" y="0"/>
                  </a:lnTo>
                  <a:lnTo>
                    <a:pt x="11068166" y="3408"/>
                  </a:lnTo>
                  <a:lnTo>
                    <a:pt x="11112499" y="13308"/>
                  </a:lnTo>
                  <a:lnTo>
                    <a:pt x="11154229" y="29214"/>
                  </a:lnTo>
                  <a:lnTo>
                    <a:pt x="11192871" y="50639"/>
                  </a:lnTo>
                  <a:lnTo>
                    <a:pt x="11227938" y="77098"/>
                  </a:lnTo>
                  <a:lnTo>
                    <a:pt x="11258944" y="108104"/>
                  </a:lnTo>
                  <a:lnTo>
                    <a:pt x="11285403" y="143171"/>
                  </a:lnTo>
                  <a:lnTo>
                    <a:pt x="11306828" y="181813"/>
                  </a:lnTo>
                  <a:lnTo>
                    <a:pt x="11321165" y="219425"/>
                  </a:lnTo>
                  <a:lnTo>
                    <a:pt x="11321165" y="7722386"/>
                  </a:lnTo>
                  <a:lnTo>
                    <a:pt x="11306828" y="7759998"/>
                  </a:lnTo>
                  <a:lnTo>
                    <a:pt x="11285403" y="7798639"/>
                  </a:lnTo>
                  <a:lnTo>
                    <a:pt x="11258944" y="7833706"/>
                  </a:lnTo>
                  <a:lnTo>
                    <a:pt x="11227938" y="7864712"/>
                  </a:lnTo>
                  <a:lnTo>
                    <a:pt x="11192871" y="7891171"/>
                  </a:lnTo>
                  <a:lnTo>
                    <a:pt x="11154229" y="7912597"/>
                  </a:lnTo>
                  <a:lnTo>
                    <a:pt x="11112499" y="7928503"/>
                  </a:lnTo>
                  <a:lnTo>
                    <a:pt x="11068166" y="7938403"/>
                  </a:lnTo>
                  <a:lnTo>
                    <a:pt x="11021718" y="7941811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99267" y="7407502"/>
              <a:ext cx="3789045" cy="2879725"/>
            </a:xfrm>
            <a:custGeom>
              <a:avLst/>
              <a:gdLst/>
              <a:ahLst/>
              <a:cxnLst/>
              <a:rect l="l" t="t" r="r" b="b"/>
              <a:pathLst>
                <a:path w="3789044" h="2879725">
                  <a:moveTo>
                    <a:pt x="3788730" y="2879496"/>
                  </a:moveTo>
                  <a:lnTo>
                    <a:pt x="0" y="2879496"/>
                  </a:lnTo>
                  <a:lnTo>
                    <a:pt x="3549" y="2858080"/>
                  </a:lnTo>
                  <a:lnTo>
                    <a:pt x="10508" y="2819980"/>
                  </a:lnTo>
                  <a:lnTo>
                    <a:pt x="18107" y="2769180"/>
                  </a:lnTo>
                  <a:lnTo>
                    <a:pt x="26341" y="2731080"/>
                  </a:lnTo>
                  <a:lnTo>
                    <a:pt x="35207" y="2692980"/>
                  </a:lnTo>
                  <a:lnTo>
                    <a:pt x="44700" y="2654880"/>
                  </a:lnTo>
                  <a:lnTo>
                    <a:pt x="54817" y="2616780"/>
                  </a:lnTo>
                  <a:lnTo>
                    <a:pt x="65553" y="2578680"/>
                  </a:lnTo>
                  <a:lnTo>
                    <a:pt x="76905" y="2540580"/>
                  </a:lnTo>
                  <a:lnTo>
                    <a:pt x="88867" y="2502480"/>
                  </a:lnTo>
                  <a:lnTo>
                    <a:pt x="101438" y="2451680"/>
                  </a:lnTo>
                  <a:lnTo>
                    <a:pt x="114611" y="2413580"/>
                  </a:lnTo>
                  <a:lnTo>
                    <a:pt x="128384" y="2375480"/>
                  </a:lnTo>
                  <a:lnTo>
                    <a:pt x="142752" y="2337380"/>
                  </a:lnTo>
                  <a:lnTo>
                    <a:pt x="157711" y="2299280"/>
                  </a:lnTo>
                  <a:lnTo>
                    <a:pt x="173258" y="2261180"/>
                  </a:lnTo>
                  <a:lnTo>
                    <a:pt x="189387" y="2223080"/>
                  </a:lnTo>
                  <a:lnTo>
                    <a:pt x="206096" y="2184980"/>
                  </a:lnTo>
                  <a:lnTo>
                    <a:pt x="223380" y="2146880"/>
                  </a:lnTo>
                  <a:lnTo>
                    <a:pt x="241234" y="2108780"/>
                  </a:lnTo>
                  <a:lnTo>
                    <a:pt x="259656" y="2083380"/>
                  </a:lnTo>
                  <a:lnTo>
                    <a:pt x="278641" y="2045280"/>
                  </a:lnTo>
                  <a:lnTo>
                    <a:pt x="298185" y="2007180"/>
                  </a:lnTo>
                  <a:lnTo>
                    <a:pt x="318283" y="1969080"/>
                  </a:lnTo>
                  <a:lnTo>
                    <a:pt x="338933" y="1930980"/>
                  </a:lnTo>
                  <a:lnTo>
                    <a:pt x="360129" y="1892880"/>
                  </a:lnTo>
                  <a:lnTo>
                    <a:pt x="381868" y="1854780"/>
                  </a:lnTo>
                  <a:lnTo>
                    <a:pt x="404146" y="1829380"/>
                  </a:lnTo>
                  <a:lnTo>
                    <a:pt x="426959" y="1791280"/>
                  </a:lnTo>
                  <a:lnTo>
                    <a:pt x="450303" y="1753180"/>
                  </a:lnTo>
                  <a:lnTo>
                    <a:pt x="474173" y="1715080"/>
                  </a:lnTo>
                  <a:lnTo>
                    <a:pt x="498566" y="1689680"/>
                  </a:lnTo>
                  <a:lnTo>
                    <a:pt x="523477" y="1651580"/>
                  </a:lnTo>
                  <a:lnTo>
                    <a:pt x="548903" y="1613480"/>
                  </a:lnTo>
                  <a:lnTo>
                    <a:pt x="574840" y="1588080"/>
                  </a:lnTo>
                  <a:lnTo>
                    <a:pt x="601283" y="1549980"/>
                  </a:lnTo>
                  <a:lnTo>
                    <a:pt x="628228" y="1511880"/>
                  </a:lnTo>
                  <a:lnTo>
                    <a:pt x="655672" y="1486480"/>
                  </a:lnTo>
                  <a:lnTo>
                    <a:pt x="683611" y="1448380"/>
                  </a:lnTo>
                  <a:lnTo>
                    <a:pt x="712040" y="1422980"/>
                  </a:lnTo>
                  <a:lnTo>
                    <a:pt x="740955" y="1384880"/>
                  </a:lnTo>
                  <a:lnTo>
                    <a:pt x="770353" y="1359480"/>
                  </a:lnTo>
                  <a:lnTo>
                    <a:pt x="800228" y="1321380"/>
                  </a:lnTo>
                  <a:lnTo>
                    <a:pt x="830579" y="1295980"/>
                  </a:lnTo>
                  <a:lnTo>
                    <a:pt x="861399" y="1257880"/>
                  </a:lnTo>
                  <a:lnTo>
                    <a:pt x="892686" y="1232480"/>
                  </a:lnTo>
                  <a:lnTo>
                    <a:pt x="924434" y="1194380"/>
                  </a:lnTo>
                  <a:lnTo>
                    <a:pt x="956641" y="1168980"/>
                  </a:lnTo>
                  <a:lnTo>
                    <a:pt x="989302" y="1143580"/>
                  </a:lnTo>
                  <a:lnTo>
                    <a:pt x="1022413" y="1105480"/>
                  </a:lnTo>
                  <a:lnTo>
                    <a:pt x="1089970" y="1054680"/>
                  </a:lnTo>
                  <a:lnTo>
                    <a:pt x="1124407" y="1029280"/>
                  </a:lnTo>
                  <a:lnTo>
                    <a:pt x="1159278" y="991180"/>
                  </a:lnTo>
                  <a:lnTo>
                    <a:pt x="1230306" y="940380"/>
                  </a:lnTo>
                  <a:lnTo>
                    <a:pt x="1303021" y="889580"/>
                  </a:lnTo>
                  <a:lnTo>
                    <a:pt x="1377391" y="838780"/>
                  </a:lnTo>
                  <a:lnTo>
                    <a:pt x="1415187" y="800680"/>
                  </a:lnTo>
                  <a:lnTo>
                    <a:pt x="1491980" y="749880"/>
                  </a:lnTo>
                  <a:lnTo>
                    <a:pt x="1530968" y="724480"/>
                  </a:lnTo>
                  <a:lnTo>
                    <a:pt x="1570347" y="711780"/>
                  </a:lnTo>
                  <a:lnTo>
                    <a:pt x="1690779" y="635580"/>
                  </a:lnTo>
                  <a:lnTo>
                    <a:pt x="1814572" y="559380"/>
                  </a:lnTo>
                  <a:lnTo>
                    <a:pt x="1856565" y="546680"/>
                  </a:lnTo>
                  <a:lnTo>
                    <a:pt x="1941618" y="495880"/>
                  </a:lnTo>
                  <a:lnTo>
                    <a:pt x="1984670" y="483180"/>
                  </a:lnTo>
                  <a:lnTo>
                    <a:pt x="2071807" y="432380"/>
                  </a:lnTo>
                  <a:lnTo>
                    <a:pt x="2115883" y="419680"/>
                  </a:lnTo>
                  <a:lnTo>
                    <a:pt x="2160292" y="394280"/>
                  </a:lnTo>
                  <a:lnTo>
                    <a:pt x="2205030" y="381580"/>
                  </a:lnTo>
                  <a:lnTo>
                    <a:pt x="2250094" y="356180"/>
                  </a:lnTo>
                  <a:lnTo>
                    <a:pt x="2341179" y="330780"/>
                  </a:lnTo>
                  <a:lnTo>
                    <a:pt x="2387194" y="305380"/>
                  </a:lnTo>
                  <a:lnTo>
                    <a:pt x="2480145" y="279980"/>
                  </a:lnTo>
                  <a:lnTo>
                    <a:pt x="2527074" y="254580"/>
                  </a:lnTo>
                  <a:lnTo>
                    <a:pt x="2669627" y="216480"/>
                  </a:lnTo>
                  <a:lnTo>
                    <a:pt x="2717719" y="191080"/>
                  </a:lnTo>
                  <a:lnTo>
                    <a:pt x="3061999" y="102180"/>
                  </a:lnTo>
                  <a:lnTo>
                    <a:pt x="3112224" y="102180"/>
                  </a:lnTo>
                  <a:lnTo>
                    <a:pt x="3315569" y="51380"/>
                  </a:lnTo>
                  <a:lnTo>
                    <a:pt x="3366996" y="51380"/>
                  </a:lnTo>
                  <a:lnTo>
                    <a:pt x="3418651" y="38680"/>
                  </a:lnTo>
                  <a:lnTo>
                    <a:pt x="3470531" y="38680"/>
                  </a:lnTo>
                  <a:lnTo>
                    <a:pt x="3574947" y="13280"/>
                  </a:lnTo>
                  <a:lnTo>
                    <a:pt x="3627475" y="13280"/>
                  </a:lnTo>
                  <a:lnTo>
                    <a:pt x="3680211" y="580"/>
                  </a:lnTo>
                  <a:lnTo>
                    <a:pt x="3786292" y="580"/>
                  </a:lnTo>
                  <a:lnTo>
                    <a:pt x="3788730" y="0"/>
                  </a:lnTo>
                  <a:lnTo>
                    <a:pt x="3788730" y="2879496"/>
                  </a:lnTo>
                  <a:close/>
                </a:path>
              </a:pathLst>
            </a:custGeom>
            <a:solidFill>
              <a:srgbClr val="1832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8189537"/>
              <a:ext cx="3215005" cy="2098040"/>
            </a:xfrm>
            <a:custGeom>
              <a:avLst/>
              <a:gdLst/>
              <a:ahLst/>
              <a:cxnLst/>
              <a:rect l="l" t="t" r="r" b="b"/>
              <a:pathLst>
                <a:path w="3215005" h="2098040">
                  <a:moveTo>
                    <a:pt x="3214508" y="2097461"/>
                  </a:moveTo>
                  <a:lnTo>
                    <a:pt x="0" y="2097461"/>
                  </a:lnTo>
                  <a:lnTo>
                    <a:pt x="0" y="0"/>
                  </a:lnTo>
                  <a:lnTo>
                    <a:pt x="24268" y="0"/>
                  </a:lnTo>
                  <a:lnTo>
                    <a:pt x="75923" y="12699"/>
                  </a:lnTo>
                  <a:lnTo>
                    <a:pt x="127350" y="12699"/>
                  </a:lnTo>
                  <a:lnTo>
                    <a:pt x="330695" y="63499"/>
                  </a:lnTo>
                  <a:lnTo>
                    <a:pt x="380920" y="63499"/>
                  </a:lnTo>
                  <a:lnTo>
                    <a:pt x="725200" y="152399"/>
                  </a:lnTo>
                  <a:lnTo>
                    <a:pt x="773292" y="177799"/>
                  </a:lnTo>
                  <a:lnTo>
                    <a:pt x="915845" y="215899"/>
                  </a:lnTo>
                  <a:lnTo>
                    <a:pt x="962774" y="241299"/>
                  </a:lnTo>
                  <a:lnTo>
                    <a:pt x="1055725" y="266699"/>
                  </a:lnTo>
                  <a:lnTo>
                    <a:pt x="1101740" y="292099"/>
                  </a:lnTo>
                  <a:lnTo>
                    <a:pt x="1192826" y="317499"/>
                  </a:lnTo>
                  <a:lnTo>
                    <a:pt x="1237889" y="342899"/>
                  </a:lnTo>
                  <a:lnTo>
                    <a:pt x="1282627" y="355599"/>
                  </a:lnTo>
                  <a:lnTo>
                    <a:pt x="1327036" y="380999"/>
                  </a:lnTo>
                  <a:lnTo>
                    <a:pt x="1371112" y="393699"/>
                  </a:lnTo>
                  <a:lnTo>
                    <a:pt x="1458249" y="444499"/>
                  </a:lnTo>
                  <a:lnTo>
                    <a:pt x="1501301" y="457199"/>
                  </a:lnTo>
                  <a:lnTo>
                    <a:pt x="1586354" y="507999"/>
                  </a:lnTo>
                  <a:lnTo>
                    <a:pt x="1628347" y="520699"/>
                  </a:lnTo>
                  <a:lnTo>
                    <a:pt x="1752140" y="596899"/>
                  </a:lnTo>
                  <a:lnTo>
                    <a:pt x="1872573" y="673099"/>
                  </a:lnTo>
                  <a:lnTo>
                    <a:pt x="1911951" y="685799"/>
                  </a:lnTo>
                  <a:lnTo>
                    <a:pt x="1950940" y="711199"/>
                  </a:lnTo>
                  <a:lnTo>
                    <a:pt x="2027732" y="761999"/>
                  </a:lnTo>
                  <a:lnTo>
                    <a:pt x="2065528" y="800099"/>
                  </a:lnTo>
                  <a:lnTo>
                    <a:pt x="2139898" y="850899"/>
                  </a:lnTo>
                  <a:lnTo>
                    <a:pt x="2212614" y="901699"/>
                  </a:lnTo>
                  <a:lnTo>
                    <a:pt x="2283641" y="952499"/>
                  </a:lnTo>
                  <a:lnTo>
                    <a:pt x="2318513" y="990599"/>
                  </a:lnTo>
                  <a:lnTo>
                    <a:pt x="2352950" y="1015999"/>
                  </a:lnTo>
                  <a:lnTo>
                    <a:pt x="2420506" y="1066799"/>
                  </a:lnTo>
                  <a:lnTo>
                    <a:pt x="2453617" y="1104899"/>
                  </a:lnTo>
                  <a:lnTo>
                    <a:pt x="2486278" y="1130299"/>
                  </a:lnTo>
                  <a:lnTo>
                    <a:pt x="2518485" y="1155699"/>
                  </a:lnTo>
                  <a:lnTo>
                    <a:pt x="2550234" y="1193799"/>
                  </a:lnTo>
                  <a:lnTo>
                    <a:pt x="2581520" y="1219199"/>
                  </a:lnTo>
                  <a:lnTo>
                    <a:pt x="2612341" y="1257299"/>
                  </a:lnTo>
                  <a:lnTo>
                    <a:pt x="2642691" y="1282699"/>
                  </a:lnTo>
                  <a:lnTo>
                    <a:pt x="2672567" y="1320799"/>
                  </a:lnTo>
                  <a:lnTo>
                    <a:pt x="2701964" y="1346199"/>
                  </a:lnTo>
                  <a:lnTo>
                    <a:pt x="2730880" y="1384299"/>
                  </a:lnTo>
                  <a:lnTo>
                    <a:pt x="2759308" y="1409699"/>
                  </a:lnTo>
                  <a:lnTo>
                    <a:pt x="2787247" y="1447799"/>
                  </a:lnTo>
                  <a:lnTo>
                    <a:pt x="2814691" y="1473199"/>
                  </a:lnTo>
                  <a:lnTo>
                    <a:pt x="2841637" y="1511299"/>
                  </a:lnTo>
                  <a:lnTo>
                    <a:pt x="2868080" y="1549399"/>
                  </a:lnTo>
                  <a:lnTo>
                    <a:pt x="2894016" y="1574799"/>
                  </a:lnTo>
                  <a:lnTo>
                    <a:pt x="2919442" y="1612899"/>
                  </a:lnTo>
                  <a:lnTo>
                    <a:pt x="2944354" y="1650999"/>
                  </a:lnTo>
                  <a:lnTo>
                    <a:pt x="2968747" y="1676399"/>
                  </a:lnTo>
                  <a:lnTo>
                    <a:pt x="2992617" y="1714499"/>
                  </a:lnTo>
                  <a:lnTo>
                    <a:pt x="3015960" y="1752599"/>
                  </a:lnTo>
                  <a:lnTo>
                    <a:pt x="3038773" y="1790699"/>
                  </a:lnTo>
                  <a:lnTo>
                    <a:pt x="3061051" y="1816099"/>
                  </a:lnTo>
                  <a:lnTo>
                    <a:pt x="3082790" y="1854199"/>
                  </a:lnTo>
                  <a:lnTo>
                    <a:pt x="3103986" y="1892299"/>
                  </a:lnTo>
                  <a:lnTo>
                    <a:pt x="3124636" y="1930399"/>
                  </a:lnTo>
                  <a:lnTo>
                    <a:pt x="3144735" y="1968499"/>
                  </a:lnTo>
                  <a:lnTo>
                    <a:pt x="3164278" y="2006599"/>
                  </a:lnTo>
                  <a:lnTo>
                    <a:pt x="3183263" y="2044699"/>
                  </a:lnTo>
                  <a:lnTo>
                    <a:pt x="3201685" y="2070099"/>
                  </a:lnTo>
                  <a:lnTo>
                    <a:pt x="3214508" y="2097461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2290" y="1526284"/>
            <a:ext cx="8726805" cy="8026043"/>
          </a:xfrm>
          <a:prstGeom prst="rect">
            <a:avLst/>
          </a:prstGeom>
        </p:spPr>
        <p:txBody>
          <a:bodyPr vert="horz" wrap="square" lIns="0" tIns="80010" rIns="0" bIns="0" rtlCol="0" anchor="t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30"/>
              </a:spcBef>
            </a:pPr>
            <a:r>
              <a:rPr sz="2800" spc="240" dirty="0">
                <a:solidFill>
                  <a:srgbClr val="FFFFFF"/>
                </a:solidFill>
                <a:latin typeface="Segoe UI Light"/>
                <a:cs typeface="Segoe UI Light"/>
              </a:rPr>
              <a:t>Захворювання</a:t>
            </a:r>
            <a:r>
              <a:rPr sz="2800" spc="1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spc="240" dirty="0">
                <a:solidFill>
                  <a:srgbClr val="FFFFFF"/>
                </a:solidFill>
                <a:latin typeface="Segoe UI Light"/>
                <a:cs typeface="Segoe UI Light"/>
              </a:rPr>
              <a:t>середнього</a:t>
            </a:r>
            <a:r>
              <a:rPr sz="2800" spc="1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spc="265" dirty="0">
                <a:solidFill>
                  <a:srgbClr val="FFFFFF"/>
                </a:solidFill>
                <a:latin typeface="Segoe UI Light"/>
                <a:cs typeface="Segoe UI Light"/>
              </a:rPr>
              <a:t>ступеня</a:t>
            </a:r>
            <a:r>
              <a:rPr sz="2800" spc="1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spc="245" dirty="0">
                <a:solidFill>
                  <a:srgbClr val="FFFFFF"/>
                </a:solidFill>
                <a:latin typeface="Segoe UI Light"/>
                <a:cs typeface="Segoe UI Light"/>
              </a:rPr>
              <a:t>тяжкості</a:t>
            </a:r>
            <a:endParaRPr sz="2800">
              <a:latin typeface="Segoe UI Light"/>
              <a:cs typeface="Segoe UI Light"/>
            </a:endParaRPr>
          </a:p>
          <a:p>
            <a:pPr marL="12700" marR="5080" indent="194945" algn="just">
              <a:lnSpc>
                <a:spcPct val="115599"/>
              </a:lnSpc>
              <a:spcBef>
                <a:spcPts val="115"/>
              </a:spcBef>
            </a:pP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характеризується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  ураженням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внутрішнього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вуха,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шлунково-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кишкового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тракту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органа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зору.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Передусім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формується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20" dirty="0">
                <a:solidFill>
                  <a:srgbClr val="FFFFFF"/>
                </a:solidFill>
                <a:latin typeface="Tahoma"/>
                <a:cs typeface="Tahoma"/>
              </a:rPr>
              <a:t>синдром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Меньєра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результаті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утворення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бульок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газу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лабіринті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внутрішнього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вуха.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клінічній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картині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наявні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різка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слабість,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тяжкість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біль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ahoma"/>
                <a:cs typeface="Tahoma"/>
              </a:rPr>
              <a:t>голові.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Ці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ознаки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поєднуються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з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запамороченням,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блюванням,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Tahoma"/>
                <a:cs typeface="Tahoma"/>
              </a:rPr>
              <a:t>шумом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у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вухах,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зниженням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слуху.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З'являються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сильна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блідість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шкірних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покривів,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підвищене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потовиділення.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Хворі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скаржаться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те,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всі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предмети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обертаються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перед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очима;</a:t>
            </a:r>
            <a:r>
              <a:rPr sz="2000" spc="3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незначний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оберт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голови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посилює</a:t>
            </a:r>
            <a:r>
              <a:rPr sz="2000" spc="31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болісні</a:t>
            </a:r>
            <a:r>
              <a:rPr sz="2000" spc="30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відчуття.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Можлива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втрата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свідомості.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Шлунково-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кишкові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ураження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характеризуються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накопиченням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газу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кишечнику,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судинах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брижі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супроводжуються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появою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сильного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болю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животі,</a:t>
            </a:r>
            <a:r>
              <a:rPr sz="2000" spc="2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частою</a:t>
            </a:r>
            <a:r>
              <a:rPr sz="2000" spc="2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дефекацією.</a:t>
            </a:r>
            <a:r>
              <a:rPr sz="2000" spc="2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Пальпація</a:t>
            </a:r>
            <a:r>
              <a:rPr sz="2000" spc="2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живота</a:t>
            </a:r>
            <a:r>
              <a:rPr sz="2000" spc="29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болісна,</a:t>
            </a:r>
            <a:r>
              <a:rPr sz="2000" spc="30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він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напружений.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Знижується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гострота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зору,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що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супроводжується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розширенням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зрачків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endParaRPr sz="20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375"/>
              </a:spcBef>
            </a:pP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пригніченням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їх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реакції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світло.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42711" y="7857661"/>
            <a:ext cx="4345305" cy="2429510"/>
          </a:xfrm>
          <a:custGeom>
            <a:avLst/>
            <a:gdLst/>
            <a:ahLst/>
            <a:cxnLst/>
            <a:rect l="l" t="t" r="r" b="b"/>
            <a:pathLst>
              <a:path w="4345305" h="2429509">
                <a:moveTo>
                  <a:pt x="4345289" y="2429338"/>
                </a:moveTo>
                <a:lnTo>
                  <a:pt x="0" y="2429338"/>
                </a:lnTo>
                <a:lnTo>
                  <a:pt x="10497" y="2400299"/>
                </a:lnTo>
                <a:lnTo>
                  <a:pt x="24865" y="2362199"/>
                </a:lnTo>
                <a:lnTo>
                  <a:pt x="39824" y="2324099"/>
                </a:lnTo>
                <a:lnTo>
                  <a:pt x="55370" y="2285999"/>
                </a:lnTo>
                <a:lnTo>
                  <a:pt x="71500" y="2247899"/>
                </a:lnTo>
                <a:lnTo>
                  <a:pt x="88208" y="2209799"/>
                </a:lnTo>
                <a:lnTo>
                  <a:pt x="105492" y="2171699"/>
                </a:lnTo>
                <a:lnTo>
                  <a:pt x="123347" y="2133599"/>
                </a:lnTo>
                <a:lnTo>
                  <a:pt x="141769" y="2108199"/>
                </a:lnTo>
                <a:lnTo>
                  <a:pt x="160754" y="2070099"/>
                </a:lnTo>
                <a:lnTo>
                  <a:pt x="180297" y="2031999"/>
                </a:lnTo>
                <a:lnTo>
                  <a:pt x="200396" y="1993899"/>
                </a:lnTo>
                <a:lnTo>
                  <a:pt x="221045" y="1955799"/>
                </a:lnTo>
                <a:lnTo>
                  <a:pt x="242242" y="1917699"/>
                </a:lnTo>
                <a:lnTo>
                  <a:pt x="263981" y="1879599"/>
                </a:lnTo>
                <a:lnTo>
                  <a:pt x="286259" y="1854199"/>
                </a:lnTo>
                <a:lnTo>
                  <a:pt x="309072" y="1816099"/>
                </a:lnTo>
                <a:lnTo>
                  <a:pt x="332415" y="1777999"/>
                </a:lnTo>
                <a:lnTo>
                  <a:pt x="356285" y="1739899"/>
                </a:lnTo>
                <a:lnTo>
                  <a:pt x="380678" y="1714499"/>
                </a:lnTo>
                <a:lnTo>
                  <a:pt x="405590" y="1676399"/>
                </a:lnTo>
                <a:lnTo>
                  <a:pt x="431016" y="1638299"/>
                </a:lnTo>
                <a:lnTo>
                  <a:pt x="456952" y="1612899"/>
                </a:lnTo>
                <a:lnTo>
                  <a:pt x="483395" y="1574799"/>
                </a:lnTo>
                <a:lnTo>
                  <a:pt x="510341" y="1536699"/>
                </a:lnTo>
                <a:lnTo>
                  <a:pt x="537785" y="1511299"/>
                </a:lnTo>
                <a:lnTo>
                  <a:pt x="565724" y="1473199"/>
                </a:lnTo>
                <a:lnTo>
                  <a:pt x="594152" y="1447799"/>
                </a:lnTo>
                <a:lnTo>
                  <a:pt x="623068" y="1409699"/>
                </a:lnTo>
                <a:lnTo>
                  <a:pt x="652465" y="1384299"/>
                </a:lnTo>
                <a:lnTo>
                  <a:pt x="682341" y="1346199"/>
                </a:lnTo>
                <a:lnTo>
                  <a:pt x="712691" y="1320799"/>
                </a:lnTo>
                <a:lnTo>
                  <a:pt x="743512" y="1282699"/>
                </a:lnTo>
                <a:lnTo>
                  <a:pt x="774798" y="1257299"/>
                </a:lnTo>
                <a:lnTo>
                  <a:pt x="806547" y="1219199"/>
                </a:lnTo>
                <a:lnTo>
                  <a:pt x="838754" y="1193799"/>
                </a:lnTo>
                <a:lnTo>
                  <a:pt x="871415" y="1168399"/>
                </a:lnTo>
                <a:lnTo>
                  <a:pt x="904526" y="1130299"/>
                </a:lnTo>
                <a:lnTo>
                  <a:pt x="972082" y="1079499"/>
                </a:lnTo>
                <a:lnTo>
                  <a:pt x="1006520" y="1054099"/>
                </a:lnTo>
                <a:lnTo>
                  <a:pt x="1041391" y="1015999"/>
                </a:lnTo>
                <a:lnTo>
                  <a:pt x="1112418" y="965199"/>
                </a:lnTo>
                <a:lnTo>
                  <a:pt x="1185134" y="914399"/>
                </a:lnTo>
                <a:lnTo>
                  <a:pt x="1259504" y="863599"/>
                </a:lnTo>
                <a:lnTo>
                  <a:pt x="1297300" y="825499"/>
                </a:lnTo>
                <a:lnTo>
                  <a:pt x="1374092" y="774699"/>
                </a:lnTo>
                <a:lnTo>
                  <a:pt x="1413081" y="749299"/>
                </a:lnTo>
                <a:lnTo>
                  <a:pt x="1452459" y="736599"/>
                </a:lnTo>
                <a:lnTo>
                  <a:pt x="1572892" y="660399"/>
                </a:lnTo>
                <a:lnTo>
                  <a:pt x="1696685" y="584199"/>
                </a:lnTo>
                <a:lnTo>
                  <a:pt x="1738678" y="571499"/>
                </a:lnTo>
                <a:lnTo>
                  <a:pt x="1823731" y="520699"/>
                </a:lnTo>
                <a:lnTo>
                  <a:pt x="1866783" y="507999"/>
                </a:lnTo>
                <a:lnTo>
                  <a:pt x="1953920" y="457199"/>
                </a:lnTo>
                <a:lnTo>
                  <a:pt x="1997996" y="444499"/>
                </a:lnTo>
                <a:lnTo>
                  <a:pt x="2042405" y="419099"/>
                </a:lnTo>
                <a:lnTo>
                  <a:pt x="2087143" y="406399"/>
                </a:lnTo>
                <a:lnTo>
                  <a:pt x="2132207" y="380999"/>
                </a:lnTo>
                <a:lnTo>
                  <a:pt x="2223292" y="355599"/>
                </a:lnTo>
                <a:lnTo>
                  <a:pt x="2269307" y="330199"/>
                </a:lnTo>
                <a:lnTo>
                  <a:pt x="2362258" y="304799"/>
                </a:lnTo>
                <a:lnTo>
                  <a:pt x="2409187" y="279399"/>
                </a:lnTo>
                <a:lnTo>
                  <a:pt x="2551740" y="241299"/>
                </a:lnTo>
                <a:lnTo>
                  <a:pt x="2599832" y="215899"/>
                </a:lnTo>
                <a:lnTo>
                  <a:pt x="2944112" y="126999"/>
                </a:lnTo>
                <a:lnTo>
                  <a:pt x="2994337" y="126999"/>
                </a:lnTo>
                <a:lnTo>
                  <a:pt x="3197682" y="76199"/>
                </a:lnTo>
                <a:lnTo>
                  <a:pt x="3249109" y="76199"/>
                </a:lnTo>
                <a:lnTo>
                  <a:pt x="3300764" y="63499"/>
                </a:lnTo>
                <a:lnTo>
                  <a:pt x="3352644" y="63499"/>
                </a:lnTo>
                <a:lnTo>
                  <a:pt x="3457060" y="38099"/>
                </a:lnTo>
                <a:lnTo>
                  <a:pt x="3509588" y="38099"/>
                </a:lnTo>
                <a:lnTo>
                  <a:pt x="3562325" y="25399"/>
                </a:lnTo>
                <a:lnTo>
                  <a:pt x="3668406" y="25399"/>
                </a:lnTo>
                <a:lnTo>
                  <a:pt x="3721742" y="12699"/>
                </a:lnTo>
                <a:lnTo>
                  <a:pt x="3882888" y="12699"/>
                </a:lnTo>
                <a:lnTo>
                  <a:pt x="3936968" y="0"/>
                </a:lnTo>
                <a:lnTo>
                  <a:pt x="4345289" y="0"/>
                </a:lnTo>
                <a:lnTo>
                  <a:pt x="4345289" y="2429338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376" y="5507923"/>
            <a:ext cx="8170424" cy="46848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4479" y="659806"/>
            <a:ext cx="17297400" cy="429790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575"/>
              </a:spcBef>
              <a:tabLst>
                <a:tab pos="11673840" algn="l"/>
                <a:tab pos="13083540" algn="l"/>
                <a:tab pos="15372715" algn="l"/>
              </a:tabLst>
            </a:pPr>
            <a:endParaRPr lang="ru-RU" sz="20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</a:pPr>
            <a:r>
              <a:rPr sz="2800" b="1" spc="285" dirty="0">
                <a:solidFill>
                  <a:srgbClr val="FFFFFF"/>
                </a:solidFill>
                <a:latin typeface="Segoe UI Light"/>
                <a:cs typeface="Segoe UI Light"/>
              </a:rPr>
              <a:t>Тяжкий</a:t>
            </a:r>
            <a:r>
              <a:rPr sz="2800" b="1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b="1" spc="250" dirty="0">
                <a:solidFill>
                  <a:srgbClr val="FFFFFF"/>
                </a:solidFill>
                <a:latin typeface="Segoe UI Light"/>
                <a:cs typeface="Segoe UI Light"/>
              </a:rPr>
              <a:t>ступінь</a:t>
            </a:r>
            <a:r>
              <a:rPr sz="2800" b="1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b="1" spc="229" dirty="0">
                <a:solidFill>
                  <a:srgbClr val="FFFFFF"/>
                </a:solidFill>
                <a:latin typeface="Segoe UI Light"/>
                <a:cs typeface="Segoe UI Light"/>
              </a:rPr>
              <a:t>кесонної</a:t>
            </a:r>
            <a:r>
              <a:rPr sz="2800" b="1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800" b="1" spc="235" dirty="0">
                <a:solidFill>
                  <a:srgbClr val="FFFFFF"/>
                </a:solidFill>
                <a:latin typeface="Segoe UI Light"/>
                <a:cs typeface="Segoe UI Light"/>
              </a:rPr>
              <a:t>хвороби</a:t>
            </a:r>
            <a:r>
              <a:rPr sz="2200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200" spc="229" dirty="0">
                <a:solidFill>
                  <a:srgbClr val="FFFFFF"/>
                </a:solidFill>
                <a:latin typeface="Segoe UI Light"/>
                <a:cs typeface="Segoe UI Light"/>
              </a:rPr>
              <a:t>зустрічається</a:t>
            </a:r>
            <a:r>
              <a:rPr sz="2200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200" spc="229" dirty="0">
                <a:solidFill>
                  <a:srgbClr val="FFFFFF"/>
                </a:solidFill>
                <a:latin typeface="Segoe UI Light"/>
                <a:cs typeface="Segoe UI Light"/>
              </a:rPr>
              <a:t>сьогодні</a:t>
            </a:r>
            <a:r>
              <a:rPr sz="2200" spc="-5" dirty="0">
                <a:solidFill>
                  <a:srgbClr val="FFFFFF"/>
                </a:solidFill>
                <a:latin typeface="Segoe UI Light"/>
                <a:cs typeface="Segoe UI Light"/>
              </a:rPr>
              <a:t> </a:t>
            </a:r>
            <a:r>
              <a:rPr sz="2200" spc="185" dirty="0">
                <a:solidFill>
                  <a:srgbClr val="FFFFFF"/>
                </a:solidFill>
                <a:latin typeface="Segoe UI Light"/>
                <a:cs typeface="Segoe UI Light"/>
              </a:rPr>
              <a:t>рідко.</a:t>
            </a:r>
            <a:endParaRPr sz="2200">
              <a:latin typeface="Segoe UI Light"/>
              <a:cs typeface="Segoe UI Light"/>
            </a:endParaRPr>
          </a:p>
          <a:p>
            <a:pPr marL="12700" marR="5080" algn="just">
              <a:lnSpc>
                <a:spcPct val="115599"/>
              </a:lnSpc>
              <a:spcBef>
                <a:spcPts val="110"/>
              </a:spcBef>
            </a:pP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Вона</a:t>
            </a:r>
            <a:r>
              <a:rPr sz="2000" spc="4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характеризується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утворенням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емболів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судинах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центральної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нервової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системи,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серця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легенів.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Хворі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скаржаться</a:t>
            </a:r>
            <a:r>
              <a:rPr sz="20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на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загальну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слабість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слабість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ногах,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різкий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кашель,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сильний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біль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грудній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клітці,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особливо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диханні,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задишку.</a:t>
            </a:r>
            <a:r>
              <a:rPr sz="2000" spc="4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Згодом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з'являються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клінічні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ознаки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набряку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легенів.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разі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виникнення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множинної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аероемболії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порожнинах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правого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серця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 і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судинах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легенів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накопичується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значна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кількість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газових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бульок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різного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розміру,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які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викликають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порушеннясерцево-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судинної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діяльності.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цьому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у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хворих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відмічається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блідість,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різка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слабість,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часте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поверхневе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дихання;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артеріальний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тиск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 падає.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Сповільнюється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пульс,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шкірні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покриви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набувають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синюшного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відтінку.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виражених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явищах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гіпоксії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може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наступити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втрата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свідомості.</a:t>
            </a:r>
            <a:endParaRPr sz="2000">
              <a:latin typeface="Tahoma"/>
              <a:cs typeface="Tahoma"/>
            </a:endParaRPr>
          </a:p>
          <a:p>
            <a:pPr marL="12700" marR="5080" indent="151130" algn="just">
              <a:lnSpc>
                <a:spcPct val="115599"/>
              </a:lnSpc>
            </a:pPr>
            <a:r>
              <a:rPr sz="2000" spc="210" dirty="0">
                <a:solidFill>
                  <a:srgbClr val="FFFFFF"/>
                </a:solidFill>
                <a:latin typeface="Tahoma"/>
                <a:cs typeface="Tahoma"/>
              </a:rPr>
              <a:t>Можливий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інфаркт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міокарда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легенів.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Церебральні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ураження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обумовлені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газовими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емболами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головному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мозку.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Після короткочасного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прихованого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періоду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виникають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слабість,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головний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біль.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легких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випадках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зникає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чутливість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 однієї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половини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тіла,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більш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тяжких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виникають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явища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паралічу: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втрачається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мовлення,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з'являються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ознаки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парезу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лицьового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нерва,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парапарезу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нижніх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кінцівок.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Це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супроводжується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розладом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сечовипускання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дефекації.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1714" y="3549329"/>
            <a:ext cx="7548245" cy="1631950"/>
          </a:xfrm>
          <a:custGeom>
            <a:avLst/>
            <a:gdLst/>
            <a:ahLst/>
            <a:cxnLst/>
            <a:rect l="l" t="t" r="r" b="b"/>
            <a:pathLst>
              <a:path w="7548245" h="1631950">
                <a:moveTo>
                  <a:pt x="7166647" y="1631912"/>
                </a:moveTo>
                <a:lnTo>
                  <a:pt x="380999" y="1631912"/>
                </a:lnTo>
                <a:lnTo>
                  <a:pt x="330919" y="1628608"/>
                </a:lnTo>
                <a:lnTo>
                  <a:pt x="282121" y="1618859"/>
                </a:lnTo>
                <a:lnTo>
                  <a:pt x="235197" y="1602911"/>
                </a:lnTo>
                <a:lnTo>
                  <a:pt x="190739" y="1581008"/>
                </a:lnTo>
                <a:lnTo>
                  <a:pt x="149340" y="1553396"/>
                </a:lnTo>
                <a:lnTo>
                  <a:pt x="111592" y="1520320"/>
                </a:lnTo>
                <a:lnTo>
                  <a:pt x="78516" y="1482572"/>
                </a:lnTo>
                <a:lnTo>
                  <a:pt x="50904" y="1441173"/>
                </a:lnTo>
                <a:lnTo>
                  <a:pt x="29001" y="1396715"/>
                </a:lnTo>
                <a:lnTo>
                  <a:pt x="13053" y="1349791"/>
                </a:lnTo>
                <a:lnTo>
                  <a:pt x="3304" y="1300993"/>
                </a:lnTo>
                <a:lnTo>
                  <a:pt x="0" y="1250912"/>
                </a:lnTo>
                <a:lnTo>
                  <a:pt x="0" y="380999"/>
                </a:lnTo>
                <a:lnTo>
                  <a:pt x="3304" y="330919"/>
                </a:lnTo>
                <a:lnTo>
                  <a:pt x="13053" y="282121"/>
                </a:lnTo>
                <a:lnTo>
                  <a:pt x="29001" y="235197"/>
                </a:lnTo>
                <a:lnTo>
                  <a:pt x="50904" y="190739"/>
                </a:lnTo>
                <a:lnTo>
                  <a:pt x="78516" y="149340"/>
                </a:lnTo>
                <a:lnTo>
                  <a:pt x="111592" y="111592"/>
                </a:lnTo>
                <a:lnTo>
                  <a:pt x="149340" y="78516"/>
                </a:lnTo>
                <a:lnTo>
                  <a:pt x="190739" y="50904"/>
                </a:lnTo>
                <a:lnTo>
                  <a:pt x="235197" y="29001"/>
                </a:lnTo>
                <a:lnTo>
                  <a:pt x="282121" y="13053"/>
                </a:lnTo>
                <a:lnTo>
                  <a:pt x="330919" y="3304"/>
                </a:lnTo>
                <a:lnTo>
                  <a:pt x="380999" y="0"/>
                </a:lnTo>
                <a:lnTo>
                  <a:pt x="7166647" y="0"/>
                </a:lnTo>
                <a:lnTo>
                  <a:pt x="7216728" y="3304"/>
                </a:lnTo>
                <a:lnTo>
                  <a:pt x="7265526" y="13053"/>
                </a:lnTo>
                <a:lnTo>
                  <a:pt x="7312450" y="29001"/>
                </a:lnTo>
                <a:lnTo>
                  <a:pt x="7356907" y="50904"/>
                </a:lnTo>
                <a:lnTo>
                  <a:pt x="7398307" y="78516"/>
                </a:lnTo>
                <a:lnTo>
                  <a:pt x="7436055" y="111592"/>
                </a:lnTo>
                <a:lnTo>
                  <a:pt x="7469131" y="149340"/>
                </a:lnTo>
                <a:lnTo>
                  <a:pt x="7496743" y="190739"/>
                </a:lnTo>
                <a:lnTo>
                  <a:pt x="7518646" y="235197"/>
                </a:lnTo>
                <a:lnTo>
                  <a:pt x="7534595" y="282121"/>
                </a:lnTo>
                <a:lnTo>
                  <a:pt x="7544344" y="330919"/>
                </a:lnTo>
                <a:lnTo>
                  <a:pt x="7547648" y="380999"/>
                </a:lnTo>
                <a:lnTo>
                  <a:pt x="7547648" y="1250912"/>
                </a:lnTo>
                <a:lnTo>
                  <a:pt x="7544344" y="1300993"/>
                </a:lnTo>
                <a:lnTo>
                  <a:pt x="7534595" y="1349791"/>
                </a:lnTo>
                <a:lnTo>
                  <a:pt x="7518646" y="1396715"/>
                </a:lnTo>
                <a:lnTo>
                  <a:pt x="7496743" y="1441173"/>
                </a:lnTo>
                <a:lnTo>
                  <a:pt x="7469131" y="1482572"/>
                </a:lnTo>
                <a:lnTo>
                  <a:pt x="7436055" y="1520320"/>
                </a:lnTo>
                <a:lnTo>
                  <a:pt x="7398307" y="1553396"/>
                </a:lnTo>
                <a:lnTo>
                  <a:pt x="7356907" y="1581008"/>
                </a:lnTo>
                <a:lnTo>
                  <a:pt x="7312450" y="1602911"/>
                </a:lnTo>
                <a:lnTo>
                  <a:pt x="7265526" y="1618859"/>
                </a:lnTo>
                <a:lnTo>
                  <a:pt x="7216728" y="1628608"/>
                </a:lnTo>
                <a:lnTo>
                  <a:pt x="7166647" y="1631912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9581" y="3786555"/>
            <a:ext cx="8115300" cy="2038985"/>
          </a:xfrm>
          <a:custGeom>
            <a:avLst/>
            <a:gdLst/>
            <a:ahLst/>
            <a:cxnLst/>
            <a:rect l="l" t="t" r="r" b="b"/>
            <a:pathLst>
              <a:path w="8115300" h="2038985">
                <a:moveTo>
                  <a:pt x="7734299" y="2038920"/>
                </a:moveTo>
                <a:lnTo>
                  <a:pt x="380999" y="2038920"/>
                </a:lnTo>
                <a:lnTo>
                  <a:pt x="333208" y="2035952"/>
                </a:lnTo>
                <a:lnTo>
                  <a:pt x="287187" y="2027284"/>
                </a:lnTo>
                <a:lnTo>
                  <a:pt x="243295" y="2013275"/>
                </a:lnTo>
                <a:lnTo>
                  <a:pt x="201889" y="1994280"/>
                </a:lnTo>
                <a:lnTo>
                  <a:pt x="163326" y="1970658"/>
                </a:lnTo>
                <a:lnTo>
                  <a:pt x="127962" y="1942765"/>
                </a:lnTo>
                <a:lnTo>
                  <a:pt x="96155" y="1910958"/>
                </a:lnTo>
                <a:lnTo>
                  <a:pt x="68262" y="1875594"/>
                </a:lnTo>
                <a:lnTo>
                  <a:pt x="44640" y="1837030"/>
                </a:lnTo>
                <a:lnTo>
                  <a:pt x="25645" y="1795624"/>
                </a:lnTo>
                <a:lnTo>
                  <a:pt x="11636" y="1751732"/>
                </a:lnTo>
                <a:lnTo>
                  <a:pt x="2968" y="1705712"/>
                </a:lnTo>
                <a:lnTo>
                  <a:pt x="0" y="1657920"/>
                </a:lnTo>
                <a:lnTo>
                  <a:pt x="0" y="380999"/>
                </a:lnTo>
                <a:lnTo>
                  <a:pt x="2968" y="333208"/>
                </a:lnTo>
                <a:lnTo>
                  <a:pt x="11636" y="287187"/>
                </a:lnTo>
                <a:lnTo>
                  <a:pt x="25645" y="243296"/>
                </a:lnTo>
                <a:lnTo>
                  <a:pt x="44640" y="201889"/>
                </a:lnTo>
                <a:lnTo>
                  <a:pt x="68262" y="163326"/>
                </a:lnTo>
                <a:lnTo>
                  <a:pt x="96155" y="127962"/>
                </a:lnTo>
                <a:lnTo>
                  <a:pt x="127962" y="96155"/>
                </a:lnTo>
                <a:lnTo>
                  <a:pt x="163326" y="68262"/>
                </a:lnTo>
                <a:lnTo>
                  <a:pt x="201889" y="44640"/>
                </a:lnTo>
                <a:lnTo>
                  <a:pt x="243295" y="25645"/>
                </a:lnTo>
                <a:lnTo>
                  <a:pt x="287187" y="11636"/>
                </a:lnTo>
                <a:lnTo>
                  <a:pt x="333208" y="2968"/>
                </a:lnTo>
                <a:lnTo>
                  <a:pt x="380999" y="0"/>
                </a:lnTo>
                <a:lnTo>
                  <a:pt x="7734299" y="0"/>
                </a:lnTo>
                <a:lnTo>
                  <a:pt x="7782091" y="2968"/>
                </a:lnTo>
                <a:lnTo>
                  <a:pt x="7828111" y="11636"/>
                </a:lnTo>
                <a:lnTo>
                  <a:pt x="7872003" y="25645"/>
                </a:lnTo>
                <a:lnTo>
                  <a:pt x="7913409" y="44640"/>
                </a:lnTo>
                <a:lnTo>
                  <a:pt x="7951973" y="68262"/>
                </a:lnTo>
                <a:lnTo>
                  <a:pt x="7987337" y="96155"/>
                </a:lnTo>
                <a:lnTo>
                  <a:pt x="8019144" y="127962"/>
                </a:lnTo>
                <a:lnTo>
                  <a:pt x="8047037" y="163326"/>
                </a:lnTo>
                <a:lnTo>
                  <a:pt x="8070659" y="201889"/>
                </a:lnTo>
                <a:lnTo>
                  <a:pt x="8089654" y="243296"/>
                </a:lnTo>
                <a:lnTo>
                  <a:pt x="8103663" y="287187"/>
                </a:lnTo>
                <a:lnTo>
                  <a:pt x="8112331" y="333208"/>
                </a:lnTo>
                <a:lnTo>
                  <a:pt x="8115299" y="380999"/>
                </a:lnTo>
                <a:lnTo>
                  <a:pt x="8115299" y="1657920"/>
                </a:lnTo>
                <a:lnTo>
                  <a:pt x="8112331" y="1705712"/>
                </a:lnTo>
                <a:lnTo>
                  <a:pt x="8103663" y="1751732"/>
                </a:lnTo>
                <a:lnTo>
                  <a:pt x="8089654" y="1795624"/>
                </a:lnTo>
                <a:lnTo>
                  <a:pt x="8070659" y="1837030"/>
                </a:lnTo>
                <a:lnTo>
                  <a:pt x="8047037" y="1875594"/>
                </a:lnTo>
                <a:lnTo>
                  <a:pt x="8019144" y="1910958"/>
                </a:lnTo>
                <a:lnTo>
                  <a:pt x="7987337" y="1942765"/>
                </a:lnTo>
                <a:lnTo>
                  <a:pt x="7951973" y="1970658"/>
                </a:lnTo>
                <a:lnTo>
                  <a:pt x="7913409" y="1994280"/>
                </a:lnTo>
                <a:lnTo>
                  <a:pt x="7872003" y="2013275"/>
                </a:lnTo>
                <a:lnTo>
                  <a:pt x="7828111" y="2027284"/>
                </a:lnTo>
                <a:lnTo>
                  <a:pt x="7782091" y="2035952"/>
                </a:lnTo>
                <a:lnTo>
                  <a:pt x="7734299" y="2038920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66408" y="2945417"/>
            <a:ext cx="62985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Розрізнюють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дві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ahoma"/>
                <a:cs typeface="Tahoma"/>
              </a:rPr>
              <a:t>її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Tahoma"/>
                <a:cs typeface="Tahoma"/>
              </a:rPr>
              <a:t>форми: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первинну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вторинну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18896" y="1584891"/>
            <a:ext cx="4476750" cy="11912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75"/>
              </a:spcBef>
            </a:pPr>
            <a:r>
              <a:rPr sz="3750" spc="-190" dirty="0"/>
              <a:t>Хронічна</a:t>
            </a:r>
            <a:r>
              <a:rPr sz="3750" spc="-405" dirty="0"/>
              <a:t> </a:t>
            </a:r>
            <a:r>
              <a:rPr sz="3750" spc="-265" dirty="0"/>
              <a:t>кесонна </a:t>
            </a:r>
            <a:r>
              <a:rPr sz="3750" spc="-30" dirty="0"/>
              <a:t>хвороба</a:t>
            </a:r>
            <a:endParaRPr sz="3750"/>
          </a:p>
        </p:txBody>
      </p:sp>
      <p:sp>
        <p:nvSpPr>
          <p:cNvPr id="16" name="object 16"/>
          <p:cNvSpPr txBox="1"/>
          <p:nvPr/>
        </p:nvSpPr>
        <p:spPr>
          <a:xfrm>
            <a:off x="1499423" y="3726503"/>
            <a:ext cx="182562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Первинна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розвивається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28713" y="3726503"/>
            <a:ext cx="1303655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15599"/>
              </a:lnSpc>
              <a:spcBef>
                <a:spcPts val="100"/>
              </a:spcBef>
            </a:pP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хронічна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повільно.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1494" y="3726503"/>
            <a:ext cx="141859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0185">
              <a:lnSpc>
                <a:spcPct val="115599"/>
              </a:lnSpc>
              <a:spcBef>
                <a:spcPts val="100"/>
              </a:spcBef>
            </a:pP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кесонна </a:t>
            </a:r>
            <a:r>
              <a:rPr sz="2000" spc="210" dirty="0">
                <a:solidFill>
                  <a:srgbClr val="FFFFFF"/>
                </a:solidFill>
                <a:latin typeface="Tahoma"/>
                <a:cs typeface="Tahoma"/>
              </a:rPr>
              <a:t>Основним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29310" y="3726503"/>
            <a:ext cx="1342390" cy="73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6535">
              <a:lnSpc>
                <a:spcPct val="115599"/>
              </a:lnSpc>
              <a:spcBef>
                <a:spcPts val="100"/>
              </a:spcBef>
            </a:pP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хвороба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клінічним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99423" y="4479054"/>
            <a:ext cx="6657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проявом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цієї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форми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деформуючий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остеоартроз.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14679" y="4065718"/>
            <a:ext cx="728535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599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Вторинна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хронічна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форма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являє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собою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комплекс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патологічних</a:t>
            </a:r>
            <a:r>
              <a:rPr sz="2000" spc="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зрушень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внаслідок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перенесеної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гостро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кесонно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30" dirty="0">
                <a:solidFill>
                  <a:srgbClr val="FFFFFF"/>
                </a:solidFill>
                <a:latin typeface="Tahoma"/>
                <a:cs typeface="Tahoma"/>
              </a:rPr>
              <a:t>хвороби,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основним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клінічним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симптомом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якої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є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аеропатичний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мієлоз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20" dirty="0">
                <a:solidFill>
                  <a:srgbClr val="FFFFFF"/>
                </a:solidFill>
                <a:latin typeface="Tahoma"/>
                <a:cs typeface="Tahoma"/>
              </a:rPr>
              <a:t>синдром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Меньєра.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872156"/>
            <a:ext cx="14789785" cy="2934970"/>
          </a:xfrm>
          <a:custGeom>
            <a:avLst/>
            <a:gdLst/>
            <a:ahLst/>
            <a:cxnLst/>
            <a:rect l="l" t="t" r="r" b="b"/>
            <a:pathLst>
              <a:path w="14789784" h="2934970">
                <a:moveTo>
                  <a:pt x="14408600" y="2934350"/>
                </a:moveTo>
                <a:lnTo>
                  <a:pt x="28977" y="2934350"/>
                </a:lnTo>
                <a:lnTo>
                  <a:pt x="0" y="2932438"/>
                </a:lnTo>
                <a:lnTo>
                  <a:pt x="0" y="1911"/>
                </a:lnTo>
                <a:lnTo>
                  <a:pt x="28977" y="0"/>
                </a:lnTo>
                <a:lnTo>
                  <a:pt x="14408600" y="0"/>
                </a:lnTo>
                <a:lnTo>
                  <a:pt x="14458681" y="3304"/>
                </a:lnTo>
                <a:lnTo>
                  <a:pt x="14507479" y="13053"/>
                </a:lnTo>
                <a:lnTo>
                  <a:pt x="14554403" y="29001"/>
                </a:lnTo>
                <a:lnTo>
                  <a:pt x="14598861" y="50904"/>
                </a:lnTo>
                <a:lnTo>
                  <a:pt x="14640260" y="78516"/>
                </a:lnTo>
                <a:lnTo>
                  <a:pt x="14678008" y="111592"/>
                </a:lnTo>
                <a:lnTo>
                  <a:pt x="14711084" y="149340"/>
                </a:lnTo>
                <a:lnTo>
                  <a:pt x="14738696" y="190739"/>
                </a:lnTo>
                <a:lnTo>
                  <a:pt x="14760599" y="235197"/>
                </a:lnTo>
                <a:lnTo>
                  <a:pt x="14776547" y="282121"/>
                </a:lnTo>
                <a:lnTo>
                  <a:pt x="14786296" y="330919"/>
                </a:lnTo>
                <a:lnTo>
                  <a:pt x="14789683" y="380999"/>
                </a:lnTo>
                <a:lnTo>
                  <a:pt x="14789683" y="2553350"/>
                </a:lnTo>
                <a:lnTo>
                  <a:pt x="14786296" y="2603430"/>
                </a:lnTo>
                <a:lnTo>
                  <a:pt x="14776547" y="2652228"/>
                </a:lnTo>
                <a:lnTo>
                  <a:pt x="14760599" y="2699152"/>
                </a:lnTo>
                <a:lnTo>
                  <a:pt x="14738696" y="2743610"/>
                </a:lnTo>
                <a:lnTo>
                  <a:pt x="14711084" y="2785009"/>
                </a:lnTo>
                <a:lnTo>
                  <a:pt x="14678008" y="2822758"/>
                </a:lnTo>
                <a:lnTo>
                  <a:pt x="14640260" y="2855833"/>
                </a:lnTo>
                <a:lnTo>
                  <a:pt x="14598861" y="2883445"/>
                </a:lnTo>
                <a:lnTo>
                  <a:pt x="14554403" y="2905348"/>
                </a:lnTo>
                <a:lnTo>
                  <a:pt x="14507479" y="2921297"/>
                </a:lnTo>
                <a:lnTo>
                  <a:pt x="14458681" y="2931046"/>
                </a:lnTo>
                <a:lnTo>
                  <a:pt x="14408600" y="2934350"/>
                </a:lnTo>
                <a:close/>
              </a:path>
            </a:pathLst>
          </a:custGeom>
          <a:solidFill>
            <a:srgbClr val="459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97220" y="2093074"/>
            <a:ext cx="13047344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599"/>
              </a:lnSpc>
              <a:spcBef>
                <a:spcPts val="100"/>
              </a:spcBef>
            </a:pPr>
            <a:r>
              <a:rPr sz="2000" spc="26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хронічній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Tahoma"/>
                <a:cs typeface="Tahoma"/>
              </a:rPr>
              <a:t>формі</a:t>
            </a:r>
            <a:r>
              <a:rPr sz="20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захворювання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газові</a:t>
            </a:r>
            <a:r>
              <a:rPr sz="20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Tahoma"/>
                <a:cs typeface="Tahoma"/>
              </a:rPr>
              <a:t>емболи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локалізуються</a:t>
            </a:r>
            <a:r>
              <a:rPr sz="20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різних</a:t>
            </a:r>
            <a:r>
              <a:rPr sz="20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органах,</a:t>
            </a:r>
            <a:r>
              <a:rPr sz="20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головним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чином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кістках.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Клінічна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картина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20" dirty="0">
                <a:solidFill>
                  <a:srgbClr val="FFFFFF"/>
                </a:solidFill>
                <a:latin typeface="Tahoma"/>
                <a:cs typeface="Tahoma"/>
              </a:rPr>
              <a:t>спочатку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протікає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безсимптомно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04" dirty="0">
                <a:solidFill>
                  <a:srgbClr val="FFFFFF"/>
                </a:solidFill>
                <a:latin typeface="Tahoma"/>
                <a:cs typeface="Tahoma"/>
              </a:rPr>
              <a:t>лише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235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ускладненні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процесу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деформуючим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остеоартрозом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виникає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стійкий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больовий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Tahoma"/>
                <a:cs typeface="Tahoma"/>
              </a:rPr>
              <a:t>симптом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порушення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функції </a:t>
            </a:r>
            <a:r>
              <a:rPr sz="2000" spc="105" dirty="0">
                <a:solidFill>
                  <a:srgbClr val="FFFFFF"/>
                </a:solidFill>
                <a:latin typeface="Tahoma"/>
                <a:cs typeface="Tahoma"/>
              </a:rPr>
              <a:t>кінцівок.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spc="215" dirty="0">
                <a:solidFill>
                  <a:srgbClr val="FFFFFF"/>
                </a:solidFill>
                <a:latin typeface="Tahoma"/>
                <a:cs typeface="Tahoma"/>
              </a:rPr>
              <a:t>Найперше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уражується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головка</a:t>
            </a:r>
            <a:r>
              <a:rPr sz="20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Tahoma"/>
                <a:cs typeface="Tahoma"/>
              </a:rPr>
              <a:t>проксимальний</a:t>
            </a:r>
            <a:r>
              <a:rPr sz="20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кінець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діафізу</a:t>
            </a:r>
            <a:r>
              <a:rPr sz="20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стегна,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потім</a:t>
            </a:r>
            <a:r>
              <a:rPr sz="20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головка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верхня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частина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діафізу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плеча,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далі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Tahoma"/>
                <a:cs typeface="Tahoma"/>
              </a:rPr>
              <a:t>дистальні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відділи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стегна,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ahoma"/>
                <a:cs typeface="Tahoma"/>
              </a:rPr>
              <a:t>проксимальні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кінці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FFFFFF"/>
                </a:solidFill>
                <a:latin typeface="Tahoma"/>
                <a:cs typeface="Tahoma"/>
              </a:rPr>
              <a:t>великоберцової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ahoma"/>
                <a:cs typeface="Tahoma"/>
              </a:rPr>
              <a:t>кісткі,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нижні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ahoma"/>
                <a:cs typeface="Tahoma"/>
              </a:rPr>
              <a:t>кінці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Tahoma"/>
                <a:cs typeface="Tahoma"/>
              </a:rPr>
              <a:t>плечової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і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Tahoma"/>
                <a:cs typeface="Tahoma"/>
              </a:rPr>
              <a:t>променевої</a:t>
            </a:r>
            <a:r>
              <a:rPr sz="20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кісток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56481" y="3363680"/>
            <a:ext cx="17931647" cy="6923702"/>
            <a:chOff x="356481" y="3363680"/>
            <a:chExt cx="17931647" cy="6923702"/>
          </a:xfrm>
        </p:grpSpPr>
        <p:sp>
          <p:nvSpPr>
            <p:cNvPr id="5" name="object 5"/>
            <p:cNvSpPr/>
            <p:nvPr/>
          </p:nvSpPr>
          <p:spPr>
            <a:xfrm>
              <a:off x="15581758" y="8757032"/>
              <a:ext cx="2706370" cy="1530350"/>
            </a:xfrm>
            <a:custGeom>
              <a:avLst/>
              <a:gdLst/>
              <a:ahLst/>
              <a:cxnLst/>
              <a:rect l="l" t="t" r="r" b="b"/>
              <a:pathLst>
                <a:path w="2706369" h="1530350">
                  <a:moveTo>
                    <a:pt x="2706242" y="1529966"/>
                  </a:moveTo>
                  <a:lnTo>
                    <a:pt x="0" y="1529966"/>
                  </a:lnTo>
                  <a:lnTo>
                    <a:pt x="2580" y="1527439"/>
                  </a:lnTo>
                  <a:lnTo>
                    <a:pt x="29023" y="1489339"/>
                  </a:lnTo>
                  <a:lnTo>
                    <a:pt x="55969" y="1451239"/>
                  </a:lnTo>
                  <a:lnTo>
                    <a:pt x="83413" y="1425839"/>
                  </a:lnTo>
                  <a:lnTo>
                    <a:pt x="111351" y="1387739"/>
                  </a:lnTo>
                  <a:lnTo>
                    <a:pt x="139780" y="1362339"/>
                  </a:lnTo>
                  <a:lnTo>
                    <a:pt x="168695" y="1324239"/>
                  </a:lnTo>
                  <a:lnTo>
                    <a:pt x="198093" y="1298839"/>
                  </a:lnTo>
                  <a:lnTo>
                    <a:pt x="227969" y="1260739"/>
                  </a:lnTo>
                  <a:lnTo>
                    <a:pt x="258319" y="1235339"/>
                  </a:lnTo>
                  <a:lnTo>
                    <a:pt x="289139" y="1197239"/>
                  </a:lnTo>
                  <a:lnTo>
                    <a:pt x="320426" y="1171839"/>
                  </a:lnTo>
                  <a:lnTo>
                    <a:pt x="352175" y="1133739"/>
                  </a:lnTo>
                  <a:lnTo>
                    <a:pt x="384382" y="1108339"/>
                  </a:lnTo>
                  <a:lnTo>
                    <a:pt x="417043" y="1082939"/>
                  </a:lnTo>
                  <a:lnTo>
                    <a:pt x="450154" y="1044839"/>
                  </a:lnTo>
                  <a:lnTo>
                    <a:pt x="517710" y="994039"/>
                  </a:lnTo>
                  <a:lnTo>
                    <a:pt x="552147" y="968639"/>
                  </a:lnTo>
                  <a:lnTo>
                    <a:pt x="587018" y="930539"/>
                  </a:lnTo>
                  <a:lnTo>
                    <a:pt x="658046" y="879739"/>
                  </a:lnTo>
                  <a:lnTo>
                    <a:pt x="730761" y="828939"/>
                  </a:lnTo>
                  <a:lnTo>
                    <a:pt x="805132" y="778139"/>
                  </a:lnTo>
                  <a:lnTo>
                    <a:pt x="842928" y="740039"/>
                  </a:lnTo>
                  <a:lnTo>
                    <a:pt x="919720" y="689239"/>
                  </a:lnTo>
                  <a:lnTo>
                    <a:pt x="958709" y="663839"/>
                  </a:lnTo>
                  <a:lnTo>
                    <a:pt x="998087" y="651139"/>
                  </a:lnTo>
                  <a:lnTo>
                    <a:pt x="1118519" y="574939"/>
                  </a:lnTo>
                  <a:lnTo>
                    <a:pt x="1242313" y="498739"/>
                  </a:lnTo>
                  <a:lnTo>
                    <a:pt x="1284305" y="486039"/>
                  </a:lnTo>
                  <a:lnTo>
                    <a:pt x="1369358" y="435239"/>
                  </a:lnTo>
                  <a:lnTo>
                    <a:pt x="1412411" y="422539"/>
                  </a:lnTo>
                  <a:lnTo>
                    <a:pt x="1499547" y="371739"/>
                  </a:lnTo>
                  <a:lnTo>
                    <a:pt x="1543623" y="359039"/>
                  </a:lnTo>
                  <a:lnTo>
                    <a:pt x="1588033" y="333639"/>
                  </a:lnTo>
                  <a:lnTo>
                    <a:pt x="1632771" y="320939"/>
                  </a:lnTo>
                  <a:lnTo>
                    <a:pt x="1677834" y="295539"/>
                  </a:lnTo>
                  <a:lnTo>
                    <a:pt x="1768920" y="270139"/>
                  </a:lnTo>
                  <a:lnTo>
                    <a:pt x="1814934" y="244739"/>
                  </a:lnTo>
                  <a:lnTo>
                    <a:pt x="1907886" y="219339"/>
                  </a:lnTo>
                  <a:lnTo>
                    <a:pt x="1954815" y="193939"/>
                  </a:lnTo>
                  <a:lnTo>
                    <a:pt x="2097367" y="155839"/>
                  </a:lnTo>
                  <a:lnTo>
                    <a:pt x="2145460" y="130439"/>
                  </a:lnTo>
                  <a:lnTo>
                    <a:pt x="2489740" y="41539"/>
                  </a:lnTo>
                  <a:lnTo>
                    <a:pt x="2539965" y="41539"/>
                  </a:lnTo>
                  <a:lnTo>
                    <a:pt x="2706242" y="0"/>
                  </a:lnTo>
                  <a:lnTo>
                    <a:pt x="2706242" y="1529966"/>
                  </a:lnTo>
                  <a:close/>
                </a:path>
              </a:pathLst>
            </a:custGeom>
            <a:solidFill>
              <a:srgbClr val="18324D">
                <a:alpha val="4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6481" y="3363680"/>
              <a:ext cx="9789160" cy="3923029"/>
            </a:xfrm>
            <a:custGeom>
              <a:avLst/>
              <a:gdLst/>
              <a:ahLst/>
              <a:cxnLst/>
              <a:rect l="l" t="t" r="r" b="b"/>
              <a:pathLst>
                <a:path w="9789160" h="3923029">
                  <a:moveTo>
                    <a:pt x="9474761" y="3922644"/>
                  </a:moveTo>
                  <a:lnTo>
                    <a:pt x="314324" y="3922644"/>
                  </a:lnTo>
                  <a:lnTo>
                    <a:pt x="267876" y="3919236"/>
                  </a:lnTo>
                  <a:lnTo>
                    <a:pt x="223543" y="3909336"/>
                  </a:lnTo>
                  <a:lnTo>
                    <a:pt x="181813" y="3893430"/>
                  </a:lnTo>
                  <a:lnTo>
                    <a:pt x="143171" y="3872004"/>
                  </a:lnTo>
                  <a:lnTo>
                    <a:pt x="108104" y="3845545"/>
                  </a:lnTo>
                  <a:lnTo>
                    <a:pt x="77098" y="3814539"/>
                  </a:lnTo>
                  <a:lnTo>
                    <a:pt x="50639" y="3779472"/>
                  </a:lnTo>
                  <a:lnTo>
                    <a:pt x="29214" y="3740830"/>
                  </a:lnTo>
                  <a:lnTo>
                    <a:pt x="13308" y="3699100"/>
                  </a:lnTo>
                  <a:lnTo>
                    <a:pt x="3408" y="3654767"/>
                  </a:lnTo>
                  <a:lnTo>
                    <a:pt x="0" y="3608319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9474761" y="0"/>
                  </a:lnTo>
                  <a:lnTo>
                    <a:pt x="9521209" y="3408"/>
                  </a:lnTo>
                  <a:lnTo>
                    <a:pt x="9565542" y="13308"/>
                  </a:lnTo>
                  <a:lnTo>
                    <a:pt x="9607272" y="29214"/>
                  </a:lnTo>
                  <a:lnTo>
                    <a:pt x="9645913" y="50639"/>
                  </a:lnTo>
                  <a:lnTo>
                    <a:pt x="9680980" y="77098"/>
                  </a:lnTo>
                  <a:lnTo>
                    <a:pt x="9711986" y="108104"/>
                  </a:lnTo>
                  <a:lnTo>
                    <a:pt x="9738445" y="143171"/>
                  </a:lnTo>
                  <a:lnTo>
                    <a:pt x="9759871" y="181813"/>
                  </a:lnTo>
                  <a:lnTo>
                    <a:pt x="9775777" y="223543"/>
                  </a:lnTo>
                  <a:lnTo>
                    <a:pt x="9785677" y="267876"/>
                  </a:lnTo>
                  <a:lnTo>
                    <a:pt x="9789085" y="314324"/>
                  </a:lnTo>
                  <a:lnTo>
                    <a:pt x="9789085" y="3608319"/>
                  </a:lnTo>
                  <a:lnTo>
                    <a:pt x="9785677" y="3654767"/>
                  </a:lnTo>
                  <a:lnTo>
                    <a:pt x="9775777" y="3699100"/>
                  </a:lnTo>
                  <a:lnTo>
                    <a:pt x="9759871" y="3740830"/>
                  </a:lnTo>
                  <a:lnTo>
                    <a:pt x="9738445" y="3779472"/>
                  </a:lnTo>
                  <a:lnTo>
                    <a:pt x="9711986" y="3814539"/>
                  </a:lnTo>
                  <a:lnTo>
                    <a:pt x="9680980" y="3845545"/>
                  </a:lnTo>
                  <a:lnTo>
                    <a:pt x="9645913" y="3872004"/>
                  </a:lnTo>
                  <a:lnTo>
                    <a:pt x="9607272" y="3893430"/>
                  </a:lnTo>
                  <a:lnTo>
                    <a:pt x="9565542" y="3909336"/>
                  </a:lnTo>
                  <a:lnTo>
                    <a:pt x="9521209" y="3919236"/>
                  </a:lnTo>
                  <a:lnTo>
                    <a:pt x="9474761" y="3922644"/>
                  </a:lnTo>
                  <a:close/>
                </a:path>
              </a:pathLst>
            </a:custGeom>
            <a:solidFill>
              <a:srgbClr val="459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14061" y="2087857"/>
            <a:ext cx="20510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70" dirty="0"/>
              <a:t>Діагноз</a:t>
            </a:r>
            <a:endParaRPr sz="4000"/>
          </a:p>
        </p:txBody>
      </p:sp>
      <p:sp>
        <p:nvSpPr>
          <p:cNvPr id="11" name="object 11"/>
          <p:cNvSpPr txBox="1"/>
          <p:nvPr/>
        </p:nvSpPr>
        <p:spPr>
          <a:xfrm>
            <a:off x="714061" y="3772415"/>
            <a:ext cx="9057005" cy="213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  <a:tabLst>
                <a:tab pos="1466215" algn="l"/>
                <a:tab pos="2840355" algn="l"/>
                <a:tab pos="4393565" algn="l"/>
                <a:tab pos="4952365" algn="l"/>
                <a:tab pos="6059805" algn="l"/>
                <a:tab pos="7993380" algn="l"/>
                <a:tab pos="8971915" algn="l"/>
              </a:tabLst>
            </a:pP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Кесонної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хвороби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25" dirty="0">
                <a:solidFill>
                  <a:srgbClr val="18324D"/>
                </a:solidFill>
                <a:latin typeface="Segoe UI Light"/>
                <a:cs typeface="Segoe UI Light"/>
              </a:rPr>
              <a:t>ставиться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00" dirty="0">
                <a:solidFill>
                  <a:srgbClr val="18324D"/>
                </a:solidFill>
                <a:latin typeface="Segoe UI Light"/>
                <a:cs typeface="Segoe UI Light"/>
              </a:rPr>
              <a:t>на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190" dirty="0">
                <a:solidFill>
                  <a:srgbClr val="18324D"/>
                </a:solidFill>
                <a:latin typeface="Segoe UI Light"/>
                <a:cs typeface="Segoe UI Light"/>
              </a:rPr>
              <a:t>основі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20" dirty="0">
                <a:solidFill>
                  <a:srgbClr val="18324D"/>
                </a:solidFill>
                <a:latin typeface="Segoe UI Light"/>
                <a:cs typeface="Segoe UI Light"/>
              </a:rPr>
              <a:t>характерних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40" dirty="0">
                <a:solidFill>
                  <a:srgbClr val="18324D"/>
                </a:solidFill>
                <a:latin typeface="Segoe UI Light"/>
                <a:cs typeface="Segoe UI Light"/>
              </a:rPr>
              <a:t>скарг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100" dirty="0">
                <a:solidFill>
                  <a:srgbClr val="18324D"/>
                </a:solidFill>
                <a:latin typeface="Segoe UI Light"/>
                <a:cs typeface="Segoe UI Light"/>
              </a:rPr>
              <a:t>і 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клінічної</a:t>
            </a:r>
            <a:endParaRPr sz="2000">
              <a:latin typeface="Segoe UI Light"/>
              <a:cs typeface="Segoe UI Light"/>
            </a:endParaRPr>
          </a:p>
          <a:p>
            <a:pPr marL="12700" marR="5080">
              <a:lnSpc>
                <a:spcPct val="115599"/>
              </a:lnSpc>
            </a:pPr>
            <a:r>
              <a:rPr sz="2000" spc="229" dirty="0">
                <a:solidFill>
                  <a:srgbClr val="18324D"/>
                </a:solidFill>
                <a:latin typeface="Segoe UI Light"/>
                <a:cs typeface="Segoe UI Light"/>
              </a:rPr>
              <a:t>симптоматики,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35" dirty="0">
                <a:solidFill>
                  <a:srgbClr val="18324D"/>
                </a:solidFill>
                <a:latin typeface="Segoe UI Light"/>
                <a:cs typeface="Segoe UI Light"/>
              </a:rPr>
              <a:t>які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з'являються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29" dirty="0">
                <a:solidFill>
                  <a:srgbClr val="18324D"/>
                </a:solidFill>
                <a:latin typeface="Segoe UI Light"/>
                <a:cs typeface="Segoe UI Light"/>
              </a:rPr>
              <a:t>після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декомпресії.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Поява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20" dirty="0">
                <a:solidFill>
                  <a:srgbClr val="18324D"/>
                </a:solidFill>
                <a:latin typeface="Segoe UI Light"/>
                <a:cs typeface="Segoe UI Light"/>
              </a:rPr>
              <a:t>шкірного </a:t>
            </a:r>
            <a:r>
              <a:rPr sz="2000" spc="195" dirty="0">
                <a:solidFill>
                  <a:srgbClr val="18324D"/>
                </a:solidFill>
                <a:latin typeface="Segoe UI Light"/>
                <a:cs typeface="Segoe UI Light"/>
              </a:rPr>
              <a:t>свербежу,</a:t>
            </a:r>
            <a:endParaRPr sz="2000">
              <a:latin typeface="Segoe UI Light"/>
              <a:cs typeface="Segoe UI Light"/>
            </a:endParaRPr>
          </a:p>
          <a:p>
            <a:pPr marL="12700" marR="5080">
              <a:lnSpc>
                <a:spcPct val="115599"/>
              </a:lnSpc>
              <a:tabLst>
                <a:tab pos="1684655" algn="l"/>
                <a:tab pos="3321685" algn="l"/>
                <a:tab pos="5925820" algn="l"/>
                <a:tab pos="7724775" algn="l"/>
              </a:tabLst>
            </a:pPr>
            <a:r>
              <a:rPr sz="2000" spc="210" dirty="0">
                <a:solidFill>
                  <a:srgbClr val="18324D"/>
                </a:solidFill>
                <a:latin typeface="Segoe UI Light"/>
                <a:cs typeface="Segoe UI Light"/>
              </a:rPr>
              <a:t>больових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185" dirty="0">
                <a:solidFill>
                  <a:srgbClr val="18324D"/>
                </a:solidFill>
                <a:latin typeface="Segoe UI Light"/>
                <a:cs typeface="Segoe UI Light"/>
              </a:rPr>
              <a:t>відчуттів,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меньєровського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00" dirty="0">
                <a:solidFill>
                  <a:srgbClr val="18324D"/>
                </a:solidFill>
                <a:latin typeface="Segoe UI Light"/>
                <a:cs typeface="Segoe UI Light"/>
              </a:rPr>
              <a:t>синдрому,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170" dirty="0">
                <a:solidFill>
                  <a:srgbClr val="18324D"/>
                </a:solidFill>
                <a:latin typeface="Segoe UI Light"/>
                <a:cs typeface="Segoe UI Light"/>
              </a:rPr>
              <a:t>паралічів, </a:t>
            </a:r>
            <a:r>
              <a:rPr sz="2000" spc="225" dirty="0">
                <a:solidFill>
                  <a:srgbClr val="18324D"/>
                </a:solidFill>
                <a:latin typeface="Segoe UI Light"/>
                <a:cs typeface="Segoe UI Light"/>
              </a:rPr>
              <a:t>раптовий</a:t>
            </a:r>
            <a:r>
              <a:rPr sz="2000" spc="10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розвиток</a:t>
            </a:r>
            <a:endParaRPr sz="2000">
              <a:latin typeface="Segoe UI Light"/>
              <a:cs typeface="Segoe U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98986" y="5934666"/>
            <a:ext cx="6172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25" algn="l"/>
                <a:tab pos="2280920" algn="l"/>
                <a:tab pos="4189095" algn="l"/>
                <a:tab pos="6012180" algn="l"/>
              </a:tabLst>
            </a:pPr>
            <a:r>
              <a:rPr sz="2000" spc="120" dirty="0">
                <a:solidFill>
                  <a:srgbClr val="18324D"/>
                </a:solidFill>
                <a:latin typeface="Segoe UI Light"/>
                <a:cs typeface="Segoe UI Light"/>
              </a:rPr>
              <a:t>з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20" dirty="0">
                <a:solidFill>
                  <a:srgbClr val="18324D"/>
                </a:solidFill>
                <a:latin typeface="Segoe UI Light"/>
                <a:cs typeface="Segoe UI Light"/>
              </a:rPr>
              <a:t>урахуванням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04" dirty="0">
                <a:solidFill>
                  <a:srgbClr val="18324D"/>
                </a:solidFill>
                <a:latin typeface="Segoe UI Light"/>
                <a:cs typeface="Segoe UI Light"/>
              </a:rPr>
              <a:t>попередньої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декомпресії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00" dirty="0">
                <a:solidFill>
                  <a:srgbClr val="18324D"/>
                </a:solidFill>
                <a:latin typeface="Segoe UI Light"/>
                <a:cs typeface="Segoe UI Light"/>
              </a:rPr>
              <a:t>є</a:t>
            </a:r>
            <a:endParaRPr sz="2000">
              <a:latin typeface="Segoe UI Light"/>
              <a:cs typeface="Segoe U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4061" y="5886965"/>
            <a:ext cx="2721610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  <a:tabLst>
                <a:tab pos="1282700" algn="l"/>
                <a:tab pos="1725930" algn="l"/>
                <a:tab pos="2373630" algn="l"/>
              </a:tabLst>
            </a:pP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колапсу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-50" dirty="0">
                <a:solidFill>
                  <a:srgbClr val="18324D"/>
                </a:solidFill>
                <a:latin typeface="Segoe UI Light"/>
                <a:cs typeface="Segoe UI Light"/>
              </a:rPr>
              <a:t>—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все</a:t>
            </a:r>
            <a:r>
              <a:rPr sz="2000" dirty="0">
                <a:solidFill>
                  <a:srgbClr val="18324D"/>
                </a:solidFill>
                <a:latin typeface="Segoe UI Light"/>
                <a:cs typeface="Segoe UI Light"/>
              </a:rPr>
              <a:t>	</a:t>
            </a:r>
            <a:r>
              <a:rPr sz="2000" spc="215" dirty="0">
                <a:solidFill>
                  <a:srgbClr val="18324D"/>
                </a:solidFill>
                <a:latin typeface="Segoe UI Light"/>
                <a:cs typeface="Segoe UI Light"/>
              </a:rPr>
              <a:t>це </a:t>
            </a:r>
            <a:r>
              <a:rPr sz="2000" spc="270" dirty="0">
                <a:solidFill>
                  <a:srgbClr val="18324D"/>
                </a:solidFill>
                <a:latin typeface="Segoe UI Light"/>
                <a:cs typeface="Segoe UI Light"/>
              </a:rPr>
              <a:t>прямим</a:t>
            </a:r>
            <a:r>
              <a:rPr sz="2000" spc="-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200" dirty="0">
                <a:solidFill>
                  <a:srgbClr val="18324D"/>
                </a:solidFill>
                <a:latin typeface="Segoe UI Light"/>
                <a:cs typeface="Segoe UI Light"/>
              </a:rPr>
              <a:t>доказом </a:t>
            </a:r>
            <a:r>
              <a:rPr sz="2000" spc="210" dirty="0">
                <a:solidFill>
                  <a:srgbClr val="18324D"/>
                </a:solidFill>
                <a:latin typeface="Segoe UI Light"/>
                <a:cs typeface="Segoe UI Light"/>
              </a:rPr>
              <a:t>кесонної</a:t>
            </a:r>
            <a:r>
              <a:rPr sz="2000" spc="5" dirty="0">
                <a:solidFill>
                  <a:srgbClr val="18324D"/>
                </a:solidFill>
                <a:latin typeface="Segoe UI Light"/>
                <a:cs typeface="Segoe UI Light"/>
              </a:rPr>
              <a:t> </a:t>
            </a:r>
            <a:r>
              <a:rPr sz="2000" spc="175" dirty="0">
                <a:solidFill>
                  <a:srgbClr val="18324D"/>
                </a:solidFill>
                <a:latin typeface="Segoe UI Light"/>
                <a:cs typeface="Segoe UI Light"/>
              </a:rPr>
              <a:t>хвороби.</a:t>
            </a:r>
            <a:endParaRPr sz="2000">
              <a:latin typeface="Segoe UI Light"/>
              <a:cs typeface="Segoe U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25728" y="1607281"/>
            <a:ext cx="10388600" cy="8473440"/>
          </a:xfrm>
          <a:custGeom>
            <a:avLst/>
            <a:gdLst/>
            <a:ahLst/>
            <a:cxnLst/>
            <a:rect l="l" t="t" r="r" b="b"/>
            <a:pathLst>
              <a:path w="10388600" h="8473440">
                <a:moveTo>
                  <a:pt x="10387998" y="8472843"/>
                </a:moveTo>
                <a:lnTo>
                  <a:pt x="0" y="8472843"/>
                </a:lnTo>
                <a:lnTo>
                  <a:pt x="0" y="0"/>
                </a:lnTo>
                <a:lnTo>
                  <a:pt x="10387998" y="0"/>
                </a:lnTo>
                <a:lnTo>
                  <a:pt x="10387998" y="8472843"/>
                </a:lnTo>
                <a:close/>
              </a:path>
            </a:pathLst>
          </a:custGeom>
          <a:solidFill>
            <a:srgbClr val="53C7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85134" y="1767534"/>
            <a:ext cx="9528810" cy="7854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2125">
              <a:lnSpc>
                <a:spcPct val="100000"/>
              </a:lnSpc>
              <a:spcBef>
                <a:spcPts val="100"/>
              </a:spcBef>
            </a:pPr>
            <a:r>
              <a:rPr sz="6500" spc="-280" dirty="0">
                <a:solidFill>
                  <a:srgbClr val="11253C"/>
                </a:solidFill>
                <a:latin typeface="Arial Black"/>
                <a:cs typeface="Arial Black"/>
              </a:rPr>
              <a:t>Лікування</a:t>
            </a:r>
            <a:endParaRPr sz="6500">
              <a:latin typeface="Arial Black"/>
              <a:cs typeface="Arial Black"/>
            </a:endParaRPr>
          </a:p>
          <a:p>
            <a:pPr marL="12700" marR="5080">
              <a:lnSpc>
                <a:spcPct val="115100"/>
              </a:lnSpc>
              <a:spcBef>
                <a:spcPts val="1340"/>
              </a:spcBef>
              <a:tabLst>
                <a:tab pos="1888489" algn="l"/>
                <a:tab pos="3289935" algn="l"/>
                <a:tab pos="4693920" algn="l"/>
                <a:tab pos="5968365" algn="l"/>
                <a:tab pos="7198359" algn="l"/>
                <a:tab pos="7495540" algn="l"/>
                <a:tab pos="9274175" algn="l"/>
              </a:tabLst>
            </a:pPr>
            <a:r>
              <a:rPr sz="1900" spc="160" dirty="0">
                <a:solidFill>
                  <a:srgbClr val="18324D"/>
                </a:solidFill>
                <a:latin typeface="Tahoma"/>
                <a:cs typeface="Tahoma"/>
              </a:rPr>
              <a:t>Радикальним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75" dirty="0">
                <a:solidFill>
                  <a:srgbClr val="18324D"/>
                </a:solidFill>
                <a:latin typeface="Tahoma"/>
                <a:cs typeface="Tahoma"/>
              </a:rPr>
              <a:t>способом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лікування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кесонної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хвороби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є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рекомпресія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— 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тобто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вплив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на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18324D"/>
                </a:solidFill>
                <a:latin typeface="Tahoma"/>
                <a:cs typeface="Tahoma"/>
              </a:rPr>
              <a:t>хворого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90" dirty="0">
                <a:solidFill>
                  <a:srgbClr val="18324D"/>
                </a:solidFill>
                <a:latin typeface="Tahoma"/>
                <a:cs typeface="Tahoma"/>
              </a:rPr>
              <a:t>підвищеним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18324D"/>
                </a:solidFill>
                <a:latin typeface="Tahoma"/>
                <a:cs typeface="Tahoma"/>
              </a:rPr>
              <a:t>тиском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в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80" dirty="0">
                <a:solidFill>
                  <a:srgbClr val="18324D"/>
                </a:solidFill>
                <a:latin typeface="Tahoma"/>
                <a:cs typeface="Tahoma"/>
              </a:rPr>
              <a:t>рекомпресійній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05" dirty="0">
                <a:solidFill>
                  <a:srgbClr val="18324D"/>
                </a:solidFill>
                <a:latin typeface="Tahoma"/>
                <a:cs typeface="Tahoma"/>
              </a:rPr>
              <a:t>камері.</a:t>
            </a:r>
            <a:endParaRPr sz="1900">
              <a:latin typeface="Tahoma"/>
              <a:cs typeface="Tahoma"/>
            </a:endParaRPr>
          </a:p>
          <a:p>
            <a:pPr marL="12700" marR="9525">
              <a:lnSpc>
                <a:spcPct val="115100"/>
              </a:lnSpc>
            </a:pP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Метод</a:t>
            </a:r>
            <a:r>
              <a:rPr sz="1900" spc="-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базується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на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18324D"/>
                </a:solidFill>
                <a:latin typeface="Tahoma"/>
                <a:cs typeface="Tahoma"/>
              </a:rPr>
              <a:t>тому,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204" dirty="0">
                <a:solidFill>
                  <a:srgbClr val="18324D"/>
                </a:solidFill>
                <a:latin typeface="Tahoma"/>
                <a:cs typeface="Tahoma"/>
              </a:rPr>
              <a:t>що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220" dirty="0">
                <a:solidFill>
                  <a:srgbClr val="18324D"/>
                </a:solidFill>
                <a:latin typeface="Tahoma"/>
                <a:cs typeface="Tahoma"/>
              </a:rPr>
              <a:t>при</a:t>
            </a:r>
            <a:r>
              <a:rPr sz="1900" spc="-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підвищенні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тиску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газові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бульки,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які 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знаходяться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в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організмі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хворого,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зменшуються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в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18324D"/>
                </a:solidFill>
                <a:latin typeface="Tahoma"/>
                <a:cs typeface="Tahoma"/>
              </a:rPr>
              <a:t>об'ємі</a:t>
            </a:r>
            <a:r>
              <a:rPr sz="1900" spc="-9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18324D"/>
                </a:solidFill>
                <a:latin typeface="Tahoma"/>
                <a:cs typeface="Tahoma"/>
              </a:rPr>
              <a:t>і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розчинюються. </a:t>
            </a:r>
            <a:r>
              <a:rPr sz="1900" spc="180" dirty="0">
                <a:solidFill>
                  <a:srgbClr val="18324D"/>
                </a:solidFill>
                <a:latin typeface="Tahoma"/>
                <a:cs typeface="Tahoma"/>
              </a:rPr>
              <a:t>Рекомпресія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95" dirty="0">
                <a:solidFill>
                  <a:srgbClr val="18324D"/>
                </a:solidFill>
                <a:latin typeface="Tahoma"/>
                <a:cs typeface="Tahoma"/>
              </a:rPr>
              <a:t>сприяє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5" dirty="0">
                <a:solidFill>
                  <a:srgbClr val="18324D"/>
                </a:solidFill>
                <a:latin typeface="Tahoma"/>
                <a:cs typeface="Tahoma"/>
              </a:rPr>
              <a:t>розчиненню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85" dirty="0">
                <a:solidFill>
                  <a:srgbClr val="18324D"/>
                </a:solidFill>
                <a:latin typeface="Tahoma"/>
                <a:cs typeface="Tahoma"/>
              </a:rPr>
              <a:t>бульок,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тобто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25" dirty="0">
                <a:solidFill>
                  <a:srgbClr val="18324D"/>
                </a:solidFill>
                <a:latin typeface="Tahoma"/>
                <a:cs typeface="Tahoma"/>
              </a:rPr>
              <a:t>усуває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етіологічний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18324D"/>
                </a:solidFill>
                <a:latin typeface="Tahoma"/>
                <a:cs typeface="Tahoma"/>
              </a:rPr>
              <a:t>фактор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хвороби.</a:t>
            </a:r>
            <a:endParaRPr sz="1900">
              <a:latin typeface="Tahoma"/>
              <a:cs typeface="Tahoma"/>
            </a:endParaRPr>
          </a:p>
          <a:p>
            <a:pPr marL="12700" marR="860425">
              <a:lnSpc>
                <a:spcPct val="115100"/>
              </a:lnSpc>
            </a:pP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Лікувальна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80" dirty="0">
                <a:solidFill>
                  <a:srgbClr val="18324D"/>
                </a:solidFill>
                <a:latin typeface="Tahoma"/>
                <a:cs typeface="Tahoma"/>
              </a:rPr>
              <a:t>рекомпресія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проводиться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за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спеціальним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режимом.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Залежно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від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стану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18324D"/>
                </a:solidFill>
                <a:latin typeface="Tahoma"/>
                <a:cs typeface="Tahoma"/>
              </a:rPr>
              <a:t>хворого</a:t>
            </a:r>
            <a:r>
              <a:rPr sz="1900" spc="-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застосовують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18324D"/>
                </a:solidFill>
                <a:latin typeface="Tahoma"/>
                <a:cs typeface="Tahoma"/>
              </a:rPr>
              <a:t>і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симптоматичне</a:t>
            </a:r>
            <a:r>
              <a:rPr sz="1900" spc="-8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лікування:</a:t>
            </a:r>
            <a:endParaRPr sz="1900">
              <a:latin typeface="Tahoma"/>
              <a:cs typeface="Tahoma"/>
            </a:endParaRPr>
          </a:p>
          <a:p>
            <a:pPr marL="12700" marR="5080">
              <a:lnSpc>
                <a:spcPct val="115100"/>
              </a:lnSpc>
              <a:tabLst>
                <a:tab pos="1779905" algn="l"/>
                <a:tab pos="4365625" algn="l"/>
                <a:tab pos="5761990" algn="l"/>
                <a:tab pos="7349490" algn="l"/>
                <a:tab pos="8582660" algn="l"/>
              </a:tabLst>
            </a:pPr>
            <a:r>
              <a:rPr sz="1900" spc="135" dirty="0">
                <a:solidFill>
                  <a:srgbClr val="18324D"/>
                </a:solidFill>
                <a:latin typeface="Tahoma"/>
                <a:cs typeface="Tahoma"/>
              </a:rPr>
              <a:t>стимуляцію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65" dirty="0">
                <a:solidFill>
                  <a:srgbClr val="18324D"/>
                </a:solidFill>
                <a:latin typeface="Tahoma"/>
                <a:cs typeface="Tahoma"/>
              </a:rPr>
              <a:t>серцево-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судинної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системи,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00" dirty="0">
                <a:solidFill>
                  <a:srgbClr val="18324D"/>
                </a:solidFill>
                <a:latin typeface="Tahoma"/>
                <a:cs typeface="Tahoma"/>
              </a:rPr>
              <a:t>угрівання,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05" dirty="0">
                <a:solidFill>
                  <a:srgbClr val="18324D"/>
                </a:solidFill>
                <a:latin typeface="Tahoma"/>
                <a:cs typeface="Tahoma"/>
              </a:rPr>
              <a:t>кисень,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	</a:t>
            </a:r>
            <a:r>
              <a:rPr sz="1900" spc="100" dirty="0">
                <a:solidFill>
                  <a:srgbClr val="18324D"/>
                </a:solidFill>
                <a:latin typeface="Tahoma"/>
                <a:cs typeface="Tahoma"/>
              </a:rPr>
              <a:t>засоби,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спрямовані</a:t>
            </a:r>
            <a:endParaRPr sz="1900">
              <a:latin typeface="Tahoma"/>
              <a:cs typeface="Tahoma"/>
            </a:endParaRPr>
          </a:p>
          <a:p>
            <a:pPr marL="12700" marR="5080">
              <a:lnSpc>
                <a:spcPct val="115100"/>
              </a:lnSpc>
              <a:spcBef>
                <a:spcPts val="5"/>
              </a:spcBef>
            </a:pP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на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18324D"/>
                </a:solidFill>
                <a:latin typeface="Tahoma"/>
                <a:cs typeface="Tahoma"/>
              </a:rPr>
              <a:t>боротьбу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з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25" dirty="0">
                <a:solidFill>
                  <a:srgbClr val="18324D"/>
                </a:solidFill>
                <a:latin typeface="Tahoma"/>
                <a:cs typeface="Tahoma"/>
              </a:rPr>
              <a:t>болем,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з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95" dirty="0">
                <a:solidFill>
                  <a:srgbClr val="18324D"/>
                </a:solidFill>
                <a:latin typeface="Tahoma"/>
                <a:cs typeface="Tahoma"/>
              </a:rPr>
              <a:t>можливим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набряком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легенів.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Непогані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результати 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дає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застосування</a:t>
            </a:r>
            <a:r>
              <a:rPr sz="1900" spc="-7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гіпербаричної</a:t>
            </a:r>
            <a:r>
              <a:rPr sz="1900" spc="-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18324D"/>
                </a:solidFill>
                <a:latin typeface="Tahoma"/>
                <a:cs typeface="Tahoma"/>
              </a:rPr>
              <a:t>оксігенації.</a:t>
            </a:r>
            <a:endParaRPr sz="1900">
              <a:latin typeface="Tahoma"/>
              <a:cs typeface="Tahoma"/>
            </a:endParaRPr>
          </a:p>
          <a:p>
            <a:pPr marL="12700" marR="5080" algn="just">
              <a:lnSpc>
                <a:spcPct val="115100"/>
              </a:lnSpc>
            </a:pP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Після</a:t>
            </a:r>
            <a:r>
              <a:rPr sz="1900" spc="125" dirty="0">
                <a:solidFill>
                  <a:srgbClr val="18324D"/>
                </a:solidFill>
                <a:latin typeface="Tahoma"/>
                <a:cs typeface="Tahoma"/>
              </a:rPr>
              <a:t> 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виходу  </a:t>
            </a:r>
            <a:r>
              <a:rPr sz="1900" spc="140" dirty="0">
                <a:solidFill>
                  <a:srgbClr val="18324D"/>
                </a:solidFill>
                <a:latin typeface="Tahoma"/>
                <a:cs typeface="Tahoma"/>
              </a:rPr>
              <a:t>хворого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  з  </a:t>
            </a:r>
            <a:r>
              <a:rPr sz="1900" spc="185" dirty="0">
                <a:solidFill>
                  <a:srgbClr val="18324D"/>
                </a:solidFill>
                <a:latin typeface="Tahoma"/>
                <a:cs typeface="Tahoma"/>
              </a:rPr>
              <a:t>камери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  </a:t>
            </a:r>
            <a:r>
              <a:rPr sz="1900" dirty="0">
                <a:solidFill>
                  <a:srgbClr val="18324D"/>
                </a:solidFill>
                <a:latin typeface="Tahoma"/>
                <a:cs typeface="Tahoma"/>
              </a:rPr>
              <a:t>,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  </a:t>
            </a:r>
            <a:r>
              <a:rPr sz="1900" spc="200" dirty="0">
                <a:solidFill>
                  <a:srgbClr val="18324D"/>
                </a:solidFill>
                <a:latin typeface="Tahoma"/>
                <a:cs typeface="Tahoma"/>
              </a:rPr>
              <a:t>медичними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  </a:t>
            </a:r>
            <a:r>
              <a:rPr sz="1900" spc="165" dirty="0">
                <a:solidFill>
                  <a:srgbClr val="18324D"/>
                </a:solidFill>
                <a:latin typeface="Tahoma"/>
                <a:cs typeface="Tahoma"/>
              </a:rPr>
              <a:t>сестрами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  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проводиться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активна</a:t>
            </a:r>
            <a:endParaRPr sz="1900">
              <a:latin typeface="Tahoma"/>
              <a:cs typeface="Tahoma"/>
            </a:endParaRPr>
          </a:p>
          <a:p>
            <a:pPr marL="12700" marR="5080" algn="just">
              <a:lnSpc>
                <a:spcPct val="115100"/>
              </a:lnSpc>
            </a:pPr>
            <a:r>
              <a:rPr sz="1900" spc="105" dirty="0">
                <a:solidFill>
                  <a:srgbClr val="18324D"/>
                </a:solidFill>
                <a:latin typeface="Tahoma"/>
                <a:cs typeface="Tahoma"/>
              </a:rPr>
              <a:t>фізіотерапія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85" dirty="0">
                <a:solidFill>
                  <a:srgbClr val="18324D"/>
                </a:solidFill>
                <a:latin typeface="Tahoma"/>
                <a:cs typeface="Tahoma"/>
              </a:rPr>
              <a:t>(солюкс,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кварц,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діатермія)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в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18324D"/>
                </a:solidFill>
                <a:latin typeface="Tahoma"/>
                <a:cs typeface="Tahoma"/>
              </a:rPr>
              <a:t>поєднанні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з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65" dirty="0">
                <a:solidFill>
                  <a:srgbClr val="18324D"/>
                </a:solidFill>
                <a:latin typeface="Tahoma"/>
                <a:cs typeface="Tahoma"/>
              </a:rPr>
              <a:t>теплими</a:t>
            </a:r>
            <a:r>
              <a:rPr sz="1900" spc="2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90" dirty="0">
                <a:solidFill>
                  <a:srgbClr val="18324D"/>
                </a:solidFill>
                <a:latin typeface="Tahoma"/>
                <a:cs typeface="Tahoma"/>
              </a:rPr>
              <a:t>водяними</a:t>
            </a:r>
            <a:r>
              <a:rPr sz="1900" spc="12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або</a:t>
            </a:r>
            <a:r>
              <a:rPr sz="1900" spc="7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гарячими</a:t>
            </a:r>
            <a:r>
              <a:rPr sz="1900" spc="7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85" dirty="0">
                <a:solidFill>
                  <a:srgbClr val="18324D"/>
                </a:solidFill>
                <a:latin typeface="Tahoma"/>
                <a:cs typeface="Tahoma"/>
              </a:rPr>
              <a:t>сухо-</a:t>
            </a:r>
            <a:r>
              <a:rPr sz="1900" spc="165" dirty="0">
                <a:solidFill>
                  <a:srgbClr val="18324D"/>
                </a:solidFill>
                <a:latin typeface="Tahoma"/>
                <a:cs typeface="Tahoma"/>
              </a:rPr>
              <a:t>повітряними</a:t>
            </a:r>
            <a:r>
              <a:rPr sz="1900" spc="7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18324D"/>
                </a:solidFill>
                <a:latin typeface="Tahoma"/>
                <a:cs typeface="Tahoma"/>
              </a:rPr>
              <a:t>ваннами.При</a:t>
            </a:r>
            <a:r>
              <a:rPr sz="1900" spc="7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вираженому</a:t>
            </a:r>
            <a:r>
              <a:rPr sz="1900" spc="7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60" dirty="0">
                <a:solidFill>
                  <a:srgbClr val="18324D"/>
                </a:solidFill>
                <a:latin typeface="Tahoma"/>
                <a:cs typeface="Tahoma"/>
              </a:rPr>
              <a:t>больовому</a:t>
            </a:r>
            <a:r>
              <a:rPr sz="1900" spc="6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90" dirty="0">
                <a:solidFill>
                  <a:srgbClr val="18324D"/>
                </a:solidFill>
                <a:latin typeface="Tahoma"/>
                <a:cs typeface="Tahoma"/>
              </a:rPr>
              <a:t>синдромі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застосовують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20" dirty="0">
                <a:solidFill>
                  <a:srgbClr val="18324D"/>
                </a:solidFill>
                <a:latin typeface="Tahoma"/>
                <a:cs typeface="Tahoma"/>
              </a:rPr>
              <a:t>50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-280" dirty="0">
                <a:solidFill>
                  <a:srgbClr val="18324D"/>
                </a:solidFill>
                <a:latin typeface="Tahoma"/>
                <a:cs typeface="Tahoma"/>
              </a:rPr>
              <a:t>%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70" dirty="0">
                <a:solidFill>
                  <a:srgbClr val="18324D"/>
                </a:solidFill>
                <a:latin typeface="Tahoma"/>
                <a:cs typeface="Tahoma"/>
              </a:rPr>
              <a:t>розчин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25" dirty="0">
                <a:solidFill>
                  <a:srgbClr val="18324D"/>
                </a:solidFill>
                <a:latin typeface="Tahoma"/>
                <a:cs typeface="Tahoma"/>
              </a:rPr>
              <a:t>анальгіну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80" dirty="0">
                <a:solidFill>
                  <a:srgbClr val="18324D"/>
                </a:solidFill>
                <a:latin typeface="Tahoma"/>
                <a:cs typeface="Tahoma"/>
              </a:rPr>
              <a:t>по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-355" dirty="0">
                <a:solidFill>
                  <a:srgbClr val="18324D"/>
                </a:solidFill>
                <a:latin typeface="Tahoma"/>
                <a:cs typeface="Tahoma"/>
              </a:rPr>
              <a:t>1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210" dirty="0">
                <a:solidFill>
                  <a:srgbClr val="18324D"/>
                </a:solidFill>
                <a:latin typeface="Tahoma"/>
                <a:cs typeface="Tahoma"/>
              </a:rPr>
              <a:t>мл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18324D"/>
                </a:solidFill>
                <a:latin typeface="Tahoma"/>
                <a:cs typeface="Tahoma"/>
              </a:rPr>
              <a:t>домʼязево,</a:t>
            </a:r>
            <a:r>
              <a:rPr sz="1900" spc="8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18324D"/>
                </a:solidFill>
                <a:latin typeface="Tahoma"/>
                <a:cs typeface="Tahoma"/>
              </a:rPr>
              <a:t>седалгін</a:t>
            </a:r>
            <a:r>
              <a:rPr sz="1900" spc="11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18324D"/>
                </a:solidFill>
                <a:latin typeface="Tahoma"/>
                <a:cs typeface="Tahoma"/>
              </a:rPr>
              <a:t>та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5" dirty="0">
                <a:solidFill>
                  <a:srgbClr val="18324D"/>
                </a:solidFill>
                <a:latin typeface="Tahoma"/>
                <a:cs typeface="Tahoma"/>
              </a:rPr>
              <a:t>інші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18324D"/>
                </a:solidFill>
                <a:latin typeface="Tahoma"/>
                <a:cs typeface="Tahoma"/>
              </a:rPr>
              <a:t>ненаркотичні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00" dirty="0">
                <a:solidFill>
                  <a:srgbClr val="18324D"/>
                </a:solidFill>
                <a:latin typeface="Tahoma"/>
                <a:cs typeface="Tahoma"/>
              </a:rPr>
              <a:t>анальгетики.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245" dirty="0">
                <a:solidFill>
                  <a:srgbClr val="18324D"/>
                </a:solidFill>
                <a:latin typeface="Tahoma"/>
                <a:cs typeface="Tahoma"/>
              </a:rPr>
              <a:t>При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50" dirty="0">
                <a:solidFill>
                  <a:srgbClr val="18324D"/>
                </a:solidFill>
                <a:latin typeface="Tahoma"/>
                <a:cs typeface="Tahoma"/>
              </a:rPr>
              <a:t>середніх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18324D"/>
                </a:solidFill>
                <a:latin typeface="Tahoma"/>
                <a:cs typeface="Tahoma"/>
              </a:rPr>
              <a:t>і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5" dirty="0">
                <a:solidFill>
                  <a:srgbClr val="18324D"/>
                </a:solidFill>
                <a:latin typeface="Tahoma"/>
                <a:cs typeface="Tahoma"/>
              </a:rPr>
              <a:t>важких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5" dirty="0">
                <a:solidFill>
                  <a:srgbClr val="18324D"/>
                </a:solidFill>
                <a:latin typeface="Tahoma"/>
                <a:cs typeface="Tahoma"/>
              </a:rPr>
              <a:t>формах</a:t>
            </a:r>
            <a:r>
              <a:rPr sz="1900" spc="-5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40" dirty="0">
                <a:solidFill>
                  <a:srgbClr val="18324D"/>
                </a:solidFill>
                <a:latin typeface="Tahoma"/>
                <a:cs typeface="Tahoma"/>
              </a:rPr>
              <a:t>показано</a:t>
            </a:r>
            <a:r>
              <a:rPr sz="1900" spc="95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30" dirty="0">
                <a:solidFill>
                  <a:srgbClr val="18324D"/>
                </a:solidFill>
                <a:latin typeface="Tahoma"/>
                <a:cs typeface="Tahoma"/>
              </a:rPr>
              <a:t>застосування</a:t>
            </a:r>
            <a:r>
              <a:rPr sz="1900" spc="-100" dirty="0">
                <a:solidFill>
                  <a:srgbClr val="18324D"/>
                </a:solidFill>
                <a:latin typeface="Tahoma"/>
                <a:cs typeface="Tahoma"/>
              </a:rPr>
              <a:t> </a:t>
            </a:r>
            <a:r>
              <a:rPr sz="1900" spc="114" dirty="0">
                <a:solidFill>
                  <a:srgbClr val="18324D"/>
                </a:solidFill>
                <a:latin typeface="Tahoma"/>
                <a:cs typeface="Tahoma"/>
              </a:rPr>
              <a:t>гепарину.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51074"/>
            <a:ext cx="2730500" cy="1536065"/>
          </a:xfrm>
          <a:custGeom>
            <a:avLst/>
            <a:gdLst/>
            <a:ahLst/>
            <a:cxnLst/>
            <a:rect l="l" t="t" r="r" b="b"/>
            <a:pathLst>
              <a:path w="2730500" h="1536065">
                <a:moveTo>
                  <a:pt x="2730094" y="1535925"/>
                </a:moveTo>
                <a:lnTo>
                  <a:pt x="0" y="1535925"/>
                </a:lnTo>
                <a:lnTo>
                  <a:pt x="0" y="0"/>
                </a:lnTo>
                <a:lnTo>
                  <a:pt x="190129" y="47498"/>
                </a:lnTo>
                <a:lnTo>
                  <a:pt x="240354" y="47498"/>
                </a:lnTo>
                <a:lnTo>
                  <a:pt x="584634" y="136398"/>
                </a:lnTo>
                <a:lnTo>
                  <a:pt x="632727" y="161798"/>
                </a:lnTo>
                <a:lnTo>
                  <a:pt x="775279" y="199898"/>
                </a:lnTo>
                <a:lnTo>
                  <a:pt x="822208" y="225298"/>
                </a:lnTo>
                <a:lnTo>
                  <a:pt x="915159" y="250698"/>
                </a:lnTo>
                <a:lnTo>
                  <a:pt x="961174" y="276098"/>
                </a:lnTo>
                <a:lnTo>
                  <a:pt x="1052260" y="301498"/>
                </a:lnTo>
                <a:lnTo>
                  <a:pt x="1097323" y="326898"/>
                </a:lnTo>
                <a:lnTo>
                  <a:pt x="1142061" y="339598"/>
                </a:lnTo>
                <a:lnTo>
                  <a:pt x="1186470" y="364998"/>
                </a:lnTo>
                <a:lnTo>
                  <a:pt x="1230547" y="377698"/>
                </a:lnTo>
                <a:lnTo>
                  <a:pt x="1317683" y="428498"/>
                </a:lnTo>
                <a:lnTo>
                  <a:pt x="1360736" y="441198"/>
                </a:lnTo>
                <a:lnTo>
                  <a:pt x="1445789" y="491998"/>
                </a:lnTo>
                <a:lnTo>
                  <a:pt x="1487781" y="504698"/>
                </a:lnTo>
                <a:lnTo>
                  <a:pt x="1611574" y="580898"/>
                </a:lnTo>
                <a:lnTo>
                  <a:pt x="1732007" y="657098"/>
                </a:lnTo>
                <a:lnTo>
                  <a:pt x="1771385" y="669798"/>
                </a:lnTo>
                <a:lnTo>
                  <a:pt x="1810374" y="695198"/>
                </a:lnTo>
                <a:lnTo>
                  <a:pt x="1887166" y="745998"/>
                </a:lnTo>
                <a:lnTo>
                  <a:pt x="1924962" y="784098"/>
                </a:lnTo>
                <a:lnTo>
                  <a:pt x="1999332" y="834898"/>
                </a:lnTo>
                <a:lnTo>
                  <a:pt x="2072048" y="885698"/>
                </a:lnTo>
                <a:lnTo>
                  <a:pt x="2143076" y="936498"/>
                </a:lnTo>
                <a:lnTo>
                  <a:pt x="2177947" y="974598"/>
                </a:lnTo>
                <a:lnTo>
                  <a:pt x="2212384" y="999998"/>
                </a:lnTo>
                <a:lnTo>
                  <a:pt x="2279940" y="1050798"/>
                </a:lnTo>
                <a:lnTo>
                  <a:pt x="2313051" y="1088898"/>
                </a:lnTo>
                <a:lnTo>
                  <a:pt x="2345712" y="1114298"/>
                </a:lnTo>
                <a:lnTo>
                  <a:pt x="2377919" y="1139698"/>
                </a:lnTo>
                <a:lnTo>
                  <a:pt x="2409668" y="1177798"/>
                </a:lnTo>
                <a:lnTo>
                  <a:pt x="2440954" y="1203198"/>
                </a:lnTo>
                <a:lnTo>
                  <a:pt x="2471775" y="1241298"/>
                </a:lnTo>
                <a:lnTo>
                  <a:pt x="2502125" y="1266698"/>
                </a:lnTo>
                <a:lnTo>
                  <a:pt x="2532001" y="1304798"/>
                </a:lnTo>
                <a:lnTo>
                  <a:pt x="2561398" y="1330198"/>
                </a:lnTo>
                <a:lnTo>
                  <a:pt x="2590314" y="1368298"/>
                </a:lnTo>
                <a:lnTo>
                  <a:pt x="2618743" y="1393698"/>
                </a:lnTo>
                <a:lnTo>
                  <a:pt x="2646681" y="1431798"/>
                </a:lnTo>
                <a:lnTo>
                  <a:pt x="2674125" y="1457198"/>
                </a:lnTo>
                <a:lnTo>
                  <a:pt x="2701071" y="1495298"/>
                </a:lnTo>
                <a:lnTo>
                  <a:pt x="2727514" y="1533398"/>
                </a:lnTo>
                <a:lnTo>
                  <a:pt x="2730094" y="1535925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8081" y="8748619"/>
            <a:ext cx="2740025" cy="1538605"/>
          </a:xfrm>
          <a:custGeom>
            <a:avLst/>
            <a:gdLst/>
            <a:ahLst/>
            <a:cxnLst/>
            <a:rect l="l" t="t" r="r" b="b"/>
            <a:pathLst>
              <a:path w="2740025" h="1538604">
                <a:moveTo>
                  <a:pt x="2739918" y="1538379"/>
                </a:moveTo>
                <a:lnTo>
                  <a:pt x="0" y="1538379"/>
                </a:lnTo>
                <a:lnTo>
                  <a:pt x="2580" y="1535852"/>
                </a:lnTo>
                <a:lnTo>
                  <a:pt x="29023" y="1497752"/>
                </a:lnTo>
                <a:lnTo>
                  <a:pt x="55969" y="1459652"/>
                </a:lnTo>
                <a:lnTo>
                  <a:pt x="83413" y="1434252"/>
                </a:lnTo>
                <a:lnTo>
                  <a:pt x="111351" y="1396152"/>
                </a:lnTo>
                <a:lnTo>
                  <a:pt x="139780" y="1370752"/>
                </a:lnTo>
                <a:lnTo>
                  <a:pt x="168695" y="1332652"/>
                </a:lnTo>
                <a:lnTo>
                  <a:pt x="198093" y="1307252"/>
                </a:lnTo>
                <a:lnTo>
                  <a:pt x="227969" y="1269152"/>
                </a:lnTo>
                <a:lnTo>
                  <a:pt x="258319" y="1243752"/>
                </a:lnTo>
                <a:lnTo>
                  <a:pt x="289139" y="1205652"/>
                </a:lnTo>
                <a:lnTo>
                  <a:pt x="320426" y="1180252"/>
                </a:lnTo>
                <a:lnTo>
                  <a:pt x="352175" y="1142152"/>
                </a:lnTo>
                <a:lnTo>
                  <a:pt x="384382" y="1116752"/>
                </a:lnTo>
                <a:lnTo>
                  <a:pt x="417043" y="1091352"/>
                </a:lnTo>
                <a:lnTo>
                  <a:pt x="450154" y="1053252"/>
                </a:lnTo>
                <a:lnTo>
                  <a:pt x="517710" y="1002452"/>
                </a:lnTo>
                <a:lnTo>
                  <a:pt x="552147" y="977052"/>
                </a:lnTo>
                <a:lnTo>
                  <a:pt x="587018" y="938952"/>
                </a:lnTo>
                <a:lnTo>
                  <a:pt x="658046" y="888152"/>
                </a:lnTo>
                <a:lnTo>
                  <a:pt x="730761" y="837352"/>
                </a:lnTo>
                <a:lnTo>
                  <a:pt x="805132" y="786552"/>
                </a:lnTo>
                <a:lnTo>
                  <a:pt x="842928" y="748452"/>
                </a:lnTo>
                <a:lnTo>
                  <a:pt x="919720" y="697652"/>
                </a:lnTo>
                <a:lnTo>
                  <a:pt x="958709" y="672252"/>
                </a:lnTo>
                <a:lnTo>
                  <a:pt x="998087" y="659552"/>
                </a:lnTo>
                <a:lnTo>
                  <a:pt x="1118519" y="583352"/>
                </a:lnTo>
                <a:lnTo>
                  <a:pt x="1242313" y="507152"/>
                </a:lnTo>
                <a:lnTo>
                  <a:pt x="1284305" y="494452"/>
                </a:lnTo>
                <a:lnTo>
                  <a:pt x="1369358" y="443652"/>
                </a:lnTo>
                <a:lnTo>
                  <a:pt x="1412411" y="430952"/>
                </a:lnTo>
                <a:lnTo>
                  <a:pt x="1499547" y="380152"/>
                </a:lnTo>
                <a:lnTo>
                  <a:pt x="1543623" y="367452"/>
                </a:lnTo>
                <a:lnTo>
                  <a:pt x="1588033" y="342052"/>
                </a:lnTo>
                <a:lnTo>
                  <a:pt x="1632771" y="329352"/>
                </a:lnTo>
                <a:lnTo>
                  <a:pt x="1677834" y="303952"/>
                </a:lnTo>
                <a:lnTo>
                  <a:pt x="1768920" y="278552"/>
                </a:lnTo>
                <a:lnTo>
                  <a:pt x="1814934" y="253152"/>
                </a:lnTo>
                <a:lnTo>
                  <a:pt x="1907886" y="227752"/>
                </a:lnTo>
                <a:lnTo>
                  <a:pt x="1954815" y="202352"/>
                </a:lnTo>
                <a:lnTo>
                  <a:pt x="2097367" y="164252"/>
                </a:lnTo>
                <a:lnTo>
                  <a:pt x="2145460" y="138852"/>
                </a:lnTo>
                <a:lnTo>
                  <a:pt x="2489740" y="49952"/>
                </a:lnTo>
                <a:lnTo>
                  <a:pt x="2539965" y="49952"/>
                </a:lnTo>
                <a:lnTo>
                  <a:pt x="2739918" y="0"/>
                </a:lnTo>
                <a:lnTo>
                  <a:pt x="2739918" y="1538379"/>
                </a:lnTo>
                <a:close/>
              </a:path>
            </a:pathLst>
          </a:custGeom>
          <a:solidFill>
            <a:srgbClr val="18324D">
              <a:alpha val="4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26031" y="3411384"/>
            <a:ext cx="8833485" cy="6386195"/>
          </a:xfrm>
          <a:custGeom>
            <a:avLst/>
            <a:gdLst/>
            <a:ahLst/>
            <a:cxnLst/>
            <a:rect l="l" t="t" r="r" b="b"/>
            <a:pathLst>
              <a:path w="8833485" h="6386195">
                <a:moveTo>
                  <a:pt x="8832964" y="1716684"/>
                </a:moveTo>
                <a:lnTo>
                  <a:pt x="8826525" y="1684820"/>
                </a:lnTo>
                <a:lnTo>
                  <a:pt x="8808148" y="1657565"/>
                </a:lnTo>
                <a:lnTo>
                  <a:pt x="8780907" y="1639201"/>
                </a:lnTo>
                <a:lnTo>
                  <a:pt x="8747544" y="1632458"/>
                </a:lnTo>
                <a:lnTo>
                  <a:pt x="85725" y="1632458"/>
                </a:lnTo>
                <a:lnTo>
                  <a:pt x="52362" y="1639201"/>
                </a:lnTo>
                <a:lnTo>
                  <a:pt x="25107" y="1657565"/>
                </a:lnTo>
                <a:lnTo>
                  <a:pt x="6743" y="1684820"/>
                </a:lnTo>
                <a:lnTo>
                  <a:pt x="0" y="1718183"/>
                </a:lnTo>
                <a:lnTo>
                  <a:pt x="0" y="3083941"/>
                </a:lnTo>
                <a:lnTo>
                  <a:pt x="6743" y="3117316"/>
                </a:lnTo>
                <a:lnTo>
                  <a:pt x="25107" y="3144558"/>
                </a:lnTo>
                <a:lnTo>
                  <a:pt x="52362" y="3162935"/>
                </a:lnTo>
                <a:lnTo>
                  <a:pt x="85725" y="3169666"/>
                </a:lnTo>
                <a:lnTo>
                  <a:pt x="8747544" y="3169666"/>
                </a:lnTo>
                <a:lnTo>
                  <a:pt x="8780907" y="3162935"/>
                </a:lnTo>
                <a:lnTo>
                  <a:pt x="8808148" y="3144558"/>
                </a:lnTo>
                <a:lnTo>
                  <a:pt x="8826525" y="3117316"/>
                </a:lnTo>
                <a:lnTo>
                  <a:pt x="8832964" y="3085452"/>
                </a:lnTo>
                <a:lnTo>
                  <a:pt x="8832964" y="1716684"/>
                </a:lnTo>
                <a:close/>
              </a:path>
              <a:path w="8833485" h="6386195">
                <a:moveTo>
                  <a:pt x="8832964" y="84226"/>
                </a:moveTo>
                <a:lnTo>
                  <a:pt x="8826525" y="52362"/>
                </a:lnTo>
                <a:lnTo>
                  <a:pt x="8808148" y="25107"/>
                </a:lnTo>
                <a:lnTo>
                  <a:pt x="8780907" y="6731"/>
                </a:lnTo>
                <a:lnTo>
                  <a:pt x="8747544" y="0"/>
                </a:lnTo>
                <a:lnTo>
                  <a:pt x="85725" y="0"/>
                </a:lnTo>
                <a:lnTo>
                  <a:pt x="52362" y="6731"/>
                </a:lnTo>
                <a:lnTo>
                  <a:pt x="25107" y="25107"/>
                </a:lnTo>
                <a:lnTo>
                  <a:pt x="6743" y="52362"/>
                </a:lnTo>
                <a:lnTo>
                  <a:pt x="0" y="85725"/>
                </a:lnTo>
                <a:lnTo>
                  <a:pt x="0" y="1451483"/>
                </a:lnTo>
                <a:lnTo>
                  <a:pt x="6743" y="1484858"/>
                </a:lnTo>
                <a:lnTo>
                  <a:pt x="25107" y="1512100"/>
                </a:lnTo>
                <a:lnTo>
                  <a:pt x="52362" y="1530477"/>
                </a:lnTo>
                <a:lnTo>
                  <a:pt x="85725" y="1537208"/>
                </a:lnTo>
                <a:lnTo>
                  <a:pt x="8747544" y="1537208"/>
                </a:lnTo>
                <a:lnTo>
                  <a:pt x="8780907" y="1530477"/>
                </a:lnTo>
                <a:lnTo>
                  <a:pt x="8808148" y="1512100"/>
                </a:lnTo>
                <a:lnTo>
                  <a:pt x="8826525" y="1484858"/>
                </a:lnTo>
                <a:lnTo>
                  <a:pt x="8832964" y="1452994"/>
                </a:lnTo>
                <a:lnTo>
                  <a:pt x="8832964" y="84226"/>
                </a:lnTo>
                <a:close/>
              </a:path>
              <a:path w="8833485" h="6386195">
                <a:moveTo>
                  <a:pt x="8833269" y="3350653"/>
                </a:moveTo>
                <a:lnTo>
                  <a:pt x="8826525" y="3317278"/>
                </a:lnTo>
                <a:lnTo>
                  <a:pt x="8808148" y="3290036"/>
                </a:lnTo>
                <a:lnTo>
                  <a:pt x="8780907" y="3271659"/>
                </a:lnTo>
                <a:lnTo>
                  <a:pt x="8747544" y="3264928"/>
                </a:lnTo>
                <a:lnTo>
                  <a:pt x="85725" y="3264928"/>
                </a:lnTo>
                <a:lnTo>
                  <a:pt x="52362" y="3271659"/>
                </a:lnTo>
                <a:lnTo>
                  <a:pt x="25107" y="3290036"/>
                </a:lnTo>
                <a:lnTo>
                  <a:pt x="6743" y="3317278"/>
                </a:lnTo>
                <a:lnTo>
                  <a:pt x="0" y="3350653"/>
                </a:lnTo>
                <a:lnTo>
                  <a:pt x="0" y="6300216"/>
                </a:lnTo>
                <a:lnTo>
                  <a:pt x="6743" y="6333591"/>
                </a:lnTo>
                <a:lnTo>
                  <a:pt x="25107" y="6360833"/>
                </a:lnTo>
                <a:lnTo>
                  <a:pt x="52362" y="6379210"/>
                </a:lnTo>
                <a:lnTo>
                  <a:pt x="85725" y="6385941"/>
                </a:lnTo>
                <a:lnTo>
                  <a:pt x="8747544" y="6385941"/>
                </a:lnTo>
                <a:lnTo>
                  <a:pt x="8780907" y="6379210"/>
                </a:lnTo>
                <a:lnTo>
                  <a:pt x="8808148" y="6360833"/>
                </a:lnTo>
                <a:lnTo>
                  <a:pt x="8826525" y="6333591"/>
                </a:lnTo>
                <a:lnTo>
                  <a:pt x="8833269" y="6300216"/>
                </a:lnTo>
                <a:lnTo>
                  <a:pt x="8833269" y="3350653"/>
                </a:lnTo>
                <a:close/>
              </a:path>
            </a:pathLst>
          </a:custGeom>
          <a:solidFill>
            <a:srgbClr val="53C7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67956" y="1941517"/>
            <a:ext cx="4725035" cy="117792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75"/>
              </a:spcBef>
            </a:pPr>
            <a:r>
              <a:rPr sz="4000" spc="-430" dirty="0"/>
              <a:t>ЕКСПЕРТИЗА </a:t>
            </a:r>
            <a:r>
              <a:rPr sz="4000" spc="-390" dirty="0"/>
              <a:t>ПРАЦЕЗДАТНОСТІ</a:t>
            </a:r>
            <a:endParaRPr sz="4000"/>
          </a:p>
        </p:txBody>
      </p:sp>
      <p:sp>
        <p:nvSpPr>
          <p:cNvPr id="11" name="object 11"/>
          <p:cNvSpPr txBox="1">
            <a:spLocks noGrp="1"/>
          </p:cNvSpPr>
          <p:nvPr>
            <p:ph idx="1"/>
          </p:nvPr>
        </p:nvSpPr>
        <p:spPr>
          <a:xfrm>
            <a:off x="1026318" y="3559474"/>
            <a:ext cx="12870455" cy="42000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0" marR="148590" algn="just">
              <a:lnSpc>
                <a:spcPct val="115599"/>
              </a:lnSpc>
              <a:spcBef>
                <a:spcPts val="100"/>
              </a:spcBef>
            </a:pPr>
            <a:r>
              <a:rPr spc="190" dirty="0"/>
              <a:t>Перенесені</a:t>
            </a:r>
            <a:r>
              <a:rPr spc="340" dirty="0"/>
              <a:t> </a:t>
            </a:r>
            <a:r>
              <a:rPr spc="105" dirty="0"/>
              <a:t>ЛЕГКІ</a:t>
            </a:r>
            <a:r>
              <a:rPr spc="340" dirty="0"/>
              <a:t> </a:t>
            </a:r>
            <a:r>
              <a:rPr spc="315" dirty="0"/>
              <a:t>ФОРМИ</a:t>
            </a:r>
            <a:r>
              <a:rPr spc="340" dirty="0"/>
              <a:t> </a:t>
            </a:r>
            <a:r>
              <a:rPr spc="180" dirty="0"/>
              <a:t>декомпресійної</a:t>
            </a:r>
            <a:r>
              <a:rPr spc="340" dirty="0"/>
              <a:t> </a:t>
            </a:r>
            <a:r>
              <a:rPr spc="130" dirty="0"/>
              <a:t>хвороби,</a:t>
            </a:r>
            <a:r>
              <a:rPr spc="340" dirty="0"/>
              <a:t> </a:t>
            </a:r>
            <a:r>
              <a:rPr spc="215" dirty="0"/>
              <a:t>що</a:t>
            </a:r>
            <a:r>
              <a:rPr spc="340" dirty="0"/>
              <a:t> </a:t>
            </a:r>
            <a:r>
              <a:rPr spc="170" dirty="0"/>
              <a:t>не </a:t>
            </a:r>
            <a:r>
              <a:rPr spc="200" dirty="0"/>
              <a:t>привели</a:t>
            </a:r>
            <a:r>
              <a:rPr spc="415" dirty="0"/>
              <a:t> </a:t>
            </a:r>
            <a:r>
              <a:rPr spc="175" dirty="0"/>
              <a:t>до</a:t>
            </a:r>
            <a:r>
              <a:rPr spc="415" dirty="0"/>
              <a:t> </a:t>
            </a:r>
            <a:r>
              <a:rPr spc="130" dirty="0"/>
              <a:t>стійких</a:t>
            </a:r>
            <a:r>
              <a:rPr spc="415" dirty="0"/>
              <a:t> </a:t>
            </a:r>
            <a:r>
              <a:rPr spc="185" dirty="0"/>
              <a:t>змін</a:t>
            </a:r>
            <a:r>
              <a:rPr spc="415" dirty="0"/>
              <a:t> </a:t>
            </a:r>
            <a:r>
              <a:rPr spc="105" dirty="0"/>
              <a:t>здоровʼя,</a:t>
            </a:r>
            <a:r>
              <a:rPr spc="415" dirty="0"/>
              <a:t> </a:t>
            </a:r>
            <a:r>
              <a:rPr spc="195" dirty="0"/>
              <a:t>не</a:t>
            </a:r>
            <a:r>
              <a:rPr spc="415" dirty="0"/>
              <a:t> </a:t>
            </a:r>
            <a:r>
              <a:rPr spc="204" dirty="0"/>
              <a:t>є</a:t>
            </a:r>
            <a:r>
              <a:rPr spc="420" dirty="0"/>
              <a:t> </a:t>
            </a:r>
            <a:r>
              <a:rPr spc="170" dirty="0"/>
              <a:t>протипоказом</a:t>
            </a:r>
            <a:r>
              <a:rPr spc="415" dirty="0"/>
              <a:t> </a:t>
            </a:r>
            <a:r>
              <a:rPr spc="135" dirty="0"/>
              <a:t>для </a:t>
            </a:r>
            <a:r>
              <a:rPr spc="185" dirty="0"/>
              <a:t>продовження</a:t>
            </a:r>
            <a:r>
              <a:rPr spc="-100" dirty="0"/>
              <a:t> </a:t>
            </a:r>
            <a:r>
              <a:rPr spc="165" dirty="0"/>
              <a:t>роботи</a:t>
            </a:r>
            <a:r>
              <a:rPr spc="-95" dirty="0"/>
              <a:t> </a:t>
            </a:r>
            <a:r>
              <a:rPr spc="190" dirty="0"/>
              <a:t>по</a:t>
            </a:r>
            <a:r>
              <a:rPr spc="-95" dirty="0"/>
              <a:t> </a:t>
            </a:r>
            <a:r>
              <a:rPr spc="130" dirty="0"/>
              <a:t>спеціальності</a:t>
            </a:r>
            <a:endParaRPr lang="ru-RU" spc="130" dirty="0"/>
          </a:p>
          <a:p>
            <a:pPr marL="408940" marR="335280">
              <a:lnSpc>
                <a:spcPct val="115599"/>
              </a:lnSpc>
              <a:spcBef>
                <a:spcPts val="5"/>
              </a:spcBef>
              <a:tabLst>
                <a:tab pos="2195195" algn="l"/>
                <a:tab pos="2605405" algn="l"/>
                <a:tab pos="3804285" algn="l"/>
                <a:tab pos="4888230" algn="l"/>
                <a:tab pos="6637020" algn="l"/>
                <a:tab pos="7296150" algn="l"/>
              </a:tabLst>
            </a:pPr>
            <a:r>
              <a:rPr spc="185" dirty="0"/>
              <a:t>ВИРАЖЕНІ</a:t>
            </a:r>
            <a:r>
              <a:rPr dirty="0"/>
              <a:t>	</a:t>
            </a:r>
            <a:r>
              <a:rPr spc="-50" dirty="0"/>
              <a:t>І</a:t>
            </a:r>
            <a:r>
              <a:rPr dirty="0"/>
              <a:t>	</a:t>
            </a:r>
            <a:r>
              <a:rPr spc="55" dirty="0"/>
              <a:t>СТІЙКІ</a:t>
            </a:r>
            <a:r>
              <a:rPr dirty="0"/>
              <a:t>	</a:t>
            </a:r>
            <a:r>
              <a:rPr spc="175" dirty="0"/>
              <a:t>зміни</a:t>
            </a:r>
            <a:r>
              <a:rPr dirty="0"/>
              <a:t>	</a:t>
            </a:r>
            <a:r>
              <a:rPr spc="150" dirty="0"/>
              <a:t>приводять</a:t>
            </a:r>
            <a:r>
              <a:rPr dirty="0"/>
              <a:t>	</a:t>
            </a:r>
            <a:r>
              <a:rPr spc="150" dirty="0"/>
              <a:t>до</a:t>
            </a:r>
            <a:r>
              <a:rPr dirty="0"/>
              <a:t>	</a:t>
            </a:r>
            <a:r>
              <a:rPr spc="114" dirty="0"/>
              <a:t>втрати </a:t>
            </a:r>
            <a:r>
              <a:rPr spc="160" dirty="0"/>
              <a:t>професійної</a:t>
            </a:r>
            <a:r>
              <a:rPr spc="-55" dirty="0"/>
              <a:t> </a:t>
            </a:r>
            <a:r>
              <a:rPr spc="140" dirty="0"/>
              <a:t>працездатності</a:t>
            </a:r>
            <a:r>
              <a:rPr spc="-55" dirty="0"/>
              <a:t> </a:t>
            </a:r>
            <a:r>
              <a:rPr spc="95" err="1"/>
              <a:t>водолазів</a:t>
            </a:r>
            <a:r>
              <a:rPr spc="95"/>
              <a:t>.</a:t>
            </a:r>
          </a:p>
          <a:p>
            <a:pPr marL="12700" marR="5080" algn="just">
              <a:lnSpc>
                <a:spcPct val="115599"/>
              </a:lnSpc>
              <a:spcBef>
                <a:spcPts val="5"/>
              </a:spcBef>
            </a:pPr>
            <a:r>
              <a:rPr spc="185" dirty="0"/>
              <a:t>Декомпресійна</a:t>
            </a:r>
            <a:r>
              <a:rPr spc="60" dirty="0"/>
              <a:t> </a:t>
            </a:r>
            <a:r>
              <a:rPr spc="155" dirty="0"/>
              <a:t>хвороба</a:t>
            </a:r>
            <a:r>
              <a:rPr spc="65" dirty="0"/>
              <a:t> </a:t>
            </a:r>
            <a:r>
              <a:rPr spc="180" dirty="0"/>
              <a:t>може</a:t>
            </a:r>
            <a:r>
              <a:rPr spc="60" dirty="0"/>
              <a:t> </a:t>
            </a:r>
            <a:r>
              <a:rPr spc="185" dirty="0"/>
              <a:t>приводити</a:t>
            </a:r>
            <a:r>
              <a:rPr spc="65" dirty="0"/>
              <a:t> </a:t>
            </a:r>
            <a:r>
              <a:rPr spc="175" dirty="0"/>
              <a:t>до</a:t>
            </a:r>
            <a:r>
              <a:rPr spc="60" dirty="0"/>
              <a:t> </a:t>
            </a:r>
            <a:r>
              <a:rPr spc="130" dirty="0"/>
              <a:t>стійких</a:t>
            </a:r>
            <a:r>
              <a:rPr spc="65" dirty="0"/>
              <a:t> </a:t>
            </a:r>
            <a:r>
              <a:rPr spc="175" dirty="0"/>
              <a:t>порушень </a:t>
            </a:r>
            <a:r>
              <a:rPr spc="150" dirty="0"/>
              <a:t>центральної</a:t>
            </a:r>
            <a:r>
              <a:rPr spc="25" dirty="0"/>
              <a:t>  </a:t>
            </a:r>
            <a:r>
              <a:rPr spc="170" dirty="0"/>
              <a:t>нервової</a:t>
            </a:r>
            <a:r>
              <a:rPr spc="30" dirty="0"/>
              <a:t>  </a:t>
            </a:r>
            <a:r>
              <a:rPr spc="130" dirty="0"/>
              <a:t>системи,</a:t>
            </a:r>
            <a:r>
              <a:rPr spc="30" dirty="0"/>
              <a:t>  </a:t>
            </a:r>
            <a:r>
              <a:rPr spc="150" dirty="0"/>
              <a:t>захворювань</a:t>
            </a:r>
            <a:r>
              <a:rPr spc="30" dirty="0"/>
              <a:t>  </a:t>
            </a:r>
            <a:r>
              <a:rPr spc="135" dirty="0"/>
              <a:t>типу</a:t>
            </a:r>
            <a:r>
              <a:rPr spc="30" dirty="0"/>
              <a:t>  </a:t>
            </a:r>
            <a:r>
              <a:rPr spc="195" dirty="0"/>
              <a:t>синдрому </a:t>
            </a:r>
            <a:r>
              <a:rPr spc="145" dirty="0"/>
              <a:t>Міньєра,</a:t>
            </a:r>
            <a:r>
              <a:rPr spc="220" dirty="0"/>
              <a:t>    </a:t>
            </a:r>
            <a:r>
              <a:rPr spc="155" dirty="0"/>
              <a:t>хронічних</a:t>
            </a:r>
            <a:r>
              <a:rPr spc="225" dirty="0"/>
              <a:t>    </a:t>
            </a:r>
            <a:r>
              <a:rPr spc="170" dirty="0"/>
              <a:t>захворюванням</a:t>
            </a:r>
            <a:r>
              <a:rPr spc="225" dirty="0"/>
              <a:t>    </a:t>
            </a:r>
            <a:r>
              <a:rPr spc="114" dirty="0"/>
              <a:t>кістково-</a:t>
            </a:r>
            <a:r>
              <a:rPr spc="120" dirty="0"/>
              <a:t>суглубової </a:t>
            </a:r>
            <a:r>
              <a:rPr spc="130" dirty="0"/>
              <a:t>системи,</a:t>
            </a:r>
            <a:r>
              <a:rPr spc="145" dirty="0"/>
              <a:t> </a:t>
            </a:r>
            <a:r>
              <a:rPr spc="114" dirty="0"/>
              <a:t>а</a:t>
            </a:r>
            <a:r>
              <a:rPr spc="150" dirty="0"/>
              <a:t> </a:t>
            </a:r>
            <a:r>
              <a:rPr spc="105" dirty="0"/>
              <a:t>також</a:t>
            </a:r>
            <a:r>
              <a:rPr spc="150" dirty="0"/>
              <a:t> </a:t>
            </a:r>
            <a:r>
              <a:rPr spc="195" dirty="0"/>
              <a:t>серця</a:t>
            </a:r>
            <a:r>
              <a:rPr spc="150" dirty="0"/>
              <a:t> </a:t>
            </a:r>
            <a:r>
              <a:rPr spc="80" dirty="0"/>
              <a:t>і</a:t>
            </a:r>
            <a:r>
              <a:rPr spc="145" dirty="0"/>
              <a:t> </a:t>
            </a:r>
            <a:r>
              <a:rPr spc="114" dirty="0"/>
              <a:t>судин,</a:t>
            </a:r>
            <a:r>
              <a:rPr spc="150" dirty="0"/>
              <a:t> </a:t>
            </a:r>
            <a:r>
              <a:rPr spc="215" dirty="0"/>
              <a:t>що</a:t>
            </a:r>
            <a:r>
              <a:rPr spc="150" dirty="0"/>
              <a:t> </a:t>
            </a:r>
            <a:r>
              <a:rPr spc="145" dirty="0"/>
              <a:t>супроводжуються</a:t>
            </a:r>
            <a:r>
              <a:rPr spc="150" dirty="0"/>
              <a:t> </a:t>
            </a:r>
            <a:r>
              <a:rPr spc="180" dirty="0"/>
              <a:t>значним </a:t>
            </a:r>
            <a:r>
              <a:rPr spc="200" dirty="0"/>
              <a:t>зниженням</a:t>
            </a:r>
            <a:r>
              <a:rPr spc="-95" dirty="0"/>
              <a:t> </a:t>
            </a:r>
            <a:r>
              <a:rPr spc="80" dirty="0"/>
              <a:t>і</a:t>
            </a:r>
            <a:r>
              <a:rPr spc="-90" dirty="0"/>
              <a:t> </a:t>
            </a:r>
            <a:r>
              <a:rPr spc="110" dirty="0" err="1"/>
              <a:t>навіть</a:t>
            </a:r>
            <a:r>
              <a:rPr spc="-95" dirty="0"/>
              <a:t> </a:t>
            </a:r>
            <a:r>
              <a:rPr spc="114" dirty="0" err="1"/>
              <a:t>втратою</a:t>
            </a:r>
            <a:r>
              <a:rPr spc="-90" dirty="0"/>
              <a:t> </a:t>
            </a:r>
            <a:r>
              <a:rPr spc="110" dirty="0" err="1"/>
              <a:t>працездатності</a:t>
            </a:r>
            <a:r>
              <a:rPr spc="110" dirty="0"/>
              <a:t>.</a:t>
            </a:r>
          </a:p>
          <a:p>
            <a:pPr marL="12700" marR="5080" algn="just">
              <a:lnSpc>
                <a:spcPct val="115599"/>
              </a:lnSpc>
            </a:pPr>
            <a:r>
              <a:rPr spc="315" dirty="0"/>
              <a:t>В</a:t>
            </a:r>
            <a:r>
              <a:rPr spc="-15" dirty="0"/>
              <a:t>  </a:t>
            </a:r>
            <a:r>
              <a:rPr spc="110" dirty="0"/>
              <a:t>таких</a:t>
            </a:r>
            <a:r>
              <a:rPr spc="-10" dirty="0"/>
              <a:t>  </a:t>
            </a:r>
            <a:r>
              <a:rPr spc="150" dirty="0"/>
              <a:t>випадках</a:t>
            </a:r>
            <a:r>
              <a:rPr spc="-10" dirty="0"/>
              <a:t>  </a:t>
            </a:r>
            <a:r>
              <a:rPr spc="155" dirty="0"/>
              <a:t>хворих</a:t>
            </a:r>
            <a:r>
              <a:rPr spc="-10" dirty="0"/>
              <a:t>  </a:t>
            </a:r>
            <a:r>
              <a:rPr spc="145" dirty="0"/>
              <a:t>направляють</a:t>
            </a:r>
            <a:r>
              <a:rPr spc="-10" dirty="0"/>
              <a:t>  </a:t>
            </a:r>
            <a:r>
              <a:rPr spc="165" dirty="0"/>
              <a:t>на</a:t>
            </a:r>
            <a:r>
              <a:rPr spc="-10" dirty="0"/>
              <a:t>  </a:t>
            </a:r>
            <a:r>
              <a:rPr spc="175" dirty="0"/>
              <a:t>медико-</a:t>
            </a:r>
            <a:r>
              <a:rPr spc="135" dirty="0"/>
              <a:t>соціальну </a:t>
            </a:r>
            <a:r>
              <a:rPr spc="155" dirty="0"/>
              <a:t>експертну</a:t>
            </a:r>
            <a:r>
              <a:rPr spc="450" dirty="0"/>
              <a:t>   </a:t>
            </a:r>
            <a:r>
              <a:rPr spc="160" dirty="0"/>
              <a:t>комісію</a:t>
            </a:r>
            <a:r>
              <a:rPr spc="455" dirty="0"/>
              <a:t>   </a:t>
            </a:r>
            <a:r>
              <a:rPr spc="160" dirty="0"/>
              <a:t>для</a:t>
            </a:r>
            <a:r>
              <a:rPr spc="450" dirty="0"/>
              <a:t>   </a:t>
            </a:r>
            <a:r>
              <a:rPr spc="170" dirty="0"/>
              <a:t>визначення</a:t>
            </a:r>
            <a:r>
              <a:rPr spc="455" dirty="0"/>
              <a:t>   </a:t>
            </a:r>
            <a:r>
              <a:rPr spc="150" dirty="0"/>
              <a:t>ступеню</a:t>
            </a:r>
            <a:r>
              <a:rPr spc="455" dirty="0"/>
              <a:t>   </a:t>
            </a:r>
            <a:r>
              <a:rPr spc="114" dirty="0"/>
              <a:t>втрати </a:t>
            </a:r>
            <a:r>
              <a:rPr spc="140" dirty="0"/>
              <a:t>працездатності</a:t>
            </a:r>
            <a:r>
              <a:rPr spc="-80" dirty="0"/>
              <a:t> </a:t>
            </a:r>
            <a:r>
              <a:rPr spc="80" dirty="0"/>
              <a:t>і</a:t>
            </a:r>
            <a:r>
              <a:rPr spc="-75" dirty="0"/>
              <a:t> </a:t>
            </a:r>
            <a:r>
              <a:rPr spc="200" dirty="0"/>
              <a:t>розробки</a:t>
            </a:r>
            <a:r>
              <a:rPr spc="-75" dirty="0"/>
              <a:t> </a:t>
            </a:r>
            <a:r>
              <a:rPr spc="120" dirty="0"/>
              <a:t>заходів</a:t>
            </a:r>
            <a:r>
              <a:rPr spc="-75" dirty="0"/>
              <a:t> </a:t>
            </a:r>
            <a:r>
              <a:rPr spc="140" dirty="0"/>
              <a:t>реалібітаційного</a:t>
            </a:r>
            <a:r>
              <a:rPr spc="-75" dirty="0"/>
              <a:t> </a:t>
            </a:r>
            <a:r>
              <a:rPr spc="110" dirty="0"/>
              <a:t>характеру</a:t>
            </a:r>
            <a:endParaRPr spc="11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57434" y="4388201"/>
            <a:ext cx="46037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Lucida Sans Unicode"/>
                <a:cs typeface="Lucida Sans Unicode"/>
              </a:rPr>
              <a:t>Дякую</a:t>
            </a:r>
            <a:r>
              <a:rPr sz="4400" spc="-240" dirty="0">
                <a:latin typeface="Lucida Sans Unicode"/>
                <a:cs typeface="Lucida Sans Unicode"/>
              </a:rPr>
              <a:t> </a:t>
            </a:r>
            <a:r>
              <a:rPr sz="4400" dirty="0">
                <a:latin typeface="Lucida Sans Unicode"/>
                <a:cs typeface="Lucida Sans Unicode"/>
              </a:rPr>
              <a:t>за</a:t>
            </a:r>
            <a:r>
              <a:rPr sz="4400" spc="-240" dirty="0">
                <a:latin typeface="Lucida Sans Unicode"/>
                <a:cs typeface="Lucida Sans Unicode"/>
              </a:rPr>
              <a:t> </a:t>
            </a:r>
            <a:r>
              <a:rPr sz="4400" spc="-30" dirty="0">
                <a:latin typeface="Lucida Sans Unicode"/>
                <a:cs typeface="Lucida Sans Unicode"/>
              </a:rPr>
              <a:t>увагу!!!</a:t>
            </a:r>
            <a:endParaRPr sz="4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1898</Words>
  <Application>Microsoft Office PowerPoint</Application>
  <PresentationFormat>Произвольный</PresentationFormat>
  <Paragraphs>135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Slice</vt:lpstr>
      <vt:lpstr>Висотна хвороба</vt:lpstr>
      <vt:lpstr>Висотна хвороба</vt:lpstr>
      <vt:lpstr>Патогенез</vt:lpstr>
      <vt:lpstr>Слайд 4</vt:lpstr>
      <vt:lpstr>Слайд 5</vt:lpstr>
      <vt:lpstr>Виділяють дві основні форми висотної хвороби: колаптоїдну і непритомну. </vt:lpstr>
      <vt:lpstr>2. Непритомна форма</vt:lpstr>
      <vt:lpstr>Лікування.</vt:lpstr>
      <vt:lpstr>Кесонна хвороба </vt:lpstr>
      <vt:lpstr>Слайд 10</vt:lpstr>
      <vt:lpstr>Слайд 11</vt:lpstr>
      <vt:lpstr>Слайд 12</vt:lpstr>
      <vt:lpstr>Є два основних типи бульок:</vt:lpstr>
      <vt:lpstr>Для легкого</vt:lpstr>
      <vt:lpstr>Слайд 15</vt:lpstr>
      <vt:lpstr>Слайд 16</vt:lpstr>
      <vt:lpstr>Хронічна кесонна хвороба</vt:lpstr>
      <vt:lpstr>Слайд 18</vt:lpstr>
      <vt:lpstr>Діагноз</vt:lpstr>
      <vt:lpstr>Слайд 20</vt:lpstr>
      <vt:lpstr>ЕКСПЕРТИЗА ПРАЦЕЗДАТНОСТІ</vt:lpstr>
      <vt:lpstr>Дякую за увагу!!!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</dc:title>
  <dc:creator>Денис Драка</dc:creator>
  <cp:keywords>DAGzViYcYIc,BAFD8zjL3ZE,0</cp:keywords>
  <cp:lastModifiedBy>e190178poi</cp:lastModifiedBy>
  <cp:revision>131</cp:revision>
  <dcterms:created xsi:type="dcterms:W3CDTF">2025-10-27T20:08:56Z</dcterms:created>
  <dcterms:modified xsi:type="dcterms:W3CDTF">2025-10-28T07:35:32Z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2025-09-19T00:00:00Z</vt:filetime>
  </property>
  <property fmtid="{D5CDD505-2E9C-101B-9397-08002B2CF9AE}" pid="3" name="Creator">
    <vt:lpwstr>Canva</vt:lpwstr>
  </property>
  <property fmtid="{D5CDD505-2E9C-101B-9397-08002B2CF9AE}" pid="4" name="LastSaved">
    <vt:filetime>2025-10-27T00:00:00Z</vt:filetime>
  </property>
  <property fmtid="{D5CDD505-2E9C-101B-9397-08002B2CF9AE}" pid="5" name="Producer">
    <vt:lpwstr>Canva</vt:lpwstr>
  </property>
</Properties>
</file>