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744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</p:sldIdLst>
  <p:sldSz cx="10083800" cy="5670550"/>
  <p:notesSz cx="10083800" cy="5670550"/>
  <p:defaultTextStyle>
    <a:defPPr>
      <a:defRPr kern="0"/>
    </a:defPPr>
  </p:defaultTextStyle>
  <p:extLst>
    <p:ext uri="{EFAFB233-063F-42B5-8137-9DF3F51BA10A}">
      <p15:sldGuideLst xmlns:p15="http://schemas.microsoft.com/office/powerpoint/2012/main" xmlns="">
        <p15:guide id="1" orient="horz" pos="288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30C3513-ADDC-4C93-8CB4-ECB01D5FDBC7}" v="86" dt="2025-10-27T20:44:43.295"/>
    <p1510:client id="{CA435055-C5C4-4446-8F4C-129138459516}" v="101" dt="2025-10-27T20:38:04.169"/>
  </p1510:revLst>
</p1510:revInfo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-786" y="-9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Relationship Id="rId30" Type="http://schemas.microsoft.com/office/2015/10/relationships/revisionInfo" Target="revisionInfo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41495" y="2079202"/>
            <a:ext cx="7373778" cy="1870985"/>
          </a:xfrm>
        </p:spPr>
        <p:txBody>
          <a:bodyPr anchor="b">
            <a:normAutofit/>
          </a:bodyPr>
          <a:lstStyle>
            <a:lvl1pPr>
              <a:defRPr sz="9603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41495" y="3950185"/>
            <a:ext cx="7373778" cy="931269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8130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6260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4391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325215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406519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487823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569127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65043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3575151"/>
            <a:ext cx="1442973" cy="643778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9853" y="3745259"/>
            <a:ext cx="644932" cy="301904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9140986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44565" y="516047"/>
            <a:ext cx="7370708" cy="1059106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41494" y="1764171"/>
            <a:ext cx="7373779" cy="3123534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3464" y="590683"/>
            <a:ext cx="1313844" cy="419459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4369354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41494" y="1702281"/>
            <a:ext cx="7373778" cy="1214480"/>
          </a:xfrm>
        </p:spPr>
        <p:txBody>
          <a:bodyPr anchor="b"/>
          <a:lstStyle>
            <a:lvl1pPr algn="l">
              <a:defRPr sz="7113" b="0" cap="none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41494" y="2918894"/>
            <a:ext cx="7373778" cy="711423"/>
          </a:xfrm>
        </p:spPr>
        <p:txBody>
          <a:bodyPr anchor="t"/>
          <a:lstStyle>
            <a:lvl1pPr marL="0" indent="0" algn="l">
              <a:buNone/>
              <a:defRPr sz="3557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813039" indent="0">
              <a:buNone/>
              <a:defRPr sz="3201">
                <a:solidFill>
                  <a:schemeClr val="tx1">
                    <a:tint val="75000"/>
                  </a:schemeClr>
                </a:solidFill>
              </a:defRPr>
            </a:lvl2pPr>
            <a:lvl3pPr marL="1626078" indent="0">
              <a:buNone/>
              <a:defRPr sz="2845">
                <a:solidFill>
                  <a:schemeClr val="tx1">
                    <a:tint val="75000"/>
                  </a:schemeClr>
                </a:solidFill>
              </a:defRPr>
            </a:lvl3pPr>
            <a:lvl4pPr marL="2439116" indent="0">
              <a:buNone/>
              <a:defRPr sz="2490">
                <a:solidFill>
                  <a:schemeClr val="tx1">
                    <a:tint val="75000"/>
                  </a:schemeClr>
                </a:solidFill>
              </a:defRPr>
            </a:lvl4pPr>
            <a:lvl5pPr marL="3252155" indent="0">
              <a:buNone/>
              <a:defRPr sz="2490">
                <a:solidFill>
                  <a:schemeClr val="tx1">
                    <a:tint val="75000"/>
                  </a:schemeClr>
                </a:solidFill>
              </a:defRPr>
            </a:lvl5pPr>
            <a:lvl6pPr marL="4065194" indent="0">
              <a:buNone/>
              <a:defRPr sz="2490">
                <a:solidFill>
                  <a:schemeClr val="tx1">
                    <a:tint val="75000"/>
                  </a:schemeClr>
                </a:solidFill>
              </a:defRPr>
            </a:lvl6pPr>
            <a:lvl7pPr marL="4878233" indent="0">
              <a:buNone/>
              <a:defRPr sz="2490">
                <a:solidFill>
                  <a:schemeClr val="tx1">
                    <a:tint val="75000"/>
                  </a:schemeClr>
                </a:solidFill>
              </a:defRPr>
            </a:lvl7pPr>
            <a:lvl8pPr marL="5691271" indent="0">
              <a:buNone/>
              <a:defRPr sz="2490">
                <a:solidFill>
                  <a:schemeClr val="tx1">
                    <a:tint val="75000"/>
                  </a:schemeClr>
                </a:solidFill>
              </a:defRPr>
            </a:lvl8pPr>
            <a:lvl9pPr marL="6504310" indent="0">
              <a:buNone/>
              <a:defRPr sz="249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3464" y="2627881"/>
            <a:ext cx="1313844" cy="419459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9853" y="2682423"/>
            <a:ext cx="644932" cy="301904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2319975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141494" y="1764171"/>
            <a:ext cx="3567925" cy="3123534"/>
          </a:xfrm>
        </p:spPr>
        <p:txBody>
          <a:bodyPr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47347" y="1758070"/>
            <a:ext cx="3567925" cy="3123534"/>
          </a:xfrm>
        </p:spPr>
        <p:txBody>
          <a:bodyPr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10/28/2025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3464" y="590683"/>
            <a:ext cx="1313844" cy="419459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9853" y="651380"/>
            <a:ext cx="644932" cy="301904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9610729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431106" y="1631133"/>
            <a:ext cx="3302322" cy="476483"/>
          </a:xfrm>
        </p:spPr>
        <p:txBody>
          <a:bodyPr anchor="b">
            <a:noAutofit/>
          </a:bodyPr>
          <a:lstStyle>
            <a:lvl1pPr marL="0" indent="0">
              <a:buNone/>
              <a:defRPr sz="4268" b="0"/>
            </a:lvl1pPr>
            <a:lvl2pPr marL="813039" indent="0">
              <a:buNone/>
              <a:defRPr sz="3557" b="1"/>
            </a:lvl2pPr>
            <a:lvl3pPr marL="1626078" indent="0">
              <a:buNone/>
              <a:defRPr sz="3201" b="1"/>
            </a:lvl3pPr>
            <a:lvl4pPr marL="2439116" indent="0">
              <a:buNone/>
              <a:defRPr sz="2845" b="1"/>
            </a:lvl4pPr>
            <a:lvl5pPr marL="3252155" indent="0">
              <a:buNone/>
              <a:defRPr sz="2845" b="1"/>
            </a:lvl5pPr>
            <a:lvl6pPr marL="4065194" indent="0">
              <a:buNone/>
              <a:defRPr sz="2845" b="1"/>
            </a:lvl6pPr>
            <a:lvl7pPr marL="4878233" indent="0">
              <a:buNone/>
              <a:defRPr sz="2845" b="1"/>
            </a:lvl7pPr>
            <a:lvl8pPr marL="5691271" indent="0">
              <a:buNone/>
              <a:defRPr sz="2845" b="1"/>
            </a:lvl8pPr>
            <a:lvl9pPr marL="6504310" indent="0">
              <a:buNone/>
              <a:defRPr sz="2845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141495" y="2107617"/>
            <a:ext cx="3591934" cy="2773311"/>
          </a:xfrm>
        </p:spPr>
        <p:txBody>
          <a:bodyPr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608" y="1628464"/>
            <a:ext cx="3307507" cy="476483"/>
          </a:xfrm>
        </p:spPr>
        <p:txBody>
          <a:bodyPr anchor="b">
            <a:noAutofit/>
          </a:bodyPr>
          <a:lstStyle>
            <a:lvl1pPr marL="0" indent="0">
              <a:buNone/>
              <a:defRPr sz="4268" b="0"/>
            </a:lvl1pPr>
            <a:lvl2pPr marL="813039" indent="0">
              <a:buNone/>
              <a:defRPr sz="3557" b="1"/>
            </a:lvl2pPr>
            <a:lvl3pPr marL="1626078" indent="0">
              <a:buNone/>
              <a:defRPr sz="3201" b="1"/>
            </a:lvl3pPr>
            <a:lvl4pPr marL="2439116" indent="0">
              <a:buNone/>
              <a:defRPr sz="2845" b="1"/>
            </a:lvl4pPr>
            <a:lvl5pPr marL="3252155" indent="0">
              <a:buNone/>
              <a:defRPr sz="2845" b="1"/>
            </a:lvl5pPr>
            <a:lvl6pPr marL="4065194" indent="0">
              <a:buNone/>
              <a:defRPr sz="2845" b="1"/>
            </a:lvl6pPr>
            <a:lvl7pPr marL="4878233" indent="0">
              <a:buNone/>
              <a:defRPr sz="2845" b="1"/>
            </a:lvl7pPr>
            <a:lvl8pPr marL="5691271" indent="0">
              <a:buNone/>
              <a:defRPr sz="2845" b="1"/>
            </a:lvl8pPr>
            <a:lvl9pPr marL="6504310" indent="0">
              <a:buNone/>
              <a:defRPr sz="2845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27671" y="2104948"/>
            <a:ext cx="3588445" cy="2773311"/>
          </a:xfrm>
        </p:spPr>
        <p:txBody>
          <a:bodyPr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10/28/2025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3464" y="590683"/>
            <a:ext cx="1313844" cy="419459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9853" y="651380"/>
            <a:ext cx="644932" cy="301904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0633995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10/28/2025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3464" y="590683"/>
            <a:ext cx="1313844" cy="419459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2596531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10/28/2025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3464" y="590683"/>
            <a:ext cx="1313844" cy="419459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7359530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41494" y="368849"/>
            <a:ext cx="2899092" cy="807265"/>
          </a:xfrm>
        </p:spPr>
        <p:txBody>
          <a:bodyPr anchor="b"/>
          <a:lstStyle>
            <a:lvl1pPr algn="l">
              <a:defRPr sz="3557" b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29658" y="368849"/>
            <a:ext cx="4285615" cy="4477372"/>
          </a:xfrm>
        </p:spPr>
        <p:txBody>
          <a:bodyPr anchor="ctr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141494" y="1321816"/>
            <a:ext cx="2899092" cy="3524403"/>
          </a:xfrm>
        </p:spPr>
        <p:txBody>
          <a:bodyPr/>
          <a:lstStyle>
            <a:lvl1pPr marL="0" indent="0">
              <a:buNone/>
              <a:defRPr sz="2490"/>
            </a:lvl1pPr>
            <a:lvl2pPr marL="813039" indent="0">
              <a:buNone/>
              <a:defRPr sz="2134"/>
            </a:lvl2pPr>
            <a:lvl3pPr marL="1626078" indent="0">
              <a:buNone/>
              <a:defRPr sz="1778"/>
            </a:lvl3pPr>
            <a:lvl4pPr marL="2439116" indent="0">
              <a:buNone/>
              <a:defRPr sz="1600"/>
            </a:lvl4pPr>
            <a:lvl5pPr marL="3252155" indent="0">
              <a:buNone/>
              <a:defRPr sz="1600"/>
            </a:lvl5pPr>
            <a:lvl6pPr marL="4065194" indent="0">
              <a:buNone/>
              <a:defRPr sz="1600"/>
            </a:lvl6pPr>
            <a:lvl7pPr marL="4878233" indent="0">
              <a:buNone/>
              <a:defRPr sz="1600"/>
            </a:lvl7pPr>
            <a:lvl8pPr marL="5691271" indent="0">
              <a:buNone/>
              <a:defRPr sz="1600"/>
            </a:lvl8pPr>
            <a:lvl9pPr marL="6504310" indent="0">
              <a:buNone/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10/28/2025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3464" y="590683"/>
            <a:ext cx="1313844" cy="419459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8421619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41495" y="3969385"/>
            <a:ext cx="7373779" cy="468608"/>
          </a:xfrm>
        </p:spPr>
        <p:txBody>
          <a:bodyPr anchor="b">
            <a:normAutofit/>
          </a:bodyPr>
          <a:lstStyle>
            <a:lvl1pPr algn="l">
              <a:defRPr sz="4268" b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141494" y="525022"/>
            <a:ext cx="7373779" cy="3187489"/>
          </a:xfrm>
        </p:spPr>
        <p:txBody>
          <a:bodyPr anchor="t">
            <a:normAutofit/>
          </a:bodyPr>
          <a:lstStyle>
            <a:lvl1pPr marL="0" indent="0" algn="ctr">
              <a:buNone/>
              <a:defRPr sz="2845"/>
            </a:lvl1pPr>
            <a:lvl2pPr marL="813039" indent="0">
              <a:buNone/>
              <a:defRPr sz="2845"/>
            </a:lvl2pPr>
            <a:lvl3pPr marL="1626078" indent="0">
              <a:buNone/>
              <a:defRPr sz="2845"/>
            </a:lvl3pPr>
            <a:lvl4pPr marL="2439116" indent="0">
              <a:buNone/>
              <a:defRPr sz="2845"/>
            </a:lvl4pPr>
            <a:lvl5pPr marL="3252155" indent="0">
              <a:buNone/>
              <a:defRPr sz="2845"/>
            </a:lvl5pPr>
            <a:lvl6pPr marL="4065194" indent="0">
              <a:buNone/>
              <a:defRPr sz="2845"/>
            </a:lvl6pPr>
            <a:lvl7pPr marL="4878233" indent="0">
              <a:buNone/>
              <a:defRPr sz="2845"/>
            </a:lvl7pPr>
            <a:lvl8pPr marL="5691271" indent="0">
              <a:buNone/>
              <a:defRPr sz="2845"/>
            </a:lvl8pPr>
            <a:lvl9pPr marL="6504310" indent="0">
              <a:buNone/>
              <a:defRPr sz="2845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141495" y="4437993"/>
            <a:ext cx="7373779" cy="408227"/>
          </a:xfrm>
        </p:spPr>
        <p:txBody>
          <a:bodyPr>
            <a:normAutofit/>
          </a:bodyPr>
          <a:lstStyle>
            <a:lvl1pPr marL="0" indent="0">
              <a:buNone/>
              <a:defRPr sz="2134"/>
            </a:lvl1pPr>
            <a:lvl2pPr marL="813039" indent="0">
              <a:buNone/>
              <a:defRPr sz="2134"/>
            </a:lvl2pPr>
            <a:lvl3pPr marL="1626078" indent="0">
              <a:buNone/>
              <a:defRPr sz="1778"/>
            </a:lvl3pPr>
            <a:lvl4pPr marL="2439116" indent="0">
              <a:buNone/>
              <a:defRPr sz="1600"/>
            </a:lvl4pPr>
            <a:lvl5pPr marL="3252155" indent="0">
              <a:buNone/>
              <a:defRPr sz="1600"/>
            </a:lvl5pPr>
            <a:lvl6pPr marL="4065194" indent="0">
              <a:buNone/>
              <a:defRPr sz="1600"/>
            </a:lvl6pPr>
            <a:lvl7pPr marL="4878233" indent="0">
              <a:buNone/>
              <a:defRPr sz="1600"/>
            </a:lvl7pPr>
            <a:lvl8pPr marL="5691271" indent="0">
              <a:buNone/>
              <a:defRPr sz="1600"/>
            </a:lvl8pPr>
            <a:lvl9pPr marL="6504310" indent="0">
              <a:buNone/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10/28/2025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3464" y="4061270"/>
            <a:ext cx="1313844" cy="419459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39853" y="4120275"/>
            <a:ext cx="644932" cy="301904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2934066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41494" y="504049"/>
            <a:ext cx="7373778" cy="2577330"/>
          </a:xfrm>
        </p:spPr>
        <p:txBody>
          <a:bodyPr anchor="ctr">
            <a:normAutofit/>
          </a:bodyPr>
          <a:lstStyle>
            <a:lvl1pPr algn="l">
              <a:defRPr sz="8536" b="0" cap="none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41494" y="3600151"/>
            <a:ext cx="7373778" cy="1286469"/>
          </a:xfrm>
        </p:spPr>
        <p:txBody>
          <a:bodyPr anchor="ctr">
            <a:normAutofit/>
          </a:bodyPr>
          <a:lstStyle>
            <a:lvl1pPr marL="0" indent="0" algn="l">
              <a:buNone/>
              <a:defRPr sz="320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813039" indent="0">
              <a:buNone/>
              <a:defRPr sz="3201">
                <a:solidFill>
                  <a:schemeClr val="tx1">
                    <a:tint val="75000"/>
                  </a:schemeClr>
                </a:solidFill>
              </a:defRPr>
            </a:lvl2pPr>
            <a:lvl3pPr marL="1626078" indent="0">
              <a:buNone/>
              <a:defRPr sz="2845">
                <a:solidFill>
                  <a:schemeClr val="tx1">
                    <a:tint val="75000"/>
                  </a:schemeClr>
                </a:solidFill>
              </a:defRPr>
            </a:lvl3pPr>
            <a:lvl4pPr marL="2439116" indent="0">
              <a:buNone/>
              <a:defRPr sz="2490">
                <a:solidFill>
                  <a:schemeClr val="tx1">
                    <a:tint val="75000"/>
                  </a:schemeClr>
                </a:solidFill>
              </a:defRPr>
            </a:lvl4pPr>
            <a:lvl5pPr marL="3252155" indent="0">
              <a:buNone/>
              <a:defRPr sz="2490">
                <a:solidFill>
                  <a:schemeClr val="tx1">
                    <a:tint val="75000"/>
                  </a:schemeClr>
                </a:solidFill>
              </a:defRPr>
            </a:lvl5pPr>
            <a:lvl6pPr marL="4065194" indent="0">
              <a:buNone/>
              <a:defRPr sz="2490">
                <a:solidFill>
                  <a:schemeClr val="tx1">
                    <a:tint val="75000"/>
                  </a:schemeClr>
                </a:solidFill>
              </a:defRPr>
            </a:lvl6pPr>
            <a:lvl7pPr marL="4878233" indent="0">
              <a:buNone/>
              <a:defRPr sz="2490">
                <a:solidFill>
                  <a:schemeClr val="tx1">
                    <a:tint val="75000"/>
                  </a:schemeClr>
                </a:solidFill>
              </a:defRPr>
            </a:lvl7pPr>
            <a:lvl8pPr marL="5691271" indent="0">
              <a:buNone/>
              <a:defRPr sz="2490">
                <a:solidFill>
                  <a:schemeClr val="tx1">
                    <a:tint val="75000"/>
                  </a:schemeClr>
                </a:solidFill>
              </a:defRPr>
            </a:lvl8pPr>
            <a:lvl9pPr marL="6504310" indent="0">
              <a:buNone/>
              <a:defRPr sz="249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3464" y="2627881"/>
            <a:ext cx="1313844" cy="419459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9853" y="2682423"/>
            <a:ext cx="644932" cy="301904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2767454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57145" y="504049"/>
            <a:ext cx="6942476" cy="2394232"/>
          </a:xfrm>
        </p:spPr>
        <p:txBody>
          <a:bodyPr anchor="ctr">
            <a:normAutofit/>
          </a:bodyPr>
          <a:lstStyle>
            <a:lvl1pPr algn="l">
              <a:defRPr sz="8536" b="0" cap="none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708708" y="2898281"/>
            <a:ext cx="6233358" cy="315031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2845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813039" indent="0">
              <a:buFontTx/>
              <a:buNone/>
              <a:defRPr/>
            </a:lvl2pPr>
            <a:lvl3pPr marL="1626078" indent="0">
              <a:buFontTx/>
              <a:buNone/>
              <a:defRPr/>
            </a:lvl3pPr>
            <a:lvl4pPr marL="2439116" indent="0">
              <a:buFontTx/>
              <a:buNone/>
              <a:defRPr/>
            </a:lvl4pPr>
            <a:lvl5pPr marL="3252155" indent="0">
              <a:buFontTx/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41494" y="3600151"/>
            <a:ext cx="7373778" cy="1286469"/>
          </a:xfrm>
        </p:spPr>
        <p:txBody>
          <a:bodyPr anchor="ctr">
            <a:normAutofit/>
          </a:bodyPr>
          <a:lstStyle>
            <a:lvl1pPr marL="0" indent="0" algn="l">
              <a:buNone/>
              <a:defRPr sz="320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813039" indent="0">
              <a:buNone/>
              <a:defRPr sz="3201">
                <a:solidFill>
                  <a:schemeClr val="tx1">
                    <a:tint val="75000"/>
                  </a:schemeClr>
                </a:solidFill>
              </a:defRPr>
            </a:lvl2pPr>
            <a:lvl3pPr marL="1626078" indent="0">
              <a:buNone/>
              <a:defRPr sz="2845">
                <a:solidFill>
                  <a:schemeClr val="tx1">
                    <a:tint val="75000"/>
                  </a:schemeClr>
                </a:solidFill>
              </a:defRPr>
            </a:lvl3pPr>
            <a:lvl4pPr marL="2439116" indent="0">
              <a:buNone/>
              <a:defRPr sz="2490">
                <a:solidFill>
                  <a:schemeClr val="tx1">
                    <a:tint val="75000"/>
                  </a:schemeClr>
                </a:solidFill>
              </a:defRPr>
            </a:lvl4pPr>
            <a:lvl5pPr marL="3252155" indent="0">
              <a:buNone/>
              <a:defRPr sz="2490">
                <a:solidFill>
                  <a:schemeClr val="tx1">
                    <a:tint val="75000"/>
                  </a:schemeClr>
                </a:solidFill>
              </a:defRPr>
            </a:lvl5pPr>
            <a:lvl6pPr marL="4065194" indent="0">
              <a:buNone/>
              <a:defRPr sz="2490">
                <a:solidFill>
                  <a:schemeClr val="tx1">
                    <a:tint val="75000"/>
                  </a:schemeClr>
                </a:solidFill>
              </a:defRPr>
            </a:lvl6pPr>
            <a:lvl7pPr marL="4878233" indent="0">
              <a:buNone/>
              <a:defRPr sz="2490">
                <a:solidFill>
                  <a:schemeClr val="tx1">
                    <a:tint val="75000"/>
                  </a:schemeClr>
                </a:solidFill>
              </a:defRPr>
            </a:lvl7pPr>
            <a:lvl8pPr marL="5691271" indent="0">
              <a:buNone/>
              <a:defRPr sz="2490">
                <a:solidFill>
                  <a:schemeClr val="tx1">
                    <a:tint val="75000"/>
                  </a:schemeClr>
                </a:solidFill>
              </a:defRPr>
            </a:lvl8pPr>
            <a:lvl9pPr marL="6504310" indent="0">
              <a:buNone/>
              <a:defRPr sz="249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3464" y="2627881"/>
            <a:ext cx="1313844" cy="419459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9853" y="2682423"/>
            <a:ext cx="644932" cy="301904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040954" y="535804"/>
            <a:ext cx="504190" cy="483523"/>
          </a:xfrm>
          <a:prstGeom prst="rect">
            <a:avLst/>
          </a:prstGeom>
        </p:spPr>
        <p:txBody>
          <a:bodyPr vert="horz" lIns="162606" tIns="81303" rIns="162606" bIns="81303" rtlCol="0" anchor="ctr">
            <a:noAutofit/>
          </a:bodyPr>
          <a:lstStyle/>
          <a:p>
            <a:pPr lvl="0"/>
            <a:r>
              <a:rPr lang="en-US" sz="14226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192909" y="2402258"/>
            <a:ext cx="504190" cy="483523"/>
          </a:xfrm>
          <a:prstGeom prst="rect">
            <a:avLst/>
          </a:prstGeom>
        </p:spPr>
        <p:txBody>
          <a:bodyPr vert="horz" lIns="162606" tIns="81303" rIns="162606" bIns="81303" rtlCol="0" anchor="ctr">
            <a:noAutofit/>
          </a:bodyPr>
          <a:lstStyle/>
          <a:p>
            <a:pPr lvl="0"/>
            <a:r>
              <a:rPr lang="en-US" sz="14226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xmlns="" val="417514531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41495" y="2016196"/>
            <a:ext cx="7373779" cy="2253043"/>
          </a:xfrm>
        </p:spPr>
        <p:txBody>
          <a:bodyPr anchor="b">
            <a:normAutofit/>
          </a:bodyPr>
          <a:lstStyle>
            <a:lvl1pPr algn="l">
              <a:defRPr sz="8536" b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141495" y="4284416"/>
            <a:ext cx="7373779" cy="603289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10/28/2025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3464" y="4061270"/>
            <a:ext cx="1313844" cy="419459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39853" y="4120275"/>
            <a:ext cx="644932" cy="301904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64906656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357145" y="504049"/>
            <a:ext cx="6942476" cy="2394232"/>
          </a:xfrm>
        </p:spPr>
        <p:txBody>
          <a:bodyPr anchor="ctr">
            <a:normAutofit/>
          </a:bodyPr>
          <a:lstStyle>
            <a:lvl1pPr algn="l">
              <a:defRPr sz="8536" b="0" cap="none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141494" y="3591348"/>
            <a:ext cx="7373779" cy="693067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4268">
                <a:solidFill>
                  <a:schemeClr val="accent1"/>
                </a:solidFill>
              </a:defRPr>
            </a:lvl1pPr>
            <a:lvl2pPr marL="813039" indent="0">
              <a:buFontTx/>
              <a:buNone/>
              <a:defRPr/>
            </a:lvl2pPr>
            <a:lvl3pPr marL="1626078" indent="0">
              <a:buFontTx/>
              <a:buNone/>
              <a:defRPr/>
            </a:lvl3pPr>
            <a:lvl4pPr marL="2439116" indent="0">
              <a:buFontTx/>
              <a:buNone/>
              <a:defRPr/>
            </a:lvl4pPr>
            <a:lvl5pPr marL="3252155" indent="0">
              <a:buFontTx/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141495" y="4284416"/>
            <a:ext cx="7373779" cy="603289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10/28/2025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3464" y="4061270"/>
            <a:ext cx="1313844" cy="419459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39853" y="4120275"/>
            <a:ext cx="644932" cy="301904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040954" y="535804"/>
            <a:ext cx="504190" cy="483523"/>
          </a:xfrm>
          <a:prstGeom prst="rect">
            <a:avLst/>
          </a:prstGeom>
        </p:spPr>
        <p:txBody>
          <a:bodyPr vert="horz" lIns="162606" tIns="81303" rIns="162606" bIns="81303" rtlCol="0" anchor="ctr">
            <a:noAutofit/>
          </a:bodyPr>
          <a:lstStyle/>
          <a:p>
            <a:pPr lvl="0"/>
            <a:r>
              <a:rPr lang="en-US" sz="14226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192909" y="2402258"/>
            <a:ext cx="504190" cy="483523"/>
          </a:xfrm>
          <a:prstGeom prst="rect">
            <a:avLst/>
          </a:prstGeom>
        </p:spPr>
        <p:txBody>
          <a:bodyPr vert="horz" lIns="162606" tIns="81303" rIns="162606" bIns="81303" rtlCol="0" anchor="ctr">
            <a:noAutofit/>
          </a:bodyPr>
          <a:lstStyle/>
          <a:p>
            <a:pPr lvl="0"/>
            <a:r>
              <a:rPr lang="en-US" sz="14226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xmlns="" val="93557357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41494" y="518773"/>
            <a:ext cx="7373778" cy="2381350"/>
          </a:xfrm>
        </p:spPr>
        <p:txBody>
          <a:bodyPr anchor="ctr">
            <a:normAutofit/>
          </a:bodyPr>
          <a:lstStyle>
            <a:lvl1pPr algn="l">
              <a:defRPr sz="8536" b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141494" y="3591348"/>
            <a:ext cx="7373779" cy="693067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4268">
                <a:solidFill>
                  <a:schemeClr val="accent1"/>
                </a:solidFill>
              </a:defRPr>
            </a:lvl1pPr>
            <a:lvl2pPr marL="813039" indent="0">
              <a:buFontTx/>
              <a:buNone/>
              <a:defRPr/>
            </a:lvl2pPr>
            <a:lvl3pPr marL="1626078" indent="0">
              <a:buFontTx/>
              <a:buNone/>
              <a:defRPr/>
            </a:lvl3pPr>
            <a:lvl4pPr marL="2439116" indent="0">
              <a:buFontTx/>
              <a:buNone/>
              <a:defRPr/>
            </a:lvl4pPr>
            <a:lvl5pPr marL="3252155" indent="0">
              <a:buFontTx/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141495" y="4284416"/>
            <a:ext cx="7373779" cy="603289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10/28/2025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3464" y="4061270"/>
            <a:ext cx="1313844" cy="419459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39853" y="4120275"/>
            <a:ext cx="644932" cy="301904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25340133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3464" y="590683"/>
            <a:ext cx="1313844" cy="419459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80521434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87585" y="518771"/>
            <a:ext cx="1825870" cy="4368934"/>
          </a:xfrm>
        </p:spPr>
        <p:txBody>
          <a:bodyPr vert="eaVert" anchor="ctr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141494" y="518771"/>
            <a:ext cx="5357019" cy="4368934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3464" y="590683"/>
            <a:ext cx="1313844" cy="419459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73343363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rgbClr val="FF6600"/>
                </a:solidFill>
                <a:latin typeface="Palatino Linotype"/>
                <a:cs typeface="Palatino Linotype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991704" y="1095028"/>
            <a:ext cx="2797810" cy="297052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600" b="1" i="0">
                <a:solidFill>
                  <a:schemeClr val="tx1"/>
                </a:solidFill>
                <a:latin typeface="Palatino Linotype"/>
                <a:cs typeface="Palatino Linotype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193157" y="1304226"/>
            <a:ext cx="4386453" cy="374256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10/28/2025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chemeClr val="tx1"/>
                </a:solidFill>
                <a:latin typeface="Arial MT"/>
                <a:cs typeface="Arial MT"/>
              </a:defRPr>
            </a:lvl1pPr>
          </a:lstStyle>
          <a:p>
            <a:pPr marL="38100">
              <a:lnSpc>
                <a:spcPts val="1650"/>
              </a:lnSpc>
            </a:pPr>
            <a:fld id="{81D60167-4931-47E6-BA6A-407CBD079E47}" type="slidenum">
              <a:rPr spc="-25" dirty="0"/>
              <a:pPr marL="38100">
                <a:lnSpc>
                  <a:spcPts val="1650"/>
                </a:lnSpc>
              </a:pPr>
              <a:t>‹#›</a:t>
            </a:fld>
            <a:endParaRPr spc="-25" dirty="0"/>
          </a:p>
        </p:txBody>
      </p:sp>
    </p:spTree>
    <p:extLst>
      <p:ext uri="{BB962C8B-B14F-4D97-AF65-F5344CB8AC3E}">
        <p14:creationId xmlns:p14="http://schemas.microsoft.com/office/powerpoint/2010/main" xmlns="" val="41788156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189018"/>
            <a:ext cx="2358441" cy="5489162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2514" y="-650"/>
            <a:ext cx="1949166" cy="5667275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51257" cy="567055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144565" y="516047"/>
            <a:ext cx="7370708" cy="105910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41494" y="1764171"/>
            <a:ext cx="7373779" cy="32133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69917" y="5068963"/>
            <a:ext cx="948072" cy="30626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10/28/2025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41495" y="5073405"/>
            <a:ext cx="6302374" cy="3019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439853" y="651380"/>
            <a:ext cx="644932" cy="3019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557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7339056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  <p:sldLayoutId id="2147483756" r:id="rId12"/>
    <p:sldLayoutId id="2147483757" r:id="rId13"/>
    <p:sldLayoutId id="2147483758" r:id="rId14"/>
    <p:sldLayoutId id="2147483759" r:id="rId15"/>
    <p:sldLayoutId id="2147483760" r:id="rId16"/>
    <p:sldLayoutId id="2147483761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289164" y="1742410"/>
            <a:ext cx="5440680" cy="673735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4940"/>
              </a:lnSpc>
            </a:pPr>
            <a:r>
              <a:rPr sz="4400" spc="-85" dirty="0">
                <a:solidFill>
                  <a:srgbClr val="FF7F00"/>
                </a:solidFill>
              </a:rPr>
              <a:t>Променева</a:t>
            </a:r>
            <a:r>
              <a:rPr sz="4400" spc="-130" dirty="0">
                <a:solidFill>
                  <a:srgbClr val="FF7F00"/>
                </a:solidFill>
              </a:rPr>
              <a:t> </a:t>
            </a:r>
            <a:r>
              <a:rPr sz="4400" spc="-110" dirty="0">
                <a:solidFill>
                  <a:srgbClr val="FF7F00"/>
                </a:solidFill>
              </a:rPr>
              <a:t>Хвороба</a:t>
            </a:r>
            <a:endParaRPr sz="44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0" y="1"/>
            <a:ext cx="100838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err="1" smtClean="0">
                <a:solidFill>
                  <a:srgbClr val="002060"/>
                </a:solidFill>
                <a:latin typeface="Times New Roman"/>
                <a:cs typeface="Times New Roman"/>
              </a:rPr>
              <a:t>Одеський</a:t>
            </a:r>
            <a:r>
              <a:rPr lang="ru-RU" b="1" dirty="0" smtClean="0">
                <a:solidFill>
                  <a:srgbClr val="002060"/>
                </a:solidFill>
                <a:latin typeface="Times New Roman"/>
                <a:cs typeface="Times New Roman"/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  <a:latin typeface="Times New Roman"/>
                <a:cs typeface="Times New Roman"/>
              </a:rPr>
              <a:t>національний</a:t>
            </a:r>
            <a:r>
              <a:rPr lang="ru-RU" b="1" dirty="0" smtClean="0">
                <a:solidFill>
                  <a:srgbClr val="002060"/>
                </a:solidFill>
                <a:latin typeface="Times New Roman"/>
                <a:cs typeface="Times New Roman"/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  <a:latin typeface="Times New Roman"/>
                <a:cs typeface="Times New Roman"/>
              </a:rPr>
              <a:t>медичний</a:t>
            </a:r>
            <a:r>
              <a:rPr lang="ru-RU" b="1" dirty="0" smtClean="0">
                <a:solidFill>
                  <a:srgbClr val="002060"/>
                </a:solidFill>
                <a:latin typeface="Times New Roman"/>
                <a:cs typeface="Times New Roman"/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  <a:latin typeface="Times New Roman"/>
                <a:cs typeface="Times New Roman"/>
              </a:rPr>
              <a:t>університет</a:t>
            </a:r>
            <a:r>
              <a:rPr lang="ru-RU" dirty="0" smtClean="0">
                <a:latin typeface="Times New Roman"/>
                <a:cs typeface="Times New Roman"/>
              </a:rPr>
              <a:t/>
            </a:r>
            <a:br>
              <a:rPr lang="ru-RU" dirty="0" smtClean="0">
                <a:latin typeface="Times New Roman"/>
                <a:cs typeface="Times New Roman"/>
              </a:rPr>
            </a:br>
            <a:r>
              <a:rPr lang="ru-RU" dirty="0" smtClean="0">
                <a:latin typeface="Times New Roman"/>
                <a:cs typeface="Times New Roman"/>
              </a:rPr>
              <a:t>Кафедра </a:t>
            </a:r>
            <a:r>
              <a:rPr lang="ru-RU" dirty="0" err="1" smtClean="0">
                <a:latin typeface="Times New Roman"/>
                <a:cs typeface="Times New Roman"/>
              </a:rPr>
              <a:t>професійної</a:t>
            </a:r>
            <a:r>
              <a:rPr lang="ru-RU" dirty="0" smtClean="0">
                <a:latin typeface="Times New Roman"/>
                <a:cs typeface="Times New Roman"/>
              </a:rPr>
              <a:t> </a:t>
            </a:r>
            <a:r>
              <a:rPr lang="ru-RU" dirty="0" err="1" smtClean="0">
                <a:latin typeface="Times New Roman"/>
                <a:cs typeface="Times New Roman"/>
              </a:rPr>
              <a:t>патллогії</a:t>
            </a:r>
            <a:r>
              <a:rPr lang="ru-RU" dirty="0" smtClean="0">
                <a:latin typeface="Times New Roman"/>
                <a:cs typeface="Times New Roman"/>
              </a:rPr>
              <a:t>, </a:t>
            </a:r>
            <a:r>
              <a:rPr lang="ru-RU" dirty="0" err="1" smtClean="0">
                <a:latin typeface="Times New Roman"/>
                <a:cs typeface="Times New Roman"/>
              </a:rPr>
              <a:t>клінічної</a:t>
            </a:r>
            <a:r>
              <a:rPr lang="ru-RU" dirty="0" smtClean="0">
                <a:latin typeface="Times New Roman"/>
                <a:cs typeface="Times New Roman"/>
              </a:rPr>
              <a:t> </a:t>
            </a:r>
            <a:r>
              <a:rPr lang="ru-RU" dirty="0" err="1" smtClean="0">
                <a:latin typeface="Times New Roman"/>
                <a:cs typeface="Times New Roman"/>
              </a:rPr>
              <a:t>лабораторної</a:t>
            </a:r>
            <a:r>
              <a:rPr lang="ru-RU" dirty="0" smtClean="0">
                <a:latin typeface="Times New Roman"/>
                <a:cs typeface="Times New Roman"/>
              </a:rPr>
              <a:t> та </a:t>
            </a:r>
            <a:r>
              <a:rPr lang="ru-RU" dirty="0" err="1" smtClean="0">
                <a:latin typeface="Times New Roman"/>
                <a:cs typeface="Times New Roman"/>
              </a:rPr>
              <a:t>функціональної</a:t>
            </a:r>
            <a:r>
              <a:rPr lang="ru-RU" dirty="0" smtClean="0">
                <a:latin typeface="Times New Roman"/>
                <a:cs typeface="Times New Roman"/>
              </a:rPr>
              <a:t> </a:t>
            </a:r>
            <a:r>
              <a:rPr lang="ru-RU" dirty="0" err="1" smtClean="0">
                <a:latin typeface="Times New Roman"/>
                <a:cs typeface="Times New Roman"/>
              </a:rPr>
              <a:t>діагностики</a:t>
            </a:r>
            <a:endParaRPr lang="uk-UA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76333" y="296909"/>
            <a:ext cx="8650258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b="0" dirty="0">
                <a:latin typeface="Cambria"/>
                <a:cs typeface="Cambria"/>
              </a:rPr>
              <a:t>Поняття</a:t>
            </a:r>
            <a:r>
              <a:rPr b="0" spc="155" dirty="0">
                <a:latin typeface="Cambria"/>
                <a:cs typeface="Cambria"/>
              </a:rPr>
              <a:t> </a:t>
            </a:r>
            <a:r>
              <a:rPr b="0" spc="85" dirty="0" err="1">
                <a:latin typeface="Cambria"/>
                <a:cs typeface="Cambria"/>
              </a:rPr>
              <a:t>про</a:t>
            </a:r>
            <a:r>
              <a:rPr b="0" spc="150" dirty="0">
                <a:latin typeface="Cambria"/>
                <a:cs typeface="Cambria"/>
              </a:rPr>
              <a:t> </a:t>
            </a:r>
            <a:r>
              <a:rPr b="0" spc="80" dirty="0" err="1">
                <a:latin typeface="Cambria"/>
                <a:cs typeface="Cambria"/>
              </a:rPr>
              <a:t>пряму</a:t>
            </a:r>
            <a:r>
              <a:rPr b="0" spc="150" dirty="0">
                <a:latin typeface="Cambria"/>
                <a:cs typeface="Cambria"/>
              </a:rPr>
              <a:t> </a:t>
            </a:r>
            <a:r>
              <a:rPr b="0" dirty="0">
                <a:latin typeface="Cambria"/>
                <a:cs typeface="Cambria"/>
              </a:rPr>
              <a:t>і</a:t>
            </a:r>
            <a:r>
              <a:rPr lang="ru-RU" dirty="0">
                <a:latin typeface="Cambria"/>
                <a:cs typeface="Cambria"/>
              </a:rPr>
              <a:t> </a:t>
            </a:r>
            <a:r>
              <a:rPr b="0" spc="70" dirty="0" err="1">
                <a:latin typeface="Cambria"/>
                <a:cs typeface="Cambria"/>
              </a:rPr>
              <a:t>непряму</a:t>
            </a:r>
            <a:r>
              <a:rPr b="0" spc="150" dirty="0">
                <a:latin typeface="Cambria"/>
                <a:cs typeface="Cambria"/>
              </a:rPr>
              <a:t> </a:t>
            </a:r>
            <a:r>
              <a:rPr b="0" dirty="0" err="1">
                <a:latin typeface="Cambria"/>
                <a:cs typeface="Cambria"/>
              </a:rPr>
              <a:t>дію</a:t>
            </a:r>
            <a:r>
              <a:rPr b="0" spc="145" dirty="0">
                <a:latin typeface="Cambria"/>
                <a:cs typeface="Cambria"/>
              </a:rPr>
              <a:t> </a:t>
            </a:r>
            <a:r>
              <a:rPr b="0" spc="-25" dirty="0">
                <a:latin typeface="Cambria"/>
                <a:cs typeface="Cambria"/>
              </a:rPr>
              <a:t>ІВ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650"/>
              </a:lnSpc>
            </a:pPr>
            <a:fld id="{81D60167-4931-47E6-BA6A-407CBD079E47}" type="slidenum">
              <a:rPr spc="-25" dirty="0"/>
              <a:pPr marL="38100">
                <a:lnSpc>
                  <a:spcPts val="1650"/>
                </a:lnSpc>
              </a:pPr>
              <a:t>2</a:t>
            </a:fld>
            <a:endParaRPr spc="-25" dirty="0"/>
          </a:p>
        </p:txBody>
      </p:sp>
      <p:sp>
        <p:nvSpPr>
          <p:cNvPr id="3" name="object 3"/>
          <p:cNvSpPr txBox="1"/>
          <p:nvPr/>
        </p:nvSpPr>
        <p:spPr>
          <a:xfrm>
            <a:off x="876134" y="813151"/>
            <a:ext cx="8485505" cy="3968750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 marR="5080" indent="50800">
              <a:lnSpc>
                <a:spcPct val="100600"/>
              </a:lnSpc>
              <a:spcBef>
                <a:spcPts val="85"/>
              </a:spcBef>
            </a:pPr>
            <a:r>
              <a:rPr sz="1600" b="1" spc="-25" dirty="0">
                <a:latin typeface="Palatino Linotype"/>
                <a:cs typeface="Palatino Linotype"/>
              </a:rPr>
              <a:t>Іонізуючі</a:t>
            </a:r>
            <a:r>
              <a:rPr sz="1600" b="1" spc="35" dirty="0">
                <a:latin typeface="Palatino Linotype"/>
                <a:cs typeface="Palatino Linotype"/>
              </a:rPr>
              <a:t> </a:t>
            </a:r>
            <a:r>
              <a:rPr sz="1600" b="1" spc="-35" dirty="0">
                <a:latin typeface="Palatino Linotype"/>
                <a:cs typeface="Palatino Linotype"/>
              </a:rPr>
              <a:t>випромінювання</a:t>
            </a:r>
            <a:r>
              <a:rPr sz="1600" b="1" spc="55" dirty="0">
                <a:latin typeface="Palatino Linotype"/>
                <a:cs typeface="Palatino Linotype"/>
              </a:rPr>
              <a:t> </a:t>
            </a:r>
            <a:r>
              <a:rPr sz="1600" dirty="0">
                <a:latin typeface="Cambria"/>
                <a:cs typeface="Cambria"/>
              </a:rPr>
              <a:t>—</a:t>
            </a:r>
            <a:r>
              <a:rPr sz="1600" spc="65" dirty="0">
                <a:latin typeface="Cambria"/>
                <a:cs typeface="Cambria"/>
              </a:rPr>
              <a:t> </a:t>
            </a:r>
            <a:r>
              <a:rPr sz="1600" dirty="0">
                <a:latin typeface="Cambria"/>
                <a:cs typeface="Cambria"/>
              </a:rPr>
              <a:t>це</a:t>
            </a:r>
            <a:r>
              <a:rPr sz="1600" spc="70" dirty="0">
                <a:latin typeface="Cambria"/>
                <a:cs typeface="Cambria"/>
              </a:rPr>
              <a:t> </a:t>
            </a:r>
            <a:r>
              <a:rPr sz="1600" dirty="0">
                <a:latin typeface="Cambria"/>
                <a:cs typeface="Cambria"/>
              </a:rPr>
              <a:t>випромінювання</a:t>
            </a:r>
            <a:r>
              <a:rPr sz="1600" spc="80" dirty="0">
                <a:latin typeface="Cambria"/>
                <a:cs typeface="Cambria"/>
              </a:rPr>
              <a:t> </a:t>
            </a:r>
            <a:r>
              <a:rPr sz="1600" dirty="0">
                <a:latin typeface="Cambria"/>
                <a:cs typeface="Cambria"/>
              </a:rPr>
              <a:t>(електромагнітні,</a:t>
            </a:r>
            <a:r>
              <a:rPr sz="1600" spc="80" dirty="0">
                <a:latin typeface="Cambria"/>
                <a:cs typeface="Cambria"/>
              </a:rPr>
              <a:t> </a:t>
            </a:r>
            <a:r>
              <a:rPr sz="1600" spc="-10" dirty="0">
                <a:latin typeface="Cambria"/>
                <a:cs typeface="Cambria"/>
              </a:rPr>
              <a:t>корпускулярні),</a:t>
            </a:r>
            <a:r>
              <a:rPr sz="1600" spc="500" dirty="0">
                <a:latin typeface="Cambria"/>
                <a:cs typeface="Cambria"/>
              </a:rPr>
              <a:t> </a:t>
            </a:r>
            <a:r>
              <a:rPr sz="1600" dirty="0">
                <a:latin typeface="Cambria"/>
                <a:cs typeface="Cambria"/>
              </a:rPr>
              <a:t>які</a:t>
            </a:r>
            <a:r>
              <a:rPr sz="1600" spc="125" dirty="0">
                <a:latin typeface="Cambria"/>
                <a:cs typeface="Cambria"/>
              </a:rPr>
              <a:t> </a:t>
            </a:r>
            <a:r>
              <a:rPr sz="1600" spc="50" dirty="0">
                <a:latin typeface="Cambria"/>
                <a:cs typeface="Cambria"/>
              </a:rPr>
              <a:t>при</a:t>
            </a:r>
            <a:r>
              <a:rPr sz="1600" spc="110" dirty="0">
                <a:latin typeface="Cambria"/>
                <a:cs typeface="Cambria"/>
              </a:rPr>
              <a:t> </a:t>
            </a:r>
            <a:r>
              <a:rPr sz="1600" spc="-10" dirty="0">
                <a:latin typeface="Cambria"/>
                <a:cs typeface="Cambria"/>
              </a:rPr>
              <a:t>взаємодії</a:t>
            </a:r>
            <a:r>
              <a:rPr sz="1600" spc="120" dirty="0">
                <a:latin typeface="Cambria"/>
                <a:cs typeface="Cambria"/>
              </a:rPr>
              <a:t> </a:t>
            </a:r>
            <a:r>
              <a:rPr sz="1600" dirty="0">
                <a:latin typeface="Cambria"/>
                <a:cs typeface="Cambria"/>
              </a:rPr>
              <a:t>з</a:t>
            </a:r>
            <a:r>
              <a:rPr sz="1600" spc="114" dirty="0">
                <a:latin typeface="Cambria"/>
                <a:cs typeface="Cambria"/>
              </a:rPr>
              <a:t> </a:t>
            </a:r>
            <a:r>
              <a:rPr sz="1600" dirty="0">
                <a:latin typeface="Cambria"/>
                <a:cs typeface="Cambria"/>
              </a:rPr>
              <a:t>речовиною</a:t>
            </a:r>
            <a:r>
              <a:rPr sz="1600" spc="120" dirty="0">
                <a:latin typeface="Cambria"/>
                <a:cs typeface="Cambria"/>
              </a:rPr>
              <a:t> </a:t>
            </a:r>
            <a:r>
              <a:rPr sz="1600" dirty="0">
                <a:latin typeface="Cambria"/>
                <a:cs typeface="Cambria"/>
              </a:rPr>
              <a:t>чи</a:t>
            </a:r>
            <a:r>
              <a:rPr sz="1600" spc="110" dirty="0">
                <a:latin typeface="Cambria"/>
                <a:cs typeface="Cambria"/>
              </a:rPr>
              <a:t> </a:t>
            </a:r>
            <a:r>
              <a:rPr sz="1600" dirty="0">
                <a:latin typeface="Cambria"/>
                <a:cs typeface="Cambria"/>
              </a:rPr>
              <a:t>опосередковано</a:t>
            </a:r>
            <a:r>
              <a:rPr sz="1600" spc="114" dirty="0">
                <a:latin typeface="Cambria"/>
                <a:cs typeface="Cambria"/>
              </a:rPr>
              <a:t> </a:t>
            </a:r>
            <a:r>
              <a:rPr sz="1600" dirty="0">
                <a:latin typeface="Cambria"/>
                <a:cs typeface="Cambria"/>
              </a:rPr>
              <a:t>спричинюють</a:t>
            </a:r>
            <a:r>
              <a:rPr sz="1600" spc="110" dirty="0">
                <a:latin typeface="Cambria"/>
                <a:cs typeface="Cambria"/>
              </a:rPr>
              <a:t> </a:t>
            </a:r>
            <a:r>
              <a:rPr sz="1600" dirty="0">
                <a:latin typeface="Cambria"/>
                <a:cs typeface="Cambria"/>
              </a:rPr>
              <a:t>іонізацію</a:t>
            </a:r>
            <a:r>
              <a:rPr sz="1600" spc="120" dirty="0">
                <a:latin typeface="Cambria"/>
                <a:cs typeface="Cambria"/>
              </a:rPr>
              <a:t> </a:t>
            </a:r>
            <a:r>
              <a:rPr sz="1600" dirty="0">
                <a:latin typeface="Cambria"/>
                <a:cs typeface="Cambria"/>
              </a:rPr>
              <a:t>і</a:t>
            </a:r>
            <a:r>
              <a:rPr sz="1600" spc="125" dirty="0">
                <a:latin typeface="Cambria"/>
                <a:cs typeface="Cambria"/>
              </a:rPr>
              <a:t> </a:t>
            </a:r>
            <a:r>
              <a:rPr sz="1600" dirty="0">
                <a:latin typeface="Cambria"/>
                <a:cs typeface="Cambria"/>
              </a:rPr>
              <a:t>порушення</a:t>
            </a:r>
            <a:r>
              <a:rPr sz="1600" spc="114" dirty="0">
                <a:latin typeface="Cambria"/>
                <a:cs typeface="Cambria"/>
              </a:rPr>
              <a:t> </a:t>
            </a:r>
            <a:r>
              <a:rPr sz="1600" spc="-25" dirty="0">
                <a:latin typeface="Cambria"/>
                <a:cs typeface="Cambria"/>
              </a:rPr>
              <a:t>її </a:t>
            </a:r>
            <a:r>
              <a:rPr sz="1600" dirty="0">
                <a:latin typeface="Cambria"/>
                <a:cs typeface="Cambria"/>
              </a:rPr>
              <a:t>атомів</a:t>
            </a:r>
            <a:r>
              <a:rPr sz="1600" spc="70" dirty="0">
                <a:latin typeface="Cambria"/>
                <a:cs typeface="Cambria"/>
              </a:rPr>
              <a:t> </a:t>
            </a:r>
            <a:r>
              <a:rPr sz="1600" dirty="0">
                <a:latin typeface="Cambria"/>
                <a:cs typeface="Cambria"/>
              </a:rPr>
              <a:t>та</a:t>
            </a:r>
            <a:r>
              <a:rPr sz="1600" spc="75" dirty="0">
                <a:latin typeface="Cambria"/>
                <a:cs typeface="Cambria"/>
              </a:rPr>
              <a:t> </a:t>
            </a:r>
            <a:r>
              <a:rPr sz="1600" dirty="0">
                <a:latin typeface="Cambria"/>
                <a:cs typeface="Cambria"/>
              </a:rPr>
              <a:t>молекул.</a:t>
            </a:r>
            <a:r>
              <a:rPr sz="1600" spc="75" dirty="0">
                <a:latin typeface="Cambria"/>
                <a:cs typeface="Cambria"/>
              </a:rPr>
              <a:t> </a:t>
            </a:r>
            <a:r>
              <a:rPr sz="1600" dirty="0">
                <a:latin typeface="Cambria"/>
                <a:cs typeface="Cambria"/>
              </a:rPr>
              <a:t>Іонізуюче</a:t>
            </a:r>
            <a:r>
              <a:rPr sz="1600" spc="75" dirty="0">
                <a:latin typeface="Cambria"/>
                <a:cs typeface="Cambria"/>
              </a:rPr>
              <a:t> </a:t>
            </a:r>
            <a:r>
              <a:rPr sz="1600" dirty="0">
                <a:latin typeface="Cambria"/>
                <a:cs typeface="Cambria"/>
              </a:rPr>
              <a:t>випромінювання</a:t>
            </a:r>
            <a:r>
              <a:rPr sz="1600" spc="70" dirty="0">
                <a:latin typeface="Cambria"/>
                <a:cs typeface="Cambria"/>
              </a:rPr>
              <a:t> </a:t>
            </a:r>
            <a:r>
              <a:rPr sz="1600" dirty="0">
                <a:latin typeface="Cambria"/>
                <a:cs typeface="Cambria"/>
              </a:rPr>
              <a:t>впливає</a:t>
            </a:r>
            <a:r>
              <a:rPr sz="1600" spc="90" dirty="0">
                <a:latin typeface="Cambria"/>
                <a:cs typeface="Cambria"/>
              </a:rPr>
              <a:t> </a:t>
            </a:r>
            <a:r>
              <a:rPr sz="1600" dirty="0">
                <a:latin typeface="Cambria"/>
                <a:cs typeface="Cambria"/>
              </a:rPr>
              <a:t>на</a:t>
            </a:r>
            <a:r>
              <a:rPr sz="1600" spc="75" dirty="0">
                <a:latin typeface="Cambria"/>
                <a:cs typeface="Cambria"/>
              </a:rPr>
              <a:t> </a:t>
            </a:r>
            <a:r>
              <a:rPr sz="1600" dirty="0">
                <a:latin typeface="Cambria"/>
                <a:cs typeface="Cambria"/>
              </a:rPr>
              <a:t>живі</a:t>
            </a:r>
            <a:r>
              <a:rPr sz="1600" spc="95" dirty="0">
                <a:latin typeface="Cambria"/>
                <a:cs typeface="Cambria"/>
              </a:rPr>
              <a:t> </a:t>
            </a:r>
            <a:r>
              <a:rPr sz="1600" dirty="0">
                <a:latin typeface="Cambria"/>
                <a:cs typeface="Cambria"/>
              </a:rPr>
              <a:t>організми</a:t>
            </a:r>
            <a:r>
              <a:rPr sz="1600" spc="75" dirty="0">
                <a:latin typeface="Cambria"/>
                <a:cs typeface="Cambria"/>
              </a:rPr>
              <a:t> </a:t>
            </a:r>
            <a:r>
              <a:rPr sz="1600" spc="-25" dirty="0">
                <a:latin typeface="Cambria"/>
                <a:cs typeface="Cambria"/>
              </a:rPr>
              <a:t>на </a:t>
            </a:r>
            <a:r>
              <a:rPr sz="1600" dirty="0">
                <a:latin typeface="Cambria"/>
                <a:cs typeface="Cambria"/>
              </a:rPr>
              <a:t>молекулярному,</a:t>
            </a:r>
            <a:r>
              <a:rPr sz="1600" spc="140" dirty="0">
                <a:latin typeface="Cambria"/>
                <a:cs typeface="Cambria"/>
              </a:rPr>
              <a:t> </a:t>
            </a:r>
            <a:r>
              <a:rPr sz="1600" dirty="0">
                <a:latin typeface="Cambria"/>
                <a:cs typeface="Cambria"/>
              </a:rPr>
              <a:t>клітинному</a:t>
            </a:r>
            <a:r>
              <a:rPr sz="1600" spc="130" dirty="0">
                <a:latin typeface="Cambria"/>
                <a:cs typeface="Cambria"/>
              </a:rPr>
              <a:t> </a:t>
            </a:r>
            <a:r>
              <a:rPr sz="1600" dirty="0">
                <a:latin typeface="Cambria"/>
                <a:cs typeface="Cambria"/>
              </a:rPr>
              <a:t>та</a:t>
            </a:r>
            <a:r>
              <a:rPr sz="1600" spc="130" dirty="0">
                <a:latin typeface="Cambria"/>
                <a:cs typeface="Cambria"/>
              </a:rPr>
              <a:t> </a:t>
            </a:r>
            <a:r>
              <a:rPr sz="1600" dirty="0">
                <a:latin typeface="Cambria"/>
                <a:cs typeface="Cambria"/>
              </a:rPr>
              <a:t>системному</a:t>
            </a:r>
            <a:r>
              <a:rPr sz="1600" spc="135" dirty="0">
                <a:latin typeface="Cambria"/>
                <a:cs typeface="Cambria"/>
              </a:rPr>
              <a:t> </a:t>
            </a:r>
            <a:r>
              <a:rPr sz="1600" dirty="0">
                <a:latin typeface="Cambria"/>
                <a:cs typeface="Cambria"/>
              </a:rPr>
              <a:t>рівнях.</a:t>
            </a:r>
            <a:r>
              <a:rPr sz="1600" spc="130" dirty="0">
                <a:latin typeface="Cambria"/>
                <a:cs typeface="Cambria"/>
              </a:rPr>
              <a:t> </a:t>
            </a:r>
            <a:r>
              <a:rPr sz="1600" dirty="0">
                <a:latin typeface="Cambria"/>
                <a:cs typeface="Cambria"/>
              </a:rPr>
              <a:t>Воно</a:t>
            </a:r>
            <a:r>
              <a:rPr sz="1600" spc="125" dirty="0">
                <a:latin typeface="Cambria"/>
                <a:cs typeface="Cambria"/>
              </a:rPr>
              <a:t> </a:t>
            </a:r>
            <a:r>
              <a:rPr sz="1600" dirty="0">
                <a:latin typeface="Cambria"/>
                <a:cs typeface="Cambria"/>
              </a:rPr>
              <a:t>може</a:t>
            </a:r>
            <a:r>
              <a:rPr sz="1600" spc="120" dirty="0">
                <a:latin typeface="Cambria"/>
                <a:cs typeface="Cambria"/>
              </a:rPr>
              <a:t> </a:t>
            </a:r>
            <a:r>
              <a:rPr sz="1600" dirty="0">
                <a:latin typeface="Cambria"/>
                <a:cs typeface="Cambria"/>
              </a:rPr>
              <a:t>викликати</a:t>
            </a:r>
            <a:r>
              <a:rPr sz="1600" spc="120" dirty="0">
                <a:latin typeface="Cambria"/>
                <a:cs typeface="Cambria"/>
              </a:rPr>
              <a:t> </a:t>
            </a:r>
            <a:r>
              <a:rPr sz="1600" spc="-10" dirty="0">
                <a:latin typeface="Cambria"/>
                <a:cs typeface="Cambria"/>
              </a:rPr>
              <a:t>пошкодження </a:t>
            </a:r>
            <a:r>
              <a:rPr sz="1600" spc="125" dirty="0">
                <a:latin typeface="Cambria"/>
                <a:cs typeface="Cambria"/>
              </a:rPr>
              <a:t>ДНК,</a:t>
            </a:r>
            <a:r>
              <a:rPr sz="1600" spc="114" dirty="0">
                <a:latin typeface="Cambria"/>
                <a:cs typeface="Cambria"/>
              </a:rPr>
              <a:t> </a:t>
            </a:r>
            <a:r>
              <a:rPr sz="1600" dirty="0">
                <a:latin typeface="Cambria"/>
                <a:cs typeface="Cambria"/>
              </a:rPr>
              <a:t>порушення</a:t>
            </a:r>
            <a:r>
              <a:rPr sz="1600" spc="110" dirty="0">
                <a:latin typeface="Cambria"/>
                <a:cs typeface="Cambria"/>
              </a:rPr>
              <a:t> </a:t>
            </a:r>
            <a:r>
              <a:rPr sz="1600" dirty="0">
                <a:latin typeface="Cambria"/>
                <a:cs typeface="Cambria"/>
              </a:rPr>
              <a:t>обміну</a:t>
            </a:r>
            <a:r>
              <a:rPr sz="1600" spc="105" dirty="0">
                <a:latin typeface="Cambria"/>
                <a:cs typeface="Cambria"/>
              </a:rPr>
              <a:t> </a:t>
            </a:r>
            <a:r>
              <a:rPr sz="1600" dirty="0">
                <a:latin typeface="Cambria"/>
                <a:cs typeface="Cambria"/>
              </a:rPr>
              <a:t>речовин,</a:t>
            </a:r>
            <a:r>
              <a:rPr sz="1600" spc="120" dirty="0">
                <a:latin typeface="Cambria"/>
                <a:cs typeface="Cambria"/>
              </a:rPr>
              <a:t> </a:t>
            </a:r>
            <a:r>
              <a:rPr sz="1600" spc="-10" dirty="0">
                <a:latin typeface="Cambria"/>
                <a:cs typeface="Cambria"/>
              </a:rPr>
              <a:t>загибель</a:t>
            </a:r>
            <a:r>
              <a:rPr sz="1600" spc="105" dirty="0">
                <a:latin typeface="Cambria"/>
                <a:cs typeface="Cambria"/>
              </a:rPr>
              <a:t> </a:t>
            </a:r>
            <a:r>
              <a:rPr sz="1600" dirty="0">
                <a:latin typeface="Cambria"/>
                <a:cs typeface="Cambria"/>
              </a:rPr>
              <a:t>клітин</a:t>
            </a:r>
            <a:r>
              <a:rPr sz="1600" spc="90" dirty="0">
                <a:latin typeface="Cambria"/>
                <a:cs typeface="Cambria"/>
              </a:rPr>
              <a:t> </a:t>
            </a:r>
            <a:r>
              <a:rPr sz="1600" dirty="0">
                <a:latin typeface="Cambria"/>
                <a:cs typeface="Cambria"/>
              </a:rPr>
              <a:t>і</a:t>
            </a:r>
            <a:r>
              <a:rPr sz="1600" spc="125" dirty="0">
                <a:latin typeface="Cambria"/>
                <a:cs typeface="Cambria"/>
              </a:rPr>
              <a:t> </a:t>
            </a:r>
            <a:r>
              <a:rPr sz="1600" dirty="0">
                <a:latin typeface="Cambria"/>
                <a:cs typeface="Cambria"/>
              </a:rPr>
              <a:t>розвиток</a:t>
            </a:r>
            <a:r>
              <a:rPr sz="1600" spc="105" dirty="0">
                <a:latin typeface="Cambria"/>
                <a:cs typeface="Cambria"/>
              </a:rPr>
              <a:t> </a:t>
            </a:r>
            <a:r>
              <a:rPr sz="1600" spc="-10" dirty="0">
                <a:latin typeface="Cambria"/>
                <a:cs typeface="Cambria"/>
              </a:rPr>
              <a:t>захворювань.</a:t>
            </a:r>
            <a:endParaRPr sz="1600">
              <a:latin typeface="Cambria"/>
              <a:cs typeface="Cambria"/>
            </a:endParaRPr>
          </a:p>
          <a:p>
            <a:pPr>
              <a:lnSpc>
                <a:spcPct val="100000"/>
              </a:lnSpc>
              <a:spcBef>
                <a:spcPts val="190"/>
              </a:spcBef>
            </a:pPr>
            <a:endParaRPr sz="1600">
              <a:latin typeface="Cambria"/>
              <a:cs typeface="Cambria"/>
            </a:endParaRPr>
          </a:p>
          <a:p>
            <a:pPr marL="128270" marR="351790">
              <a:lnSpc>
                <a:spcPct val="100800"/>
              </a:lnSpc>
            </a:pPr>
            <a:r>
              <a:rPr sz="1600" b="1" spc="-35" dirty="0">
                <a:latin typeface="Palatino Linotype"/>
                <a:cs typeface="Palatino Linotype"/>
              </a:rPr>
              <a:t>Пряма</a:t>
            </a:r>
            <a:r>
              <a:rPr sz="1600" b="1" spc="45" dirty="0">
                <a:latin typeface="Palatino Linotype"/>
                <a:cs typeface="Palatino Linotype"/>
              </a:rPr>
              <a:t> </a:t>
            </a:r>
            <a:r>
              <a:rPr sz="1600" b="1" dirty="0">
                <a:latin typeface="Palatino Linotype"/>
                <a:cs typeface="Palatino Linotype"/>
              </a:rPr>
              <a:t>дія</a:t>
            </a:r>
            <a:r>
              <a:rPr sz="1600" b="1" spc="50" dirty="0">
                <a:latin typeface="Palatino Linotype"/>
                <a:cs typeface="Palatino Linotype"/>
              </a:rPr>
              <a:t> </a:t>
            </a:r>
            <a:r>
              <a:rPr sz="1600" dirty="0">
                <a:latin typeface="Cambria"/>
                <a:cs typeface="Cambria"/>
              </a:rPr>
              <a:t>відбувається,</a:t>
            </a:r>
            <a:r>
              <a:rPr sz="1600" spc="85" dirty="0">
                <a:latin typeface="Cambria"/>
                <a:cs typeface="Cambria"/>
              </a:rPr>
              <a:t> </a:t>
            </a:r>
            <a:r>
              <a:rPr sz="1600" dirty="0">
                <a:latin typeface="Cambria"/>
                <a:cs typeface="Cambria"/>
              </a:rPr>
              <a:t>коли</a:t>
            </a:r>
            <a:r>
              <a:rPr sz="1600" spc="90" dirty="0">
                <a:latin typeface="Cambria"/>
                <a:cs typeface="Cambria"/>
              </a:rPr>
              <a:t> </a:t>
            </a:r>
            <a:r>
              <a:rPr sz="1600" dirty="0">
                <a:latin typeface="Cambria"/>
                <a:cs typeface="Cambria"/>
              </a:rPr>
              <a:t>іонізуюче</a:t>
            </a:r>
            <a:r>
              <a:rPr sz="1600" spc="95" dirty="0">
                <a:latin typeface="Cambria"/>
                <a:cs typeface="Cambria"/>
              </a:rPr>
              <a:t> </a:t>
            </a:r>
            <a:r>
              <a:rPr sz="1600" dirty="0">
                <a:latin typeface="Cambria"/>
                <a:cs typeface="Cambria"/>
              </a:rPr>
              <a:t>випромінювання</a:t>
            </a:r>
            <a:r>
              <a:rPr sz="1600" spc="85" dirty="0">
                <a:latin typeface="Cambria"/>
                <a:cs typeface="Cambria"/>
              </a:rPr>
              <a:t> </a:t>
            </a:r>
            <a:r>
              <a:rPr sz="1600" dirty="0">
                <a:latin typeface="Cambria"/>
                <a:cs typeface="Cambria"/>
              </a:rPr>
              <a:t>безпосередньо</a:t>
            </a:r>
            <a:r>
              <a:rPr sz="1600" spc="90" dirty="0">
                <a:latin typeface="Cambria"/>
                <a:cs typeface="Cambria"/>
              </a:rPr>
              <a:t> </a:t>
            </a:r>
            <a:r>
              <a:rPr sz="1600" spc="-10" dirty="0">
                <a:latin typeface="Cambria"/>
                <a:cs typeface="Cambria"/>
              </a:rPr>
              <a:t>взаємодіє</a:t>
            </a:r>
            <a:r>
              <a:rPr sz="1600" spc="100" dirty="0">
                <a:latin typeface="Cambria"/>
                <a:cs typeface="Cambria"/>
              </a:rPr>
              <a:t> </a:t>
            </a:r>
            <a:r>
              <a:rPr sz="1600" spc="-50" dirty="0">
                <a:latin typeface="Cambria"/>
                <a:cs typeface="Cambria"/>
              </a:rPr>
              <a:t>з </a:t>
            </a:r>
            <a:r>
              <a:rPr sz="1600" spc="10" dirty="0">
                <a:latin typeface="Cambria"/>
                <a:cs typeface="Cambria"/>
              </a:rPr>
              <a:t>молекулами</a:t>
            </a:r>
            <a:r>
              <a:rPr sz="1600" spc="110" dirty="0">
                <a:latin typeface="Cambria"/>
                <a:cs typeface="Cambria"/>
              </a:rPr>
              <a:t> </a:t>
            </a:r>
            <a:r>
              <a:rPr sz="1600" spc="10" dirty="0">
                <a:latin typeface="Cambria"/>
                <a:cs typeface="Cambria"/>
              </a:rPr>
              <a:t>біологічних</a:t>
            </a:r>
            <a:r>
              <a:rPr sz="1600" spc="130" dirty="0">
                <a:latin typeface="Cambria"/>
                <a:cs typeface="Cambria"/>
              </a:rPr>
              <a:t> </a:t>
            </a:r>
            <a:r>
              <a:rPr sz="1600" spc="10" dirty="0">
                <a:latin typeface="Cambria"/>
                <a:cs typeface="Cambria"/>
              </a:rPr>
              <a:t>структур</a:t>
            </a:r>
            <a:r>
              <a:rPr sz="1600" spc="125" dirty="0">
                <a:latin typeface="Cambria"/>
                <a:cs typeface="Cambria"/>
              </a:rPr>
              <a:t> </a:t>
            </a:r>
            <a:r>
              <a:rPr sz="1600" spc="85" dirty="0">
                <a:latin typeface="Cambria"/>
                <a:cs typeface="Cambria"/>
              </a:rPr>
              <a:t>(ДНК,</a:t>
            </a:r>
            <a:r>
              <a:rPr sz="1600" spc="110" dirty="0">
                <a:latin typeface="Cambria"/>
                <a:cs typeface="Cambria"/>
              </a:rPr>
              <a:t> </a:t>
            </a:r>
            <a:r>
              <a:rPr sz="1600" spc="10" dirty="0">
                <a:latin typeface="Cambria"/>
                <a:cs typeface="Cambria"/>
              </a:rPr>
              <a:t>білків,</a:t>
            </a:r>
            <a:r>
              <a:rPr sz="1600" spc="125" dirty="0">
                <a:latin typeface="Cambria"/>
                <a:cs typeface="Cambria"/>
              </a:rPr>
              <a:t> </a:t>
            </a:r>
            <a:r>
              <a:rPr sz="1600" spc="10" dirty="0">
                <a:latin typeface="Cambria"/>
                <a:cs typeface="Cambria"/>
              </a:rPr>
              <a:t>ліпідів</a:t>
            </a:r>
            <a:r>
              <a:rPr sz="1600" spc="120" dirty="0">
                <a:latin typeface="Cambria"/>
                <a:cs typeface="Cambria"/>
              </a:rPr>
              <a:t> </a:t>
            </a:r>
            <a:r>
              <a:rPr sz="1600" spc="10" dirty="0">
                <a:latin typeface="Cambria"/>
                <a:cs typeface="Cambria"/>
              </a:rPr>
              <a:t>тощо),</a:t>
            </a:r>
            <a:r>
              <a:rPr sz="1600" spc="110" dirty="0">
                <a:latin typeface="Cambria"/>
                <a:cs typeface="Cambria"/>
              </a:rPr>
              <a:t> </a:t>
            </a:r>
            <a:r>
              <a:rPr sz="1600" spc="10" dirty="0">
                <a:latin typeface="Cambria"/>
                <a:cs typeface="Cambria"/>
              </a:rPr>
              <a:t>спричиняючи</a:t>
            </a:r>
            <a:r>
              <a:rPr sz="1600" spc="114" dirty="0">
                <a:latin typeface="Cambria"/>
                <a:cs typeface="Cambria"/>
              </a:rPr>
              <a:t> </a:t>
            </a:r>
            <a:r>
              <a:rPr sz="1600" spc="-20" dirty="0">
                <a:latin typeface="Cambria"/>
                <a:cs typeface="Cambria"/>
              </a:rPr>
              <a:t>їхню </a:t>
            </a:r>
            <a:r>
              <a:rPr sz="1600" spc="-10" dirty="0">
                <a:latin typeface="Cambria"/>
                <a:cs typeface="Cambria"/>
              </a:rPr>
              <a:t>іонізацію</a:t>
            </a:r>
            <a:endParaRPr sz="1600">
              <a:latin typeface="Cambria"/>
              <a:cs typeface="Cambria"/>
            </a:endParaRPr>
          </a:p>
          <a:p>
            <a:pPr marL="128270">
              <a:lnSpc>
                <a:spcPct val="100000"/>
              </a:lnSpc>
              <a:spcBef>
                <a:spcPts val="10"/>
              </a:spcBef>
            </a:pPr>
            <a:r>
              <a:rPr sz="1600" dirty="0">
                <a:latin typeface="Cambria"/>
                <a:cs typeface="Cambria"/>
              </a:rPr>
              <a:t>або</a:t>
            </a:r>
            <a:r>
              <a:rPr sz="1600" spc="90" dirty="0">
                <a:latin typeface="Cambria"/>
                <a:cs typeface="Cambria"/>
              </a:rPr>
              <a:t> </a:t>
            </a:r>
            <a:r>
              <a:rPr sz="1600" spc="-10" dirty="0">
                <a:latin typeface="Cambria"/>
                <a:cs typeface="Cambria"/>
              </a:rPr>
              <a:t>збудження.</a:t>
            </a:r>
            <a:endParaRPr sz="1600">
              <a:latin typeface="Cambria"/>
              <a:cs typeface="Cambria"/>
            </a:endParaRPr>
          </a:p>
          <a:p>
            <a:pPr>
              <a:lnSpc>
                <a:spcPct val="100000"/>
              </a:lnSpc>
              <a:spcBef>
                <a:spcPts val="65"/>
              </a:spcBef>
            </a:pPr>
            <a:endParaRPr sz="1600">
              <a:latin typeface="Cambria"/>
              <a:cs typeface="Cambria"/>
            </a:endParaRPr>
          </a:p>
          <a:p>
            <a:pPr marL="128270" marR="876300">
              <a:lnSpc>
                <a:spcPct val="100499"/>
              </a:lnSpc>
            </a:pPr>
            <a:r>
              <a:rPr sz="1600" b="1" spc="-50" dirty="0">
                <a:latin typeface="Palatino Linotype"/>
                <a:cs typeface="Palatino Linotype"/>
              </a:rPr>
              <a:t>Непряма</a:t>
            </a:r>
            <a:r>
              <a:rPr sz="1600" b="1" spc="65" dirty="0">
                <a:latin typeface="Palatino Linotype"/>
                <a:cs typeface="Palatino Linotype"/>
              </a:rPr>
              <a:t> </a:t>
            </a:r>
            <a:r>
              <a:rPr sz="1600" b="1" dirty="0">
                <a:latin typeface="Palatino Linotype"/>
                <a:cs typeface="Palatino Linotype"/>
              </a:rPr>
              <a:t>дія</a:t>
            </a:r>
            <a:r>
              <a:rPr sz="1600" b="1" spc="75" dirty="0">
                <a:latin typeface="Palatino Linotype"/>
                <a:cs typeface="Palatino Linotype"/>
              </a:rPr>
              <a:t> </a:t>
            </a:r>
            <a:r>
              <a:rPr sz="1600" spc="-10" dirty="0">
                <a:latin typeface="Cambria"/>
                <a:cs typeface="Cambria"/>
              </a:rPr>
              <a:t>відбувається</a:t>
            </a:r>
            <a:r>
              <a:rPr sz="1600" spc="114" dirty="0">
                <a:latin typeface="Cambria"/>
                <a:cs typeface="Cambria"/>
              </a:rPr>
              <a:t> </a:t>
            </a:r>
            <a:r>
              <a:rPr sz="1600" dirty="0">
                <a:latin typeface="Cambria"/>
                <a:cs typeface="Cambria"/>
              </a:rPr>
              <a:t>через</a:t>
            </a:r>
            <a:r>
              <a:rPr sz="1600" spc="110" dirty="0">
                <a:latin typeface="Cambria"/>
                <a:cs typeface="Cambria"/>
              </a:rPr>
              <a:t> </a:t>
            </a:r>
            <a:r>
              <a:rPr sz="1600" dirty="0">
                <a:latin typeface="Cambria"/>
                <a:cs typeface="Cambria"/>
              </a:rPr>
              <a:t>утворення</a:t>
            </a:r>
            <a:r>
              <a:rPr sz="1600" spc="100" dirty="0">
                <a:latin typeface="Cambria"/>
                <a:cs typeface="Cambria"/>
              </a:rPr>
              <a:t> </a:t>
            </a:r>
            <a:r>
              <a:rPr sz="1600" dirty="0">
                <a:latin typeface="Cambria"/>
                <a:cs typeface="Cambria"/>
              </a:rPr>
              <a:t>вторинних</a:t>
            </a:r>
            <a:r>
              <a:rPr sz="1600" spc="114" dirty="0">
                <a:latin typeface="Cambria"/>
                <a:cs typeface="Cambria"/>
              </a:rPr>
              <a:t> </a:t>
            </a:r>
            <a:r>
              <a:rPr sz="1600" dirty="0">
                <a:latin typeface="Cambria"/>
                <a:cs typeface="Cambria"/>
              </a:rPr>
              <a:t>продуктів,</a:t>
            </a:r>
            <a:r>
              <a:rPr sz="1600" spc="120" dirty="0">
                <a:latin typeface="Cambria"/>
                <a:cs typeface="Cambria"/>
              </a:rPr>
              <a:t> </a:t>
            </a:r>
            <a:r>
              <a:rPr sz="1600" spc="-10" dirty="0">
                <a:latin typeface="Cambria"/>
                <a:cs typeface="Cambria"/>
              </a:rPr>
              <a:t>здебільшого </a:t>
            </a:r>
            <a:r>
              <a:rPr sz="1600" dirty="0">
                <a:latin typeface="Cambria"/>
                <a:cs typeface="Cambria"/>
              </a:rPr>
              <a:t>внаслідок</a:t>
            </a:r>
            <a:r>
              <a:rPr sz="1600" spc="105" dirty="0">
                <a:latin typeface="Cambria"/>
                <a:cs typeface="Cambria"/>
              </a:rPr>
              <a:t> </a:t>
            </a:r>
            <a:r>
              <a:rPr sz="1600" dirty="0">
                <a:latin typeface="Cambria"/>
                <a:cs typeface="Cambria"/>
              </a:rPr>
              <a:t>радіолізу</a:t>
            </a:r>
            <a:r>
              <a:rPr sz="1600" spc="130" dirty="0">
                <a:latin typeface="Cambria"/>
                <a:cs typeface="Cambria"/>
              </a:rPr>
              <a:t> </a:t>
            </a:r>
            <a:r>
              <a:rPr sz="1600" spc="-20" dirty="0">
                <a:latin typeface="Cambria"/>
                <a:cs typeface="Cambria"/>
              </a:rPr>
              <a:t>води.</a:t>
            </a:r>
            <a:endParaRPr sz="1600">
              <a:latin typeface="Cambria"/>
              <a:cs typeface="Cambria"/>
            </a:endParaRPr>
          </a:p>
          <a:p>
            <a:pPr>
              <a:lnSpc>
                <a:spcPct val="100000"/>
              </a:lnSpc>
              <a:spcBef>
                <a:spcPts val="65"/>
              </a:spcBef>
            </a:pPr>
            <a:endParaRPr sz="1600">
              <a:latin typeface="Cambria"/>
              <a:cs typeface="Cambria"/>
            </a:endParaRPr>
          </a:p>
          <a:p>
            <a:pPr marL="128270" marR="932180">
              <a:lnSpc>
                <a:spcPct val="100499"/>
              </a:lnSpc>
            </a:pPr>
            <a:r>
              <a:rPr sz="1600" b="1" spc="-25" dirty="0">
                <a:latin typeface="Palatino Linotype"/>
                <a:cs typeface="Palatino Linotype"/>
              </a:rPr>
              <a:t>Основний</a:t>
            </a:r>
            <a:r>
              <a:rPr sz="1600" b="1" spc="10" dirty="0">
                <a:latin typeface="Palatino Linotype"/>
                <a:cs typeface="Palatino Linotype"/>
              </a:rPr>
              <a:t> </a:t>
            </a:r>
            <a:r>
              <a:rPr sz="1600" b="1" spc="-30" dirty="0">
                <a:latin typeface="Palatino Linotype"/>
                <a:cs typeface="Palatino Linotype"/>
              </a:rPr>
              <a:t>механізм</a:t>
            </a:r>
            <a:r>
              <a:rPr sz="1600" b="1" spc="45" dirty="0">
                <a:latin typeface="Palatino Linotype"/>
                <a:cs typeface="Palatino Linotype"/>
              </a:rPr>
              <a:t> </a:t>
            </a:r>
            <a:r>
              <a:rPr sz="1600" dirty="0">
                <a:latin typeface="Cambria"/>
                <a:cs typeface="Cambria"/>
              </a:rPr>
              <a:t>–</a:t>
            </a:r>
            <a:r>
              <a:rPr sz="1600" spc="55" dirty="0">
                <a:latin typeface="Cambria"/>
                <a:cs typeface="Cambria"/>
              </a:rPr>
              <a:t> </a:t>
            </a:r>
            <a:r>
              <a:rPr sz="1600" dirty="0">
                <a:latin typeface="Cambria"/>
                <a:cs typeface="Cambria"/>
              </a:rPr>
              <a:t>утворення</a:t>
            </a:r>
            <a:r>
              <a:rPr sz="1600" spc="65" dirty="0">
                <a:latin typeface="Cambria"/>
                <a:cs typeface="Cambria"/>
              </a:rPr>
              <a:t> </a:t>
            </a:r>
            <a:r>
              <a:rPr sz="1600" dirty="0">
                <a:latin typeface="Cambria"/>
                <a:cs typeface="Cambria"/>
              </a:rPr>
              <a:t>вільних</a:t>
            </a:r>
            <a:r>
              <a:rPr sz="1600" spc="70" dirty="0">
                <a:latin typeface="Cambria"/>
                <a:cs typeface="Cambria"/>
              </a:rPr>
              <a:t> </a:t>
            </a:r>
            <a:r>
              <a:rPr sz="1600" dirty="0">
                <a:latin typeface="Cambria"/>
                <a:cs typeface="Cambria"/>
              </a:rPr>
              <a:t>радикалів</a:t>
            </a:r>
            <a:r>
              <a:rPr sz="1600" spc="50" dirty="0">
                <a:latin typeface="Cambria"/>
                <a:cs typeface="Cambria"/>
              </a:rPr>
              <a:t> </a:t>
            </a:r>
            <a:r>
              <a:rPr sz="1600" spc="125" dirty="0">
                <a:latin typeface="Cambria"/>
                <a:cs typeface="Cambria"/>
              </a:rPr>
              <a:t>(HO•,</a:t>
            </a:r>
            <a:r>
              <a:rPr sz="1600" spc="60" dirty="0">
                <a:latin typeface="Cambria"/>
                <a:cs typeface="Cambria"/>
              </a:rPr>
              <a:t> </a:t>
            </a:r>
            <a:r>
              <a:rPr sz="1600" spc="175" dirty="0">
                <a:latin typeface="Cambria"/>
                <a:cs typeface="Cambria"/>
              </a:rPr>
              <a:t>H•,</a:t>
            </a:r>
            <a:r>
              <a:rPr sz="1600" spc="55" dirty="0">
                <a:latin typeface="Cambria"/>
                <a:cs typeface="Cambria"/>
              </a:rPr>
              <a:t> </a:t>
            </a:r>
            <a:r>
              <a:rPr sz="1600" spc="65" dirty="0">
                <a:latin typeface="Cambria"/>
                <a:cs typeface="Cambria"/>
              </a:rPr>
              <a:t>O</a:t>
            </a:r>
            <a:r>
              <a:rPr sz="1600" spc="65" dirty="0">
                <a:latin typeface="Segoe UI"/>
                <a:cs typeface="Segoe UI"/>
              </a:rPr>
              <a:t>₂</a:t>
            </a:r>
            <a:r>
              <a:rPr sz="1600" spc="65" dirty="0">
                <a:latin typeface="Cambria"/>
                <a:cs typeface="Cambria"/>
              </a:rPr>
              <a:t>•</a:t>
            </a:r>
            <a:r>
              <a:rPr sz="1600" spc="65" dirty="0">
                <a:latin typeface="Segoe UI"/>
                <a:cs typeface="Segoe UI"/>
              </a:rPr>
              <a:t>⁻</a:t>
            </a:r>
            <a:r>
              <a:rPr sz="1600" spc="65" dirty="0">
                <a:latin typeface="Cambria"/>
                <a:cs typeface="Cambria"/>
              </a:rPr>
              <a:t>),</a:t>
            </a:r>
            <a:r>
              <a:rPr sz="1600" spc="60" dirty="0">
                <a:latin typeface="Cambria"/>
                <a:cs typeface="Cambria"/>
              </a:rPr>
              <a:t> </a:t>
            </a:r>
            <a:r>
              <a:rPr sz="1600" dirty="0">
                <a:latin typeface="Cambria"/>
                <a:cs typeface="Cambria"/>
              </a:rPr>
              <a:t>які</a:t>
            </a:r>
            <a:r>
              <a:rPr sz="1600" spc="70" dirty="0">
                <a:latin typeface="Cambria"/>
                <a:cs typeface="Cambria"/>
              </a:rPr>
              <a:t> </a:t>
            </a:r>
            <a:r>
              <a:rPr sz="1600" spc="-20" dirty="0">
                <a:latin typeface="Cambria"/>
                <a:cs typeface="Cambria"/>
              </a:rPr>
              <a:t>дуже </a:t>
            </a:r>
            <a:r>
              <a:rPr sz="1600" dirty="0">
                <a:latin typeface="Cambria"/>
                <a:cs typeface="Cambria"/>
              </a:rPr>
              <a:t>реактивні</a:t>
            </a:r>
            <a:r>
              <a:rPr sz="1600" spc="114" dirty="0">
                <a:latin typeface="Cambria"/>
                <a:cs typeface="Cambria"/>
              </a:rPr>
              <a:t> </a:t>
            </a:r>
            <a:r>
              <a:rPr sz="1600" dirty="0">
                <a:latin typeface="Cambria"/>
                <a:cs typeface="Cambria"/>
              </a:rPr>
              <a:t>та</a:t>
            </a:r>
            <a:r>
              <a:rPr sz="1600" spc="120" dirty="0">
                <a:latin typeface="Cambria"/>
                <a:cs typeface="Cambria"/>
              </a:rPr>
              <a:t> </a:t>
            </a:r>
            <a:r>
              <a:rPr sz="1600" dirty="0">
                <a:latin typeface="Cambria"/>
                <a:cs typeface="Cambria"/>
              </a:rPr>
              <a:t>здатні</a:t>
            </a:r>
            <a:r>
              <a:rPr sz="1600" spc="125" dirty="0">
                <a:latin typeface="Cambria"/>
                <a:cs typeface="Cambria"/>
              </a:rPr>
              <a:t> </a:t>
            </a:r>
            <a:r>
              <a:rPr sz="1600" dirty="0">
                <a:latin typeface="Cambria"/>
                <a:cs typeface="Cambria"/>
              </a:rPr>
              <a:t>пошкоджувати</a:t>
            </a:r>
            <a:r>
              <a:rPr sz="1600" spc="110" dirty="0">
                <a:latin typeface="Cambria"/>
                <a:cs typeface="Cambria"/>
              </a:rPr>
              <a:t> </a:t>
            </a:r>
            <a:r>
              <a:rPr sz="1600" dirty="0">
                <a:latin typeface="Cambria"/>
                <a:cs typeface="Cambria"/>
              </a:rPr>
              <a:t>клітинні</a:t>
            </a:r>
            <a:r>
              <a:rPr sz="1600" spc="114" dirty="0">
                <a:latin typeface="Cambria"/>
                <a:cs typeface="Cambria"/>
              </a:rPr>
              <a:t> </a:t>
            </a:r>
            <a:r>
              <a:rPr sz="1600" spc="-10" dirty="0">
                <a:latin typeface="Cambria"/>
                <a:cs typeface="Cambria"/>
              </a:rPr>
              <a:t>структури.</a:t>
            </a:r>
            <a:endParaRPr sz="1600">
              <a:latin typeface="Cambria"/>
              <a:cs typeface="Cambria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19709" rIns="0" bIns="0" rtlCol="0">
            <a:spAutoFit/>
          </a:bodyPr>
          <a:lstStyle/>
          <a:p>
            <a:pPr marL="1684655">
              <a:lnSpc>
                <a:spcPct val="100000"/>
              </a:lnSpc>
              <a:spcBef>
                <a:spcPts val="100"/>
              </a:spcBef>
            </a:pPr>
            <a:r>
              <a:rPr spc="-10" dirty="0"/>
              <a:t>Закон</a:t>
            </a:r>
            <a:r>
              <a:rPr spc="-65" dirty="0"/>
              <a:t> </a:t>
            </a:r>
            <a:r>
              <a:rPr spc="-80" dirty="0"/>
              <a:t>Бергоньє</a:t>
            </a:r>
            <a:r>
              <a:rPr spc="-70" dirty="0"/>
              <a:t> </a:t>
            </a:r>
            <a:r>
              <a:rPr dirty="0"/>
              <a:t>і</a:t>
            </a:r>
            <a:r>
              <a:rPr spc="-70" dirty="0"/>
              <a:t> </a:t>
            </a:r>
            <a:r>
              <a:rPr spc="-55" dirty="0"/>
              <a:t>Трибондо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650"/>
              </a:lnSpc>
            </a:pPr>
            <a:fld id="{81D60167-4931-47E6-BA6A-407CBD079E47}" type="slidenum">
              <a:rPr spc="-25" dirty="0"/>
              <a:pPr marL="38100">
                <a:lnSpc>
                  <a:spcPts val="1650"/>
                </a:lnSpc>
              </a:pPr>
              <a:t>3</a:t>
            </a:fld>
            <a:endParaRPr spc="-25" dirty="0"/>
          </a:p>
        </p:txBody>
      </p:sp>
      <p:sp>
        <p:nvSpPr>
          <p:cNvPr id="4" name="object 4"/>
          <p:cNvSpPr txBox="1"/>
          <p:nvPr/>
        </p:nvSpPr>
        <p:spPr>
          <a:xfrm>
            <a:off x="991704" y="1927703"/>
            <a:ext cx="4044315" cy="1679575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 marR="5080">
              <a:lnSpc>
                <a:spcPct val="100600"/>
              </a:lnSpc>
              <a:spcBef>
                <a:spcPts val="85"/>
              </a:spcBef>
            </a:pPr>
            <a:r>
              <a:rPr sz="1800" dirty="0">
                <a:latin typeface="Cambria"/>
                <a:cs typeface="Cambria"/>
              </a:rPr>
              <a:t>Закон</a:t>
            </a:r>
            <a:r>
              <a:rPr sz="1800" spc="180" dirty="0">
                <a:latin typeface="Cambria"/>
                <a:cs typeface="Cambria"/>
              </a:rPr>
              <a:t> </a:t>
            </a:r>
            <a:r>
              <a:rPr sz="1800" dirty="0">
                <a:latin typeface="Cambria"/>
                <a:cs typeface="Cambria"/>
              </a:rPr>
              <a:t>Бергоньє</a:t>
            </a:r>
            <a:r>
              <a:rPr sz="1800" spc="190" dirty="0">
                <a:latin typeface="Cambria"/>
                <a:cs typeface="Cambria"/>
              </a:rPr>
              <a:t> </a:t>
            </a:r>
            <a:r>
              <a:rPr sz="1800" dirty="0">
                <a:latin typeface="Cambria"/>
                <a:cs typeface="Cambria"/>
              </a:rPr>
              <a:t>і</a:t>
            </a:r>
            <a:r>
              <a:rPr sz="1800" spc="185" dirty="0">
                <a:latin typeface="Cambria"/>
                <a:cs typeface="Cambria"/>
              </a:rPr>
              <a:t> </a:t>
            </a:r>
            <a:r>
              <a:rPr sz="1800" dirty="0">
                <a:latin typeface="Cambria"/>
                <a:cs typeface="Cambria"/>
              </a:rPr>
              <a:t>Трибондо</a:t>
            </a:r>
            <a:r>
              <a:rPr sz="1800" spc="180" dirty="0">
                <a:latin typeface="Cambria"/>
                <a:cs typeface="Cambria"/>
              </a:rPr>
              <a:t> </a:t>
            </a:r>
            <a:r>
              <a:rPr sz="1800" spc="-50" dirty="0">
                <a:latin typeface="Cambria"/>
                <a:cs typeface="Cambria"/>
              </a:rPr>
              <a:t>— </a:t>
            </a:r>
            <a:r>
              <a:rPr sz="1800" dirty="0">
                <a:latin typeface="Cambria"/>
                <a:cs typeface="Cambria"/>
              </a:rPr>
              <a:t>радіочутливість</a:t>
            </a:r>
            <a:r>
              <a:rPr sz="1800" spc="160" dirty="0">
                <a:latin typeface="Cambria"/>
                <a:cs typeface="Cambria"/>
              </a:rPr>
              <a:t> </a:t>
            </a:r>
            <a:r>
              <a:rPr sz="1800" spc="-10" dirty="0">
                <a:latin typeface="Cambria"/>
                <a:cs typeface="Cambria"/>
              </a:rPr>
              <a:t>тканин </a:t>
            </a:r>
            <a:r>
              <a:rPr sz="1800" spc="45" dirty="0">
                <a:latin typeface="Cambria"/>
                <a:cs typeface="Cambria"/>
              </a:rPr>
              <a:t>прямопропорційна</a:t>
            </a:r>
            <a:r>
              <a:rPr sz="1800" spc="105" dirty="0">
                <a:latin typeface="Cambria"/>
                <a:cs typeface="Cambria"/>
              </a:rPr>
              <a:t> </a:t>
            </a:r>
            <a:r>
              <a:rPr sz="1800" spc="-10" dirty="0">
                <a:latin typeface="Cambria"/>
                <a:cs typeface="Cambria"/>
              </a:rPr>
              <a:t>проліферативній </a:t>
            </a:r>
            <a:r>
              <a:rPr sz="1800" dirty="0">
                <a:latin typeface="Cambria"/>
                <a:cs typeface="Cambria"/>
              </a:rPr>
              <a:t>мітотичній</a:t>
            </a:r>
            <a:r>
              <a:rPr sz="1800" spc="135" dirty="0">
                <a:latin typeface="Cambria"/>
                <a:cs typeface="Cambria"/>
              </a:rPr>
              <a:t> </a:t>
            </a:r>
            <a:r>
              <a:rPr sz="1800" dirty="0">
                <a:latin typeface="Cambria"/>
                <a:cs typeface="Cambria"/>
              </a:rPr>
              <a:t>активності</a:t>
            </a:r>
            <a:r>
              <a:rPr sz="1800" spc="145" dirty="0">
                <a:latin typeface="Cambria"/>
                <a:cs typeface="Cambria"/>
              </a:rPr>
              <a:t> </a:t>
            </a:r>
            <a:r>
              <a:rPr sz="1800" spc="-50" dirty="0">
                <a:latin typeface="Cambria"/>
                <a:cs typeface="Cambria"/>
              </a:rPr>
              <a:t>і </a:t>
            </a:r>
            <a:r>
              <a:rPr sz="1800" spc="10" dirty="0">
                <a:latin typeface="Cambria"/>
                <a:cs typeface="Cambria"/>
              </a:rPr>
              <a:t>зворотньопропорційна</a:t>
            </a:r>
            <a:r>
              <a:rPr sz="1800" spc="350" dirty="0">
                <a:latin typeface="Cambria"/>
                <a:cs typeface="Cambria"/>
              </a:rPr>
              <a:t> </a:t>
            </a:r>
            <a:r>
              <a:rPr sz="1800" spc="-10" dirty="0">
                <a:latin typeface="Cambria"/>
                <a:cs typeface="Cambria"/>
              </a:rPr>
              <a:t>ступеню </a:t>
            </a:r>
            <a:r>
              <a:rPr sz="1800" spc="45" dirty="0">
                <a:latin typeface="Cambria"/>
                <a:cs typeface="Cambria"/>
              </a:rPr>
              <a:t>диференціації</a:t>
            </a:r>
            <a:r>
              <a:rPr sz="1800" spc="95" dirty="0">
                <a:latin typeface="Cambria"/>
                <a:cs typeface="Cambria"/>
              </a:rPr>
              <a:t> </a:t>
            </a:r>
            <a:r>
              <a:rPr sz="1800" dirty="0">
                <a:latin typeface="Cambria"/>
                <a:cs typeface="Cambria"/>
              </a:rPr>
              <a:t>її</a:t>
            </a:r>
            <a:r>
              <a:rPr sz="1800" spc="95" dirty="0">
                <a:latin typeface="Cambria"/>
                <a:cs typeface="Cambria"/>
              </a:rPr>
              <a:t> </a:t>
            </a:r>
            <a:r>
              <a:rPr sz="1800" spc="-10" dirty="0">
                <a:latin typeface="Cambria"/>
                <a:cs typeface="Cambria"/>
              </a:rPr>
              <a:t>клітин.</a:t>
            </a:r>
            <a:endParaRPr sz="1800">
              <a:latin typeface="Cambria"/>
              <a:cs typeface="Cambria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8255" rIns="0" bIns="0" rtlCol="0">
            <a:spAutoFit/>
          </a:bodyPr>
          <a:lstStyle/>
          <a:p>
            <a:pPr marL="2538095" marR="5080" indent="-1729105">
              <a:lnSpc>
                <a:spcPct val="101000"/>
              </a:lnSpc>
              <a:spcBef>
                <a:spcPts val="65"/>
              </a:spcBef>
            </a:pPr>
            <a:r>
              <a:rPr b="0" dirty="0">
                <a:latin typeface="Cambria"/>
                <a:cs typeface="Cambria"/>
              </a:rPr>
              <a:t>Радіочутливість</a:t>
            </a:r>
            <a:r>
              <a:rPr b="0" spc="245" dirty="0">
                <a:latin typeface="Cambria"/>
                <a:cs typeface="Cambria"/>
              </a:rPr>
              <a:t> </a:t>
            </a:r>
            <a:r>
              <a:rPr b="0" dirty="0">
                <a:latin typeface="Cambria"/>
                <a:cs typeface="Cambria"/>
              </a:rPr>
              <a:t>тканин</a:t>
            </a:r>
            <a:r>
              <a:rPr b="0" spc="250" dirty="0">
                <a:latin typeface="Cambria"/>
                <a:cs typeface="Cambria"/>
              </a:rPr>
              <a:t> </a:t>
            </a:r>
            <a:r>
              <a:rPr b="0" dirty="0">
                <a:latin typeface="Cambria"/>
                <a:cs typeface="Cambria"/>
              </a:rPr>
              <a:t>до</a:t>
            </a:r>
            <a:r>
              <a:rPr b="0" spc="254" dirty="0">
                <a:latin typeface="Cambria"/>
                <a:cs typeface="Cambria"/>
              </a:rPr>
              <a:t> </a:t>
            </a:r>
            <a:r>
              <a:rPr b="0" spc="-10" dirty="0">
                <a:latin typeface="Cambria"/>
                <a:cs typeface="Cambria"/>
              </a:rPr>
              <a:t>іонізуючого </a:t>
            </a:r>
            <a:r>
              <a:rPr b="0" spc="35" dirty="0">
                <a:latin typeface="Cambria"/>
                <a:cs typeface="Cambria"/>
              </a:rPr>
              <a:t>випромінювання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650"/>
              </a:lnSpc>
            </a:pPr>
            <a:fld id="{81D60167-4931-47E6-BA6A-407CBD079E47}" type="slidenum">
              <a:rPr spc="-25" dirty="0"/>
              <a:pPr marL="38100">
                <a:lnSpc>
                  <a:spcPts val="1650"/>
                </a:lnSpc>
              </a:pPr>
              <a:t>4</a:t>
            </a:fld>
            <a:endParaRPr spc="-25" dirty="0"/>
          </a:p>
        </p:txBody>
      </p:sp>
      <p:sp>
        <p:nvSpPr>
          <p:cNvPr id="3" name="object 3"/>
          <p:cNvSpPr txBox="1"/>
          <p:nvPr/>
        </p:nvSpPr>
        <p:spPr>
          <a:xfrm>
            <a:off x="763104" y="1304184"/>
            <a:ext cx="3024505" cy="346265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latin typeface="Cambria"/>
                <a:cs typeface="Cambria"/>
              </a:rPr>
              <a:t>Тканини</a:t>
            </a:r>
            <a:r>
              <a:rPr sz="1400" spc="13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за</a:t>
            </a:r>
            <a:r>
              <a:rPr sz="1400" spc="13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рівнем</a:t>
            </a:r>
            <a:r>
              <a:rPr sz="1400" spc="125" dirty="0">
                <a:latin typeface="Cambria"/>
                <a:cs typeface="Cambria"/>
              </a:rPr>
              <a:t> </a:t>
            </a:r>
            <a:r>
              <a:rPr sz="1400" spc="-10" dirty="0">
                <a:latin typeface="Cambria"/>
                <a:cs typeface="Cambria"/>
              </a:rPr>
              <a:t>радіочутливості:</a:t>
            </a:r>
            <a:endParaRPr sz="1400">
              <a:latin typeface="Cambria"/>
              <a:cs typeface="Cambria"/>
            </a:endParaRPr>
          </a:p>
          <a:p>
            <a:pPr marL="57150">
              <a:lnSpc>
                <a:spcPct val="100000"/>
              </a:lnSpc>
              <a:spcBef>
                <a:spcPts val="10"/>
              </a:spcBef>
            </a:pPr>
            <a:r>
              <a:rPr sz="1400" b="1" spc="-10" dirty="0">
                <a:latin typeface="Palatino Linotype"/>
                <a:cs typeface="Palatino Linotype"/>
              </a:rPr>
              <a:t>Високочутливі:</a:t>
            </a:r>
            <a:endParaRPr sz="1400">
              <a:latin typeface="Palatino Linotype"/>
              <a:cs typeface="Palatino Linotype"/>
            </a:endParaRPr>
          </a:p>
          <a:p>
            <a:pPr marL="165100" indent="-161925">
              <a:lnSpc>
                <a:spcPct val="100000"/>
              </a:lnSpc>
              <a:spcBef>
                <a:spcPts val="10"/>
              </a:spcBef>
              <a:buChar char="●"/>
              <a:tabLst>
                <a:tab pos="165100" algn="l"/>
              </a:tabLst>
            </a:pPr>
            <a:r>
              <a:rPr sz="1400" dirty="0">
                <a:latin typeface="Cambria"/>
                <a:cs typeface="Cambria"/>
              </a:rPr>
              <a:t>Клітини</a:t>
            </a:r>
            <a:r>
              <a:rPr sz="1400" spc="13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кісткового</a:t>
            </a:r>
            <a:r>
              <a:rPr sz="1400" spc="145" dirty="0">
                <a:latin typeface="Cambria"/>
                <a:cs typeface="Cambria"/>
              </a:rPr>
              <a:t> </a:t>
            </a:r>
            <a:r>
              <a:rPr sz="1400" spc="-20" dirty="0">
                <a:latin typeface="Cambria"/>
                <a:cs typeface="Cambria"/>
              </a:rPr>
              <a:t>мозку</a:t>
            </a:r>
            <a:endParaRPr sz="1400">
              <a:latin typeface="Cambria"/>
              <a:cs typeface="Cambria"/>
            </a:endParaRPr>
          </a:p>
          <a:p>
            <a:pPr marL="165100" indent="-161925">
              <a:lnSpc>
                <a:spcPct val="100000"/>
              </a:lnSpc>
              <a:spcBef>
                <a:spcPts val="10"/>
              </a:spcBef>
              <a:buChar char="●"/>
              <a:tabLst>
                <a:tab pos="165100" algn="l"/>
              </a:tabLst>
            </a:pPr>
            <a:r>
              <a:rPr sz="1400" spc="10" dirty="0">
                <a:latin typeface="Cambria"/>
                <a:cs typeface="Cambria"/>
              </a:rPr>
              <a:t>Лімфоїдна</a:t>
            </a:r>
            <a:r>
              <a:rPr sz="1400" spc="360" dirty="0">
                <a:latin typeface="Cambria"/>
                <a:cs typeface="Cambria"/>
              </a:rPr>
              <a:t> </a:t>
            </a:r>
            <a:r>
              <a:rPr sz="1400" spc="-10" dirty="0">
                <a:latin typeface="Cambria"/>
                <a:cs typeface="Cambria"/>
              </a:rPr>
              <a:t>тканина</a:t>
            </a:r>
            <a:endParaRPr sz="1400">
              <a:latin typeface="Cambria"/>
              <a:cs typeface="Cambria"/>
            </a:endParaRPr>
          </a:p>
          <a:p>
            <a:pPr marL="165100" indent="-161925">
              <a:lnSpc>
                <a:spcPct val="100000"/>
              </a:lnSpc>
              <a:spcBef>
                <a:spcPts val="20"/>
              </a:spcBef>
              <a:buChar char="●"/>
              <a:tabLst>
                <a:tab pos="165100" algn="l"/>
              </a:tabLst>
            </a:pPr>
            <a:r>
              <a:rPr sz="1400" dirty="0">
                <a:latin typeface="Cambria"/>
                <a:cs typeface="Cambria"/>
              </a:rPr>
              <a:t>Репродуктивні</a:t>
            </a:r>
            <a:r>
              <a:rPr sz="1400" spc="305" dirty="0">
                <a:latin typeface="Cambria"/>
                <a:cs typeface="Cambria"/>
              </a:rPr>
              <a:t> </a:t>
            </a:r>
            <a:r>
              <a:rPr sz="1400" spc="-10" dirty="0">
                <a:latin typeface="Cambria"/>
                <a:cs typeface="Cambria"/>
              </a:rPr>
              <a:t>клітини</a:t>
            </a:r>
            <a:endParaRPr sz="1400">
              <a:latin typeface="Cambria"/>
              <a:cs typeface="Cambria"/>
            </a:endParaRPr>
          </a:p>
          <a:p>
            <a:pPr marL="165100" indent="-161925">
              <a:lnSpc>
                <a:spcPct val="100000"/>
              </a:lnSpc>
              <a:spcBef>
                <a:spcPts val="10"/>
              </a:spcBef>
              <a:buChar char="●"/>
              <a:tabLst>
                <a:tab pos="165100" algn="l"/>
              </a:tabLst>
            </a:pPr>
            <a:r>
              <a:rPr sz="1400" dirty="0">
                <a:latin typeface="Cambria"/>
                <a:cs typeface="Cambria"/>
              </a:rPr>
              <a:t>Епітелій</a:t>
            </a:r>
            <a:r>
              <a:rPr sz="1400" spc="170" dirty="0">
                <a:latin typeface="Cambria"/>
                <a:cs typeface="Cambria"/>
              </a:rPr>
              <a:t> </a:t>
            </a:r>
            <a:r>
              <a:rPr sz="1400" spc="-10" dirty="0">
                <a:latin typeface="Cambria"/>
                <a:cs typeface="Cambria"/>
              </a:rPr>
              <a:t>кишечника</a:t>
            </a:r>
            <a:endParaRPr sz="1400">
              <a:latin typeface="Cambria"/>
              <a:cs typeface="Cambria"/>
            </a:endParaRPr>
          </a:p>
          <a:p>
            <a:pPr>
              <a:lnSpc>
                <a:spcPct val="100000"/>
              </a:lnSpc>
              <a:spcBef>
                <a:spcPts val="55"/>
              </a:spcBef>
              <a:buFont typeface="Cambria"/>
              <a:buChar char="●"/>
            </a:pPr>
            <a:endParaRPr sz="1400">
              <a:latin typeface="Cambria"/>
              <a:cs typeface="Cambria"/>
            </a:endParaRPr>
          </a:p>
          <a:p>
            <a:pPr marL="57150">
              <a:lnSpc>
                <a:spcPct val="100000"/>
              </a:lnSpc>
              <a:spcBef>
                <a:spcPts val="5"/>
              </a:spcBef>
            </a:pPr>
            <a:r>
              <a:rPr sz="1400" b="1" spc="-10" dirty="0">
                <a:latin typeface="Palatino Linotype"/>
                <a:cs typeface="Palatino Linotype"/>
              </a:rPr>
              <a:t>Середньочутливі:</a:t>
            </a:r>
            <a:endParaRPr sz="1400">
              <a:latin typeface="Palatino Linotype"/>
              <a:cs typeface="Palatino Linotype"/>
            </a:endParaRPr>
          </a:p>
          <a:p>
            <a:pPr marL="165100" indent="-161925">
              <a:lnSpc>
                <a:spcPct val="100000"/>
              </a:lnSpc>
              <a:spcBef>
                <a:spcPts val="5"/>
              </a:spcBef>
              <a:buChar char="●"/>
              <a:tabLst>
                <a:tab pos="165100" algn="l"/>
              </a:tabLst>
            </a:pPr>
            <a:r>
              <a:rPr sz="1400" dirty="0">
                <a:latin typeface="Cambria"/>
                <a:cs typeface="Cambria"/>
              </a:rPr>
              <a:t>Ендотелій</a:t>
            </a:r>
            <a:r>
              <a:rPr sz="1400" spc="150" dirty="0">
                <a:latin typeface="Cambria"/>
                <a:cs typeface="Cambria"/>
              </a:rPr>
              <a:t> </a:t>
            </a:r>
            <a:r>
              <a:rPr sz="1400" spc="-20" dirty="0">
                <a:latin typeface="Cambria"/>
                <a:cs typeface="Cambria"/>
              </a:rPr>
              <a:t>судин</a:t>
            </a:r>
            <a:endParaRPr sz="1400">
              <a:latin typeface="Cambria"/>
              <a:cs typeface="Cambria"/>
            </a:endParaRPr>
          </a:p>
          <a:p>
            <a:pPr marL="165100" indent="-161925">
              <a:lnSpc>
                <a:spcPct val="100000"/>
              </a:lnSpc>
              <a:spcBef>
                <a:spcPts val="25"/>
              </a:spcBef>
              <a:buChar char="●"/>
              <a:tabLst>
                <a:tab pos="165100" algn="l"/>
              </a:tabLst>
            </a:pPr>
            <a:r>
              <a:rPr sz="1400" spc="-10" dirty="0">
                <a:latin typeface="Cambria"/>
                <a:cs typeface="Cambria"/>
              </a:rPr>
              <a:t>Фібробласти</a:t>
            </a:r>
            <a:endParaRPr sz="1400">
              <a:latin typeface="Cambria"/>
              <a:cs typeface="Cambria"/>
            </a:endParaRPr>
          </a:p>
          <a:p>
            <a:pPr marL="165100" indent="-161925">
              <a:lnSpc>
                <a:spcPct val="100000"/>
              </a:lnSpc>
              <a:spcBef>
                <a:spcPts val="5"/>
              </a:spcBef>
              <a:buChar char="●"/>
              <a:tabLst>
                <a:tab pos="165100" algn="l"/>
              </a:tabLst>
            </a:pPr>
            <a:r>
              <a:rPr sz="1400" spc="-10" dirty="0">
                <a:latin typeface="Cambria"/>
                <a:cs typeface="Cambria"/>
              </a:rPr>
              <a:t>Печінка</a:t>
            </a:r>
            <a:endParaRPr sz="1400">
              <a:latin typeface="Cambria"/>
              <a:cs typeface="Cambria"/>
            </a:endParaRPr>
          </a:p>
          <a:p>
            <a:pPr>
              <a:lnSpc>
                <a:spcPct val="100000"/>
              </a:lnSpc>
              <a:spcBef>
                <a:spcPts val="60"/>
              </a:spcBef>
              <a:buFont typeface="Cambria"/>
              <a:buChar char="●"/>
            </a:pPr>
            <a:endParaRPr sz="1400">
              <a:latin typeface="Cambria"/>
              <a:cs typeface="Cambria"/>
            </a:endParaRPr>
          </a:p>
          <a:p>
            <a:pPr marL="57150">
              <a:lnSpc>
                <a:spcPct val="100000"/>
              </a:lnSpc>
              <a:spcBef>
                <a:spcPts val="5"/>
              </a:spcBef>
            </a:pPr>
            <a:r>
              <a:rPr sz="1400" b="1" spc="-10" dirty="0">
                <a:latin typeface="Palatino Linotype"/>
                <a:cs typeface="Palatino Linotype"/>
              </a:rPr>
              <a:t>Низькочутливі:</a:t>
            </a:r>
            <a:endParaRPr sz="1400">
              <a:latin typeface="Palatino Linotype"/>
              <a:cs typeface="Palatino Linotype"/>
            </a:endParaRPr>
          </a:p>
          <a:p>
            <a:pPr marL="165100" indent="-161925">
              <a:lnSpc>
                <a:spcPct val="100000"/>
              </a:lnSpc>
              <a:spcBef>
                <a:spcPts val="15"/>
              </a:spcBef>
              <a:buChar char="●"/>
              <a:tabLst>
                <a:tab pos="165100" algn="l"/>
              </a:tabLst>
            </a:pPr>
            <a:r>
              <a:rPr sz="1400" dirty="0">
                <a:latin typeface="Cambria"/>
                <a:cs typeface="Cambria"/>
              </a:rPr>
              <a:t>Нервові</a:t>
            </a:r>
            <a:r>
              <a:rPr sz="1400" spc="175" dirty="0">
                <a:latin typeface="Cambria"/>
                <a:cs typeface="Cambria"/>
              </a:rPr>
              <a:t> </a:t>
            </a:r>
            <a:r>
              <a:rPr sz="1400" spc="-10" dirty="0">
                <a:latin typeface="Cambria"/>
                <a:cs typeface="Cambria"/>
              </a:rPr>
              <a:t>клітини</a:t>
            </a:r>
            <a:endParaRPr sz="1400">
              <a:latin typeface="Cambria"/>
              <a:cs typeface="Cambria"/>
            </a:endParaRPr>
          </a:p>
          <a:p>
            <a:pPr marL="165100" indent="-161925">
              <a:lnSpc>
                <a:spcPct val="100000"/>
              </a:lnSpc>
              <a:spcBef>
                <a:spcPts val="15"/>
              </a:spcBef>
              <a:buChar char="●"/>
              <a:tabLst>
                <a:tab pos="165100" algn="l"/>
              </a:tabLst>
            </a:pPr>
            <a:r>
              <a:rPr sz="1400" dirty="0">
                <a:latin typeface="Cambria"/>
                <a:cs typeface="Cambria"/>
              </a:rPr>
              <a:t>М’язова</a:t>
            </a:r>
            <a:r>
              <a:rPr sz="1400" spc="204" dirty="0">
                <a:latin typeface="Cambria"/>
                <a:cs typeface="Cambria"/>
              </a:rPr>
              <a:t> </a:t>
            </a:r>
            <a:r>
              <a:rPr sz="1400" spc="-10" dirty="0">
                <a:latin typeface="Cambria"/>
                <a:cs typeface="Cambria"/>
              </a:rPr>
              <a:t>тканина</a:t>
            </a:r>
            <a:endParaRPr sz="1400">
              <a:latin typeface="Cambria"/>
              <a:cs typeface="Cambria"/>
            </a:endParaRPr>
          </a:p>
          <a:p>
            <a:pPr marL="165100" indent="-161925">
              <a:lnSpc>
                <a:spcPct val="100000"/>
              </a:lnSpc>
              <a:spcBef>
                <a:spcPts val="10"/>
              </a:spcBef>
              <a:buChar char="●"/>
              <a:tabLst>
                <a:tab pos="165100" algn="l"/>
              </a:tabLst>
            </a:pPr>
            <a:r>
              <a:rPr sz="1400" dirty="0">
                <a:latin typeface="Cambria"/>
                <a:cs typeface="Cambria"/>
              </a:rPr>
              <a:t>Кісткова</a:t>
            </a:r>
            <a:r>
              <a:rPr sz="1400" spc="65" dirty="0">
                <a:latin typeface="Cambria"/>
                <a:cs typeface="Cambria"/>
              </a:rPr>
              <a:t> </a:t>
            </a:r>
            <a:r>
              <a:rPr sz="1400" spc="-10" dirty="0">
                <a:latin typeface="Cambria"/>
                <a:cs typeface="Cambria"/>
              </a:rPr>
              <a:t>тканина</a:t>
            </a:r>
            <a:endParaRPr sz="1400">
              <a:latin typeface="Cambria"/>
              <a:cs typeface="Cambri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70026" y="248674"/>
            <a:ext cx="7618095" cy="4375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Умови</a:t>
            </a:r>
            <a:r>
              <a:rPr spc="50" dirty="0"/>
              <a:t> </a:t>
            </a:r>
            <a:r>
              <a:rPr dirty="0"/>
              <a:t>впливу</a:t>
            </a:r>
            <a:r>
              <a:rPr spc="50" dirty="0"/>
              <a:t> </a:t>
            </a:r>
            <a:r>
              <a:rPr spc="-55" dirty="0"/>
              <a:t>іонізуючого</a:t>
            </a:r>
            <a:r>
              <a:rPr spc="45" dirty="0"/>
              <a:t> </a:t>
            </a:r>
            <a:r>
              <a:rPr spc="-10" dirty="0"/>
              <a:t>випромінювання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650"/>
              </a:lnSpc>
            </a:pPr>
            <a:fld id="{81D60167-4931-47E6-BA6A-407CBD079E47}" type="slidenum">
              <a:rPr spc="-25" dirty="0"/>
              <a:pPr marL="38100">
                <a:lnSpc>
                  <a:spcPts val="1650"/>
                </a:lnSpc>
              </a:pPr>
              <a:t>5</a:t>
            </a:fld>
            <a:endParaRPr spc="-25" dirty="0"/>
          </a:p>
        </p:txBody>
      </p:sp>
      <p:sp>
        <p:nvSpPr>
          <p:cNvPr id="3" name="object 3"/>
          <p:cNvSpPr txBox="1"/>
          <p:nvPr/>
        </p:nvSpPr>
        <p:spPr>
          <a:xfrm>
            <a:off x="6020904" y="931236"/>
            <a:ext cx="3918585" cy="370712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dirty="0">
                <a:latin typeface="Cambria"/>
                <a:cs typeface="Cambria"/>
              </a:rPr>
              <a:t>Важливими</a:t>
            </a:r>
            <a:r>
              <a:rPr sz="1600" spc="250" dirty="0">
                <a:latin typeface="Cambria"/>
                <a:cs typeface="Cambria"/>
              </a:rPr>
              <a:t> </a:t>
            </a:r>
            <a:r>
              <a:rPr sz="1600" dirty="0">
                <a:latin typeface="Cambria"/>
                <a:cs typeface="Cambria"/>
              </a:rPr>
              <a:t>факторами</a:t>
            </a:r>
            <a:r>
              <a:rPr sz="1600" spc="250" dirty="0">
                <a:latin typeface="Cambria"/>
                <a:cs typeface="Cambria"/>
              </a:rPr>
              <a:t> </a:t>
            </a:r>
            <a:r>
              <a:rPr sz="1600" spc="-25" dirty="0">
                <a:latin typeface="Cambria"/>
                <a:cs typeface="Cambria"/>
              </a:rPr>
              <a:t>є:</a:t>
            </a:r>
            <a:endParaRPr sz="1600">
              <a:latin typeface="Cambria"/>
              <a:cs typeface="Cambria"/>
            </a:endParaRPr>
          </a:p>
          <a:p>
            <a:pPr marL="12700" marR="18415" indent="-12065">
              <a:lnSpc>
                <a:spcPts val="1939"/>
              </a:lnSpc>
              <a:spcBef>
                <a:spcPts val="60"/>
              </a:spcBef>
              <a:buChar char="●"/>
              <a:tabLst>
                <a:tab pos="183515" algn="l"/>
              </a:tabLst>
            </a:pPr>
            <a:r>
              <a:rPr sz="1600" dirty="0">
                <a:latin typeface="Cambria"/>
                <a:cs typeface="Cambria"/>
              </a:rPr>
              <a:t>	Доза</a:t>
            </a:r>
            <a:r>
              <a:rPr sz="1600" spc="180" dirty="0">
                <a:latin typeface="Cambria"/>
                <a:cs typeface="Cambria"/>
              </a:rPr>
              <a:t> </a:t>
            </a:r>
            <a:r>
              <a:rPr sz="1600" dirty="0">
                <a:latin typeface="Cambria"/>
                <a:cs typeface="Cambria"/>
              </a:rPr>
              <a:t>випромінювання</a:t>
            </a:r>
            <a:r>
              <a:rPr sz="1600" spc="170" dirty="0">
                <a:latin typeface="Cambria"/>
                <a:cs typeface="Cambria"/>
              </a:rPr>
              <a:t> </a:t>
            </a:r>
            <a:r>
              <a:rPr sz="1600" dirty="0">
                <a:latin typeface="Cambria"/>
                <a:cs typeface="Cambria"/>
              </a:rPr>
              <a:t>(чим</a:t>
            </a:r>
            <a:r>
              <a:rPr sz="1600" spc="170" dirty="0">
                <a:latin typeface="Cambria"/>
                <a:cs typeface="Cambria"/>
              </a:rPr>
              <a:t> </a:t>
            </a:r>
            <a:r>
              <a:rPr sz="1600" dirty="0">
                <a:latin typeface="Cambria"/>
                <a:cs typeface="Cambria"/>
              </a:rPr>
              <a:t>вища</a:t>
            </a:r>
            <a:r>
              <a:rPr sz="1600" spc="180" dirty="0">
                <a:latin typeface="Cambria"/>
                <a:cs typeface="Cambria"/>
              </a:rPr>
              <a:t> </a:t>
            </a:r>
            <a:r>
              <a:rPr sz="1600" spc="-10" dirty="0">
                <a:latin typeface="Cambria"/>
                <a:cs typeface="Cambria"/>
              </a:rPr>
              <a:t>доза, </a:t>
            </a:r>
            <a:r>
              <a:rPr sz="1600" dirty="0">
                <a:latin typeface="Cambria"/>
                <a:cs typeface="Cambria"/>
              </a:rPr>
              <a:t>тим</a:t>
            </a:r>
            <a:r>
              <a:rPr sz="1600" spc="140" dirty="0">
                <a:latin typeface="Cambria"/>
                <a:cs typeface="Cambria"/>
              </a:rPr>
              <a:t> </a:t>
            </a:r>
            <a:r>
              <a:rPr sz="1600" dirty="0">
                <a:latin typeface="Cambria"/>
                <a:cs typeface="Cambria"/>
              </a:rPr>
              <a:t>сильніші</a:t>
            </a:r>
            <a:r>
              <a:rPr sz="1600" spc="165" dirty="0">
                <a:latin typeface="Cambria"/>
                <a:cs typeface="Cambria"/>
              </a:rPr>
              <a:t> </a:t>
            </a:r>
            <a:r>
              <a:rPr sz="1600" spc="-10" dirty="0">
                <a:latin typeface="Cambria"/>
                <a:cs typeface="Cambria"/>
              </a:rPr>
              <a:t>ефекти).</a:t>
            </a:r>
            <a:endParaRPr sz="1600">
              <a:latin typeface="Cambria"/>
              <a:cs typeface="Cambria"/>
            </a:endParaRPr>
          </a:p>
          <a:p>
            <a:pPr marL="12700" marR="584835" indent="-12065">
              <a:lnSpc>
                <a:spcPts val="1930"/>
              </a:lnSpc>
              <a:buChar char="●"/>
              <a:tabLst>
                <a:tab pos="183515" algn="l"/>
              </a:tabLst>
            </a:pPr>
            <a:r>
              <a:rPr sz="1600" dirty="0">
                <a:latin typeface="Cambria"/>
                <a:cs typeface="Cambria"/>
              </a:rPr>
              <a:t>	Потужність</a:t>
            </a:r>
            <a:r>
              <a:rPr sz="1600" spc="165" dirty="0">
                <a:latin typeface="Cambria"/>
                <a:cs typeface="Cambria"/>
              </a:rPr>
              <a:t> </a:t>
            </a:r>
            <a:r>
              <a:rPr sz="1600" dirty="0">
                <a:latin typeface="Cambria"/>
                <a:cs typeface="Cambria"/>
              </a:rPr>
              <a:t>дози</a:t>
            </a:r>
            <a:r>
              <a:rPr sz="1600" spc="170" dirty="0">
                <a:latin typeface="Cambria"/>
                <a:cs typeface="Cambria"/>
              </a:rPr>
              <a:t> </a:t>
            </a:r>
            <a:r>
              <a:rPr sz="1600" spc="-10" dirty="0">
                <a:latin typeface="Cambria"/>
                <a:cs typeface="Cambria"/>
              </a:rPr>
              <a:t>(повільне </a:t>
            </a:r>
            <a:r>
              <a:rPr sz="1600" dirty="0">
                <a:latin typeface="Cambria"/>
                <a:cs typeface="Cambria"/>
              </a:rPr>
              <a:t>опромінення</a:t>
            </a:r>
            <a:r>
              <a:rPr sz="1600" spc="170" dirty="0">
                <a:latin typeface="Cambria"/>
                <a:cs typeface="Cambria"/>
              </a:rPr>
              <a:t> </a:t>
            </a:r>
            <a:r>
              <a:rPr sz="1600" dirty="0">
                <a:latin typeface="Cambria"/>
                <a:cs typeface="Cambria"/>
              </a:rPr>
              <a:t>дає</a:t>
            </a:r>
            <a:r>
              <a:rPr sz="1600" spc="190" dirty="0">
                <a:latin typeface="Cambria"/>
                <a:cs typeface="Cambria"/>
              </a:rPr>
              <a:t> </a:t>
            </a:r>
            <a:r>
              <a:rPr sz="1600" dirty="0">
                <a:latin typeface="Cambria"/>
                <a:cs typeface="Cambria"/>
              </a:rPr>
              <a:t>більше</a:t>
            </a:r>
            <a:r>
              <a:rPr sz="1600" spc="190" dirty="0">
                <a:latin typeface="Cambria"/>
                <a:cs typeface="Cambria"/>
              </a:rPr>
              <a:t> </a:t>
            </a:r>
            <a:r>
              <a:rPr sz="1600" dirty="0">
                <a:latin typeface="Cambria"/>
                <a:cs typeface="Cambria"/>
              </a:rPr>
              <a:t>шансів</a:t>
            </a:r>
            <a:r>
              <a:rPr sz="1600" spc="170" dirty="0">
                <a:latin typeface="Cambria"/>
                <a:cs typeface="Cambria"/>
              </a:rPr>
              <a:t> </a:t>
            </a:r>
            <a:r>
              <a:rPr sz="1600" spc="-25" dirty="0">
                <a:latin typeface="Cambria"/>
                <a:cs typeface="Cambria"/>
              </a:rPr>
              <a:t>на</a:t>
            </a:r>
            <a:endParaRPr sz="1600">
              <a:latin typeface="Cambria"/>
              <a:cs typeface="Cambria"/>
            </a:endParaRPr>
          </a:p>
          <a:p>
            <a:pPr marL="12700">
              <a:lnSpc>
                <a:spcPts val="1875"/>
              </a:lnSpc>
            </a:pPr>
            <a:r>
              <a:rPr sz="1600" dirty="0">
                <a:latin typeface="Cambria"/>
                <a:cs typeface="Cambria"/>
              </a:rPr>
              <a:t>репарацію</a:t>
            </a:r>
            <a:r>
              <a:rPr sz="1600" spc="335" dirty="0">
                <a:latin typeface="Cambria"/>
                <a:cs typeface="Cambria"/>
              </a:rPr>
              <a:t> </a:t>
            </a:r>
            <a:r>
              <a:rPr sz="1600" spc="65" dirty="0">
                <a:latin typeface="Cambria"/>
                <a:cs typeface="Cambria"/>
              </a:rPr>
              <a:t>ДНК).</a:t>
            </a:r>
            <a:endParaRPr sz="1600">
              <a:latin typeface="Cambria"/>
              <a:cs typeface="Cambria"/>
            </a:endParaRPr>
          </a:p>
          <a:p>
            <a:pPr marL="12700" marR="5080" indent="-12065">
              <a:lnSpc>
                <a:spcPct val="100499"/>
              </a:lnSpc>
              <a:buChar char="●"/>
              <a:tabLst>
                <a:tab pos="183515" algn="l"/>
              </a:tabLst>
            </a:pPr>
            <a:r>
              <a:rPr sz="1600" dirty="0">
                <a:latin typeface="Cambria"/>
                <a:cs typeface="Cambria"/>
              </a:rPr>
              <a:t>	Вид</a:t>
            </a:r>
            <a:r>
              <a:rPr sz="1600" spc="254" dirty="0">
                <a:latin typeface="Cambria"/>
                <a:cs typeface="Cambria"/>
              </a:rPr>
              <a:t> </a:t>
            </a:r>
            <a:r>
              <a:rPr sz="1600" dirty="0">
                <a:latin typeface="Cambria"/>
                <a:cs typeface="Cambria"/>
              </a:rPr>
              <a:t>випромінювання</a:t>
            </a:r>
            <a:r>
              <a:rPr sz="1600" spc="270" dirty="0">
                <a:latin typeface="Cambria"/>
                <a:cs typeface="Cambria"/>
              </a:rPr>
              <a:t> </a:t>
            </a:r>
            <a:r>
              <a:rPr sz="1600" dirty="0">
                <a:latin typeface="Cambria"/>
                <a:cs typeface="Cambria"/>
              </a:rPr>
              <a:t>(альфа-</a:t>
            </a:r>
            <a:r>
              <a:rPr sz="1600" spc="-10" dirty="0">
                <a:latin typeface="Cambria"/>
                <a:cs typeface="Cambria"/>
              </a:rPr>
              <a:t>частинки </a:t>
            </a:r>
            <a:r>
              <a:rPr sz="1600" dirty="0">
                <a:latin typeface="Cambria"/>
                <a:cs typeface="Cambria"/>
              </a:rPr>
              <a:t>мають</a:t>
            </a:r>
            <a:r>
              <a:rPr sz="1600" spc="110" dirty="0">
                <a:latin typeface="Cambria"/>
                <a:cs typeface="Cambria"/>
              </a:rPr>
              <a:t> </a:t>
            </a:r>
            <a:r>
              <a:rPr sz="1600" dirty="0">
                <a:latin typeface="Cambria"/>
                <a:cs typeface="Cambria"/>
              </a:rPr>
              <a:t>високу</a:t>
            </a:r>
            <a:r>
              <a:rPr sz="1600" spc="100" dirty="0">
                <a:latin typeface="Cambria"/>
                <a:cs typeface="Cambria"/>
              </a:rPr>
              <a:t> </a:t>
            </a:r>
            <a:r>
              <a:rPr sz="1600" dirty="0">
                <a:latin typeface="Cambria"/>
                <a:cs typeface="Cambria"/>
              </a:rPr>
              <a:t>іонізацію,</a:t>
            </a:r>
            <a:r>
              <a:rPr sz="1600" spc="114" dirty="0">
                <a:latin typeface="Cambria"/>
                <a:cs typeface="Cambria"/>
              </a:rPr>
              <a:t> </a:t>
            </a:r>
            <a:r>
              <a:rPr sz="1600" dirty="0">
                <a:latin typeface="Cambria"/>
                <a:cs typeface="Cambria"/>
              </a:rPr>
              <a:t>але</a:t>
            </a:r>
            <a:r>
              <a:rPr sz="1600" spc="100" dirty="0">
                <a:latin typeface="Cambria"/>
                <a:cs typeface="Cambria"/>
              </a:rPr>
              <a:t> </a:t>
            </a:r>
            <a:r>
              <a:rPr sz="1600" spc="-10" dirty="0">
                <a:latin typeface="Cambria"/>
                <a:cs typeface="Cambria"/>
              </a:rPr>
              <a:t>низьку</a:t>
            </a:r>
            <a:endParaRPr sz="1600">
              <a:latin typeface="Cambria"/>
              <a:cs typeface="Cambria"/>
            </a:endParaRPr>
          </a:p>
          <a:p>
            <a:pPr marL="12700" marR="543560">
              <a:lnSpc>
                <a:spcPct val="100499"/>
              </a:lnSpc>
              <a:spcBef>
                <a:spcPts val="10"/>
              </a:spcBef>
            </a:pPr>
            <a:r>
              <a:rPr sz="1600" dirty="0">
                <a:latin typeface="Cambria"/>
                <a:cs typeface="Cambria"/>
              </a:rPr>
              <a:t>проникність,</a:t>
            </a:r>
            <a:r>
              <a:rPr sz="1600" spc="135" dirty="0">
                <a:latin typeface="Cambria"/>
                <a:cs typeface="Cambria"/>
              </a:rPr>
              <a:t> </a:t>
            </a:r>
            <a:r>
              <a:rPr sz="1600" dirty="0">
                <a:latin typeface="Cambria"/>
                <a:cs typeface="Cambria"/>
              </a:rPr>
              <a:t>тоді</a:t>
            </a:r>
            <a:r>
              <a:rPr sz="1600" spc="155" dirty="0">
                <a:latin typeface="Cambria"/>
                <a:cs typeface="Cambria"/>
              </a:rPr>
              <a:t> </a:t>
            </a:r>
            <a:r>
              <a:rPr sz="1600" dirty="0">
                <a:latin typeface="Cambria"/>
                <a:cs typeface="Cambria"/>
              </a:rPr>
              <a:t>як</a:t>
            </a:r>
            <a:r>
              <a:rPr sz="1600" spc="125" dirty="0">
                <a:latin typeface="Cambria"/>
                <a:cs typeface="Cambria"/>
              </a:rPr>
              <a:t> </a:t>
            </a:r>
            <a:r>
              <a:rPr sz="1600" dirty="0">
                <a:latin typeface="Cambria"/>
                <a:cs typeface="Cambria"/>
              </a:rPr>
              <a:t>гамма-</a:t>
            </a:r>
            <a:r>
              <a:rPr sz="1600" spc="-10" dirty="0">
                <a:latin typeface="Cambria"/>
                <a:cs typeface="Cambria"/>
              </a:rPr>
              <a:t>кванти </a:t>
            </a:r>
            <a:r>
              <a:rPr sz="1600" dirty="0">
                <a:latin typeface="Cambria"/>
                <a:cs typeface="Cambria"/>
              </a:rPr>
              <a:t>мають</a:t>
            </a:r>
            <a:r>
              <a:rPr sz="1600" spc="70" dirty="0">
                <a:latin typeface="Cambria"/>
                <a:cs typeface="Cambria"/>
              </a:rPr>
              <a:t> </a:t>
            </a:r>
            <a:r>
              <a:rPr sz="1600" dirty="0">
                <a:latin typeface="Cambria"/>
                <a:cs typeface="Cambria"/>
              </a:rPr>
              <a:t>високу</a:t>
            </a:r>
            <a:r>
              <a:rPr sz="1600" spc="60" dirty="0">
                <a:latin typeface="Cambria"/>
                <a:cs typeface="Cambria"/>
              </a:rPr>
              <a:t> </a:t>
            </a:r>
            <a:r>
              <a:rPr sz="1600" spc="45" dirty="0">
                <a:latin typeface="Cambria"/>
                <a:cs typeface="Cambria"/>
              </a:rPr>
              <a:t>проникну</a:t>
            </a:r>
            <a:r>
              <a:rPr sz="1600" spc="70" dirty="0">
                <a:latin typeface="Cambria"/>
                <a:cs typeface="Cambria"/>
              </a:rPr>
              <a:t> </a:t>
            </a:r>
            <a:r>
              <a:rPr sz="1600" spc="-10" dirty="0">
                <a:latin typeface="Cambria"/>
                <a:cs typeface="Cambria"/>
              </a:rPr>
              <a:t>здатність).</a:t>
            </a:r>
            <a:endParaRPr sz="1600">
              <a:latin typeface="Cambria"/>
              <a:cs typeface="Cambria"/>
            </a:endParaRPr>
          </a:p>
          <a:p>
            <a:pPr marL="12700" marR="755015" indent="-12065">
              <a:lnSpc>
                <a:spcPts val="1939"/>
              </a:lnSpc>
              <a:spcBef>
                <a:spcPts val="55"/>
              </a:spcBef>
              <a:buChar char="●"/>
              <a:tabLst>
                <a:tab pos="183515" algn="l"/>
              </a:tabLst>
            </a:pPr>
            <a:r>
              <a:rPr sz="1600" dirty="0">
                <a:latin typeface="Cambria"/>
                <a:cs typeface="Cambria"/>
              </a:rPr>
              <a:t>	Частота</a:t>
            </a:r>
            <a:r>
              <a:rPr sz="1600" spc="85" dirty="0">
                <a:latin typeface="Cambria"/>
                <a:cs typeface="Cambria"/>
              </a:rPr>
              <a:t> </a:t>
            </a:r>
            <a:r>
              <a:rPr sz="1600" dirty="0">
                <a:latin typeface="Cambria"/>
                <a:cs typeface="Cambria"/>
              </a:rPr>
              <a:t>впливу</a:t>
            </a:r>
            <a:r>
              <a:rPr sz="1600" spc="90" dirty="0">
                <a:latin typeface="Cambria"/>
                <a:cs typeface="Cambria"/>
              </a:rPr>
              <a:t> </a:t>
            </a:r>
            <a:r>
              <a:rPr sz="1600" dirty="0">
                <a:latin typeface="Cambria"/>
                <a:cs typeface="Cambria"/>
              </a:rPr>
              <a:t>(одноразове</a:t>
            </a:r>
            <a:r>
              <a:rPr sz="1600" spc="80" dirty="0">
                <a:latin typeface="Cambria"/>
                <a:cs typeface="Cambria"/>
              </a:rPr>
              <a:t> </a:t>
            </a:r>
            <a:r>
              <a:rPr sz="1600" spc="-25" dirty="0">
                <a:latin typeface="Cambria"/>
                <a:cs typeface="Cambria"/>
              </a:rPr>
              <a:t>чи </a:t>
            </a:r>
            <a:r>
              <a:rPr sz="1600" dirty="0">
                <a:latin typeface="Cambria"/>
                <a:cs typeface="Cambria"/>
              </a:rPr>
              <a:t>хронічне</a:t>
            </a:r>
            <a:r>
              <a:rPr sz="1600" spc="340" dirty="0">
                <a:latin typeface="Cambria"/>
                <a:cs typeface="Cambria"/>
              </a:rPr>
              <a:t> </a:t>
            </a:r>
            <a:r>
              <a:rPr sz="1600" spc="-10" dirty="0">
                <a:latin typeface="Cambria"/>
                <a:cs typeface="Cambria"/>
              </a:rPr>
              <a:t>опромінення).</a:t>
            </a:r>
            <a:endParaRPr sz="1600">
              <a:latin typeface="Cambria"/>
              <a:cs typeface="Cambria"/>
            </a:endParaRPr>
          </a:p>
          <a:p>
            <a:pPr marL="183515" indent="-182880">
              <a:lnSpc>
                <a:spcPts val="1860"/>
              </a:lnSpc>
              <a:buChar char="●"/>
              <a:tabLst>
                <a:tab pos="183515" algn="l"/>
              </a:tabLst>
            </a:pPr>
            <a:r>
              <a:rPr sz="1600" dirty="0">
                <a:latin typeface="Cambria"/>
                <a:cs typeface="Cambria"/>
              </a:rPr>
              <a:t>Кисневе</a:t>
            </a:r>
            <a:r>
              <a:rPr sz="1600" spc="180" dirty="0">
                <a:latin typeface="Cambria"/>
                <a:cs typeface="Cambria"/>
              </a:rPr>
              <a:t> </a:t>
            </a:r>
            <a:r>
              <a:rPr sz="1600" dirty="0">
                <a:latin typeface="Cambria"/>
                <a:cs typeface="Cambria"/>
              </a:rPr>
              <a:t>середовище</a:t>
            </a:r>
            <a:r>
              <a:rPr sz="1600" spc="180" dirty="0">
                <a:latin typeface="Cambria"/>
                <a:cs typeface="Cambria"/>
              </a:rPr>
              <a:t> </a:t>
            </a:r>
            <a:r>
              <a:rPr sz="1600" spc="-10" dirty="0">
                <a:latin typeface="Cambria"/>
                <a:cs typeface="Cambria"/>
              </a:rPr>
              <a:t>(ефект</a:t>
            </a:r>
            <a:endParaRPr sz="1600">
              <a:latin typeface="Cambria"/>
              <a:cs typeface="Cambria"/>
            </a:endParaRPr>
          </a:p>
          <a:p>
            <a:pPr marL="12700" marR="16510">
              <a:lnSpc>
                <a:spcPts val="1939"/>
              </a:lnSpc>
              <a:spcBef>
                <a:spcPts val="60"/>
              </a:spcBef>
            </a:pPr>
            <a:r>
              <a:rPr sz="1600" dirty="0">
                <a:latin typeface="Cambria"/>
                <a:cs typeface="Cambria"/>
              </a:rPr>
              <a:t>підсилюється</a:t>
            </a:r>
            <a:r>
              <a:rPr sz="1600" spc="130" dirty="0">
                <a:latin typeface="Cambria"/>
                <a:cs typeface="Cambria"/>
              </a:rPr>
              <a:t> </a:t>
            </a:r>
            <a:r>
              <a:rPr sz="1600" spc="70" dirty="0">
                <a:latin typeface="Cambria"/>
                <a:cs typeface="Cambria"/>
              </a:rPr>
              <a:t>у</a:t>
            </a:r>
            <a:r>
              <a:rPr sz="1600" spc="135" dirty="0">
                <a:latin typeface="Cambria"/>
                <a:cs typeface="Cambria"/>
              </a:rPr>
              <a:t> </a:t>
            </a:r>
            <a:r>
              <a:rPr sz="1600" dirty="0">
                <a:latin typeface="Cambria"/>
                <a:cs typeface="Cambria"/>
              </a:rPr>
              <a:t>присутності</a:t>
            </a:r>
            <a:r>
              <a:rPr sz="1600" spc="155" dirty="0">
                <a:latin typeface="Cambria"/>
                <a:cs typeface="Cambria"/>
              </a:rPr>
              <a:t> </a:t>
            </a:r>
            <a:r>
              <a:rPr sz="1600" dirty="0">
                <a:latin typeface="Cambria"/>
                <a:cs typeface="Cambria"/>
              </a:rPr>
              <a:t>кисню</a:t>
            </a:r>
            <a:r>
              <a:rPr sz="1600" spc="125" dirty="0">
                <a:latin typeface="Cambria"/>
                <a:cs typeface="Cambria"/>
              </a:rPr>
              <a:t> </a:t>
            </a:r>
            <a:r>
              <a:rPr sz="1600" spc="-10" dirty="0">
                <a:latin typeface="Cambria"/>
                <a:cs typeface="Cambria"/>
              </a:rPr>
              <a:t>через </a:t>
            </a:r>
            <a:r>
              <a:rPr sz="1600" dirty="0">
                <a:latin typeface="Cambria"/>
                <a:cs typeface="Cambria"/>
              </a:rPr>
              <a:t>утворення</a:t>
            </a:r>
            <a:r>
              <a:rPr sz="1600" spc="130" dirty="0">
                <a:latin typeface="Cambria"/>
                <a:cs typeface="Cambria"/>
              </a:rPr>
              <a:t> </a:t>
            </a:r>
            <a:r>
              <a:rPr sz="1600" dirty="0">
                <a:latin typeface="Cambria"/>
                <a:cs typeface="Cambria"/>
              </a:rPr>
              <a:t>вільних</a:t>
            </a:r>
            <a:r>
              <a:rPr sz="1600" spc="130" dirty="0">
                <a:latin typeface="Cambria"/>
                <a:cs typeface="Cambria"/>
              </a:rPr>
              <a:t> </a:t>
            </a:r>
            <a:r>
              <a:rPr sz="1600" spc="-10" dirty="0">
                <a:latin typeface="Cambria"/>
                <a:cs typeface="Cambria"/>
              </a:rPr>
              <a:t>радикалів).</a:t>
            </a:r>
            <a:endParaRPr sz="1600">
              <a:latin typeface="Cambria"/>
              <a:cs typeface="Cambria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13546" y="2011637"/>
            <a:ext cx="4811198" cy="2033979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531347" y="248674"/>
            <a:ext cx="3638176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55" dirty="0" err="1"/>
              <a:t>Групи</a:t>
            </a:r>
            <a:r>
              <a:rPr lang="ru-RU" spc="-55" dirty="0"/>
              <a:t> </a:t>
            </a:r>
            <a:r>
              <a:rPr spc="-10" dirty="0"/>
              <a:t>ризику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650"/>
              </a:lnSpc>
            </a:pPr>
            <a:fld id="{81D60167-4931-47E6-BA6A-407CBD079E47}" type="slidenum">
              <a:rPr spc="-25" dirty="0"/>
              <a:pPr marL="38100">
                <a:lnSpc>
                  <a:spcPts val="1650"/>
                </a:lnSpc>
              </a:pPr>
              <a:t>6</a:t>
            </a:fld>
            <a:endParaRPr spc="-25" dirty="0"/>
          </a:p>
        </p:txBody>
      </p:sp>
      <p:sp>
        <p:nvSpPr>
          <p:cNvPr id="3" name="object 3"/>
          <p:cNvSpPr txBox="1"/>
          <p:nvPr/>
        </p:nvSpPr>
        <p:spPr>
          <a:xfrm>
            <a:off x="77304" y="872549"/>
            <a:ext cx="6916420" cy="1955164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>
              <a:lnSpc>
                <a:spcPct val="100499"/>
              </a:lnSpc>
              <a:spcBef>
                <a:spcPts val="90"/>
              </a:spcBef>
            </a:pPr>
            <a:r>
              <a:rPr sz="1800" dirty="0">
                <a:latin typeface="Cambria"/>
                <a:cs typeface="Cambria"/>
              </a:rPr>
              <a:t>Іонізуючому</a:t>
            </a:r>
            <a:r>
              <a:rPr sz="1800" spc="280" dirty="0">
                <a:latin typeface="Cambria"/>
                <a:cs typeface="Cambria"/>
              </a:rPr>
              <a:t> </a:t>
            </a:r>
            <a:r>
              <a:rPr sz="1800" dirty="0">
                <a:latin typeface="Cambria"/>
                <a:cs typeface="Cambria"/>
              </a:rPr>
              <a:t>випромінюванню</a:t>
            </a:r>
            <a:r>
              <a:rPr sz="1800" spc="280" dirty="0">
                <a:latin typeface="Cambria"/>
                <a:cs typeface="Cambria"/>
              </a:rPr>
              <a:t> </a:t>
            </a:r>
            <a:r>
              <a:rPr sz="1800" dirty="0">
                <a:latin typeface="Cambria"/>
                <a:cs typeface="Cambria"/>
              </a:rPr>
              <a:t>можуть</a:t>
            </a:r>
            <a:r>
              <a:rPr sz="1800" spc="280" dirty="0">
                <a:latin typeface="Cambria"/>
                <a:cs typeface="Cambria"/>
              </a:rPr>
              <a:t> </a:t>
            </a:r>
            <a:r>
              <a:rPr sz="1800" dirty="0">
                <a:latin typeface="Cambria"/>
                <a:cs typeface="Cambria"/>
              </a:rPr>
              <a:t>піддаватися</a:t>
            </a:r>
            <a:r>
              <a:rPr sz="1800" spc="280" dirty="0">
                <a:latin typeface="Cambria"/>
                <a:cs typeface="Cambria"/>
              </a:rPr>
              <a:t> </a:t>
            </a:r>
            <a:r>
              <a:rPr sz="1800" dirty="0">
                <a:latin typeface="Cambria"/>
                <a:cs typeface="Cambria"/>
              </a:rPr>
              <a:t>особи,</a:t>
            </a:r>
            <a:r>
              <a:rPr sz="1800" spc="295" dirty="0">
                <a:latin typeface="Cambria"/>
                <a:cs typeface="Cambria"/>
              </a:rPr>
              <a:t> </a:t>
            </a:r>
            <a:r>
              <a:rPr sz="1800" spc="50" dirty="0">
                <a:latin typeface="Cambria"/>
                <a:cs typeface="Cambria"/>
              </a:rPr>
              <a:t>що </a:t>
            </a:r>
            <a:r>
              <a:rPr sz="1800" dirty="0">
                <a:latin typeface="Cambria"/>
                <a:cs typeface="Cambria"/>
              </a:rPr>
              <a:t>працюють</a:t>
            </a:r>
            <a:r>
              <a:rPr sz="1800" spc="180" dirty="0">
                <a:latin typeface="Cambria"/>
                <a:cs typeface="Cambria"/>
              </a:rPr>
              <a:t> </a:t>
            </a:r>
            <a:r>
              <a:rPr sz="1800" dirty="0">
                <a:latin typeface="Cambria"/>
                <a:cs typeface="Cambria"/>
              </a:rPr>
              <a:t>з</a:t>
            </a:r>
            <a:r>
              <a:rPr sz="1800" spc="180" dirty="0">
                <a:latin typeface="Cambria"/>
                <a:cs typeface="Cambria"/>
              </a:rPr>
              <a:t> </a:t>
            </a:r>
            <a:r>
              <a:rPr sz="1800" dirty="0">
                <a:latin typeface="Cambria"/>
                <a:cs typeface="Cambria"/>
              </a:rPr>
              <a:t>рентгенівськими</a:t>
            </a:r>
            <a:r>
              <a:rPr sz="1800" spc="175" dirty="0">
                <a:latin typeface="Cambria"/>
                <a:cs typeface="Cambria"/>
              </a:rPr>
              <a:t> </a:t>
            </a:r>
            <a:r>
              <a:rPr sz="1800" dirty="0">
                <a:latin typeface="Cambria"/>
                <a:cs typeface="Cambria"/>
              </a:rPr>
              <a:t>і</a:t>
            </a:r>
            <a:r>
              <a:rPr sz="1800" spc="175" dirty="0">
                <a:latin typeface="Cambria"/>
                <a:cs typeface="Cambria"/>
              </a:rPr>
              <a:t> </a:t>
            </a:r>
            <a:r>
              <a:rPr sz="1800" dirty="0">
                <a:latin typeface="Cambria"/>
                <a:cs typeface="Cambria"/>
              </a:rPr>
              <a:t>γ-променями</a:t>
            </a:r>
            <a:r>
              <a:rPr sz="1800" spc="165" dirty="0">
                <a:latin typeface="Cambria"/>
                <a:cs typeface="Cambria"/>
              </a:rPr>
              <a:t> </a:t>
            </a:r>
            <a:r>
              <a:rPr sz="1800" spc="65" dirty="0">
                <a:latin typeface="Cambria"/>
                <a:cs typeface="Cambria"/>
              </a:rPr>
              <a:t>при</a:t>
            </a:r>
            <a:r>
              <a:rPr sz="1800" spc="175" dirty="0">
                <a:latin typeface="Cambria"/>
                <a:cs typeface="Cambria"/>
              </a:rPr>
              <a:t> </a:t>
            </a:r>
            <a:r>
              <a:rPr sz="1800" dirty="0">
                <a:latin typeface="Cambria"/>
                <a:cs typeface="Cambria"/>
              </a:rPr>
              <a:t>здійсненні</a:t>
            </a:r>
            <a:r>
              <a:rPr sz="1800" spc="175" dirty="0">
                <a:latin typeface="Cambria"/>
                <a:cs typeface="Cambria"/>
              </a:rPr>
              <a:t> </a:t>
            </a:r>
            <a:r>
              <a:rPr sz="1800" spc="-25" dirty="0">
                <a:latin typeface="Cambria"/>
                <a:cs typeface="Cambria"/>
              </a:rPr>
              <a:t>γ- </a:t>
            </a:r>
            <a:r>
              <a:rPr sz="1800" dirty="0">
                <a:latin typeface="Cambria"/>
                <a:cs typeface="Cambria"/>
              </a:rPr>
              <a:t>дефектоскопії</a:t>
            </a:r>
            <a:r>
              <a:rPr sz="1800" spc="254" dirty="0">
                <a:latin typeface="Cambria"/>
                <a:cs typeface="Cambria"/>
              </a:rPr>
              <a:t> </a:t>
            </a:r>
            <a:r>
              <a:rPr sz="1800" dirty="0">
                <a:latin typeface="Cambria"/>
                <a:cs typeface="Cambria"/>
              </a:rPr>
              <a:t>на</a:t>
            </a:r>
            <a:r>
              <a:rPr sz="1800" spc="245" dirty="0">
                <a:latin typeface="Cambria"/>
                <a:cs typeface="Cambria"/>
              </a:rPr>
              <a:t> </a:t>
            </a:r>
            <a:r>
              <a:rPr sz="1800" dirty="0">
                <a:latin typeface="Cambria"/>
                <a:cs typeface="Cambria"/>
              </a:rPr>
              <a:t>промислових</a:t>
            </a:r>
            <a:r>
              <a:rPr sz="1800" spc="250" dirty="0">
                <a:latin typeface="Cambria"/>
                <a:cs typeface="Cambria"/>
              </a:rPr>
              <a:t> </a:t>
            </a:r>
            <a:r>
              <a:rPr sz="1800" dirty="0">
                <a:latin typeface="Cambria"/>
                <a:cs typeface="Cambria"/>
              </a:rPr>
              <a:t>підприємствах,</a:t>
            </a:r>
            <a:r>
              <a:rPr sz="1800" spc="275" dirty="0">
                <a:latin typeface="Cambria"/>
                <a:cs typeface="Cambria"/>
              </a:rPr>
              <a:t> </a:t>
            </a:r>
            <a:r>
              <a:rPr sz="1800" spc="80" dirty="0">
                <a:latin typeface="Cambria"/>
                <a:cs typeface="Cambria"/>
              </a:rPr>
              <a:t>що</a:t>
            </a:r>
            <a:r>
              <a:rPr sz="1800" spc="254" dirty="0">
                <a:latin typeface="Cambria"/>
                <a:cs typeface="Cambria"/>
              </a:rPr>
              <a:t> </a:t>
            </a:r>
            <a:r>
              <a:rPr sz="1800" dirty="0">
                <a:latin typeface="Cambria"/>
                <a:cs typeface="Cambria"/>
              </a:rPr>
              <a:t>працюють</a:t>
            </a:r>
            <a:r>
              <a:rPr sz="1800" spc="250" dirty="0">
                <a:latin typeface="Cambria"/>
                <a:cs typeface="Cambria"/>
              </a:rPr>
              <a:t> </a:t>
            </a:r>
            <a:r>
              <a:rPr sz="1800" spc="-25" dirty="0">
                <a:latin typeface="Cambria"/>
                <a:cs typeface="Cambria"/>
              </a:rPr>
              <a:t>на </a:t>
            </a:r>
            <a:r>
              <a:rPr sz="1800" dirty="0">
                <a:latin typeface="Cambria"/>
                <a:cs typeface="Cambria"/>
              </a:rPr>
              <a:t>прискорювальних</a:t>
            </a:r>
            <a:r>
              <a:rPr sz="1800" spc="245" dirty="0">
                <a:latin typeface="Cambria"/>
                <a:cs typeface="Cambria"/>
              </a:rPr>
              <a:t> </a:t>
            </a:r>
            <a:r>
              <a:rPr sz="1800" dirty="0">
                <a:latin typeface="Cambria"/>
                <a:cs typeface="Cambria"/>
              </a:rPr>
              <a:t>установках,</a:t>
            </a:r>
            <a:r>
              <a:rPr sz="1800" spc="260" dirty="0">
                <a:latin typeface="Cambria"/>
                <a:cs typeface="Cambria"/>
              </a:rPr>
              <a:t> </a:t>
            </a:r>
            <a:r>
              <a:rPr sz="1800" dirty="0">
                <a:latin typeface="Cambria"/>
                <a:cs typeface="Cambria"/>
              </a:rPr>
              <a:t>обслуговують</a:t>
            </a:r>
            <a:r>
              <a:rPr sz="1800" spc="265" dirty="0">
                <a:latin typeface="Cambria"/>
                <a:cs typeface="Cambria"/>
              </a:rPr>
              <a:t> </a:t>
            </a:r>
            <a:r>
              <a:rPr sz="1800" dirty="0">
                <a:latin typeface="Cambria"/>
                <a:cs typeface="Cambria"/>
              </a:rPr>
              <a:t>ядерні</a:t>
            </a:r>
            <a:r>
              <a:rPr sz="1800" spc="250" dirty="0">
                <a:latin typeface="Cambria"/>
                <a:cs typeface="Cambria"/>
              </a:rPr>
              <a:t> </a:t>
            </a:r>
            <a:r>
              <a:rPr sz="1800" spc="-10" dirty="0">
                <a:latin typeface="Cambria"/>
                <a:cs typeface="Cambria"/>
              </a:rPr>
              <a:t>реактори, </a:t>
            </a:r>
            <a:r>
              <a:rPr sz="1800" dirty="0">
                <a:latin typeface="Cambria"/>
                <a:cs typeface="Cambria"/>
              </a:rPr>
              <a:t>зайняті</a:t>
            </a:r>
            <a:r>
              <a:rPr sz="1800" spc="110" dirty="0">
                <a:latin typeface="Cambria"/>
                <a:cs typeface="Cambria"/>
              </a:rPr>
              <a:t> </a:t>
            </a:r>
            <a:r>
              <a:rPr sz="1800" dirty="0">
                <a:latin typeface="Cambria"/>
                <a:cs typeface="Cambria"/>
              </a:rPr>
              <a:t>на</a:t>
            </a:r>
            <a:r>
              <a:rPr sz="1800" spc="120" dirty="0">
                <a:latin typeface="Cambria"/>
                <a:cs typeface="Cambria"/>
              </a:rPr>
              <a:t> </a:t>
            </a:r>
            <a:r>
              <a:rPr sz="1800" dirty="0">
                <a:latin typeface="Cambria"/>
                <a:cs typeface="Cambria"/>
              </a:rPr>
              <a:t>розвідці</a:t>
            </a:r>
            <a:r>
              <a:rPr sz="1800" spc="114" dirty="0">
                <a:latin typeface="Cambria"/>
                <a:cs typeface="Cambria"/>
              </a:rPr>
              <a:t> </a:t>
            </a:r>
            <a:r>
              <a:rPr sz="1800" dirty="0">
                <a:latin typeface="Cambria"/>
                <a:cs typeface="Cambria"/>
              </a:rPr>
              <a:t>і</a:t>
            </a:r>
            <a:r>
              <a:rPr sz="1800" spc="110" dirty="0">
                <a:latin typeface="Cambria"/>
                <a:cs typeface="Cambria"/>
              </a:rPr>
              <a:t> </a:t>
            </a:r>
            <a:r>
              <a:rPr sz="1800" dirty="0">
                <a:latin typeface="Cambria"/>
                <a:cs typeface="Cambria"/>
              </a:rPr>
              <a:t>видобутку</a:t>
            </a:r>
            <a:r>
              <a:rPr sz="1800" spc="110" dirty="0">
                <a:latin typeface="Cambria"/>
                <a:cs typeface="Cambria"/>
              </a:rPr>
              <a:t> </a:t>
            </a:r>
            <a:r>
              <a:rPr sz="1800" spc="-10" dirty="0">
                <a:latin typeface="Cambria"/>
                <a:cs typeface="Cambria"/>
              </a:rPr>
              <a:t>корисних</a:t>
            </a:r>
            <a:endParaRPr sz="1800">
              <a:latin typeface="Cambria"/>
              <a:cs typeface="Cambria"/>
            </a:endParaRPr>
          </a:p>
          <a:p>
            <a:pPr marL="12700" marR="3399154">
              <a:lnSpc>
                <a:spcPts val="2180"/>
              </a:lnSpc>
              <a:spcBef>
                <a:spcPts val="65"/>
              </a:spcBef>
            </a:pPr>
            <a:r>
              <a:rPr sz="1800" dirty="0">
                <a:latin typeface="Cambria"/>
                <a:cs typeface="Cambria"/>
              </a:rPr>
              <a:t>копалин,</a:t>
            </a:r>
            <a:r>
              <a:rPr sz="1800" spc="345" dirty="0">
                <a:latin typeface="Cambria"/>
                <a:cs typeface="Cambria"/>
              </a:rPr>
              <a:t> </a:t>
            </a:r>
            <a:r>
              <a:rPr sz="1800" spc="-10" dirty="0">
                <a:latin typeface="Cambria"/>
                <a:cs typeface="Cambria"/>
              </a:rPr>
              <a:t>працівники </a:t>
            </a:r>
            <a:r>
              <a:rPr sz="1800" dirty="0">
                <a:latin typeface="Cambria"/>
                <a:cs typeface="Cambria"/>
              </a:rPr>
              <a:t>радіоізотопних</a:t>
            </a:r>
            <a:r>
              <a:rPr sz="1800" spc="235" dirty="0">
                <a:latin typeface="Cambria"/>
                <a:cs typeface="Cambria"/>
              </a:rPr>
              <a:t> </a:t>
            </a:r>
            <a:r>
              <a:rPr sz="1800" dirty="0">
                <a:latin typeface="Cambria"/>
                <a:cs typeface="Cambria"/>
              </a:rPr>
              <a:t>лабораторій</a:t>
            </a:r>
            <a:r>
              <a:rPr sz="1800" spc="235" dirty="0">
                <a:latin typeface="Cambria"/>
                <a:cs typeface="Cambria"/>
              </a:rPr>
              <a:t> </a:t>
            </a:r>
            <a:r>
              <a:rPr sz="1800" dirty="0">
                <a:latin typeface="Cambria"/>
                <a:cs typeface="Cambria"/>
              </a:rPr>
              <a:t>і</a:t>
            </a:r>
            <a:r>
              <a:rPr sz="1800" spc="254" dirty="0">
                <a:latin typeface="Cambria"/>
                <a:cs typeface="Cambria"/>
              </a:rPr>
              <a:t> </a:t>
            </a:r>
            <a:r>
              <a:rPr sz="1800" spc="-20" dirty="0">
                <a:latin typeface="Cambria"/>
                <a:cs typeface="Cambria"/>
              </a:rPr>
              <a:t>т.і.</a:t>
            </a:r>
            <a:endParaRPr sz="1800">
              <a:latin typeface="Cambria"/>
              <a:cs typeface="Cambri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2595" y="116925"/>
            <a:ext cx="9637491" cy="849592"/>
          </a:xfrm>
          <a:prstGeom prst="rect">
            <a:avLst/>
          </a:prstGeom>
        </p:spPr>
        <p:txBody>
          <a:bodyPr vert="horz" wrap="square" lIns="0" tIns="8255" rIns="0" bIns="0" rtlCol="0">
            <a:spAutoFit/>
          </a:bodyPr>
          <a:lstStyle/>
          <a:p>
            <a:pPr marL="2767330" marR="5080" indent="-2755265">
              <a:lnSpc>
                <a:spcPct val="101000"/>
              </a:lnSpc>
              <a:spcBef>
                <a:spcPts val="65"/>
              </a:spcBef>
            </a:pPr>
            <a:r>
              <a:rPr sz="2800" spc="-114" dirty="0"/>
              <a:t>Гостре</a:t>
            </a:r>
            <a:r>
              <a:rPr sz="2800" spc="-55" dirty="0"/>
              <a:t> променеве</a:t>
            </a:r>
            <a:r>
              <a:rPr sz="2800" spc="-60" dirty="0"/>
              <a:t> </a:t>
            </a:r>
            <a:r>
              <a:rPr sz="2800" spc="-55" dirty="0"/>
              <a:t>ураження</a:t>
            </a:r>
            <a:r>
              <a:rPr sz="2800" spc="-65" dirty="0"/>
              <a:t> </a:t>
            </a:r>
            <a:r>
              <a:rPr sz="2800" spc="-80" dirty="0"/>
              <a:t>(гостра</a:t>
            </a:r>
            <a:r>
              <a:rPr sz="2800" spc="-55" dirty="0"/>
              <a:t> </a:t>
            </a:r>
            <a:r>
              <a:rPr sz="2800" spc="-35" dirty="0"/>
              <a:t>променева </a:t>
            </a:r>
            <a:r>
              <a:rPr sz="2800" spc="-95" dirty="0"/>
              <a:t>хвороба,</a:t>
            </a:r>
            <a:r>
              <a:rPr sz="2800" spc="-15" dirty="0"/>
              <a:t> </a:t>
            </a:r>
            <a:r>
              <a:rPr sz="2800" spc="-20" dirty="0"/>
              <a:t>ГПХ)</a:t>
            </a:r>
            <a:endParaRPr lang="ru-RU" sz="2800" spc="-20" dirty="0"/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650"/>
              </a:lnSpc>
            </a:pPr>
            <a:fld id="{81D60167-4931-47E6-BA6A-407CBD079E47}" type="slidenum">
              <a:rPr spc="-25" dirty="0"/>
              <a:pPr marL="38100">
                <a:lnSpc>
                  <a:spcPts val="1650"/>
                </a:lnSpc>
              </a:pPr>
              <a:t>7</a:t>
            </a:fld>
            <a:endParaRPr spc="-25" dirty="0"/>
          </a:p>
        </p:txBody>
      </p:sp>
      <p:sp>
        <p:nvSpPr>
          <p:cNvPr id="3" name="object 3"/>
          <p:cNvSpPr txBox="1"/>
          <p:nvPr/>
        </p:nvSpPr>
        <p:spPr>
          <a:xfrm>
            <a:off x="77304" y="1037433"/>
            <a:ext cx="9725025" cy="36099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ambria"/>
                <a:cs typeface="Cambria"/>
              </a:rPr>
              <a:t>Виникає</a:t>
            </a:r>
            <a:r>
              <a:rPr sz="1800" spc="160" dirty="0">
                <a:latin typeface="Cambria"/>
                <a:cs typeface="Cambria"/>
              </a:rPr>
              <a:t> </a:t>
            </a:r>
            <a:r>
              <a:rPr sz="1800" spc="70" dirty="0">
                <a:latin typeface="Cambria"/>
                <a:cs typeface="Cambria"/>
              </a:rPr>
              <a:t>при</a:t>
            </a:r>
            <a:r>
              <a:rPr sz="1800" spc="145" dirty="0">
                <a:latin typeface="Cambria"/>
                <a:cs typeface="Cambria"/>
              </a:rPr>
              <a:t> </a:t>
            </a:r>
            <a:r>
              <a:rPr sz="1800" dirty="0">
                <a:latin typeface="Cambria"/>
                <a:cs typeface="Cambria"/>
              </a:rPr>
              <a:t>отриманні</a:t>
            </a:r>
            <a:r>
              <a:rPr sz="1800" spc="155" dirty="0">
                <a:latin typeface="Cambria"/>
                <a:cs typeface="Cambria"/>
              </a:rPr>
              <a:t> </a:t>
            </a:r>
            <a:r>
              <a:rPr sz="1800" dirty="0">
                <a:latin typeface="Cambria"/>
                <a:cs typeface="Cambria"/>
              </a:rPr>
              <a:t>високої</a:t>
            </a:r>
            <a:r>
              <a:rPr sz="1800" spc="160" dirty="0">
                <a:latin typeface="Cambria"/>
                <a:cs typeface="Cambria"/>
              </a:rPr>
              <a:t> </a:t>
            </a:r>
            <a:r>
              <a:rPr sz="1800" dirty="0">
                <a:latin typeface="Cambria"/>
                <a:cs typeface="Cambria"/>
              </a:rPr>
              <a:t>дози</a:t>
            </a:r>
            <a:r>
              <a:rPr sz="1800" spc="150" dirty="0">
                <a:latin typeface="Cambria"/>
                <a:cs typeface="Cambria"/>
              </a:rPr>
              <a:t> </a:t>
            </a:r>
            <a:r>
              <a:rPr sz="1800" dirty="0">
                <a:latin typeface="Cambria"/>
                <a:cs typeface="Cambria"/>
              </a:rPr>
              <a:t>випромінювання</a:t>
            </a:r>
            <a:r>
              <a:rPr sz="1800" spc="165" dirty="0">
                <a:latin typeface="Cambria"/>
                <a:cs typeface="Cambria"/>
              </a:rPr>
              <a:t> </a:t>
            </a:r>
            <a:r>
              <a:rPr sz="1800" spc="-35" dirty="0">
                <a:latin typeface="Cambria"/>
                <a:cs typeface="Cambria"/>
              </a:rPr>
              <a:t>(≥1</a:t>
            </a:r>
            <a:r>
              <a:rPr sz="1800" spc="160" dirty="0">
                <a:latin typeface="Cambria"/>
                <a:cs typeface="Cambria"/>
              </a:rPr>
              <a:t> </a:t>
            </a:r>
            <a:r>
              <a:rPr sz="1800" dirty="0">
                <a:latin typeface="Cambria"/>
                <a:cs typeface="Cambria"/>
              </a:rPr>
              <a:t>Гр)</a:t>
            </a:r>
            <a:r>
              <a:rPr sz="1800" spc="165" dirty="0">
                <a:latin typeface="Cambria"/>
                <a:cs typeface="Cambria"/>
              </a:rPr>
              <a:t> </a:t>
            </a:r>
            <a:r>
              <a:rPr sz="1800" dirty="0">
                <a:latin typeface="Cambria"/>
                <a:cs typeface="Cambria"/>
              </a:rPr>
              <a:t>за</a:t>
            </a:r>
            <a:r>
              <a:rPr sz="1800" spc="165" dirty="0">
                <a:latin typeface="Cambria"/>
                <a:cs typeface="Cambria"/>
              </a:rPr>
              <a:t> </a:t>
            </a:r>
            <a:r>
              <a:rPr sz="1800" dirty="0">
                <a:latin typeface="Cambria"/>
                <a:cs typeface="Cambria"/>
              </a:rPr>
              <a:t>короткий</a:t>
            </a:r>
            <a:r>
              <a:rPr sz="1800" spc="150" dirty="0">
                <a:latin typeface="Cambria"/>
                <a:cs typeface="Cambria"/>
              </a:rPr>
              <a:t> </a:t>
            </a:r>
            <a:r>
              <a:rPr sz="1800" dirty="0">
                <a:latin typeface="Cambria"/>
                <a:cs typeface="Cambria"/>
              </a:rPr>
              <a:t>проміжок</a:t>
            </a:r>
            <a:r>
              <a:rPr sz="1800" spc="155" dirty="0">
                <a:latin typeface="Cambria"/>
                <a:cs typeface="Cambria"/>
              </a:rPr>
              <a:t> </a:t>
            </a:r>
            <a:r>
              <a:rPr sz="1800" spc="-10" dirty="0">
                <a:latin typeface="Cambria"/>
                <a:cs typeface="Cambria"/>
              </a:rPr>
              <a:t>часу.</a:t>
            </a:r>
            <a:endParaRPr sz="1800">
              <a:latin typeface="Cambria"/>
              <a:cs typeface="Cambria"/>
            </a:endParaRPr>
          </a:p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sz="1800" b="1" spc="-20" dirty="0">
                <a:latin typeface="Palatino Linotype"/>
                <a:cs typeface="Palatino Linotype"/>
              </a:rPr>
              <a:t>Стадії</a:t>
            </a:r>
            <a:r>
              <a:rPr sz="1800" b="1" spc="-85" dirty="0">
                <a:latin typeface="Palatino Linotype"/>
                <a:cs typeface="Palatino Linotype"/>
              </a:rPr>
              <a:t> </a:t>
            </a:r>
            <a:r>
              <a:rPr sz="1800" b="1" spc="-20" dirty="0">
                <a:latin typeface="Palatino Linotype"/>
                <a:cs typeface="Palatino Linotype"/>
              </a:rPr>
              <a:t>ГПХ:</a:t>
            </a:r>
            <a:endParaRPr sz="1800">
              <a:latin typeface="Palatino Linotype"/>
              <a:cs typeface="Palatino Linotype"/>
            </a:endParaRPr>
          </a:p>
          <a:p>
            <a:pPr marL="184150" indent="-182880">
              <a:lnSpc>
                <a:spcPct val="100000"/>
              </a:lnSpc>
              <a:spcBef>
                <a:spcPts val="10"/>
              </a:spcBef>
              <a:buSzPct val="97222"/>
              <a:buAutoNum type="arabicPeriod"/>
              <a:tabLst>
                <a:tab pos="184150" algn="l"/>
              </a:tabLst>
            </a:pPr>
            <a:r>
              <a:rPr sz="1800" u="heavy" spc="130" dirty="0">
                <a:uFill>
                  <a:solidFill>
                    <a:srgbClr val="000000"/>
                  </a:solidFill>
                </a:uFill>
                <a:latin typeface="Cambria"/>
                <a:cs typeface="Cambria"/>
              </a:rPr>
              <a:t> </a:t>
            </a:r>
            <a:r>
              <a:rPr sz="1800" u="heavy" dirty="0">
                <a:uFill>
                  <a:solidFill>
                    <a:srgbClr val="000000"/>
                  </a:solidFill>
                </a:uFill>
                <a:latin typeface="Cambria"/>
                <a:cs typeface="Cambria"/>
              </a:rPr>
              <a:t>Початкова</a:t>
            </a:r>
            <a:r>
              <a:rPr sz="1800" u="heavy" spc="130" dirty="0">
                <a:uFill>
                  <a:solidFill>
                    <a:srgbClr val="000000"/>
                  </a:solidFill>
                </a:uFill>
                <a:latin typeface="Cambria"/>
                <a:cs typeface="Cambria"/>
              </a:rPr>
              <a:t> </a:t>
            </a:r>
            <a:r>
              <a:rPr sz="1800" u="heavy" dirty="0">
                <a:uFill>
                  <a:solidFill>
                    <a:srgbClr val="000000"/>
                  </a:solidFill>
                </a:uFill>
                <a:latin typeface="Cambria"/>
                <a:cs typeface="Cambria"/>
              </a:rPr>
              <a:t>(продромальна)</a:t>
            </a:r>
            <a:r>
              <a:rPr sz="1800" u="heavy" spc="120" dirty="0">
                <a:uFill>
                  <a:solidFill>
                    <a:srgbClr val="000000"/>
                  </a:solidFill>
                </a:uFill>
                <a:latin typeface="Cambria"/>
                <a:cs typeface="Cambria"/>
              </a:rPr>
              <a:t> </a:t>
            </a:r>
            <a:r>
              <a:rPr sz="1800" u="heavy" dirty="0">
                <a:uFill>
                  <a:solidFill>
                    <a:srgbClr val="000000"/>
                  </a:solidFill>
                </a:uFill>
                <a:latin typeface="Cambria"/>
                <a:cs typeface="Cambria"/>
              </a:rPr>
              <a:t>стадія</a:t>
            </a:r>
            <a:r>
              <a:rPr sz="1800" spc="150" dirty="0">
                <a:latin typeface="Cambria"/>
                <a:cs typeface="Cambria"/>
              </a:rPr>
              <a:t> </a:t>
            </a:r>
            <a:r>
              <a:rPr sz="1800" dirty="0">
                <a:latin typeface="Cambria"/>
                <a:cs typeface="Cambria"/>
              </a:rPr>
              <a:t>(від</a:t>
            </a:r>
            <a:r>
              <a:rPr sz="1800" spc="120" dirty="0">
                <a:latin typeface="Cambria"/>
                <a:cs typeface="Cambria"/>
              </a:rPr>
              <a:t> </a:t>
            </a:r>
            <a:r>
              <a:rPr sz="1800" dirty="0">
                <a:latin typeface="Cambria"/>
                <a:cs typeface="Cambria"/>
              </a:rPr>
              <a:t>хвилин</a:t>
            </a:r>
            <a:r>
              <a:rPr sz="1800" spc="114" dirty="0">
                <a:latin typeface="Cambria"/>
                <a:cs typeface="Cambria"/>
              </a:rPr>
              <a:t> </a:t>
            </a:r>
            <a:r>
              <a:rPr sz="1800" dirty="0">
                <a:latin typeface="Cambria"/>
                <a:cs typeface="Cambria"/>
              </a:rPr>
              <a:t>до</a:t>
            </a:r>
            <a:r>
              <a:rPr sz="1800" spc="125" dirty="0">
                <a:latin typeface="Cambria"/>
                <a:cs typeface="Cambria"/>
              </a:rPr>
              <a:t> </a:t>
            </a:r>
            <a:r>
              <a:rPr sz="1800" dirty="0">
                <a:latin typeface="Cambria"/>
                <a:cs typeface="Cambria"/>
              </a:rPr>
              <a:t>годин</a:t>
            </a:r>
            <a:r>
              <a:rPr sz="1800" spc="125" dirty="0">
                <a:latin typeface="Cambria"/>
                <a:cs typeface="Cambria"/>
              </a:rPr>
              <a:t> </a:t>
            </a:r>
            <a:r>
              <a:rPr sz="1800" dirty="0">
                <a:latin typeface="Cambria"/>
                <a:cs typeface="Cambria"/>
              </a:rPr>
              <a:t>після</a:t>
            </a:r>
            <a:r>
              <a:rPr sz="1800" spc="130" dirty="0">
                <a:latin typeface="Cambria"/>
                <a:cs typeface="Cambria"/>
              </a:rPr>
              <a:t> </a:t>
            </a:r>
            <a:r>
              <a:rPr sz="1800" spc="-10" dirty="0">
                <a:latin typeface="Cambria"/>
                <a:cs typeface="Cambria"/>
              </a:rPr>
              <a:t>опромінення)</a:t>
            </a:r>
            <a:endParaRPr sz="1800">
              <a:latin typeface="Cambria"/>
              <a:cs typeface="Cambria"/>
            </a:endParaRPr>
          </a:p>
          <a:p>
            <a:pPr marL="208915" lvl="1" indent="-196215">
              <a:lnSpc>
                <a:spcPct val="100000"/>
              </a:lnSpc>
              <a:spcBef>
                <a:spcPts val="10"/>
              </a:spcBef>
              <a:buChar char="○"/>
              <a:tabLst>
                <a:tab pos="208915" algn="l"/>
              </a:tabLst>
            </a:pPr>
            <a:r>
              <a:rPr sz="1800" spc="55" dirty="0">
                <a:latin typeface="Cambria"/>
                <a:cs typeface="Cambria"/>
              </a:rPr>
              <a:t>Нудота,</a:t>
            </a:r>
            <a:r>
              <a:rPr sz="1800" spc="145" dirty="0">
                <a:latin typeface="Cambria"/>
                <a:cs typeface="Cambria"/>
              </a:rPr>
              <a:t> </a:t>
            </a:r>
            <a:r>
              <a:rPr sz="1800" dirty="0">
                <a:latin typeface="Cambria"/>
                <a:cs typeface="Cambria"/>
              </a:rPr>
              <a:t>блювання,</a:t>
            </a:r>
            <a:r>
              <a:rPr sz="1800" spc="150" dirty="0">
                <a:latin typeface="Cambria"/>
                <a:cs typeface="Cambria"/>
              </a:rPr>
              <a:t> </a:t>
            </a:r>
            <a:r>
              <a:rPr sz="1800" dirty="0">
                <a:latin typeface="Cambria"/>
                <a:cs typeface="Cambria"/>
              </a:rPr>
              <a:t>слабкість,</a:t>
            </a:r>
            <a:r>
              <a:rPr sz="1800" spc="145" dirty="0">
                <a:latin typeface="Cambria"/>
                <a:cs typeface="Cambria"/>
              </a:rPr>
              <a:t> </a:t>
            </a:r>
            <a:r>
              <a:rPr sz="1800" dirty="0">
                <a:latin typeface="Cambria"/>
                <a:cs typeface="Cambria"/>
              </a:rPr>
              <a:t>головний</a:t>
            </a:r>
            <a:r>
              <a:rPr sz="1800" spc="135" dirty="0">
                <a:latin typeface="Cambria"/>
                <a:cs typeface="Cambria"/>
              </a:rPr>
              <a:t> </a:t>
            </a:r>
            <a:r>
              <a:rPr sz="1800" dirty="0">
                <a:latin typeface="Cambria"/>
                <a:cs typeface="Cambria"/>
              </a:rPr>
              <a:t>біль,</a:t>
            </a:r>
            <a:r>
              <a:rPr sz="1800" spc="160" dirty="0">
                <a:latin typeface="Cambria"/>
                <a:cs typeface="Cambria"/>
              </a:rPr>
              <a:t> </a:t>
            </a:r>
            <a:r>
              <a:rPr sz="1800" spc="-10" dirty="0">
                <a:latin typeface="Cambria"/>
                <a:cs typeface="Cambria"/>
              </a:rPr>
              <a:t>тахікардія.</a:t>
            </a:r>
            <a:endParaRPr sz="1800">
              <a:latin typeface="Cambria"/>
              <a:cs typeface="Cambria"/>
            </a:endParaRPr>
          </a:p>
          <a:p>
            <a:pPr marL="12700">
              <a:lnSpc>
                <a:spcPct val="100000"/>
              </a:lnSpc>
              <a:spcBef>
                <a:spcPts val="10"/>
              </a:spcBef>
            </a:pPr>
            <a:r>
              <a:rPr sz="1800" u="heavy" dirty="0">
                <a:uFill>
                  <a:solidFill>
                    <a:srgbClr val="000000"/>
                  </a:solidFill>
                </a:uFill>
                <a:latin typeface="Cambria"/>
                <a:cs typeface="Cambria"/>
              </a:rPr>
              <a:t>2.</a:t>
            </a:r>
            <a:r>
              <a:rPr sz="1800" u="heavy" spc="65" dirty="0">
                <a:uFill>
                  <a:solidFill>
                    <a:srgbClr val="000000"/>
                  </a:solidFill>
                </a:uFill>
                <a:latin typeface="Cambria"/>
                <a:cs typeface="Cambria"/>
              </a:rPr>
              <a:t> </a:t>
            </a:r>
            <a:r>
              <a:rPr sz="1800" u="heavy" spc="50" dirty="0">
                <a:uFill>
                  <a:solidFill>
                    <a:srgbClr val="000000"/>
                  </a:solidFill>
                </a:uFill>
                <a:latin typeface="Cambria"/>
                <a:cs typeface="Cambria"/>
              </a:rPr>
              <a:t>Прихована</a:t>
            </a:r>
            <a:r>
              <a:rPr sz="1800" u="heavy" spc="70" dirty="0">
                <a:uFill>
                  <a:solidFill>
                    <a:srgbClr val="000000"/>
                  </a:solidFill>
                </a:uFill>
                <a:latin typeface="Cambria"/>
                <a:cs typeface="Cambria"/>
              </a:rPr>
              <a:t> </a:t>
            </a:r>
            <a:r>
              <a:rPr sz="1800" u="heavy" dirty="0">
                <a:uFill>
                  <a:solidFill>
                    <a:srgbClr val="000000"/>
                  </a:solidFill>
                </a:uFill>
                <a:latin typeface="Cambria"/>
                <a:cs typeface="Cambria"/>
              </a:rPr>
              <a:t>стадія</a:t>
            </a:r>
            <a:r>
              <a:rPr sz="1800" spc="75" dirty="0">
                <a:latin typeface="Cambria"/>
                <a:cs typeface="Cambria"/>
              </a:rPr>
              <a:t> </a:t>
            </a:r>
            <a:r>
              <a:rPr sz="1800" dirty="0">
                <a:latin typeface="Cambria"/>
                <a:cs typeface="Cambria"/>
              </a:rPr>
              <a:t>(від</a:t>
            </a:r>
            <a:r>
              <a:rPr sz="1800" spc="60" dirty="0">
                <a:latin typeface="Cambria"/>
                <a:cs typeface="Cambria"/>
              </a:rPr>
              <a:t> </a:t>
            </a:r>
            <a:r>
              <a:rPr sz="1800" dirty="0">
                <a:latin typeface="Cambria"/>
                <a:cs typeface="Cambria"/>
              </a:rPr>
              <a:t>кількох</a:t>
            </a:r>
            <a:r>
              <a:rPr sz="1800" spc="60" dirty="0">
                <a:latin typeface="Cambria"/>
                <a:cs typeface="Cambria"/>
              </a:rPr>
              <a:t> </a:t>
            </a:r>
            <a:r>
              <a:rPr sz="1800" dirty="0">
                <a:latin typeface="Cambria"/>
                <a:cs typeface="Cambria"/>
              </a:rPr>
              <a:t>годин</a:t>
            </a:r>
            <a:r>
              <a:rPr sz="1800" spc="60" dirty="0">
                <a:latin typeface="Cambria"/>
                <a:cs typeface="Cambria"/>
              </a:rPr>
              <a:t> </a:t>
            </a:r>
            <a:r>
              <a:rPr sz="1800" dirty="0">
                <a:latin typeface="Cambria"/>
                <a:cs typeface="Cambria"/>
              </a:rPr>
              <a:t>до</a:t>
            </a:r>
            <a:r>
              <a:rPr sz="1800" spc="65" dirty="0">
                <a:latin typeface="Cambria"/>
                <a:cs typeface="Cambria"/>
              </a:rPr>
              <a:t> </a:t>
            </a:r>
            <a:r>
              <a:rPr sz="1800" dirty="0">
                <a:latin typeface="Cambria"/>
                <a:cs typeface="Cambria"/>
              </a:rPr>
              <a:t>декількох</a:t>
            </a:r>
            <a:r>
              <a:rPr sz="1800" spc="60" dirty="0">
                <a:latin typeface="Cambria"/>
                <a:cs typeface="Cambria"/>
              </a:rPr>
              <a:t> </a:t>
            </a:r>
            <a:r>
              <a:rPr sz="1800" spc="-10" dirty="0">
                <a:latin typeface="Cambria"/>
                <a:cs typeface="Cambria"/>
              </a:rPr>
              <a:t>днів)</a:t>
            </a:r>
            <a:endParaRPr sz="1800">
              <a:latin typeface="Cambria"/>
              <a:cs typeface="Cambria"/>
            </a:endParaRPr>
          </a:p>
          <a:p>
            <a:pPr marL="12700" marR="2157095" indent="196215">
              <a:lnSpc>
                <a:spcPct val="100000"/>
              </a:lnSpc>
              <a:spcBef>
                <a:spcPts val="10"/>
              </a:spcBef>
              <a:buChar char="○"/>
              <a:tabLst>
                <a:tab pos="208915" algn="l"/>
              </a:tabLst>
            </a:pPr>
            <a:r>
              <a:rPr sz="1800" dirty="0">
                <a:latin typeface="Cambria"/>
                <a:cs typeface="Cambria"/>
              </a:rPr>
              <a:t>Тимчасове</a:t>
            </a:r>
            <a:r>
              <a:rPr sz="1800" spc="215" dirty="0">
                <a:latin typeface="Cambria"/>
                <a:cs typeface="Cambria"/>
              </a:rPr>
              <a:t> </a:t>
            </a:r>
            <a:r>
              <a:rPr sz="1800" dirty="0">
                <a:latin typeface="Cambria"/>
                <a:cs typeface="Cambria"/>
              </a:rPr>
              <a:t>покращення</a:t>
            </a:r>
            <a:r>
              <a:rPr sz="1800" spc="220" dirty="0">
                <a:latin typeface="Cambria"/>
                <a:cs typeface="Cambria"/>
              </a:rPr>
              <a:t> </a:t>
            </a:r>
            <a:r>
              <a:rPr sz="1800" dirty="0">
                <a:latin typeface="Cambria"/>
                <a:cs typeface="Cambria"/>
              </a:rPr>
              <a:t>стану,</a:t>
            </a:r>
            <a:r>
              <a:rPr sz="1800" spc="220" dirty="0">
                <a:latin typeface="Cambria"/>
                <a:cs typeface="Cambria"/>
              </a:rPr>
              <a:t> </a:t>
            </a:r>
            <a:r>
              <a:rPr sz="1800" dirty="0">
                <a:latin typeface="Cambria"/>
                <a:cs typeface="Cambria"/>
              </a:rPr>
              <a:t>але</a:t>
            </a:r>
            <a:r>
              <a:rPr sz="1800" spc="220" dirty="0">
                <a:latin typeface="Cambria"/>
                <a:cs typeface="Cambria"/>
              </a:rPr>
              <a:t> </a:t>
            </a:r>
            <a:r>
              <a:rPr sz="1800" dirty="0">
                <a:latin typeface="Cambria"/>
                <a:cs typeface="Cambria"/>
              </a:rPr>
              <a:t>тривають</a:t>
            </a:r>
            <a:r>
              <a:rPr sz="1800" spc="220" dirty="0">
                <a:latin typeface="Cambria"/>
                <a:cs typeface="Cambria"/>
              </a:rPr>
              <a:t> </a:t>
            </a:r>
            <a:r>
              <a:rPr sz="1800" dirty="0">
                <a:latin typeface="Cambria"/>
                <a:cs typeface="Cambria"/>
              </a:rPr>
              <a:t>приховані</a:t>
            </a:r>
            <a:r>
              <a:rPr sz="1800" spc="225" dirty="0">
                <a:latin typeface="Cambria"/>
                <a:cs typeface="Cambria"/>
              </a:rPr>
              <a:t> </a:t>
            </a:r>
            <a:r>
              <a:rPr sz="1800" spc="-10" dirty="0">
                <a:latin typeface="Cambria"/>
                <a:cs typeface="Cambria"/>
              </a:rPr>
              <a:t>ушкодження клітин.</a:t>
            </a:r>
            <a:endParaRPr sz="1800">
              <a:latin typeface="Cambria"/>
              <a:cs typeface="Cambria"/>
            </a:endParaRPr>
          </a:p>
          <a:p>
            <a:pPr marL="184150" indent="-182880">
              <a:lnSpc>
                <a:spcPct val="100000"/>
              </a:lnSpc>
              <a:spcBef>
                <a:spcPts val="20"/>
              </a:spcBef>
              <a:buSzPct val="97222"/>
              <a:buAutoNum type="arabicPeriod" startAt="3"/>
              <a:tabLst>
                <a:tab pos="184150" algn="l"/>
              </a:tabLst>
            </a:pPr>
            <a:r>
              <a:rPr sz="1800" u="heavy" spc="90" dirty="0">
                <a:uFill>
                  <a:solidFill>
                    <a:srgbClr val="000000"/>
                  </a:solidFill>
                </a:uFill>
                <a:latin typeface="Cambria"/>
                <a:cs typeface="Cambria"/>
              </a:rPr>
              <a:t> </a:t>
            </a:r>
            <a:r>
              <a:rPr sz="1800" u="heavy" dirty="0">
                <a:uFill>
                  <a:solidFill>
                    <a:srgbClr val="000000"/>
                  </a:solidFill>
                </a:uFill>
                <a:latin typeface="Cambria"/>
                <a:cs typeface="Cambria"/>
              </a:rPr>
              <a:t>Розпал</a:t>
            </a:r>
            <a:r>
              <a:rPr sz="1800" u="heavy" spc="90" dirty="0">
                <a:uFill>
                  <a:solidFill>
                    <a:srgbClr val="000000"/>
                  </a:solidFill>
                </a:uFill>
                <a:latin typeface="Cambria"/>
                <a:cs typeface="Cambria"/>
              </a:rPr>
              <a:t> </a:t>
            </a:r>
            <a:r>
              <a:rPr sz="1800" u="heavy" dirty="0">
                <a:uFill>
                  <a:solidFill>
                    <a:srgbClr val="000000"/>
                  </a:solidFill>
                </a:uFill>
                <a:latin typeface="Cambria"/>
                <a:cs typeface="Cambria"/>
              </a:rPr>
              <a:t>хвороби</a:t>
            </a:r>
            <a:r>
              <a:rPr sz="1800" spc="105" dirty="0">
                <a:latin typeface="Cambria"/>
                <a:cs typeface="Cambria"/>
              </a:rPr>
              <a:t> </a:t>
            </a:r>
            <a:r>
              <a:rPr sz="1800" dirty="0">
                <a:latin typeface="Cambria"/>
                <a:cs typeface="Cambria"/>
              </a:rPr>
              <a:t>(від</a:t>
            </a:r>
            <a:r>
              <a:rPr sz="1800" spc="90" dirty="0">
                <a:latin typeface="Cambria"/>
                <a:cs typeface="Cambria"/>
              </a:rPr>
              <a:t> </a:t>
            </a:r>
            <a:r>
              <a:rPr sz="1800" dirty="0">
                <a:latin typeface="Cambria"/>
                <a:cs typeface="Cambria"/>
              </a:rPr>
              <a:t>кількох</a:t>
            </a:r>
            <a:r>
              <a:rPr sz="1800" spc="80" dirty="0">
                <a:latin typeface="Cambria"/>
                <a:cs typeface="Cambria"/>
              </a:rPr>
              <a:t> </a:t>
            </a:r>
            <a:r>
              <a:rPr sz="1800" dirty="0">
                <a:latin typeface="Cambria"/>
                <a:cs typeface="Cambria"/>
              </a:rPr>
              <a:t>днів</a:t>
            </a:r>
            <a:r>
              <a:rPr sz="1800" spc="95" dirty="0">
                <a:latin typeface="Cambria"/>
                <a:cs typeface="Cambria"/>
              </a:rPr>
              <a:t> </a:t>
            </a:r>
            <a:r>
              <a:rPr sz="1800" dirty="0">
                <a:latin typeface="Cambria"/>
                <a:cs typeface="Cambria"/>
              </a:rPr>
              <a:t>до</a:t>
            </a:r>
            <a:r>
              <a:rPr sz="1800" spc="85" dirty="0">
                <a:latin typeface="Cambria"/>
                <a:cs typeface="Cambria"/>
              </a:rPr>
              <a:t> </a:t>
            </a:r>
            <a:r>
              <a:rPr sz="1800" spc="-10" dirty="0">
                <a:latin typeface="Cambria"/>
                <a:cs typeface="Cambria"/>
              </a:rPr>
              <a:t>тижнів)</a:t>
            </a:r>
            <a:endParaRPr sz="1800">
              <a:latin typeface="Cambria"/>
              <a:cs typeface="Cambria"/>
            </a:endParaRPr>
          </a:p>
          <a:p>
            <a:pPr marL="12700" marR="2324100" lvl="1" indent="196215">
              <a:lnSpc>
                <a:spcPct val="100000"/>
              </a:lnSpc>
              <a:spcBef>
                <a:spcPts val="20"/>
              </a:spcBef>
              <a:buChar char="○"/>
              <a:tabLst>
                <a:tab pos="208915" algn="l"/>
              </a:tabLst>
            </a:pPr>
            <a:r>
              <a:rPr sz="1800" spc="50" dirty="0">
                <a:latin typeface="Cambria"/>
                <a:cs typeface="Cambria"/>
              </a:rPr>
              <a:t>Ураження</a:t>
            </a:r>
            <a:r>
              <a:rPr sz="1800" spc="100" dirty="0">
                <a:latin typeface="Cambria"/>
                <a:cs typeface="Cambria"/>
              </a:rPr>
              <a:t> </a:t>
            </a:r>
            <a:r>
              <a:rPr sz="1800" dirty="0">
                <a:latin typeface="Cambria"/>
                <a:cs typeface="Cambria"/>
              </a:rPr>
              <a:t>кісткового</a:t>
            </a:r>
            <a:r>
              <a:rPr sz="1800" spc="110" dirty="0">
                <a:latin typeface="Cambria"/>
                <a:cs typeface="Cambria"/>
              </a:rPr>
              <a:t> </a:t>
            </a:r>
            <a:r>
              <a:rPr sz="1800" dirty="0">
                <a:latin typeface="Cambria"/>
                <a:cs typeface="Cambria"/>
              </a:rPr>
              <a:t>мозку,</a:t>
            </a:r>
            <a:r>
              <a:rPr sz="1800" spc="114" dirty="0">
                <a:latin typeface="Cambria"/>
                <a:cs typeface="Cambria"/>
              </a:rPr>
              <a:t> </a:t>
            </a:r>
            <a:r>
              <a:rPr sz="1800" dirty="0">
                <a:latin typeface="Cambria"/>
                <a:cs typeface="Cambria"/>
              </a:rPr>
              <a:t>кровотворення,</a:t>
            </a:r>
            <a:r>
              <a:rPr sz="1800" spc="120" dirty="0">
                <a:latin typeface="Cambria"/>
                <a:cs typeface="Cambria"/>
              </a:rPr>
              <a:t> </a:t>
            </a:r>
            <a:r>
              <a:rPr sz="1800" spc="50" dirty="0">
                <a:latin typeface="Cambria"/>
                <a:cs typeface="Cambria"/>
              </a:rPr>
              <a:t>порушення</a:t>
            </a:r>
            <a:r>
              <a:rPr sz="1800" spc="100" dirty="0">
                <a:latin typeface="Cambria"/>
                <a:cs typeface="Cambria"/>
              </a:rPr>
              <a:t> </a:t>
            </a:r>
            <a:r>
              <a:rPr sz="1800" spc="-10" dirty="0">
                <a:latin typeface="Cambria"/>
                <a:cs typeface="Cambria"/>
              </a:rPr>
              <a:t>імунітету, </a:t>
            </a:r>
            <a:r>
              <a:rPr sz="1800" dirty="0">
                <a:latin typeface="Cambria"/>
                <a:cs typeface="Cambria"/>
              </a:rPr>
              <a:t>випадіння</a:t>
            </a:r>
            <a:r>
              <a:rPr sz="1800" spc="165" dirty="0">
                <a:latin typeface="Cambria"/>
                <a:cs typeface="Cambria"/>
              </a:rPr>
              <a:t> </a:t>
            </a:r>
            <a:r>
              <a:rPr sz="1800" dirty="0">
                <a:latin typeface="Cambria"/>
                <a:cs typeface="Cambria"/>
              </a:rPr>
              <a:t>волосся,</a:t>
            </a:r>
            <a:r>
              <a:rPr sz="1800" spc="195" dirty="0">
                <a:latin typeface="Cambria"/>
                <a:cs typeface="Cambria"/>
              </a:rPr>
              <a:t> </a:t>
            </a:r>
            <a:r>
              <a:rPr sz="1800" dirty="0">
                <a:latin typeface="Cambria"/>
                <a:cs typeface="Cambria"/>
              </a:rPr>
              <a:t>кровотечі,</a:t>
            </a:r>
            <a:r>
              <a:rPr sz="1800" spc="180" dirty="0">
                <a:latin typeface="Cambria"/>
                <a:cs typeface="Cambria"/>
              </a:rPr>
              <a:t> </a:t>
            </a:r>
            <a:r>
              <a:rPr sz="1800" spc="40" dirty="0">
                <a:latin typeface="Cambria"/>
                <a:cs typeface="Cambria"/>
              </a:rPr>
              <a:t>інфекції.</a:t>
            </a:r>
            <a:endParaRPr sz="1800">
              <a:latin typeface="Cambria"/>
              <a:cs typeface="Cambria"/>
            </a:endParaRPr>
          </a:p>
          <a:p>
            <a:pPr marL="184150" indent="-182880">
              <a:lnSpc>
                <a:spcPct val="100000"/>
              </a:lnSpc>
              <a:spcBef>
                <a:spcPts val="20"/>
              </a:spcBef>
              <a:buSzPct val="97222"/>
              <a:buAutoNum type="arabicPeriod" startAt="4"/>
              <a:tabLst>
                <a:tab pos="184150" algn="l"/>
              </a:tabLst>
            </a:pPr>
            <a:r>
              <a:rPr sz="1800" u="heavy" spc="95" dirty="0">
                <a:uFill>
                  <a:solidFill>
                    <a:srgbClr val="000000"/>
                  </a:solidFill>
                </a:uFill>
                <a:latin typeface="Cambria"/>
                <a:cs typeface="Cambria"/>
              </a:rPr>
              <a:t> </a:t>
            </a:r>
            <a:r>
              <a:rPr sz="1800" u="heavy" dirty="0">
                <a:uFill>
                  <a:solidFill>
                    <a:srgbClr val="000000"/>
                  </a:solidFill>
                </a:uFill>
                <a:latin typeface="Cambria"/>
                <a:cs typeface="Cambria"/>
              </a:rPr>
              <a:t>Відновлення</a:t>
            </a:r>
            <a:r>
              <a:rPr sz="1800" u="heavy" spc="90" dirty="0">
                <a:uFill>
                  <a:solidFill>
                    <a:srgbClr val="000000"/>
                  </a:solidFill>
                </a:uFill>
                <a:latin typeface="Cambria"/>
                <a:cs typeface="Cambria"/>
              </a:rPr>
              <a:t> </a:t>
            </a:r>
            <a:r>
              <a:rPr sz="1800" u="heavy" dirty="0">
                <a:uFill>
                  <a:solidFill>
                    <a:srgbClr val="000000"/>
                  </a:solidFill>
                </a:uFill>
                <a:latin typeface="Cambria"/>
                <a:cs typeface="Cambria"/>
              </a:rPr>
              <a:t>або</a:t>
            </a:r>
            <a:r>
              <a:rPr sz="1800" u="heavy" spc="95" dirty="0">
                <a:uFill>
                  <a:solidFill>
                    <a:srgbClr val="000000"/>
                  </a:solidFill>
                </a:uFill>
                <a:latin typeface="Cambria"/>
                <a:cs typeface="Cambria"/>
              </a:rPr>
              <a:t> </a:t>
            </a:r>
            <a:r>
              <a:rPr sz="1800" u="heavy" dirty="0">
                <a:uFill>
                  <a:solidFill>
                    <a:srgbClr val="000000"/>
                  </a:solidFill>
                </a:uFill>
                <a:latin typeface="Cambria"/>
                <a:cs typeface="Cambria"/>
              </a:rPr>
              <a:t>летальний</a:t>
            </a:r>
            <a:r>
              <a:rPr sz="1800" u="heavy" spc="90" dirty="0">
                <a:uFill>
                  <a:solidFill>
                    <a:srgbClr val="000000"/>
                  </a:solidFill>
                </a:uFill>
                <a:latin typeface="Cambria"/>
                <a:cs typeface="Cambria"/>
              </a:rPr>
              <a:t> </a:t>
            </a:r>
            <a:r>
              <a:rPr sz="1800" u="heavy" dirty="0">
                <a:uFill>
                  <a:solidFill>
                    <a:srgbClr val="000000"/>
                  </a:solidFill>
                </a:uFill>
                <a:latin typeface="Cambria"/>
                <a:cs typeface="Cambria"/>
              </a:rPr>
              <a:t>наслідок</a:t>
            </a:r>
            <a:r>
              <a:rPr sz="1800" spc="100" dirty="0">
                <a:latin typeface="Cambria"/>
                <a:cs typeface="Cambria"/>
              </a:rPr>
              <a:t> </a:t>
            </a:r>
            <a:r>
              <a:rPr sz="1800" dirty="0">
                <a:latin typeface="Cambria"/>
                <a:cs typeface="Cambria"/>
              </a:rPr>
              <a:t>(від</a:t>
            </a:r>
            <a:r>
              <a:rPr sz="1800" spc="100" dirty="0">
                <a:latin typeface="Cambria"/>
                <a:cs typeface="Cambria"/>
              </a:rPr>
              <a:t> </a:t>
            </a:r>
            <a:r>
              <a:rPr sz="1800" dirty="0">
                <a:latin typeface="Cambria"/>
                <a:cs typeface="Cambria"/>
              </a:rPr>
              <a:t>кількох</a:t>
            </a:r>
            <a:r>
              <a:rPr sz="1800" spc="75" dirty="0">
                <a:latin typeface="Cambria"/>
                <a:cs typeface="Cambria"/>
              </a:rPr>
              <a:t> </a:t>
            </a:r>
            <a:r>
              <a:rPr sz="1800" dirty="0">
                <a:latin typeface="Cambria"/>
                <a:cs typeface="Cambria"/>
              </a:rPr>
              <a:t>тижнів</a:t>
            </a:r>
            <a:r>
              <a:rPr sz="1800" spc="90" dirty="0">
                <a:latin typeface="Cambria"/>
                <a:cs typeface="Cambria"/>
              </a:rPr>
              <a:t> </a:t>
            </a:r>
            <a:r>
              <a:rPr sz="1800" dirty="0">
                <a:latin typeface="Cambria"/>
                <a:cs typeface="Cambria"/>
              </a:rPr>
              <a:t>до</a:t>
            </a:r>
            <a:r>
              <a:rPr sz="1800" spc="95" dirty="0">
                <a:latin typeface="Cambria"/>
                <a:cs typeface="Cambria"/>
              </a:rPr>
              <a:t> </a:t>
            </a:r>
            <a:r>
              <a:rPr sz="1800" spc="-10" dirty="0">
                <a:latin typeface="Cambria"/>
                <a:cs typeface="Cambria"/>
              </a:rPr>
              <a:t>років)</a:t>
            </a:r>
            <a:endParaRPr sz="1800">
              <a:latin typeface="Cambria"/>
              <a:cs typeface="Cambria"/>
            </a:endParaRPr>
          </a:p>
          <a:p>
            <a:pPr marL="12700" marR="2531110" lvl="1" indent="196215">
              <a:lnSpc>
                <a:spcPts val="2170"/>
              </a:lnSpc>
              <a:spcBef>
                <a:spcPts val="75"/>
              </a:spcBef>
              <a:buChar char="○"/>
              <a:tabLst>
                <a:tab pos="208915" algn="l"/>
              </a:tabLst>
            </a:pPr>
            <a:r>
              <a:rPr sz="1800" spc="200" dirty="0">
                <a:latin typeface="Cambria"/>
                <a:cs typeface="Cambria"/>
              </a:rPr>
              <a:t>У</a:t>
            </a:r>
            <a:r>
              <a:rPr sz="1800" spc="110" dirty="0">
                <a:latin typeface="Cambria"/>
                <a:cs typeface="Cambria"/>
              </a:rPr>
              <a:t> </a:t>
            </a:r>
            <a:r>
              <a:rPr sz="1800" dirty="0">
                <a:latin typeface="Cambria"/>
                <a:cs typeface="Cambria"/>
              </a:rPr>
              <a:t>разі</a:t>
            </a:r>
            <a:r>
              <a:rPr sz="1800" spc="110" dirty="0">
                <a:latin typeface="Cambria"/>
                <a:cs typeface="Cambria"/>
              </a:rPr>
              <a:t> </a:t>
            </a:r>
            <a:r>
              <a:rPr sz="1800" dirty="0">
                <a:latin typeface="Cambria"/>
                <a:cs typeface="Cambria"/>
              </a:rPr>
              <a:t>виживання</a:t>
            </a:r>
            <a:r>
              <a:rPr sz="1800" spc="105" dirty="0">
                <a:latin typeface="Cambria"/>
                <a:cs typeface="Cambria"/>
              </a:rPr>
              <a:t> </a:t>
            </a:r>
            <a:r>
              <a:rPr sz="1800" dirty="0">
                <a:latin typeface="Cambria"/>
                <a:cs typeface="Cambria"/>
              </a:rPr>
              <a:t>організм</a:t>
            </a:r>
            <a:r>
              <a:rPr sz="1800" spc="105" dirty="0">
                <a:latin typeface="Cambria"/>
                <a:cs typeface="Cambria"/>
              </a:rPr>
              <a:t> </a:t>
            </a:r>
            <a:r>
              <a:rPr sz="1800" dirty="0">
                <a:latin typeface="Cambria"/>
                <a:cs typeface="Cambria"/>
              </a:rPr>
              <a:t>поступово</a:t>
            </a:r>
            <a:r>
              <a:rPr sz="1800" spc="110" dirty="0">
                <a:latin typeface="Cambria"/>
                <a:cs typeface="Cambria"/>
              </a:rPr>
              <a:t> </a:t>
            </a:r>
            <a:r>
              <a:rPr sz="1800" dirty="0">
                <a:latin typeface="Cambria"/>
                <a:cs typeface="Cambria"/>
              </a:rPr>
              <a:t>відновлюється,</a:t>
            </a:r>
            <a:r>
              <a:rPr sz="1800" spc="120" dirty="0">
                <a:latin typeface="Cambria"/>
                <a:cs typeface="Cambria"/>
              </a:rPr>
              <a:t> </a:t>
            </a:r>
            <a:r>
              <a:rPr sz="1800" dirty="0">
                <a:latin typeface="Cambria"/>
                <a:cs typeface="Cambria"/>
              </a:rPr>
              <a:t>але</a:t>
            </a:r>
            <a:r>
              <a:rPr sz="1800" spc="114" dirty="0">
                <a:latin typeface="Cambria"/>
                <a:cs typeface="Cambria"/>
              </a:rPr>
              <a:t> </a:t>
            </a:r>
            <a:r>
              <a:rPr sz="1800" spc="-10" dirty="0">
                <a:latin typeface="Cambria"/>
                <a:cs typeface="Cambria"/>
              </a:rPr>
              <a:t>можуть </a:t>
            </a:r>
            <a:r>
              <a:rPr sz="1800" dirty="0">
                <a:latin typeface="Cambria"/>
                <a:cs typeface="Cambria"/>
              </a:rPr>
              <a:t>залишатися</a:t>
            </a:r>
            <a:r>
              <a:rPr sz="1800" spc="160" dirty="0">
                <a:latin typeface="Cambria"/>
                <a:cs typeface="Cambria"/>
              </a:rPr>
              <a:t> </a:t>
            </a:r>
            <a:r>
              <a:rPr sz="1800" spc="-10" dirty="0">
                <a:latin typeface="Cambria"/>
                <a:cs typeface="Cambria"/>
              </a:rPr>
              <a:t>наслідки.</a:t>
            </a:r>
            <a:endParaRPr sz="1800">
              <a:latin typeface="Cambria"/>
              <a:cs typeface="Cambri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05904" y="4011"/>
            <a:ext cx="9780931" cy="1468479"/>
          </a:xfrm>
          <a:prstGeom prst="rect">
            <a:avLst/>
          </a:prstGeom>
        </p:spPr>
        <p:txBody>
          <a:bodyPr vert="horz" wrap="square" lIns="0" tIns="8255" rIns="0" bIns="0" rtlCol="0">
            <a:spAutoFit/>
          </a:bodyPr>
          <a:lstStyle/>
          <a:p>
            <a:pPr marL="3175000" marR="5080" indent="-2755265">
              <a:lnSpc>
                <a:spcPct val="101000"/>
              </a:lnSpc>
              <a:spcBef>
                <a:spcPts val="65"/>
              </a:spcBef>
            </a:pPr>
            <a:r>
              <a:rPr spc="-114" dirty="0"/>
              <a:t>Гостре</a:t>
            </a:r>
            <a:r>
              <a:rPr spc="-55" dirty="0"/>
              <a:t> променеве</a:t>
            </a:r>
            <a:r>
              <a:rPr spc="-60" dirty="0"/>
              <a:t> </a:t>
            </a:r>
            <a:r>
              <a:rPr spc="-55" dirty="0"/>
              <a:t>ураження</a:t>
            </a:r>
            <a:r>
              <a:rPr spc="-65" dirty="0"/>
              <a:t> </a:t>
            </a:r>
            <a:r>
              <a:rPr spc="-80" dirty="0"/>
              <a:t>(гостра</a:t>
            </a:r>
            <a:r>
              <a:rPr spc="-55" dirty="0"/>
              <a:t> </a:t>
            </a:r>
            <a:r>
              <a:rPr spc="-35" dirty="0"/>
              <a:t>променева </a:t>
            </a:r>
            <a:r>
              <a:rPr spc="-95" dirty="0"/>
              <a:t>хвороба,</a:t>
            </a:r>
            <a:r>
              <a:rPr spc="-15" dirty="0"/>
              <a:t> </a:t>
            </a:r>
            <a:r>
              <a:rPr spc="-20" dirty="0"/>
              <a:t>ГПХ)</a:t>
            </a:r>
          </a:p>
          <a:p>
            <a:pPr marL="12700">
              <a:lnSpc>
                <a:spcPct val="100000"/>
              </a:lnSpc>
              <a:spcBef>
                <a:spcPts val="484"/>
              </a:spcBef>
            </a:pPr>
            <a:r>
              <a:rPr sz="1800" spc="-60" dirty="0">
                <a:solidFill>
                  <a:srgbClr val="000000"/>
                </a:solidFill>
              </a:rPr>
              <a:t>Форми</a:t>
            </a:r>
            <a:r>
              <a:rPr sz="1800" spc="-50" dirty="0">
                <a:solidFill>
                  <a:srgbClr val="000000"/>
                </a:solidFill>
              </a:rPr>
              <a:t> </a:t>
            </a:r>
            <a:r>
              <a:rPr sz="1800" dirty="0">
                <a:solidFill>
                  <a:srgbClr val="000000"/>
                </a:solidFill>
              </a:rPr>
              <a:t>ГПХ</a:t>
            </a:r>
            <a:r>
              <a:rPr sz="1800" spc="-35" dirty="0">
                <a:solidFill>
                  <a:srgbClr val="000000"/>
                </a:solidFill>
              </a:rPr>
              <a:t> </a:t>
            </a:r>
            <a:r>
              <a:rPr sz="1800" spc="-10" dirty="0">
                <a:solidFill>
                  <a:srgbClr val="000000"/>
                </a:solidFill>
              </a:rPr>
              <a:t>залежно</a:t>
            </a:r>
            <a:r>
              <a:rPr sz="1800" spc="-45" dirty="0">
                <a:solidFill>
                  <a:srgbClr val="000000"/>
                </a:solidFill>
              </a:rPr>
              <a:t> </a:t>
            </a:r>
            <a:r>
              <a:rPr sz="1800" dirty="0">
                <a:solidFill>
                  <a:srgbClr val="000000"/>
                </a:solidFill>
              </a:rPr>
              <a:t>від</a:t>
            </a:r>
            <a:r>
              <a:rPr sz="1800" spc="-45" dirty="0">
                <a:solidFill>
                  <a:srgbClr val="000000"/>
                </a:solidFill>
              </a:rPr>
              <a:t> </a:t>
            </a:r>
            <a:r>
              <a:rPr sz="1800" dirty="0">
                <a:solidFill>
                  <a:srgbClr val="000000"/>
                </a:solidFill>
              </a:rPr>
              <a:t>дози</a:t>
            </a:r>
            <a:r>
              <a:rPr sz="1800" spc="-35" dirty="0">
                <a:solidFill>
                  <a:srgbClr val="000000"/>
                </a:solidFill>
              </a:rPr>
              <a:t> </a:t>
            </a:r>
            <a:r>
              <a:rPr sz="1800" spc="-10" dirty="0">
                <a:solidFill>
                  <a:srgbClr val="000000"/>
                </a:solidFill>
              </a:rPr>
              <a:t>опромінення:</a:t>
            </a:r>
            <a:endParaRPr sz="1800"/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650"/>
              </a:lnSpc>
            </a:pPr>
            <a:fld id="{81D60167-4931-47E6-BA6A-407CBD079E47}" type="slidenum">
              <a:rPr spc="-25" dirty="0"/>
              <a:pPr marL="38100">
                <a:lnSpc>
                  <a:spcPts val="1650"/>
                </a:lnSpc>
              </a:pPr>
              <a:t>8</a:t>
            </a:fld>
            <a:endParaRPr spc="-25" dirty="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17504" y="1750197"/>
            <a:ext cx="5843531" cy="3403134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66421" y="131986"/>
            <a:ext cx="9185641" cy="849592"/>
          </a:xfrm>
          <a:prstGeom prst="rect">
            <a:avLst/>
          </a:prstGeom>
        </p:spPr>
        <p:txBody>
          <a:bodyPr vert="horz" wrap="square" lIns="0" tIns="8255" rIns="0" bIns="0" rtlCol="0">
            <a:spAutoFit/>
          </a:bodyPr>
          <a:lstStyle/>
          <a:p>
            <a:pPr marL="2810510" marR="5080" indent="-2798445">
              <a:lnSpc>
                <a:spcPct val="101000"/>
              </a:lnSpc>
              <a:spcBef>
                <a:spcPts val="65"/>
              </a:spcBef>
            </a:pPr>
            <a:r>
              <a:rPr sz="2800" spc="-114" dirty="0"/>
              <a:t>Гостре</a:t>
            </a:r>
            <a:r>
              <a:rPr sz="2800" spc="-55" dirty="0"/>
              <a:t> променеве</a:t>
            </a:r>
            <a:r>
              <a:rPr sz="2800" spc="-60" dirty="0"/>
              <a:t> </a:t>
            </a:r>
            <a:r>
              <a:rPr sz="2800" spc="-55" dirty="0"/>
              <a:t>ураження</a:t>
            </a:r>
            <a:r>
              <a:rPr sz="2800" spc="-65" dirty="0"/>
              <a:t> </a:t>
            </a:r>
            <a:r>
              <a:rPr sz="2800" spc="-80" dirty="0"/>
              <a:t>(гостра</a:t>
            </a:r>
            <a:r>
              <a:rPr sz="2800" spc="-55" dirty="0"/>
              <a:t> </a:t>
            </a:r>
            <a:r>
              <a:rPr sz="2800" spc="-35" dirty="0"/>
              <a:t>променева </a:t>
            </a:r>
            <a:r>
              <a:rPr sz="2800" spc="-90" dirty="0"/>
              <a:t>хвороба,</a:t>
            </a:r>
            <a:r>
              <a:rPr sz="2800" spc="-20" dirty="0"/>
              <a:t> ГПХ)</a:t>
            </a:r>
            <a:endParaRPr lang="ru-RU" sz="2800" spc="-20" dirty="0"/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650"/>
              </a:lnSpc>
            </a:pPr>
            <a:fld id="{81D60167-4931-47E6-BA6A-407CBD079E47}" type="slidenum">
              <a:rPr spc="-25" dirty="0"/>
              <a:pPr marL="38100">
                <a:lnSpc>
                  <a:spcPts val="1650"/>
                </a:lnSpc>
              </a:pPr>
              <a:t>9</a:t>
            </a:fld>
            <a:endParaRPr spc="-25" dirty="0"/>
          </a:p>
        </p:txBody>
      </p:sp>
      <p:sp>
        <p:nvSpPr>
          <p:cNvPr id="3" name="object 3"/>
          <p:cNvSpPr txBox="1"/>
          <p:nvPr/>
        </p:nvSpPr>
        <p:spPr>
          <a:xfrm>
            <a:off x="305904" y="1158388"/>
            <a:ext cx="5494655" cy="27813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0" dirty="0">
                <a:latin typeface="Palatino Linotype"/>
                <a:cs typeface="Palatino Linotype"/>
              </a:rPr>
              <a:t>Церебральна</a:t>
            </a:r>
            <a:r>
              <a:rPr sz="1800" b="1" spc="20" dirty="0">
                <a:latin typeface="Palatino Linotype"/>
                <a:cs typeface="Palatino Linotype"/>
              </a:rPr>
              <a:t> </a:t>
            </a:r>
            <a:r>
              <a:rPr sz="1800" b="1" spc="-55" dirty="0">
                <a:latin typeface="Palatino Linotype"/>
                <a:cs typeface="Palatino Linotype"/>
              </a:rPr>
              <a:t>форма</a:t>
            </a:r>
            <a:r>
              <a:rPr sz="1800" b="1" spc="40" dirty="0">
                <a:latin typeface="Palatino Linotype"/>
                <a:cs typeface="Palatino Linotype"/>
              </a:rPr>
              <a:t> </a:t>
            </a:r>
            <a:r>
              <a:rPr sz="1800" dirty="0">
                <a:latin typeface="Cambria"/>
                <a:cs typeface="Cambria"/>
              </a:rPr>
              <a:t>(поглинена</a:t>
            </a:r>
            <a:r>
              <a:rPr sz="1800" spc="70" dirty="0">
                <a:latin typeface="Cambria"/>
                <a:cs typeface="Cambria"/>
              </a:rPr>
              <a:t> </a:t>
            </a:r>
            <a:r>
              <a:rPr sz="1800" dirty="0">
                <a:latin typeface="Cambria"/>
                <a:cs typeface="Cambria"/>
              </a:rPr>
              <a:t>доза</a:t>
            </a:r>
            <a:r>
              <a:rPr sz="1800" spc="85" dirty="0">
                <a:latin typeface="Cambria"/>
                <a:cs typeface="Cambria"/>
              </a:rPr>
              <a:t> </a:t>
            </a:r>
            <a:r>
              <a:rPr sz="1800" dirty="0">
                <a:latin typeface="Cambria"/>
                <a:cs typeface="Cambria"/>
              </a:rPr>
              <a:t>понад</a:t>
            </a:r>
            <a:r>
              <a:rPr sz="1800" spc="80" dirty="0">
                <a:latin typeface="Cambria"/>
                <a:cs typeface="Cambria"/>
              </a:rPr>
              <a:t> </a:t>
            </a:r>
            <a:r>
              <a:rPr sz="1800" spc="-40" dirty="0">
                <a:latin typeface="Cambria"/>
                <a:cs typeface="Cambria"/>
              </a:rPr>
              <a:t>80</a:t>
            </a:r>
            <a:r>
              <a:rPr sz="1800" spc="85" dirty="0">
                <a:latin typeface="Cambria"/>
                <a:cs typeface="Cambria"/>
              </a:rPr>
              <a:t> </a:t>
            </a:r>
            <a:r>
              <a:rPr sz="1800" spc="-25" dirty="0">
                <a:latin typeface="Cambria"/>
                <a:cs typeface="Cambria"/>
              </a:rPr>
              <a:t>Гр)</a:t>
            </a:r>
            <a:endParaRPr sz="1800">
              <a:latin typeface="Cambria"/>
              <a:cs typeface="Cambria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800" spc="-50" dirty="0">
                <a:latin typeface="Cambria"/>
                <a:cs typeface="Cambria"/>
              </a:rPr>
              <a:t>-</a:t>
            </a:r>
            <a:endParaRPr sz="1800">
              <a:latin typeface="Cambria"/>
              <a:cs typeface="Cambria"/>
            </a:endParaRPr>
          </a:p>
          <a:p>
            <a:pPr marL="12700" marR="847725">
              <a:lnSpc>
                <a:spcPts val="2180"/>
              </a:lnSpc>
              <a:spcBef>
                <a:spcPts val="70"/>
              </a:spcBef>
            </a:pPr>
            <a:r>
              <a:rPr sz="1800" dirty="0">
                <a:latin typeface="Cambria"/>
                <a:cs typeface="Cambria"/>
              </a:rPr>
              <a:t>пряме</a:t>
            </a:r>
            <a:r>
              <a:rPr sz="1800" spc="300" dirty="0">
                <a:latin typeface="Cambria"/>
                <a:cs typeface="Cambria"/>
              </a:rPr>
              <a:t> </a:t>
            </a:r>
            <a:r>
              <a:rPr sz="1800" dirty="0">
                <a:latin typeface="Cambria"/>
                <a:cs typeface="Cambria"/>
              </a:rPr>
              <a:t>пошкодження</a:t>
            </a:r>
            <a:r>
              <a:rPr sz="1800" spc="285" dirty="0">
                <a:latin typeface="Cambria"/>
                <a:cs typeface="Cambria"/>
              </a:rPr>
              <a:t> </a:t>
            </a:r>
            <a:r>
              <a:rPr sz="1800" dirty="0">
                <a:latin typeface="Cambria"/>
                <a:cs typeface="Cambria"/>
              </a:rPr>
              <a:t>центральної</a:t>
            </a:r>
            <a:r>
              <a:rPr sz="1800" spc="300" dirty="0">
                <a:latin typeface="Cambria"/>
                <a:cs typeface="Cambria"/>
              </a:rPr>
              <a:t> </a:t>
            </a:r>
            <a:r>
              <a:rPr sz="1800" spc="-10" dirty="0">
                <a:latin typeface="Cambria"/>
                <a:cs typeface="Cambria"/>
              </a:rPr>
              <a:t>нервової системи.</a:t>
            </a:r>
            <a:endParaRPr sz="1800">
              <a:latin typeface="Cambria"/>
              <a:cs typeface="Cambria"/>
            </a:endParaRPr>
          </a:p>
          <a:p>
            <a:pPr marL="12700">
              <a:lnSpc>
                <a:spcPts val="2090"/>
              </a:lnSpc>
            </a:pPr>
            <a:r>
              <a:rPr sz="1800" spc="105" dirty="0">
                <a:latin typeface="Cambria"/>
                <a:cs typeface="Cambria"/>
              </a:rPr>
              <a:t>Це</a:t>
            </a:r>
            <a:r>
              <a:rPr sz="1800" spc="100" dirty="0">
                <a:latin typeface="Cambria"/>
                <a:cs typeface="Cambria"/>
              </a:rPr>
              <a:t> </a:t>
            </a:r>
            <a:r>
              <a:rPr sz="1800" dirty="0">
                <a:latin typeface="Cambria"/>
                <a:cs typeface="Cambria"/>
              </a:rPr>
              <a:t>проявляється</a:t>
            </a:r>
            <a:r>
              <a:rPr sz="1800" spc="105" dirty="0">
                <a:latin typeface="Cambria"/>
                <a:cs typeface="Cambria"/>
              </a:rPr>
              <a:t> </a:t>
            </a:r>
            <a:r>
              <a:rPr sz="1800" dirty="0">
                <a:latin typeface="Cambria"/>
                <a:cs typeface="Cambria"/>
              </a:rPr>
              <a:t>глибокими</a:t>
            </a:r>
            <a:r>
              <a:rPr sz="1800" spc="95" dirty="0">
                <a:latin typeface="Cambria"/>
                <a:cs typeface="Cambria"/>
              </a:rPr>
              <a:t> </a:t>
            </a:r>
            <a:r>
              <a:rPr sz="1800" spc="40" dirty="0">
                <a:latin typeface="Cambria"/>
                <a:cs typeface="Cambria"/>
              </a:rPr>
              <a:t>порушеннями</a:t>
            </a:r>
            <a:endParaRPr sz="1800">
              <a:latin typeface="Cambria"/>
              <a:cs typeface="Cambria"/>
            </a:endParaRPr>
          </a:p>
          <a:p>
            <a:pPr marL="12700" marR="276225">
              <a:lnSpc>
                <a:spcPct val="100400"/>
              </a:lnSpc>
            </a:pPr>
            <a:r>
              <a:rPr sz="1800" spc="70" dirty="0">
                <a:latin typeface="Cambria"/>
                <a:cs typeface="Cambria"/>
              </a:rPr>
              <a:t>функції</a:t>
            </a:r>
            <a:r>
              <a:rPr sz="1800" spc="120" dirty="0">
                <a:latin typeface="Cambria"/>
                <a:cs typeface="Cambria"/>
              </a:rPr>
              <a:t> </a:t>
            </a:r>
            <a:r>
              <a:rPr sz="1800" dirty="0">
                <a:latin typeface="Cambria"/>
                <a:cs typeface="Cambria"/>
              </a:rPr>
              <a:t>центральної</a:t>
            </a:r>
            <a:r>
              <a:rPr sz="1800" spc="125" dirty="0">
                <a:latin typeface="Cambria"/>
                <a:cs typeface="Cambria"/>
              </a:rPr>
              <a:t> </a:t>
            </a:r>
            <a:r>
              <a:rPr sz="1800" dirty="0">
                <a:latin typeface="Cambria"/>
                <a:cs typeface="Cambria"/>
              </a:rPr>
              <a:t>нервової</a:t>
            </a:r>
            <a:r>
              <a:rPr sz="1800" spc="120" dirty="0">
                <a:latin typeface="Cambria"/>
                <a:cs typeface="Cambria"/>
              </a:rPr>
              <a:t> </a:t>
            </a:r>
            <a:r>
              <a:rPr sz="1800" dirty="0">
                <a:latin typeface="Cambria"/>
                <a:cs typeface="Cambria"/>
              </a:rPr>
              <a:t>системи</a:t>
            </a:r>
            <a:r>
              <a:rPr sz="1800" spc="120" dirty="0">
                <a:latin typeface="Cambria"/>
                <a:cs typeface="Cambria"/>
              </a:rPr>
              <a:t> </a:t>
            </a:r>
            <a:r>
              <a:rPr sz="1800" spc="80" dirty="0">
                <a:latin typeface="Cambria"/>
                <a:cs typeface="Cambria"/>
              </a:rPr>
              <a:t>у</a:t>
            </a:r>
            <a:r>
              <a:rPr sz="1800" spc="125" dirty="0">
                <a:latin typeface="Cambria"/>
                <a:cs typeface="Cambria"/>
              </a:rPr>
              <a:t> </a:t>
            </a:r>
            <a:r>
              <a:rPr sz="1800" spc="-10" dirty="0">
                <a:latin typeface="Cambria"/>
                <a:cs typeface="Cambria"/>
              </a:rPr>
              <a:t>вигляді </a:t>
            </a:r>
            <a:r>
              <a:rPr sz="1800" dirty="0">
                <a:latin typeface="Cambria"/>
                <a:cs typeface="Cambria"/>
              </a:rPr>
              <a:t>мозкових</a:t>
            </a:r>
            <a:r>
              <a:rPr sz="1800" spc="95" dirty="0">
                <a:latin typeface="Cambria"/>
                <a:cs typeface="Cambria"/>
              </a:rPr>
              <a:t> </a:t>
            </a:r>
            <a:r>
              <a:rPr sz="1800" dirty="0">
                <a:latin typeface="Cambria"/>
                <a:cs typeface="Cambria"/>
              </a:rPr>
              <a:t>симптомів</a:t>
            </a:r>
            <a:r>
              <a:rPr sz="1800" spc="100" dirty="0">
                <a:latin typeface="Cambria"/>
                <a:cs typeface="Cambria"/>
              </a:rPr>
              <a:t> </a:t>
            </a:r>
            <a:r>
              <a:rPr sz="1800" dirty="0">
                <a:latin typeface="Cambria"/>
                <a:cs typeface="Cambria"/>
              </a:rPr>
              <a:t>-</a:t>
            </a:r>
            <a:r>
              <a:rPr sz="1800" spc="105" dirty="0">
                <a:latin typeface="Cambria"/>
                <a:cs typeface="Cambria"/>
              </a:rPr>
              <a:t> </a:t>
            </a:r>
            <a:r>
              <a:rPr sz="1800" spc="-10" dirty="0">
                <a:latin typeface="Cambria"/>
                <a:cs typeface="Cambria"/>
              </a:rPr>
              <a:t>хвилювання,</a:t>
            </a:r>
            <a:r>
              <a:rPr sz="1800" spc="500" dirty="0">
                <a:latin typeface="Cambria"/>
                <a:cs typeface="Cambria"/>
              </a:rPr>
              <a:t> </a:t>
            </a:r>
            <a:r>
              <a:rPr sz="1800" dirty="0">
                <a:latin typeface="Cambria"/>
                <a:cs typeface="Cambria"/>
              </a:rPr>
              <a:t>дезорієнтація,</a:t>
            </a:r>
            <a:r>
              <a:rPr sz="1800" spc="345" dirty="0">
                <a:latin typeface="Cambria"/>
                <a:cs typeface="Cambria"/>
              </a:rPr>
              <a:t> </a:t>
            </a:r>
            <a:r>
              <a:rPr sz="1800" dirty="0">
                <a:latin typeface="Cambria"/>
                <a:cs typeface="Cambria"/>
              </a:rPr>
              <a:t>адинамія,виснажлива</a:t>
            </a:r>
            <a:r>
              <a:rPr sz="1800" spc="330" dirty="0">
                <a:latin typeface="Cambria"/>
                <a:cs typeface="Cambria"/>
              </a:rPr>
              <a:t> </a:t>
            </a:r>
            <a:r>
              <a:rPr sz="1800" spc="-10" dirty="0">
                <a:latin typeface="Cambria"/>
                <a:cs typeface="Cambria"/>
              </a:rPr>
              <a:t>блювота, </a:t>
            </a:r>
            <a:r>
              <a:rPr sz="1800" dirty="0">
                <a:latin typeface="Cambria"/>
                <a:cs typeface="Cambria"/>
              </a:rPr>
              <a:t>судоми,</a:t>
            </a:r>
            <a:r>
              <a:rPr sz="1800" spc="265" dirty="0">
                <a:latin typeface="Cambria"/>
                <a:cs typeface="Cambria"/>
              </a:rPr>
              <a:t> </a:t>
            </a:r>
            <a:r>
              <a:rPr sz="1800" spc="50" dirty="0">
                <a:latin typeface="Cambria"/>
                <a:cs typeface="Cambria"/>
              </a:rPr>
              <a:t>порушення</a:t>
            </a:r>
            <a:r>
              <a:rPr sz="1800" spc="250" dirty="0">
                <a:latin typeface="Cambria"/>
                <a:cs typeface="Cambria"/>
              </a:rPr>
              <a:t> </a:t>
            </a:r>
            <a:r>
              <a:rPr sz="1800" dirty="0">
                <a:latin typeface="Cambria"/>
                <a:cs typeface="Cambria"/>
              </a:rPr>
              <a:t>дихання,</a:t>
            </a:r>
            <a:r>
              <a:rPr sz="1800" spc="265" dirty="0">
                <a:latin typeface="Cambria"/>
                <a:cs typeface="Cambria"/>
              </a:rPr>
              <a:t> </a:t>
            </a:r>
            <a:r>
              <a:rPr sz="1800" spc="-10" dirty="0">
                <a:latin typeface="Cambria"/>
                <a:cs typeface="Cambria"/>
              </a:rPr>
              <a:t>колапс.</a:t>
            </a:r>
            <a:endParaRPr sz="1800">
              <a:latin typeface="Cambria"/>
              <a:cs typeface="Cambria"/>
            </a:endParaRPr>
          </a:p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sz="1800" dirty="0">
                <a:latin typeface="Cambria"/>
                <a:cs typeface="Cambria"/>
              </a:rPr>
              <a:t>Смерть</a:t>
            </a:r>
            <a:r>
              <a:rPr sz="1800" spc="95" dirty="0">
                <a:latin typeface="Cambria"/>
                <a:cs typeface="Cambria"/>
              </a:rPr>
              <a:t> </a:t>
            </a:r>
            <a:r>
              <a:rPr sz="1800" dirty="0">
                <a:latin typeface="Cambria"/>
                <a:cs typeface="Cambria"/>
              </a:rPr>
              <a:t>настає</a:t>
            </a:r>
            <a:r>
              <a:rPr sz="1800" spc="105" dirty="0">
                <a:latin typeface="Cambria"/>
                <a:cs typeface="Cambria"/>
              </a:rPr>
              <a:t> </a:t>
            </a:r>
            <a:r>
              <a:rPr sz="1800" dirty="0">
                <a:latin typeface="Cambria"/>
                <a:cs typeface="Cambria"/>
              </a:rPr>
              <a:t>в</a:t>
            </a:r>
            <a:r>
              <a:rPr sz="1800" spc="100" dirty="0">
                <a:latin typeface="Cambria"/>
                <a:cs typeface="Cambria"/>
              </a:rPr>
              <a:t> </a:t>
            </a:r>
            <a:r>
              <a:rPr sz="1800" spc="55" dirty="0">
                <a:latin typeface="Cambria"/>
                <a:cs typeface="Cambria"/>
              </a:rPr>
              <a:t>перші</a:t>
            </a:r>
            <a:r>
              <a:rPr sz="1800" spc="114" dirty="0">
                <a:latin typeface="Cambria"/>
                <a:cs typeface="Cambria"/>
              </a:rPr>
              <a:t> </a:t>
            </a:r>
            <a:r>
              <a:rPr sz="1800" dirty="0">
                <a:latin typeface="Cambria"/>
                <a:cs typeface="Cambria"/>
              </a:rPr>
              <a:t>години</a:t>
            </a:r>
            <a:r>
              <a:rPr sz="1800" spc="95" dirty="0">
                <a:latin typeface="Cambria"/>
                <a:cs typeface="Cambria"/>
              </a:rPr>
              <a:t> </a:t>
            </a:r>
            <a:r>
              <a:rPr sz="1800" dirty="0">
                <a:latin typeface="Cambria"/>
                <a:cs typeface="Cambria"/>
              </a:rPr>
              <a:t>до</a:t>
            </a:r>
            <a:r>
              <a:rPr sz="1800" spc="100" dirty="0">
                <a:latin typeface="Cambria"/>
                <a:cs typeface="Cambria"/>
              </a:rPr>
              <a:t> </a:t>
            </a:r>
            <a:r>
              <a:rPr sz="1800" dirty="0">
                <a:latin typeface="Cambria"/>
                <a:cs typeface="Cambria"/>
              </a:rPr>
              <a:t>3</a:t>
            </a:r>
            <a:r>
              <a:rPr sz="1800" spc="110" dirty="0">
                <a:latin typeface="Cambria"/>
                <a:cs typeface="Cambria"/>
              </a:rPr>
              <a:t> </a:t>
            </a:r>
            <a:r>
              <a:rPr sz="1800" spc="-10" dirty="0">
                <a:latin typeface="Cambria"/>
                <a:cs typeface="Cambria"/>
              </a:rPr>
              <a:t>днів.</a:t>
            </a:r>
            <a:endParaRPr sz="1800">
              <a:latin typeface="Cambria"/>
              <a:cs typeface="Cambri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78150" y="516047"/>
            <a:ext cx="8944653" cy="1089914"/>
          </a:xfrm>
          <a:prstGeom prst="rect">
            <a:avLst/>
          </a:prstGeom>
        </p:spPr>
        <p:txBody>
          <a:bodyPr vert="horz" wrap="square" lIns="0" tIns="8255" rIns="0" bIns="0" rtlCol="0">
            <a:spAutoFit/>
          </a:bodyPr>
          <a:lstStyle/>
          <a:p>
            <a:pPr marL="2810510" marR="5080" indent="-2798445">
              <a:lnSpc>
                <a:spcPct val="101000"/>
              </a:lnSpc>
              <a:spcBef>
                <a:spcPts val="65"/>
              </a:spcBef>
            </a:pPr>
            <a:r>
              <a:rPr spc="-114" dirty="0"/>
              <a:t>Гостре</a:t>
            </a:r>
            <a:r>
              <a:rPr spc="-55" dirty="0"/>
              <a:t> променеве</a:t>
            </a:r>
            <a:r>
              <a:rPr spc="-60" dirty="0"/>
              <a:t> </a:t>
            </a:r>
            <a:r>
              <a:rPr spc="-55" dirty="0"/>
              <a:t>ураження</a:t>
            </a:r>
            <a:r>
              <a:rPr spc="-65" dirty="0"/>
              <a:t> </a:t>
            </a:r>
            <a:r>
              <a:rPr spc="-80" dirty="0"/>
              <a:t>(гостра</a:t>
            </a:r>
            <a:r>
              <a:rPr spc="-55" dirty="0"/>
              <a:t> </a:t>
            </a:r>
            <a:r>
              <a:rPr spc="-35" dirty="0"/>
              <a:t>променева </a:t>
            </a:r>
            <a:r>
              <a:rPr spc="-90" dirty="0"/>
              <a:t>хвороба,</a:t>
            </a:r>
            <a:r>
              <a:rPr spc="-20" dirty="0"/>
              <a:t> ГПХ)</a:t>
            </a:r>
          </a:p>
        </p:txBody>
      </p:sp>
      <p:sp>
        <p:nvSpPr>
          <p:cNvPr id="3" name="object 3"/>
          <p:cNvSpPr txBox="1">
            <a:spLocks noGrp="1"/>
          </p:cNvSpPr>
          <p:nvPr>
            <p:ph idx="1"/>
          </p:nvPr>
        </p:nvSpPr>
        <p:spPr>
          <a:xfrm>
            <a:off x="2141494" y="1764171"/>
            <a:ext cx="7373779" cy="3485570"/>
          </a:xfrm>
          <a:prstGeom prst="rect">
            <a:avLst/>
          </a:prstGeom>
        </p:spPr>
        <p:txBody>
          <a:bodyPr vert="horz" wrap="square" lIns="0" tIns="12700" rIns="0" bIns="0" rtlCol="0" anchor="t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b="1" spc="-40" dirty="0">
                <a:latin typeface="Palatino Linotype"/>
                <a:cs typeface="Palatino Linotype"/>
              </a:rPr>
              <a:t>Токсемічна</a:t>
            </a:r>
            <a:r>
              <a:rPr b="1" spc="-45" dirty="0">
                <a:latin typeface="Palatino Linotype"/>
                <a:cs typeface="Palatino Linotype"/>
              </a:rPr>
              <a:t> </a:t>
            </a:r>
            <a:r>
              <a:rPr b="1" spc="-10" dirty="0">
                <a:latin typeface="Palatino Linotype"/>
                <a:cs typeface="Palatino Linotype"/>
              </a:rPr>
              <a:t>(судинна)</a:t>
            </a:r>
          </a:p>
          <a:p>
            <a:pPr marL="12700" marR="5080">
              <a:lnSpc>
                <a:spcPts val="2170"/>
              </a:lnSpc>
              <a:spcBef>
                <a:spcPts val="70"/>
              </a:spcBef>
            </a:pPr>
            <a:r>
              <a:rPr spc="120" dirty="0"/>
              <a:t>При</a:t>
            </a:r>
            <a:r>
              <a:rPr spc="145" dirty="0"/>
              <a:t> </a:t>
            </a:r>
            <a:r>
              <a:rPr dirty="0"/>
              <a:t>дозах</a:t>
            </a:r>
            <a:r>
              <a:rPr spc="135" dirty="0"/>
              <a:t> </a:t>
            </a:r>
            <a:r>
              <a:rPr dirty="0"/>
              <a:t>опромінення</a:t>
            </a:r>
            <a:r>
              <a:rPr spc="140" dirty="0"/>
              <a:t> </a:t>
            </a:r>
            <a:r>
              <a:rPr spc="-80" dirty="0"/>
              <a:t>20-</a:t>
            </a:r>
            <a:r>
              <a:rPr spc="-60" dirty="0"/>
              <a:t>80</a:t>
            </a:r>
            <a:r>
              <a:rPr spc="150" dirty="0"/>
              <a:t> </a:t>
            </a:r>
            <a:r>
              <a:rPr spc="55" dirty="0"/>
              <a:t>Гр.</a:t>
            </a:r>
            <a:r>
              <a:rPr spc="155" dirty="0"/>
              <a:t> </a:t>
            </a:r>
            <a:r>
              <a:rPr spc="200" dirty="0"/>
              <a:t>У</a:t>
            </a:r>
            <a:r>
              <a:rPr spc="145" dirty="0"/>
              <a:t> </a:t>
            </a:r>
            <a:r>
              <a:rPr dirty="0"/>
              <a:t>клінічній</a:t>
            </a:r>
            <a:r>
              <a:rPr spc="130" dirty="0"/>
              <a:t> </a:t>
            </a:r>
            <a:r>
              <a:rPr spc="-10" dirty="0"/>
              <a:t>картині </a:t>
            </a:r>
            <a:r>
              <a:rPr dirty="0"/>
              <a:t>провідне</a:t>
            </a:r>
            <a:r>
              <a:rPr spc="160" dirty="0"/>
              <a:t> </a:t>
            </a:r>
            <a:r>
              <a:rPr dirty="0"/>
              <a:t>місце</a:t>
            </a:r>
            <a:r>
              <a:rPr spc="165" dirty="0"/>
              <a:t> </a:t>
            </a:r>
            <a:r>
              <a:rPr dirty="0"/>
              <a:t>займають</a:t>
            </a:r>
            <a:r>
              <a:rPr spc="145" dirty="0"/>
              <a:t> </a:t>
            </a:r>
            <a:r>
              <a:rPr dirty="0"/>
              <a:t>мозкові</a:t>
            </a:r>
            <a:r>
              <a:rPr spc="170" dirty="0"/>
              <a:t> </a:t>
            </a:r>
            <a:r>
              <a:rPr dirty="0"/>
              <a:t>симптоми,</a:t>
            </a:r>
            <a:r>
              <a:rPr spc="170" dirty="0"/>
              <a:t> </a:t>
            </a:r>
            <a:r>
              <a:rPr dirty="0"/>
              <a:t>колапс,</a:t>
            </a:r>
            <a:r>
              <a:rPr spc="160" dirty="0"/>
              <a:t> </a:t>
            </a:r>
            <a:r>
              <a:rPr dirty="0"/>
              <a:t>а</a:t>
            </a:r>
            <a:r>
              <a:rPr spc="150" dirty="0"/>
              <a:t> </a:t>
            </a:r>
            <a:r>
              <a:rPr spc="-50" dirty="0"/>
              <a:t>в</a:t>
            </a:r>
          </a:p>
          <a:p>
            <a:pPr marL="12700" marR="114300">
              <a:lnSpc>
                <a:spcPts val="2170"/>
              </a:lnSpc>
              <a:spcBef>
                <a:spcPts val="10"/>
              </a:spcBef>
            </a:pPr>
            <a:r>
              <a:rPr dirty="0"/>
              <a:t>основі</a:t>
            </a:r>
            <a:r>
              <a:rPr spc="114" dirty="0"/>
              <a:t> </a:t>
            </a:r>
            <a:r>
              <a:rPr dirty="0"/>
              <a:t>патогенезу</a:t>
            </a:r>
            <a:r>
              <a:rPr spc="120" dirty="0"/>
              <a:t> </a:t>
            </a:r>
            <a:r>
              <a:rPr dirty="0"/>
              <a:t>лежить</a:t>
            </a:r>
            <a:r>
              <a:rPr spc="125" dirty="0"/>
              <a:t> </a:t>
            </a:r>
            <a:r>
              <a:rPr dirty="0"/>
              <a:t>інтоксикація</a:t>
            </a:r>
            <a:r>
              <a:rPr spc="110" dirty="0"/>
              <a:t> </a:t>
            </a:r>
            <a:r>
              <a:rPr spc="-10" dirty="0"/>
              <a:t>організму </a:t>
            </a:r>
            <a:r>
              <a:rPr dirty="0"/>
              <a:t>продуктами</a:t>
            </a:r>
            <a:r>
              <a:rPr spc="229" dirty="0"/>
              <a:t> </a:t>
            </a:r>
            <a:r>
              <a:rPr dirty="0"/>
              <a:t>розпаду</a:t>
            </a:r>
            <a:r>
              <a:rPr spc="240" dirty="0"/>
              <a:t> </a:t>
            </a:r>
            <a:r>
              <a:rPr dirty="0"/>
              <a:t>тканин.</a:t>
            </a:r>
            <a:r>
              <a:rPr spc="235" dirty="0"/>
              <a:t> </a:t>
            </a:r>
            <a:r>
              <a:rPr dirty="0"/>
              <a:t>Смерть</a:t>
            </a:r>
            <a:r>
              <a:rPr spc="240" dirty="0"/>
              <a:t> </a:t>
            </a:r>
            <a:r>
              <a:rPr dirty="0"/>
              <a:t>настає</a:t>
            </a:r>
            <a:r>
              <a:rPr spc="254" dirty="0"/>
              <a:t> </a:t>
            </a:r>
            <a:r>
              <a:rPr spc="-10" dirty="0"/>
              <a:t>впродовж</a:t>
            </a:r>
          </a:p>
          <a:p>
            <a:pPr marL="12700">
              <a:lnSpc>
                <a:spcPts val="2095"/>
              </a:lnSpc>
            </a:pPr>
            <a:r>
              <a:rPr spc="60" dirty="0"/>
              <a:t>перших</a:t>
            </a:r>
            <a:r>
              <a:rPr spc="20" dirty="0"/>
              <a:t> </a:t>
            </a:r>
            <a:r>
              <a:rPr spc="-70" dirty="0"/>
              <a:t>4-</a:t>
            </a:r>
            <a:r>
              <a:rPr dirty="0"/>
              <a:t>7</a:t>
            </a:r>
            <a:r>
              <a:rPr spc="20" dirty="0"/>
              <a:t> </a:t>
            </a:r>
            <a:r>
              <a:rPr spc="-20" dirty="0"/>
              <a:t>діб.</a:t>
            </a:r>
          </a:p>
          <a:p>
            <a:pPr marL="12700">
              <a:lnSpc>
                <a:spcPct val="100000"/>
              </a:lnSpc>
            </a:pPr>
            <a:r>
              <a:rPr b="1" dirty="0">
                <a:latin typeface="Palatino Linotype"/>
                <a:cs typeface="Palatino Linotype"/>
              </a:rPr>
              <a:t>Кишкова</a:t>
            </a:r>
            <a:r>
              <a:rPr b="1" spc="-80" dirty="0">
                <a:latin typeface="Palatino Linotype"/>
                <a:cs typeface="Palatino Linotype"/>
              </a:rPr>
              <a:t> </a:t>
            </a:r>
            <a:r>
              <a:rPr b="1" spc="-10" dirty="0" err="1">
                <a:latin typeface="Palatino Linotype"/>
                <a:cs typeface="Palatino Linotype"/>
              </a:rPr>
              <a:t>форма</a:t>
            </a:r>
          </a:p>
          <a:p>
            <a:pPr marL="12700">
              <a:lnSpc>
                <a:spcPct val="100000"/>
              </a:lnSpc>
              <a:spcBef>
                <a:spcPts val="10"/>
              </a:spcBef>
            </a:pPr>
            <a:r>
              <a:rPr spc="120" dirty="0"/>
              <a:t>При</a:t>
            </a:r>
            <a:r>
              <a:rPr spc="114" dirty="0"/>
              <a:t> </a:t>
            </a:r>
            <a:r>
              <a:rPr dirty="0"/>
              <a:t>дозі</a:t>
            </a:r>
            <a:r>
              <a:rPr spc="120" dirty="0"/>
              <a:t> </a:t>
            </a:r>
            <a:r>
              <a:rPr dirty="0"/>
              <a:t>опромінення</a:t>
            </a:r>
            <a:r>
              <a:rPr spc="114" dirty="0"/>
              <a:t> </a:t>
            </a:r>
            <a:r>
              <a:rPr spc="-85" dirty="0"/>
              <a:t>10-</a:t>
            </a:r>
            <a:r>
              <a:rPr spc="-20" dirty="0"/>
              <a:t>20</a:t>
            </a:r>
            <a:r>
              <a:rPr spc="120" dirty="0"/>
              <a:t> </a:t>
            </a:r>
            <a:r>
              <a:rPr spc="25" dirty="0"/>
              <a:t>Гр.</a:t>
            </a:r>
          </a:p>
          <a:p>
            <a:pPr marL="12700" marR="76835">
              <a:lnSpc>
                <a:spcPts val="2180"/>
              </a:lnSpc>
              <a:spcBef>
                <a:spcPts val="65"/>
              </a:spcBef>
            </a:pPr>
            <a:r>
              <a:rPr dirty="0"/>
              <a:t>Переважають</a:t>
            </a:r>
            <a:r>
              <a:rPr spc="215" dirty="0"/>
              <a:t> </a:t>
            </a:r>
            <a:r>
              <a:rPr dirty="0"/>
              <a:t>кишкові</a:t>
            </a:r>
            <a:r>
              <a:rPr spc="229" dirty="0"/>
              <a:t> </a:t>
            </a:r>
            <a:r>
              <a:rPr dirty="0"/>
              <a:t>розлади,</a:t>
            </a:r>
            <a:r>
              <a:rPr spc="220" dirty="0"/>
              <a:t> </a:t>
            </a:r>
            <a:r>
              <a:rPr dirty="0"/>
              <a:t>ентерит,</a:t>
            </a:r>
            <a:r>
              <a:rPr spc="229" dirty="0"/>
              <a:t> </a:t>
            </a:r>
            <a:r>
              <a:rPr spc="-10" dirty="0"/>
              <a:t>зневоднення, кровотеча;</a:t>
            </a:r>
          </a:p>
          <a:p>
            <a:pPr marL="12700">
              <a:lnSpc>
                <a:spcPts val="2095"/>
              </a:lnSpc>
            </a:pPr>
            <a:r>
              <a:rPr dirty="0"/>
              <a:t>Смерть</a:t>
            </a:r>
            <a:r>
              <a:rPr spc="90" dirty="0"/>
              <a:t> </a:t>
            </a:r>
            <a:r>
              <a:rPr dirty="0"/>
              <a:t>настає</a:t>
            </a:r>
            <a:r>
              <a:rPr spc="100" dirty="0"/>
              <a:t> </a:t>
            </a:r>
            <a:r>
              <a:rPr dirty="0"/>
              <a:t>вродовж</a:t>
            </a:r>
            <a:r>
              <a:rPr spc="100" dirty="0"/>
              <a:t> </a:t>
            </a:r>
            <a:r>
              <a:rPr spc="60" dirty="0"/>
              <a:t>перших</a:t>
            </a:r>
            <a:r>
              <a:rPr spc="90" dirty="0"/>
              <a:t> </a:t>
            </a:r>
            <a:r>
              <a:rPr spc="-80" dirty="0"/>
              <a:t>8-</a:t>
            </a:r>
            <a:r>
              <a:rPr spc="-35" dirty="0"/>
              <a:t>16</a:t>
            </a:r>
            <a:r>
              <a:rPr spc="90" dirty="0"/>
              <a:t> </a:t>
            </a:r>
            <a:r>
              <a:rPr spc="-10" dirty="0"/>
              <a:t>днів.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650"/>
              </a:lnSpc>
            </a:pPr>
            <a:fld id="{81D60167-4931-47E6-BA6A-407CBD079E47}" type="slidenum">
              <a:rPr spc="-25" dirty="0"/>
              <a:pPr marL="38100">
                <a:lnSpc>
                  <a:spcPts val="1650"/>
                </a:lnSpc>
              </a:pPr>
              <a:t>10</a:t>
            </a:fld>
            <a:endParaRPr spc="-25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165556" y="516047"/>
            <a:ext cx="8711197" cy="701448"/>
          </a:xfrm>
          <a:prstGeom prst="rect">
            <a:avLst/>
          </a:prstGeom>
        </p:spPr>
        <p:txBody>
          <a:bodyPr vert="horz" wrap="square" lIns="0" tIns="267944" rIns="0" bIns="0" rtlCol="0">
            <a:spAutoFit/>
          </a:bodyPr>
          <a:lstStyle/>
          <a:p>
            <a:pPr marL="1292860">
              <a:lnSpc>
                <a:spcPct val="100000"/>
              </a:lnSpc>
              <a:spcBef>
                <a:spcPts val="100"/>
              </a:spcBef>
            </a:pPr>
            <a:r>
              <a:rPr sz="2800" spc="-35" dirty="0"/>
              <a:t>Основні</a:t>
            </a:r>
            <a:r>
              <a:rPr sz="2800" spc="-105" dirty="0"/>
              <a:t> </a:t>
            </a:r>
            <a:r>
              <a:rPr sz="2800" spc="-55" dirty="0"/>
              <a:t>синдроми</a:t>
            </a:r>
            <a:r>
              <a:rPr sz="2800" spc="-95" dirty="0"/>
              <a:t> </a:t>
            </a:r>
            <a:r>
              <a:rPr sz="2800" spc="-55" dirty="0"/>
              <a:t>періоду</a:t>
            </a:r>
            <a:r>
              <a:rPr sz="2800" spc="-100" dirty="0"/>
              <a:t> </a:t>
            </a:r>
            <a:r>
              <a:rPr sz="2800" spc="-10" dirty="0"/>
              <a:t>розпалу</a:t>
            </a:r>
            <a:endParaRPr lang="ru-RU" sz="2800" spc="-10" dirty="0"/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650"/>
              </a:lnSpc>
            </a:pPr>
            <a:fld id="{81D60167-4931-47E6-BA6A-407CBD079E47}" type="slidenum">
              <a:rPr spc="-25" dirty="0"/>
              <a:pPr marL="38100">
                <a:lnSpc>
                  <a:spcPts val="1650"/>
                </a:lnSpc>
              </a:pPr>
              <a:t>11</a:t>
            </a:fld>
            <a:endParaRPr spc="-25" dirty="0"/>
          </a:p>
        </p:txBody>
      </p:sp>
      <p:sp>
        <p:nvSpPr>
          <p:cNvPr id="3" name="object 3"/>
          <p:cNvSpPr txBox="1"/>
          <p:nvPr/>
        </p:nvSpPr>
        <p:spPr>
          <a:xfrm>
            <a:off x="135978" y="1212744"/>
            <a:ext cx="5324475" cy="3058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7145">
              <a:lnSpc>
                <a:spcPct val="100000"/>
              </a:lnSpc>
              <a:spcBef>
                <a:spcPts val="100"/>
              </a:spcBef>
            </a:pPr>
            <a:r>
              <a:rPr sz="1800" b="1" spc="-45" dirty="0">
                <a:latin typeface="Palatino Linotype"/>
                <a:cs typeface="Palatino Linotype"/>
              </a:rPr>
              <a:t>Гематологічний</a:t>
            </a:r>
            <a:r>
              <a:rPr sz="1800" b="1" dirty="0">
                <a:latin typeface="Palatino Linotype"/>
                <a:cs typeface="Palatino Linotype"/>
              </a:rPr>
              <a:t> </a:t>
            </a:r>
            <a:r>
              <a:rPr sz="1800" b="1" spc="-50" dirty="0">
                <a:latin typeface="Palatino Linotype"/>
                <a:cs typeface="Palatino Linotype"/>
              </a:rPr>
              <a:t>синдром</a:t>
            </a:r>
            <a:r>
              <a:rPr sz="1800" b="1" spc="-5" dirty="0">
                <a:latin typeface="Palatino Linotype"/>
                <a:cs typeface="Palatino Linotype"/>
              </a:rPr>
              <a:t> </a:t>
            </a:r>
            <a:r>
              <a:rPr sz="1800" b="1" spc="-10" dirty="0">
                <a:latin typeface="Palatino Linotype"/>
                <a:cs typeface="Palatino Linotype"/>
              </a:rPr>
              <a:t>(панцитопенічний):</a:t>
            </a:r>
            <a:endParaRPr sz="1800">
              <a:latin typeface="Palatino Linotype"/>
              <a:cs typeface="Palatino Linotype"/>
            </a:endParaRPr>
          </a:p>
          <a:p>
            <a:pPr marL="145415" indent="-132715">
              <a:lnSpc>
                <a:spcPct val="100000"/>
              </a:lnSpc>
              <a:spcBef>
                <a:spcPts val="10"/>
              </a:spcBef>
              <a:buChar char="-"/>
              <a:tabLst>
                <a:tab pos="145415" algn="l"/>
              </a:tabLst>
            </a:pPr>
            <a:r>
              <a:rPr sz="1800" dirty="0">
                <a:latin typeface="Cambria"/>
                <a:cs typeface="Cambria"/>
              </a:rPr>
              <a:t>лейкопенія</a:t>
            </a:r>
            <a:r>
              <a:rPr sz="1800" spc="135" dirty="0">
                <a:latin typeface="Cambria"/>
                <a:cs typeface="Cambria"/>
              </a:rPr>
              <a:t> </a:t>
            </a:r>
            <a:r>
              <a:rPr sz="1800" dirty="0">
                <a:latin typeface="Cambria"/>
                <a:cs typeface="Cambria"/>
              </a:rPr>
              <a:t>аж</a:t>
            </a:r>
            <a:r>
              <a:rPr sz="1800" spc="140" dirty="0">
                <a:latin typeface="Cambria"/>
                <a:cs typeface="Cambria"/>
              </a:rPr>
              <a:t> </a:t>
            </a:r>
            <a:r>
              <a:rPr sz="1800" dirty="0">
                <a:latin typeface="Cambria"/>
                <a:cs typeface="Cambria"/>
              </a:rPr>
              <a:t>до</a:t>
            </a:r>
            <a:r>
              <a:rPr sz="1800" spc="130" dirty="0">
                <a:latin typeface="Cambria"/>
                <a:cs typeface="Cambria"/>
              </a:rPr>
              <a:t> </a:t>
            </a:r>
            <a:r>
              <a:rPr sz="1800" spc="-10" dirty="0">
                <a:latin typeface="Cambria"/>
                <a:cs typeface="Cambria"/>
              </a:rPr>
              <a:t>агранулоцитозу;</a:t>
            </a:r>
            <a:endParaRPr sz="1800">
              <a:latin typeface="Cambria"/>
              <a:cs typeface="Cambria"/>
            </a:endParaRPr>
          </a:p>
          <a:p>
            <a:pPr marL="145415" indent="-132715">
              <a:lnSpc>
                <a:spcPct val="100000"/>
              </a:lnSpc>
              <a:spcBef>
                <a:spcPts val="10"/>
              </a:spcBef>
              <a:buChar char="-"/>
              <a:tabLst>
                <a:tab pos="145415" algn="l"/>
              </a:tabLst>
            </a:pPr>
            <a:r>
              <a:rPr sz="1800" spc="-10" dirty="0">
                <a:latin typeface="Cambria"/>
                <a:cs typeface="Cambria"/>
              </a:rPr>
              <a:t>тромбоцитопенія;</a:t>
            </a:r>
            <a:endParaRPr sz="1800">
              <a:latin typeface="Cambria"/>
              <a:cs typeface="Cambria"/>
            </a:endParaRPr>
          </a:p>
          <a:p>
            <a:pPr marL="145415" indent="-132715">
              <a:lnSpc>
                <a:spcPct val="100000"/>
              </a:lnSpc>
              <a:spcBef>
                <a:spcPts val="20"/>
              </a:spcBef>
              <a:buChar char="-"/>
              <a:tabLst>
                <a:tab pos="145415" algn="l"/>
              </a:tabLst>
            </a:pPr>
            <a:r>
              <a:rPr sz="1800" spc="-10" dirty="0">
                <a:latin typeface="Cambria"/>
                <a:cs typeface="Cambria"/>
              </a:rPr>
              <a:t>анемія;</a:t>
            </a:r>
            <a:endParaRPr sz="1800">
              <a:latin typeface="Cambria"/>
              <a:cs typeface="Cambria"/>
            </a:endParaRPr>
          </a:p>
          <a:p>
            <a:pPr marL="145415" indent="-132715">
              <a:lnSpc>
                <a:spcPct val="100000"/>
              </a:lnSpc>
              <a:spcBef>
                <a:spcPts val="10"/>
              </a:spcBef>
              <a:buChar char="-"/>
              <a:tabLst>
                <a:tab pos="145415" algn="l"/>
              </a:tabLst>
            </a:pPr>
            <a:r>
              <a:rPr sz="1800" dirty="0">
                <a:latin typeface="Cambria"/>
                <a:cs typeface="Cambria"/>
              </a:rPr>
              <a:t>гіпоплазія</a:t>
            </a:r>
            <a:r>
              <a:rPr sz="1800" spc="140" dirty="0">
                <a:latin typeface="Cambria"/>
                <a:cs typeface="Cambria"/>
              </a:rPr>
              <a:t> </a:t>
            </a:r>
            <a:r>
              <a:rPr sz="1800" dirty="0">
                <a:latin typeface="Cambria"/>
                <a:cs typeface="Cambria"/>
              </a:rPr>
              <a:t>та</a:t>
            </a:r>
            <a:r>
              <a:rPr sz="1800" spc="145" dirty="0">
                <a:latin typeface="Cambria"/>
                <a:cs typeface="Cambria"/>
              </a:rPr>
              <a:t> </a:t>
            </a:r>
            <a:r>
              <a:rPr sz="1800" dirty="0">
                <a:latin typeface="Cambria"/>
                <a:cs typeface="Cambria"/>
              </a:rPr>
              <a:t>спустошення</a:t>
            </a:r>
            <a:r>
              <a:rPr sz="1800" spc="135" dirty="0">
                <a:latin typeface="Cambria"/>
                <a:cs typeface="Cambria"/>
              </a:rPr>
              <a:t> </a:t>
            </a:r>
            <a:r>
              <a:rPr sz="1800" dirty="0">
                <a:latin typeface="Cambria"/>
                <a:cs typeface="Cambria"/>
              </a:rPr>
              <a:t>кісткового</a:t>
            </a:r>
            <a:r>
              <a:rPr sz="1800" spc="135" dirty="0">
                <a:latin typeface="Cambria"/>
                <a:cs typeface="Cambria"/>
              </a:rPr>
              <a:t> </a:t>
            </a:r>
            <a:r>
              <a:rPr sz="1800" spc="-10" dirty="0">
                <a:latin typeface="Cambria"/>
                <a:cs typeface="Cambria"/>
              </a:rPr>
              <a:t>мозку;</a:t>
            </a:r>
            <a:endParaRPr sz="1800">
              <a:latin typeface="Cambria"/>
              <a:cs typeface="Cambria"/>
            </a:endParaRPr>
          </a:p>
          <a:p>
            <a:pPr marL="145415" indent="-132715">
              <a:lnSpc>
                <a:spcPct val="100000"/>
              </a:lnSpc>
              <a:spcBef>
                <a:spcPts val="10"/>
              </a:spcBef>
              <a:buChar char="-"/>
              <a:tabLst>
                <a:tab pos="145415" algn="l"/>
              </a:tabLst>
            </a:pPr>
            <a:r>
              <a:rPr sz="1800" dirty="0">
                <a:latin typeface="Cambria"/>
                <a:cs typeface="Cambria"/>
              </a:rPr>
              <a:t>дегенеративні</a:t>
            </a:r>
            <a:r>
              <a:rPr sz="1800" spc="85" dirty="0">
                <a:latin typeface="Cambria"/>
                <a:cs typeface="Cambria"/>
              </a:rPr>
              <a:t> </a:t>
            </a:r>
            <a:r>
              <a:rPr sz="1800" dirty="0">
                <a:latin typeface="Cambria"/>
                <a:cs typeface="Cambria"/>
              </a:rPr>
              <a:t>зміни</a:t>
            </a:r>
            <a:r>
              <a:rPr sz="1800" spc="85" dirty="0">
                <a:latin typeface="Cambria"/>
                <a:cs typeface="Cambria"/>
              </a:rPr>
              <a:t> </a:t>
            </a:r>
            <a:r>
              <a:rPr sz="1800" dirty="0">
                <a:latin typeface="Cambria"/>
                <a:cs typeface="Cambria"/>
              </a:rPr>
              <a:t>в</a:t>
            </a:r>
            <a:r>
              <a:rPr sz="1800" spc="95" dirty="0">
                <a:latin typeface="Cambria"/>
                <a:cs typeface="Cambria"/>
              </a:rPr>
              <a:t> </a:t>
            </a:r>
            <a:r>
              <a:rPr sz="1800" spc="-10" dirty="0">
                <a:latin typeface="Cambria"/>
                <a:cs typeface="Cambria"/>
              </a:rPr>
              <a:t>клітинах</a:t>
            </a:r>
            <a:endParaRPr sz="1800">
              <a:latin typeface="Cambria"/>
              <a:cs typeface="Cambria"/>
            </a:endParaRPr>
          </a:p>
          <a:p>
            <a:pPr>
              <a:lnSpc>
                <a:spcPct val="100000"/>
              </a:lnSpc>
              <a:spcBef>
                <a:spcPts val="70"/>
              </a:spcBef>
              <a:buFont typeface="Cambria"/>
              <a:buChar char="-"/>
            </a:pPr>
            <a:endParaRPr sz="1800">
              <a:latin typeface="Cambria"/>
              <a:cs typeface="Cambria"/>
            </a:endParaRPr>
          </a:p>
          <a:p>
            <a:pPr marL="12700">
              <a:lnSpc>
                <a:spcPct val="100000"/>
              </a:lnSpc>
            </a:pPr>
            <a:r>
              <a:rPr sz="1800" b="1" spc="-50" dirty="0">
                <a:latin typeface="Palatino Linotype"/>
                <a:cs typeface="Palatino Linotype"/>
              </a:rPr>
              <a:t>Геморагічний</a:t>
            </a:r>
            <a:r>
              <a:rPr sz="1800" b="1" spc="5" dirty="0">
                <a:latin typeface="Palatino Linotype"/>
                <a:cs typeface="Palatino Linotype"/>
              </a:rPr>
              <a:t> </a:t>
            </a:r>
            <a:r>
              <a:rPr sz="1800" b="1" spc="-10" dirty="0">
                <a:latin typeface="Palatino Linotype"/>
                <a:cs typeface="Palatino Linotype"/>
              </a:rPr>
              <a:t>синдром:</a:t>
            </a:r>
            <a:endParaRPr sz="1800">
              <a:latin typeface="Palatino Linotype"/>
              <a:cs typeface="Palatino Linotype"/>
            </a:endParaRPr>
          </a:p>
          <a:p>
            <a:pPr marL="145415" indent="-132715">
              <a:lnSpc>
                <a:spcPct val="100000"/>
              </a:lnSpc>
              <a:spcBef>
                <a:spcPts val="10"/>
              </a:spcBef>
              <a:buChar char="-"/>
              <a:tabLst>
                <a:tab pos="145415" algn="l"/>
              </a:tabLst>
            </a:pPr>
            <a:r>
              <a:rPr sz="1800" dirty="0">
                <a:latin typeface="Cambria"/>
                <a:cs typeface="Cambria"/>
              </a:rPr>
              <a:t>підвищена</a:t>
            </a:r>
            <a:r>
              <a:rPr sz="1800" spc="375" dirty="0">
                <a:latin typeface="Cambria"/>
                <a:cs typeface="Cambria"/>
              </a:rPr>
              <a:t> </a:t>
            </a:r>
            <a:r>
              <a:rPr sz="1800" spc="-10" dirty="0">
                <a:latin typeface="Cambria"/>
                <a:cs typeface="Cambria"/>
              </a:rPr>
              <a:t>кровоточивість;</a:t>
            </a:r>
            <a:endParaRPr sz="1800">
              <a:latin typeface="Cambria"/>
              <a:cs typeface="Cambria"/>
            </a:endParaRPr>
          </a:p>
          <a:p>
            <a:pPr marL="145415" indent="-132715">
              <a:lnSpc>
                <a:spcPct val="100000"/>
              </a:lnSpc>
              <a:spcBef>
                <a:spcPts val="10"/>
              </a:spcBef>
              <a:buChar char="-"/>
              <a:tabLst>
                <a:tab pos="145415" algn="l"/>
              </a:tabLst>
            </a:pPr>
            <a:r>
              <a:rPr sz="1800" dirty="0">
                <a:latin typeface="Cambria"/>
                <a:cs typeface="Cambria"/>
              </a:rPr>
              <a:t>крововиливи</a:t>
            </a:r>
            <a:r>
              <a:rPr sz="1800" spc="155" dirty="0">
                <a:latin typeface="Cambria"/>
                <a:cs typeface="Cambria"/>
              </a:rPr>
              <a:t> </a:t>
            </a:r>
            <a:r>
              <a:rPr sz="1800" dirty="0">
                <a:latin typeface="Cambria"/>
                <a:cs typeface="Cambria"/>
              </a:rPr>
              <a:t>в</a:t>
            </a:r>
            <a:r>
              <a:rPr sz="1800" spc="150" dirty="0">
                <a:latin typeface="Cambria"/>
                <a:cs typeface="Cambria"/>
              </a:rPr>
              <a:t> </a:t>
            </a:r>
            <a:r>
              <a:rPr sz="1800" dirty="0">
                <a:latin typeface="Cambria"/>
                <a:cs typeface="Cambria"/>
              </a:rPr>
              <a:t>тканинах</a:t>
            </a:r>
            <a:r>
              <a:rPr sz="1800" spc="150" dirty="0">
                <a:latin typeface="Cambria"/>
                <a:cs typeface="Cambria"/>
              </a:rPr>
              <a:t> </a:t>
            </a:r>
            <a:r>
              <a:rPr sz="1800" dirty="0">
                <a:latin typeface="Cambria"/>
                <a:cs typeface="Cambria"/>
              </a:rPr>
              <a:t>та</a:t>
            </a:r>
            <a:r>
              <a:rPr sz="1800" spc="160" dirty="0">
                <a:latin typeface="Cambria"/>
                <a:cs typeface="Cambria"/>
              </a:rPr>
              <a:t> </a:t>
            </a:r>
            <a:r>
              <a:rPr sz="1800" dirty="0">
                <a:latin typeface="Cambria"/>
                <a:cs typeface="Cambria"/>
              </a:rPr>
              <a:t>внутрішніх</a:t>
            </a:r>
            <a:r>
              <a:rPr sz="1800" spc="150" dirty="0">
                <a:latin typeface="Cambria"/>
                <a:cs typeface="Cambria"/>
              </a:rPr>
              <a:t> </a:t>
            </a:r>
            <a:r>
              <a:rPr sz="1800" spc="-10" dirty="0">
                <a:latin typeface="Cambria"/>
                <a:cs typeface="Cambria"/>
              </a:rPr>
              <a:t>органах:</a:t>
            </a:r>
            <a:endParaRPr sz="1800">
              <a:latin typeface="Cambria"/>
              <a:cs typeface="Cambria"/>
            </a:endParaRPr>
          </a:p>
          <a:p>
            <a:pPr marL="145415" indent="-132715">
              <a:lnSpc>
                <a:spcPct val="100000"/>
              </a:lnSpc>
              <a:spcBef>
                <a:spcPts val="20"/>
              </a:spcBef>
              <a:buChar char="-"/>
              <a:tabLst>
                <a:tab pos="145415" algn="l"/>
              </a:tabLst>
            </a:pPr>
            <a:r>
              <a:rPr sz="1800" dirty="0">
                <a:latin typeface="Cambria"/>
                <a:cs typeface="Cambria"/>
              </a:rPr>
              <a:t>крововиливи</a:t>
            </a:r>
            <a:r>
              <a:rPr sz="1800" spc="85" dirty="0">
                <a:latin typeface="Cambria"/>
                <a:cs typeface="Cambria"/>
              </a:rPr>
              <a:t> </a:t>
            </a:r>
            <a:r>
              <a:rPr sz="1800" dirty="0">
                <a:latin typeface="Cambria"/>
                <a:cs typeface="Cambria"/>
              </a:rPr>
              <a:t>(зовнішні</a:t>
            </a:r>
            <a:r>
              <a:rPr sz="1800" spc="85" dirty="0">
                <a:latin typeface="Cambria"/>
                <a:cs typeface="Cambria"/>
              </a:rPr>
              <a:t> </a:t>
            </a:r>
            <a:r>
              <a:rPr sz="1800" dirty="0">
                <a:latin typeface="Cambria"/>
                <a:cs typeface="Cambria"/>
              </a:rPr>
              <a:t>та</a:t>
            </a:r>
            <a:r>
              <a:rPr sz="1800" spc="80" dirty="0">
                <a:latin typeface="Cambria"/>
                <a:cs typeface="Cambria"/>
              </a:rPr>
              <a:t> </a:t>
            </a:r>
            <a:r>
              <a:rPr sz="1800" spc="-10" dirty="0">
                <a:latin typeface="Cambria"/>
                <a:cs typeface="Cambria"/>
              </a:rPr>
              <a:t>внутрішні)</a:t>
            </a:r>
            <a:endParaRPr sz="1800">
              <a:latin typeface="Cambria"/>
              <a:cs typeface="Cambri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78150" y="516047"/>
            <a:ext cx="9291072" cy="652742"/>
          </a:xfrm>
          <a:prstGeom prst="rect">
            <a:avLst/>
          </a:prstGeom>
        </p:spPr>
        <p:txBody>
          <a:bodyPr vert="horz" wrap="square" lIns="0" tIns="219709" rIns="0" bIns="0" rtlCol="0">
            <a:spAutoFit/>
          </a:bodyPr>
          <a:lstStyle/>
          <a:p>
            <a:pPr marL="835025">
              <a:lnSpc>
                <a:spcPct val="100000"/>
              </a:lnSpc>
              <a:spcBef>
                <a:spcPts val="100"/>
              </a:spcBef>
            </a:pPr>
            <a:r>
              <a:rPr sz="2800" spc="-35" dirty="0"/>
              <a:t>Основні</a:t>
            </a:r>
            <a:r>
              <a:rPr sz="2800" spc="-105" dirty="0"/>
              <a:t> </a:t>
            </a:r>
            <a:r>
              <a:rPr sz="2800" spc="-55" dirty="0"/>
              <a:t>синдроми</a:t>
            </a:r>
            <a:r>
              <a:rPr sz="2800" spc="-95" dirty="0"/>
              <a:t> </a:t>
            </a:r>
            <a:r>
              <a:rPr sz="2800" spc="-55" dirty="0"/>
              <a:t>періоду</a:t>
            </a:r>
            <a:r>
              <a:rPr sz="2800" spc="-100" dirty="0"/>
              <a:t> </a:t>
            </a:r>
            <a:r>
              <a:rPr sz="2800" spc="-10" dirty="0"/>
              <a:t>розпалу</a:t>
            </a:r>
            <a:endParaRPr lang="ru-RU" sz="2800" spc="-10" dirty="0"/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650"/>
              </a:lnSpc>
            </a:pPr>
            <a:fld id="{81D60167-4931-47E6-BA6A-407CBD079E47}" type="slidenum">
              <a:rPr spc="-25" dirty="0"/>
              <a:pPr marL="38100">
                <a:lnSpc>
                  <a:spcPts val="1650"/>
                </a:lnSpc>
              </a:pPr>
              <a:t>12</a:t>
            </a:fld>
            <a:endParaRPr spc="-25" dirty="0"/>
          </a:p>
        </p:txBody>
      </p:sp>
      <p:sp>
        <p:nvSpPr>
          <p:cNvPr id="3" name="object 3"/>
          <p:cNvSpPr txBox="1"/>
          <p:nvPr/>
        </p:nvSpPr>
        <p:spPr>
          <a:xfrm>
            <a:off x="305904" y="1158388"/>
            <a:ext cx="5676900" cy="27813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0" dirty="0">
                <a:latin typeface="Palatino Linotype"/>
                <a:cs typeface="Palatino Linotype"/>
              </a:rPr>
              <a:t>Гастроінтенстінальний</a:t>
            </a:r>
            <a:r>
              <a:rPr sz="1800" b="1" spc="30" dirty="0">
                <a:latin typeface="Palatino Linotype"/>
                <a:cs typeface="Palatino Linotype"/>
              </a:rPr>
              <a:t> </a:t>
            </a:r>
            <a:r>
              <a:rPr sz="1800" b="1" spc="-10" dirty="0">
                <a:latin typeface="Palatino Linotype"/>
                <a:cs typeface="Palatino Linotype"/>
              </a:rPr>
              <a:t>синдром</a:t>
            </a:r>
            <a:endParaRPr sz="1800">
              <a:latin typeface="Palatino Linotype"/>
              <a:cs typeface="Palatino Linotype"/>
            </a:endParaRPr>
          </a:p>
          <a:p>
            <a:pPr marL="300990" indent="-229870">
              <a:lnSpc>
                <a:spcPct val="100000"/>
              </a:lnSpc>
              <a:spcBef>
                <a:spcPts val="5"/>
              </a:spcBef>
              <a:buAutoNum type="arabicPeriod"/>
              <a:tabLst>
                <a:tab pos="300990" algn="l"/>
              </a:tabLst>
            </a:pPr>
            <a:r>
              <a:rPr sz="1800" spc="-10" dirty="0">
                <a:latin typeface="Cambria"/>
                <a:cs typeface="Cambria"/>
              </a:rPr>
              <a:t>анорексія</a:t>
            </a:r>
            <a:endParaRPr sz="1800">
              <a:latin typeface="Cambria"/>
              <a:cs typeface="Cambria"/>
            </a:endParaRPr>
          </a:p>
          <a:p>
            <a:pPr marL="300990" indent="-229870">
              <a:lnSpc>
                <a:spcPct val="100000"/>
              </a:lnSpc>
              <a:spcBef>
                <a:spcPts val="15"/>
              </a:spcBef>
              <a:buAutoNum type="arabicPeriod"/>
              <a:tabLst>
                <a:tab pos="300990" algn="l"/>
              </a:tabLst>
            </a:pPr>
            <a:r>
              <a:rPr sz="1800" dirty="0">
                <a:latin typeface="Cambria"/>
                <a:cs typeface="Cambria"/>
              </a:rPr>
              <a:t>біль</a:t>
            </a:r>
            <a:r>
              <a:rPr sz="1800" spc="25" dirty="0">
                <a:latin typeface="Cambria"/>
                <a:cs typeface="Cambria"/>
              </a:rPr>
              <a:t> </a:t>
            </a:r>
            <a:r>
              <a:rPr sz="1800" dirty="0">
                <a:latin typeface="Cambria"/>
                <a:cs typeface="Cambria"/>
              </a:rPr>
              <a:t>в</a:t>
            </a:r>
            <a:r>
              <a:rPr sz="1800" spc="15" dirty="0">
                <a:latin typeface="Cambria"/>
                <a:cs typeface="Cambria"/>
              </a:rPr>
              <a:t> </a:t>
            </a:r>
            <a:r>
              <a:rPr sz="1800" spc="-10" dirty="0">
                <a:latin typeface="Cambria"/>
                <a:cs typeface="Cambria"/>
              </a:rPr>
              <a:t>животі</a:t>
            </a:r>
            <a:endParaRPr sz="1800">
              <a:latin typeface="Cambria"/>
              <a:cs typeface="Cambria"/>
            </a:endParaRPr>
          </a:p>
          <a:p>
            <a:pPr marL="300990" indent="-229870">
              <a:lnSpc>
                <a:spcPct val="100000"/>
              </a:lnSpc>
              <a:spcBef>
                <a:spcPts val="20"/>
              </a:spcBef>
              <a:buAutoNum type="arabicPeriod"/>
              <a:tabLst>
                <a:tab pos="300990" algn="l"/>
              </a:tabLst>
            </a:pPr>
            <a:r>
              <a:rPr sz="1800" dirty="0">
                <a:latin typeface="Cambria"/>
                <a:cs typeface="Cambria"/>
              </a:rPr>
              <a:t>метеоризм,</a:t>
            </a:r>
            <a:r>
              <a:rPr sz="1800" spc="175" dirty="0">
                <a:latin typeface="Cambria"/>
                <a:cs typeface="Cambria"/>
              </a:rPr>
              <a:t> </a:t>
            </a:r>
            <a:r>
              <a:rPr sz="1800" spc="-10" dirty="0">
                <a:latin typeface="Cambria"/>
                <a:cs typeface="Cambria"/>
              </a:rPr>
              <a:t>діарея</a:t>
            </a:r>
            <a:endParaRPr sz="1800">
              <a:latin typeface="Cambria"/>
              <a:cs typeface="Cambria"/>
            </a:endParaRPr>
          </a:p>
          <a:p>
            <a:pPr marL="300990" indent="-229870">
              <a:lnSpc>
                <a:spcPct val="100000"/>
              </a:lnSpc>
              <a:spcBef>
                <a:spcPts val="5"/>
              </a:spcBef>
              <a:buAutoNum type="arabicPeriod"/>
              <a:tabLst>
                <a:tab pos="300990" algn="l"/>
              </a:tabLst>
            </a:pPr>
            <a:r>
              <a:rPr sz="1800" dirty="0">
                <a:latin typeface="Cambria"/>
                <a:cs typeface="Cambria"/>
              </a:rPr>
              <a:t>геморагічний</a:t>
            </a:r>
            <a:r>
              <a:rPr sz="1800" spc="400" dirty="0">
                <a:latin typeface="Cambria"/>
                <a:cs typeface="Cambria"/>
              </a:rPr>
              <a:t> </a:t>
            </a:r>
            <a:r>
              <a:rPr sz="1800" spc="-10" dirty="0">
                <a:latin typeface="Cambria"/>
                <a:cs typeface="Cambria"/>
              </a:rPr>
              <a:t>ентероколіт</a:t>
            </a:r>
            <a:endParaRPr sz="1800">
              <a:latin typeface="Cambria"/>
              <a:cs typeface="Cambria"/>
            </a:endParaRPr>
          </a:p>
          <a:p>
            <a:pPr marL="300990" indent="-229870">
              <a:lnSpc>
                <a:spcPct val="100000"/>
              </a:lnSpc>
              <a:spcBef>
                <a:spcPts val="15"/>
              </a:spcBef>
              <a:buAutoNum type="arabicPeriod"/>
              <a:tabLst>
                <a:tab pos="300990" algn="l"/>
              </a:tabLst>
            </a:pPr>
            <a:r>
              <a:rPr sz="1800" dirty="0">
                <a:latin typeface="Cambria"/>
                <a:cs typeface="Cambria"/>
              </a:rPr>
              <a:t>токсикосептичний</a:t>
            </a:r>
            <a:r>
              <a:rPr sz="1800" spc="370" dirty="0">
                <a:latin typeface="Cambria"/>
                <a:cs typeface="Cambria"/>
              </a:rPr>
              <a:t> </a:t>
            </a:r>
            <a:r>
              <a:rPr sz="1800" spc="-10" dirty="0">
                <a:latin typeface="Cambria"/>
                <a:cs typeface="Cambria"/>
              </a:rPr>
              <a:t>гастроентероколіт</a:t>
            </a:r>
            <a:endParaRPr sz="1800">
              <a:latin typeface="Cambria"/>
              <a:cs typeface="Cambria"/>
            </a:endParaRPr>
          </a:p>
          <a:p>
            <a:pPr marL="300990" indent="-229870">
              <a:lnSpc>
                <a:spcPct val="100000"/>
              </a:lnSpc>
              <a:spcBef>
                <a:spcPts val="5"/>
              </a:spcBef>
              <a:buAutoNum type="arabicPeriod"/>
              <a:tabLst>
                <a:tab pos="300990" algn="l"/>
              </a:tabLst>
            </a:pPr>
            <a:r>
              <a:rPr sz="1800" dirty="0">
                <a:latin typeface="Cambria"/>
                <a:cs typeface="Cambria"/>
              </a:rPr>
              <a:t>паралітичне</a:t>
            </a:r>
            <a:r>
              <a:rPr sz="1800" spc="380" dirty="0">
                <a:latin typeface="Cambria"/>
                <a:cs typeface="Cambria"/>
              </a:rPr>
              <a:t> </a:t>
            </a:r>
            <a:r>
              <a:rPr sz="1800" dirty="0">
                <a:latin typeface="Cambria"/>
                <a:cs typeface="Cambria"/>
              </a:rPr>
              <a:t>розширення</a:t>
            </a:r>
            <a:r>
              <a:rPr sz="1800" spc="365" dirty="0">
                <a:latin typeface="Cambria"/>
                <a:cs typeface="Cambria"/>
              </a:rPr>
              <a:t> </a:t>
            </a:r>
            <a:r>
              <a:rPr sz="1800" spc="45" dirty="0">
                <a:latin typeface="Cambria"/>
                <a:cs typeface="Cambria"/>
              </a:rPr>
              <a:t>шлунку</a:t>
            </a:r>
            <a:endParaRPr sz="1800">
              <a:latin typeface="Cambria"/>
              <a:cs typeface="Cambria"/>
            </a:endParaRPr>
          </a:p>
          <a:p>
            <a:pPr marL="300990" indent="-229870">
              <a:lnSpc>
                <a:spcPct val="100000"/>
              </a:lnSpc>
              <a:spcBef>
                <a:spcPts val="15"/>
              </a:spcBef>
              <a:buAutoNum type="arabicPeriod"/>
              <a:tabLst>
                <a:tab pos="300990" algn="l"/>
              </a:tabLst>
            </a:pPr>
            <a:r>
              <a:rPr sz="1800" dirty="0">
                <a:latin typeface="Cambria"/>
                <a:cs typeface="Cambria"/>
              </a:rPr>
              <a:t>динамічна</a:t>
            </a:r>
            <a:r>
              <a:rPr sz="1800" spc="350" dirty="0">
                <a:latin typeface="Cambria"/>
                <a:cs typeface="Cambria"/>
              </a:rPr>
              <a:t> </a:t>
            </a:r>
            <a:r>
              <a:rPr sz="1800" dirty="0">
                <a:latin typeface="Cambria"/>
                <a:cs typeface="Cambria"/>
              </a:rPr>
              <a:t>непрохідність</a:t>
            </a:r>
            <a:r>
              <a:rPr sz="1800" spc="355" dirty="0">
                <a:latin typeface="Cambria"/>
                <a:cs typeface="Cambria"/>
              </a:rPr>
              <a:t> </a:t>
            </a:r>
            <a:r>
              <a:rPr sz="1800" spc="-10" dirty="0">
                <a:latin typeface="Cambria"/>
                <a:cs typeface="Cambria"/>
              </a:rPr>
              <a:t>кишківника</a:t>
            </a:r>
            <a:endParaRPr sz="1800">
              <a:latin typeface="Cambria"/>
              <a:cs typeface="Cambria"/>
            </a:endParaRPr>
          </a:p>
          <a:p>
            <a:pPr marL="300990" indent="-229870">
              <a:lnSpc>
                <a:spcPct val="100000"/>
              </a:lnSpc>
              <a:spcBef>
                <a:spcPts val="5"/>
              </a:spcBef>
              <a:buAutoNum type="arabicPeriod"/>
              <a:tabLst>
                <a:tab pos="300990" algn="l"/>
              </a:tabLst>
            </a:pPr>
            <a:r>
              <a:rPr sz="1800" dirty="0">
                <a:latin typeface="Cambria"/>
                <a:cs typeface="Cambria"/>
              </a:rPr>
              <a:t>виразкування</a:t>
            </a:r>
            <a:r>
              <a:rPr sz="1800" spc="80" dirty="0">
                <a:latin typeface="Cambria"/>
                <a:cs typeface="Cambria"/>
              </a:rPr>
              <a:t> </a:t>
            </a:r>
            <a:r>
              <a:rPr sz="1800" dirty="0">
                <a:latin typeface="Cambria"/>
                <a:cs typeface="Cambria"/>
              </a:rPr>
              <a:t>та</a:t>
            </a:r>
            <a:r>
              <a:rPr sz="1800" spc="90" dirty="0">
                <a:latin typeface="Cambria"/>
                <a:cs typeface="Cambria"/>
              </a:rPr>
              <a:t> </a:t>
            </a:r>
            <a:r>
              <a:rPr sz="1800" spc="55" dirty="0">
                <a:latin typeface="Cambria"/>
                <a:cs typeface="Cambria"/>
              </a:rPr>
              <a:t>перфорація</a:t>
            </a:r>
            <a:r>
              <a:rPr sz="1800" spc="95" dirty="0">
                <a:latin typeface="Cambria"/>
                <a:cs typeface="Cambria"/>
              </a:rPr>
              <a:t> </a:t>
            </a:r>
            <a:r>
              <a:rPr sz="1800" dirty="0">
                <a:latin typeface="Cambria"/>
                <a:cs typeface="Cambria"/>
              </a:rPr>
              <a:t>тонкого</a:t>
            </a:r>
            <a:r>
              <a:rPr sz="1800" spc="85" dirty="0">
                <a:latin typeface="Cambria"/>
                <a:cs typeface="Cambria"/>
              </a:rPr>
              <a:t> </a:t>
            </a:r>
            <a:r>
              <a:rPr sz="1800" spc="-10" dirty="0">
                <a:latin typeface="Cambria"/>
                <a:cs typeface="Cambria"/>
              </a:rPr>
              <a:t>кишківника</a:t>
            </a:r>
            <a:endParaRPr sz="1800">
              <a:latin typeface="Cambria"/>
              <a:cs typeface="Cambria"/>
            </a:endParaRPr>
          </a:p>
          <a:p>
            <a:pPr marL="300990" indent="-229870">
              <a:lnSpc>
                <a:spcPct val="100000"/>
              </a:lnSpc>
              <a:spcBef>
                <a:spcPts val="15"/>
              </a:spcBef>
              <a:buAutoNum type="arabicPeriod"/>
              <a:tabLst>
                <a:tab pos="300990" algn="l"/>
              </a:tabLst>
            </a:pPr>
            <a:r>
              <a:rPr sz="1800" spc="-10" dirty="0">
                <a:latin typeface="Cambria"/>
                <a:cs typeface="Cambria"/>
              </a:rPr>
              <a:t>перитоніт</a:t>
            </a:r>
            <a:endParaRPr sz="1800">
              <a:latin typeface="Cambria"/>
              <a:cs typeface="Cambri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329305" y="5370750"/>
            <a:ext cx="22352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25" dirty="0">
                <a:latin typeface="Arial MT"/>
                <a:cs typeface="Arial MT"/>
              </a:rPr>
              <a:t>13</a:t>
            </a:r>
            <a:endParaRPr sz="1400">
              <a:latin typeface="Arial MT"/>
              <a:cs typeface="Arial MT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9997" y="5219658"/>
            <a:ext cx="9719995" cy="179997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79233" y="248674"/>
            <a:ext cx="9603121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25" dirty="0"/>
              <a:t>Основні</a:t>
            </a:r>
            <a:r>
              <a:rPr spc="-90" dirty="0"/>
              <a:t> </a:t>
            </a:r>
            <a:r>
              <a:rPr spc="-55" dirty="0"/>
              <a:t>синдроми</a:t>
            </a:r>
            <a:r>
              <a:rPr spc="-80" dirty="0"/>
              <a:t> </a:t>
            </a:r>
            <a:r>
              <a:rPr spc="-65" dirty="0"/>
              <a:t>періоду</a:t>
            </a:r>
            <a:r>
              <a:rPr spc="-85" dirty="0"/>
              <a:t> </a:t>
            </a:r>
            <a:r>
              <a:rPr spc="-10" dirty="0"/>
              <a:t>розпалу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305904" y="1048045"/>
            <a:ext cx="9251311" cy="5007781"/>
          </a:xfrm>
          <a:prstGeom prst="rect">
            <a:avLst/>
          </a:prstGeom>
        </p:spPr>
        <p:txBody>
          <a:bodyPr vert="horz" wrap="square" lIns="0" tIns="11430" rIns="0" bIns="0" rtlCol="0" anchor="t">
            <a:spAutoFit/>
          </a:bodyPr>
          <a:lstStyle/>
          <a:p>
            <a:pPr marL="12700" marR="170815">
              <a:lnSpc>
                <a:spcPct val="100499"/>
              </a:lnSpc>
              <a:spcBef>
                <a:spcPts val="90"/>
              </a:spcBef>
            </a:pPr>
            <a:r>
              <a:rPr sz="1800" b="1" spc="-35" dirty="0">
                <a:latin typeface="Palatino Linotype"/>
                <a:cs typeface="Palatino Linotype"/>
              </a:rPr>
              <a:t>Астенічний </a:t>
            </a:r>
            <a:r>
              <a:rPr sz="1800" b="1" spc="-10" dirty="0">
                <a:latin typeface="Palatino Linotype"/>
                <a:cs typeface="Palatino Linotype"/>
              </a:rPr>
              <a:t>синдром </a:t>
            </a:r>
            <a:r>
              <a:rPr sz="1800" spc="10" dirty="0">
                <a:latin typeface="Cambria"/>
                <a:cs typeface="Cambria"/>
              </a:rPr>
              <a:t>(функціональне</a:t>
            </a:r>
            <a:r>
              <a:rPr sz="1800" spc="375" dirty="0">
                <a:latin typeface="Cambria"/>
                <a:cs typeface="Cambria"/>
              </a:rPr>
              <a:t> </a:t>
            </a:r>
            <a:r>
              <a:rPr sz="1800" spc="-10" dirty="0">
                <a:latin typeface="Cambria"/>
                <a:cs typeface="Cambria"/>
              </a:rPr>
              <a:t>ураження </a:t>
            </a:r>
            <a:r>
              <a:rPr sz="1800" dirty="0">
                <a:latin typeface="Cambria"/>
                <a:cs typeface="Cambria"/>
              </a:rPr>
              <a:t>центральної</a:t>
            </a:r>
            <a:r>
              <a:rPr sz="1800" spc="165" dirty="0">
                <a:latin typeface="Cambria"/>
                <a:cs typeface="Cambria"/>
              </a:rPr>
              <a:t> </a:t>
            </a:r>
            <a:r>
              <a:rPr sz="1800" dirty="0">
                <a:latin typeface="Cambria"/>
                <a:cs typeface="Cambria"/>
              </a:rPr>
              <a:t>нервової</a:t>
            </a:r>
            <a:r>
              <a:rPr sz="1800" spc="170" dirty="0">
                <a:latin typeface="Cambria"/>
                <a:cs typeface="Cambria"/>
              </a:rPr>
              <a:t> </a:t>
            </a:r>
            <a:r>
              <a:rPr sz="1800" spc="-10" dirty="0">
                <a:latin typeface="Cambria"/>
                <a:cs typeface="Cambria"/>
              </a:rPr>
              <a:t>системи):</a:t>
            </a:r>
            <a:endParaRPr sz="1800">
              <a:latin typeface="Cambria"/>
              <a:cs typeface="Cambria"/>
            </a:endParaRPr>
          </a:p>
          <a:p>
            <a:pPr marL="146685" indent="-133985">
              <a:lnSpc>
                <a:spcPct val="100000"/>
              </a:lnSpc>
              <a:spcBef>
                <a:spcPts val="20"/>
              </a:spcBef>
              <a:buChar char="-"/>
              <a:tabLst>
                <a:tab pos="146685" algn="l"/>
              </a:tabLst>
            </a:pPr>
            <a:r>
              <a:rPr sz="1800" spc="50" dirty="0">
                <a:latin typeface="Cambria"/>
                <a:cs typeface="Cambria"/>
              </a:rPr>
              <a:t>порушення</a:t>
            </a:r>
            <a:r>
              <a:rPr sz="1800" spc="65" dirty="0">
                <a:latin typeface="Cambria"/>
                <a:cs typeface="Cambria"/>
              </a:rPr>
              <a:t> </a:t>
            </a:r>
            <a:r>
              <a:rPr sz="1800" spc="50" dirty="0">
                <a:latin typeface="Cambria"/>
                <a:cs typeface="Cambria"/>
              </a:rPr>
              <a:t>сну,</a:t>
            </a:r>
            <a:r>
              <a:rPr sz="1800" spc="80" dirty="0">
                <a:latin typeface="Cambria"/>
                <a:cs typeface="Cambria"/>
              </a:rPr>
              <a:t> </a:t>
            </a:r>
            <a:r>
              <a:rPr sz="1800" spc="-10" dirty="0">
                <a:latin typeface="Cambria"/>
                <a:cs typeface="Cambria"/>
              </a:rPr>
              <a:t>апетиту;</a:t>
            </a:r>
            <a:endParaRPr sz="1800">
              <a:latin typeface="Cambria"/>
              <a:cs typeface="Cambria"/>
            </a:endParaRPr>
          </a:p>
          <a:p>
            <a:pPr marL="12700" marR="1390015" indent="133985">
              <a:lnSpc>
                <a:spcPts val="2170"/>
              </a:lnSpc>
              <a:spcBef>
                <a:spcPts val="70"/>
              </a:spcBef>
              <a:buChar char="-"/>
              <a:tabLst>
                <a:tab pos="146685" algn="l"/>
              </a:tabLst>
            </a:pPr>
            <a:r>
              <a:rPr sz="1800" dirty="0">
                <a:latin typeface="Cambria"/>
                <a:cs typeface="Cambria"/>
              </a:rPr>
              <a:t>виражена</a:t>
            </a:r>
            <a:r>
              <a:rPr sz="1800" spc="235" dirty="0">
                <a:latin typeface="Cambria"/>
                <a:cs typeface="Cambria"/>
              </a:rPr>
              <a:t> </a:t>
            </a:r>
            <a:r>
              <a:rPr sz="1800" spc="-10" dirty="0">
                <a:latin typeface="Cambria"/>
                <a:cs typeface="Cambria"/>
              </a:rPr>
              <a:t>загальна слабкість,адинамія;</a:t>
            </a:r>
            <a:endParaRPr sz="1800">
              <a:latin typeface="Cambria"/>
              <a:cs typeface="Cambria"/>
            </a:endParaRPr>
          </a:p>
          <a:p>
            <a:pPr marL="146685" indent="-133985">
              <a:lnSpc>
                <a:spcPts val="2095"/>
              </a:lnSpc>
              <a:buChar char="-"/>
              <a:tabLst>
                <a:tab pos="146685" algn="l"/>
              </a:tabLst>
            </a:pPr>
            <a:r>
              <a:rPr sz="1800" dirty="0">
                <a:latin typeface="Cambria"/>
                <a:cs typeface="Cambria"/>
              </a:rPr>
              <a:t>головний</a:t>
            </a:r>
            <a:r>
              <a:rPr sz="1800" spc="85" dirty="0">
                <a:latin typeface="Cambria"/>
                <a:cs typeface="Cambria"/>
              </a:rPr>
              <a:t> </a:t>
            </a:r>
            <a:r>
              <a:rPr sz="1800" dirty="0">
                <a:latin typeface="Cambria"/>
                <a:cs typeface="Cambria"/>
              </a:rPr>
              <a:t>біль</a:t>
            </a:r>
            <a:r>
              <a:rPr sz="1800" spc="110" dirty="0">
                <a:latin typeface="Cambria"/>
                <a:cs typeface="Cambria"/>
              </a:rPr>
              <a:t> </a:t>
            </a:r>
            <a:r>
              <a:rPr sz="1800" dirty="0">
                <a:latin typeface="Cambria"/>
                <a:cs typeface="Cambria"/>
              </a:rPr>
              <a:t>і</a:t>
            </a:r>
            <a:r>
              <a:rPr sz="1800" spc="100" dirty="0">
                <a:latin typeface="Cambria"/>
                <a:cs typeface="Cambria"/>
              </a:rPr>
              <a:t> </a:t>
            </a:r>
            <a:r>
              <a:rPr sz="1800" spc="-10" dirty="0">
                <a:latin typeface="Cambria"/>
                <a:cs typeface="Cambria"/>
              </a:rPr>
              <a:t>запаморочення;</a:t>
            </a:r>
            <a:endParaRPr sz="1800">
              <a:latin typeface="Cambria"/>
              <a:cs typeface="Cambria"/>
            </a:endParaRPr>
          </a:p>
          <a:p>
            <a:pPr marL="146685" indent="-133985">
              <a:lnSpc>
                <a:spcPct val="100000"/>
              </a:lnSpc>
              <a:spcBef>
                <a:spcPts val="10"/>
              </a:spcBef>
              <a:buChar char="-"/>
              <a:tabLst>
                <a:tab pos="146685" algn="l"/>
              </a:tabLst>
            </a:pPr>
            <a:r>
              <a:rPr sz="1800" dirty="0">
                <a:latin typeface="Cambria"/>
                <a:cs typeface="Cambria"/>
              </a:rPr>
              <a:t>серцебиття</a:t>
            </a:r>
            <a:r>
              <a:rPr sz="1800" spc="65" dirty="0">
                <a:latin typeface="Cambria"/>
                <a:cs typeface="Cambria"/>
              </a:rPr>
              <a:t> </a:t>
            </a:r>
            <a:r>
              <a:rPr sz="1800" dirty="0">
                <a:latin typeface="Cambria"/>
                <a:cs typeface="Cambria"/>
              </a:rPr>
              <a:t>і</a:t>
            </a:r>
            <a:r>
              <a:rPr sz="1800" spc="75" dirty="0">
                <a:latin typeface="Cambria"/>
                <a:cs typeface="Cambria"/>
              </a:rPr>
              <a:t> </a:t>
            </a:r>
            <a:r>
              <a:rPr sz="1800" dirty="0">
                <a:latin typeface="Cambria"/>
                <a:cs typeface="Cambria"/>
              </a:rPr>
              <a:t>біль</a:t>
            </a:r>
            <a:r>
              <a:rPr sz="1800" spc="65" dirty="0">
                <a:latin typeface="Cambria"/>
                <a:cs typeface="Cambria"/>
              </a:rPr>
              <a:t> </a:t>
            </a:r>
            <a:r>
              <a:rPr sz="1800" spc="80" dirty="0">
                <a:latin typeface="Cambria"/>
                <a:cs typeface="Cambria"/>
              </a:rPr>
              <a:t>у </a:t>
            </a:r>
            <a:r>
              <a:rPr sz="1800" spc="-20" dirty="0">
                <a:latin typeface="Cambria"/>
                <a:cs typeface="Cambria"/>
              </a:rPr>
              <a:t>серці</a:t>
            </a:r>
          </a:p>
          <a:p>
            <a:pPr marL="146685" indent="-133985">
              <a:spcBef>
                <a:spcPts val="10"/>
              </a:spcBef>
              <a:buChar char="-"/>
              <a:tabLst>
                <a:tab pos="146685" algn="l"/>
              </a:tabLst>
            </a:pPr>
            <a:endParaRPr lang="ru-RU" spc="-20" dirty="0">
              <a:latin typeface="Cambria"/>
              <a:cs typeface="Cambria"/>
            </a:endParaRPr>
          </a:p>
          <a:p>
            <a:pPr marL="12700">
              <a:spcBef>
                <a:spcPts val="10"/>
              </a:spcBef>
              <a:tabLst>
                <a:tab pos="146685" algn="l"/>
              </a:tabLst>
            </a:pPr>
            <a:r>
              <a:rPr lang="ru-RU" spc="-20" dirty="0"/>
              <a:t>Синдром </a:t>
            </a:r>
            <a:r>
              <a:rPr lang="ru-RU" spc="-20" dirty="0" err="1"/>
              <a:t>інфекційних</a:t>
            </a:r>
            <a:r>
              <a:rPr lang="ru-RU" spc="-20" dirty="0"/>
              <a:t> </a:t>
            </a:r>
            <a:r>
              <a:rPr lang="ru-RU" spc="-20" dirty="0" err="1"/>
              <a:t>проявів</a:t>
            </a:r>
            <a:r>
              <a:rPr lang="ru-RU" spc="-20" dirty="0"/>
              <a:t>:</a:t>
            </a:r>
            <a:endParaRPr lang="ru-RU" spc="-20" dirty="0" err="1">
              <a:latin typeface="Cambria"/>
              <a:ea typeface="Cambria"/>
            </a:endParaRPr>
          </a:p>
          <a:p>
            <a:pPr marL="146685" indent="-133985">
              <a:spcBef>
                <a:spcPts val="10"/>
              </a:spcBef>
              <a:buChar char="-"/>
              <a:tabLst>
                <a:tab pos="146685" algn="l"/>
              </a:tabLst>
            </a:pPr>
            <a:r>
              <a:rPr lang="ru-RU" spc="-20" dirty="0"/>
              <a:t> </a:t>
            </a:r>
            <a:r>
              <a:rPr lang="ru-RU" spc="-20" err="1"/>
              <a:t>лакунарні</a:t>
            </a:r>
            <a:r>
              <a:rPr lang="ru-RU" spc="-20" dirty="0"/>
              <a:t> і </a:t>
            </a:r>
            <a:r>
              <a:rPr lang="ru-RU" spc="-20" err="1"/>
              <a:t>фолікулярні</a:t>
            </a:r>
            <a:r>
              <a:rPr lang="ru-RU" spc="-20" dirty="0"/>
              <a:t> </a:t>
            </a:r>
            <a:r>
              <a:rPr lang="ru-RU" spc="-20" err="1"/>
              <a:t>тонзиліти</a:t>
            </a:r>
            <a:endParaRPr lang="ru-RU" spc="-20" err="1">
              <a:latin typeface="Cambria"/>
              <a:ea typeface="Cambria"/>
            </a:endParaRPr>
          </a:p>
          <a:p>
            <a:pPr marL="146685" indent="-133985">
              <a:spcBef>
                <a:spcPts val="10"/>
              </a:spcBef>
              <a:buChar char="-"/>
              <a:tabLst>
                <a:tab pos="146685" algn="l"/>
              </a:tabLst>
            </a:pPr>
            <a:r>
              <a:rPr lang="ru-RU" spc="-20" dirty="0"/>
              <a:t> стоматит </a:t>
            </a:r>
            <a:endParaRPr lang="ru-RU" spc="-20">
              <a:latin typeface="Cambria"/>
              <a:ea typeface="Cambria"/>
            </a:endParaRPr>
          </a:p>
          <a:p>
            <a:pPr marL="146685" indent="-133985">
              <a:spcBef>
                <a:spcPts val="10"/>
              </a:spcBef>
              <a:buChar char="-"/>
              <a:tabLst>
                <a:tab pos="146685" algn="l"/>
              </a:tabLst>
            </a:pPr>
            <a:r>
              <a:rPr lang="ru-RU" spc="-20" err="1"/>
              <a:t>Глосит</a:t>
            </a:r>
            <a:endParaRPr lang="ru-RU" spc="-20" err="1">
              <a:latin typeface="Cambria"/>
              <a:ea typeface="Cambria"/>
            </a:endParaRPr>
          </a:p>
          <a:p>
            <a:pPr marL="146685" indent="-133985">
              <a:spcBef>
                <a:spcPts val="10"/>
              </a:spcBef>
              <a:buChar char="-"/>
              <a:tabLst>
                <a:tab pos="146685" algn="l"/>
              </a:tabLst>
            </a:pPr>
            <a:r>
              <a:rPr lang="ru-RU" spc="-20" dirty="0"/>
              <a:t> </a:t>
            </a:r>
            <a:r>
              <a:rPr lang="ru-RU" spc="-20" err="1"/>
              <a:t>виразково-некротичний</a:t>
            </a:r>
            <a:r>
              <a:rPr lang="ru-RU" spc="-20" dirty="0"/>
              <a:t> </a:t>
            </a:r>
            <a:r>
              <a:rPr lang="ru-RU" spc="-20" err="1"/>
              <a:t>гінгівіт</a:t>
            </a:r>
            <a:r>
              <a:rPr lang="ru-RU" spc="-20" dirty="0"/>
              <a:t> </a:t>
            </a:r>
            <a:endParaRPr lang="ru-RU" spc="-20">
              <a:latin typeface="Cambria"/>
              <a:ea typeface="Cambria"/>
            </a:endParaRPr>
          </a:p>
          <a:p>
            <a:pPr marL="146685" indent="-133985">
              <a:spcBef>
                <a:spcPts val="10"/>
              </a:spcBef>
              <a:buChar char="-"/>
              <a:tabLst>
                <a:tab pos="146685" algn="l"/>
              </a:tabLst>
            </a:pPr>
            <a:r>
              <a:rPr lang="ru-RU" spc="-20" dirty="0"/>
              <a:t>-</a:t>
            </a:r>
            <a:r>
              <a:rPr lang="ru-RU" spc="-20" err="1"/>
              <a:t>пневмонія</a:t>
            </a:r>
            <a:r>
              <a:rPr lang="ru-RU" spc="-20" dirty="0"/>
              <a:t> </a:t>
            </a:r>
            <a:endParaRPr lang="ru-RU" spc="-20">
              <a:latin typeface="Cambria"/>
              <a:ea typeface="Cambria"/>
            </a:endParaRPr>
          </a:p>
          <a:p>
            <a:pPr marL="146685" indent="-133985">
              <a:spcBef>
                <a:spcPts val="10"/>
              </a:spcBef>
              <a:buChar char="-"/>
              <a:tabLst>
                <a:tab pos="146685" algn="l"/>
              </a:tabLst>
            </a:pPr>
            <a:r>
              <a:rPr lang="ru-RU" spc="-20" dirty="0"/>
              <a:t>-</a:t>
            </a:r>
            <a:r>
              <a:rPr lang="ru-RU" spc="-20" dirty="0" err="1"/>
              <a:t>ендокардит</a:t>
            </a:r>
            <a:endParaRPr lang="ru-RU" spc="-20" dirty="0" err="1">
              <a:latin typeface="Cambria"/>
              <a:ea typeface="Cambria"/>
            </a:endParaRPr>
          </a:p>
          <a:p>
            <a:pPr marL="146685" indent="-133985">
              <a:spcBef>
                <a:spcPts val="10"/>
              </a:spcBef>
              <a:buChar char="-"/>
              <a:tabLst>
                <a:tab pos="146685" algn="l"/>
              </a:tabLst>
            </a:pPr>
            <a:r>
              <a:rPr lang="ru-RU" spc="-20" dirty="0"/>
              <a:t> -сепсис </a:t>
            </a:r>
            <a:endParaRPr lang="ru-RU" spc="-20">
              <a:latin typeface="Cambria"/>
              <a:cs typeface="Cambria"/>
            </a:endParaRPr>
          </a:p>
          <a:p>
            <a:pPr marL="146685" indent="-133985">
              <a:spcBef>
                <a:spcPts val="10"/>
              </a:spcBef>
              <a:buChar char="-"/>
              <a:tabLst>
                <a:tab pos="146685" algn="l"/>
              </a:tabLst>
            </a:pPr>
            <a:endParaRPr lang="ru-RU" spc="-20" dirty="0">
              <a:latin typeface="Cambria"/>
              <a:cs typeface="Cambria"/>
            </a:endParaRPr>
          </a:p>
          <a:p>
            <a:pPr marL="146685" indent="-133985">
              <a:spcBef>
                <a:spcPts val="10"/>
              </a:spcBef>
              <a:buChar char="-"/>
              <a:tabLst>
                <a:tab pos="146685" algn="l"/>
              </a:tabLst>
            </a:pPr>
            <a:endParaRPr lang="ru-RU" spc="-20" dirty="0">
              <a:latin typeface="Cambria"/>
              <a:cs typeface="Cambria"/>
            </a:endParaRPr>
          </a:p>
          <a:p>
            <a:pPr marL="146685" indent="-133985">
              <a:spcBef>
                <a:spcPts val="10"/>
              </a:spcBef>
              <a:buChar char="-"/>
              <a:tabLst>
                <a:tab pos="146685" algn="l"/>
              </a:tabLst>
            </a:pPr>
            <a:endParaRPr lang="ru-RU" spc="-20" dirty="0">
              <a:latin typeface="Cambria"/>
              <a:cs typeface="Cambria"/>
            </a:endParaRPr>
          </a:p>
          <a:p>
            <a:pPr marL="146685" indent="-133985">
              <a:spcBef>
                <a:spcPts val="10"/>
              </a:spcBef>
              <a:buChar char="-"/>
              <a:tabLst>
                <a:tab pos="146685" algn="l"/>
              </a:tabLst>
            </a:pPr>
            <a:endParaRPr lang="ru-RU" spc="-20" dirty="0">
              <a:latin typeface="Cambria"/>
              <a:cs typeface="Cambri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67944" rIns="0" bIns="0" rtlCol="0">
            <a:spAutoFit/>
          </a:bodyPr>
          <a:lstStyle/>
          <a:p>
            <a:pPr marL="1064260">
              <a:lnSpc>
                <a:spcPct val="100000"/>
              </a:lnSpc>
              <a:spcBef>
                <a:spcPts val="100"/>
              </a:spcBef>
            </a:pPr>
            <a:r>
              <a:rPr spc="-35" dirty="0"/>
              <a:t>Основні</a:t>
            </a:r>
            <a:r>
              <a:rPr spc="-105" dirty="0"/>
              <a:t> </a:t>
            </a:r>
            <a:r>
              <a:rPr spc="-55" dirty="0"/>
              <a:t>синдроми</a:t>
            </a:r>
            <a:r>
              <a:rPr spc="-95" dirty="0"/>
              <a:t> </a:t>
            </a:r>
            <a:r>
              <a:rPr spc="-55" dirty="0"/>
              <a:t>періоду</a:t>
            </a:r>
            <a:r>
              <a:rPr spc="-100" dirty="0"/>
              <a:t> </a:t>
            </a:r>
            <a:r>
              <a:rPr spc="-10" dirty="0"/>
              <a:t>розпалу</a:t>
            </a:r>
          </a:p>
        </p:txBody>
      </p:sp>
      <p:sp>
        <p:nvSpPr>
          <p:cNvPr id="3" name="object 3"/>
          <p:cNvSpPr txBox="1">
            <a:spLocks noGrp="1"/>
          </p:cNvSpPr>
          <p:nvPr>
            <p:ph sz="half" idx="2"/>
          </p:nvPr>
        </p:nvSpPr>
        <p:spPr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606425">
              <a:lnSpc>
                <a:spcPct val="100499"/>
              </a:lnSpc>
              <a:spcBef>
                <a:spcPts val="90"/>
              </a:spcBef>
            </a:pPr>
            <a:r>
              <a:rPr spc="-35" dirty="0"/>
              <a:t>Синдром</a:t>
            </a:r>
            <a:r>
              <a:rPr spc="-65" dirty="0"/>
              <a:t> </a:t>
            </a:r>
            <a:r>
              <a:rPr spc="-50" dirty="0"/>
              <a:t>органічного </a:t>
            </a:r>
            <a:r>
              <a:rPr spc="-10" dirty="0"/>
              <a:t>ураження:</a:t>
            </a:r>
          </a:p>
          <a:p>
            <a:pPr marL="12700" marR="133985" indent="115570">
              <a:lnSpc>
                <a:spcPct val="100499"/>
              </a:lnSpc>
              <a:spcBef>
                <a:spcPts val="5"/>
              </a:spcBef>
              <a:buChar char="-"/>
              <a:tabLst>
                <a:tab pos="128270" algn="l"/>
              </a:tabLst>
            </a:pPr>
            <a:r>
              <a:rPr b="0" dirty="0">
                <a:latin typeface="Cambria"/>
                <a:cs typeface="Cambria"/>
              </a:rPr>
              <a:t>різке</a:t>
            </a:r>
            <a:r>
              <a:rPr b="0" spc="80" dirty="0">
                <a:latin typeface="Cambria"/>
                <a:cs typeface="Cambria"/>
              </a:rPr>
              <a:t> </a:t>
            </a:r>
            <a:r>
              <a:rPr b="0" dirty="0">
                <a:latin typeface="Cambria"/>
                <a:cs typeface="Cambria"/>
              </a:rPr>
              <a:t>зменшення</a:t>
            </a:r>
            <a:r>
              <a:rPr b="0" spc="70" dirty="0">
                <a:latin typeface="Cambria"/>
                <a:cs typeface="Cambria"/>
              </a:rPr>
              <a:t> </a:t>
            </a:r>
            <a:r>
              <a:rPr b="0" dirty="0">
                <a:latin typeface="Cambria"/>
                <a:cs typeface="Cambria"/>
              </a:rPr>
              <a:t>та</a:t>
            </a:r>
            <a:r>
              <a:rPr b="0" spc="85" dirty="0">
                <a:latin typeface="Cambria"/>
                <a:cs typeface="Cambria"/>
              </a:rPr>
              <a:t> </a:t>
            </a:r>
            <a:r>
              <a:rPr b="0" spc="-10" dirty="0">
                <a:latin typeface="Cambria"/>
                <a:cs typeface="Cambria"/>
              </a:rPr>
              <a:t>втрата </a:t>
            </a:r>
            <a:r>
              <a:rPr b="0" dirty="0">
                <a:latin typeface="Cambria"/>
                <a:cs typeface="Cambria"/>
              </a:rPr>
              <a:t>рухової</a:t>
            </a:r>
            <a:r>
              <a:rPr b="0" spc="185" dirty="0">
                <a:latin typeface="Cambria"/>
                <a:cs typeface="Cambria"/>
              </a:rPr>
              <a:t> </a:t>
            </a:r>
            <a:r>
              <a:rPr b="0" spc="-10" dirty="0">
                <a:latin typeface="Cambria"/>
                <a:cs typeface="Cambria"/>
              </a:rPr>
              <a:t>діяльності;</a:t>
            </a:r>
          </a:p>
          <a:p>
            <a:pPr marL="128270" indent="-115570">
              <a:lnSpc>
                <a:spcPct val="100000"/>
              </a:lnSpc>
              <a:spcBef>
                <a:spcPts val="10"/>
              </a:spcBef>
              <a:buChar char="-"/>
              <a:tabLst>
                <a:tab pos="128270" algn="l"/>
              </a:tabLst>
            </a:pPr>
            <a:r>
              <a:rPr b="0" dirty="0">
                <a:latin typeface="Cambria"/>
                <a:cs typeface="Cambria"/>
              </a:rPr>
              <a:t>інтенсивний</a:t>
            </a:r>
            <a:r>
              <a:rPr b="0" spc="190" dirty="0">
                <a:latin typeface="Cambria"/>
                <a:cs typeface="Cambria"/>
              </a:rPr>
              <a:t> </a:t>
            </a:r>
            <a:r>
              <a:rPr b="0" dirty="0">
                <a:latin typeface="Cambria"/>
                <a:cs typeface="Cambria"/>
              </a:rPr>
              <a:t>головний</a:t>
            </a:r>
            <a:r>
              <a:rPr b="0" spc="210" dirty="0">
                <a:latin typeface="Cambria"/>
                <a:cs typeface="Cambria"/>
              </a:rPr>
              <a:t> </a:t>
            </a:r>
            <a:r>
              <a:rPr b="0" spc="-20" dirty="0">
                <a:latin typeface="Cambria"/>
                <a:cs typeface="Cambria"/>
              </a:rPr>
              <a:t>біль;</a:t>
            </a:r>
          </a:p>
          <a:p>
            <a:pPr marL="128270" indent="-115570">
              <a:lnSpc>
                <a:spcPct val="100000"/>
              </a:lnSpc>
              <a:spcBef>
                <a:spcPts val="20"/>
              </a:spcBef>
              <a:buChar char="-"/>
              <a:tabLst>
                <a:tab pos="128270" algn="l"/>
              </a:tabLst>
            </a:pPr>
            <a:r>
              <a:rPr b="0" dirty="0">
                <a:latin typeface="Cambria"/>
                <a:cs typeface="Cambria"/>
              </a:rPr>
              <a:t>дискоординація</a:t>
            </a:r>
            <a:r>
              <a:rPr b="0" spc="400" dirty="0">
                <a:latin typeface="Cambria"/>
                <a:cs typeface="Cambria"/>
              </a:rPr>
              <a:t> </a:t>
            </a:r>
            <a:r>
              <a:rPr b="0" spc="-10" dirty="0">
                <a:latin typeface="Cambria"/>
                <a:cs typeface="Cambria"/>
              </a:rPr>
              <a:t>рухів;</a:t>
            </a:r>
          </a:p>
          <a:p>
            <a:pPr marL="12700" marR="203200" indent="115570">
              <a:lnSpc>
                <a:spcPct val="100499"/>
              </a:lnSpc>
              <a:buChar char="-"/>
              <a:tabLst>
                <a:tab pos="128270" algn="l"/>
              </a:tabLst>
            </a:pPr>
            <a:r>
              <a:rPr b="0" spc="10" dirty="0">
                <a:latin typeface="Cambria"/>
                <a:cs typeface="Cambria"/>
              </a:rPr>
              <a:t>порушення</a:t>
            </a:r>
            <a:r>
              <a:rPr b="0" spc="175" dirty="0">
                <a:latin typeface="Cambria"/>
                <a:cs typeface="Cambria"/>
              </a:rPr>
              <a:t> </a:t>
            </a:r>
            <a:r>
              <a:rPr b="0" spc="10" dirty="0">
                <a:latin typeface="Cambria"/>
                <a:cs typeface="Cambria"/>
              </a:rPr>
              <a:t>свідомості,</a:t>
            </a:r>
            <a:r>
              <a:rPr b="0" spc="170" dirty="0">
                <a:latin typeface="Cambria"/>
                <a:cs typeface="Cambria"/>
              </a:rPr>
              <a:t> </a:t>
            </a:r>
            <a:r>
              <a:rPr b="0" spc="-25" dirty="0">
                <a:latin typeface="Cambria"/>
                <a:cs typeface="Cambria"/>
              </a:rPr>
              <a:t>до </a:t>
            </a:r>
            <a:r>
              <a:rPr b="0" dirty="0">
                <a:latin typeface="Cambria"/>
                <a:cs typeface="Cambria"/>
              </a:rPr>
              <a:t>розвитку</a:t>
            </a:r>
            <a:r>
              <a:rPr b="0" spc="100" dirty="0">
                <a:latin typeface="Cambria"/>
                <a:cs typeface="Cambria"/>
              </a:rPr>
              <a:t> </a:t>
            </a:r>
            <a:r>
              <a:rPr b="0" dirty="0">
                <a:latin typeface="Cambria"/>
                <a:cs typeface="Cambria"/>
              </a:rPr>
              <a:t>сопора</a:t>
            </a:r>
            <a:r>
              <a:rPr b="0" spc="105" dirty="0">
                <a:latin typeface="Cambria"/>
                <a:cs typeface="Cambria"/>
              </a:rPr>
              <a:t> </a:t>
            </a:r>
            <a:r>
              <a:rPr b="0" dirty="0">
                <a:latin typeface="Cambria"/>
                <a:cs typeface="Cambria"/>
              </a:rPr>
              <a:t>і</a:t>
            </a:r>
            <a:r>
              <a:rPr b="0" spc="110" dirty="0">
                <a:latin typeface="Cambria"/>
                <a:cs typeface="Cambria"/>
              </a:rPr>
              <a:t> </a:t>
            </a:r>
            <a:r>
              <a:rPr b="0" spc="-20" dirty="0">
                <a:latin typeface="Cambria"/>
                <a:cs typeface="Cambria"/>
              </a:rPr>
              <a:t>коми;</a:t>
            </a:r>
          </a:p>
          <a:p>
            <a:pPr marL="128270" indent="-115570">
              <a:lnSpc>
                <a:spcPct val="100000"/>
              </a:lnSpc>
              <a:spcBef>
                <a:spcPts val="20"/>
              </a:spcBef>
              <a:buChar char="-"/>
              <a:tabLst>
                <a:tab pos="128270" algn="l"/>
              </a:tabLst>
            </a:pPr>
            <a:r>
              <a:rPr b="0" spc="-10" dirty="0">
                <a:latin typeface="Cambria"/>
                <a:cs typeface="Cambria"/>
              </a:rPr>
              <a:t>атаксія;</a:t>
            </a:r>
          </a:p>
          <a:p>
            <a:pPr marL="12700" marR="260350" indent="115570">
              <a:lnSpc>
                <a:spcPct val="100499"/>
              </a:lnSpc>
              <a:buChar char="-"/>
              <a:tabLst>
                <a:tab pos="128270" algn="l"/>
              </a:tabLst>
            </a:pPr>
            <a:r>
              <a:rPr b="0" dirty="0">
                <a:latin typeface="Cambria"/>
                <a:cs typeface="Cambria"/>
              </a:rPr>
              <a:t>судоми,</a:t>
            </a:r>
            <a:r>
              <a:rPr b="0" spc="254" dirty="0">
                <a:latin typeface="Cambria"/>
                <a:cs typeface="Cambria"/>
              </a:rPr>
              <a:t> </a:t>
            </a:r>
            <a:r>
              <a:rPr b="0" dirty="0">
                <a:latin typeface="Cambria"/>
                <a:cs typeface="Cambria"/>
              </a:rPr>
              <a:t>параліч</a:t>
            </a:r>
            <a:r>
              <a:rPr b="0" spc="280" dirty="0">
                <a:latin typeface="Cambria"/>
                <a:cs typeface="Cambria"/>
              </a:rPr>
              <a:t> </a:t>
            </a:r>
            <a:r>
              <a:rPr b="0" spc="-10" dirty="0">
                <a:latin typeface="Cambria"/>
                <a:cs typeface="Cambria"/>
              </a:rPr>
              <a:t>окремих </a:t>
            </a:r>
            <a:r>
              <a:rPr b="0" dirty="0">
                <a:latin typeface="Cambria"/>
                <a:cs typeface="Cambria"/>
              </a:rPr>
              <a:t>м’язових</a:t>
            </a:r>
            <a:r>
              <a:rPr b="0" spc="105" dirty="0">
                <a:latin typeface="Cambria"/>
                <a:cs typeface="Cambria"/>
              </a:rPr>
              <a:t> </a:t>
            </a:r>
            <a:r>
              <a:rPr b="0" dirty="0">
                <a:latin typeface="Cambria"/>
                <a:cs typeface="Cambria"/>
              </a:rPr>
              <a:t>груп</a:t>
            </a:r>
            <a:r>
              <a:rPr b="0" spc="105" dirty="0">
                <a:latin typeface="Cambria"/>
                <a:cs typeface="Cambria"/>
              </a:rPr>
              <a:t> </a:t>
            </a:r>
            <a:r>
              <a:rPr b="0" dirty="0">
                <a:latin typeface="Cambria"/>
                <a:cs typeface="Cambria"/>
              </a:rPr>
              <a:t>та</a:t>
            </a:r>
            <a:r>
              <a:rPr b="0" spc="105" dirty="0">
                <a:latin typeface="Cambria"/>
                <a:cs typeface="Cambria"/>
              </a:rPr>
              <a:t> </a:t>
            </a:r>
            <a:r>
              <a:rPr b="0" spc="-10" dirty="0">
                <a:latin typeface="Cambria"/>
                <a:cs typeface="Cambria"/>
              </a:rPr>
              <a:t>життєво-</a:t>
            </a:r>
          </a:p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b="0" dirty="0">
                <a:latin typeface="Cambria"/>
                <a:cs typeface="Cambria"/>
              </a:rPr>
              <a:t>важливих</a:t>
            </a:r>
            <a:r>
              <a:rPr b="0" spc="65" dirty="0">
                <a:latin typeface="Cambria"/>
                <a:cs typeface="Cambria"/>
              </a:rPr>
              <a:t> </a:t>
            </a:r>
            <a:r>
              <a:rPr b="0" spc="-10" dirty="0">
                <a:latin typeface="Cambria"/>
                <a:cs typeface="Cambria"/>
              </a:rPr>
              <a:t>центрів.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650"/>
              </a:lnSpc>
            </a:pPr>
            <a:fld id="{81D60167-4931-47E6-BA6A-407CBD079E47}" type="slidenum">
              <a:rPr spc="-25" dirty="0"/>
              <a:pPr marL="38100">
                <a:lnSpc>
                  <a:spcPts val="1650"/>
                </a:lnSpc>
              </a:pPr>
              <a:t>14</a:t>
            </a:fld>
            <a:endParaRPr spc="-25" dirty="0"/>
          </a:p>
        </p:txBody>
      </p:sp>
      <p:sp>
        <p:nvSpPr>
          <p:cNvPr id="4" name="object 4"/>
          <p:cNvSpPr txBox="1"/>
          <p:nvPr/>
        </p:nvSpPr>
        <p:spPr>
          <a:xfrm>
            <a:off x="5829957" y="1596611"/>
            <a:ext cx="3069402" cy="148951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spc="-35" dirty="0">
                <a:latin typeface="Palatino Linotype"/>
                <a:cs typeface="Palatino Linotype"/>
              </a:rPr>
              <a:t>Синдром</a:t>
            </a:r>
            <a:r>
              <a:rPr sz="1600" b="1" spc="-55" dirty="0">
                <a:latin typeface="Palatino Linotype"/>
                <a:cs typeface="Palatino Linotype"/>
              </a:rPr>
              <a:t> </a:t>
            </a:r>
            <a:r>
              <a:rPr sz="1600" b="1" spc="-20" dirty="0">
                <a:latin typeface="Palatino Linotype"/>
                <a:cs typeface="Palatino Linotype"/>
              </a:rPr>
              <a:t>загальної</a:t>
            </a:r>
            <a:r>
              <a:rPr sz="1600" b="1" spc="-60" dirty="0">
                <a:latin typeface="Palatino Linotype"/>
                <a:cs typeface="Palatino Linotype"/>
              </a:rPr>
              <a:t> </a:t>
            </a:r>
            <a:r>
              <a:rPr sz="1600" b="1" spc="-10" dirty="0">
                <a:latin typeface="Palatino Linotype"/>
                <a:cs typeface="Palatino Linotype"/>
              </a:rPr>
              <a:t>токсемії:</a:t>
            </a:r>
            <a:endParaRPr sz="1600">
              <a:latin typeface="Palatino Linotype"/>
              <a:cs typeface="Palatino Linotype"/>
            </a:endParaRPr>
          </a:p>
          <a:p>
            <a:pPr marL="179070" indent="-115570">
              <a:lnSpc>
                <a:spcPct val="100000"/>
              </a:lnSpc>
              <a:spcBef>
                <a:spcPts val="10"/>
              </a:spcBef>
              <a:buChar char="-"/>
              <a:tabLst>
                <a:tab pos="179070" algn="l"/>
              </a:tabLst>
            </a:pPr>
            <a:r>
              <a:rPr sz="1600" dirty="0">
                <a:latin typeface="Cambria"/>
                <a:cs typeface="Cambria"/>
              </a:rPr>
              <a:t>слабкість</a:t>
            </a:r>
            <a:r>
              <a:rPr sz="1600" spc="55" dirty="0">
                <a:latin typeface="Cambria"/>
                <a:cs typeface="Cambria"/>
              </a:rPr>
              <a:t> </a:t>
            </a:r>
            <a:r>
              <a:rPr sz="1600" dirty="0">
                <a:latin typeface="Cambria"/>
                <a:cs typeface="Cambria"/>
              </a:rPr>
              <a:t>і</a:t>
            </a:r>
            <a:r>
              <a:rPr sz="1600" spc="50" dirty="0">
                <a:latin typeface="Cambria"/>
                <a:cs typeface="Cambria"/>
              </a:rPr>
              <a:t> </a:t>
            </a:r>
            <a:r>
              <a:rPr sz="1600" dirty="0">
                <a:latin typeface="Cambria"/>
                <a:cs typeface="Cambria"/>
              </a:rPr>
              <a:t>почуття</a:t>
            </a:r>
            <a:r>
              <a:rPr sz="1600" spc="40" dirty="0">
                <a:latin typeface="Cambria"/>
                <a:cs typeface="Cambria"/>
              </a:rPr>
              <a:t> </a:t>
            </a:r>
            <a:r>
              <a:rPr sz="1600" spc="-10" dirty="0">
                <a:latin typeface="Cambria"/>
                <a:cs typeface="Cambria"/>
              </a:rPr>
              <a:t>розбитості;</a:t>
            </a:r>
            <a:endParaRPr sz="1600">
              <a:latin typeface="Cambria"/>
              <a:cs typeface="Cambria"/>
            </a:endParaRPr>
          </a:p>
          <a:p>
            <a:pPr marL="179070" indent="-115570">
              <a:lnSpc>
                <a:spcPct val="100000"/>
              </a:lnSpc>
              <a:spcBef>
                <a:spcPts val="20"/>
              </a:spcBef>
              <a:buChar char="-"/>
              <a:tabLst>
                <a:tab pos="179070" algn="l"/>
              </a:tabLst>
            </a:pPr>
            <a:r>
              <a:rPr sz="1600" dirty="0">
                <a:latin typeface="Cambria"/>
                <a:cs typeface="Cambria"/>
              </a:rPr>
              <a:t>м’язові</a:t>
            </a:r>
            <a:r>
              <a:rPr sz="1600" spc="30" dirty="0">
                <a:latin typeface="Cambria"/>
                <a:cs typeface="Cambria"/>
              </a:rPr>
              <a:t> </a:t>
            </a:r>
            <a:r>
              <a:rPr sz="1600" dirty="0">
                <a:latin typeface="Cambria"/>
                <a:cs typeface="Cambria"/>
              </a:rPr>
              <a:t>та</a:t>
            </a:r>
            <a:r>
              <a:rPr sz="1600" spc="25" dirty="0">
                <a:latin typeface="Cambria"/>
                <a:cs typeface="Cambria"/>
              </a:rPr>
              <a:t> </a:t>
            </a:r>
            <a:r>
              <a:rPr sz="1600" dirty="0">
                <a:latin typeface="Cambria"/>
                <a:cs typeface="Cambria"/>
              </a:rPr>
              <a:t>головні</a:t>
            </a:r>
            <a:r>
              <a:rPr sz="1600" spc="30" dirty="0">
                <a:latin typeface="Cambria"/>
                <a:cs typeface="Cambria"/>
              </a:rPr>
              <a:t> </a:t>
            </a:r>
            <a:r>
              <a:rPr sz="1600" spc="-20" dirty="0">
                <a:latin typeface="Cambria"/>
                <a:cs typeface="Cambria"/>
              </a:rPr>
              <a:t>болі;</a:t>
            </a:r>
            <a:endParaRPr sz="1600">
              <a:latin typeface="Cambria"/>
              <a:cs typeface="Cambria"/>
            </a:endParaRPr>
          </a:p>
          <a:p>
            <a:pPr marL="179070" indent="-115570">
              <a:lnSpc>
                <a:spcPct val="100000"/>
              </a:lnSpc>
              <a:spcBef>
                <a:spcPts val="10"/>
              </a:spcBef>
              <a:buChar char="-"/>
              <a:tabLst>
                <a:tab pos="179070" algn="l"/>
              </a:tabLst>
            </a:pPr>
            <a:r>
              <a:rPr sz="1600" dirty="0">
                <a:latin typeface="Cambria"/>
                <a:cs typeface="Cambria"/>
              </a:rPr>
              <a:t>нудота</a:t>
            </a:r>
            <a:r>
              <a:rPr sz="1600" spc="80" dirty="0">
                <a:latin typeface="Cambria"/>
                <a:cs typeface="Cambria"/>
              </a:rPr>
              <a:t> </a:t>
            </a:r>
            <a:r>
              <a:rPr sz="1600" dirty="0">
                <a:latin typeface="Cambria"/>
                <a:cs typeface="Cambria"/>
              </a:rPr>
              <a:t>та</a:t>
            </a:r>
            <a:r>
              <a:rPr sz="1600" spc="85" dirty="0">
                <a:latin typeface="Cambria"/>
                <a:cs typeface="Cambria"/>
              </a:rPr>
              <a:t> </a:t>
            </a:r>
            <a:r>
              <a:rPr sz="1600" spc="-10" dirty="0">
                <a:latin typeface="Cambria"/>
                <a:cs typeface="Cambria"/>
              </a:rPr>
              <a:t>блювота;</a:t>
            </a:r>
            <a:endParaRPr sz="1600">
              <a:latin typeface="Cambria"/>
              <a:cs typeface="Cambria"/>
            </a:endParaRPr>
          </a:p>
          <a:p>
            <a:pPr marL="179070" indent="-115570">
              <a:lnSpc>
                <a:spcPct val="100000"/>
              </a:lnSpc>
              <a:spcBef>
                <a:spcPts val="10"/>
              </a:spcBef>
              <a:buChar char="-"/>
              <a:tabLst>
                <a:tab pos="179070" algn="l"/>
              </a:tabLst>
            </a:pPr>
            <a:r>
              <a:rPr sz="1600" dirty="0">
                <a:latin typeface="Cambria"/>
                <a:cs typeface="Cambria"/>
              </a:rPr>
              <a:t>сухі</a:t>
            </a:r>
            <a:r>
              <a:rPr sz="1600" spc="60" dirty="0">
                <a:latin typeface="Cambria"/>
                <a:cs typeface="Cambria"/>
              </a:rPr>
              <a:t> </a:t>
            </a:r>
            <a:r>
              <a:rPr sz="1600" dirty="0">
                <a:latin typeface="Cambria"/>
                <a:cs typeface="Cambria"/>
              </a:rPr>
              <a:t>слизові</a:t>
            </a:r>
            <a:r>
              <a:rPr sz="1600" spc="50" dirty="0">
                <a:latin typeface="Cambria"/>
                <a:cs typeface="Cambria"/>
              </a:rPr>
              <a:t> </a:t>
            </a:r>
            <a:r>
              <a:rPr sz="1600" spc="-10" dirty="0">
                <a:latin typeface="Cambria"/>
                <a:cs typeface="Cambria"/>
              </a:rPr>
              <a:t>оболонки;</a:t>
            </a:r>
            <a:endParaRPr sz="1600">
              <a:latin typeface="Cambria"/>
              <a:cs typeface="Cambria"/>
            </a:endParaRPr>
          </a:p>
          <a:p>
            <a:pPr marL="179070" indent="-115570">
              <a:lnSpc>
                <a:spcPct val="100000"/>
              </a:lnSpc>
              <a:spcBef>
                <a:spcPts val="20"/>
              </a:spcBef>
              <a:buChar char="-"/>
              <a:tabLst>
                <a:tab pos="179070" algn="l"/>
              </a:tabLst>
            </a:pPr>
            <a:r>
              <a:rPr sz="1600" spc="-10" dirty="0">
                <a:latin typeface="Cambria"/>
                <a:cs typeface="Cambria"/>
              </a:rPr>
              <a:t>тахікардія</a:t>
            </a:r>
            <a:endParaRPr sz="1600">
              <a:latin typeface="Cambria"/>
              <a:cs typeface="Cambri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54692" y="516047"/>
            <a:ext cx="8846753" cy="652742"/>
          </a:xfrm>
          <a:prstGeom prst="rect">
            <a:avLst/>
          </a:prstGeom>
        </p:spPr>
        <p:txBody>
          <a:bodyPr vert="horz" wrap="square" lIns="0" tIns="219709" rIns="0" bIns="0" rtlCol="0">
            <a:spAutoFit/>
          </a:bodyPr>
          <a:lstStyle/>
          <a:p>
            <a:pPr marL="1492250">
              <a:lnSpc>
                <a:spcPct val="100000"/>
              </a:lnSpc>
              <a:spcBef>
                <a:spcPts val="100"/>
              </a:spcBef>
            </a:pPr>
            <a:r>
              <a:rPr sz="2800" dirty="0"/>
              <a:t>Місцеві</a:t>
            </a:r>
            <a:r>
              <a:rPr sz="2800" spc="-130" dirty="0"/>
              <a:t> </a:t>
            </a:r>
            <a:r>
              <a:rPr sz="2800" spc="-35" dirty="0"/>
              <a:t>радіаційні</a:t>
            </a:r>
            <a:r>
              <a:rPr sz="2800" spc="-130" dirty="0"/>
              <a:t> </a:t>
            </a:r>
            <a:r>
              <a:rPr sz="2800" spc="-30" dirty="0"/>
              <a:t>ураження</a:t>
            </a:r>
            <a:endParaRPr lang="ru-RU" sz="2800" spc="-30" dirty="0"/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650"/>
              </a:lnSpc>
            </a:pPr>
            <a:fld id="{81D60167-4931-47E6-BA6A-407CBD079E47}" type="slidenum">
              <a:rPr spc="-25" dirty="0"/>
              <a:pPr marL="38100">
                <a:lnSpc>
                  <a:spcPts val="1650"/>
                </a:lnSpc>
              </a:pPr>
              <a:t>15</a:t>
            </a:fld>
            <a:endParaRPr spc="-25" dirty="0"/>
          </a:p>
        </p:txBody>
      </p:sp>
      <p:sp>
        <p:nvSpPr>
          <p:cNvPr id="3" name="object 3"/>
          <p:cNvSpPr txBox="1"/>
          <p:nvPr/>
        </p:nvSpPr>
        <p:spPr>
          <a:xfrm>
            <a:off x="763104" y="1158388"/>
            <a:ext cx="3793490" cy="19545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ambria"/>
                <a:cs typeface="Cambria"/>
              </a:rPr>
              <a:t>5</a:t>
            </a:r>
            <a:r>
              <a:rPr sz="1800" spc="110" dirty="0">
                <a:latin typeface="Cambria"/>
                <a:cs typeface="Cambria"/>
              </a:rPr>
              <a:t> </a:t>
            </a:r>
            <a:r>
              <a:rPr sz="1800" dirty="0">
                <a:latin typeface="Cambria"/>
                <a:cs typeface="Cambria"/>
              </a:rPr>
              <a:t>Гp-</a:t>
            </a:r>
            <a:r>
              <a:rPr sz="1800" spc="110" dirty="0">
                <a:latin typeface="Cambria"/>
                <a:cs typeface="Cambria"/>
              </a:rPr>
              <a:t> </a:t>
            </a:r>
            <a:r>
              <a:rPr sz="1800" dirty="0">
                <a:latin typeface="Cambria"/>
                <a:cs typeface="Cambria"/>
              </a:rPr>
              <a:t>тимчасове</a:t>
            </a:r>
            <a:r>
              <a:rPr sz="1800" spc="120" dirty="0">
                <a:latin typeface="Cambria"/>
                <a:cs typeface="Cambria"/>
              </a:rPr>
              <a:t> </a:t>
            </a:r>
            <a:r>
              <a:rPr sz="1800" dirty="0">
                <a:latin typeface="Cambria"/>
                <a:cs typeface="Cambria"/>
              </a:rPr>
              <a:t>випадіння</a:t>
            </a:r>
            <a:r>
              <a:rPr sz="1800" spc="110" dirty="0">
                <a:latin typeface="Cambria"/>
                <a:cs typeface="Cambria"/>
              </a:rPr>
              <a:t> </a:t>
            </a:r>
            <a:r>
              <a:rPr sz="1800" spc="-10" dirty="0">
                <a:latin typeface="Cambria"/>
                <a:cs typeface="Cambria"/>
              </a:rPr>
              <a:t>волосся, </a:t>
            </a:r>
            <a:r>
              <a:rPr sz="1800" dirty="0">
                <a:latin typeface="Cambria"/>
                <a:cs typeface="Cambria"/>
              </a:rPr>
              <a:t>лущення</a:t>
            </a:r>
            <a:r>
              <a:rPr sz="1800" spc="195" dirty="0">
                <a:latin typeface="Cambria"/>
                <a:cs typeface="Cambria"/>
              </a:rPr>
              <a:t> </a:t>
            </a:r>
            <a:r>
              <a:rPr sz="1800" spc="60" dirty="0">
                <a:latin typeface="Cambria"/>
                <a:cs typeface="Cambria"/>
              </a:rPr>
              <a:t>шкіри,</a:t>
            </a:r>
            <a:r>
              <a:rPr sz="1800" spc="204" dirty="0">
                <a:latin typeface="Cambria"/>
                <a:cs typeface="Cambria"/>
              </a:rPr>
              <a:t> </a:t>
            </a:r>
            <a:r>
              <a:rPr sz="1800" spc="-10" dirty="0">
                <a:latin typeface="Cambria"/>
                <a:cs typeface="Cambria"/>
              </a:rPr>
              <a:t>пігментація.</a:t>
            </a:r>
            <a:endParaRPr sz="1800">
              <a:latin typeface="Cambria"/>
              <a:cs typeface="Cambria"/>
            </a:endParaRPr>
          </a:p>
          <a:p>
            <a:pPr marL="12700" marR="99695">
              <a:lnSpc>
                <a:spcPct val="100899"/>
              </a:lnSpc>
            </a:pPr>
            <a:r>
              <a:rPr sz="1800" spc="-80" dirty="0">
                <a:latin typeface="Cambria"/>
                <a:cs typeface="Cambria"/>
              </a:rPr>
              <a:t>8-</a:t>
            </a:r>
            <a:r>
              <a:rPr sz="1800" spc="-35" dirty="0">
                <a:latin typeface="Cambria"/>
                <a:cs typeface="Cambria"/>
              </a:rPr>
              <a:t>12</a:t>
            </a:r>
            <a:r>
              <a:rPr sz="1800" spc="70" dirty="0">
                <a:latin typeface="Cambria"/>
                <a:cs typeface="Cambria"/>
              </a:rPr>
              <a:t> </a:t>
            </a:r>
            <a:r>
              <a:rPr sz="1800" dirty="0">
                <a:latin typeface="Cambria"/>
                <a:cs typeface="Cambria"/>
              </a:rPr>
              <a:t>гр</a:t>
            </a:r>
            <a:r>
              <a:rPr sz="1800" spc="75" dirty="0">
                <a:latin typeface="Cambria"/>
                <a:cs typeface="Cambria"/>
              </a:rPr>
              <a:t> </a:t>
            </a:r>
            <a:r>
              <a:rPr sz="1800" dirty="0">
                <a:latin typeface="Cambria"/>
                <a:cs typeface="Cambria"/>
              </a:rPr>
              <a:t>-</a:t>
            </a:r>
            <a:r>
              <a:rPr sz="1800" spc="90" dirty="0">
                <a:latin typeface="Cambria"/>
                <a:cs typeface="Cambria"/>
              </a:rPr>
              <a:t> </a:t>
            </a:r>
            <a:r>
              <a:rPr sz="1800" dirty="0">
                <a:latin typeface="Cambria"/>
                <a:cs typeface="Cambria"/>
              </a:rPr>
              <a:t>еритематозний</a:t>
            </a:r>
            <a:r>
              <a:rPr sz="1800" spc="80" dirty="0">
                <a:latin typeface="Cambria"/>
                <a:cs typeface="Cambria"/>
              </a:rPr>
              <a:t> </a:t>
            </a:r>
            <a:r>
              <a:rPr sz="1800" spc="-10" dirty="0">
                <a:latin typeface="Cambria"/>
                <a:cs typeface="Cambria"/>
              </a:rPr>
              <a:t>дерматит. </a:t>
            </a:r>
            <a:r>
              <a:rPr sz="1800" spc="-85" dirty="0">
                <a:latin typeface="Cambria"/>
                <a:cs typeface="Cambria"/>
              </a:rPr>
              <a:t>12-</a:t>
            </a:r>
            <a:r>
              <a:rPr sz="1800" spc="-20" dirty="0">
                <a:latin typeface="Cambria"/>
                <a:cs typeface="Cambria"/>
              </a:rPr>
              <a:t>20</a:t>
            </a:r>
            <a:r>
              <a:rPr sz="1800" spc="75" dirty="0">
                <a:latin typeface="Cambria"/>
                <a:cs typeface="Cambria"/>
              </a:rPr>
              <a:t> </a:t>
            </a:r>
            <a:r>
              <a:rPr sz="1800" dirty="0">
                <a:latin typeface="Cambria"/>
                <a:cs typeface="Cambria"/>
              </a:rPr>
              <a:t>гр</a:t>
            </a:r>
            <a:r>
              <a:rPr sz="1800" spc="70" dirty="0">
                <a:latin typeface="Cambria"/>
                <a:cs typeface="Cambria"/>
              </a:rPr>
              <a:t> </a:t>
            </a:r>
            <a:r>
              <a:rPr sz="1800" dirty="0">
                <a:latin typeface="Cambria"/>
                <a:cs typeface="Cambria"/>
              </a:rPr>
              <a:t>-</a:t>
            </a:r>
            <a:r>
              <a:rPr sz="1800" spc="80" dirty="0">
                <a:latin typeface="Cambria"/>
                <a:cs typeface="Cambria"/>
              </a:rPr>
              <a:t> </a:t>
            </a:r>
            <a:r>
              <a:rPr sz="1800" dirty="0">
                <a:latin typeface="Cambria"/>
                <a:cs typeface="Cambria"/>
              </a:rPr>
              <a:t>бульозний</a:t>
            </a:r>
            <a:r>
              <a:rPr sz="1800" spc="75" dirty="0">
                <a:latin typeface="Cambria"/>
                <a:cs typeface="Cambria"/>
              </a:rPr>
              <a:t> </a:t>
            </a:r>
            <a:r>
              <a:rPr sz="1800" spc="-10" dirty="0">
                <a:latin typeface="Cambria"/>
                <a:cs typeface="Cambria"/>
              </a:rPr>
              <a:t>дерматит.</a:t>
            </a:r>
            <a:endParaRPr sz="1800">
              <a:latin typeface="Cambria"/>
              <a:cs typeface="Cambria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800" spc="-85" dirty="0">
                <a:latin typeface="Cambria"/>
                <a:cs typeface="Cambria"/>
              </a:rPr>
              <a:t>20-</a:t>
            </a:r>
            <a:r>
              <a:rPr sz="1800" spc="-20" dirty="0">
                <a:latin typeface="Cambria"/>
                <a:cs typeface="Cambria"/>
              </a:rPr>
              <a:t>25</a:t>
            </a:r>
            <a:r>
              <a:rPr sz="1800" spc="60" dirty="0">
                <a:latin typeface="Cambria"/>
                <a:cs typeface="Cambria"/>
              </a:rPr>
              <a:t> </a:t>
            </a:r>
            <a:r>
              <a:rPr sz="1800" dirty="0">
                <a:latin typeface="Cambria"/>
                <a:cs typeface="Cambria"/>
              </a:rPr>
              <a:t>гр</a:t>
            </a:r>
            <a:r>
              <a:rPr sz="1800" spc="50" dirty="0">
                <a:latin typeface="Cambria"/>
                <a:cs typeface="Cambria"/>
              </a:rPr>
              <a:t> </a:t>
            </a:r>
            <a:r>
              <a:rPr sz="1800" dirty="0">
                <a:latin typeface="Cambria"/>
                <a:cs typeface="Cambria"/>
              </a:rPr>
              <a:t>-</a:t>
            </a:r>
            <a:r>
              <a:rPr sz="1800" spc="60" dirty="0">
                <a:latin typeface="Cambria"/>
                <a:cs typeface="Cambria"/>
              </a:rPr>
              <a:t> </a:t>
            </a:r>
            <a:r>
              <a:rPr sz="1800" dirty="0">
                <a:latin typeface="Cambria"/>
                <a:cs typeface="Cambria"/>
              </a:rPr>
              <a:t>виразковий</a:t>
            </a:r>
            <a:r>
              <a:rPr sz="1800" spc="50" dirty="0">
                <a:latin typeface="Cambria"/>
                <a:cs typeface="Cambria"/>
              </a:rPr>
              <a:t> </a:t>
            </a:r>
            <a:r>
              <a:rPr sz="1800" spc="-10" dirty="0">
                <a:latin typeface="Cambria"/>
                <a:cs typeface="Cambria"/>
              </a:rPr>
              <a:t>дерматит.</a:t>
            </a:r>
            <a:endParaRPr sz="1800">
              <a:latin typeface="Cambria"/>
              <a:cs typeface="Cambria"/>
            </a:endParaRPr>
          </a:p>
          <a:p>
            <a:pPr marL="12700" marR="427355">
              <a:lnSpc>
                <a:spcPct val="100000"/>
              </a:lnSpc>
              <a:spcBef>
                <a:spcPts val="15"/>
              </a:spcBef>
            </a:pPr>
            <a:r>
              <a:rPr sz="1800" spc="90" dirty="0">
                <a:latin typeface="Cambria"/>
                <a:cs typeface="Cambria"/>
              </a:rPr>
              <a:t>&gt;</a:t>
            </a:r>
            <a:r>
              <a:rPr sz="1800" spc="70" dirty="0">
                <a:latin typeface="Cambria"/>
                <a:cs typeface="Cambria"/>
              </a:rPr>
              <a:t> </a:t>
            </a:r>
            <a:r>
              <a:rPr sz="1800" spc="-55" dirty="0">
                <a:latin typeface="Cambria"/>
                <a:cs typeface="Cambria"/>
              </a:rPr>
              <a:t>25</a:t>
            </a:r>
            <a:r>
              <a:rPr sz="1800" spc="65" dirty="0">
                <a:latin typeface="Cambria"/>
                <a:cs typeface="Cambria"/>
              </a:rPr>
              <a:t> </a:t>
            </a:r>
            <a:r>
              <a:rPr sz="1800" dirty="0">
                <a:latin typeface="Cambria"/>
                <a:cs typeface="Cambria"/>
              </a:rPr>
              <a:t>г</a:t>
            </a:r>
            <a:r>
              <a:rPr sz="1800" spc="75" dirty="0">
                <a:latin typeface="Cambria"/>
                <a:cs typeface="Cambria"/>
              </a:rPr>
              <a:t> </a:t>
            </a:r>
            <a:r>
              <a:rPr sz="1800" dirty="0">
                <a:latin typeface="Cambria"/>
                <a:cs typeface="Cambria"/>
              </a:rPr>
              <a:t>–</a:t>
            </a:r>
            <a:r>
              <a:rPr sz="1800" spc="75" dirty="0">
                <a:latin typeface="Cambria"/>
                <a:cs typeface="Cambria"/>
              </a:rPr>
              <a:t> </a:t>
            </a:r>
            <a:r>
              <a:rPr sz="1800" dirty="0">
                <a:latin typeface="Cambria"/>
                <a:cs typeface="Cambria"/>
              </a:rPr>
              <a:t>променеві</a:t>
            </a:r>
            <a:r>
              <a:rPr sz="1800" spc="80" dirty="0">
                <a:latin typeface="Cambria"/>
                <a:cs typeface="Cambria"/>
              </a:rPr>
              <a:t> </a:t>
            </a:r>
            <a:r>
              <a:rPr sz="1800" spc="-20" dirty="0">
                <a:latin typeface="Cambria"/>
                <a:cs typeface="Cambria"/>
              </a:rPr>
              <a:t>опіки </a:t>
            </a:r>
            <a:r>
              <a:rPr sz="1800" dirty="0">
                <a:latin typeface="Cambria"/>
                <a:cs typeface="Cambria"/>
              </a:rPr>
              <a:t>надзвичайно</a:t>
            </a:r>
            <a:r>
              <a:rPr sz="1800" spc="160" dirty="0">
                <a:latin typeface="Cambria"/>
                <a:cs typeface="Cambria"/>
              </a:rPr>
              <a:t> </a:t>
            </a:r>
            <a:r>
              <a:rPr sz="1800" dirty="0">
                <a:latin typeface="Cambria"/>
                <a:cs typeface="Cambria"/>
              </a:rPr>
              <a:t>важкого</a:t>
            </a:r>
            <a:r>
              <a:rPr sz="1800" spc="165" dirty="0">
                <a:latin typeface="Cambria"/>
                <a:cs typeface="Cambria"/>
              </a:rPr>
              <a:t> </a:t>
            </a:r>
            <a:r>
              <a:rPr sz="1800" spc="-10" dirty="0">
                <a:latin typeface="Cambria"/>
                <a:cs typeface="Cambria"/>
              </a:rPr>
              <a:t>ступеню.</a:t>
            </a:r>
            <a:endParaRPr sz="1800">
              <a:latin typeface="Cambria"/>
              <a:cs typeface="Cambri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329305" y="5370750"/>
            <a:ext cx="22352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25" dirty="0">
                <a:latin typeface="Arial MT"/>
                <a:cs typeface="Arial MT"/>
              </a:rPr>
              <a:t>16</a:t>
            </a:r>
            <a:endParaRPr sz="1400">
              <a:latin typeface="Arial MT"/>
              <a:cs typeface="Arial MT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9997" y="5219658"/>
            <a:ext cx="9719995" cy="179997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79015" y="86802"/>
            <a:ext cx="8409965" cy="849592"/>
          </a:xfrm>
          <a:prstGeom prst="rect">
            <a:avLst/>
          </a:prstGeom>
        </p:spPr>
        <p:txBody>
          <a:bodyPr vert="horz" wrap="square" lIns="0" tIns="8255" rIns="0" bIns="0" rtlCol="0">
            <a:spAutoFit/>
          </a:bodyPr>
          <a:lstStyle/>
          <a:p>
            <a:pPr marL="1444625" marR="5080" indent="-981710">
              <a:lnSpc>
                <a:spcPct val="101000"/>
              </a:lnSpc>
              <a:spcBef>
                <a:spcPts val="65"/>
              </a:spcBef>
            </a:pPr>
            <a:r>
              <a:rPr sz="2800" spc="-50" dirty="0"/>
              <a:t>Хронічна</a:t>
            </a:r>
            <a:r>
              <a:rPr sz="2800" spc="-95" dirty="0"/>
              <a:t> </a:t>
            </a:r>
            <a:r>
              <a:rPr sz="2800" spc="-60" dirty="0"/>
              <a:t>променева</a:t>
            </a:r>
            <a:r>
              <a:rPr sz="2800" spc="-90" dirty="0"/>
              <a:t> </a:t>
            </a:r>
            <a:r>
              <a:rPr sz="2800" spc="-105" dirty="0"/>
              <a:t>хвороба</a:t>
            </a:r>
            <a:r>
              <a:rPr sz="2800" spc="-60" dirty="0"/>
              <a:t> </a:t>
            </a:r>
            <a:r>
              <a:rPr sz="2800" spc="-75" dirty="0"/>
              <a:t>та</a:t>
            </a:r>
            <a:r>
              <a:rPr sz="2800" spc="-80" dirty="0"/>
              <a:t> </a:t>
            </a:r>
            <a:r>
              <a:rPr sz="2800" spc="-10" dirty="0"/>
              <a:t>віддалені </a:t>
            </a:r>
            <a:r>
              <a:rPr sz="2800" dirty="0"/>
              <a:t>наслідки</a:t>
            </a:r>
            <a:r>
              <a:rPr sz="2800" spc="-75" dirty="0"/>
              <a:t> </a:t>
            </a:r>
            <a:r>
              <a:rPr sz="2800" spc="-60" dirty="0"/>
              <a:t>ураження</a:t>
            </a:r>
            <a:r>
              <a:rPr sz="2800" spc="-80" dirty="0"/>
              <a:t> </a:t>
            </a:r>
            <a:r>
              <a:rPr sz="2800" spc="-10" dirty="0"/>
              <a:t>організму</a:t>
            </a:r>
            <a:endParaRPr lang="ru-RU" sz="2800"/>
          </a:p>
        </p:txBody>
      </p:sp>
      <p:sp>
        <p:nvSpPr>
          <p:cNvPr id="6" name="object 6"/>
          <p:cNvSpPr txBox="1"/>
          <p:nvPr/>
        </p:nvSpPr>
        <p:spPr>
          <a:xfrm>
            <a:off x="77304" y="1159836"/>
            <a:ext cx="5999480" cy="174243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dirty="0">
                <a:latin typeface="Cambria"/>
                <a:cs typeface="Cambria"/>
              </a:rPr>
              <a:t>Виникає</a:t>
            </a:r>
            <a:r>
              <a:rPr sz="1600" spc="80" dirty="0">
                <a:latin typeface="Cambria"/>
                <a:cs typeface="Cambria"/>
              </a:rPr>
              <a:t> </a:t>
            </a:r>
            <a:r>
              <a:rPr sz="1600" spc="50" dirty="0">
                <a:latin typeface="Cambria"/>
                <a:cs typeface="Cambria"/>
              </a:rPr>
              <a:t>при</a:t>
            </a:r>
            <a:r>
              <a:rPr sz="1600" spc="80" dirty="0">
                <a:latin typeface="Cambria"/>
                <a:cs typeface="Cambria"/>
              </a:rPr>
              <a:t> </a:t>
            </a:r>
            <a:r>
              <a:rPr sz="1600" dirty="0">
                <a:latin typeface="Cambria"/>
                <a:cs typeface="Cambria"/>
              </a:rPr>
              <a:t>тривалому</a:t>
            </a:r>
            <a:r>
              <a:rPr sz="1600" spc="70" dirty="0">
                <a:latin typeface="Cambria"/>
                <a:cs typeface="Cambria"/>
              </a:rPr>
              <a:t> </a:t>
            </a:r>
            <a:r>
              <a:rPr sz="1600" dirty="0">
                <a:latin typeface="Cambria"/>
                <a:cs typeface="Cambria"/>
              </a:rPr>
              <a:t>впливі</a:t>
            </a:r>
            <a:r>
              <a:rPr sz="1600" spc="85" dirty="0">
                <a:latin typeface="Cambria"/>
                <a:cs typeface="Cambria"/>
              </a:rPr>
              <a:t> </a:t>
            </a:r>
            <a:r>
              <a:rPr sz="1600" dirty="0">
                <a:latin typeface="Cambria"/>
                <a:cs typeface="Cambria"/>
              </a:rPr>
              <a:t>малих</a:t>
            </a:r>
            <a:r>
              <a:rPr sz="1600" spc="85" dirty="0">
                <a:latin typeface="Cambria"/>
                <a:cs typeface="Cambria"/>
              </a:rPr>
              <a:t> </a:t>
            </a:r>
            <a:r>
              <a:rPr sz="1600" dirty="0">
                <a:latin typeface="Cambria"/>
                <a:cs typeface="Cambria"/>
              </a:rPr>
              <a:t>доз</a:t>
            </a:r>
            <a:r>
              <a:rPr sz="1600" spc="85" dirty="0">
                <a:latin typeface="Cambria"/>
                <a:cs typeface="Cambria"/>
              </a:rPr>
              <a:t> </a:t>
            </a:r>
            <a:r>
              <a:rPr sz="1600" dirty="0">
                <a:latin typeface="Cambria"/>
                <a:cs typeface="Cambria"/>
              </a:rPr>
              <a:t>ІВ</a:t>
            </a:r>
            <a:r>
              <a:rPr sz="1600" spc="70" dirty="0">
                <a:latin typeface="Cambria"/>
                <a:cs typeface="Cambria"/>
              </a:rPr>
              <a:t> </a:t>
            </a:r>
            <a:r>
              <a:rPr sz="1600" spc="-30" dirty="0">
                <a:latin typeface="Cambria"/>
                <a:cs typeface="Cambria"/>
              </a:rPr>
              <a:t>(0,1–0,5</a:t>
            </a:r>
            <a:r>
              <a:rPr sz="1600" spc="70" dirty="0">
                <a:latin typeface="Cambria"/>
                <a:cs typeface="Cambria"/>
              </a:rPr>
              <a:t> </a:t>
            </a:r>
            <a:r>
              <a:rPr sz="1600" dirty="0">
                <a:latin typeface="Cambria"/>
                <a:cs typeface="Cambria"/>
              </a:rPr>
              <a:t>Гр</a:t>
            </a:r>
            <a:r>
              <a:rPr sz="1600" spc="80" dirty="0">
                <a:latin typeface="Cambria"/>
                <a:cs typeface="Cambria"/>
              </a:rPr>
              <a:t> </a:t>
            </a:r>
            <a:r>
              <a:rPr sz="1600" dirty="0">
                <a:latin typeface="Cambria"/>
                <a:cs typeface="Cambria"/>
              </a:rPr>
              <a:t>на</a:t>
            </a:r>
            <a:r>
              <a:rPr sz="1600" spc="90" dirty="0">
                <a:latin typeface="Cambria"/>
                <a:cs typeface="Cambria"/>
              </a:rPr>
              <a:t> </a:t>
            </a:r>
            <a:r>
              <a:rPr sz="1600" spc="-10" dirty="0">
                <a:latin typeface="Cambria"/>
                <a:cs typeface="Cambria"/>
              </a:rPr>
              <a:t>рік).</a:t>
            </a:r>
            <a:endParaRPr sz="1600">
              <a:latin typeface="Cambria"/>
              <a:cs typeface="Cambria"/>
            </a:endParaRPr>
          </a:p>
          <a:p>
            <a:pPr marL="12700">
              <a:lnSpc>
                <a:spcPct val="100000"/>
              </a:lnSpc>
              <a:spcBef>
                <a:spcPts val="10"/>
              </a:spcBef>
            </a:pPr>
            <a:r>
              <a:rPr sz="1600" b="1" spc="-40" dirty="0">
                <a:latin typeface="Palatino Linotype"/>
                <a:cs typeface="Palatino Linotype"/>
              </a:rPr>
              <a:t>Симптоми</a:t>
            </a:r>
            <a:r>
              <a:rPr sz="1600" b="1" spc="-55" dirty="0">
                <a:latin typeface="Palatino Linotype"/>
                <a:cs typeface="Palatino Linotype"/>
              </a:rPr>
              <a:t> </a:t>
            </a:r>
            <a:r>
              <a:rPr sz="1600" b="1" spc="-20" dirty="0">
                <a:latin typeface="Palatino Linotype"/>
                <a:cs typeface="Palatino Linotype"/>
              </a:rPr>
              <a:t>ХПХ:</a:t>
            </a:r>
            <a:endParaRPr sz="1600">
              <a:latin typeface="Palatino Linotype"/>
              <a:cs typeface="Palatino Linotype"/>
            </a:endParaRPr>
          </a:p>
          <a:p>
            <a:pPr marL="183515" indent="-182880">
              <a:lnSpc>
                <a:spcPct val="100000"/>
              </a:lnSpc>
              <a:spcBef>
                <a:spcPts val="20"/>
              </a:spcBef>
              <a:buChar char="●"/>
              <a:tabLst>
                <a:tab pos="183515" algn="l"/>
              </a:tabLst>
            </a:pPr>
            <a:r>
              <a:rPr sz="1600" spc="65" dirty="0">
                <a:latin typeface="Cambria"/>
                <a:cs typeface="Cambria"/>
              </a:rPr>
              <a:t>Порушення</a:t>
            </a:r>
            <a:r>
              <a:rPr sz="1600" spc="85" dirty="0">
                <a:latin typeface="Cambria"/>
                <a:cs typeface="Cambria"/>
              </a:rPr>
              <a:t> </a:t>
            </a:r>
            <a:r>
              <a:rPr sz="1600" dirty="0">
                <a:latin typeface="Cambria"/>
                <a:cs typeface="Cambria"/>
              </a:rPr>
              <a:t>кровотворення</a:t>
            </a:r>
            <a:r>
              <a:rPr sz="1600" spc="90" dirty="0">
                <a:latin typeface="Cambria"/>
                <a:cs typeface="Cambria"/>
              </a:rPr>
              <a:t> </a:t>
            </a:r>
            <a:r>
              <a:rPr sz="1600" dirty="0">
                <a:latin typeface="Cambria"/>
                <a:cs typeface="Cambria"/>
              </a:rPr>
              <a:t>(анемія,</a:t>
            </a:r>
            <a:r>
              <a:rPr sz="1600" spc="85" dirty="0">
                <a:latin typeface="Cambria"/>
                <a:cs typeface="Cambria"/>
              </a:rPr>
              <a:t> </a:t>
            </a:r>
            <a:r>
              <a:rPr sz="1600" spc="-10" dirty="0">
                <a:latin typeface="Cambria"/>
                <a:cs typeface="Cambria"/>
              </a:rPr>
              <a:t>лейкопенія).</a:t>
            </a:r>
            <a:endParaRPr sz="1600">
              <a:latin typeface="Cambria"/>
              <a:cs typeface="Cambria"/>
            </a:endParaRPr>
          </a:p>
          <a:p>
            <a:pPr marL="183515" indent="-182880">
              <a:lnSpc>
                <a:spcPct val="100000"/>
              </a:lnSpc>
              <a:spcBef>
                <a:spcPts val="10"/>
              </a:spcBef>
              <a:buChar char="●"/>
              <a:tabLst>
                <a:tab pos="183515" algn="l"/>
              </a:tabLst>
            </a:pPr>
            <a:r>
              <a:rPr sz="1600" dirty="0">
                <a:latin typeface="Cambria"/>
                <a:cs typeface="Cambria"/>
              </a:rPr>
              <a:t>Зниження</a:t>
            </a:r>
            <a:r>
              <a:rPr sz="1600" spc="200" dirty="0">
                <a:latin typeface="Cambria"/>
                <a:cs typeface="Cambria"/>
              </a:rPr>
              <a:t> </a:t>
            </a:r>
            <a:r>
              <a:rPr sz="1600" dirty="0">
                <a:latin typeface="Cambria"/>
                <a:cs typeface="Cambria"/>
              </a:rPr>
              <a:t>імунітету,</a:t>
            </a:r>
            <a:r>
              <a:rPr sz="1600" spc="204" dirty="0">
                <a:latin typeface="Cambria"/>
                <a:cs typeface="Cambria"/>
              </a:rPr>
              <a:t> </a:t>
            </a:r>
            <a:r>
              <a:rPr sz="1600" dirty="0">
                <a:latin typeface="Cambria"/>
                <a:cs typeface="Cambria"/>
              </a:rPr>
              <a:t>часті</a:t>
            </a:r>
            <a:r>
              <a:rPr sz="1600" spc="200" dirty="0">
                <a:latin typeface="Cambria"/>
                <a:cs typeface="Cambria"/>
              </a:rPr>
              <a:t> </a:t>
            </a:r>
            <a:r>
              <a:rPr sz="1600" spc="35" dirty="0">
                <a:latin typeface="Cambria"/>
                <a:cs typeface="Cambria"/>
              </a:rPr>
              <a:t>інфекції.</a:t>
            </a:r>
            <a:endParaRPr sz="1600">
              <a:latin typeface="Cambria"/>
              <a:cs typeface="Cambria"/>
            </a:endParaRPr>
          </a:p>
          <a:p>
            <a:pPr marL="183515" indent="-182880">
              <a:lnSpc>
                <a:spcPct val="100000"/>
              </a:lnSpc>
              <a:spcBef>
                <a:spcPts val="10"/>
              </a:spcBef>
              <a:buChar char="●"/>
              <a:tabLst>
                <a:tab pos="183515" algn="l"/>
              </a:tabLst>
            </a:pPr>
            <a:r>
              <a:rPr sz="1600" dirty="0">
                <a:latin typeface="Cambria"/>
                <a:cs typeface="Cambria"/>
              </a:rPr>
              <a:t>Вегетативні</a:t>
            </a:r>
            <a:r>
              <a:rPr sz="1600" spc="55" dirty="0">
                <a:latin typeface="Cambria"/>
                <a:cs typeface="Cambria"/>
              </a:rPr>
              <a:t> </a:t>
            </a:r>
            <a:r>
              <a:rPr sz="1600" dirty="0">
                <a:latin typeface="Cambria"/>
                <a:cs typeface="Cambria"/>
              </a:rPr>
              <a:t>розлади</a:t>
            </a:r>
            <a:r>
              <a:rPr sz="1600" spc="45" dirty="0">
                <a:latin typeface="Cambria"/>
                <a:cs typeface="Cambria"/>
              </a:rPr>
              <a:t> </a:t>
            </a:r>
            <a:r>
              <a:rPr sz="1600" dirty="0">
                <a:latin typeface="Cambria"/>
                <a:cs typeface="Cambria"/>
              </a:rPr>
              <a:t>(втома,</a:t>
            </a:r>
            <a:r>
              <a:rPr sz="1600" spc="55" dirty="0">
                <a:latin typeface="Cambria"/>
                <a:cs typeface="Cambria"/>
              </a:rPr>
              <a:t> </a:t>
            </a:r>
            <a:r>
              <a:rPr sz="1600" dirty="0">
                <a:latin typeface="Cambria"/>
                <a:cs typeface="Cambria"/>
              </a:rPr>
              <a:t>головний</a:t>
            </a:r>
            <a:r>
              <a:rPr sz="1600" spc="45" dirty="0">
                <a:latin typeface="Cambria"/>
                <a:cs typeface="Cambria"/>
              </a:rPr>
              <a:t> </a:t>
            </a:r>
            <a:r>
              <a:rPr sz="1600" dirty="0">
                <a:latin typeface="Cambria"/>
                <a:cs typeface="Cambria"/>
              </a:rPr>
              <a:t>біль,</a:t>
            </a:r>
            <a:r>
              <a:rPr sz="1600" spc="45" dirty="0">
                <a:latin typeface="Cambria"/>
                <a:cs typeface="Cambria"/>
              </a:rPr>
              <a:t> </a:t>
            </a:r>
            <a:r>
              <a:rPr sz="1600" spc="-10" dirty="0">
                <a:latin typeface="Cambria"/>
                <a:cs typeface="Cambria"/>
              </a:rPr>
              <a:t>безсоння).</a:t>
            </a:r>
            <a:endParaRPr sz="1600">
              <a:latin typeface="Cambria"/>
              <a:cs typeface="Cambria"/>
            </a:endParaRPr>
          </a:p>
          <a:p>
            <a:pPr marL="183515" indent="-182880">
              <a:lnSpc>
                <a:spcPct val="100000"/>
              </a:lnSpc>
              <a:spcBef>
                <a:spcPts val="20"/>
              </a:spcBef>
              <a:buChar char="●"/>
              <a:tabLst>
                <a:tab pos="183515" algn="l"/>
              </a:tabLst>
            </a:pPr>
            <a:r>
              <a:rPr sz="1600" spc="65" dirty="0">
                <a:latin typeface="Cambria"/>
                <a:cs typeface="Cambria"/>
              </a:rPr>
              <a:t>Порушення</a:t>
            </a:r>
            <a:r>
              <a:rPr sz="1600" spc="130" dirty="0">
                <a:latin typeface="Cambria"/>
                <a:cs typeface="Cambria"/>
              </a:rPr>
              <a:t> </a:t>
            </a:r>
            <a:r>
              <a:rPr sz="1600" dirty="0">
                <a:latin typeface="Cambria"/>
                <a:cs typeface="Cambria"/>
              </a:rPr>
              <a:t>роботи</a:t>
            </a:r>
            <a:r>
              <a:rPr sz="1600" spc="125" dirty="0">
                <a:latin typeface="Cambria"/>
                <a:cs typeface="Cambria"/>
              </a:rPr>
              <a:t> </a:t>
            </a:r>
            <a:r>
              <a:rPr sz="1600" dirty="0">
                <a:latin typeface="Cambria"/>
                <a:cs typeface="Cambria"/>
              </a:rPr>
              <a:t>серцево-судинної</a:t>
            </a:r>
            <a:r>
              <a:rPr sz="1600" spc="125" dirty="0">
                <a:latin typeface="Cambria"/>
                <a:cs typeface="Cambria"/>
              </a:rPr>
              <a:t> </a:t>
            </a:r>
            <a:r>
              <a:rPr sz="1600" dirty="0">
                <a:latin typeface="Cambria"/>
                <a:cs typeface="Cambria"/>
              </a:rPr>
              <a:t>та</a:t>
            </a:r>
            <a:r>
              <a:rPr sz="1600" spc="140" dirty="0">
                <a:latin typeface="Cambria"/>
                <a:cs typeface="Cambria"/>
              </a:rPr>
              <a:t> </a:t>
            </a:r>
            <a:r>
              <a:rPr sz="1600" dirty="0">
                <a:latin typeface="Cambria"/>
                <a:cs typeface="Cambria"/>
              </a:rPr>
              <a:t>нервової</a:t>
            </a:r>
            <a:r>
              <a:rPr sz="1600" spc="125" dirty="0">
                <a:latin typeface="Cambria"/>
                <a:cs typeface="Cambria"/>
              </a:rPr>
              <a:t> </a:t>
            </a:r>
            <a:r>
              <a:rPr sz="1600" spc="-10" dirty="0">
                <a:latin typeface="Cambria"/>
                <a:cs typeface="Cambria"/>
              </a:rPr>
              <a:t>систем.</a:t>
            </a:r>
            <a:endParaRPr sz="1600">
              <a:latin typeface="Cambria"/>
              <a:cs typeface="Cambria"/>
            </a:endParaRPr>
          </a:p>
          <a:p>
            <a:pPr marL="183515" indent="-182880">
              <a:lnSpc>
                <a:spcPct val="100000"/>
              </a:lnSpc>
              <a:spcBef>
                <a:spcPts val="10"/>
              </a:spcBef>
              <a:buChar char="●"/>
              <a:tabLst>
                <a:tab pos="183515" algn="l"/>
              </a:tabLst>
            </a:pPr>
            <a:r>
              <a:rPr sz="1600" spc="10" dirty="0">
                <a:latin typeface="Cambria"/>
                <a:cs typeface="Cambria"/>
              </a:rPr>
              <a:t>Репродуктивні</a:t>
            </a:r>
            <a:r>
              <a:rPr sz="1600" spc="155" dirty="0">
                <a:latin typeface="Cambria"/>
                <a:cs typeface="Cambria"/>
              </a:rPr>
              <a:t> </a:t>
            </a:r>
            <a:r>
              <a:rPr sz="1600" spc="10" dirty="0">
                <a:latin typeface="Cambria"/>
                <a:cs typeface="Cambria"/>
              </a:rPr>
              <a:t>порушення</a:t>
            </a:r>
            <a:r>
              <a:rPr sz="1600" spc="150" dirty="0">
                <a:latin typeface="Cambria"/>
                <a:cs typeface="Cambria"/>
              </a:rPr>
              <a:t> </a:t>
            </a:r>
            <a:r>
              <a:rPr sz="1600" spc="10" dirty="0">
                <a:latin typeface="Cambria"/>
                <a:cs typeface="Cambria"/>
              </a:rPr>
              <a:t>(безпліддя,</a:t>
            </a:r>
            <a:r>
              <a:rPr sz="1600" spc="150" dirty="0">
                <a:latin typeface="Cambria"/>
                <a:cs typeface="Cambria"/>
              </a:rPr>
              <a:t> </a:t>
            </a:r>
            <a:r>
              <a:rPr sz="1600" spc="10" dirty="0">
                <a:latin typeface="Cambria"/>
                <a:cs typeface="Cambria"/>
              </a:rPr>
              <a:t>викидні,</a:t>
            </a:r>
            <a:r>
              <a:rPr sz="1600" spc="150" dirty="0">
                <a:latin typeface="Cambria"/>
                <a:cs typeface="Cambria"/>
              </a:rPr>
              <a:t> </a:t>
            </a:r>
            <a:r>
              <a:rPr sz="1600" spc="-10" dirty="0">
                <a:latin typeface="Cambria"/>
                <a:cs typeface="Cambria"/>
              </a:rPr>
              <a:t>генетичні</a:t>
            </a:r>
            <a:endParaRPr sz="1600">
              <a:latin typeface="Cambria"/>
              <a:cs typeface="Cambri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7304" y="2878108"/>
            <a:ext cx="78676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10" dirty="0">
                <a:latin typeface="Cambria"/>
                <a:cs typeface="Cambria"/>
              </a:rPr>
              <a:t>мутації)</a:t>
            </a:r>
            <a:endParaRPr sz="1600">
              <a:latin typeface="Cambria"/>
              <a:cs typeface="Cambri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7304" y="3369509"/>
            <a:ext cx="3862070" cy="149733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spc="-50" dirty="0">
                <a:latin typeface="Palatino Linotype"/>
                <a:cs typeface="Palatino Linotype"/>
              </a:rPr>
              <a:t>Група</a:t>
            </a:r>
            <a:r>
              <a:rPr sz="1600" b="1" spc="-20" dirty="0">
                <a:latin typeface="Palatino Linotype"/>
                <a:cs typeface="Palatino Linotype"/>
              </a:rPr>
              <a:t> </a:t>
            </a:r>
            <a:r>
              <a:rPr sz="1600" b="1" dirty="0">
                <a:latin typeface="Palatino Linotype"/>
                <a:cs typeface="Palatino Linotype"/>
              </a:rPr>
              <a:t>I</a:t>
            </a:r>
            <a:r>
              <a:rPr sz="1600" b="1" spc="-15" dirty="0">
                <a:latin typeface="Palatino Linotype"/>
                <a:cs typeface="Palatino Linotype"/>
              </a:rPr>
              <a:t> </a:t>
            </a:r>
            <a:r>
              <a:rPr sz="1600" b="1" dirty="0">
                <a:latin typeface="Palatino Linotype"/>
                <a:cs typeface="Palatino Linotype"/>
              </a:rPr>
              <a:t>-</a:t>
            </a:r>
            <a:r>
              <a:rPr sz="1600" b="1" spc="-15" dirty="0">
                <a:latin typeface="Palatino Linotype"/>
                <a:cs typeface="Palatino Linotype"/>
              </a:rPr>
              <a:t> </a:t>
            </a:r>
            <a:r>
              <a:rPr sz="1600" b="1" spc="-50" dirty="0">
                <a:latin typeface="Palatino Linotype"/>
                <a:cs typeface="Palatino Linotype"/>
              </a:rPr>
              <a:t>соматичні</a:t>
            </a:r>
            <a:r>
              <a:rPr sz="1600" b="1" spc="-25" dirty="0">
                <a:latin typeface="Palatino Linotype"/>
                <a:cs typeface="Palatino Linotype"/>
              </a:rPr>
              <a:t> </a:t>
            </a:r>
            <a:r>
              <a:rPr sz="1600" b="1" spc="-10" dirty="0">
                <a:latin typeface="Palatino Linotype"/>
                <a:cs typeface="Palatino Linotype"/>
              </a:rPr>
              <a:t>захворювання:</a:t>
            </a:r>
            <a:endParaRPr sz="1600">
              <a:latin typeface="Palatino Linotype"/>
              <a:cs typeface="Palatino Linotype"/>
            </a:endParaRPr>
          </a:p>
          <a:p>
            <a:pPr marL="179070" indent="-115570">
              <a:lnSpc>
                <a:spcPct val="100000"/>
              </a:lnSpc>
              <a:spcBef>
                <a:spcPts val="15"/>
              </a:spcBef>
              <a:buChar char="-"/>
              <a:tabLst>
                <a:tab pos="179070" algn="l"/>
              </a:tabLst>
            </a:pPr>
            <a:r>
              <a:rPr sz="1600" dirty="0">
                <a:latin typeface="Cambria"/>
                <a:cs typeface="Cambria"/>
              </a:rPr>
              <a:t>серцево-судинні</a:t>
            </a:r>
            <a:r>
              <a:rPr sz="1600" spc="360" dirty="0">
                <a:latin typeface="Cambria"/>
                <a:cs typeface="Cambria"/>
              </a:rPr>
              <a:t> </a:t>
            </a:r>
            <a:r>
              <a:rPr sz="1600" spc="-10" dirty="0">
                <a:latin typeface="Cambria"/>
                <a:cs typeface="Cambria"/>
              </a:rPr>
              <a:t>захворювання</a:t>
            </a:r>
            <a:endParaRPr sz="1600">
              <a:latin typeface="Cambria"/>
              <a:cs typeface="Cambria"/>
            </a:endParaRPr>
          </a:p>
          <a:p>
            <a:pPr marL="179070" indent="-115570">
              <a:lnSpc>
                <a:spcPct val="100000"/>
              </a:lnSpc>
              <a:spcBef>
                <a:spcPts val="15"/>
              </a:spcBef>
              <a:buChar char="-"/>
              <a:tabLst>
                <a:tab pos="179070" algn="l"/>
              </a:tabLst>
            </a:pPr>
            <a:r>
              <a:rPr sz="1600" dirty="0">
                <a:latin typeface="Cambria"/>
                <a:cs typeface="Cambria"/>
              </a:rPr>
              <a:t>шлунково-кишкові</a:t>
            </a:r>
            <a:r>
              <a:rPr sz="1600" spc="330" dirty="0">
                <a:latin typeface="Cambria"/>
                <a:cs typeface="Cambria"/>
              </a:rPr>
              <a:t> </a:t>
            </a:r>
            <a:r>
              <a:rPr sz="1600" spc="-10" dirty="0">
                <a:latin typeface="Cambria"/>
                <a:cs typeface="Cambria"/>
              </a:rPr>
              <a:t>захворювання;</a:t>
            </a:r>
            <a:endParaRPr sz="1600">
              <a:latin typeface="Cambria"/>
              <a:cs typeface="Cambria"/>
            </a:endParaRPr>
          </a:p>
          <a:p>
            <a:pPr marL="179070" indent="-115570">
              <a:lnSpc>
                <a:spcPct val="100000"/>
              </a:lnSpc>
              <a:spcBef>
                <a:spcPts val="10"/>
              </a:spcBef>
              <a:buChar char="-"/>
              <a:tabLst>
                <a:tab pos="179070" algn="l"/>
              </a:tabLst>
            </a:pPr>
            <a:r>
              <a:rPr sz="1600" spc="10" dirty="0">
                <a:latin typeface="Cambria"/>
                <a:cs typeface="Cambria"/>
              </a:rPr>
              <a:t>порушення</a:t>
            </a:r>
            <a:r>
              <a:rPr sz="1600" spc="175" dirty="0">
                <a:latin typeface="Cambria"/>
                <a:cs typeface="Cambria"/>
              </a:rPr>
              <a:t> </a:t>
            </a:r>
            <a:r>
              <a:rPr sz="1600" spc="10" dirty="0">
                <a:latin typeface="Cambria"/>
                <a:cs typeface="Cambria"/>
              </a:rPr>
              <a:t>нервової</a:t>
            </a:r>
            <a:r>
              <a:rPr sz="1600" spc="185" dirty="0">
                <a:latin typeface="Cambria"/>
                <a:cs typeface="Cambria"/>
              </a:rPr>
              <a:t> </a:t>
            </a:r>
            <a:r>
              <a:rPr sz="1600" spc="-10" dirty="0">
                <a:latin typeface="Cambria"/>
                <a:cs typeface="Cambria"/>
              </a:rPr>
              <a:t>системи;</a:t>
            </a:r>
            <a:endParaRPr sz="1600">
              <a:latin typeface="Cambria"/>
              <a:cs typeface="Cambria"/>
            </a:endParaRPr>
          </a:p>
          <a:p>
            <a:pPr marL="179070" indent="-115570">
              <a:lnSpc>
                <a:spcPct val="100000"/>
              </a:lnSpc>
              <a:spcBef>
                <a:spcPts val="10"/>
              </a:spcBef>
              <a:buChar char="-"/>
              <a:tabLst>
                <a:tab pos="179070" algn="l"/>
              </a:tabLst>
            </a:pPr>
            <a:r>
              <a:rPr sz="1600" dirty="0">
                <a:latin typeface="Cambria"/>
                <a:cs typeface="Cambria"/>
              </a:rPr>
              <a:t>прискорений</a:t>
            </a:r>
            <a:r>
              <a:rPr sz="1600" spc="195" dirty="0">
                <a:latin typeface="Cambria"/>
                <a:cs typeface="Cambria"/>
              </a:rPr>
              <a:t> </a:t>
            </a:r>
            <a:r>
              <a:rPr sz="1600" dirty="0">
                <a:latin typeface="Cambria"/>
                <a:cs typeface="Cambria"/>
              </a:rPr>
              <a:t>розвиток</a:t>
            </a:r>
            <a:r>
              <a:rPr sz="1600" spc="200" dirty="0">
                <a:latin typeface="Cambria"/>
                <a:cs typeface="Cambria"/>
              </a:rPr>
              <a:t> </a:t>
            </a:r>
            <a:r>
              <a:rPr sz="1600" spc="-10" dirty="0">
                <a:latin typeface="Cambria"/>
                <a:cs typeface="Cambria"/>
              </a:rPr>
              <a:t>атеросклерозу;</a:t>
            </a:r>
            <a:endParaRPr sz="1600">
              <a:latin typeface="Cambria"/>
              <a:cs typeface="Cambria"/>
            </a:endParaRPr>
          </a:p>
          <a:p>
            <a:pPr marL="179070" indent="-115570">
              <a:lnSpc>
                <a:spcPct val="100000"/>
              </a:lnSpc>
              <a:spcBef>
                <a:spcPts val="20"/>
              </a:spcBef>
              <a:buChar char="-"/>
              <a:tabLst>
                <a:tab pos="179070" algn="l"/>
              </a:tabLst>
            </a:pPr>
            <a:r>
              <a:rPr sz="1600" dirty="0">
                <a:latin typeface="Cambria"/>
                <a:cs typeface="Cambria"/>
              </a:rPr>
              <a:t>скорочення</a:t>
            </a:r>
            <a:r>
              <a:rPr sz="1600" spc="145" dirty="0">
                <a:latin typeface="Cambria"/>
                <a:cs typeface="Cambria"/>
              </a:rPr>
              <a:t> </a:t>
            </a:r>
            <a:r>
              <a:rPr sz="1600" dirty="0">
                <a:latin typeface="Cambria"/>
                <a:cs typeface="Cambria"/>
              </a:rPr>
              <a:t>тривалості</a:t>
            </a:r>
            <a:r>
              <a:rPr sz="1600" spc="145" dirty="0">
                <a:latin typeface="Cambria"/>
                <a:cs typeface="Cambria"/>
              </a:rPr>
              <a:t> </a:t>
            </a:r>
            <a:r>
              <a:rPr sz="1600" spc="-20" dirty="0">
                <a:latin typeface="Cambria"/>
                <a:cs typeface="Cambria"/>
              </a:rPr>
              <a:t>життя</a:t>
            </a:r>
            <a:endParaRPr sz="1600">
              <a:latin typeface="Cambria"/>
              <a:cs typeface="Cambri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386222" y="2878108"/>
            <a:ext cx="4097020" cy="24777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4765">
              <a:lnSpc>
                <a:spcPct val="100000"/>
              </a:lnSpc>
              <a:spcBef>
                <a:spcPts val="95"/>
              </a:spcBef>
            </a:pPr>
            <a:r>
              <a:rPr sz="1600" b="1" dirty="0">
                <a:latin typeface="Palatino Linotype"/>
                <a:cs typeface="Palatino Linotype"/>
              </a:rPr>
              <a:t>II</a:t>
            </a:r>
            <a:r>
              <a:rPr sz="1600" b="1" spc="-30" dirty="0">
                <a:latin typeface="Palatino Linotype"/>
                <a:cs typeface="Palatino Linotype"/>
              </a:rPr>
              <a:t> група </a:t>
            </a:r>
            <a:r>
              <a:rPr sz="1600" b="1" dirty="0">
                <a:latin typeface="Palatino Linotype"/>
                <a:cs typeface="Palatino Linotype"/>
              </a:rPr>
              <a:t>-</a:t>
            </a:r>
            <a:r>
              <a:rPr sz="1600" b="1" spc="-25" dirty="0">
                <a:latin typeface="Palatino Linotype"/>
                <a:cs typeface="Palatino Linotype"/>
              </a:rPr>
              <a:t> </a:t>
            </a:r>
            <a:r>
              <a:rPr sz="1600" b="1" spc="-10" dirty="0">
                <a:latin typeface="Palatino Linotype"/>
                <a:cs typeface="Palatino Linotype"/>
              </a:rPr>
              <a:t>пухлини:</a:t>
            </a:r>
            <a:endParaRPr sz="1600">
              <a:latin typeface="Palatino Linotype"/>
              <a:cs typeface="Palatino Linotype"/>
            </a:endParaRPr>
          </a:p>
          <a:p>
            <a:pPr marL="128270" indent="-115570">
              <a:lnSpc>
                <a:spcPct val="100000"/>
              </a:lnSpc>
              <a:spcBef>
                <a:spcPts val="15"/>
              </a:spcBef>
              <a:buChar char="-"/>
              <a:tabLst>
                <a:tab pos="128270" algn="l"/>
              </a:tabLst>
            </a:pPr>
            <a:r>
              <a:rPr sz="1600" dirty="0">
                <a:latin typeface="Cambria"/>
                <a:cs typeface="Cambria"/>
              </a:rPr>
              <a:t>радіаційний</a:t>
            </a:r>
            <a:r>
              <a:rPr sz="1600" spc="415" dirty="0">
                <a:latin typeface="Cambria"/>
                <a:cs typeface="Cambria"/>
              </a:rPr>
              <a:t> </a:t>
            </a:r>
            <a:r>
              <a:rPr sz="1600" spc="-10" dirty="0">
                <a:latin typeface="Cambria"/>
                <a:cs typeface="Cambria"/>
              </a:rPr>
              <a:t>канцерогенез;</a:t>
            </a:r>
            <a:endParaRPr sz="1600">
              <a:latin typeface="Cambria"/>
              <a:cs typeface="Cambria"/>
            </a:endParaRPr>
          </a:p>
          <a:p>
            <a:pPr marL="128270" indent="-115570">
              <a:lnSpc>
                <a:spcPct val="100000"/>
              </a:lnSpc>
              <a:spcBef>
                <a:spcPts val="5"/>
              </a:spcBef>
              <a:buChar char="-"/>
              <a:tabLst>
                <a:tab pos="128270" algn="l"/>
              </a:tabLst>
            </a:pPr>
            <a:r>
              <a:rPr sz="1600" spc="-10" dirty="0">
                <a:latin typeface="Cambria"/>
                <a:cs typeface="Cambria"/>
              </a:rPr>
              <a:t>лейкемія</a:t>
            </a:r>
            <a:endParaRPr sz="1600">
              <a:latin typeface="Cambria"/>
              <a:cs typeface="Cambria"/>
            </a:endParaRPr>
          </a:p>
          <a:p>
            <a:pPr marL="12700">
              <a:lnSpc>
                <a:spcPct val="100000"/>
              </a:lnSpc>
              <a:spcBef>
                <a:spcPts val="10"/>
              </a:spcBef>
            </a:pPr>
            <a:r>
              <a:rPr sz="1600" b="1" dirty="0">
                <a:latin typeface="Palatino Linotype"/>
                <a:cs typeface="Palatino Linotype"/>
              </a:rPr>
              <a:t>III</a:t>
            </a:r>
            <a:r>
              <a:rPr sz="1600" b="1" spc="-35" dirty="0">
                <a:latin typeface="Palatino Linotype"/>
                <a:cs typeface="Palatino Linotype"/>
              </a:rPr>
              <a:t> </a:t>
            </a:r>
            <a:r>
              <a:rPr sz="1600" b="1" spc="-25" dirty="0">
                <a:latin typeface="Palatino Linotype"/>
                <a:cs typeface="Palatino Linotype"/>
              </a:rPr>
              <a:t>група</a:t>
            </a:r>
            <a:r>
              <a:rPr sz="1600" b="1" spc="-35" dirty="0">
                <a:latin typeface="Palatino Linotype"/>
                <a:cs typeface="Palatino Linotype"/>
              </a:rPr>
              <a:t> </a:t>
            </a:r>
            <a:r>
              <a:rPr sz="1600" b="1" dirty="0">
                <a:latin typeface="Palatino Linotype"/>
                <a:cs typeface="Palatino Linotype"/>
              </a:rPr>
              <a:t>-</a:t>
            </a:r>
            <a:r>
              <a:rPr sz="1600" b="1" spc="-40" dirty="0">
                <a:latin typeface="Palatino Linotype"/>
                <a:cs typeface="Palatino Linotype"/>
              </a:rPr>
              <a:t> Генетичні</a:t>
            </a:r>
            <a:r>
              <a:rPr sz="1600" b="1" spc="-35" dirty="0">
                <a:latin typeface="Palatino Linotype"/>
                <a:cs typeface="Palatino Linotype"/>
              </a:rPr>
              <a:t> </a:t>
            </a:r>
            <a:r>
              <a:rPr sz="1600" b="1" spc="-10" dirty="0">
                <a:latin typeface="Palatino Linotype"/>
                <a:cs typeface="Palatino Linotype"/>
              </a:rPr>
              <a:t>наслідки</a:t>
            </a:r>
            <a:endParaRPr sz="1600">
              <a:latin typeface="Palatino Linotype"/>
              <a:cs typeface="Palatino Linotype"/>
            </a:endParaRPr>
          </a:p>
          <a:p>
            <a:pPr marL="12700" marR="310515" indent="115570">
              <a:lnSpc>
                <a:spcPct val="100499"/>
              </a:lnSpc>
              <a:spcBef>
                <a:spcPts val="15"/>
              </a:spcBef>
              <a:buChar char="-"/>
              <a:tabLst>
                <a:tab pos="128270" algn="l"/>
              </a:tabLst>
            </a:pPr>
            <a:r>
              <a:rPr sz="1600" dirty="0">
                <a:latin typeface="Cambria"/>
                <a:cs typeface="Cambria"/>
              </a:rPr>
              <a:t>мутації</a:t>
            </a:r>
            <a:r>
              <a:rPr sz="1600" spc="110" dirty="0">
                <a:latin typeface="Cambria"/>
                <a:cs typeface="Cambria"/>
              </a:rPr>
              <a:t> </a:t>
            </a:r>
            <a:r>
              <a:rPr sz="1600" dirty="0">
                <a:latin typeface="Cambria"/>
                <a:cs typeface="Cambria"/>
              </a:rPr>
              <a:t>генів</a:t>
            </a:r>
            <a:r>
              <a:rPr sz="1600" spc="110" dirty="0">
                <a:latin typeface="Cambria"/>
                <a:cs typeface="Cambria"/>
              </a:rPr>
              <a:t> </a:t>
            </a:r>
            <a:r>
              <a:rPr sz="1600" dirty="0">
                <a:latin typeface="Cambria"/>
                <a:cs typeface="Cambria"/>
              </a:rPr>
              <a:t>–</a:t>
            </a:r>
            <a:r>
              <a:rPr sz="1600" spc="125" dirty="0">
                <a:latin typeface="Cambria"/>
                <a:cs typeface="Cambria"/>
              </a:rPr>
              <a:t> </a:t>
            </a:r>
            <a:r>
              <a:rPr sz="1600" dirty="0">
                <a:latin typeface="Cambria"/>
                <a:cs typeface="Cambria"/>
              </a:rPr>
              <a:t>за</a:t>
            </a:r>
            <a:r>
              <a:rPr sz="1600" spc="125" dirty="0">
                <a:latin typeface="Cambria"/>
                <a:cs typeface="Cambria"/>
              </a:rPr>
              <a:t> </a:t>
            </a:r>
            <a:r>
              <a:rPr sz="1600" dirty="0">
                <a:latin typeface="Cambria"/>
                <a:cs typeface="Cambria"/>
              </a:rPr>
              <a:t>домінуючим</a:t>
            </a:r>
            <a:r>
              <a:rPr sz="1600" spc="110" dirty="0">
                <a:latin typeface="Cambria"/>
                <a:cs typeface="Cambria"/>
              </a:rPr>
              <a:t> </a:t>
            </a:r>
            <a:r>
              <a:rPr sz="1600" spc="-10" dirty="0">
                <a:latin typeface="Cambria"/>
                <a:cs typeface="Cambria"/>
              </a:rPr>
              <a:t>типом </a:t>
            </a:r>
            <a:r>
              <a:rPr sz="1600" spc="45" dirty="0">
                <a:latin typeface="Cambria"/>
                <a:cs typeface="Cambria"/>
              </a:rPr>
              <a:t>(Синдром </a:t>
            </a:r>
            <a:r>
              <a:rPr sz="1600" spc="80" dirty="0">
                <a:latin typeface="Cambria"/>
                <a:cs typeface="Cambria"/>
              </a:rPr>
              <a:t>Марфана,</a:t>
            </a:r>
            <a:r>
              <a:rPr sz="1600" spc="50" dirty="0">
                <a:latin typeface="Cambria"/>
                <a:cs typeface="Cambria"/>
              </a:rPr>
              <a:t> </a:t>
            </a:r>
            <a:r>
              <a:rPr sz="1600" spc="-10" dirty="0">
                <a:latin typeface="Cambria"/>
                <a:cs typeface="Cambria"/>
              </a:rPr>
              <a:t>нейрофіброматоз, </a:t>
            </a:r>
            <a:r>
              <a:rPr sz="1600" dirty="0">
                <a:latin typeface="Cambria"/>
                <a:cs typeface="Cambria"/>
              </a:rPr>
              <a:t>таласемія)</a:t>
            </a:r>
            <a:r>
              <a:rPr sz="1600" spc="-50" dirty="0">
                <a:latin typeface="Cambria"/>
                <a:cs typeface="Cambria"/>
              </a:rPr>
              <a:t> </a:t>
            </a:r>
            <a:r>
              <a:rPr sz="1600" dirty="0">
                <a:latin typeface="Cambria"/>
                <a:cs typeface="Cambria"/>
              </a:rPr>
              <a:t>та</a:t>
            </a:r>
            <a:r>
              <a:rPr sz="1600" spc="-35" dirty="0">
                <a:latin typeface="Cambria"/>
                <a:cs typeface="Cambria"/>
              </a:rPr>
              <a:t> </a:t>
            </a:r>
            <a:r>
              <a:rPr sz="1600" spc="-20" dirty="0">
                <a:latin typeface="Cambria"/>
                <a:cs typeface="Cambria"/>
              </a:rPr>
              <a:t>інші;</a:t>
            </a:r>
            <a:endParaRPr sz="1600">
              <a:latin typeface="Cambria"/>
              <a:cs typeface="Cambria"/>
            </a:endParaRPr>
          </a:p>
          <a:p>
            <a:pPr marL="12700" marR="5080" indent="115570">
              <a:lnSpc>
                <a:spcPct val="100499"/>
              </a:lnSpc>
              <a:spcBef>
                <a:spcPts val="10"/>
              </a:spcBef>
              <a:buChar char="-"/>
              <a:tabLst>
                <a:tab pos="128270" algn="l"/>
              </a:tabLst>
            </a:pPr>
            <a:r>
              <a:rPr sz="1600" dirty="0">
                <a:latin typeface="Cambria"/>
                <a:cs typeface="Cambria"/>
              </a:rPr>
              <a:t>хромосомні</a:t>
            </a:r>
            <a:r>
              <a:rPr sz="1600" spc="190" dirty="0">
                <a:latin typeface="Cambria"/>
                <a:cs typeface="Cambria"/>
              </a:rPr>
              <a:t> </a:t>
            </a:r>
            <a:r>
              <a:rPr sz="1600" dirty="0">
                <a:latin typeface="Cambria"/>
                <a:cs typeface="Cambria"/>
              </a:rPr>
              <a:t>аберації</a:t>
            </a:r>
            <a:r>
              <a:rPr sz="1600" spc="190" dirty="0">
                <a:latin typeface="Cambria"/>
                <a:cs typeface="Cambria"/>
              </a:rPr>
              <a:t> </a:t>
            </a:r>
            <a:r>
              <a:rPr sz="1600" dirty="0">
                <a:latin typeface="Cambria"/>
                <a:cs typeface="Cambria"/>
              </a:rPr>
              <a:t>-</a:t>
            </a:r>
            <a:r>
              <a:rPr sz="1600" spc="195" dirty="0">
                <a:latin typeface="Cambria"/>
                <a:cs typeface="Cambria"/>
              </a:rPr>
              <a:t> </a:t>
            </a:r>
            <a:r>
              <a:rPr sz="1600" spc="-10" dirty="0">
                <a:latin typeface="Cambria"/>
                <a:cs typeface="Cambria"/>
              </a:rPr>
              <a:t>спадкові </a:t>
            </a:r>
            <a:r>
              <a:rPr sz="1600" spc="10" dirty="0">
                <a:latin typeface="Cambria"/>
                <a:cs typeface="Cambria"/>
              </a:rPr>
              <a:t>порушення</a:t>
            </a:r>
            <a:r>
              <a:rPr sz="1600" spc="270" dirty="0">
                <a:latin typeface="Cambria"/>
                <a:cs typeface="Cambria"/>
              </a:rPr>
              <a:t> </a:t>
            </a:r>
            <a:r>
              <a:rPr sz="1600" spc="10" dirty="0">
                <a:latin typeface="Cambria"/>
                <a:cs typeface="Cambria"/>
              </a:rPr>
              <a:t>нащадків</a:t>
            </a:r>
            <a:r>
              <a:rPr sz="1600" spc="275" dirty="0">
                <a:latin typeface="Cambria"/>
                <a:cs typeface="Cambria"/>
              </a:rPr>
              <a:t> </a:t>
            </a:r>
            <a:r>
              <a:rPr sz="1600" spc="10" dirty="0">
                <a:latin typeface="Cambria"/>
                <a:cs typeface="Cambria"/>
              </a:rPr>
              <a:t>опромінених</a:t>
            </a:r>
            <a:r>
              <a:rPr sz="1600" spc="275" dirty="0">
                <a:latin typeface="Cambria"/>
                <a:cs typeface="Cambria"/>
              </a:rPr>
              <a:t> </a:t>
            </a:r>
            <a:r>
              <a:rPr sz="1600" spc="-10" dirty="0">
                <a:latin typeface="Cambria"/>
                <a:cs typeface="Cambria"/>
              </a:rPr>
              <a:t>людей: </a:t>
            </a:r>
            <a:r>
              <a:rPr sz="1600" dirty="0">
                <a:latin typeface="Cambria"/>
                <a:cs typeface="Cambria"/>
              </a:rPr>
              <a:t>вроджені</a:t>
            </a:r>
            <a:r>
              <a:rPr sz="1600" spc="105" dirty="0">
                <a:latin typeface="Cambria"/>
                <a:cs typeface="Cambria"/>
              </a:rPr>
              <a:t> </a:t>
            </a:r>
            <a:r>
              <a:rPr sz="1600" dirty="0">
                <a:latin typeface="Cambria"/>
                <a:cs typeface="Cambria"/>
              </a:rPr>
              <a:t>вади</a:t>
            </a:r>
            <a:r>
              <a:rPr sz="1600" spc="114" dirty="0">
                <a:latin typeface="Cambria"/>
                <a:cs typeface="Cambria"/>
              </a:rPr>
              <a:t> </a:t>
            </a:r>
            <a:r>
              <a:rPr sz="1600" dirty="0">
                <a:latin typeface="Cambria"/>
                <a:cs typeface="Cambria"/>
              </a:rPr>
              <a:t>–</a:t>
            </a:r>
            <a:r>
              <a:rPr sz="1600" spc="114" dirty="0">
                <a:latin typeface="Cambria"/>
                <a:cs typeface="Cambria"/>
              </a:rPr>
              <a:t> </a:t>
            </a:r>
            <a:r>
              <a:rPr sz="1600" dirty="0">
                <a:latin typeface="Cambria"/>
                <a:cs typeface="Cambria"/>
              </a:rPr>
              <a:t>нанізм,</a:t>
            </a:r>
            <a:r>
              <a:rPr sz="1600" spc="100" dirty="0">
                <a:latin typeface="Cambria"/>
                <a:cs typeface="Cambria"/>
              </a:rPr>
              <a:t> </a:t>
            </a:r>
            <a:r>
              <a:rPr sz="1600" dirty="0">
                <a:latin typeface="Cambria"/>
                <a:cs typeface="Cambria"/>
              </a:rPr>
              <a:t>вовча</a:t>
            </a:r>
            <a:r>
              <a:rPr sz="1600" spc="114" dirty="0">
                <a:latin typeface="Cambria"/>
                <a:cs typeface="Cambria"/>
              </a:rPr>
              <a:t> </a:t>
            </a:r>
            <a:r>
              <a:rPr sz="1600" dirty="0">
                <a:latin typeface="Cambria"/>
                <a:cs typeface="Cambria"/>
              </a:rPr>
              <a:t>паща</a:t>
            </a:r>
            <a:r>
              <a:rPr sz="1600" spc="125" dirty="0">
                <a:latin typeface="Cambria"/>
                <a:cs typeface="Cambria"/>
              </a:rPr>
              <a:t> </a:t>
            </a:r>
            <a:r>
              <a:rPr sz="1600" spc="-25" dirty="0">
                <a:latin typeface="Cambria"/>
                <a:cs typeface="Cambria"/>
              </a:rPr>
              <a:t>та</a:t>
            </a:r>
            <a:endParaRPr sz="1600">
              <a:latin typeface="Cambria"/>
              <a:cs typeface="Cambri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335104" y="5332954"/>
            <a:ext cx="44132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40" dirty="0">
                <a:latin typeface="Cambria"/>
                <a:cs typeface="Cambria"/>
              </a:rPr>
              <a:t>інш.</a:t>
            </a:r>
            <a:endParaRPr sz="1600">
              <a:latin typeface="Cambria"/>
              <a:cs typeface="Cambri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19709" rIns="0" bIns="0" rtlCol="0">
            <a:spAutoFit/>
          </a:bodyPr>
          <a:lstStyle/>
          <a:p>
            <a:pPr marL="2941955">
              <a:lnSpc>
                <a:spcPct val="100000"/>
              </a:lnSpc>
              <a:spcBef>
                <a:spcPts val="100"/>
              </a:spcBef>
            </a:pPr>
            <a:r>
              <a:rPr spc="-60" dirty="0"/>
              <a:t>Діагностика</a:t>
            </a:r>
          </a:p>
        </p:txBody>
      </p:sp>
      <p:sp>
        <p:nvSpPr>
          <p:cNvPr id="3" name="object 3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170" dirty="0"/>
              <a:t>ФІЗИЧНА</a:t>
            </a:r>
            <a:r>
              <a:rPr spc="60" dirty="0"/>
              <a:t> </a:t>
            </a:r>
            <a:r>
              <a:rPr spc="100" dirty="0"/>
              <a:t>ДОЗИМЕТРІЯ</a:t>
            </a:r>
          </a:p>
          <a:p>
            <a:pPr marL="12700" marR="5080" indent="229870">
              <a:lnSpc>
                <a:spcPts val="2170"/>
              </a:lnSpc>
              <a:spcBef>
                <a:spcPts val="70"/>
              </a:spcBef>
              <a:buAutoNum type="arabicPeriod"/>
              <a:tabLst>
                <a:tab pos="242570" algn="l"/>
              </a:tabLst>
            </a:pPr>
            <a:r>
              <a:rPr dirty="0"/>
              <a:t>Індивідуальна</a:t>
            </a:r>
            <a:r>
              <a:rPr spc="180" dirty="0"/>
              <a:t> </a:t>
            </a:r>
            <a:r>
              <a:rPr dirty="0"/>
              <a:t>дозиметрія</a:t>
            </a:r>
            <a:r>
              <a:rPr spc="170" dirty="0"/>
              <a:t> </a:t>
            </a:r>
            <a:r>
              <a:rPr dirty="0"/>
              <a:t>–</a:t>
            </a:r>
            <a:r>
              <a:rPr spc="180" dirty="0"/>
              <a:t> </a:t>
            </a:r>
            <a:r>
              <a:rPr dirty="0"/>
              <a:t>індивідуальні</a:t>
            </a:r>
            <a:r>
              <a:rPr spc="175" dirty="0"/>
              <a:t> </a:t>
            </a:r>
            <a:r>
              <a:rPr spc="-10" dirty="0"/>
              <a:t>дозиметри </a:t>
            </a:r>
            <a:r>
              <a:rPr dirty="0"/>
              <a:t>видаються</a:t>
            </a:r>
            <a:r>
              <a:rPr spc="20" dirty="0"/>
              <a:t> </a:t>
            </a:r>
            <a:r>
              <a:rPr spc="-10" dirty="0"/>
              <a:t>військовим.</a:t>
            </a:r>
          </a:p>
          <a:p>
            <a:pPr marL="12700" marR="252729" indent="229870">
              <a:lnSpc>
                <a:spcPts val="2170"/>
              </a:lnSpc>
              <a:spcBef>
                <a:spcPts val="10"/>
              </a:spcBef>
              <a:buAutoNum type="arabicPeriod"/>
              <a:tabLst>
                <a:tab pos="242570" algn="l"/>
              </a:tabLst>
            </a:pPr>
            <a:r>
              <a:rPr dirty="0"/>
              <a:t>Групова</a:t>
            </a:r>
            <a:r>
              <a:rPr spc="180" dirty="0"/>
              <a:t> </a:t>
            </a:r>
            <a:r>
              <a:rPr dirty="0"/>
              <a:t>дозиметрія</a:t>
            </a:r>
            <a:r>
              <a:rPr spc="180" dirty="0"/>
              <a:t> </a:t>
            </a:r>
            <a:r>
              <a:rPr dirty="0"/>
              <a:t>–</a:t>
            </a:r>
            <a:r>
              <a:rPr spc="170" dirty="0"/>
              <a:t> </a:t>
            </a:r>
            <a:r>
              <a:rPr dirty="0"/>
              <a:t>одним</a:t>
            </a:r>
            <a:r>
              <a:rPr spc="180" dirty="0"/>
              <a:t> </a:t>
            </a:r>
            <a:r>
              <a:rPr dirty="0"/>
              <a:t>дозиметром,</a:t>
            </a:r>
            <a:r>
              <a:rPr spc="180" dirty="0"/>
              <a:t> </a:t>
            </a:r>
            <a:r>
              <a:rPr spc="-10" dirty="0"/>
              <a:t>виданим </a:t>
            </a:r>
            <a:r>
              <a:rPr dirty="0"/>
              <a:t>групі</a:t>
            </a:r>
            <a:r>
              <a:rPr spc="190" dirty="0"/>
              <a:t> </a:t>
            </a:r>
            <a:r>
              <a:rPr dirty="0"/>
              <a:t>людей,</a:t>
            </a:r>
            <a:r>
              <a:rPr spc="200" dirty="0"/>
              <a:t> </a:t>
            </a:r>
            <a:r>
              <a:rPr dirty="0"/>
              <a:t>екіпажу</a:t>
            </a:r>
            <a:r>
              <a:rPr spc="190" dirty="0"/>
              <a:t> </a:t>
            </a:r>
            <a:r>
              <a:rPr dirty="0"/>
              <a:t>танку</a:t>
            </a:r>
            <a:r>
              <a:rPr spc="200" dirty="0"/>
              <a:t> </a:t>
            </a:r>
            <a:r>
              <a:rPr dirty="0"/>
              <a:t>і</a:t>
            </a:r>
            <a:r>
              <a:rPr spc="195" dirty="0"/>
              <a:t> </a:t>
            </a:r>
            <a:r>
              <a:rPr spc="-25" dirty="0"/>
              <a:t>тд.</a:t>
            </a:r>
          </a:p>
          <a:p>
            <a:pPr marL="12700">
              <a:lnSpc>
                <a:spcPct val="100000"/>
              </a:lnSpc>
              <a:spcBef>
                <a:spcPts val="2105"/>
              </a:spcBef>
            </a:pPr>
            <a:r>
              <a:rPr spc="135" dirty="0"/>
              <a:t>БІОЛОГІЧНА</a:t>
            </a:r>
            <a:r>
              <a:rPr spc="70" dirty="0"/>
              <a:t> </a:t>
            </a:r>
            <a:r>
              <a:rPr spc="100" dirty="0"/>
              <a:t>ДОЗИМЕТРІЯ</a:t>
            </a:r>
          </a:p>
          <a:p>
            <a:pPr marL="12700" marR="636905" indent="229870">
              <a:lnSpc>
                <a:spcPct val="100000"/>
              </a:lnSpc>
              <a:spcBef>
                <a:spcPts val="15"/>
              </a:spcBef>
              <a:buAutoNum type="arabicPeriod"/>
              <a:tabLst>
                <a:tab pos="242570" algn="l"/>
              </a:tabLst>
            </a:pPr>
            <a:r>
              <a:rPr dirty="0"/>
              <a:t>Клінічні</a:t>
            </a:r>
            <a:r>
              <a:rPr spc="195" dirty="0"/>
              <a:t> </a:t>
            </a:r>
            <a:r>
              <a:rPr dirty="0"/>
              <a:t>прояви</a:t>
            </a:r>
            <a:r>
              <a:rPr spc="190" dirty="0"/>
              <a:t> </a:t>
            </a:r>
            <a:r>
              <a:rPr dirty="0"/>
              <a:t>первинної</a:t>
            </a:r>
            <a:r>
              <a:rPr spc="195" dirty="0"/>
              <a:t> </a:t>
            </a:r>
            <a:r>
              <a:rPr dirty="0"/>
              <a:t>реакції</a:t>
            </a:r>
            <a:r>
              <a:rPr spc="210" dirty="0"/>
              <a:t> </a:t>
            </a:r>
            <a:r>
              <a:rPr dirty="0"/>
              <a:t>(рвота</a:t>
            </a:r>
            <a:r>
              <a:rPr spc="204" dirty="0"/>
              <a:t> </a:t>
            </a:r>
            <a:r>
              <a:rPr dirty="0"/>
              <a:t>і</a:t>
            </a:r>
            <a:r>
              <a:rPr spc="200" dirty="0"/>
              <a:t> </a:t>
            </a:r>
            <a:r>
              <a:rPr spc="-10" dirty="0"/>
              <a:t>тд.), </a:t>
            </a:r>
            <a:r>
              <a:rPr dirty="0"/>
              <a:t>вираженість</a:t>
            </a:r>
            <a:r>
              <a:rPr spc="160" dirty="0"/>
              <a:t> </a:t>
            </a:r>
            <a:r>
              <a:rPr dirty="0"/>
              <a:t>клініки</a:t>
            </a:r>
            <a:r>
              <a:rPr spc="160" dirty="0"/>
              <a:t> </a:t>
            </a:r>
            <a:r>
              <a:rPr spc="80" dirty="0"/>
              <a:t>у</a:t>
            </a:r>
            <a:r>
              <a:rPr spc="150" dirty="0"/>
              <a:t> </a:t>
            </a:r>
            <a:r>
              <a:rPr dirty="0"/>
              <a:t>період</a:t>
            </a:r>
            <a:r>
              <a:rPr spc="150" dirty="0"/>
              <a:t> </a:t>
            </a:r>
            <a:r>
              <a:rPr spc="-10" dirty="0"/>
              <a:t>розпалу</a:t>
            </a:r>
          </a:p>
          <a:p>
            <a:pPr marL="12700" marR="1025525" indent="229870">
              <a:lnSpc>
                <a:spcPct val="100000"/>
              </a:lnSpc>
              <a:spcBef>
                <a:spcPts val="20"/>
              </a:spcBef>
              <a:buAutoNum type="arabicPeriod"/>
              <a:tabLst>
                <a:tab pos="242570" algn="l"/>
              </a:tabLst>
            </a:pPr>
            <a:r>
              <a:rPr dirty="0"/>
              <a:t>Лабораторні</a:t>
            </a:r>
            <a:r>
              <a:rPr spc="145" dirty="0"/>
              <a:t> </a:t>
            </a:r>
            <a:r>
              <a:rPr dirty="0"/>
              <a:t>прояви</a:t>
            </a:r>
            <a:r>
              <a:rPr spc="135" dirty="0"/>
              <a:t> </a:t>
            </a:r>
            <a:r>
              <a:rPr dirty="0"/>
              <a:t>–</a:t>
            </a:r>
            <a:r>
              <a:rPr spc="155" dirty="0"/>
              <a:t> </a:t>
            </a:r>
            <a:r>
              <a:rPr dirty="0"/>
              <a:t>кількість</a:t>
            </a:r>
            <a:r>
              <a:rPr spc="145" dirty="0"/>
              <a:t> </a:t>
            </a:r>
            <a:r>
              <a:rPr spc="-10" dirty="0"/>
              <a:t>лейкоцитів, </a:t>
            </a:r>
            <a:r>
              <a:rPr dirty="0"/>
              <a:t>лімфоцитів,</a:t>
            </a:r>
            <a:r>
              <a:rPr spc="470" dirty="0"/>
              <a:t> </a:t>
            </a:r>
            <a:r>
              <a:rPr spc="-10" dirty="0"/>
              <a:t>тромбоцитів.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650"/>
              </a:lnSpc>
            </a:pPr>
            <a:fld id="{81D60167-4931-47E6-BA6A-407CBD079E47}" type="slidenum">
              <a:rPr spc="-25" dirty="0"/>
              <a:pPr marL="38100">
                <a:lnSpc>
                  <a:spcPts val="1650"/>
                </a:lnSpc>
              </a:pPr>
              <a:t>17</a:t>
            </a:fld>
            <a:endParaRPr spc="-25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19709" rIns="0" bIns="0" rtlCol="0">
            <a:spAutoFit/>
          </a:bodyPr>
          <a:lstStyle/>
          <a:p>
            <a:pPr marL="3070860">
              <a:lnSpc>
                <a:spcPct val="100000"/>
              </a:lnSpc>
              <a:spcBef>
                <a:spcPts val="100"/>
              </a:spcBef>
            </a:pPr>
            <a:r>
              <a:rPr spc="-10" dirty="0"/>
              <a:t>Лікування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650"/>
              </a:lnSpc>
            </a:pPr>
            <a:fld id="{81D60167-4931-47E6-BA6A-407CBD079E47}" type="slidenum">
              <a:rPr spc="-25" dirty="0"/>
              <a:pPr marL="38100">
                <a:lnSpc>
                  <a:spcPts val="1650"/>
                </a:lnSpc>
              </a:pPr>
              <a:t>18</a:t>
            </a:fld>
            <a:endParaRPr spc="-25" dirty="0"/>
          </a:p>
        </p:txBody>
      </p:sp>
      <p:sp>
        <p:nvSpPr>
          <p:cNvPr id="3" name="object 3"/>
          <p:cNvSpPr txBox="1"/>
          <p:nvPr/>
        </p:nvSpPr>
        <p:spPr>
          <a:xfrm>
            <a:off x="305904" y="929788"/>
            <a:ext cx="5873750" cy="44367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ambria"/>
                <a:cs typeface="Cambria"/>
              </a:rPr>
              <a:t>В</a:t>
            </a:r>
            <a:r>
              <a:rPr sz="1800" spc="225" dirty="0">
                <a:latin typeface="Cambria"/>
                <a:cs typeface="Cambria"/>
              </a:rPr>
              <a:t> </a:t>
            </a:r>
            <a:r>
              <a:rPr sz="1800" dirty="0">
                <a:latin typeface="Cambria"/>
                <a:cs typeface="Cambria"/>
              </a:rPr>
              <a:t>первинний</a:t>
            </a:r>
            <a:r>
              <a:rPr sz="1800" spc="225" dirty="0">
                <a:latin typeface="Cambria"/>
                <a:cs typeface="Cambria"/>
              </a:rPr>
              <a:t> </a:t>
            </a:r>
            <a:r>
              <a:rPr sz="1800" spc="-10" dirty="0">
                <a:latin typeface="Cambria"/>
                <a:cs typeface="Cambria"/>
              </a:rPr>
              <a:t>період:</a:t>
            </a:r>
            <a:endParaRPr sz="1800">
              <a:latin typeface="Cambria"/>
              <a:cs typeface="Cambria"/>
            </a:endParaRPr>
          </a:p>
          <a:p>
            <a:pPr marL="12700" marR="61594" indent="229870">
              <a:lnSpc>
                <a:spcPts val="2170"/>
              </a:lnSpc>
              <a:spcBef>
                <a:spcPts val="70"/>
              </a:spcBef>
              <a:buAutoNum type="arabicPeriod"/>
              <a:tabLst>
                <a:tab pos="242570" algn="l"/>
              </a:tabLst>
            </a:pPr>
            <a:r>
              <a:rPr sz="1800" spc="50" dirty="0">
                <a:latin typeface="Cambria"/>
                <a:cs typeface="Cambria"/>
              </a:rPr>
              <a:t>Усунення</a:t>
            </a:r>
            <a:r>
              <a:rPr sz="1800" spc="240" dirty="0">
                <a:latin typeface="Cambria"/>
                <a:cs typeface="Cambria"/>
              </a:rPr>
              <a:t> </a:t>
            </a:r>
            <a:r>
              <a:rPr sz="1800" dirty="0">
                <a:latin typeface="Cambria"/>
                <a:cs typeface="Cambria"/>
              </a:rPr>
              <a:t>асфіксії,</a:t>
            </a:r>
            <a:r>
              <a:rPr sz="1800" spc="245" dirty="0">
                <a:latin typeface="Cambria"/>
                <a:cs typeface="Cambria"/>
              </a:rPr>
              <a:t> </a:t>
            </a:r>
            <a:r>
              <a:rPr sz="1800" dirty="0">
                <a:latin typeface="Cambria"/>
                <a:cs typeface="Cambria"/>
              </a:rPr>
              <a:t>зупинка</a:t>
            </a:r>
            <a:r>
              <a:rPr sz="1800" spc="245" dirty="0">
                <a:latin typeface="Cambria"/>
                <a:cs typeface="Cambria"/>
              </a:rPr>
              <a:t> </a:t>
            </a:r>
            <a:r>
              <a:rPr sz="1800" dirty="0">
                <a:latin typeface="Cambria"/>
                <a:cs typeface="Cambria"/>
              </a:rPr>
              <a:t>кровотечі,</a:t>
            </a:r>
            <a:r>
              <a:rPr sz="1800" spc="240" dirty="0">
                <a:latin typeface="Cambria"/>
                <a:cs typeface="Cambria"/>
              </a:rPr>
              <a:t> </a:t>
            </a:r>
            <a:r>
              <a:rPr sz="1800" spc="-10" dirty="0">
                <a:latin typeface="Cambria"/>
                <a:cs typeface="Cambria"/>
              </a:rPr>
              <a:t>нормалізація </a:t>
            </a:r>
            <a:r>
              <a:rPr sz="1800" spc="70" dirty="0">
                <a:latin typeface="Cambria"/>
                <a:cs typeface="Cambria"/>
              </a:rPr>
              <a:t>функції</a:t>
            </a:r>
            <a:r>
              <a:rPr sz="1800" spc="35" dirty="0">
                <a:latin typeface="Cambria"/>
                <a:cs typeface="Cambria"/>
              </a:rPr>
              <a:t> </a:t>
            </a:r>
            <a:r>
              <a:rPr sz="1800" dirty="0">
                <a:latin typeface="Cambria"/>
                <a:cs typeface="Cambria"/>
              </a:rPr>
              <a:t>життєвоважливих</a:t>
            </a:r>
            <a:r>
              <a:rPr sz="1800" spc="35" dirty="0">
                <a:latin typeface="Cambria"/>
                <a:cs typeface="Cambria"/>
              </a:rPr>
              <a:t> </a:t>
            </a:r>
            <a:r>
              <a:rPr sz="1800" spc="-10" dirty="0">
                <a:latin typeface="Cambria"/>
                <a:cs typeface="Cambria"/>
              </a:rPr>
              <a:t>органів.</a:t>
            </a:r>
            <a:endParaRPr sz="1800">
              <a:latin typeface="Cambria"/>
              <a:cs typeface="Cambria"/>
            </a:endParaRPr>
          </a:p>
          <a:p>
            <a:pPr marL="12700" marR="978535" indent="229870">
              <a:lnSpc>
                <a:spcPts val="2170"/>
              </a:lnSpc>
              <a:spcBef>
                <a:spcPts val="10"/>
              </a:spcBef>
              <a:buAutoNum type="arabicPeriod"/>
              <a:tabLst>
                <a:tab pos="242570" algn="l"/>
              </a:tabLst>
            </a:pPr>
            <a:r>
              <a:rPr sz="1800" dirty="0">
                <a:latin typeface="Cambria"/>
                <a:cs typeface="Cambria"/>
              </a:rPr>
              <a:t>Купіювання</a:t>
            </a:r>
            <a:r>
              <a:rPr sz="1800" spc="335" dirty="0">
                <a:latin typeface="Cambria"/>
                <a:cs typeface="Cambria"/>
              </a:rPr>
              <a:t> </a:t>
            </a:r>
            <a:r>
              <a:rPr sz="1800" dirty="0">
                <a:latin typeface="Cambria"/>
                <a:cs typeface="Cambria"/>
              </a:rPr>
              <a:t>первинної</a:t>
            </a:r>
            <a:r>
              <a:rPr sz="1800" spc="345" dirty="0">
                <a:latin typeface="Cambria"/>
                <a:cs typeface="Cambria"/>
              </a:rPr>
              <a:t> </a:t>
            </a:r>
            <a:r>
              <a:rPr sz="1800" dirty="0">
                <a:latin typeface="Cambria"/>
                <a:cs typeface="Cambria"/>
              </a:rPr>
              <a:t>променевої</a:t>
            </a:r>
            <a:r>
              <a:rPr sz="1800" spc="345" dirty="0">
                <a:latin typeface="Cambria"/>
                <a:cs typeface="Cambria"/>
              </a:rPr>
              <a:t> </a:t>
            </a:r>
            <a:r>
              <a:rPr sz="1800" spc="-10" dirty="0">
                <a:latin typeface="Cambria"/>
                <a:cs typeface="Cambria"/>
              </a:rPr>
              <a:t>реакції, дезінтоксикація.</a:t>
            </a:r>
            <a:endParaRPr sz="1800">
              <a:latin typeface="Cambria"/>
              <a:cs typeface="Cambria"/>
            </a:endParaRPr>
          </a:p>
          <a:p>
            <a:pPr marL="12700" marR="461645">
              <a:lnSpc>
                <a:spcPct val="100499"/>
              </a:lnSpc>
              <a:spcBef>
                <a:spcPts val="2095"/>
              </a:spcBef>
            </a:pPr>
            <a:r>
              <a:rPr sz="1800" spc="50" dirty="0">
                <a:latin typeface="Cambria"/>
                <a:cs typeface="Cambria"/>
              </a:rPr>
              <a:t>Первинна</a:t>
            </a:r>
            <a:r>
              <a:rPr sz="1800" spc="160" dirty="0">
                <a:latin typeface="Cambria"/>
                <a:cs typeface="Cambria"/>
              </a:rPr>
              <a:t> </a:t>
            </a:r>
            <a:r>
              <a:rPr sz="1800" dirty="0">
                <a:latin typeface="Cambria"/>
                <a:cs typeface="Cambria"/>
              </a:rPr>
              <a:t>допомога</a:t>
            </a:r>
            <a:r>
              <a:rPr sz="1800" spc="165" dirty="0">
                <a:latin typeface="Cambria"/>
                <a:cs typeface="Cambria"/>
              </a:rPr>
              <a:t> </a:t>
            </a:r>
            <a:r>
              <a:rPr sz="1800" dirty="0">
                <a:latin typeface="Cambria"/>
                <a:cs typeface="Cambria"/>
              </a:rPr>
              <a:t>для</a:t>
            </a:r>
            <a:r>
              <a:rPr sz="1800" spc="175" dirty="0">
                <a:latin typeface="Cambria"/>
                <a:cs typeface="Cambria"/>
              </a:rPr>
              <a:t> </a:t>
            </a:r>
            <a:r>
              <a:rPr sz="1800" dirty="0">
                <a:latin typeface="Cambria"/>
                <a:cs typeface="Cambria"/>
              </a:rPr>
              <a:t>попередження</a:t>
            </a:r>
            <a:r>
              <a:rPr sz="1800" spc="165" dirty="0">
                <a:latin typeface="Cambria"/>
                <a:cs typeface="Cambria"/>
              </a:rPr>
              <a:t> </a:t>
            </a:r>
            <a:r>
              <a:rPr sz="1800" dirty="0">
                <a:latin typeface="Cambria"/>
                <a:cs typeface="Cambria"/>
              </a:rPr>
              <a:t>блювоти</a:t>
            </a:r>
            <a:r>
              <a:rPr sz="1800" spc="170" dirty="0">
                <a:latin typeface="Cambria"/>
                <a:cs typeface="Cambria"/>
              </a:rPr>
              <a:t> </a:t>
            </a:r>
            <a:r>
              <a:rPr sz="1800" spc="-50" dirty="0">
                <a:latin typeface="Cambria"/>
                <a:cs typeface="Cambria"/>
              </a:rPr>
              <a:t>– </a:t>
            </a:r>
            <a:r>
              <a:rPr sz="1800" dirty="0">
                <a:latin typeface="Cambria"/>
                <a:cs typeface="Cambria"/>
              </a:rPr>
              <a:t>етаперазин</a:t>
            </a:r>
            <a:r>
              <a:rPr sz="1800" spc="60" dirty="0">
                <a:latin typeface="Cambria"/>
                <a:cs typeface="Cambria"/>
              </a:rPr>
              <a:t> </a:t>
            </a:r>
            <a:r>
              <a:rPr sz="1800" spc="-70" dirty="0">
                <a:latin typeface="Cambria"/>
                <a:cs typeface="Cambria"/>
              </a:rPr>
              <a:t>1-</a:t>
            </a:r>
            <a:r>
              <a:rPr sz="1800" dirty="0">
                <a:latin typeface="Cambria"/>
                <a:cs typeface="Cambria"/>
              </a:rPr>
              <a:t>2</a:t>
            </a:r>
            <a:r>
              <a:rPr sz="1800" spc="80" dirty="0">
                <a:latin typeface="Cambria"/>
                <a:cs typeface="Cambria"/>
              </a:rPr>
              <a:t> </a:t>
            </a:r>
            <a:r>
              <a:rPr sz="1800" spc="-20" dirty="0">
                <a:latin typeface="Cambria"/>
                <a:cs typeface="Cambria"/>
              </a:rPr>
              <a:t>таб.</a:t>
            </a:r>
            <a:endParaRPr sz="1800">
              <a:latin typeface="Cambria"/>
              <a:cs typeface="Cambria"/>
            </a:endParaRPr>
          </a:p>
          <a:p>
            <a:pPr>
              <a:lnSpc>
                <a:spcPct val="100000"/>
              </a:lnSpc>
              <a:spcBef>
                <a:spcPts val="70"/>
              </a:spcBef>
            </a:pPr>
            <a:endParaRPr sz="1800">
              <a:latin typeface="Cambria"/>
              <a:cs typeface="Cambria"/>
            </a:endParaRPr>
          </a:p>
          <a:p>
            <a:pPr marL="12700" marR="1285240">
              <a:lnSpc>
                <a:spcPct val="100000"/>
              </a:lnSpc>
            </a:pPr>
            <a:r>
              <a:rPr sz="1800" spc="120" dirty="0">
                <a:latin typeface="Cambria"/>
                <a:cs typeface="Cambria"/>
              </a:rPr>
              <a:t>При</a:t>
            </a:r>
            <a:r>
              <a:rPr sz="1800" spc="245" dirty="0">
                <a:latin typeface="Cambria"/>
                <a:cs typeface="Cambria"/>
              </a:rPr>
              <a:t> </a:t>
            </a:r>
            <a:r>
              <a:rPr sz="1800" dirty="0">
                <a:latin typeface="Cambria"/>
                <a:cs typeface="Cambria"/>
              </a:rPr>
              <a:t>небезпеці</a:t>
            </a:r>
            <a:r>
              <a:rPr sz="1800" spc="250" dirty="0">
                <a:latin typeface="Cambria"/>
                <a:cs typeface="Cambria"/>
              </a:rPr>
              <a:t> </a:t>
            </a:r>
            <a:r>
              <a:rPr sz="1800" dirty="0">
                <a:latin typeface="Cambria"/>
                <a:cs typeface="Cambria"/>
              </a:rPr>
              <a:t>подальшого</a:t>
            </a:r>
            <a:r>
              <a:rPr sz="1800" spc="245" dirty="0">
                <a:latin typeface="Cambria"/>
                <a:cs typeface="Cambria"/>
              </a:rPr>
              <a:t> </a:t>
            </a:r>
            <a:r>
              <a:rPr sz="1800" dirty="0">
                <a:latin typeface="Cambria"/>
                <a:cs typeface="Cambria"/>
              </a:rPr>
              <a:t>опромінення</a:t>
            </a:r>
            <a:r>
              <a:rPr sz="1800" spc="254" dirty="0">
                <a:latin typeface="Cambria"/>
                <a:cs typeface="Cambria"/>
              </a:rPr>
              <a:t> </a:t>
            </a:r>
            <a:r>
              <a:rPr sz="1800" spc="-50" dirty="0">
                <a:latin typeface="Cambria"/>
                <a:cs typeface="Cambria"/>
              </a:rPr>
              <a:t>– </a:t>
            </a:r>
            <a:r>
              <a:rPr sz="1800" dirty="0">
                <a:latin typeface="Cambria"/>
                <a:cs typeface="Cambria"/>
              </a:rPr>
              <a:t>радіопротектори</a:t>
            </a:r>
            <a:r>
              <a:rPr sz="1800" spc="110" dirty="0">
                <a:latin typeface="Cambria"/>
                <a:cs typeface="Cambria"/>
              </a:rPr>
              <a:t> </a:t>
            </a:r>
            <a:r>
              <a:rPr sz="1800" dirty="0">
                <a:latin typeface="Cambria"/>
                <a:cs typeface="Cambria"/>
              </a:rPr>
              <a:t>(цистамін)</a:t>
            </a:r>
            <a:r>
              <a:rPr sz="1800" spc="120" dirty="0">
                <a:latin typeface="Cambria"/>
                <a:cs typeface="Cambria"/>
              </a:rPr>
              <a:t>  </a:t>
            </a:r>
            <a:r>
              <a:rPr sz="1800" dirty="0">
                <a:latin typeface="Cambria"/>
                <a:cs typeface="Cambria"/>
              </a:rPr>
              <a:t>6</a:t>
            </a:r>
            <a:r>
              <a:rPr sz="1800" spc="120" dirty="0">
                <a:latin typeface="Cambria"/>
                <a:cs typeface="Cambria"/>
              </a:rPr>
              <a:t> </a:t>
            </a:r>
            <a:r>
              <a:rPr sz="1800" spc="-20" dirty="0">
                <a:latin typeface="Cambria"/>
                <a:cs typeface="Cambria"/>
              </a:rPr>
              <a:t>таб.</a:t>
            </a:r>
            <a:endParaRPr sz="1800">
              <a:latin typeface="Cambria"/>
              <a:cs typeface="Cambria"/>
            </a:endParaRPr>
          </a:p>
          <a:p>
            <a:pPr>
              <a:lnSpc>
                <a:spcPct val="100000"/>
              </a:lnSpc>
              <a:spcBef>
                <a:spcPts val="80"/>
              </a:spcBef>
            </a:pPr>
            <a:endParaRPr sz="1800">
              <a:latin typeface="Cambria"/>
              <a:cs typeface="Cambria"/>
            </a:endParaRPr>
          </a:p>
          <a:p>
            <a:pPr marL="12700" marR="5080">
              <a:lnSpc>
                <a:spcPct val="100499"/>
              </a:lnSpc>
            </a:pPr>
            <a:r>
              <a:rPr sz="1800" spc="120" dirty="0">
                <a:latin typeface="Cambria"/>
                <a:cs typeface="Cambria"/>
              </a:rPr>
              <a:t>При</a:t>
            </a:r>
            <a:r>
              <a:rPr sz="1800" spc="114" dirty="0">
                <a:latin typeface="Cambria"/>
                <a:cs typeface="Cambria"/>
              </a:rPr>
              <a:t> </a:t>
            </a:r>
            <a:r>
              <a:rPr sz="1800" dirty="0">
                <a:latin typeface="Cambria"/>
                <a:cs typeface="Cambria"/>
              </a:rPr>
              <a:t>зараженні</a:t>
            </a:r>
            <a:r>
              <a:rPr sz="1800" spc="130" dirty="0">
                <a:latin typeface="Cambria"/>
                <a:cs typeface="Cambria"/>
              </a:rPr>
              <a:t> </a:t>
            </a:r>
            <a:r>
              <a:rPr sz="1800" dirty="0">
                <a:latin typeface="Cambria"/>
                <a:cs typeface="Cambria"/>
              </a:rPr>
              <a:t>відкритих</a:t>
            </a:r>
            <a:r>
              <a:rPr sz="1800" spc="110" dirty="0">
                <a:latin typeface="Cambria"/>
                <a:cs typeface="Cambria"/>
              </a:rPr>
              <a:t> </a:t>
            </a:r>
            <a:r>
              <a:rPr sz="1800" spc="55" dirty="0">
                <a:latin typeface="Cambria"/>
                <a:cs typeface="Cambria"/>
              </a:rPr>
              <a:t>шкірних</a:t>
            </a:r>
            <a:r>
              <a:rPr sz="1800" spc="110" dirty="0">
                <a:latin typeface="Cambria"/>
                <a:cs typeface="Cambria"/>
              </a:rPr>
              <a:t> </a:t>
            </a:r>
            <a:r>
              <a:rPr sz="1800" dirty="0">
                <a:latin typeface="Cambria"/>
                <a:cs typeface="Cambria"/>
              </a:rPr>
              <a:t>покривів</a:t>
            </a:r>
            <a:r>
              <a:rPr sz="1800" spc="125" dirty="0">
                <a:latin typeface="Cambria"/>
                <a:cs typeface="Cambria"/>
              </a:rPr>
              <a:t> </a:t>
            </a:r>
            <a:r>
              <a:rPr sz="1800" dirty="0">
                <a:latin typeface="Cambria"/>
                <a:cs typeface="Cambria"/>
              </a:rPr>
              <a:t>та</a:t>
            </a:r>
            <a:r>
              <a:rPr sz="1800" spc="125" dirty="0">
                <a:latin typeface="Cambria"/>
                <a:cs typeface="Cambria"/>
              </a:rPr>
              <a:t> </a:t>
            </a:r>
            <a:r>
              <a:rPr sz="1800" spc="-10" dirty="0">
                <a:latin typeface="Cambria"/>
                <a:cs typeface="Cambria"/>
              </a:rPr>
              <a:t>одягу </a:t>
            </a:r>
            <a:r>
              <a:rPr sz="1800" dirty="0">
                <a:latin typeface="Cambria"/>
                <a:cs typeface="Cambria"/>
              </a:rPr>
              <a:t>після</a:t>
            </a:r>
            <a:r>
              <a:rPr sz="1800" spc="135" dirty="0">
                <a:latin typeface="Cambria"/>
                <a:cs typeface="Cambria"/>
              </a:rPr>
              <a:t> </a:t>
            </a:r>
            <a:r>
              <a:rPr sz="1800" dirty="0">
                <a:latin typeface="Cambria"/>
                <a:cs typeface="Cambria"/>
              </a:rPr>
              <a:t>виходу</a:t>
            </a:r>
            <a:r>
              <a:rPr sz="1800" spc="125" dirty="0">
                <a:latin typeface="Cambria"/>
                <a:cs typeface="Cambria"/>
              </a:rPr>
              <a:t> </a:t>
            </a:r>
            <a:r>
              <a:rPr sz="1800" dirty="0">
                <a:latin typeface="Cambria"/>
                <a:cs typeface="Cambria"/>
              </a:rPr>
              <a:t>з</a:t>
            </a:r>
            <a:r>
              <a:rPr sz="1800" spc="135" dirty="0">
                <a:latin typeface="Cambria"/>
                <a:cs typeface="Cambria"/>
              </a:rPr>
              <a:t> </a:t>
            </a:r>
            <a:r>
              <a:rPr sz="1800" dirty="0">
                <a:latin typeface="Cambria"/>
                <a:cs typeface="Cambria"/>
              </a:rPr>
              <a:t>зони</a:t>
            </a:r>
            <a:r>
              <a:rPr sz="1800" spc="120" dirty="0">
                <a:latin typeface="Cambria"/>
                <a:cs typeface="Cambria"/>
              </a:rPr>
              <a:t> </a:t>
            </a:r>
            <a:r>
              <a:rPr sz="1800" dirty="0">
                <a:latin typeface="Cambria"/>
                <a:cs typeface="Cambria"/>
              </a:rPr>
              <a:t>зараження</a:t>
            </a:r>
            <a:r>
              <a:rPr sz="1800" spc="125" dirty="0">
                <a:latin typeface="Cambria"/>
                <a:cs typeface="Cambria"/>
              </a:rPr>
              <a:t> </a:t>
            </a:r>
            <a:r>
              <a:rPr sz="1800" dirty="0">
                <a:latin typeface="Cambria"/>
                <a:cs typeface="Cambria"/>
              </a:rPr>
              <a:t>–</a:t>
            </a:r>
            <a:r>
              <a:rPr sz="1800" spc="140" dirty="0">
                <a:latin typeface="Cambria"/>
                <a:cs typeface="Cambria"/>
              </a:rPr>
              <a:t> </a:t>
            </a:r>
            <a:r>
              <a:rPr sz="1800" dirty="0">
                <a:latin typeface="Cambria"/>
                <a:cs typeface="Cambria"/>
              </a:rPr>
              <a:t>проведення</a:t>
            </a:r>
            <a:r>
              <a:rPr sz="1800" spc="125" dirty="0">
                <a:latin typeface="Cambria"/>
                <a:cs typeface="Cambria"/>
              </a:rPr>
              <a:t> </a:t>
            </a:r>
            <a:r>
              <a:rPr sz="1800" spc="-10" dirty="0">
                <a:latin typeface="Cambria"/>
                <a:cs typeface="Cambria"/>
              </a:rPr>
              <a:t>часткової </a:t>
            </a:r>
            <a:r>
              <a:rPr sz="1800" dirty="0">
                <a:latin typeface="Cambria"/>
                <a:cs typeface="Cambria"/>
              </a:rPr>
              <a:t>санітарної</a:t>
            </a:r>
            <a:r>
              <a:rPr sz="1800" spc="254" dirty="0">
                <a:latin typeface="Cambria"/>
                <a:cs typeface="Cambria"/>
              </a:rPr>
              <a:t> </a:t>
            </a:r>
            <a:r>
              <a:rPr sz="1800" dirty="0">
                <a:latin typeface="Cambria"/>
                <a:cs typeface="Cambria"/>
              </a:rPr>
              <a:t>обробки</a:t>
            </a:r>
            <a:r>
              <a:rPr sz="1800" spc="254" dirty="0">
                <a:latin typeface="Cambria"/>
                <a:cs typeface="Cambria"/>
              </a:rPr>
              <a:t> </a:t>
            </a:r>
            <a:r>
              <a:rPr sz="1800" dirty="0">
                <a:latin typeface="Cambria"/>
                <a:cs typeface="Cambria"/>
              </a:rPr>
              <a:t>(індвивідуальний</a:t>
            </a:r>
            <a:r>
              <a:rPr sz="1800" spc="250" dirty="0">
                <a:latin typeface="Cambria"/>
                <a:cs typeface="Cambria"/>
              </a:rPr>
              <a:t> </a:t>
            </a:r>
            <a:r>
              <a:rPr sz="1800" spc="-10" dirty="0">
                <a:latin typeface="Cambria"/>
                <a:cs typeface="Cambria"/>
              </a:rPr>
              <a:t>протихімічний пакет)</a:t>
            </a:r>
            <a:endParaRPr sz="1800">
              <a:latin typeface="Cambria"/>
              <a:cs typeface="Cambri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19709" rIns="0" bIns="0" rtlCol="0">
            <a:spAutoFit/>
          </a:bodyPr>
          <a:lstStyle/>
          <a:p>
            <a:pPr marL="3070860">
              <a:lnSpc>
                <a:spcPct val="100000"/>
              </a:lnSpc>
              <a:spcBef>
                <a:spcPts val="100"/>
              </a:spcBef>
            </a:pPr>
            <a:r>
              <a:rPr spc="-10" dirty="0"/>
              <a:t>Лікування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650"/>
              </a:lnSpc>
            </a:pPr>
            <a:fld id="{81D60167-4931-47E6-BA6A-407CBD079E47}" type="slidenum">
              <a:rPr spc="-25" dirty="0"/>
              <a:pPr marL="38100">
                <a:lnSpc>
                  <a:spcPts val="1650"/>
                </a:lnSpc>
              </a:pPr>
              <a:t>19</a:t>
            </a:fld>
            <a:endParaRPr spc="-25" dirty="0"/>
          </a:p>
        </p:txBody>
      </p:sp>
      <p:sp>
        <p:nvSpPr>
          <p:cNvPr id="3" name="object 3"/>
          <p:cNvSpPr txBox="1"/>
          <p:nvPr/>
        </p:nvSpPr>
        <p:spPr>
          <a:xfrm>
            <a:off x="77304" y="929788"/>
            <a:ext cx="5715000" cy="4160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ambria"/>
                <a:cs typeface="Cambria"/>
              </a:rPr>
              <a:t>Долікарська</a:t>
            </a:r>
            <a:r>
              <a:rPr sz="1800" spc="315" dirty="0">
                <a:latin typeface="Cambria"/>
                <a:cs typeface="Cambria"/>
              </a:rPr>
              <a:t> </a:t>
            </a:r>
            <a:r>
              <a:rPr sz="1800" spc="-10" dirty="0">
                <a:latin typeface="Cambria"/>
                <a:cs typeface="Cambria"/>
              </a:rPr>
              <a:t>допомога:</a:t>
            </a:r>
            <a:endParaRPr sz="1800">
              <a:latin typeface="Cambria"/>
              <a:cs typeface="Cambria"/>
            </a:endParaRPr>
          </a:p>
          <a:p>
            <a:pPr marL="12700" marR="613410" indent="229870">
              <a:lnSpc>
                <a:spcPts val="2170"/>
              </a:lnSpc>
              <a:spcBef>
                <a:spcPts val="70"/>
              </a:spcBef>
              <a:buAutoNum type="arabicPeriod"/>
              <a:tabLst>
                <a:tab pos="242570" algn="l"/>
              </a:tabLst>
            </a:pPr>
            <a:r>
              <a:rPr sz="1800" spc="125" dirty="0">
                <a:latin typeface="Cambria"/>
                <a:cs typeface="Cambria"/>
              </a:rPr>
              <a:t>При</a:t>
            </a:r>
            <a:r>
              <a:rPr sz="1800" spc="30" dirty="0">
                <a:latin typeface="Cambria"/>
                <a:cs typeface="Cambria"/>
              </a:rPr>
              <a:t> </a:t>
            </a:r>
            <a:r>
              <a:rPr sz="1800" dirty="0">
                <a:latin typeface="Cambria"/>
                <a:cs typeface="Cambria"/>
              </a:rPr>
              <a:t>нудоті</a:t>
            </a:r>
            <a:r>
              <a:rPr sz="1800" spc="45" dirty="0">
                <a:latin typeface="Cambria"/>
                <a:cs typeface="Cambria"/>
              </a:rPr>
              <a:t> </a:t>
            </a:r>
            <a:r>
              <a:rPr sz="1800" dirty="0">
                <a:latin typeface="Cambria"/>
                <a:cs typeface="Cambria"/>
              </a:rPr>
              <a:t>та</a:t>
            </a:r>
            <a:r>
              <a:rPr sz="1800" spc="45" dirty="0">
                <a:latin typeface="Cambria"/>
                <a:cs typeface="Cambria"/>
              </a:rPr>
              <a:t> </a:t>
            </a:r>
            <a:r>
              <a:rPr sz="1800" dirty="0">
                <a:latin typeface="Cambria"/>
                <a:cs typeface="Cambria"/>
              </a:rPr>
              <a:t>блювоті</a:t>
            </a:r>
            <a:r>
              <a:rPr sz="1800" spc="50" dirty="0">
                <a:latin typeface="Cambria"/>
                <a:cs typeface="Cambria"/>
              </a:rPr>
              <a:t> </a:t>
            </a:r>
            <a:r>
              <a:rPr sz="1800" dirty="0">
                <a:latin typeface="Cambria"/>
                <a:cs typeface="Cambria"/>
              </a:rPr>
              <a:t>–</a:t>
            </a:r>
            <a:r>
              <a:rPr sz="1800" spc="45" dirty="0">
                <a:latin typeface="Cambria"/>
                <a:cs typeface="Cambria"/>
              </a:rPr>
              <a:t> </a:t>
            </a:r>
            <a:r>
              <a:rPr sz="1800" spc="-65" dirty="0">
                <a:latin typeface="Cambria"/>
                <a:cs typeface="Cambria"/>
              </a:rPr>
              <a:t>1-</a:t>
            </a:r>
            <a:r>
              <a:rPr sz="1800" dirty="0">
                <a:latin typeface="Cambria"/>
                <a:cs typeface="Cambria"/>
              </a:rPr>
              <a:t>2</a:t>
            </a:r>
            <a:r>
              <a:rPr sz="1800" spc="35" dirty="0">
                <a:latin typeface="Cambria"/>
                <a:cs typeface="Cambria"/>
              </a:rPr>
              <a:t> </a:t>
            </a:r>
            <a:r>
              <a:rPr sz="1800" dirty="0">
                <a:latin typeface="Cambria"/>
                <a:cs typeface="Cambria"/>
              </a:rPr>
              <a:t>мл</a:t>
            </a:r>
            <a:r>
              <a:rPr sz="1800" spc="35" dirty="0">
                <a:latin typeface="Cambria"/>
                <a:cs typeface="Cambria"/>
              </a:rPr>
              <a:t> </a:t>
            </a:r>
            <a:r>
              <a:rPr sz="1800" spc="-35" dirty="0">
                <a:latin typeface="Cambria"/>
                <a:cs typeface="Cambria"/>
              </a:rPr>
              <a:t>0.1%</a:t>
            </a:r>
            <a:r>
              <a:rPr sz="1800" spc="45" dirty="0">
                <a:latin typeface="Cambria"/>
                <a:cs typeface="Cambria"/>
              </a:rPr>
              <a:t> </a:t>
            </a:r>
            <a:r>
              <a:rPr sz="1800" spc="-10" dirty="0">
                <a:latin typeface="Cambria"/>
                <a:cs typeface="Cambria"/>
              </a:rPr>
              <a:t>атропіну </a:t>
            </a:r>
            <a:r>
              <a:rPr sz="1800" dirty="0">
                <a:latin typeface="Cambria"/>
                <a:cs typeface="Cambria"/>
              </a:rPr>
              <a:t>сульфату</a:t>
            </a:r>
            <a:r>
              <a:rPr sz="1800" spc="355" dirty="0">
                <a:latin typeface="Cambria"/>
                <a:cs typeface="Cambria"/>
              </a:rPr>
              <a:t> </a:t>
            </a:r>
            <a:r>
              <a:rPr sz="1800" spc="110" dirty="0">
                <a:latin typeface="Cambria"/>
                <a:cs typeface="Cambria"/>
              </a:rPr>
              <a:t>п\ш</a:t>
            </a:r>
            <a:endParaRPr sz="1800">
              <a:latin typeface="Cambria"/>
              <a:cs typeface="Cambria"/>
            </a:endParaRPr>
          </a:p>
          <a:p>
            <a:pPr marL="242570" indent="-229870">
              <a:lnSpc>
                <a:spcPts val="2105"/>
              </a:lnSpc>
              <a:buAutoNum type="arabicPeriod"/>
              <a:tabLst>
                <a:tab pos="242570" algn="l"/>
              </a:tabLst>
            </a:pPr>
            <a:r>
              <a:rPr sz="1800" spc="125" dirty="0">
                <a:latin typeface="Cambria"/>
                <a:cs typeface="Cambria"/>
              </a:rPr>
              <a:t>При</a:t>
            </a:r>
            <a:r>
              <a:rPr sz="1800" spc="70" dirty="0">
                <a:latin typeface="Cambria"/>
                <a:cs typeface="Cambria"/>
              </a:rPr>
              <a:t> </a:t>
            </a:r>
            <a:r>
              <a:rPr sz="1800" spc="175" dirty="0">
                <a:latin typeface="Cambria"/>
                <a:cs typeface="Cambria"/>
              </a:rPr>
              <a:t>СС-</a:t>
            </a:r>
            <a:r>
              <a:rPr sz="1800" dirty="0">
                <a:latin typeface="Cambria"/>
                <a:cs typeface="Cambria"/>
              </a:rPr>
              <a:t>недостатності</a:t>
            </a:r>
            <a:r>
              <a:rPr sz="1800" spc="95" dirty="0">
                <a:latin typeface="Cambria"/>
                <a:cs typeface="Cambria"/>
              </a:rPr>
              <a:t> </a:t>
            </a:r>
            <a:r>
              <a:rPr sz="1800" dirty="0">
                <a:latin typeface="Cambria"/>
                <a:cs typeface="Cambria"/>
              </a:rPr>
              <a:t>–</a:t>
            </a:r>
            <a:r>
              <a:rPr sz="1800" spc="80" dirty="0">
                <a:latin typeface="Cambria"/>
                <a:cs typeface="Cambria"/>
              </a:rPr>
              <a:t> </a:t>
            </a:r>
            <a:r>
              <a:rPr sz="1800" dirty="0">
                <a:latin typeface="Cambria"/>
                <a:cs typeface="Cambria"/>
              </a:rPr>
              <a:t>кордіамін</a:t>
            </a:r>
            <a:r>
              <a:rPr sz="1800" spc="80" dirty="0">
                <a:latin typeface="Cambria"/>
                <a:cs typeface="Cambria"/>
              </a:rPr>
              <a:t> </a:t>
            </a:r>
            <a:r>
              <a:rPr sz="1800" dirty="0">
                <a:latin typeface="Cambria"/>
                <a:cs typeface="Cambria"/>
              </a:rPr>
              <a:t>1</a:t>
            </a:r>
            <a:r>
              <a:rPr sz="1800" spc="90" dirty="0">
                <a:latin typeface="Cambria"/>
                <a:cs typeface="Cambria"/>
              </a:rPr>
              <a:t> </a:t>
            </a:r>
            <a:r>
              <a:rPr sz="1800" dirty="0">
                <a:latin typeface="Cambria"/>
                <a:cs typeface="Cambria"/>
              </a:rPr>
              <a:t>мл</a:t>
            </a:r>
            <a:r>
              <a:rPr sz="1800" spc="80" dirty="0">
                <a:latin typeface="Cambria"/>
                <a:cs typeface="Cambria"/>
              </a:rPr>
              <a:t> </a:t>
            </a:r>
            <a:r>
              <a:rPr sz="1800" spc="105" dirty="0">
                <a:latin typeface="Cambria"/>
                <a:cs typeface="Cambria"/>
              </a:rPr>
              <a:t>п\ш</a:t>
            </a:r>
            <a:endParaRPr sz="1800">
              <a:latin typeface="Cambria"/>
              <a:cs typeface="Cambria"/>
            </a:endParaRPr>
          </a:p>
          <a:p>
            <a:pPr marL="12700" marR="935990" indent="229870">
              <a:lnSpc>
                <a:spcPts val="2170"/>
              </a:lnSpc>
              <a:spcBef>
                <a:spcPts val="75"/>
              </a:spcBef>
              <a:buAutoNum type="arabicPeriod"/>
              <a:tabLst>
                <a:tab pos="242570" algn="l"/>
              </a:tabLst>
            </a:pPr>
            <a:r>
              <a:rPr sz="1800" spc="125" dirty="0">
                <a:latin typeface="Cambria"/>
                <a:cs typeface="Cambria"/>
              </a:rPr>
              <a:t>При</a:t>
            </a:r>
            <a:r>
              <a:rPr sz="1800" spc="155" dirty="0">
                <a:latin typeface="Cambria"/>
                <a:cs typeface="Cambria"/>
              </a:rPr>
              <a:t> </a:t>
            </a:r>
            <a:r>
              <a:rPr sz="1800" dirty="0">
                <a:latin typeface="Cambria"/>
                <a:cs typeface="Cambria"/>
              </a:rPr>
              <a:t>психомоторному</a:t>
            </a:r>
            <a:r>
              <a:rPr sz="1800" spc="175" dirty="0">
                <a:latin typeface="Cambria"/>
                <a:cs typeface="Cambria"/>
              </a:rPr>
              <a:t> </a:t>
            </a:r>
            <a:r>
              <a:rPr sz="1800" dirty="0">
                <a:latin typeface="Cambria"/>
                <a:cs typeface="Cambria"/>
              </a:rPr>
              <a:t>збудженні</a:t>
            </a:r>
            <a:r>
              <a:rPr sz="1800" spc="185" dirty="0">
                <a:latin typeface="Cambria"/>
                <a:cs typeface="Cambria"/>
              </a:rPr>
              <a:t> </a:t>
            </a:r>
            <a:r>
              <a:rPr sz="1800" dirty="0">
                <a:latin typeface="Cambria"/>
                <a:cs typeface="Cambria"/>
              </a:rPr>
              <a:t>–</a:t>
            </a:r>
            <a:r>
              <a:rPr sz="1800" spc="175" dirty="0">
                <a:latin typeface="Cambria"/>
                <a:cs typeface="Cambria"/>
              </a:rPr>
              <a:t> </a:t>
            </a:r>
            <a:r>
              <a:rPr sz="1800" spc="-85" dirty="0">
                <a:latin typeface="Cambria"/>
                <a:cs typeface="Cambria"/>
              </a:rPr>
              <a:t>1-</a:t>
            </a:r>
            <a:r>
              <a:rPr sz="1800" dirty="0">
                <a:latin typeface="Cambria"/>
                <a:cs typeface="Cambria"/>
              </a:rPr>
              <a:t>2</a:t>
            </a:r>
            <a:r>
              <a:rPr sz="1800" spc="175" dirty="0">
                <a:latin typeface="Cambria"/>
                <a:cs typeface="Cambria"/>
              </a:rPr>
              <a:t> </a:t>
            </a:r>
            <a:r>
              <a:rPr sz="1800" spc="-20" dirty="0">
                <a:latin typeface="Cambria"/>
                <a:cs typeface="Cambria"/>
              </a:rPr>
              <a:t>таб. </a:t>
            </a:r>
            <a:r>
              <a:rPr sz="1800" spc="-10" dirty="0">
                <a:latin typeface="Cambria"/>
                <a:cs typeface="Cambria"/>
              </a:rPr>
              <a:t>феназепаму\сібазону</a:t>
            </a:r>
            <a:endParaRPr sz="1800">
              <a:latin typeface="Cambria"/>
              <a:cs typeface="Cambria"/>
            </a:endParaRPr>
          </a:p>
          <a:p>
            <a:pPr marL="12700">
              <a:lnSpc>
                <a:spcPct val="100000"/>
              </a:lnSpc>
              <a:spcBef>
                <a:spcPts val="2105"/>
              </a:spcBef>
            </a:pPr>
            <a:r>
              <a:rPr sz="1800" dirty="0">
                <a:latin typeface="Cambria"/>
                <a:cs typeface="Cambria"/>
              </a:rPr>
              <a:t>Лікарська</a:t>
            </a:r>
            <a:r>
              <a:rPr sz="1800" spc="210" dirty="0">
                <a:latin typeface="Cambria"/>
                <a:cs typeface="Cambria"/>
              </a:rPr>
              <a:t> </a:t>
            </a:r>
            <a:r>
              <a:rPr sz="1800" spc="-10" dirty="0">
                <a:latin typeface="Cambria"/>
                <a:cs typeface="Cambria"/>
              </a:rPr>
              <a:t>допомога:</a:t>
            </a:r>
            <a:endParaRPr sz="1800">
              <a:latin typeface="Cambria"/>
              <a:cs typeface="Cambria"/>
            </a:endParaRPr>
          </a:p>
          <a:p>
            <a:pPr marL="12700" marR="1104900" lvl="1" indent="229870">
              <a:lnSpc>
                <a:spcPts val="2170"/>
              </a:lnSpc>
              <a:spcBef>
                <a:spcPts val="75"/>
              </a:spcBef>
              <a:buAutoNum type="arabicPeriod"/>
              <a:tabLst>
                <a:tab pos="242570" algn="l"/>
              </a:tabLst>
            </a:pPr>
            <a:r>
              <a:rPr sz="1800" spc="125" dirty="0">
                <a:latin typeface="Cambria"/>
                <a:cs typeface="Cambria"/>
              </a:rPr>
              <a:t>При</a:t>
            </a:r>
            <a:r>
              <a:rPr sz="1800" spc="100" dirty="0">
                <a:latin typeface="Cambria"/>
                <a:cs typeface="Cambria"/>
              </a:rPr>
              <a:t> </a:t>
            </a:r>
            <a:r>
              <a:rPr sz="1800" dirty="0">
                <a:latin typeface="Cambria"/>
                <a:cs typeface="Cambria"/>
              </a:rPr>
              <a:t>різкому</a:t>
            </a:r>
            <a:r>
              <a:rPr sz="1800" spc="110" dirty="0">
                <a:latin typeface="Cambria"/>
                <a:cs typeface="Cambria"/>
              </a:rPr>
              <a:t> </a:t>
            </a:r>
            <a:r>
              <a:rPr sz="1800" dirty="0">
                <a:latin typeface="Cambria"/>
                <a:cs typeface="Cambria"/>
              </a:rPr>
              <a:t>зневодненні</a:t>
            </a:r>
            <a:r>
              <a:rPr sz="1800" spc="125" dirty="0">
                <a:latin typeface="Cambria"/>
                <a:cs typeface="Cambria"/>
              </a:rPr>
              <a:t> </a:t>
            </a:r>
            <a:r>
              <a:rPr sz="1800" dirty="0">
                <a:latin typeface="Cambria"/>
                <a:cs typeface="Cambria"/>
              </a:rPr>
              <a:t>–</a:t>
            </a:r>
            <a:r>
              <a:rPr sz="1800" spc="105" dirty="0">
                <a:latin typeface="Cambria"/>
                <a:cs typeface="Cambria"/>
              </a:rPr>
              <a:t> </a:t>
            </a:r>
            <a:r>
              <a:rPr sz="1800" dirty="0">
                <a:latin typeface="Cambria"/>
                <a:cs typeface="Cambria"/>
              </a:rPr>
              <a:t>в\в</a:t>
            </a:r>
            <a:r>
              <a:rPr sz="1800" spc="110" dirty="0">
                <a:latin typeface="Cambria"/>
                <a:cs typeface="Cambria"/>
              </a:rPr>
              <a:t> </a:t>
            </a:r>
            <a:r>
              <a:rPr sz="1800" spc="-10" dirty="0">
                <a:latin typeface="Cambria"/>
                <a:cs typeface="Cambria"/>
              </a:rPr>
              <a:t>введення </a:t>
            </a:r>
            <a:r>
              <a:rPr sz="1800" dirty="0">
                <a:latin typeface="Cambria"/>
                <a:cs typeface="Cambria"/>
              </a:rPr>
              <a:t>ізотонічного</a:t>
            </a:r>
            <a:r>
              <a:rPr sz="1800" spc="265" dirty="0">
                <a:latin typeface="Cambria"/>
                <a:cs typeface="Cambria"/>
              </a:rPr>
              <a:t> </a:t>
            </a:r>
            <a:r>
              <a:rPr sz="1800" dirty="0">
                <a:latin typeface="Cambria"/>
                <a:cs typeface="Cambria"/>
              </a:rPr>
              <a:t>розчину</a:t>
            </a:r>
            <a:r>
              <a:rPr sz="1800" spc="254" dirty="0">
                <a:latin typeface="Cambria"/>
                <a:cs typeface="Cambria"/>
              </a:rPr>
              <a:t> </a:t>
            </a:r>
            <a:r>
              <a:rPr sz="1800" spc="120" dirty="0">
                <a:latin typeface="Cambria"/>
                <a:cs typeface="Cambria"/>
              </a:rPr>
              <a:t>NaCl</a:t>
            </a:r>
            <a:endParaRPr sz="1800">
              <a:latin typeface="Cambria"/>
              <a:cs typeface="Cambria"/>
            </a:endParaRPr>
          </a:p>
          <a:p>
            <a:pPr marL="242570" lvl="1" indent="-229870">
              <a:lnSpc>
                <a:spcPts val="2095"/>
              </a:lnSpc>
              <a:buAutoNum type="arabicPeriod"/>
              <a:tabLst>
                <a:tab pos="242570" algn="l"/>
              </a:tabLst>
            </a:pPr>
            <a:r>
              <a:rPr sz="1800" spc="125" dirty="0">
                <a:latin typeface="Cambria"/>
                <a:cs typeface="Cambria"/>
              </a:rPr>
              <a:t>При</a:t>
            </a:r>
            <a:r>
              <a:rPr sz="1800" spc="35" dirty="0">
                <a:latin typeface="Cambria"/>
                <a:cs typeface="Cambria"/>
              </a:rPr>
              <a:t> </a:t>
            </a:r>
            <a:r>
              <a:rPr sz="1800" dirty="0">
                <a:latin typeface="Cambria"/>
                <a:cs typeface="Cambria"/>
              </a:rPr>
              <a:t>серцевій</a:t>
            </a:r>
            <a:r>
              <a:rPr sz="1800" spc="50" dirty="0">
                <a:latin typeface="Cambria"/>
                <a:cs typeface="Cambria"/>
              </a:rPr>
              <a:t> </a:t>
            </a:r>
            <a:r>
              <a:rPr sz="1800" dirty="0">
                <a:latin typeface="Cambria"/>
                <a:cs typeface="Cambria"/>
              </a:rPr>
              <a:t>недостатності</a:t>
            </a:r>
            <a:r>
              <a:rPr sz="1800" spc="60" dirty="0">
                <a:latin typeface="Cambria"/>
                <a:cs typeface="Cambria"/>
              </a:rPr>
              <a:t> </a:t>
            </a:r>
            <a:r>
              <a:rPr sz="1800" dirty="0">
                <a:latin typeface="Cambria"/>
                <a:cs typeface="Cambria"/>
              </a:rPr>
              <a:t>–</a:t>
            </a:r>
            <a:r>
              <a:rPr sz="1800" spc="45" dirty="0">
                <a:latin typeface="Cambria"/>
                <a:cs typeface="Cambria"/>
              </a:rPr>
              <a:t> </a:t>
            </a:r>
            <a:r>
              <a:rPr sz="1800" dirty="0">
                <a:latin typeface="Cambria"/>
                <a:cs typeface="Cambria"/>
              </a:rPr>
              <a:t>0.5</a:t>
            </a:r>
            <a:r>
              <a:rPr sz="1800" spc="55" dirty="0">
                <a:latin typeface="Cambria"/>
                <a:cs typeface="Cambria"/>
              </a:rPr>
              <a:t> </a:t>
            </a:r>
            <a:r>
              <a:rPr sz="1800" dirty="0">
                <a:latin typeface="Cambria"/>
                <a:cs typeface="Cambria"/>
              </a:rPr>
              <a:t>мл</a:t>
            </a:r>
            <a:r>
              <a:rPr sz="1800" spc="55" dirty="0">
                <a:latin typeface="Cambria"/>
                <a:cs typeface="Cambria"/>
              </a:rPr>
              <a:t> </a:t>
            </a:r>
            <a:r>
              <a:rPr sz="1800" spc="-60" dirty="0">
                <a:latin typeface="Cambria"/>
                <a:cs typeface="Cambria"/>
              </a:rPr>
              <a:t>0,05%</a:t>
            </a:r>
            <a:r>
              <a:rPr sz="1800" spc="55" dirty="0">
                <a:latin typeface="Cambria"/>
                <a:cs typeface="Cambria"/>
              </a:rPr>
              <a:t> </a:t>
            </a:r>
            <a:r>
              <a:rPr sz="1800" spc="-10" dirty="0">
                <a:latin typeface="Cambria"/>
                <a:cs typeface="Cambria"/>
              </a:rPr>
              <a:t>розчину</a:t>
            </a:r>
            <a:endParaRPr sz="1800">
              <a:latin typeface="Cambria"/>
              <a:cs typeface="Cambria"/>
            </a:endParaRPr>
          </a:p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sz="1800" spc="45" dirty="0">
                <a:latin typeface="Cambria"/>
                <a:cs typeface="Cambria"/>
              </a:rPr>
              <a:t>строфантину</a:t>
            </a:r>
            <a:r>
              <a:rPr sz="1800" spc="60" dirty="0">
                <a:latin typeface="Cambria"/>
                <a:cs typeface="Cambria"/>
              </a:rPr>
              <a:t> </a:t>
            </a:r>
            <a:r>
              <a:rPr sz="1800" spc="-25" dirty="0">
                <a:latin typeface="Cambria"/>
                <a:cs typeface="Cambria"/>
              </a:rPr>
              <a:t>в\в</a:t>
            </a:r>
            <a:endParaRPr sz="1800">
              <a:latin typeface="Cambria"/>
              <a:cs typeface="Cambria"/>
            </a:endParaRPr>
          </a:p>
          <a:p>
            <a:pPr marL="242570" lvl="1" indent="-229870">
              <a:lnSpc>
                <a:spcPct val="100000"/>
              </a:lnSpc>
              <a:spcBef>
                <a:spcPts val="10"/>
              </a:spcBef>
              <a:buAutoNum type="arabicPeriod" startAt="3"/>
              <a:tabLst>
                <a:tab pos="242570" algn="l"/>
              </a:tabLst>
            </a:pPr>
            <a:r>
              <a:rPr sz="1800" spc="125" dirty="0">
                <a:latin typeface="Cambria"/>
                <a:cs typeface="Cambria"/>
              </a:rPr>
              <a:t>При</a:t>
            </a:r>
            <a:r>
              <a:rPr sz="1800" spc="95" dirty="0">
                <a:latin typeface="Cambria"/>
                <a:cs typeface="Cambria"/>
              </a:rPr>
              <a:t> </a:t>
            </a:r>
            <a:r>
              <a:rPr sz="1800" dirty="0">
                <a:latin typeface="Cambria"/>
                <a:cs typeface="Cambria"/>
              </a:rPr>
              <a:t>судомах</a:t>
            </a:r>
            <a:r>
              <a:rPr sz="1800" spc="100" dirty="0">
                <a:latin typeface="Cambria"/>
                <a:cs typeface="Cambria"/>
              </a:rPr>
              <a:t> </a:t>
            </a:r>
            <a:r>
              <a:rPr sz="1800" dirty="0">
                <a:latin typeface="Cambria"/>
                <a:cs typeface="Cambria"/>
              </a:rPr>
              <a:t>–</a:t>
            </a:r>
            <a:r>
              <a:rPr sz="1800" spc="114" dirty="0">
                <a:latin typeface="Cambria"/>
                <a:cs typeface="Cambria"/>
              </a:rPr>
              <a:t> </a:t>
            </a:r>
            <a:r>
              <a:rPr sz="1800" dirty="0">
                <a:latin typeface="Cambria"/>
                <a:cs typeface="Cambria"/>
              </a:rPr>
              <a:t>2</a:t>
            </a:r>
            <a:r>
              <a:rPr sz="1800" spc="100" dirty="0">
                <a:latin typeface="Cambria"/>
                <a:cs typeface="Cambria"/>
              </a:rPr>
              <a:t> </a:t>
            </a:r>
            <a:r>
              <a:rPr sz="1800" dirty="0">
                <a:latin typeface="Cambria"/>
                <a:cs typeface="Cambria"/>
              </a:rPr>
              <a:t>мл</a:t>
            </a:r>
            <a:r>
              <a:rPr sz="1800" spc="114" dirty="0">
                <a:latin typeface="Cambria"/>
                <a:cs typeface="Cambria"/>
              </a:rPr>
              <a:t> </a:t>
            </a:r>
            <a:r>
              <a:rPr sz="1800" spc="-30" dirty="0">
                <a:latin typeface="Cambria"/>
                <a:cs typeface="Cambria"/>
              </a:rPr>
              <a:t>0,5%</a:t>
            </a:r>
            <a:r>
              <a:rPr sz="1800" spc="110" dirty="0">
                <a:latin typeface="Cambria"/>
                <a:cs typeface="Cambria"/>
              </a:rPr>
              <a:t> </a:t>
            </a:r>
            <a:r>
              <a:rPr sz="1800" dirty="0">
                <a:latin typeface="Cambria"/>
                <a:cs typeface="Cambria"/>
              </a:rPr>
              <a:t>розчину</a:t>
            </a:r>
            <a:r>
              <a:rPr sz="1800" spc="105" dirty="0">
                <a:latin typeface="Cambria"/>
                <a:cs typeface="Cambria"/>
              </a:rPr>
              <a:t> </a:t>
            </a:r>
            <a:r>
              <a:rPr sz="1800" dirty="0">
                <a:latin typeface="Cambria"/>
                <a:cs typeface="Cambria"/>
              </a:rPr>
              <a:t>сібазону</a:t>
            </a:r>
            <a:r>
              <a:rPr sz="1800" spc="100" dirty="0">
                <a:latin typeface="Cambria"/>
                <a:cs typeface="Cambria"/>
              </a:rPr>
              <a:t> </a:t>
            </a:r>
            <a:r>
              <a:rPr sz="1800" spc="30" dirty="0">
                <a:latin typeface="Cambria"/>
                <a:cs typeface="Cambria"/>
              </a:rPr>
              <a:t>в\м</a:t>
            </a:r>
            <a:endParaRPr sz="1800">
              <a:latin typeface="Cambria"/>
              <a:cs typeface="Cambria"/>
            </a:endParaRPr>
          </a:p>
          <a:p>
            <a:pPr marL="12700" marR="1243965" lvl="1" indent="229870">
              <a:lnSpc>
                <a:spcPct val="100000"/>
              </a:lnSpc>
              <a:spcBef>
                <a:spcPts val="10"/>
              </a:spcBef>
              <a:buAutoNum type="arabicPeriod" startAt="3"/>
              <a:tabLst>
                <a:tab pos="242570" algn="l"/>
              </a:tabLst>
            </a:pPr>
            <a:r>
              <a:rPr sz="1800" spc="125" dirty="0">
                <a:latin typeface="Cambria"/>
                <a:cs typeface="Cambria"/>
              </a:rPr>
              <a:t>При</a:t>
            </a:r>
            <a:r>
              <a:rPr sz="1800" spc="110" dirty="0">
                <a:latin typeface="Cambria"/>
                <a:cs typeface="Cambria"/>
              </a:rPr>
              <a:t> </a:t>
            </a:r>
            <a:r>
              <a:rPr sz="1800" dirty="0">
                <a:latin typeface="Cambria"/>
                <a:cs typeface="Cambria"/>
              </a:rPr>
              <a:t>лихоманці</a:t>
            </a:r>
            <a:r>
              <a:rPr sz="1800" spc="125" dirty="0">
                <a:latin typeface="Cambria"/>
                <a:cs typeface="Cambria"/>
              </a:rPr>
              <a:t> </a:t>
            </a:r>
            <a:r>
              <a:rPr sz="1800" dirty="0">
                <a:latin typeface="Cambria"/>
                <a:cs typeface="Cambria"/>
              </a:rPr>
              <a:t>вище</a:t>
            </a:r>
            <a:r>
              <a:rPr sz="1800" spc="130" dirty="0">
                <a:latin typeface="Cambria"/>
                <a:cs typeface="Cambria"/>
              </a:rPr>
              <a:t> </a:t>
            </a:r>
            <a:r>
              <a:rPr sz="1800" spc="-55" dirty="0">
                <a:latin typeface="Cambria"/>
                <a:cs typeface="Cambria"/>
              </a:rPr>
              <a:t>38</a:t>
            </a:r>
            <a:r>
              <a:rPr sz="1800" spc="114" dirty="0">
                <a:latin typeface="Cambria"/>
                <a:cs typeface="Cambria"/>
              </a:rPr>
              <a:t> </a:t>
            </a:r>
            <a:r>
              <a:rPr sz="1800" dirty="0">
                <a:latin typeface="Cambria"/>
                <a:cs typeface="Cambria"/>
              </a:rPr>
              <a:t>–</a:t>
            </a:r>
            <a:r>
              <a:rPr sz="1800" spc="130" dirty="0">
                <a:latin typeface="Cambria"/>
                <a:cs typeface="Cambria"/>
              </a:rPr>
              <a:t> </a:t>
            </a:r>
            <a:r>
              <a:rPr sz="1800" spc="-10" dirty="0">
                <a:latin typeface="Cambria"/>
                <a:cs typeface="Cambria"/>
              </a:rPr>
              <a:t>призначення </a:t>
            </a:r>
            <a:r>
              <a:rPr sz="1800" dirty="0">
                <a:latin typeface="Cambria"/>
                <a:cs typeface="Cambria"/>
              </a:rPr>
              <a:t>антибіотиків</a:t>
            </a:r>
            <a:r>
              <a:rPr sz="1800" spc="229" dirty="0">
                <a:latin typeface="Cambria"/>
                <a:cs typeface="Cambria"/>
              </a:rPr>
              <a:t> </a:t>
            </a:r>
            <a:r>
              <a:rPr sz="1800" dirty="0">
                <a:latin typeface="Cambria"/>
                <a:cs typeface="Cambria"/>
              </a:rPr>
              <a:t>широкого</a:t>
            </a:r>
            <a:r>
              <a:rPr sz="1800" spc="235" dirty="0">
                <a:latin typeface="Cambria"/>
                <a:cs typeface="Cambria"/>
              </a:rPr>
              <a:t> </a:t>
            </a:r>
            <a:r>
              <a:rPr sz="1800" dirty="0">
                <a:latin typeface="Cambria"/>
                <a:cs typeface="Cambria"/>
              </a:rPr>
              <a:t>спектру</a:t>
            </a:r>
            <a:r>
              <a:rPr sz="1800" spc="235" dirty="0">
                <a:latin typeface="Cambria"/>
                <a:cs typeface="Cambria"/>
              </a:rPr>
              <a:t> </a:t>
            </a:r>
            <a:r>
              <a:rPr sz="1800" spc="-25" dirty="0">
                <a:latin typeface="Cambria"/>
                <a:cs typeface="Cambria"/>
              </a:rPr>
              <a:t>дії</a:t>
            </a:r>
            <a:endParaRPr sz="1800">
              <a:latin typeface="Cambria"/>
              <a:cs typeface="Cambri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19709" rIns="0" bIns="0" rtlCol="0">
            <a:spAutoFit/>
          </a:bodyPr>
          <a:lstStyle/>
          <a:p>
            <a:pPr marL="3070860">
              <a:lnSpc>
                <a:spcPct val="100000"/>
              </a:lnSpc>
              <a:spcBef>
                <a:spcPts val="100"/>
              </a:spcBef>
            </a:pPr>
            <a:r>
              <a:rPr spc="-10" dirty="0"/>
              <a:t>Лікування</a:t>
            </a: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650"/>
              </a:lnSpc>
            </a:pPr>
            <a:fld id="{81D60167-4931-47E6-BA6A-407CBD079E47}" type="slidenum">
              <a:rPr spc="-25" dirty="0"/>
              <a:pPr marL="38100">
                <a:lnSpc>
                  <a:spcPts val="1650"/>
                </a:lnSpc>
              </a:pPr>
              <a:t>20</a:t>
            </a:fld>
            <a:endParaRPr spc="-25" dirty="0"/>
          </a:p>
        </p:txBody>
      </p:sp>
      <p:sp>
        <p:nvSpPr>
          <p:cNvPr id="4" name="object 4"/>
          <p:cNvSpPr txBox="1"/>
          <p:nvPr/>
        </p:nvSpPr>
        <p:spPr>
          <a:xfrm>
            <a:off x="305904" y="929788"/>
            <a:ext cx="4135120" cy="388556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>
              <a:lnSpc>
                <a:spcPct val="100499"/>
              </a:lnSpc>
              <a:spcBef>
                <a:spcPts val="90"/>
              </a:spcBef>
            </a:pPr>
            <a:r>
              <a:rPr sz="1800" b="1" i="1" dirty="0">
                <a:latin typeface="Cambria"/>
                <a:cs typeface="Cambria"/>
              </a:rPr>
              <a:t>При</a:t>
            </a:r>
            <a:r>
              <a:rPr sz="1800" b="1" i="1" spc="20" dirty="0">
                <a:latin typeface="Cambria"/>
                <a:cs typeface="Cambria"/>
              </a:rPr>
              <a:t> </a:t>
            </a:r>
            <a:r>
              <a:rPr sz="1800" b="1" i="1" spc="-30" dirty="0">
                <a:latin typeface="Cambria"/>
                <a:cs typeface="Cambria"/>
              </a:rPr>
              <a:t>розвитку</a:t>
            </a:r>
            <a:r>
              <a:rPr sz="1800" b="1" i="1" spc="35" dirty="0">
                <a:latin typeface="Cambria"/>
                <a:cs typeface="Cambria"/>
              </a:rPr>
              <a:t> </a:t>
            </a:r>
            <a:r>
              <a:rPr sz="1800" b="1" i="1" spc="-40" dirty="0">
                <a:latin typeface="Cambria"/>
                <a:cs typeface="Cambria"/>
              </a:rPr>
              <a:t>агранулоцитозу</a:t>
            </a:r>
            <a:r>
              <a:rPr sz="1800" b="1" i="1" spc="50" dirty="0">
                <a:latin typeface="Cambria"/>
                <a:cs typeface="Cambria"/>
              </a:rPr>
              <a:t> </a:t>
            </a:r>
            <a:r>
              <a:rPr sz="1800" spc="-50" dirty="0">
                <a:latin typeface="Cambria"/>
                <a:cs typeface="Cambria"/>
              </a:rPr>
              <a:t>– </a:t>
            </a:r>
            <a:r>
              <a:rPr sz="1800" dirty="0">
                <a:latin typeface="Cambria"/>
                <a:cs typeface="Cambria"/>
              </a:rPr>
              <a:t>асептичні</a:t>
            </a:r>
            <a:r>
              <a:rPr sz="1800" spc="260" dirty="0">
                <a:latin typeface="Cambria"/>
                <a:cs typeface="Cambria"/>
              </a:rPr>
              <a:t> </a:t>
            </a:r>
            <a:r>
              <a:rPr sz="1800" dirty="0">
                <a:latin typeface="Cambria"/>
                <a:cs typeface="Cambria"/>
              </a:rPr>
              <a:t>умови</a:t>
            </a:r>
            <a:r>
              <a:rPr sz="1800" spc="250" dirty="0">
                <a:latin typeface="Cambria"/>
                <a:cs typeface="Cambria"/>
              </a:rPr>
              <a:t> </a:t>
            </a:r>
            <a:r>
              <a:rPr sz="1800" dirty="0">
                <a:latin typeface="Cambria"/>
                <a:cs typeface="Cambria"/>
              </a:rPr>
              <a:t>перебування</a:t>
            </a:r>
            <a:r>
              <a:rPr sz="1800" spc="254" dirty="0">
                <a:latin typeface="Cambria"/>
                <a:cs typeface="Cambria"/>
              </a:rPr>
              <a:t> </a:t>
            </a:r>
            <a:r>
              <a:rPr sz="1800" spc="-10" dirty="0">
                <a:latin typeface="Cambria"/>
                <a:cs typeface="Cambria"/>
              </a:rPr>
              <a:t>хворих. </a:t>
            </a:r>
            <a:r>
              <a:rPr sz="1800" dirty="0">
                <a:latin typeface="Cambria"/>
                <a:cs typeface="Cambria"/>
              </a:rPr>
              <a:t>В</a:t>
            </a:r>
            <a:r>
              <a:rPr sz="1800" spc="30" dirty="0">
                <a:latin typeface="Cambria"/>
                <a:cs typeface="Cambria"/>
              </a:rPr>
              <a:t> </a:t>
            </a:r>
            <a:r>
              <a:rPr sz="1800" spc="45" dirty="0">
                <a:latin typeface="Cambria"/>
                <a:cs typeface="Cambria"/>
              </a:rPr>
              <a:t>приміщеннях</a:t>
            </a:r>
            <a:r>
              <a:rPr sz="1800" spc="25" dirty="0">
                <a:latin typeface="Cambria"/>
                <a:cs typeface="Cambria"/>
              </a:rPr>
              <a:t> </a:t>
            </a:r>
            <a:r>
              <a:rPr sz="1800" dirty="0">
                <a:latin typeface="Cambria"/>
                <a:cs typeface="Cambria"/>
              </a:rPr>
              <a:t>встановлюють</a:t>
            </a:r>
            <a:r>
              <a:rPr sz="1800" spc="25" dirty="0">
                <a:latin typeface="Cambria"/>
                <a:cs typeface="Cambria"/>
              </a:rPr>
              <a:t> </a:t>
            </a:r>
            <a:r>
              <a:rPr sz="1800" spc="135" dirty="0">
                <a:latin typeface="Cambria"/>
                <a:cs typeface="Cambria"/>
              </a:rPr>
              <a:t>УФ </a:t>
            </a:r>
            <a:r>
              <a:rPr sz="1800" dirty="0">
                <a:latin typeface="Cambria"/>
                <a:cs typeface="Cambria"/>
              </a:rPr>
              <a:t>бактерицидні</a:t>
            </a:r>
            <a:r>
              <a:rPr sz="1800" spc="235" dirty="0">
                <a:latin typeface="Cambria"/>
                <a:cs typeface="Cambria"/>
              </a:rPr>
              <a:t> </a:t>
            </a:r>
            <a:r>
              <a:rPr sz="1800" dirty="0">
                <a:latin typeface="Cambria"/>
                <a:cs typeface="Cambria"/>
              </a:rPr>
              <a:t>лампи.</a:t>
            </a:r>
            <a:r>
              <a:rPr sz="1800" spc="250" dirty="0">
                <a:latin typeface="Cambria"/>
                <a:cs typeface="Cambria"/>
              </a:rPr>
              <a:t> </a:t>
            </a:r>
            <a:r>
              <a:rPr sz="1800" spc="45" dirty="0">
                <a:latin typeface="Cambria"/>
                <a:cs typeface="Cambria"/>
              </a:rPr>
              <a:t>Персонал</a:t>
            </a:r>
            <a:r>
              <a:rPr sz="1800" spc="245" dirty="0">
                <a:latin typeface="Cambria"/>
                <a:cs typeface="Cambria"/>
              </a:rPr>
              <a:t> </a:t>
            </a:r>
            <a:r>
              <a:rPr sz="1800" spc="-25" dirty="0">
                <a:latin typeface="Cambria"/>
                <a:cs typeface="Cambria"/>
              </a:rPr>
              <a:t>має </a:t>
            </a:r>
            <a:r>
              <a:rPr sz="1800" dirty="0">
                <a:latin typeface="Cambria"/>
                <a:cs typeface="Cambria"/>
              </a:rPr>
              <a:t>надягати</a:t>
            </a:r>
            <a:r>
              <a:rPr sz="1800" spc="130" dirty="0">
                <a:latin typeface="Cambria"/>
                <a:cs typeface="Cambria"/>
              </a:rPr>
              <a:t> </a:t>
            </a:r>
            <a:r>
              <a:rPr sz="1800" dirty="0">
                <a:latin typeface="Cambria"/>
                <a:cs typeface="Cambria"/>
              </a:rPr>
              <a:t>марлеву</a:t>
            </a:r>
            <a:r>
              <a:rPr sz="1800" spc="135" dirty="0">
                <a:latin typeface="Cambria"/>
                <a:cs typeface="Cambria"/>
              </a:rPr>
              <a:t> </a:t>
            </a:r>
            <a:r>
              <a:rPr sz="1800" dirty="0">
                <a:latin typeface="Cambria"/>
                <a:cs typeface="Cambria"/>
              </a:rPr>
              <a:t>пов’язку</a:t>
            </a:r>
            <a:r>
              <a:rPr sz="1800" spc="135" dirty="0">
                <a:latin typeface="Cambria"/>
                <a:cs typeface="Cambria"/>
              </a:rPr>
              <a:t> </a:t>
            </a:r>
            <a:r>
              <a:rPr sz="1800" dirty="0">
                <a:latin typeface="Cambria"/>
                <a:cs typeface="Cambria"/>
              </a:rPr>
              <a:t>на</a:t>
            </a:r>
            <a:r>
              <a:rPr sz="1800" spc="145" dirty="0">
                <a:latin typeface="Cambria"/>
                <a:cs typeface="Cambria"/>
              </a:rPr>
              <a:t> </a:t>
            </a:r>
            <a:r>
              <a:rPr sz="1800" dirty="0">
                <a:latin typeface="Cambria"/>
                <a:cs typeface="Cambria"/>
              </a:rPr>
              <a:t>рот,</a:t>
            </a:r>
            <a:r>
              <a:rPr sz="1800" spc="150" dirty="0">
                <a:latin typeface="Cambria"/>
                <a:cs typeface="Cambria"/>
              </a:rPr>
              <a:t> </a:t>
            </a:r>
            <a:r>
              <a:rPr sz="1800" spc="-20" dirty="0">
                <a:latin typeface="Cambria"/>
                <a:cs typeface="Cambria"/>
              </a:rPr>
              <a:t>ніс, </a:t>
            </a:r>
            <a:r>
              <a:rPr sz="1800" dirty="0">
                <a:latin typeface="Cambria"/>
                <a:cs typeface="Cambria"/>
              </a:rPr>
              <a:t>змінне</a:t>
            </a:r>
            <a:r>
              <a:rPr sz="1800" spc="45" dirty="0">
                <a:latin typeface="Cambria"/>
                <a:cs typeface="Cambria"/>
              </a:rPr>
              <a:t> </a:t>
            </a:r>
            <a:r>
              <a:rPr sz="1800" spc="-10" dirty="0">
                <a:latin typeface="Cambria"/>
                <a:cs typeface="Cambria"/>
              </a:rPr>
              <a:t>взуття,</a:t>
            </a:r>
            <a:r>
              <a:rPr sz="1800" spc="45" dirty="0">
                <a:latin typeface="Cambria"/>
                <a:cs typeface="Cambria"/>
              </a:rPr>
              <a:t> </a:t>
            </a:r>
            <a:r>
              <a:rPr sz="1800" spc="80" dirty="0">
                <a:latin typeface="Cambria"/>
                <a:cs typeface="Cambria"/>
              </a:rPr>
              <a:t>що</a:t>
            </a:r>
            <a:r>
              <a:rPr sz="1800" spc="40" dirty="0">
                <a:latin typeface="Cambria"/>
                <a:cs typeface="Cambria"/>
              </a:rPr>
              <a:t> </a:t>
            </a:r>
            <a:r>
              <a:rPr sz="1800" dirty="0">
                <a:latin typeface="Cambria"/>
                <a:cs typeface="Cambria"/>
              </a:rPr>
              <a:t>має</a:t>
            </a:r>
            <a:r>
              <a:rPr sz="1800" spc="60" dirty="0">
                <a:latin typeface="Cambria"/>
                <a:cs typeface="Cambria"/>
              </a:rPr>
              <a:t> </a:t>
            </a:r>
            <a:r>
              <a:rPr sz="1800" spc="-10" dirty="0">
                <a:latin typeface="Cambria"/>
                <a:cs typeface="Cambria"/>
              </a:rPr>
              <a:t>знаходитися </a:t>
            </a:r>
            <a:r>
              <a:rPr sz="1800" dirty="0">
                <a:latin typeface="Cambria"/>
                <a:cs typeface="Cambria"/>
              </a:rPr>
              <a:t>перед</a:t>
            </a:r>
            <a:r>
              <a:rPr sz="1800" spc="165" dirty="0">
                <a:latin typeface="Cambria"/>
                <a:cs typeface="Cambria"/>
              </a:rPr>
              <a:t> </a:t>
            </a:r>
            <a:r>
              <a:rPr sz="1800" dirty="0">
                <a:latin typeface="Cambria"/>
                <a:cs typeface="Cambria"/>
              </a:rPr>
              <a:t>входом</a:t>
            </a:r>
            <a:r>
              <a:rPr sz="1800" spc="160" dirty="0">
                <a:latin typeface="Cambria"/>
                <a:cs typeface="Cambria"/>
              </a:rPr>
              <a:t> </a:t>
            </a:r>
            <a:r>
              <a:rPr sz="1800" dirty="0">
                <a:latin typeface="Cambria"/>
                <a:cs typeface="Cambria"/>
              </a:rPr>
              <a:t>до</a:t>
            </a:r>
            <a:r>
              <a:rPr sz="1800" spc="160" dirty="0">
                <a:latin typeface="Cambria"/>
                <a:cs typeface="Cambria"/>
              </a:rPr>
              <a:t> </a:t>
            </a:r>
            <a:r>
              <a:rPr sz="1800" dirty="0">
                <a:latin typeface="Cambria"/>
                <a:cs typeface="Cambria"/>
              </a:rPr>
              <a:t>палати,</a:t>
            </a:r>
            <a:r>
              <a:rPr sz="1800" spc="170" dirty="0">
                <a:latin typeface="Cambria"/>
                <a:cs typeface="Cambria"/>
              </a:rPr>
              <a:t> </a:t>
            </a:r>
            <a:r>
              <a:rPr sz="1800" dirty="0">
                <a:latin typeface="Cambria"/>
                <a:cs typeface="Cambria"/>
              </a:rPr>
              <a:t>змоченим</a:t>
            </a:r>
            <a:r>
              <a:rPr sz="1800" spc="170" dirty="0">
                <a:latin typeface="Cambria"/>
                <a:cs typeface="Cambria"/>
              </a:rPr>
              <a:t> </a:t>
            </a:r>
            <a:r>
              <a:rPr sz="1800" spc="30" dirty="0">
                <a:latin typeface="Cambria"/>
                <a:cs typeface="Cambria"/>
              </a:rPr>
              <a:t>у </a:t>
            </a:r>
            <a:r>
              <a:rPr sz="1800" spc="-55" dirty="0">
                <a:latin typeface="Cambria"/>
                <a:cs typeface="Cambria"/>
              </a:rPr>
              <a:t>1%</a:t>
            </a:r>
            <a:r>
              <a:rPr sz="1800" spc="110" dirty="0">
                <a:latin typeface="Cambria"/>
                <a:cs typeface="Cambria"/>
              </a:rPr>
              <a:t> </a:t>
            </a:r>
            <a:r>
              <a:rPr sz="1800" dirty="0">
                <a:latin typeface="Cambria"/>
                <a:cs typeface="Cambria"/>
              </a:rPr>
              <a:t>розчині</a:t>
            </a:r>
            <a:r>
              <a:rPr sz="1800" spc="110" dirty="0">
                <a:latin typeface="Cambria"/>
                <a:cs typeface="Cambria"/>
              </a:rPr>
              <a:t> </a:t>
            </a:r>
            <a:r>
              <a:rPr sz="1800" spc="-10" dirty="0">
                <a:latin typeface="Cambria"/>
                <a:cs typeface="Cambria"/>
              </a:rPr>
              <a:t>хлораміна.</a:t>
            </a:r>
            <a:endParaRPr sz="1800">
              <a:latin typeface="Cambria"/>
              <a:cs typeface="Cambria"/>
            </a:endParaRPr>
          </a:p>
          <a:p>
            <a:pPr>
              <a:lnSpc>
                <a:spcPct val="100000"/>
              </a:lnSpc>
              <a:spcBef>
                <a:spcPts val="65"/>
              </a:spcBef>
            </a:pPr>
            <a:endParaRPr sz="1800">
              <a:latin typeface="Cambria"/>
              <a:cs typeface="Cambria"/>
            </a:endParaRPr>
          </a:p>
          <a:p>
            <a:pPr marL="12700" marR="196215">
              <a:lnSpc>
                <a:spcPct val="100000"/>
              </a:lnSpc>
            </a:pPr>
            <a:r>
              <a:rPr sz="1800" spc="10" dirty="0">
                <a:latin typeface="Cambria"/>
                <a:cs typeface="Cambria"/>
              </a:rPr>
              <a:t>Антибіотикотерапія</a:t>
            </a:r>
            <a:r>
              <a:rPr sz="1800" spc="185" dirty="0">
                <a:latin typeface="Cambria"/>
                <a:cs typeface="Cambria"/>
              </a:rPr>
              <a:t> </a:t>
            </a:r>
            <a:r>
              <a:rPr sz="1800" spc="10" dirty="0">
                <a:latin typeface="Cambria"/>
                <a:cs typeface="Cambria"/>
              </a:rPr>
              <a:t>проводиться</a:t>
            </a:r>
            <a:r>
              <a:rPr sz="1800" spc="175" dirty="0">
                <a:latin typeface="Cambria"/>
                <a:cs typeface="Cambria"/>
              </a:rPr>
              <a:t> </a:t>
            </a:r>
            <a:r>
              <a:rPr sz="1800" spc="-25" dirty="0">
                <a:latin typeface="Cambria"/>
                <a:cs typeface="Cambria"/>
              </a:rPr>
              <a:t>до </a:t>
            </a:r>
            <a:r>
              <a:rPr sz="1800" dirty="0">
                <a:latin typeface="Cambria"/>
                <a:cs typeface="Cambria"/>
              </a:rPr>
              <a:t>виходу</a:t>
            </a:r>
            <a:r>
              <a:rPr sz="1800" spc="105" dirty="0">
                <a:latin typeface="Cambria"/>
                <a:cs typeface="Cambria"/>
              </a:rPr>
              <a:t> </a:t>
            </a:r>
            <a:r>
              <a:rPr sz="1800" dirty="0">
                <a:latin typeface="Cambria"/>
                <a:cs typeface="Cambria"/>
              </a:rPr>
              <a:t>зі</a:t>
            </a:r>
            <a:r>
              <a:rPr sz="1800" spc="114" dirty="0">
                <a:latin typeface="Cambria"/>
                <a:cs typeface="Cambria"/>
              </a:rPr>
              <a:t> </a:t>
            </a:r>
            <a:r>
              <a:rPr sz="1800" dirty="0">
                <a:latin typeface="Cambria"/>
                <a:cs typeface="Cambria"/>
              </a:rPr>
              <a:t>стану</a:t>
            </a:r>
            <a:r>
              <a:rPr sz="1800" spc="105" dirty="0">
                <a:latin typeface="Cambria"/>
                <a:cs typeface="Cambria"/>
              </a:rPr>
              <a:t> </a:t>
            </a:r>
            <a:r>
              <a:rPr sz="1800" spc="-10" dirty="0">
                <a:latin typeface="Cambria"/>
                <a:cs typeface="Cambria"/>
              </a:rPr>
              <a:t>агранулоцитозу.</a:t>
            </a:r>
            <a:endParaRPr sz="1800">
              <a:latin typeface="Cambria"/>
              <a:cs typeface="Cambria"/>
            </a:endParaRPr>
          </a:p>
          <a:p>
            <a:pPr marL="12700" marR="372110">
              <a:lnSpc>
                <a:spcPct val="100499"/>
              </a:lnSpc>
              <a:spcBef>
                <a:spcPts val="20"/>
              </a:spcBef>
            </a:pPr>
            <a:r>
              <a:rPr sz="1800" spc="40" dirty="0">
                <a:latin typeface="Cambria"/>
                <a:cs typeface="Cambria"/>
              </a:rPr>
              <a:t>Профілактика </a:t>
            </a:r>
            <a:r>
              <a:rPr sz="1800" dirty="0">
                <a:latin typeface="Cambria"/>
                <a:cs typeface="Cambria"/>
              </a:rPr>
              <a:t>антибіотикорезистентності</a:t>
            </a:r>
            <a:r>
              <a:rPr sz="1800" spc="114" dirty="0">
                <a:latin typeface="Cambria"/>
                <a:cs typeface="Cambria"/>
              </a:rPr>
              <a:t> </a:t>
            </a:r>
            <a:r>
              <a:rPr sz="1800" dirty="0">
                <a:latin typeface="Cambria"/>
                <a:cs typeface="Cambria"/>
              </a:rPr>
              <a:t>–</a:t>
            </a:r>
            <a:r>
              <a:rPr sz="1800" spc="125" dirty="0">
                <a:latin typeface="Cambria"/>
                <a:cs typeface="Cambria"/>
              </a:rPr>
              <a:t> </a:t>
            </a:r>
            <a:r>
              <a:rPr sz="1800" spc="-10" dirty="0">
                <a:latin typeface="Cambria"/>
                <a:cs typeface="Cambria"/>
              </a:rPr>
              <a:t>зміна </a:t>
            </a:r>
            <a:r>
              <a:rPr sz="1800" dirty="0">
                <a:latin typeface="Cambria"/>
                <a:cs typeface="Cambria"/>
              </a:rPr>
              <a:t>антибіотиків</a:t>
            </a:r>
            <a:r>
              <a:rPr sz="1800" spc="95" dirty="0">
                <a:latin typeface="Cambria"/>
                <a:cs typeface="Cambria"/>
              </a:rPr>
              <a:t> </a:t>
            </a:r>
            <a:r>
              <a:rPr sz="1800" dirty="0">
                <a:latin typeface="Cambria"/>
                <a:cs typeface="Cambria"/>
              </a:rPr>
              <a:t>кожні</a:t>
            </a:r>
            <a:r>
              <a:rPr sz="1800" spc="105" dirty="0">
                <a:latin typeface="Cambria"/>
                <a:cs typeface="Cambria"/>
              </a:rPr>
              <a:t> </a:t>
            </a:r>
            <a:r>
              <a:rPr sz="1800" spc="-70" dirty="0">
                <a:latin typeface="Cambria"/>
                <a:cs typeface="Cambria"/>
              </a:rPr>
              <a:t>4-</a:t>
            </a:r>
            <a:r>
              <a:rPr sz="1800" dirty="0">
                <a:latin typeface="Cambria"/>
                <a:cs typeface="Cambria"/>
              </a:rPr>
              <a:t>5</a:t>
            </a:r>
            <a:r>
              <a:rPr sz="1800" spc="105" dirty="0">
                <a:latin typeface="Cambria"/>
                <a:cs typeface="Cambria"/>
              </a:rPr>
              <a:t> </a:t>
            </a:r>
            <a:r>
              <a:rPr sz="1800" spc="-20" dirty="0">
                <a:latin typeface="Cambria"/>
                <a:cs typeface="Cambria"/>
              </a:rPr>
              <a:t>днів.</a:t>
            </a:r>
            <a:endParaRPr sz="1800">
              <a:latin typeface="Cambria"/>
              <a:cs typeface="Cambri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19709" rIns="0" bIns="0" rtlCol="0">
            <a:spAutoFit/>
          </a:bodyPr>
          <a:lstStyle/>
          <a:p>
            <a:pPr marL="3070860">
              <a:lnSpc>
                <a:spcPct val="100000"/>
              </a:lnSpc>
              <a:spcBef>
                <a:spcPts val="100"/>
              </a:spcBef>
            </a:pPr>
            <a:r>
              <a:rPr spc="-10" dirty="0"/>
              <a:t>Лікування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650"/>
              </a:lnSpc>
            </a:pPr>
            <a:fld id="{81D60167-4931-47E6-BA6A-407CBD079E47}" type="slidenum">
              <a:rPr spc="-25" dirty="0"/>
              <a:pPr marL="38100">
                <a:lnSpc>
                  <a:spcPts val="1650"/>
                </a:lnSpc>
              </a:pPr>
              <a:t>21</a:t>
            </a:fld>
            <a:endParaRPr spc="-25" dirty="0"/>
          </a:p>
        </p:txBody>
      </p:sp>
      <p:sp>
        <p:nvSpPr>
          <p:cNvPr id="3" name="object 3"/>
          <p:cNvSpPr txBox="1"/>
          <p:nvPr/>
        </p:nvSpPr>
        <p:spPr>
          <a:xfrm>
            <a:off x="305904" y="929788"/>
            <a:ext cx="4350385" cy="3333750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 marR="103505">
              <a:lnSpc>
                <a:spcPct val="100600"/>
              </a:lnSpc>
              <a:spcBef>
                <a:spcPts val="85"/>
              </a:spcBef>
            </a:pPr>
            <a:r>
              <a:rPr sz="1800" dirty="0">
                <a:latin typeface="Cambria"/>
                <a:cs typeface="Cambria"/>
              </a:rPr>
              <a:t>Регулярні</a:t>
            </a:r>
            <a:r>
              <a:rPr sz="1800" spc="270" dirty="0">
                <a:latin typeface="Cambria"/>
                <a:cs typeface="Cambria"/>
              </a:rPr>
              <a:t> </a:t>
            </a:r>
            <a:r>
              <a:rPr sz="1800" dirty="0">
                <a:latin typeface="Cambria"/>
                <a:cs typeface="Cambria"/>
              </a:rPr>
              <a:t>бактеріологічні</a:t>
            </a:r>
            <a:r>
              <a:rPr sz="1800" spc="275" dirty="0">
                <a:latin typeface="Cambria"/>
                <a:cs typeface="Cambria"/>
              </a:rPr>
              <a:t> </a:t>
            </a:r>
            <a:r>
              <a:rPr sz="1800" spc="-10" dirty="0">
                <a:latin typeface="Cambria"/>
                <a:cs typeface="Cambria"/>
              </a:rPr>
              <a:t>дослідження </a:t>
            </a:r>
            <a:r>
              <a:rPr sz="1800" dirty="0">
                <a:latin typeface="Cambria"/>
                <a:cs typeface="Cambria"/>
              </a:rPr>
              <a:t>мокротиння</a:t>
            </a:r>
            <a:r>
              <a:rPr sz="1800" spc="140" dirty="0">
                <a:latin typeface="Cambria"/>
                <a:cs typeface="Cambria"/>
              </a:rPr>
              <a:t> </a:t>
            </a:r>
            <a:r>
              <a:rPr sz="1800" dirty="0">
                <a:latin typeface="Cambria"/>
                <a:cs typeface="Cambria"/>
              </a:rPr>
              <a:t>та</a:t>
            </a:r>
            <a:r>
              <a:rPr sz="1800" spc="145" dirty="0">
                <a:latin typeface="Cambria"/>
                <a:cs typeface="Cambria"/>
              </a:rPr>
              <a:t> </a:t>
            </a:r>
            <a:r>
              <a:rPr sz="1800" dirty="0">
                <a:latin typeface="Cambria"/>
                <a:cs typeface="Cambria"/>
              </a:rPr>
              <a:t>венозної</a:t>
            </a:r>
            <a:r>
              <a:rPr sz="1800" spc="135" dirty="0">
                <a:latin typeface="Cambria"/>
                <a:cs typeface="Cambria"/>
              </a:rPr>
              <a:t> </a:t>
            </a:r>
            <a:r>
              <a:rPr sz="1800" dirty="0">
                <a:latin typeface="Cambria"/>
                <a:cs typeface="Cambria"/>
              </a:rPr>
              <a:t>крові.</a:t>
            </a:r>
            <a:r>
              <a:rPr sz="1800" spc="145" dirty="0">
                <a:latin typeface="Cambria"/>
                <a:cs typeface="Cambria"/>
              </a:rPr>
              <a:t> </a:t>
            </a:r>
            <a:r>
              <a:rPr sz="1800" spc="95" dirty="0">
                <a:latin typeface="Cambria"/>
                <a:cs typeface="Cambria"/>
              </a:rPr>
              <a:t>При </a:t>
            </a:r>
            <a:r>
              <a:rPr sz="1800" dirty="0">
                <a:latin typeface="Cambria"/>
                <a:cs typeface="Cambria"/>
              </a:rPr>
              <a:t>виявленні</a:t>
            </a:r>
            <a:r>
              <a:rPr sz="1800" spc="130" dirty="0">
                <a:latin typeface="Cambria"/>
                <a:cs typeface="Cambria"/>
              </a:rPr>
              <a:t> </a:t>
            </a:r>
            <a:r>
              <a:rPr sz="1800" dirty="0">
                <a:latin typeface="Cambria"/>
                <a:cs typeface="Cambria"/>
              </a:rPr>
              <a:t>збудника</a:t>
            </a:r>
            <a:r>
              <a:rPr sz="1800" spc="130" dirty="0">
                <a:latin typeface="Cambria"/>
                <a:cs typeface="Cambria"/>
              </a:rPr>
              <a:t> </a:t>
            </a:r>
            <a:r>
              <a:rPr sz="1800" dirty="0">
                <a:latin typeface="Cambria"/>
                <a:cs typeface="Cambria"/>
              </a:rPr>
              <a:t>–</a:t>
            </a:r>
            <a:r>
              <a:rPr sz="1800" spc="135" dirty="0">
                <a:latin typeface="Cambria"/>
                <a:cs typeface="Cambria"/>
              </a:rPr>
              <a:t> </a:t>
            </a:r>
            <a:r>
              <a:rPr sz="1800" dirty="0">
                <a:latin typeface="Cambria"/>
                <a:cs typeface="Cambria"/>
              </a:rPr>
              <a:t>лікування</a:t>
            </a:r>
            <a:r>
              <a:rPr sz="1800" spc="140" dirty="0">
                <a:latin typeface="Cambria"/>
                <a:cs typeface="Cambria"/>
              </a:rPr>
              <a:t> </a:t>
            </a:r>
            <a:r>
              <a:rPr sz="1800" spc="-50" dirty="0">
                <a:latin typeface="Cambria"/>
                <a:cs typeface="Cambria"/>
              </a:rPr>
              <a:t>в </a:t>
            </a:r>
            <a:r>
              <a:rPr sz="1800" dirty="0">
                <a:latin typeface="Cambria"/>
                <a:cs typeface="Cambria"/>
              </a:rPr>
              <a:t>залежності</a:t>
            </a:r>
            <a:r>
              <a:rPr sz="1800" spc="50" dirty="0">
                <a:latin typeface="Cambria"/>
                <a:cs typeface="Cambria"/>
              </a:rPr>
              <a:t> </a:t>
            </a:r>
            <a:r>
              <a:rPr sz="1800" dirty="0">
                <a:latin typeface="Cambria"/>
                <a:cs typeface="Cambria"/>
              </a:rPr>
              <a:t>від</a:t>
            </a:r>
            <a:r>
              <a:rPr sz="1800" spc="55" dirty="0">
                <a:latin typeface="Cambria"/>
                <a:cs typeface="Cambria"/>
              </a:rPr>
              <a:t> </a:t>
            </a:r>
            <a:r>
              <a:rPr sz="1800" dirty="0">
                <a:latin typeface="Cambria"/>
                <a:cs typeface="Cambria"/>
              </a:rPr>
              <a:t>чутливості</a:t>
            </a:r>
            <a:r>
              <a:rPr sz="1800" spc="60" dirty="0">
                <a:latin typeface="Cambria"/>
                <a:cs typeface="Cambria"/>
              </a:rPr>
              <a:t> </a:t>
            </a:r>
            <a:r>
              <a:rPr sz="1800" spc="45" dirty="0">
                <a:latin typeface="Cambria"/>
                <a:cs typeface="Cambria"/>
              </a:rPr>
              <a:t>мікрофлори.</a:t>
            </a:r>
            <a:endParaRPr sz="1800">
              <a:latin typeface="Cambria"/>
              <a:cs typeface="Cambria"/>
            </a:endParaRPr>
          </a:p>
          <a:p>
            <a:pPr>
              <a:lnSpc>
                <a:spcPct val="100000"/>
              </a:lnSpc>
              <a:spcBef>
                <a:spcPts val="60"/>
              </a:spcBef>
            </a:pPr>
            <a:endParaRPr sz="1800">
              <a:latin typeface="Cambria"/>
              <a:cs typeface="Cambria"/>
            </a:endParaRPr>
          </a:p>
          <a:p>
            <a:pPr marL="12700" marR="5080">
              <a:lnSpc>
                <a:spcPct val="100499"/>
              </a:lnSpc>
            </a:pPr>
            <a:r>
              <a:rPr sz="1800" spc="120" dirty="0">
                <a:latin typeface="Cambria"/>
                <a:cs typeface="Cambria"/>
              </a:rPr>
              <a:t>При</a:t>
            </a:r>
            <a:r>
              <a:rPr sz="1800" spc="195" dirty="0">
                <a:latin typeface="Cambria"/>
                <a:cs typeface="Cambria"/>
              </a:rPr>
              <a:t> </a:t>
            </a:r>
            <a:r>
              <a:rPr sz="1800" dirty="0">
                <a:latin typeface="Cambria"/>
                <a:cs typeface="Cambria"/>
              </a:rPr>
              <a:t>тяжких</a:t>
            </a:r>
            <a:r>
              <a:rPr sz="1800" spc="190" dirty="0">
                <a:latin typeface="Cambria"/>
                <a:cs typeface="Cambria"/>
              </a:rPr>
              <a:t> </a:t>
            </a:r>
            <a:r>
              <a:rPr sz="1800" dirty="0">
                <a:latin typeface="Cambria"/>
                <a:cs typeface="Cambria"/>
              </a:rPr>
              <a:t>ускладненнях,</a:t>
            </a:r>
            <a:r>
              <a:rPr sz="1800" spc="200" dirty="0">
                <a:latin typeface="Cambria"/>
                <a:cs typeface="Cambria"/>
              </a:rPr>
              <a:t> </a:t>
            </a:r>
            <a:r>
              <a:rPr sz="1800" spc="-10" dirty="0">
                <a:latin typeface="Cambria"/>
                <a:cs typeface="Cambria"/>
              </a:rPr>
              <a:t>викликаних </a:t>
            </a:r>
            <a:r>
              <a:rPr sz="1800" dirty="0">
                <a:latin typeface="Cambria"/>
                <a:cs typeface="Cambria"/>
              </a:rPr>
              <a:t>стафілококами</a:t>
            </a:r>
            <a:r>
              <a:rPr sz="1800" spc="300" dirty="0">
                <a:latin typeface="Cambria"/>
                <a:cs typeface="Cambria"/>
              </a:rPr>
              <a:t> </a:t>
            </a:r>
            <a:r>
              <a:rPr sz="1800" dirty="0">
                <a:latin typeface="Cambria"/>
                <a:cs typeface="Cambria"/>
              </a:rPr>
              <a:t>(пневмонія,</a:t>
            </a:r>
            <a:r>
              <a:rPr sz="1800" spc="310" dirty="0">
                <a:latin typeface="Cambria"/>
                <a:cs typeface="Cambria"/>
              </a:rPr>
              <a:t> </a:t>
            </a:r>
            <a:r>
              <a:rPr sz="1800" spc="-10" dirty="0">
                <a:latin typeface="Cambria"/>
                <a:cs typeface="Cambria"/>
              </a:rPr>
              <a:t>септицемія), </a:t>
            </a:r>
            <a:r>
              <a:rPr sz="1800" dirty="0">
                <a:latin typeface="Cambria"/>
                <a:cs typeface="Cambria"/>
              </a:rPr>
              <a:t>окрім</a:t>
            </a:r>
            <a:r>
              <a:rPr sz="1800" spc="165" dirty="0">
                <a:latin typeface="Cambria"/>
                <a:cs typeface="Cambria"/>
              </a:rPr>
              <a:t> </a:t>
            </a:r>
            <a:r>
              <a:rPr sz="1800" dirty="0">
                <a:latin typeface="Cambria"/>
                <a:cs typeface="Cambria"/>
              </a:rPr>
              <a:t>антибіотиків</a:t>
            </a:r>
            <a:r>
              <a:rPr sz="1800" spc="155" dirty="0">
                <a:latin typeface="Cambria"/>
                <a:cs typeface="Cambria"/>
              </a:rPr>
              <a:t> </a:t>
            </a:r>
            <a:r>
              <a:rPr sz="1800" spc="-10" dirty="0">
                <a:latin typeface="Cambria"/>
                <a:cs typeface="Cambria"/>
              </a:rPr>
              <a:t>використовується </a:t>
            </a:r>
            <a:r>
              <a:rPr sz="1800" dirty="0">
                <a:latin typeface="Cambria"/>
                <a:cs typeface="Cambria"/>
              </a:rPr>
              <a:t>антистафілококова</a:t>
            </a:r>
            <a:r>
              <a:rPr sz="1800" spc="165" dirty="0">
                <a:latin typeface="Cambria"/>
                <a:cs typeface="Cambria"/>
              </a:rPr>
              <a:t> </a:t>
            </a:r>
            <a:r>
              <a:rPr sz="1800" dirty="0">
                <a:latin typeface="Cambria"/>
                <a:cs typeface="Cambria"/>
              </a:rPr>
              <a:t>плазма(в\в</a:t>
            </a:r>
            <a:r>
              <a:rPr sz="1800" spc="160" dirty="0">
                <a:latin typeface="Cambria"/>
                <a:cs typeface="Cambria"/>
              </a:rPr>
              <a:t> </a:t>
            </a:r>
            <a:r>
              <a:rPr sz="1800" dirty="0">
                <a:latin typeface="Cambria"/>
                <a:cs typeface="Cambria"/>
              </a:rPr>
              <a:t>до</a:t>
            </a:r>
            <a:r>
              <a:rPr sz="1800" spc="160" dirty="0">
                <a:latin typeface="Cambria"/>
                <a:cs typeface="Cambria"/>
              </a:rPr>
              <a:t> </a:t>
            </a:r>
            <a:r>
              <a:rPr sz="1800" spc="-10" dirty="0">
                <a:latin typeface="Cambria"/>
                <a:cs typeface="Cambria"/>
              </a:rPr>
              <a:t>200мл </a:t>
            </a:r>
            <a:r>
              <a:rPr sz="1800" dirty="0">
                <a:latin typeface="Cambria"/>
                <a:cs typeface="Cambria"/>
              </a:rPr>
              <a:t>одноразово)</a:t>
            </a:r>
            <a:r>
              <a:rPr sz="1800" spc="95" dirty="0">
                <a:latin typeface="Cambria"/>
                <a:cs typeface="Cambria"/>
              </a:rPr>
              <a:t> </a:t>
            </a:r>
            <a:r>
              <a:rPr sz="1800" dirty="0">
                <a:latin typeface="Cambria"/>
                <a:cs typeface="Cambria"/>
              </a:rPr>
              <a:t>або</a:t>
            </a:r>
            <a:r>
              <a:rPr sz="1800" spc="90" dirty="0">
                <a:latin typeface="Cambria"/>
                <a:cs typeface="Cambria"/>
              </a:rPr>
              <a:t> </a:t>
            </a:r>
            <a:r>
              <a:rPr sz="1800" spc="-10" dirty="0">
                <a:latin typeface="Cambria"/>
                <a:cs typeface="Cambria"/>
              </a:rPr>
              <a:t>антистафілококовий </a:t>
            </a:r>
            <a:r>
              <a:rPr sz="1800" dirty="0">
                <a:latin typeface="Cambria"/>
                <a:cs typeface="Cambria"/>
              </a:rPr>
              <a:t>гамма-глобулін</a:t>
            </a:r>
            <a:r>
              <a:rPr sz="1800" spc="60" dirty="0">
                <a:latin typeface="Cambria"/>
                <a:cs typeface="Cambria"/>
              </a:rPr>
              <a:t> </a:t>
            </a:r>
            <a:r>
              <a:rPr sz="1800" dirty="0">
                <a:latin typeface="Cambria"/>
                <a:cs typeface="Cambria"/>
              </a:rPr>
              <a:t>(в\м</a:t>
            </a:r>
            <a:r>
              <a:rPr sz="1800" spc="70" dirty="0">
                <a:latin typeface="Cambria"/>
                <a:cs typeface="Cambria"/>
              </a:rPr>
              <a:t> </a:t>
            </a:r>
            <a:r>
              <a:rPr sz="1800" spc="-70" dirty="0">
                <a:latin typeface="Cambria"/>
                <a:cs typeface="Cambria"/>
              </a:rPr>
              <a:t>1-</a:t>
            </a:r>
            <a:r>
              <a:rPr sz="1800" dirty="0">
                <a:latin typeface="Cambria"/>
                <a:cs typeface="Cambria"/>
              </a:rPr>
              <a:t>3</a:t>
            </a:r>
            <a:r>
              <a:rPr sz="1800" spc="60" dirty="0">
                <a:latin typeface="Cambria"/>
                <a:cs typeface="Cambria"/>
              </a:rPr>
              <a:t> </a:t>
            </a:r>
            <a:r>
              <a:rPr sz="1800" dirty="0">
                <a:latin typeface="Cambria"/>
                <a:cs typeface="Cambria"/>
              </a:rPr>
              <a:t>дози</a:t>
            </a:r>
            <a:r>
              <a:rPr sz="1800" spc="60" dirty="0">
                <a:latin typeface="Cambria"/>
                <a:cs typeface="Cambria"/>
              </a:rPr>
              <a:t> </a:t>
            </a:r>
            <a:r>
              <a:rPr sz="1800" spc="50" dirty="0">
                <a:latin typeface="Cambria"/>
                <a:cs typeface="Cambria"/>
              </a:rPr>
              <a:t>по</a:t>
            </a:r>
            <a:r>
              <a:rPr sz="1800" spc="65" dirty="0">
                <a:latin typeface="Cambria"/>
                <a:cs typeface="Cambria"/>
              </a:rPr>
              <a:t> </a:t>
            </a:r>
            <a:r>
              <a:rPr sz="1800" dirty="0">
                <a:latin typeface="Cambria"/>
                <a:cs typeface="Cambria"/>
              </a:rPr>
              <a:t>1,5</a:t>
            </a:r>
            <a:r>
              <a:rPr sz="1800" spc="70" dirty="0">
                <a:latin typeface="Cambria"/>
                <a:cs typeface="Cambria"/>
              </a:rPr>
              <a:t> </a:t>
            </a:r>
            <a:r>
              <a:rPr sz="1800" spc="-25" dirty="0">
                <a:latin typeface="Cambria"/>
                <a:cs typeface="Cambria"/>
              </a:rPr>
              <a:t>мл </a:t>
            </a:r>
            <a:r>
              <a:rPr sz="1800" spc="-10" dirty="0">
                <a:latin typeface="Cambria"/>
                <a:cs typeface="Cambria"/>
              </a:rPr>
              <a:t>одноразово)</a:t>
            </a:r>
            <a:endParaRPr sz="1800">
              <a:latin typeface="Cambria"/>
              <a:cs typeface="Cambri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144565" y="154780"/>
            <a:ext cx="7370708" cy="652742"/>
          </a:xfrm>
          <a:prstGeom prst="rect">
            <a:avLst/>
          </a:prstGeom>
        </p:spPr>
        <p:txBody>
          <a:bodyPr vert="horz" wrap="square" lIns="0" tIns="219709" rIns="0" bIns="0" rtlCol="0">
            <a:spAutoFit/>
          </a:bodyPr>
          <a:lstStyle/>
          <a:p>
            <a:pPr marL="3070860">
              <a:lnSpc>
                <a:spcPct val="100000"/>
              </a:lnSpc>
              <a:spcBef>
                <a:spcPts val="100"/>
              </a:spcBef>
            </a:pPr>
            <a:r>
              <a:rPr sz="2800" spc="-10" dirty="0"/>
              <a:t>Лікування</a:t>
            </a:r>
            <a:endParaRPr lang="ru-RU" sz="2800" spc="-10" dirty="0"/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650"/>
              </a:lnSpc>
            </a:pPr>
            <a:fld id="{81D60167-4931-47E6-BA6A-407CBD079E47}" type="slidenum">
              <a:rPr spc="-25" dirty="0"/>
              <a:pPr marL="38100">
                <a:lnSpc>
                  <a:spcPts val="1650"/>
                </a:lnSpc>
              </a:pPr>
              <a:t>22</a:t>
            </a:fld>
            <a:endParaRPr spc="-25" dirty="0"/>
          </a:p>
        </p:txBody>
      </p:sp>
      <p:sp>
        <p:nvSpPr>
          <p:cNvPr id="3" name="object 3"/>
          <p:cNvSpPr txBox="1"/>
          <p:nvPr/>
        </p:nvSpPr>
        <p:spPr>
          <a:xfrm>
            <a:off x="305904" y="929788"/>
            <a:ext cx="4898390" cy="1678939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 marR="5080">
              <a:lnSpc>
                <a:spcPct val="100600"/>
              </a:lnSpc>
              <a:spcBef>
                <a:spcPts val="85"/>
              </a:spcBef>
            </a:pPr>
            <a:r>
              <a:rPr sz="1800" spc="120" dirty="0">
                <a:latin typeface="Cambria"/>
                <a:cs typeface="Cambria"/>
              </a:rPr>
              <a:t>При</a:t>
            </a:r>
            <a:r>
              <a:rPr sz="1800" spc="95" dirty="0">
                <a:latin typeface="Cambria"/>
                <a:cs typeface="Cambria"/>
              </a:rPr>
              <a:t> </a:t>
            </a:r>
            <a:r>
              <a:rPr sz="1800" dirty="0">
                <a:latin typeface="Cambria"/>
                <a:cs typeface="Cambria"/>
              </a:rPr>
              <a:t>тяжкій</a:t>
            </a:r>
            <a:r>
              <a:rPr sz="1800" spc="95" dirty="0">
                <a:latin typeface="Cambria"/>
                <a:cs typeface="Cambria"/>
              </a:rPr>
              <a:t> </a:t>
            </a:r>
            <a:r>
              <a:rPr sz="1800" dirty="0">
                <a:latin typeface="Cambria"/>
                <a:cs typeface="Cambria"/>
              </a:rPr>
              <a:t>анемії</a:t>
            </a:r>
            <a:r>
              <a:rPr sz="1800" spc="100" dirty="0">
                <a:latin typeface="Cambria"/>
                <a:cs typeface="Cambria"/>
              </a:rPr>
              <a:t> </a:t>
            </a:r>
            <a:r>
              <a:rPr sz="1800" dirty="0">
                <a:latin typeface="Cambria"/>
                <a:cs typeface="Cambria"/>
              </a:rPr>
              <a:t>(гемоглобін</a:t>
            </a:r>
            <a:r>
              <a:rPr sz="1800" spc="100" dirty="0">
                <a:latin typeface="Cambria"/>
                <a:cs typeface="Cambria"/>
              </a:rPr>
              <a:t> </a:t>
            </a:r>
            <a:r>
              <a:rPr sz="1800" dirty="0">
                <a:latin typeface="Cambria"/>
                <a:cs typeface="Cambria"/>
              </a:rPr>
              <a:t>ниже</a:t>
            </a:r>
            <a:r>
              <a:rPr sz="1800" spc="105" dirty="0">
                <a:latin typeface="Cambria"/>
                <a:cs typeface="Cambria"/>
              </a:rPr>
              <a:t> </a:t>
            </a:r>
            <a:r>
              <a:rPr sz="1800" spc="-60" dirty="0">
                <a:latin typeface="Cambria"/>
                <a:cs typeface="Cambria"/>
              </a:rPr>
              <a:t>50</a:t>
            </a:r>
            <a:r>
              <a:rPr sz="1800" spc="105" dirty="0">
                <a:latin typeface="Cambria"/>
                <a:cs typeface="Cambria"/>
              </a:rPr>
              <a:t> </a:t>
            </a:r>
            <a:r>
              <a:rPr sz="1800" dirty="0">
                <a:latin typeface="Cambria"/>
                <a:cs typeface="Cambria"/>
              </a:rPr>
              <a:t>г\л)</a:t>
            </a:r>
            <a:r>
              <a:rPr sz="1800" spc="105" dirty="0">
                <a:latin typeface="Cambria"/>
                <a:cs typeface="Cambria"/>
              </a:rPr>
              <a:t> </a:t>
            </a:r>
            <a:r>
              <a:rPr sz="1800" spc="-50" dirty="0">
                <a:latin typeface="Cambria"/>
                <a:cs typeface="Cambria"/>
              </a:rPr>
              <a:t>– </a:t>
            </a:r>
            <a:r>
              <a:rPr sz="1800" dirty="0">
                <a:latin typeface="Cambria"/>
                <a:cs typeface="Cambria"/>
              </a:rPr>
              <a:t>переливання</a:t>
            </a:r>
            <a:r>
              <a:rPr sz="1800" spc="300" dirty="0">
                <a:latin typeface="Cambria"/>
                <a:cs typeface="Cambria"/>
              </a:rPr>
              <a:t> </a:t>
            </a:r>
            <a:r>
              <a:rPr sz="1800" dirty="0">
                <a:latin typeface="Cambria"/>
                <a:cs typeface="Cambria"/>
              </a:rPr>
              <a:t>еритроцитарної</a:t>
            </a:r>
            <a:r>
              <a:rPr sz="1800" spc="325" dirty="0">
                <a:latin typeface="Cambria"/>
                <a:cs typeface="Cambria"/>
              </a:rPr>
              <a:t> </a:t>
            </a:r>
            <a:r>
              <a:rPr sz="1800" dirty="0">
                <a:latin typeface="Cambria"/>
                <a:cs typeface="Cambria"/>
              </a:rPr>
              <a:t>маси.</a:t>
            </a:r>
            <a:r>
              <a:rPr sz="1800" spc="335" dirty="0">
                <a:latin typeface="Cambria"/>
                <a:cs typeface="Cambria"/>
              </a:rPr>
              <a:t> </a:t>
            </a:r>
            <a:r>
              <a:rPr sz="1800" spc="95" dirty="0">
                <a:latin typeface="Cambria"/>
                <a:cs typeface="Cambria"/>
              </a:rPr>
              <a:t>При </a:t>
            </a:r>
            <a:r>
              <a:rPr sz="1800" dirty="0">
                <a:latin typeface="Cambria"/>
                <a:cs typeface="Cambria"/>
              </a:rPr>
              <a:t>панцитопенії</a:t>
            </a:r>
            <a:r>
              <a:rPr sz="1800" spc="260" dirty="0">
                <a:latin typeface="Cambria"/>
                <a:cs typeface="Cambria"/>
              </a:rPr>
              <a:t> </a:t>
            </a:r>
            <a:r>
              <a:rPr sz="1800" dirty="0">
                <a:latin typeface="Cambria"/>
                <a:cs typeface="Cambria"/>
              </a:rPr>
              <a:t>–</a:t>
            </a:r>
            <a:r>
              <a:rPr sz="1800" spc="254" dirty="0">
                <a:latin typeface="Cambria"/>
                <a:cs typeface="Cambria"/>
              </a:rPr>
              <a:t> </a:t>
            </a:r>
            <a:r>
              <a:rPr sz="1800" dirty="0">
                <a:latin typeface="Cambria"/>
                <a:cs typeface="Cambria"/>
              </a:rPr>
              <a:t>трансплантація</a:t>
            </a:r>
            <a:r>
              <a:rPr sz="1800" spc="250" dirty="0">
                <a:latin typeface="Cambria"/>
                <a:cs typeface="Cambria"/>
              </a:rPr>
              <a:t> </a:t>
            </a:r>
            <a:r>
              <a:rPr sz="1800" spc="-10" dirty="0">
                <a:latin typeface="Cambria"/>
                <a:cs typeface="Cambria"/>
              </a:rPr>
              <a:t>кісткового мозку.</a:t>
            </a:r>
            <a:endParaRPr sz="1800">
              <a:latin typeface="Cambria"/>
              <a:cs typeface="Cambria"/>
            </a:endParaRPr>
          </a:p>
          <a:p>
            <a:pPr>
              <a:lnSpc>
                <a:spcPct val="100000"/>
              </a:lnSpc>
              <a:spcBef>
                <a:spcPts val="70"/>
              </a:spcBef>
            </a:pPr>
            <a:endParaRPr sz="1800">
              <a:latin typeface="Cambria"/>
              <a:cs typeface="Cambria"/>
            </a:endParaRPr>
          </a:p>
          <a:p>
            <a:pPr marL="12700">
              <a:lnSpc>
                <a:spcPct val="100000"/>
              </a:lnSpc>
            </a:pPr>
            <a:r>
              <a:rPr sz="1800" spc="120" dirty="0">
                <a:latin typeface="Cambria"/>
                <a:cs typeface="Cambria"/>
              </a:rPr>
              <a:t>При</a:t>
            </a:r>
            <a:r>
              <a:rPr sz="1800" spc="150" dirty="0">
                <a:latin typeface="Cambria"/>
                <a:cs typeface="Cambria"/>
              </a:rPr>
              <a:t> </a:t>
            </a:r>
            <a:r>
              <a:rPr sz="1800" dirty="0">
                <a:latin typeface="Cambria"/>
                <a:cs typeface="Cambria"/>
              </a:rPr>
              <a:t>явищах</a:t>
            </a:r>
            <a:r>
              <a:rPr sz="1800" spc="145" dirty="0">
                <a:latin typeface="Cambria"/>
                <a:cs typeface="Cambria"/>
              </a:rPr>
              <a:t> </a:t>
            </a:r>
            <a:r>
              <a:rPr sz="1800" dirty="0">
                <a:latin typeface="Cambria"/>
                <a:cs typeface="Cambria"/>
              </a:rPr>
              <a:t>набряку</a:t>
            </a:r>
            <a:r>
              <a:rPr sz="1800" spc="145" dirty="0">
                <a:latin typeface="Cambria"/>
                <a:cs typeface="Cambria"/>
              </a:rPr>
              <a:t> </a:t>
            </a:r>
            <a:r>
              <a:rPr sz="1800" dirty="0">
                <a:latin typeface="Cambria"/>
                <a:cs typeface="Cambria"/>
              </a:rPr>
              <a:t>мозку</a:t>
            </a:r>
            <a:r>
              <a:rPr sz="1800" spc="145" dirty="0">
                <a:latin typeface="Cambria"/>
                <a:cs typeface="Cambria"/>
              </a:rPr>
              <a:t> </a:t>
            </a:r>
            <a:r>
              <a:rPr sz="1800" dirty="0">
                <a:latin typeface="Cambria"/>
                <a:cs typeface="Cambria"/>
              </a:rPr>
              <a:t>–</a:t>
            </a:r>
            <a:r>
              <a:rPr sz="1800" spc="160" dirty="0">
                <a:latin typeface="Cambria"/>
                <a:cs typeface="Cambria"/>
              </a:rPr>
              <a:t> </a:t>
            </a:r>
            <a:r>
              <a:rPr sz="1800" spc="-10" dirty="0">
                <a:latin typeface="Cambria"/>
                <a:cs typeface="Cambria"/>
              </a:rPr>
              <a:t>діуретики.</a:t>
            </a:r>
            <a:endParaRPr sz="1800">
              <a:latin typeface="Cambria"/>
              <a:cs typeface="Cambri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64320" y="3966"/>
            <a:ext cx="9019964" cy="775852"/>
          </a:xfrm>
          <a:prstGeom prst="rect">
            <a:avLst/>
          </a:prstGeom>
        </p:spPr>
        <p:txBody>
          <a:bodyPr vert="horz" wrap="square" lIns="0" tIns="219709" rIns="0" bIns="0" rtlCol="0">
            <a:spAutoFit/>
          </a:bodyPr>
          <a:lstStyle/>
          <a:p>
            <a:pPr marL="2966720">
              <a:lnSpc>
                <a:spcPct val="100000"/>
              </a:lnSpc>
              <a:spcBef>
                <a:spcPts val="100"/>
              </a:spcBef>
            </a:pPr>
            <a:r>
              <a:rPr spc="-40" dirty="0"/>
              <a:t>Питання</a:t>
            </a:r>
            <a:r>
              <a:rPr spc="-105" dirty="0"/>
              <a:t> </a:t>
            </a:r>
            <a:r>
              <a:rPr spc="-25" dirty="0"/>
              <a:t>ЛТЕ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650"/>
              </a:lnSpc>
            </a:pPr>
            <a:fld id="{81D60167-4931-47E6-BA6A-407CBD079E47}" type="slidenum">
              <a:rPr spc="-25" dirty="0"/>
              <a:pPr marL="38100">
                <a:lnSpc>
                  <a:spcPts val="1650"/>
                </a:lnSpc>
              </a:pPr>
              <a:t>23</a:t>
            </a:fld>
            <a:endParaRPr spc="-25" dirty="0"/>
          </a:p>
        </p:txBody>
      </p:sp>
      <p:sp>
        <p:nvSpPr>
          <p:cNvPr id="3" name="object 3"/>
          <p:cNvSpPr txBox="1"/>
          <p:nvPr/>
        </p:nvSpPr>
        <p:spPr>
          <a:xfrm>
            <a:off x="305904" y="929788"/>
            <a:ext cx="8922385" cy="3058530"/>
          </a:xfrm>
          <a:prstGeom prst="rect">
            <a:avLst/>
          </a:prstGeom>
        </p:spPr>
        <p:txBody>
          <a:bodyPr vert="horz" wrap="square" lIns="0" tIns="11430" rIns="0" bIns="0" rtlCol="0" anchor="t">
            <a:spAutoFit/>
          </a:bodyPr>
          <a:lstStyle/>
          <a:p>
            <a:pPr marL="12700" marR="391160" algn="just">
              <a:lnSpc>
                <a:spcPct val="100499"/>
              </a:lnSpc>
              <a:spcBef>
                <a:spcPts val="90"/>
              </a:spcBef>
            </a:pPr>
            <a:r>
              <a:rPr sz="1800" dirty="0">
                <a:latin typeface="Cambria"/>
                <a:cs typeface="Cambria"/>
              </a:rPr>
              <a:t>Вирішуються</a:t>
            </a:r>
            <a:r>
              <a:rPr sz="1800" spc="155" dirty="0">
                <a:latin typeface="Cambria"/>
                <a:cs typeface="Cambria"/>
              </a:rPr>
              <a:t> </a:t>
            </a:r>
            <a:r>
              <a:rPr sz="1800" dirty="0">
                <a:latin typeface="Cambria"/>
                <a:cs typeface="Cambria"/>
              </a:rPr>
              <a:t>залежно</a:t>
            </a:r>
            <a:r>
              <a:rPr sz="1800" spc="175" dirty="0">
                <a:latin typeface="Cambria"/>
                <a:cs typeface="Cambria"/>
              </a:rPr>
              <a:t> </a:t>
            </a:r>
            <a:r>
              <a:rPr sz="1800" dirty="0">
                <a:latin typeface="Cambria"/>
                <a:cs typeface="Cambria"/>
              </a:rPr>
              <a:t>від</a:t>
            </a:r>
            <a:r>
              <a:rPr sz="1800" spc="165" dirty="0">
                <a:latin typeface="Cambria"/>
                <a:cs typeface="Cambria"/>
              </a:rPr>
              <a:t> </a:t>
            </a:r>
            <a:r>
              <a:rPr sz="1800" dirty="0">
                <a:latin typeface="Cambria"/>
                <a:cs typeface="Cambria"/>
              </a:rPr>
              <a:t>вираженості</a:t>
            </a:r>
            <a:r>
              <a:rPr sz="1800" spc="175" dirty="0">
                <a:latin typeface="Cambria"/>
                <a:cs typeface="Cambria"/>
              </a:rPr>
              <a:t> </a:t>
            </a:r>
            <a:r>
              <a:rPr sz="1800" dirty="0">
                <a:latin typeface="Cambria"/>
                <a:cs typeface="Cambria"/>
              </a:rPr>
              <a:t>зах</a:t>
            </a:r>
            <a:r>
              <a:rPr dirty="0">
                <a:latin typeface="Cambria"/>
                <a:cs typeface="Cambria"/>
              </a:rPr>
              <a:t>ворювання.</a:t>
            </a:r>
            <a:r>
              <a:rPr spc="175" dirty="0">
                <a:latin typeface="Cambria"/>
                <a:cs typeface="Cambria"/>
              </a:rPr>
              <a:t> </a:t>
            </a:r>
            <a:r>
              <a:rPr spc="120" dirty="0">
                <a:latin typeface="Cambria"/>
                <a:cs typeface="Cambria"/>
              </a:rPr>
              <a:t>При</a:t>
            </a:r>
            <a:r>
              <a:rPr spc="175" dirty="0">
                <a:latin typeface="Cambria"/>
                <a:cs typeface="Cambria"/>
              </a:rPr>
              <a:t> </a:t>
            </a:r>
            <a:r>
              <a:rPr dirty="0">
                <a:latin typeface="Cambria"/>
                <a:cs typeface="Cambria"/>
              </a:rPr>
              <a:t>початков</a:t>
            </a:r>
            <a:r>
              <a:rPr sz="1800" dirty="0">
                <a:latin typeface="Cambria"/>
                <a:cs typeface="Cambria"/>
              </a:rPr>
              <a:t>их</a:t>
            </a:r>
            <a:r>
              <a:rPr sz="1800" spc="170" dirty="0">
                <a:latin typeface="Cambria"/>
                <a:cs typeface="Cambria"/>
              </a:rPr>
              <a:t> </a:t>
            </a:r>
            <a:r>
              <a:rPr sz="1800" spc="-10" dirty="0">
                <a:latin typeface="Cambria"/>
                <a:cs typeface="Cambria"/>
              </a:rPr>
              <a:t>проявах </a:t>
            </a:r>
            <a:r>
              <a:rPr sz="1800" dirty="0">
                <a:latin typeface="Cambria"/>
                <a:cs typeface="Cambria"/>
              </a:rPr>
              <a:t>хвороби</a:t>
            </a:r>
            <a:r>
              <a:rPr sz="1800" spc="105" dirty="0">
                <a:latin typeface="Cambria"/>
                <a:cs typeface="Cambria"/>
              </a:rPr>
              <a:t> </a:t>
            </a:r>
            <a:r>
              <a:rPr sz="1800" dirty="0">
                <a:latin typeface="Cambria"/>
                <a:cs typeface="Cambria"/>
              </a:rPr>
              <a:t>показано</a:t>
            </a:r>
            <a:r>
              <a:rPr sz="1800" spc="114" dirty="0">
                <a:latin typeface="Cambria"/>
                <a:cs typeface="Cambria"/>
              </a:rPr>
              <a:t> </a:t>
            </a:r>
            <a:r>
              <a:rPr sz="1800" dirty="0">
                <a:latin typeface="Cambria"/>
                <a:cs typeface="Cambria"/>
              </a:rPr>
              <a:t>тимчасове</a:t>
            </a:r>
            <a:r>
              <a:rPr sz="1800" spc="114" dirty="0">
                <a:latin typeface="Cambria"/>
                <a:cs typeface="Cambria"/>
              </a:rPr>
              <a:t> </a:t>
            </a:r>
            <a:r>
              <a:rPr sz="1800" dirty="0">
                <a:latin typeface="Cambria"/>
                <a:cs typeface="Cambria"/>
              </a:rPr>
              <a:t>(до</a:t>
            </a:r>
            <a:r>
              <a:rPr sz="1800" spc="114" dirty="0">
                <a:latin typeface="Cambria"/>
                <a:cs typeface="Cambria"/>
              </a:rPr>
              <a:t> </a:t>
            </a:r>
            <a:r>
              <a:rPr sz="1800" dirty="0">
                <a:latin typeface="Cambria"/>
                <a:cs typeface="Cambria"/>
              </a:rPr>
              <a:t>1</a:t>
            </a:r>
            <a:r>
              <a:rPr sz="1800" spc="114" dirty="0">
                <a:latin typeface="Cambria"/>
                <a:cs typeface="Cambria"/>
              </a:rPr>
              <a:t> </a:t>
            </a:r>
            <a:r>
              <a:rPr sz="1800" dirty="0">
                <a:latin typeface="Cambria"/>
                <a:cs typeface="Cambria"/>
              </a:rPr>
              <a:t>року)</a:t>
            </a:r>
            <a:r>
              <a:rPr sz="1800" spc="120" dirty="0">
                <a:latin typeface="Cambria"/>
                <a:cs typeface="Cambria"/>
              </a:rPr>
              <a:t> </a:t>
            </a:r>
            <a:r>
              <a:rPr sz="1800" dirty="0">
                <a:latin typeface="Cambria"/>
                <a:cs typeface="Cambria"/>
              </a:rPr>
              <a:t>усунення</a:t>
            </a:r>
            <a:r>
              <a:rPr sz="1800" spc="125" dirty="0">
                <a:latin typeface="Cambria"/>
                <a:cs typeface="Cambria"/>
              </a:rPr>
              <a:t> </a:t>
            </a:r>
            <a:r>
              <a:rPr sz="1800" dirty="0">
                <a:latin typeface="Cambria"/>
                <a:cs typeface="Cambria"/>
              </a:rPr>
              <a:t>від</a:t>
            </a:r>
            <a:r>
              <a:rPr sz="1800" spc="120" dirty="0">
                <a:latin typeface="Cambria"/>
                <a:cs typeface="Cambria"/>
              </a:rPr>
              <a:t> </a:t>
            </a:r>
            <a:r>
              <a:rPr sz="1800" dirty="0">
                <a:latin typeface="Cambria"/>
                <a:cs typeface="Cambria"/>
              </a:rPr>
              <a:t>роботи,</a:t>
            </a:r>
            <a:r>
              <a:rPr sz="1800" spc="135" dirty="0">
                <a:latin typeface="Cambria"/>
                <a:cs typeface="Cambria"/>
              </a:rPr>
              <a:t> </a:t>
            </a:r>
            <a:r>
              <a:rPr sz="1800" dirty="0">
                <a:latin typeface="Cambria"/>
                <a:cs typeface="Cambria"/>
              </a:rPr>
              <a:t>пов'язаної</a:t>
            </a:r>
            <a:r>
              <a:rPr sz="1800" spc="120" dirty="0">
                <a:latin typeface="Cambria"/>
                <a:cs typeface="Cambria"/>
              </a:rPr>
              <a:t> </a:t>
            </a:r>
            <a:r>
              <a:rPr sz="1800" dirty="0">
                <a:latin typeface="Cambria"/>
                <a:cs typeface="Cambria"/>
              </a:rPr>
              <a:t>з</a:t>
            </a:r>
            <a:r>
              <a:rPr sz="1800" spc="125" dirty="0">
                <a:latin typeface="Cambria"/>
                <a:cs typeface="Cambria"/>
              </a:rPr>
              <a:t> </a:t>
            </a:r>
            <a:r>
              <a:rPr sz="1800" spc="-20" dirty="0">
                <a:latin typeface="Cambria"/>
                <a:cs typeface="Cambria"/>
              </a:rPr>
              <a:t>дією </a:t>
            </a:r>
            <a:r>
              <a:rPr sz="1800" dirty="0">
                <a:latin typeface="Cambria"/>
                <a:cs typeface="Cambria"/>
              </a:rPr>
              <a:t>іонізуючої</a:t>
            </a:r>
            <a:r>
              <a:rPr sz="1800" spc="204" dirty="0">
                <a:latin typeface="Cambria"/>
                <a:cs typeface="Cambria"/>
              </a:rPr>
              <a:t> </a:t>
            </a:r>
            <a:r>
              <a:rPr sz="1800" dirty="0">
                <a:latin typeface="Cambria"/>
                <a:cs typeface="Cambria"/>
              </a:rPr>
              <a:t>радіації,</a:t>
            </a:r>
            <a:r>
              <a:rPr sz="1800" spc="215" dirty="0">
                <a:latin typeface="Cambria"/>
                <a:cs typeface="Cambria"/>
              </a:rPr>
              <a:t> </a:t>
            </a:r>
            <a:r>
              <a:rPr sz="1800" dirty="0">
                <a:latin typeface="Cambria"/>
                <a:cs typeface="Cambria"/>
              </a:rPr>
              <a:t>із</a:t>
            </a:r>
            <a:r>
              <a:rPr sz="1800" spc="210" dirty="0">
                <a:latin typeface="Cambria"/>
                <a:cs typeface="Cambria"/>
              </a:rPr>
              <a:t> </a:t>
            </a:r>
            <a:r>
              <a:rPr sz="1800" dirty="0">
                <a:latin typeface="Cambria"/>
                <a:cs typeface="Cambria"/>
              </a:rPr>
              <a:t>збереженням</a:t>
            </a:r>
            <a:r>
              <a:rPr sz="1800" spc="215" dirty="0">
                <a:latin typeface="Cambria"/>
                <a:cs typeface="Cambria"/>
              </a:rPr>
              <a:t> </a:t>
            </a:r>
            <a:r>
              <a:rPr sz="1800" dirty="0">
                <a:latin typeface="Cambria"/>
                <a:cs typeface="Cambria"/>
              </a:rPr>
              <a:t>середнього</a:t>
            </a:r>
            <a:r>
              <a:rPr sz="1800" spc="204" dirty="0">
                <a:latin typeface="Cambria"/>
                <a:cs typeface="Cambria"/>
              </a:rPr>
              <a:t> </a:t>
            </a:r>
            <a:r>
              <a:rPr sz="1800" spc="-10" dirty="0">
                <a:latin typeface="Cambria"/>
                <a:cs typeface="Cambria"/>
              </a:rPr>
              <a:t>заробітку.</a:t>
            </a:r>
            <a:endParaRPr sz="1800">
              <a:latin typeface="Cambria"/>
              <a:cs typeface="Cambria"/>
            </a:endParaRPr>
          </a:p>
          <a:p>
            <a:pPr marL="12700" marR="5080">
              <a:lnSpc>
                <a:spcPct val="100400"/>
              </a:lnSpc>
              <a:spcBef>
                <a:spcPts val="10"/>
              </a:spcBef>
            </a:pPr>
            <a:r>
              <a:rPr sz="1800" dirty="0">
                <a:latin typeface="Cambria"/>
                <a:cs typeface="Cambria"/>
              </a:rPr>
              <a:t>Рішення</a:t>
            </a:r>
            <a:r>
              <a:rPr sz="1800" spc="160" dirty="0">
                <a:latin typeface="Cambria"/>
                <a:cs typeface="Cambria"/>
              </a:rPr>
              <a:t> </a:t>
            </a:r>
            <a:r>
              <a:rPr sz="1800" dirty="0">
                <a:latin typeface="Cambria"/>
                <a:cs typeface="Cambria"/>
              </a:rPr>
              <a:t>питання</a:t>
            </a:r>
            <a:r>
              <a:rPr sz="1800" spc="155" dirty="0">
                <a:latin typeface="Cambria"/>
                <a:cs typeface="Cambria"/>
              </a:rPr>
              <a:t> </a:t>
            </a:r>
            <a:r>
              <a:rPr sz="1800" spc="60" dirty="0">
                <a:latin typeface="Cambria"/>
                <a:cs typeface="Cambria"/>
              </a:rPr>
              <a:t>про</a:t>
            </a:r>
            <a:r>
              <a:rPr sz="1800" spc="155" dirty="0">
                <a:latin typeface="Cambria"/>
                <a:cs typeface="Cambria"/>
              </a:rPr>
              <a:t> </a:t>
            </a:r>
            <a:r>
              <a:rPr sz="1800" dirty="0">
                <a:latin typeface="Cambria"/>
                <a:cs typeface="Cambria"/>
              </a:rPr>
              <a:t>переведення</a:t>
            </a:r>
            <a:r>
              <a:rPr sz="1800" spc="155" dirty="0">
                <a:latin typeface="Cambria"/>
                <a:cs typeface="Cambria"/>
              </a:rPr>
              <a:t> </a:t>
            </a:r>
            <a:r>
              <a:rPr sz="1800" dirty="0">
                <a:latin typeface="Cambria"/>
                <a:cs typeface="Cambria"/>
              </a:rPr>
              <a:t>хворого</a:t>
            </a:r>
            <a:r>
              <a:rPr sz="1800" spc="160" dirty="0">
                <a:latin typeface="Cambria"/>
                <a:cs typeface="Cambria"/>
              </a:rPr>
              <a:t> </a:t>
            </a:r>
            <a:r>
              <a:rPr sz="1800" dirty="0">
                <a:latin typeface="Cambria"/>
                <a:cs typeface="Cambria"/>
              </a:rPr>
              <a:t>на</a:t>
            </a:r>
            <a:r>
              <a:rPr sz="1800" spc="160" dirty="0">
                <a:latin typeface="Cambria"/>
                <a:cs typeface="Cambria"/>
              </a:rPr>
              <a:t> </a:t>
            </a:r>
            <a:r>
              <a:rPr sz="1800" spc="70" dirty="0">
                <a:latin typeface="Cambria"/>
                <a:cs typeface="Cambria"/>
              </a:rPr>
              <a:t>іншу</a:t>
            </a:r>
            <a:r>
              <a:rPr sz="1800" spc="155" dirty="0">
                <a:latin typeface="Cambria"/>
                <a:cs typeface="Cambria"/>
              </a:rPr>
              <a:t> </a:t>
            </a:r>
            <a:r>
              <a:rPr sz="1800" dirty="0">
                <a:latin typeface="Cambria"/>
                <a:cs typeface="Cambria"/>
              </a:rPr>
              <a:t>роботу</a:t>
            </a:r>
            <a:r>
              <a:rPr sz="1800" spc="150" dirty="0">
                <a:latin typeface="Cambria"/>
                <a:cs typeface="Cambria"/>
              </a:rPr>
              <a:t> </a:t>
            </a:r>
            <a:r>
              <a:rPr sz="1800" dirty="0">
                <a:latin typeface="Cambria"/>
                <a:cs typeface="Cambria"/>
              </a:rPr>
              <a:t>на</a:t>
            </a:r>
            <a:r>
              <a:rPr sz="1800" spc="165" dirty="0">
                <a:latin typeface="Cambria"/>
                <a:cs typeface="Cambria"/>
              </a:rPr>
              <a:t> </a:t>
            </a:r>
            <a:r>
              <a:rPr sz="1800" dirty="0">
                <a:latin typeface="Cambria"/>
                <a:cs typeface="Cambria"/>
              </a:rPr>
              <a:t>термін</a:t>
            </a:r>
            <a:r>
              <a:rPr sz="1800" spc="155" dirty="0">
                <a:latin typeface="Cambria"/>
                <a:cs typeface="Cambria"/>
              </a:rPr>
              <a:t> </a:t>
            </a:r>
            <a:r>
              <a:rPr sz="1800" dirty="0">
                <a:latin typeface="Cambria"/>
                <a:cs typeface="Cambria"/>
              </a:rPr>
              <a:t>понад</a:t>
            </a:r>
            <a:r>
              <a:rPr sz="1800" spc="150" dirty="0">
                <a:latin typeface="Cambria"/>
                <a:cs typeface="Cambria"/>
              </a:rPr>
              <a:t> </a:t>
            </a:r>
            <a:r>
              <a:rPr sz="1800" dirty="0">
                <a:latin typeface="Cambria"/>
                <a:cs typeface="Cambria"/>
              </a:rPr>
              <a:t>1</a:t>
            </a:r>
            <a:r>
              <a:rPr sz="1800" spc="165" dirty="0">
                <a:latin typeface="Cambria"/>
                <a:cs typeface="Cambria"/>
              </a:rPr>
              <a:t> </a:t>
            </a:r>
            <a:r>
              <a:rPr sz="1800" spc="-25" dirty="0">
                <a:latin typeface="Cambria"/>
                <a:cs typeface="Cambria"/>
              </a:rPr>
              <a:t>рік </a:t>
            </a:r>
            <a:r>
              <a:rPr sz="1800" dirty="0">
                <a:latin typeface="Cambria"/>
                <a:cs typeface="Cambria"/>
              </a:rPr>
              <a:t>за</a:t>
            </a:r>
            <a:r>
              <a:rPr sz="1800" spc="165" dirty="0">
                <a:latin typeface="Cambria"/>
                <a:cs typeface="Cambria"/>
              </a:rPr>
              <a:t> </a:t>
            </a:r>
            <a:r>
              <a:rPr sz="1800" dirty="0">
                <a:latin typeface="Cambria"/>
                <a:cs typeface="Cambria"/>
              </a:rPr>
              <a:t>медичними</a:t>
            </a:r>
            <a:r>
              <a:rPr sz="1800" spc="165" dirty="0">
                <a:latin typeface="Cambria"/>
                <a:cs typeface="Cambria"/>
              </a:rPr>
              <a:t> </a:t>
            </a:r>
            <a:r>
              <a:rPr sz="1800" dirty="0">
                <a:latin typeface="Cambria"/>
                <a:cs typeface="Cambria"/>
              </a:rPr>
              <a:t>і</a:t>
            </a:r>
            <a:r>
              <a:rPr sz="1800" spc="165" dirty="0">
                <a:latin typeface="Cambria"/>
                <a:cs typeface="Cambria"/>
              </a:rPr>
              <a:t> </a:t>
            </a:r>
            <a:r>
              <a:rPr sz="1800" spc="55" dirty="0">
                <a:latin typeface="Cambria"/>
                <a:cs typeface="Cambria"/>
              </a:rPr>
              <a:t>професійними</a:t>
            </a:r>
            <a:r>
              <a:rPr sz="1800" spc="150" dirty="0">
                <a:latin typeface="Cambria"/>
                <a:cs typeface="Cambria"/>
              </a:rPr>
              <a:t> </a:t>
            </a:r>
            <a:r>
              <a:rPr sz="1800" dirty="0">
                <a:latin typeface="Cambria"/>
                <a:cs typeface="Cambria"/>
              </a:rPr>
              <a:t>показниками</a:t>
            </a:r>
            <a:r>
              <a:rPr sz="1800" spc="165" dirty="0">
                <a:latin typeface="Cambria"/>
                <a:cs typeface="Cambria"/>
              </a:rPr>
              <a:t> </a:t>
            </a:r>
            <a:r>
              <a:rPr sz="1800" dirty="0">
                <a:latin typeface="Cambria"/>
                <a:cs typeface="Cambria"/>
              </a:rPr>
              <a:t>з</a:t>
            </a:r>
            <a:r>
              <a:rPr sz="1800" spc="160" dirty="0">
                <a:latin typeface="Cambria"/>
                <a:cs typeface="Cambria"/>
              </a:rPr>
              <a:t> </a:t>
            </a:r>
            <a:r>
              <a:rPr sz="1800" dirty="0">
                <a:latin typeface="Cambria"/>
                <a:cs typeface="Cambria"/>
              </a:rPr>
              <a:t>супутнім</a:t>
            </a:r>
            <a:r>
              <a:rPr sz="1800" spc="155" dirty="0">
                <a:latin typeface="Cambria"/>
                <a:cs typeface="Cambria"/>
              </a:rPr>
              <a:t> </a:t>
            </a:r>
            <a:r>
              <a:rPr sz="1800" spc="-10" dirty="0">
                <a:latin typeface="Cambria"/>
                <a:cs typeface="Cambria"/>
              </a:rPr>
              <a:t>матеріальним </a:t>
            </a:r>
            <a:r>
              <a:rPr sz="1800" dirty="0">
                <a:latin typeface="Cambria"/>
                <a:cs typeface="Cambria"/>
              </a:rPr>
              <a:t>забезпеченням</a:t>
            </a:r>
            <a:r>
              <a:rPr sz="1800" spc="100" dirty="0">
                <a:latin typeface="Cambria"/>
                <a:cs typeface="Cambria"/>
              </a:rPr>
              <a:t> </a:t>
            </a:r>
            <a:r>
              <a:rPr sz="1800" dirty="0">
                <a:latin typeface="Cambria"/>
                <a:cs typeface="Cambria"/>
              </a:rPr>
              <a:t>входить</a:t>
            </a:r>
            <a:r>
              <a:rPr sz="1800" spc="105" dirty="0">
                <a:latin typeface="Cambria"/>
                <a:cs typeface="Cambria"/>
              </a:rPr>
              <a:t> </a:t>
            </a:r>
            <a:r>
              <a:rPr sz="1800" dirty="0">
                <a:latin typeface="Cambria"/>
                <a:cs typeface="Cambria"/>
              </a:rPr>
              <a:t>в</a:t>
            </a:r>
            <a:r>
              <a:rPr sz="1800" spc="105" dirty="0">
                <a:latin typeface="Cambria"/>
                <a:cs typeface="Cambria"/>
              </a:rPr>
              <a:t> </a:t>
            </a:r>
            <a:r>
              <a:rPr sz="1800" dirty="0">
                <a:latin typeface="Cambria"/>
                <a:cs typeface="Cambria"/>
              </a:rPr>
              <a:t>компетенцію</a:t>
            </a:r>
            <a:r>
              <a:rPr sz="1800" spc="114" dirty="0">
                <a:latin typeface="Cambria"/>
                <a:cs typeface="Cambria"/>
              </a:rPr>
              <a:t> </a:t>
            </a:r>
            <a:r>
              <a:rPr sz="1800" spc="145" dirty="0">
                <a:latin typeface="Cambria"/>
                <a:cs typeface="Cambria"/>
              </a:rPr>
              <a:t>МСЕК,</a:t>
            </a:r>
            <a:r>
              <a:rPr sz="1800" spc="114" dirty="0">
                <a:latin typeface="Cambria"/>
                <a:cs typeface="Cambria"/>
              </a:rPr>
              <a:t> </a:t>
            </a:r>
            <a:r>
              <a:rPr sz="1800" dirty="0">
                <a:latin typeface="Cambria"/>
                <a:cs typeface="Cambria"/>
              </a:rPr>
              <a:t>тоді</a:t>
            </a:r>
            <a:r>
              <a:rPr sz="1800" spc="110" dirty="0">
                <a:latin typeface="Cambria"/>
                <a:cs typeface="Cambria"/>
              </a:rPr>
              <a:t> </a:t>
            </a:r>
            <a:r>
              <a:rPr sz="1800" dirty="0">
                <a:latin typeface="Cambria"/>
                <a:cs typeface="Cambria"/>
              </a:rPr>
              <a:t>як</a:t>
            </a:r>
            <a:r>
              <a:rPr sz="1800" spc="105" dirty="0">
                <a:latin typeface="Cambria"/>
                <a:cs typeface="Cambria"/>
              </a:rPr>
              <a:t> </a:t>
            </a:r>
            <a:r>
              <a:rPr sz="1800" dirty="0">
                <a:latin typeface="Cambria"/>
                <a:cs typeface="Cambria"/>
              </a:rPr>
              <a:t>питання</a:t>
            </a:r>
            <a:r>
              <a:rPr sz="1800" spc="105" dirty="0">
                <a:latin typeface="Cambria"/>
                <a:cs typeface="Cambria"/>
              </a:rPr>
              <a:t> </a:t>
            </a:r>
            <a:r>
              <a:rPr sz="1800" spc="60" dirty="0">
                <a:latin typeface="Cambria"/>
                <a:cs typeface="Cambria"/>
              </a:rPr>
              <a:t>про</a:t>
            </a:r>
            <a:r>
              <a:rPr sz="1800" spc="110" dirty="0">
                <a:latin typeface="Cambria"/>
                <a:cs typeface="Cambria"/>
              </a:rPr>
              <a:t> </a:t>
            </a:r>
            <a:r>
              <a:rPr sz="1800" dirty="0">
                <a:latin typeface="Cambria"/>
                <a:cs typeface="Cambria"/>
              </a:rPr>
              <a:t>переведення</a:t>
            </a:r>
            <a:r>
              <a:rPr sz="1800" spc="105" dirty="0">
                <a:latin typeface="Cambria"/>
                <a:cs typeface="Cambria"/>
              </a:rPr>
              <a:t> </a:t>
            </a:r>
            <a:r>
              <a:rPr sz="1800" spc="-25" dirty="0">
                <a:latin typeface="Cambria"/>
                <a:cs typeface="Cambria"/>
              </a:rPr>
              <a:t>на </a:t>
            </a:r>
            <a:r>
              <a:rPr sz="1800" dirty="0">
                <a:latin typeface="Cambria"/>
                <a:cs typeface="Cambria"/>
              </a:rPr>
              <a:t>коротший</a:t>
            </a:r>
            <a:r>
              <a:rPr sz="1800" spc="229" dirty="0">
                <a:latin typeface="Cambria"/>
                <a:cs typeface="Cambria"/>
              </a:rPr>
              <a:t> </a:t>
            </a:r>
            <a:r>
              <a:rPr sz="1800" dirty="0">
                <a:latin typeface="Cambria"/>
                <a:cs typeface="Cambria"/>
              </a:rPr>
              <a:t>термін</a:t>
            </a:r>
            <a:r>
              <a:rPr sz="1800" spc="245" dirty="0">
                <a:latin typeface="Cambria"/>
                <a:cs typeface="Cambria"/>
              </a:rPr>
              <a:t> </a:t>
            </a:r>
            <a:r>
              <a:rPr sz="1800" dirty="0">
                <a:latin typeface="Cambria"/>
                <a:cs typeface="Cambria"/>
              </a:rPr>
              <a:t>і</a:t>
            </a:r>
            <a:r>
              <a:rPr sz="1800" spc="245" dirty="0">
                <a:latin typeface="Cambria"/>
                <a:cs typeface="Cambria"/>
              </a:rPr>
              <a:t> </a:t>
            </a:r>
            <a:r>
              <a:rPr sz="1800" dirty="0">
                <a:latin typeface="Cambria"/>
                <a:cs typeface="Cambria"/>
              </a:rPr>
              <a:t>раціональне</a:t>
            </a:r>
            <a:r>
              <a:rPr sz="1800" spc="254" dirty="0">
                <a:latin typeface="Cambria"/>
                <a:cs typeface="Cambria"/>
              </a:rPr>
              <a:t> </a:t>
            </a:r>
            <a:r>
              <a:rPr sz="1800" dirty="0">
                <a:latin typeface="Cambria"/>
                <a:cs typeface="Cambria"/>
              </a:rPr>
              <a:t>працевлаштування</a:t>
            </a:r>
            <a:r>
              <a:rPr sz="1800" spc="254" dirty="0">
                <a:latin typeface="Cambria"/>
                <a:cs typeface="Cambria"/>
              </a:rPr>
              <a:t> </a:t>
            </a:r>
            <a:r>
              <a:rPr sz="1800" dirty="0">
                <a:latin typeface="Cambria"/>
                <a:cs typeface="Cambria"/>
              </a:rPr>
              <a:t>вирішуються</a:t>
            </a:r>
            <a:r>
              <a:rPr sz="1800" spc="240" dirty="0">
                <a:latin typeface="Cambria"/>
                <a:cs typeface="Cambria"/>
              </a:rPr>
              <a:t> </a:t>
            </a:r>
            <a:r>
              <a:rPr sz="1800" spc="75" dirty="0">
                <a:latin typeface="Cambria"/>
                <a:cs typeface="Cambria"/>
              </a:rPr>
              <a:t>ВКК.</a:t>
            </a:r>
            <a:r>
              <a:rPr sz="1800" spc="250" dirty="0">
                <a:latin typeface="Cambria"/>
                <a:cs typeface="Cambria"/>
              </a:rPr>
              <a:t> </a:t>
            </a:r>
            <a:r>
              <a:rPr sz="1800" spc="100" dirty="0">
                <a:latin typeface="Cambria"/>
                <a:cs typeface="Cambria"/>
              </a:rPr>
              <a:t>При </a:t>
            </a:r>
            <a:r>
              <a:rPr sz="1800" dirty="0">
                <a:latin typeface="Cambria"/>
                <a:cs typeface="Cambria"/>
              </a:rPr>
              <a:t>виражених</a:t>
            </a:r>
            <a:r>
              <a:rPr sz="1800" spc="200" dirty="0">
                <a:latin typeface="Cambria"/>
                <a:cs typeface="Cambria"/>
              </a:rPr>
              <a:t> </a:t>
            </a:r>
            <a:r>
              <a:rPr sz="1800" dirty="0">
                <a:latin typeface="Cambria"/>
                <a:cs typeface="Cambria"/>
              </a:rPr>
              <a:t>явищах</a:t>
            </a:r>
            <a:r>
              <a:rPr sz="1800" spc="195" dirty="0">
                <a:latin typeface="Cambria"/>
                <a:cs typeface="Cambria"/>
              </a:rPr>
              <a:t> </a:t>
            </a:r>
            <a:r>
              <a:rPr sz="1800" dirty="0">
                <a:latin typeface="Cambria"/>
                <a:cs typeface="Cambria"/>
              </a:rPr>
              <a:t>хвороби</a:t>
            </a:r>
            <a:r>
              <a:rPr sz="1800" spc="190" dirty="0">
                <a:latin typeface="Cambria"/>
                <a:cs typeface="Cambria"/>
              </a:rPr>
              <a:t> </a:t>
            </a:r>
            <a:r>
              <a:rPr sz="1800" dirty="0">
                <a:latin typeface="Cambria"/>
                <a:cs typeface="Cambria"/>
              </a:rPr>
              <a:t>показаний</a:t>
            </a:r>
            <a:r>
              <a:rPr sz="1800" spc="200" dirty="0">
                <a:latin typeface="Cambria"/>
                <a:cs typeface="Cambria"/>
              </a:rPr>
              <a:t> </a:t>
            </a:r>
            <a:r>
              <a:rPr sz="1800" dirty="0">
                <a:latin typeface="Cambria"/>
                <a:cs typeface="Cambria"/>
              </a:rPr>
              <a:t>направлення</a:t>
            </a:r>
            <a:r>
              <a:rPr sz="1800" spc="204" dirty="0">
                <a:latin typeface="Cambria"/>
                <a:cs typeface="Cambria"/>
              </a:rPr>
              <a:t> </a:t>
            </a:r>
            <a:r>
              <a:rPr sz="1800" dirty="0">
                <a:latin typeface="Cambria"/>
                <a:cs typeface="Cambria"/>
              </a:rPr>
              <a:t>на</a:t>
            </a:r>
            <a:r>
              <a:rPr sz="1800" spc="190" dirty="0">
                <a:latin typeface="Cambria"/>
                <a:cs typeface="Cambria"/>
              </a:rPr>
              <a:t> </a:t>
            </a:r>
            <a:r>
              <a:rPr sz="1800" spc="165" dirty="0">
                <a:latin typeface="Cambria"/>
                <a:cs typeface="Cambria"/>
              </a:rPr>
              <a:t>МСЕК</a:t>
            </a:r>
            <a:r>
              <a:rPr sz="1800" spc="204" dirty="0">
                <a:latin typeface="Cambria"/>
                <a:cs typeface="Cambria"/>
              </a:rPr>
              <a:t> </a:t>
            </a:r>
            <a:r>
              <a:rPr sz="1800" dirty="0">
                <a:latin typeface="Cambria"/>
                <a:cs typeface="Cambria"/>
              </a:rPr>
              <a:t>для</a:t>
            </a:r>
            <a:r>
              <a:rPr sz="1800" spc="204" dirty="0">
                <a:latin typeface="Cambria"/>
                <a:cs typeface="Cambria"/>
              </a:rPr>
              <a:t> </a:t>
            </a:r>
            <a:r>
              <a:rPr sz="1800" spc="-10" dirty="0">
                <a:latin typeface="Cambria"/>
                <a:cs typeface="Cambria"/>
              </a:rPr>
              <a:t>встановлення </a:t>
            </a:r>
            <a:r>
              <a:rPr sz="1800" dirty="0">
                <a:latin typeface="Cambria"/>
                <a:cs typeface="Cambria"/>
              </a:rPr>
              <a:t>ступеня</a:t>
            </a:r>
            <a:r>
              <a:rPr sz="1800" spc="150" dirty="0">
                <a:latin typeface="Cambria"/>
                <a:cs typeface="Cambria"/>
              </a:rPr>
              <a:t> </a:t>
            </a:r>
            <a:r>
              <a:rPr sz="1800" dirty="0">
                <a:latin typeface="Cambria"/>
                <a:cs typeface="Cambria"/>
              </a:rPr>
              <a:t>втрати</a:t>
            </a:r>
            <a:r>
              <a:rPr sz="1800" spc="150" dirty="0">
                <a:latin typeface="Cambria"/>
                <a:cs typeface="Cambria"/>
              </a:rPr>
              <a:t> </a:t>
            </a:r>
            <a:r>
              <a:rPr sz="1800" dirty="0">
                <a:latin typeface="Cambria"/>
                <a:cs typeface="Cambria"/>
              </a:rPr>
              <a:t>працездатності</a:t>
            </a:r>
            <a:r>
              <a:rPr sz="1800" spc="170" dirty="0">
                <a:latin typeface="Cambria"/>
                <a:cs typeface="Cambria"/>
              </a:rPr>
              <a:t> </a:t>
            </a:r>
            <a:r>
              <a:rPr sz="1800" dirty="0">
                <a:latin typeface="Cambria"/>
                <a:cs typeface="Cambria"/>
              </a:rPr>
              <a:t>і</a:t>
            </a:r>
            <a:r>
              <a:rPr sz="1800" spc="160" dirty="0">
                <a:latin typeface="Cambria"/>
                <a:cs typeface="Cambria"/>
              </a:rPr>
              <a:t> </a:t>
            </a:r>
            <a:r>
              <a:rPr sz="1800" dirty="0">
                <a:latin typeface="Cambria"/>
                <a:cs typeface="Cambria"/>
              </a:rPr>
              <a:t>трудових</a:t>
            </a:r>
            <a:r>
              <a:rPr sz="1800" spc="150" dirty="0">
                <a:latin typeface="Cambria"/>
                <a:cs typeface="Cambria"/>
              </a:rPr>
              <a:t> </a:t>
            </a:r>
            <a:r>
              <a:rPr sz="1800" dirty="0">
                <a:latin typeface="Cambria"/>
                <a:cs typeface="Cambria"/>
              </a:rPr>
              <a:t>рекомендацій.</a:t>
            </a:r>
            <a:r>
              <a:rPr sz="1800" spc="165" dirty="0">
                <a:latin typeface="Cambria"/>
                <a:cs typeface="Cambria"/>
              </a:rPr>
              <a:t> </a:t>
            </a:r>
            <a:r>
              <a:rPr sz="1800" spc="200" dirty="0">
                <a:latin typeface="Cambria"/>
                <a:cs typeface="Cambria"/>
              </a:rPr>
              <a:t>У</a:t>
            </a:r>
            <a:r>
              <a:rPr sz="1800" spc="160" dirty="0">
                <a:latin typeface="Cambria"/>
                <a:cs typeface="Cambria"/>
              </a:rPr>
              <a:t> </a:t>
            </a:r>
            <a:r>
              <a:rPr sz="1800" dirty="0">
                <a:latin typeface="Cambria"/>
                <a:cs typeface="Cambria"/>
              </a:rPr>
              <a:t>таких</a:t>
            </a:r>
            <a:r>
              <a:rPr sz="1800" spc="155" dirty="0">
                <a:latin typeface="Cambria"/>
                <a:cs typeface="Cambria"/>
              </a:rPr>
              <a:t> </a:t>
            </a:r>
            <a:r>
              <a:rPr sz="1800" spc="-10" dirty="0">
                <a:latin typeface="Cambria"/>
                <a:cs typeface="Cambria"/>
              </a:rPr>
              <a:t>випадках </a:t>
            </a:r>
            <a:r>
              <a:rPr sz="1800" dirty="0">
                <a:latin typeface="Cambria"/>
                <a:cs typeface="Cambria"/>
              </a:rPr>
              <a:t>категорично</a:t>
            </a:r>
            <a:r>
              <a:rPr sz="1800" spc="180" dirty="0">
                <a:latin typeface="Cambria"/>
                <a:cs typeface="Cambria"/>
              </a:rPr>
              <a:t> </a:t>
            </a:r>
            <a:r>
              <a:rPr sz="1800" dirty="0">
                <a:latin typeface="Cambria"/>
                <a:cs typeface="Cambria"/>
              </a:rPr>
              <a:t>протипоказане</a:t>
            </a:r>
            <a:r>
              <a:rPr sz="1800" spc="180" dirty="0">
                <a:latin typeface="Cambria"/>
                <a:cs typeface="Cambria"/>
              </a:rPr>
              <a:t> </a:t>
            </a:r>
            <a:r>
              <a:rPr sz="1800" dirty="0">
                <a:latin typeface="Cambria"/>
                <a:cs typeface="Cambria"/>
              </a:rPr>
              <a:t>повернення</a:t>
            </a:r>
            <a:r>
              <a:rPr sz="1800" spc="180" dirty="0">
                <a:latin typeface="Cambria"/>
                <a:cs typeface="Cambria"/>
              </a:rPr>
              <a:t> </a:t>
            </a:r>
            <a:r>
              <a:rPr sz="1800" dirty="0">
                <a:latin typeface="Cambria"/>
                <a:cs typeface="Cambria"/>
              </a:rPr>
              <a:t>на</a:t>
            </a:r>
            <a:r>
              <a:rPr sz="1800" spc="185" dirty="0">
                <a:latin typeface="Cambria"/>
                <a:cs typeface="Cambria"/>
              </a:rPr>
              <a:t> </a:t>
            </a:r>
            <a:r>
              <a:rPr sz="1800" dirty="0">
                <a:latin typeface="Cambria"/>
                <a:cs typeface="Cambria"/>
              </a:rPr>
              <a:t>роботу,</a:t>
            </a:r>
            <a:r>
              <a:rPr sz="1800" spc="204" dirty="0">
                <a:latin typeface="Cambria"/>
                <a:cs typeface="Cambria"/>
              </a:rPr>
              <a:t> </a:t>
            </a:r>
            <a:r>
              <a:rPr sz="1800" dirty="0">
                <a:latin typeface="Cambria"/>
                <a:cs typeface="Cambria"/>
              </a:rPr>
              <a:t>пов'язану</a:t>
            </a:r>
            <a:r>
              <a:rPr sz="1800" spc="175" dirty="0">
                <a:latin typeface="Cambria"/>
                <a:cs typeface="Cambria"/>
              </a:rPr>
              <a:t> </a:t>
            </a:r>
            <a:r>
              <a:rPr sz="1800" dirty="0">
                <a:latin typeface="Cambria"/>
                <a:cs typeface="Cambria"/>
              </a:rPr>
              <a:t>з</a:t>
            </a:r>
            <a:r>
              <a:rPr sz="1800" spc="185" dirty="0">
                <a:latin typeface="Cambria"/>
                <a:cs typeface="Cambria"/>
              </a:rPr>
              <a:t> </a:t>
            </a:r>
            <a:r>
              <a:rPr sz="1800" dirty="0">
                <a:latin typeface="Cambria"/>
                <a:cs typeface="Cambria"/>
              </a:rPr>
              <a:t>можливістю</a:t>
            </a:r>
            <a:r>
              <a:rPr sz="1800" spc="180" dirty="0">
                <a:latin typeface="Cambria"/>
                <a:cs typeface="Cambria"/>
              </a:rPr>
              <a:t> </a:t>
            </a:r>
            <a:r>
              <a:rPr sz="1800" spc="-25" dirty="0">
                <a:latin typeface="Cambria"/>
                <a:cs typeface="Cambria"/>
              </a:rPr>
              <a:t>дії </a:t>
            </a:r>
            <a:r>
              <a:rPr sz="1800" spc="10" dirty="0">
                <a:latin typeface="Cambria"/>
                <a:cs typeface="Cambria"/>
              </a:rPr>
              <a:t>іонізуючого</a:t>
            </a:r>
            <a:r>
              <a:rPr sz="1800" spc="170" dirty="0">
                <a:latin typeface="Cambria"/>
                <a:cs typeface="Cambria"/>
              </a:rPr>
              <a:t> </a:t>
            </a:r>
            <a:r>
              <a:rPr sz="1800" spc="10" dirty="0">
                <a:latin typeface="Cambria"/>
                <a:cs typeface="Cambria"/>
              </a:rPr>
              <a:t>випромінювання.</a:t>
            </a:r>
            <a:r>
              <a:rPr sz="1800" spc="175" dirty="0">
                <a:latin typeface="Cambria"/>
                <a:cs typeface="Cambria"/>
              </a:rPr>
              <a:t> </a:t>
            </a:r>
            <a:r>
              <a:rPr sz="1800" spc="10" dirty="0">
                <a:latin typeface="Cambria"/>
                <a:cs typeface="Cambria"/>
              </a:rPr>
              <a:t>Характер</a:t>
            </a:r>
            <a:r>
              <a:rPr sz="1800" spc="175" dirty="0">
                <a:latin typeface="Cambria"/>
                <a:cs typeface="Cambria"/>
              </a:rPr>
              <a:t> </a:t>
            </a:r>
            <a:r>
              <a:rPr sz="1800" spc="10" dirty="0">
                <a:latin typeface="Cambria"/>
                <a:cs typeface="Cambria"/>
              </a:rPr>
              <a:t>інвалідності</a:t>
            </a:r>
            <a:r>
              <a:rPr sz="1800" spc="185" dirty="0">
                <a:latin typeface="Cambria"/>
                <a:cs typeface="Cambria"/>
              </a:rPr>
              <a:t> </a:t>
            </a:r>
            <a:r>
              <a:rPr sz="1800" spc="10" dirty="0">
                <a:latin typeface="Cambria"/>
                <a:cs typeface="Cambria"/>
              </a:rPr>
              <a:t>–</a:t>
            </a:r>
            <a:r>
              <a:rPr sz="1800" spc="175" dirty="0">
                <a:latin typeface="Cambria"/>
                <a:cs typeface="Cambria"/>
              </a:rPr>
              <a:t> </a:t>
            </a:r>
            <a:r>
              <a:rPr sz="1800" spc="50" dirty="0">
                <a:latin typeface="Cambria"/>
                <a:cs typeface="Cambria"/>
              </a:rPr>
              <a:t>професійний.</a:t>
            </a:r>
            <a:endParaRPr sz="1800">
              <a:latin typeface="Cambria"/>
              <a:cs typeface="Cambria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529979" y="2315066"/>
            <a:ext cx="4588510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dirty="0">
                <a:solidFill>
                  <a:srgbClr val="FFB56B"/>
                </a:solidFill>
              </a:rPr>
              <a:t>ДЯКУЄМО</a:t>
            </a:r>
            <a:r>
              <a:rPr sz="3200" spc="80" dirty="0">
                <a:solidFill>
                  <a:srgbClr val="FFB56B"/>
                </a:solidFill>
              </a:rPr>
              <a:t> </a:t>
            </a:r>
            <a:r>
              <a:rPr sz="3200" dirty="0">
                <a:solidFill>
                  <a:srgbClr val="FFB56B"/>
                </a:solidFill>
              </a:rPr>
              <a:t>ЗА</a:t>
            </a:r>
            <a:r>
              <a:rPr sz="3200" spc="85" dirty="0">
                <a:solidFill>
                  <a:srgbClr val="FFB56B"/>
                </a:solidFill>
              </a:rPr>
              <a:t> </a:t>
            </a:r>
            <a:r>
              <a:rPr sz="3200" spc="50" dirty="0">
                <a:solidFill>
                  <a:srgbClr val="FFB56B"/>
                </a:solidFill>
              </a:rPr>
              <a:t>УВАГУ!</a:t>
            </a:r>
            <a:endParaRPr sz="3200"/>
          </a:p>
        </p:txBody>
      </p:sp>
      <p:sp>
        <p:nvSpPr>
          <p:cNvPr id="3" name="object 3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650"/>
              </a:lnSpc>
            </a:pPr>
            <a:fld id="{81D60167-4931-47E6-BA6A-407CBD079E47}" type="slidenum">
              <a:rPr spc="-25" dirty="0"/>
              <a:pPr marL="38100">
                <a:lnSpc>
                  <a:spcPts val="1650"/>
                </a:lnSpc>
              </a:pPr>
              <a:t>24</a:t>
            </a:fld>
            <a:endParaRPr spc="-25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</TotalTime>
  <Words>1353</Words>
  <Application>Microsoft Office PowerPoint</Application>
  <PresentationFormat>Произвольный</PresentationFormat>
  <Paragraphs>221</Paragraphs>
  <Slides>24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25" baseType="lpstr">
      <vt:lpstr>Wisp</vt:lpstr>
      <vt:lpstr>Променева Хвороба</vt:lpstr>
      <vt:lpstr>Поняття про пряму і непряму дію ІВ</vt:lpstr>
      <vt:lpstr>Закон Бергоньє і Трибондо</vt:lpstr>
      <vt:lpstr>Радіочутливість тканин до іонізуючого випромінювання</vt:lpstr>
      <vt:lpstr>Умови впливу іонізуючого випромінювання</vt:lpstr>
      <vt:lpstr>Групи ризику</vt:lpstr>
      <vt:lpstr>Гостре променеве ураження (гостра променева хвороба, ГПХ)</vt:lpstr>
      <vt:lpstr>Гостре променеве ураження (гостра променева хвороба, ГПХ) Форми ГПХ залежно від дози опромінення:</vt:lpstr>
      <vt:lpstr>Гостре променеве ураження (гостра променева хвороба, ГПХ)</vt:lpstr>
      <vt:lpstr>Гостре променеве ураження (гостра променева хвороба, ГПХ)</vt:lpstr>
      <vt:lpstr>Основні синдроми періоду розпалу</vt:lpstr>
      <vt:lpstr>Основні синдроми періоду розпалу</vt:lpstr>
      <vt:lpstr>Основні синдроми періоду розпалу</vt:lpstr>
      <vt:lpstr>Основні синдроми періоду розпалу</vt:lpstr>
      <vt:lpstr>Місцеві радіаційні ураження</vt:lpstr>
      <vt:lpstr>Хронічна променева хвороба та віддалені наслідки ураження організму</vt:lpstr>
      <vt:lpstr>Діагностика</vt:lpstr>
      <vt:lpstr>Лікування</vt:lpstr>
      <vt:lpstr>Лікування</vt:lpstr>
      <vt:lpstr>Лікування</vt:lpstr>
      <vt:lpstr>Лікування</vt:lpstr>
      <vt:lpstr>Лікування</vt:lpstr>
      <vt:lpstr>Питання ЛТЕ</vt:lpstr>
      <vt:lpstr>ДЯКУЄМО ЗА УВАГУ!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Pencil</dc:title>
  <cp:lastModifiedBy>e190178poi</cp:lastModifiedBy>
  <cp:revision>84</cp:revision>
  <dcterms:created xsi:type="dcterms:W3CDTF">2025-10-27T20:08:23Z</dcterms:created>
  <dcterms:modified xsi:type="dcterms:W3CDTF">2025-10-28T07:26:32Z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2025-09-06T00:00:00Z</vt:filetime>
  </property>
  <property fmtid="{D5CDD505-2E9C-101B-9397-08002B2CF9AE}" pid="3" name="Creator">
    <vt:lpwstr>Impress</vt:lpwstr>
  </property>
  <property fmtid="{D5CDD505-2E9C-101B-9397-08002B2CF9AE}" pid="4" name="Producer">
    <vt:lpwstr>LibreOffice 7.2</vt:lpwstr>
  </property>
  <property fmtid="{D5CDD505-2E9C-101B-9397-08002B2CF9AE}" pid="5" name="LastSaved">
    <vt:filetime>2025-09-06T00:00:00Z</vt:filetime>
  </property>
</Properties>
</file>