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49637"/>
          </a:xfrm>
        </p:spPr>
        <p:txBody>
          <a:bodyPr>
            <a:normAutofit fontScale="90000"/>
          </a:bodyPr>
          <a:lstStyle/>
          <a:p>
            <a:pPr algn="ctr">
              <a:defRPr>
                <a:solidFill>
                  <a:srgbClr val="0066CC"/>
                </a:solidFill>
              </a:defRPr>
            </a:pP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/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dirty="0" err="1" smtClean="0">
                <a:solidFill>
                  <a:schemeClr val="bg1"/>
                </a:solidFill>
              </a:rPr>
              <a:t>Нейросенсорна</a:t>
            </a:r>
            <a:r>
              <a:rPr dirty="0" smtClean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приглуховатість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7230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Анатомо-фізіологічний огляд слухового апарату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4726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sz="2800"/>
              <a:t>• Будова вуха: зовнішнє, середнє та внутрішнє вухо.</a:t>
            </a:r>
          </a:p>
          <a:p>
            <a:pPr marL="0" indent="0">
              <a:buNone/>
            </a:pPr>
            <a:r>
              <a:rPr sz="2800"/>
              <a:t>• Роль волоскових клітин завитки в сприйнятті звуку.</a:t>
            </a:r>
          </a:p>
          <a:p>
            <a:pPr marL="0" indent="0">
              <a:buNone/>
            </a:pPr>
            <a:r>
              <a:rPr sz="2800"/>
              <a:t>• Передача сигналів до слухового нерва та кори головного мозку.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20" y="4309745"/>
            <a:ext cx="3953510" cy="2355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4525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Визначення нейросенсорної приглуховатості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945" y="1620520"/>
            <a:ext cx="8229600" cy="23939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en-US"/>
              <a:t>Нейросенсорна</a:t>
            </a:r>
            <a:r>
              <a:rPr lang="en-US" altLang="ru-RU"/>
              <a:t> </a:t>
            </a:r>
            <a:r>
              <a:rPr lang="en-US" altLang="en-US"/>
              <a:t>приглухуватість</a:t>
            </a:r>
            <a:r>
              <a:rPr lang="en-US" altLang="ru-RU"/>
              <a:t> – </a:t>
            </a:r>
            <a:r>
              <a:rPr lang="en-US" altLang="en-US"/>
              <a:t>це</a:t>
            </a:r>
            <a:r>
              <a:rPr lang="en-US" altLang="ru-RU"/>
              <a:t> </a:t>
            </a:r>
            <a:r>
              <a:rPr lang="en-US" altLang="en-US"/>
              <a:t>збірне</a:t>
            </a:r>
            <a:r>
              <a:rPr lang="en-US" altLang="ru-RU"/>
              <a:t> </a:t>
            </a:r>
            <a:r>
              <a:rPr lang="en-US" altLang="en-US"/>
              <a:t>поняття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включає</a:t>
            </a:r>
            <a:r>
              <a:rPr lang="en-US" altLang="ru-RU"/>
              <a:t> </a:t>
            </a:r>
            <a:r>
              <a:rPr lang="en-US" altLang="en-US"/>
              <a:t>ушкодження</a:t>
            </a:r>
            <a:r>
              <a:rPr lang="en-US" altLang="ru-RU"/>
              <a:t> </a:t>
            </a:r>
            <a:r>
              <a:rPr lang="en-US" altLang="en-US"/>
              <a:t>нейросенсорних</a:t>
            </a:r>
            <a:r>
              <a:rPr lang="en-US" altLang="ru-RU"/>
              <a:t> </a:t>
            </a:r>
            <a:r>
              <a:rPr lang="en-US" altLang="en-US"/>
              <a:t>структур</a:t>
            </a:r>
            <a:r>
              <a:rPr lang="en-US" altLang="ru-RU"/>
              <a:t> </a:t>
            </a:r>
            <a:r>
              <a:rPr lang="en-US" altLang="en-US"/>
              <a:t>звукового</a:t>
            </a:r>
            <a:r>
              <a:rPr lang="en-US" altLang="ru-RU"/>
              <a:t> </a:t>
            </a:r>
            <a:r>
              <a:rPr lang="en-US" altLang="en-US"/>
              <a:t>аналізатора</a:t>
            </a:r>
            <a:r>
              <a:rPr lang="en-US" altLang="ru-RU"/>
              <a:t>, </a:t>
            </a:r>
            <a:r>
              <a:rPr lang="en-US" altLang="en-US"/>
              <a:t>починаючи</a:t>
            </a:r>
            <a:r>
              <a:rPr lang="en-US" altLang="ru-RU"/>
              <a:t> </a:t>
            </a:r>
            <a:r>
              <a:rPr lang="en-US" altLang="en-US"/>
              <a:t>від</a:t>
            </a:r>
            <a:r>
              <a:rPr lang="en-US" altLang="ru-RU"/>
              <a:t> </a:t>
            </a:r>
            <a:r>
              <a:rPr lang="en-US" altLang="en-US"/>
              <a:t>волоскових</a:t>
            </a:r>
            <a:r>
              <a:rPr lang="en-US" altLang="ru-RU"/>
              <a:t> </a:t>
            </a:r>
            <a:r>
              <a:rPr lang="en-US" altLang="en-US"/>
              <a:t>клітин</a:t>
            </a:r>
            <a:r>
              <a:rPr lang="en-US" altLang="ru-RU"/>
              <a:t> </a:t>
            </a:r>
            <a:r>
              <a:rPr lang="en-US" altLang="en-US"/>
              <a:t>спірального</a:t>
            </a:r>
            <a:r>
              <a:rPr lang="en-US" altLang="ru-RU"/>
              <a:t> </a:t>
            </a:r>
            <a:r>
              <a:rPr lang="en-US" altLang="en-US"/>
              <a:t>органа</a:t>
            </a:r>
            <a:r>
              <a:rPr lang="en-US" altLang="ru-RU"/>
              <a:t> </a:t>
            </a:r>
            <a:r>
              <a:rPr lang="en-US" altLang="en-US"/>
              <a:t>і</a:t>
            </a:r>
            <a:r>
              <a:rPr lang="en-US" altLang="ru-RU"/>
              <a:t> </a:t>
            </a:r>
            <a:r>
              <a:rPr lang="en-US" altLang="en-US"/>
              <a:t>закінчуючи</a:t>
            </a:r>
            <a:r>
              <a:rPr lang="en-US" altLang="ru-RU"/>
              <a:t> </a:t>
            </a:r>
            <a:r>
              <a:rPr lang="en-US" altLang="en-US"/>
              <a:t>його</a:t>
            </a:r>
            <a:r>
              <a:rPr lang="en-US" altLang="ru-RU"/>
              <a:t> </a:t>
            </a:r>
            <a:r>
              <a:rPr lang="en-US" altLang="en-US"/>
              <a:t>кірковим</a:t>
            </a:r>
            <a:r>
              <a:rPr lang="en-US" altLang="ru-RU"/>
              <a:t> </a:t>
            </a:r>
            <a:r>
              <a:rPr lang="en-US" altLang="en-US"/>
              <a:t>відділом</a:t>
            </a:r>
            <a:r>
              <a:rPr lang="en-US" altLang="ru-RU"/>
              <a:t>.</a:t>
            </a:r>
          </a:p>
          <a:p>
            <a:pPr marL="0" indent="0">
              <a:buNone/>
            </a:pPr>
            <a:endParaRPr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380" y="4678045"/>
            <a:ext cx="3571875" cy="20021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9290" y="330200"/>
            <a:ext cx="3145155" cy="582930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 lang="uk-UA" altLang="en-US">
                <a:solidFill>
                  <a:schemeClr val="bg1"/>
                </a:solidFill>
              </a:rPr>
              <a:t>Етіологія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3130"/>
            <a:ext cx="9044305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ru-RU" sz="1800"/>
              <a:t>1 </a:t>
            </a:r>
            <a:r>
              <a:rPr lang="en-US" altLang="en-US" sz="1800"/>
              <a:t>Інфекційні</a:t>
            </a:r>
            <a:r>
              <a:rPr lang="en-US" altLang="ru-RU" sz="1800"/>
              <a:t> </a:t>
            </a:r>
            <a:r>
              <a:rPr lang="en-US" altLang="en-US" sz="1800"/>
              <a:t>захворювання</a:t>
            </a:r>
            <a:r>
              <a:rPr lang="en-US" altLang="ru-RU" sz="1800"/>
              <a:t>, </a:t>
            </a:r>
            <a:r>
              <a:rPr lang="en-US" altLang="en-US" sz="1800"/>
              <a:t>особливо</a:t>
            </a:r>
            <a:r>
              <a:rPr lang="en-US" altLang="ru-RU" sz="1800"/>
              <a:t> </a:t>
            </a:r>
            <a:r>
              <a:rPr lang="en-US" altLang="en-US" sz="1800"/>
              <a:t>вірусні</a:t>
            </a:r>
            <a:r>
              <a:rPr lang="en-US" altLang="ru-RU" sz="1800"/>
              <a:t> (</a:t>
            </a:r>
            <a:r>
              <a:rPr lang="en-US" altLang="en-US" sz="1800"/>
              <a:t>грип</a:t>
            </a:r>
            <a:r>
              <a:rPr lang="en-US" altLang="ru-RU" sz="1800"/>
              <a:t>, </a:t>
            </a:r>
            <a:r>
              <a:rPr lang="en-US" altLang="en-US" sz="1800"/>
              <a:t>парагрип</a:t>
            </a:r>
            <a:r>
              <a:rPr lang="en-US" altLang="ru-RU" sz="1800"/>
              <a:t>, </a:t>
            </a:r>
            <a:r>
              <a:rPr lang="en-US" altLang="en-US" sz="1800"/>
              <a:t>аденовірусна</a:t>
            </a:r>
            <a:r>
              <a:rPr lang="en-US" altLang="ru-RU" sz="1800"/>
              <a:t> </a:t>
            </a:r>
            <a:r>
              <a:rPr lang="en-US" altLang="en-US" sz="1800"/>
              <a:t>інфекція</a:t>
            </a:r>
            <a:r>
              <a:rPr lang="en-US" altLang="ru-RU" sz="1800"/>
              <a:t>; </a:t>
            </a:r>
            <a:r>
              <a:rPr lang="en-US" altLang="en-US" sz="1800"/>
              <a:t>хронічні</a:t>
            </a:r>
            <a:r>
              <a:rPr lang="en-US" altLang="ru-RU" sz="1800"/>
              <a:t> </a:t>
            </a:r>
            <a:r>
              <a:rPr lang="en-US" altLang="en-US" sz="1800"/>
              <a:t>інфекції</a:t>
            </a:r>
            <a:r>
              <a:rPr lang="en-US" altLang="ru-RU" sz="1800"/>
              <a:t> – </a:t>
            </a:r>
            <a:r>
              <a:rPr lang="en-US" altLang="en-US" sz="1800"/>
              <a:t>бруцельоз</a:t>
            </a:r>
            <a:r>
              <a:rPr lang="en-US" altLang="ru-RU" sz="1800"/>
              <a:t>, </a:t>
            </a:r>
            <a:r>
              <a:rPr lang="en-US" altLang="en-US" sz="1800"/>
              <a:t>сифіліс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СНІД</a:t>
            </a:r>
            <a:r>
              <a:rPr lang="en-US" altLang="ru-RU" sz="1800"/>
              <a:t>).</a:t>
            </a:r>
          </a:p>
          <a:p>
            <a:pPr marL="0" indent="0">
              <a:buNone/>
            </a:pPr>
            <a:r>
              <a:rPr lang="en-US" altLang="ru-RU" sz="1800"/>
              <a:t> 2 </a:t>
            </a:r>
            <a:r>
              <a:rPr lang="en-US" altLang="en-US" sz="1800"/>
              <a:t>Судинні</a:t>
            </a:r>
            <a:r>
              <a:rPr lang="en-US" altLang="ru-RU" sz="1800"/>
              <a:t> </a:t>
            </a:r>
            <a:r>
              <a:rPr lang="en-US" altLang="en-US" sz="1800"/>
              <a:t>розлади</a:t>
            </a:r>
            <a:r>
              <a:rPr lang="en-US" altLang="ru-RU" sz="1800"/>
              <a:t>, </a:t>
            </a:r>
            <a:r>
              <a:rPr lang="en-US" altLang="en-US" sz="1800"/>
              <a:t>що</a:t>
            </a:r>
            <a:r>
              <a:rPr lang="en-US" altLang="ru-RU" sz="1800"/>
              <a:t> </a:t>
            </a:r>
            <a:r>
              <a:rPr lang="en-US" altLang="en-US" sz="1800"/>
              <a:t>призводять</a:t>
            </a:r>
            <a:r>
              <a:rPr lang="en-US" altLang="ru-RU" sz="1800"/>
              <a:t> </a:t>
            </a:r>
            <a:r>
              <a:rPr lang="en-US" altLang="en-US" sz="1800"/>
              <a:t>до</a:t>
            </a:r>
            <a:r>
              <a:rPr lang="en-US" altLang="ru-RU" sz="1800"/>
              <a:t> </a:t>
            </a:r>
            <a:r>
              <a:rPr lang="en-US" altLang="en-US" sz="1800"/>
              <a:t>функціональних</a:t>
            </a:r>
            <a:r>
              <a:rPr lang="en-US" altLang="ru-RU" sz="1800"/>
              <a:t> </a:t>
            </a:r>
            <a:r>
              <a:rPr lang="en-US" altLang="en-US" sz="1800"/>
              <a:t>чи</a:t>
            </a:r>
            <a:r>
              <a:rPr lang="en-US" altLang="ru-RU" sz="1800"/>
              <a:t> </a:t>
            </a:r>
            <a:r>
              <a:rPr lang="en-US" altLang="en-US" sz="1800"/>
              <a:t>органічних</a:t>
            </a:r>
            <a:r>
              <a:rPr lang="en-US" altLang="ru-RU" sz="1800"/>
              <a:t> </a:t>
            </a:r>
            <a:r>
              <a:rPr lang="en-US" altLang="en-US" sz="1800"/>
              <a:t>порушень</a:t>
            </a:r>
            <a:r>
              <a:rPr lang="en-US" altLang="ru-RU" sz="1800"/>
              <a:t> </a:t>
            </a:r>
            <a:r>
              <a:rPr lang="en-US" altLang="en-US" sz="1800"/>
              <a:t>кровообігу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 </a:t>
            </a:r>
            <a:r>
              <a:rPr lang="en-US" altLang="en-US" sz="1800"/>
              <a:t>мозкових</a:t>
            </a:r>
            <a:r>
              <a:rPr lang="en-US" altLang="ru-RU" sz="1800"/>
              <a:t> </a:t>
            </a:r>
            <a:r>
              <a:rPr lang="en-US" altLang="en-US" sz="1800"/>
              <a:t>судинах</a:t>
            </a:r>
            <a:r>
              <a:rPr lang="en-US" altLang="ru-RU" sz="1800"/>
              <a:t>, </a:t>
            </a:r>
            <a:r>
              <a:rPr lang="en-US" altLang="en-US" sz="1800"/>
              <a:t>які</a:t>
            </a:r>
            <a:r>
              <a:rPr lang="en-US" altLang="ru-RU" sz="1800"/>
              <a:t> </a:t>
            </a:r>
            <a:r>
              <a:rPr lang="en-US" altLang="en-US" sz="1800"/>
              <a:t>живлять</a:t>
            </a:r>
            <a:r>
              <a:rPr lang="en-US" altLang="ru-RU" sz="1800"/>
              <a:t> </a:t>
            </a:r>
            <a:r>
              <a:rPr lang="en-US" altLang="en-US" sz="1800"/>
              <a:t>структури</a:t>
            </a:r>
            <a:r>
              <a:rPr lang="en-US" altLang="ru-RU" sz="1800"/>
              <a:t> </a:t>
            </a:r>
            <a:r>
              <a:rPr lang="en-US" altLang="en-US" sz="1800"/>
              <a:t>слухового</a:t>
            </a:r>
            <a:r>
              <a:rPr lang="en-US" altLang="ru-RU" sz="1800"/>
              <a:t> </a:t>
            </a:r>
            <a:r>
              <a:rPr lang="en-US" altLang="en-US" sz="1800"/>
              <a:t>аналізатора</a:t>
            </a:r>
            <a:r>
              <a:rPr lang="en-US" altLang="ru-RU" sz="1800"/>
              <a:t>. </a:t>
            </a:r>
          </a:p>
          <a:p>
            <a:pPr marL="0" indent="0">
              <a:buNone/>
            </a:pPr>
            <a:r>
              <a:rPr lang="en-US" altLang="ru-RU" sz="1800"/>
              <a:t> 3 </a:t>
            </a:r>
            <a:r>
              <a:rPr lang="en-US" altLang="en-US" sz="1800"/>
              <a:t>Токсична</a:t>
            </a:r>
            <a:r>
              <a:rPr lang="en-US" altLang="ru-RU" sz="1800"/>
              <a:t> </a:t>
            </a:r>
            <a:r>
              <a:rPr lang="en-US" altLang="en-US" sz="1800"/>
              <a:t>дія</a:t>
            </a:r>
            <a:r>
              <a:rPr lang="en-US" altLang="ru-RU" sz="1800"/>
              <a:t> </a:t>
            </a:r>
            <a:r>
              <a:rPr lang="en-US" altLang="en-US" sz="1800"/>
              <a:t>на</a:t>
            </a:r>
            <a:r>
              <a:rPr lang="en-US" altLang="ru-RU" sz="1800"/>
              <a:t> </a:t>
            </a:r>
            <a:r>
              <a:rPr lang="en-US" altLang="en-US" sz="1800"/>
              <a:t>внутрішнє</a:t>
            </a:r>
            <a:r>
              <a:rPr lang="en-US" altLang="ru-RU" sz="1800"/>
              <a:t> </a:t>
            </a:r>
            <a:r>
              <a:rPr lang="en-US" altLang="en-US" sz="1800"/>
              <a:t>вухо</a:t>
            </a:r>
            <a:r>
              <a:rPr lang="en-US" altLang="ru-RU" sz="1800"/>
              <a:t> </a:t>
            </a:r>
            <a:r>
              <a:rPr lang="en-US" altLang="en-US" sz="1800"/>
              <a:t>лікарських</a:t>
            </a:r>
            <a:r>
              <a:rPr lang="en-US" altLang="ru-RU" sz="1800"/>
              <a:t> </a:t>
            </a:r>
            <a:r>
              <a:rPr lang="en-US" altLang="en-US" sz="1800"/>
              <a:t>речовин</a:t>
            </a:r>
            <a:r>
              <a:rPr lang="en-US" altLang="ru-RU" sz="1800"/>
              <a:t>, </a:t>
            </a:r>
            <a:r>
              <a:rPr lang="en-US" altLang="en-US" sz="1800"/>
              <a:t>промислових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побутових</a:t>
            </a:r>
            <a:r>
              <a:rPr lang="en-US" altLang="ru-RU" sz="1800"/>
              <a:t> </a:t>
            </a:r>
            <a:r>
              <a:rPr lang="en-US" altLang="en-US" sz="1800"/>
              <a:t>отрут</a:t>
            </a:r>
            <a:r>
              <a:rPr lang="en-US" altLang="ru-RU" sz="1800"/>
              <a:t>, </a:t>
            </a:r>
            <a:r>
              <a:rPr lang="en-US" altLang="en-US" sz="1800"/>
              <a:t>алкоголю</a:t>
            </a:r>
            <a:r>
              <a:rPr lang="en-US" altLang="ru-RU" sz="1800"/>
              <a:t>. </a:t>
            </a:r>
          </a:p>
          <a:p>
            <a:pPr marL="0" indent="0">
              <a:buNone/>
            </a:pPr>
            <a:r>
              <a:rPr lang="en-US" altLang="ru-RU" sz="1800"/>
              <a:t> 4 </a:t>
            </a:r>
            <a:r>
              <a:rPr lang="en-US" altLang="en-US" sz="1800"/>
              <a:t>Травматичні</a:t>
            </a:r>
            <a:r>
              <a:rPr lang="en-US" altLang="ru-RU" sz="1800"/>
              <a:t> </a:t>
            </a:r>
            <a:r>
              <a:rPr lang="en-US" altLang="en-US" sz="1800"/>
              <a:t>пошкодження</a:t>
            </a:r>
            <a:r>
              <a:rPr lang="en-US" altLang="ru-RU" sz="1800"/>
              <a:t> </a:t>
            </a:r>
            <a:r>
              <a:rPr lang="en-US" altLang="en-US" sz="1800"/>
              <a:t>внаслідок</a:t>
            </a:r>
            <a:r>
              <a:rPr lang="en-US" altLang="ru-RU" sz="1800"/>
              <a:t> </a:t>
            </a:r>
            <a:r>
              <a:rPr lang="en-US" altLang="en-US" sz="1800"/>
              <a:t>черепно</a:t>
            </a:r>
            <a:r>
              <a:rPr lang="en-US" altLang="ru-RU" sz="1800"/>
              <a:t>-</a:t>
            </a:r>
            <a:r>
              <a:rPr lang="en-US" altLang="en-US" sz="1800"/>
              <a:t>мозкової</a:t>
            </a:r>
            <a:r>
              <a:rPr lang="en-US" altLang="ru-RU" sz="1800"/>
              <a:t> </a:t>
            </a:r>
            <a:r>
              <a:rPr lang="en-US" altLang="en-US" sz="1800"/>
              <a:t>травми</a:t>
            </a:r>
            <a:r>
              <a:rPr lang="en-US" altLang="ru-RU" sz="1800"/>
              <a:t> (</a:t>
            </a:r>
            <a:r>
              <a:rPr lang="en-US" altLang="en-US" sz="1800"/>
              <a:t>перелом</a:t>
            </a:r>
            <a:r>
              <a:rPr lang="en-US" altLang="ru-RU" sz="1800"/>
              <a:t> </a:t>
            </a:r>
            <a:r>
              <a:rPr lang="en-US" altLang="en-US" sz="1800"/>
              <a:t>основи</a:t>
            </a:r>
            <a:r>
              <a:rPr lang="en-US" altLang="ru-RU" sz="1800"/>
              <a:t> </a:t>
            </a:r>
            <a:r>
              <a:rPr lang="en-US" altLang="en-US" sz="1800"/>
              <a:t>черепа</a:t>
            </a:r>
            <a:r>
              <a:rPr lang="en-US" altLang="ru-RU" sz="1800"/>
              <a:t>), </a:t>
            </a:r>
            <a:r>
              <a:rPr lang="en-US" altLang="en-US" sz="1800"/>
              <a:t>у</a:t>
            </a:r>
            <a:r>
              <a:rPr lang="en-US" altLang="ru-RU" sz="1800"/>
              <a:t> </a:t>
            </a:r>
            <a:r>
              <a:rPr lang="en-US" altLang="en-US" sz="1800"/>
              <a:t>разі</a:t>
            </a:r>
            <a:r>
              <a:rPr lang="en-US" altLang="ru-RU" sz="1800"/>
              <a:t> </a:t>
            </a:r>
            <a:r>
              <a:rPr lang="en-US" altLang="en-US" sz="1800"/>
              <a:t>різких</a:t>
            </a:r>
            <a:r>
              <a:rPr lang="en-US" altLang="ru-RU" sz="1800"/>
              <a:t> </a:t>
            </a:r>
            <a:r>
              <a:rPr lang="en-US" altLang="en-US" sz="1800"/>
              <a:t>коливань</a:t>
            </a:r>
            <a:r>
              <a:rPr lang="en-US" altLang="ru-RU" sz="1800"/>
              <a:t> </a:t>
            </a:r>
            <a:r>
              <a:rPr lang="en-US" altLang="en-US" sz="1800"/>
              <a:t>атмосферного</a:t>
            </a:r>
            <a:r>
              <a:rPr lang="en-US" altLang="ru-RU" sz="1800"/>
              <a:t> </a:t>
            </a:r>
            <a:r>
              <a:rPr lang="en-US" altLang="en-US" sz="1800"/>
              <a:t>тиску</a:t>
            </a:r>
            <a:r>
              <a:rPr lang="en-US" altLang="ru-RU" sz="1800"/>
              <a:t> (</a:t>
            </a:r>
            <a:r>
              <a:rPr lang="en-US" altLang="en-US" sz="1800"/>
              <a:t>баротравма</a:t>
            </a:r>
            <a:r>
              <a:rPr lang="en-US" altLang="ru-RU" sz="1800"/>
              <a:t>), </a:t>
            </a:r>
            <a:r>
              <a:rPr lang="en-US" altLang="en-US" sz="1800"/>
              <a:t>дії</a:t>
            </a:r>
            <a:r>
              <a:rPr lang="en-US" altLang="ru-RU" sz="1800"/>
              <a:t> </a:t>
            </a:r>
            <a:r>
              <a:rPr lang="en-US" altLang="en-US" sz="1800"/>
              <a:t>інтенсивного</a:t>
            </a:r>
            <a:r>
              <a:rPr lang="en-US" altLang="ru-RU" sz="1800"/>
              <a:t> </a:t>
            </a:r>
            <a:r>
              <a:rPr lang="en-US" altLang="en-US" sz="1800"/>
              <a:t>звуку</a:t>
            </a:r>
            <a:r>
              <a:rPr lang="en-US" altLang="ru-RU" sz="1800"/>
              <a:t> (</a:t>
            </a:r>
            <a:r>
              <a:rPr lang="en-US" altLang="en-US" sz="1800"/>
              <a:t>акутравма</a:t>
            </a:r>
            <a:r>
              <a:rPr lang="en-US" altLang="ru-RU" sz="1800"/>
              <a:t>), </a:t>
            </a:r>
            <a:r>
              <a:rPr lang="en-US" altLang="en-US" sz="1800"/>
              <a:t>пошкодження</a:t>
            </a:r>
            <a:r>
              <a:rPr lang="en-US" altLang="ru-RU" sz="1800"/>
              <a:t> </a:t>
            </a:r>
            <a:r>
              <a:rPr lang="en-US" altLang="en-US" sz="1800"/>
              <a:t>завитка</a:t>
            </a:r>
            <a:r>
              <a:rPr lang="en-US" altLang="ru-RU" sz="1800"/>
              <a:t> </a:t>
            </a:r>
            <a:r>
              <a:rPr lang="en-US" altLang="en-US" sz="1800"/>
              <a:t>під</a:t>
            </a:r>
            <a:r>
              <a:rPr lang="en-US" altLang="ru-RU" sz="1800"/>
              <a:t> </a:t>
            </a:r>
            <a:r>
              <a:rPr lang="en-US" altLang="en-US" sz="1800"/>
              <a:t>час</a:t>
            </a:r>
            <a:r>
              <a:rPr lang="en-US" altLang="ru-RU" sz="1800"/>
              <a:t> </a:t>
            </a:r>
            <a:r>
              <a:rPr lang="en-US" altLang="en-US" sz="1800"/>
              <a:t>операцій</a:t>
            </a:r>
            <a:r>
              <a:rPr lang="en-US" altLang="ru-RU" sz="1800"/>
              <a:t> </a:t>
            </a:r>
            <a:r>
              <a:rPr lang="en-US" altLang="en-US" sz="1800"/>
              <a:t>на</a:t>
            </a:r>
            <a:r>
              <a:rPr lang="en-US" altLang="ru-RU" sz="1800"/>
              <a:t> </a:t>
            </a:r>
            <a:r>
              <a:rPr lang="en-US" altLang="en-US" sz="1800"/>
              <a:t>середньому</a:t>
            </a:r>
            <a:r>
              <a:rPr lang="en-US" altLang="ru-RU" sz="1800"/>
              <a:t> </a:t>
            </a:r>
            <a:r>
              <a:rPr lang="en-US" altLang="en-US" sz="1800"/>
              <a:t>вусі</a:t>
            </a:r>
            <a:r>
              <a:rPr lang="en-US" altLang="ru-RU" sz="1800"/>
              <a:t>.</a:t>
            </a:r>
          </a:p>
          <a:p>
            <a:pPr marL="0" indent="0">
              <a:buNone/>
            </a:pPr>
            <a:r>
              <a:rPr lang="en-US" altLang="ru-RU" sz="1800"/>
              <a:t> 5 </a:t>
            </a:r>
            <a:r>
              <a:rPr lang="en-US" altLang="en-US" sz="1800"/>
              <a:t>Алергічні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аутоімунні</a:t>
            </a:r>
            <a:r>
              <a:rPr lang="en-US" altLang="ru-RU" sz="1800"/>
              <a:t> </a:t>
            </a:r>
            <a:r>
              <a:rPr lang="en-US" altLang="en-US" sz="1800"/>
              <a:t>захворювання</a:t>
            </a:r>
            <a:r>
              <a:rPr lang="en-US" altLang="ru-RU" sz="1800"/>
              <a:t>.</a:t>
            </a:r>
          </a:p>
          <a:p>
            <a:pPr marL="0" indent="0">
              <a:buNone/>
            </a:pPr>
            <a:r>
              <a:rPr lang="en-US" altLang="ru-RU" sz="1800"/>
              <a:t> 6 </a:t>
            </a:r>
            <a:r>
              <a:rPr lang="en-US" altLang="en-US" sz="1800"/>
              <a:t>Вікові</a:t>
            </a:r>
            <a:r>
              <a:rPr lang="en-US" altLang="ru-RU" sz="1800"/>
              <a:t> </a:t>
            </a:r>
            <a:r>
              <a:rPr lang="en-US" altLang="en-US" sz="1800"/>
              <a:t>зміни</a:t>
            </a:r>
            <a:r>
              <a:rPr lang="en-US" altLang="ru-RU" sz="1800"/>
              <a:t> (</a:t>
            </a:r>
            <a:r>
              <a:rPr lang="en-US" altLang="en-US" sz="1800"/>
              <a:t>пресбіакузис</a:t>
            </a:r>
            <a:r>
              <a:rPr lang="en-US" altLang="ru-RU" sz="1800"/>
              <a:t>).</a:t>
            </a:r>
          </a:p>
          <a:p>
            <a:pPr marL="0" indent="0">
              <a:buNone/>
            </a:pPr>
            <a:r>
              <a:rPr lang="en-US" altLang="ru-RU" sz="1800"/>
              <a:t> 7 </a:t>
            </a:r>
            <a:r>
              <a:rPr lang="en-US" altLang="en-US" sz="1800"/>
              <a:t>Пухлини</a:t>
            </a:r>
            <a:r>
              <a:rPr lang="en-US" altLang="ru-RU" sz="1800"/>
              <a:t> </a:t>
            </a:r>
            <a:r>
              <a:rPr lang="en-US" altLang="en-US" sz="1800"/>
              <a:t>мостомозочкового</a:t>
            </a:r>
            <a:r>
              <a:rPr lang="en-US" altLang="ru-RU" sz="1800"/>
              <a:t> </a:t>
            </a:r>
            <a:r>
              <a:rPr lang="en-US" altLang="en-US" sz="1800"/>
              <a:t>кута</a:t>
            </a:r>
            <a:r>
              <a:rPr lang="en-US" altLang="ru-RU" sz="1800"/>
              <a:t> (</a:t>
            </a:r>
            <a:r>
              <a:rPr lang="en-US" altLang="en-US" sz="1800"/>
              <a:t>невринома</a:t>
            </a:r>
            <a:r>
              <a:rPr lang="en-US" altLang="ru-RU" sz="1800"/>
              <a:t> VIII </a:t>
            </a:r>
            <a:r>
              <a:rPr lang="en-US" altLang="en-US" sz="1800"/>
              <a:t>пари</a:t>
            </a:r>
            <a:r>
              <a:rPr lang="en-US" altLang="ru-RU" sz="1800"/>
              <a:t> </a:t>
            </a:r>
            <a:r>
              <a:rPr lang="en-US" altLang="en-US" sz="1800"/>
              <a:t>черепних</a:t>
            </a:r>
            <a:r>
              <a:rPr lang="en-US" altLang="ru-RU" sz="1800"/>
              <a:t> </a:t>
            </a:r>
            <a:r>
              <a:rPr lang="en-US" altLang="en-US" sz="1800"/>
              <a:t>нервів</a:t>
            </a:r>
            <a:r>
              <a:rPr lang="en-US" altLang="ru-RU" sz="1800"/>
              <a:t>), </a:t>
            </a:r>
            <a:r>
              <a:rPr lang="en-US" altLang="en-US" sz="1800"/>
              <a:t>а</a:t>
            </a:r>
            <a:r>
              <a:rPr lang="en-US" altLang="ru-RU" sz="1800"/>
              <a:t> </a:t>
            </a:r>
            <a:r>
              <a:rPr lang="en-US" altLang="en-US" sz="1800"/>
              <a:t>також</a:t>
            </a:r>
            <a:r>
              <a:rPr lang="en-US" altLang="ru-RU" sz="1800"/>
              <a:t> </a:t>
            </a:r>
            <a:r>
              <a:rPr lang="en-US" altLang="en-US" sz="1800"/>
              <a:t>новоутворення</a:t>
            </a:r>
            <a:r>
              <a:rPr lang="en-US" altLang="ru-RU" sz="1800"/>
              <a:t> </a:t>
            </a:r>
            <a:r>
              <a:rPr lang="en-US" altLang="en-US" sz="1800"/>
              <a:t>середнього</a:t>
            </a:r>
            <a:r>
              <a:rPr lang="en-US" altLang="ru-RU" sz="1800"/>
              <a:t> </a:t>
            </a:r>
            <a:r>
              <a:rPr lang="en-US" altLang="en-US" sz="1800"/>
              <a:t>вуха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мозку</a:t>
            </a:r>
            <a:r>
              <a:rPr lang="en-US" altLang="ru-RU" sz="1800"/>
              <a:t>.</a:t>
            </a:r>
          </a:p>
          <a:p>
            <a:pPr marL="0" indent="0">
              <a:buNone/>
            </a:pPr>
            <a:r>
              <a:rPr lang="en-US" altLang="ru-RU" sz="1800"/>
              <a:t> 8 </a:t>
            </a:r>
            <a:r>
              <a:rPr lang="en-US" altLang="en-US" sz="1800"/>
              <a:t>Спадкові</a:t>
            </a:r>
            <a:r>
              <a:rPr lang="en-US" altLang="ru-RU" sz="1800"/>
              <a:t> </a:t>
            </a:r>
            <a:r>
              <a:rPr lang="en-US" altLang="en-US" sz="1800"/>
              <a:t>захворювання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природжені</a:t>
            </a:r>
            <a:r>
              <a:rPr lang="en-US" altLang="ru-RU" sz="1800"/>
              <a:t> </a:t>
            </a:r>
            <a:r>
              <a:rPr lang="en-US" altLang="en-US" sz="1800"/>
              <a:t>вади</a:t>
            </a:r>
            <a:r>
              <a:rPr lang="en-US" altLang="ru-RU" sz="1800"/>
              <a:t> </a:t>
            </a:r>
            <a:r>
              <a:rPr lang="en-US" altLang="en-US" sz="1800"/>
              <a:t>розвитку</a:t>
            </a:r>
            <a:r>
              <a:rPr lang="en-US" altLang="ru-RU" sz="1800"/>
              <a:t>.</a:t>
            </a:r>
          </a:p>
          <a:p>
            <a:pPr marL="0" indent="0">
              <a:buNone/>
            </a:pPr>
            <a:r>
              <a:rPr lang="en-US" altLang="ru-RU" sz="1800"/>
              <a:t> 9 </a:t>
            </a:r>
            <a:r>
              <a:rPr lang="en-US" altLang="en-US" sz="1800"/>
              <a:t>Професійні</a:t>
            </a:r>
            <a:r>
              <a:rPr lang="en-US" altLang="ru-RU" sz="1800"/>
              <a:t> </a:t>
            </a:r>
            <a:r>
              <a:rPr lang="en-US" altLang="en-US" sz="1800"/>
              <a:t>чинники</a:t>
            </a:r>
            <a:r>
              <a:rPr lang="en-US" altLang="ru-RU" sz="1800"/>
              <a:t> (</a:t>
            </a:r>
            <a:r>
              <a:rPr lang="en-US" altLang="en-US" sz="1800"/>
              <a:t>шум</a:t>
            </a:r>
            <a:r>
              <a:rPr lang="en-US" altLang="ru-RU" sz="1800"/>
              <a:t>, </a:t>
            </a:r>
            <a:r>
              <a:rPr lang="en-US" altLang="en-US" sz="1800"/>
              <a:t>вібрація</a:t>
            </a:r>
            <a:r>
              <a:rPr lang="en-US" altLang="ru-RU" sz="1800"/>
              <a:t>).</a:t>
            </a:r>
          </a:p>
          <a:p>
            <a:pPr marL="0" indent="0">
              <a:buNone/>
            </a:pPr>
            <a:r>
              <a:rPr lang="en-US" altLang="ru-RU" sz="1800"/>
              <a:t> 10 </a:t>
            </a:r>
            <a:r>
              <a:rPr lang="en-US" altLang="en-US" sz="1800"/>
              <a:t>Поєднання</a:t>
            </a:r>
            <a:r>
              <a:rPr lang="en-US" altLang="ru-RU" sz="1800"/>
              <a:t> </a:t>
            </a:r>
            <a:r>
              <a:rPr lang="en-US" altLang="en-US" sz="1800"/>
              <a:t>декількох</a:t>
            </a:r>
            <a:r>
              <a:rPr lang="en-US" altLang="ru-RU" sz="1800"/>
              <a:t> </a:t>
            </a:r>
            <a:r>
              <a:rPr lang="en-US" altLang="en-US" sz="1800"/>
              <a:t>вищезгаданих</a:t>
            </a:r>
            <a:r>
              <a:rPr lang="en-US" altLang="ru-RU" sz="1800"/>
              <a:t> </a:t>
            </a:r>
            <a:r>
              <a:rPr lang="en-US" altLang="en-US" sz="1800"/>
              <a:t>чинників</a:t>
            </a:r>
            <a:r>
              <a:rPr lang="en-US" altLang="ru-RU" sz="1800"/>
              <a:t> (</a:t>
            </a:r>
            <a:r>
              <a:rPr lang="en-US" altLang="en-US" sz="1800"/>
              <a:t>комбінована</a:t>
            </a:r>
            <a:r>
              <a:rPr lang="en-US" altLang="ru-RU" sz="1800"/>
              <a:t> </a:t>
            </a:r>
            <a:r>
              <a:rPr lang="en-US" altLang="en-US" sz="1800"/>
              <a:t>приглухуватість</a:t>
            </a:r>
            <a:r>
              <a:rPr lang="en-US" altLang="ru-RU" sz="1800"/>
              <a:t>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870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Причини професійного захворювання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1. Шумова травма (&gt;85 дБ або гостра акустична травма).</a:t>
            </a:r>
          </a:p>
          <a:p>
            <a:pPr marL="0" indent="0">
              <a:buNone/>
            </a:pPr>
            <a:r>
              <a:t>2. Вібрація.</a:t>
            </a:r>
          </a:p>
          <a:p>
            <a:pPr marL="0" indent="0">
              <a:buNone/>
            </a:pPr>
            <a:r>
              <a:t>3. Вплив хімічних речовин (органічні розчинники, важкі метали).</a:t>
            </a:r>
          </a:p>
          <a:p>
            <a:pPr marL="0" indent="0">
              <a:buNone/>
            </a:pPr>
            <a:r>
              <a:t>4. Баротравми (різка зміна тиску).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445" y="4581525"/>
            <a:ext cx="3144520" cy="2014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4015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Механізми розвитку захворювання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4750"/>
            <a:ext cx="9144000" cy="4953000"/>
          </a:xfrm>
        </p:spPr>
        <p:txBody>
          <a:bodyPr>
            <a:normAutofit fontScale="92500"/>
          </a:bodyPr>
          <a:lstStyle/>
          <a:p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основі</a:t>
            </a:r>
            <a:r>
              <a:rPr lang="en-US" altLang="ru-RU" sz="2400"/>
              <a:t> </a:t>
            </a:r>
            <a:r>
              <a:rPr lang="en-US" altLang="en-US" sz="2400"/>
              <a:t>патогенезу</a:t>
            </a:r>
            <a:r>
              <a:rPr lang="en-US" altLang="ru-RU" sz="2400"/>
              <a:t> </a:t>
            </a:r>
            <a:r>
              <a:rPr lang="en-US" altLang="en-US" sz="2400"/>
              <a:t>лежить</a:t>
            </a:r>
            <a:r>
              <a:rPr lang="en-US" altLang="ru-RU" sz="2400"/>
              <a:t> </a:t>
            </a:r>
            <a:r>
              <a:rPr lang="en-US" altLang="en-US" sz="2400"/>
              <a:t>порушення</a:t>
            </a:r>
            <a:r>
              <a:rPr lang="en-US" altLang="ru-RU" sz="2400"/>
              <a:t> </a:t>
            </a:r>
            <a:r>
              <a:rPr lang="en-US" altLang="en-US" sz="2400"/>
              <a:t>мікроциркуляції</a:t>
            </a:r>
            <a:r>
              <a:rPr lang="en-US" altLang="ru-RU" sz="2400"/>
              <a:t>, </a:t>
            </a:r>
            <a:r>
              <a:rPr lang="en-US" altLang="en-US" sz="2400"/>
              <a:t>що</a:t>
            </a:r>
            <a:r>
              <a:rPr lang="en-US" altLang="ru-RU" sz="2400"/>
              <a:t> </a:t>
            </a:r>
            <a:r>
              <a:rPr lang="en-US" altLang="en-US" sz="2400"/>
              <a:t>призводить</a:t>
            </a:r>
            <a:r>
              <a:rPr lang="en-US" altLang="ru-RU" sz="2400"/>
              <a:t> </a:t>
            </a:r>
            <a:r>
              <a:rPr lang="en-US" altLang="en-US" sz="2400"/>
              <a:t>до</a:t>
            </a:r>
            <a:r>
              <a:rPr lang="en-US" altLang="ru-RU" sz="2400"/>
              <a:t> </a:t>
            </a:r>
            <a:r>
              <a:rPr lang="en-US" altLang="en-US" sz="2400"/>
              <a:t>дефіциту</a:t>
            </a:r>
            <a:r>
              <a:rPr lang="en-US" altLang="ru-RU" sz="2400"/>
              <a:t> </a:t>
            </a:r>
            <a:r>
              <a:rPr lang="en-US" altLang="en-US" sz="2400"/>
              <a:t>кисню</a:t>
            </a:r>
            <a:r>
              <a:rPr lang="en-US" altLang="ru-RU" sz="2400"/>
              <a:t>, </a:t>
            </a:r>
            <a:r>
              <a:rPr lang="en-US" altLang="en-US" sz="2400"/>
              <a:t>іонного</a:t>
            </a:r>
            <a:r>
              <a:rPr lang="en-US" altLang="ru-RU" sz="2400"/>
              <a:t> </a:t>
            </a:r>
            <a:r>
              <a:rPr lang="en-US" altLang="en-US" sz="2400"/>
              <a:t>та</a:t>
            </a:r>
            <a:r>
              <a:rPr lang="en-US" altLang="ru-RU" sz="2400"/>
              <a:t> </a:t>
            </a:r>
            <a:r>
              <a:rPr lang="en-US" altLang="en-US" sz="2400"/>
              <a:t>кислотно</a:t>
            </a:r>
            <a:r>
              <a:rPr lang="en-US" altLang="ru-RU" sz="2400"/>
              <a:t>-</a:t>
            </a:r>
            <a:r>
              <a:rPr lang="en-US" altLang="en-US" sz="2400"/>
              <a:t>основного</a:t>
            </a:r>
            <a:r>
              <a:rPr lang="en-US" altLang="ru-RU" sz="2400"/>
              <a:t> </a:t>
            </a:r>
            <a:r>
              <a:rPr lang="en-US" altLang="en-US" sz="2400"/>
              <a:t>дисбалансу</a:t>
            </a:r>
            <a:r>
              <a:rPr lang="en-US" altLang="ru-RU" sz="2400"/>
              <a:t> </a:t>
            </a:r>
            <a:r>
              <a:rPr lang="en-US" altLang="en-US" sz="2400"/>
              <a:t>на</a:t>
            </a:r>
            <a:r>
              <a:rPr lang="en-US" altLang="ru-RU" sz="2400"/>
              <a:t> </a:t>
            </a:r>
            <a:r>
              <a:rPr lang="en-US" altLang="en-US" sz="2400"/>
              <a:t>тому</a:t>
            </a:r>
            <a:r>
              <a:rPr lang="en-US" altLang="ru-RU" sz="2400"/>
              <a:t> </a:t>
            </a:r>
            <a:r>
              <a:rPr lang="en-US" altLang="en-US" sz="2400"/>
              <a:t>чи</a:t>
            </a:r>
            <a:r>
              <a:rPr lang="en-US" altLang="ru-RU" sz="2400"/>
              <a:t> </a:t>
            </a:r>
            <a:r>
              <a:rPr lang="en-US" altLang="en-US" sz="2400"/>
              <a:t>іншому</a:t>
            </a:r>
            <a:r>
              <a:rPr lang="en-US" altLang="ru-RU" sz="2400"/>
              <a:t> </a:t>
            </a:r>
            <a:r>
              <a:rPr lang="en-US" altLang="en-US" sz="2400"/>
              <a:t>рівні</a:t>
            </a:r>
            <a:r>
              <a:rPr lang="en-US" altLang="ru-RU" sz="2400"/>
              <a:t> </a:t>
            </a:r>
            <a:r>
              <a:rPr lang="en-US" altLang="en-US" sz="2400"/>
              <a:t>слухового</a:t>
            </a:r>
            <a:r>
              <a:rPr lang="en-US" altLang="ru-RU" sz="2400"/>
              <a:t> </a:t>
            </a:r>
            <a:r>
              <a:rPr lang="en-US" altLang="en-US" sz="2400"/>
              <a:t>аналізатора</a:t>
            </a:r>
            <a:r>
              <a:rPr lang="en-US" altLang="ru-RU" sz="2400"/>
              <a:t>. </a:t>
            </a:r>
            <a:r>
              <a:rPr lang="en-US" altLang="en-US" sz="2400"/>
              <a:t>У</a:t>
            </a:r>
            <a:r>
              <a:rPr lang="en-US" altLang="ru-RU" sz="2400"/>
              <a:t> </a:t>
            </a:r>
            <a:r>
              <a:rPr lang="en-US" altLang="en-US" sz="2400"/>
              <a:t>більшості</a:t>
            </a:r>
            <a:r>
              <a:rPr lang="en-US" altLang="ru-RU" sz="2400"/>
              <a:t> </a:t>
            </a:r>
            <a:r>
              <a:rPr lang="en-US" altLang="en-US" sz="2400"/>
              <a:t>хворих</a:t>
            </a:r>
            <a:r>
              <a:rPr lang="en-US" altLang="ru-RU" sz="2400"/>
              <a:t> </a:t>
            </a:r>
            <a:r>
              <a:rPr lang="en-US" altLang="en-US" sz="2400"/>
              <a:t>процес</a:t>
            </a:r>
            <a:r>
              <a:rPr lang="en-US" altLang="ru-RU" sz="2400"/>
              <a:t> </a:t>
            </a:r>
            <a:r>
              <a:rPr lang="en-US" altLang="en-US" sz="2400"/>
              <a:t>локалізується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рецепторному</a:t>
            </a:r>
            <a:r>
              <a:rPr lang="en-US" altLang="ru-RU" sz="2400"/>
              <a:t> </a:t>
            </a:r>
            <a:r>
              <a:rPr lang="en-US" altLang="en-US" sz="2400"/>
              <a:t>апараті</a:t>
            </a:r>
            <a:r>
              <a:rPr lang="en-US" altLang="ru-RU" sz="2400"/>
              <a:t> </a:t>
            </a:r>
            <a:r>
              <a:rPr lang="en-US" altLang="en-US" sz="2400"/>
              <a:t>завитки</a:t>
            </a:r>
            <a:r>
              <a:rPr lang="en-US" altLang="ru-RU" sz="2400"/>
              <a:t>, </a:t>
            </a:r>
            <a:r>
              <a:rPr lang="en-US" altLang="en-US" sz="2400"/>
              <a:t>частіше</a:t>
            </a:r>
            <a:r>
              <a:rPr lang="en-US" altLang="ru-RU" sz="2400"/>
              <a:t> </a:t>
            </a:r>
            <a:r>
              <a:rPr lang="en-US" altLang="en-US" sz="2400"/>
              <a:t>в</a:t>
            </a:r>
            <a:r>
              <a:rPr lang="en-US" altLang="ru-RU" sz="2400"/>
              <a:t> </a:t>
            </a:r>
            <a:r>
              <a:rPr lang="en-US" altLang="en-US" sz="2400"/>
              <a:t>ділянці</a:t>
            </a:r>
            <a:r>
              <a:rPr lang="en-US" altLang="ru-RU" sz="2400"/>
              <a:t> </a:t>
            </a:r>
            <a:r>
              <a:rPr lang="en-US" altLang="en-US" sz="2400"/>
              <a:t>основної</a:t>
            </a:r>
            <a:r>
              <a:rPr lang="en-US" altLang="ru-RU" sz="2400"/>
              <a:t> </a:t>
            </a:r>
            <a:r>
              <a:rPr lang="en-US" altLang="en-US" sz="2400"/>
              <a:t>закрутки</a:t>
            </a:r>
            <a:r>
              <a:rPr lang="en-US" altLang="ru-RU" sz="2400"/>
              <a:t>. </a:t>
            </a:r>
            <a:r>
              <a:rPr lang="en-US" altLang="en-US" sz="2400"/>
              <a:t>Це</a:t>
            </a:r>
            <a:r>
              <a:rPr lang="en-US" altLang="ru-RU" sz="2400"/>
              <a:t> </a:t>
            </a:r>
            <a:r>
              <a:rPr lang="en-US" altLang="en-US" sz="2400"/>
              <a:t>місце</a:t>
            </a:r>
            <a:r>
              <a:rPr lang="en-US" altLang="ru-RU" sz="2400"/>
              <a:t> </a:t>
            </a:r>
            <a:r>
              <a:rPr lang="en-US" altLang="en-US" sz="2400"/>
              <a:t>відповідальне</a:t>
            </a:r>
            <a:r>
              <a:rPr lang="en-US" altLang="ru-RU" sz="2400"/>
              <a:t> </a:t>
            </a:r>
            <a:r>
              <a:rPr lang="en-US" altLang="en-US" sz="2400"/>
              <a:t>за</a:t>
            </a:r>
            <a:r>
              <a:rPr lang="en-US" altLang="ru-RU" sz="2400"/>
              <a:t> </a:t>
            </a:r>
            <a:r>
              <a:rPr lang="en-US" altLang="en-US" sz="2400"/>
              <a:t>сприйняття</a:t>
            </a:r>
            <a:r>
              <a:rPr lang="en-US" altLang="ru-RU" sz="2400"/>
              <a:t> </a:t>
            </a:r>
            <a:r>
              <a:rPr lang="en-US" altLang="en-US" sz="2400"/>
              <a:t>звуків</a:t>
            </a:r>
            <a:r>
              <a:rPr lang="en-US" altLang="ru-RU" sz="2400"/>
              <a:t> </a:t>
            </a:r>
            <a:r>
              <a:rPr lang="en-US" altLang="en-US" sz="2400"/>
              <a:t>високої</a:t>
            </a:r>
            <a:r>
              <a:rPr lang="en-US" altLang="ru-RU" sz="2400"/>
              <a:t> </a:t>
            </a:r>
            <a:r>
              <a:rPr lang="en-US" altLang="en-US" sz="2400"/>
              <a:t>частоти</a:t>
            </a:r>
            <a:r>
              <a:rPr lang="en-US" altLang="ru-RU" sz="2400"/>
              <a:t>, </a:t>
            </a:r>
            <a:r>
              <a:rPr lang="en-US" altLang="en-US" sz="2400"/>
              <a:t>що</a:t>
            </a:r>
            <a:r>
              <a:rPr lang="en-US" altLang="ru-RU" sz="2400"/>
              <a:t> </a:t>
            </a:r>
            <a:r>
              <a:rPr lang="en-US" altLang="en-US" sz="2400"/>
              <a:t>є</a:t>
            </a:r>
            <a:r>
              <a:rPr lang="en-US" altLang="ru-RU" sz="2400"/>
              <a:t> </a:t>
            </a:r>
            <a:r>
              <a:rPr lang="en-US" altLang="en-US" sz="2400"/>
              <a:t>патогномонічним</a:t>
            </a:r>
            <a:r>
              <a:rPr lang="en-US" altLang="ru-RU" sz="2400"/>
              <a:t> </a:t>
            </a:r>
            <a:r>
              <a:rPr lang="en-US" altLang="en-US" sz="2400"/>
              <a:t>для</a:t>
            </a:r>
            <a:r>
              <a:rPr lang="en-US" altLang="ru-RU" sz="2400"/>
              <a:t> </a:t>
            </a:r>
            <a:r>
              <a:rPr lang="en-US" altLang="en-US" sz="2400"/>
              <a:t>нейросенсорної</a:t>
            </a:r>
            <a:r>
              <a:rPr lang="en-US" altLang="ru-RU" sz="2400"/>
              <a:t> </a:t>
            </a:r>
            <a:r>
              <a:rPr lang="en-US" altLang="en-US" sz="2400"/>
              <a:t>приглухуватості</a:t>
            </a:r>
            <a:r>
              <a:rPr lang="en-US" altLang="ru-RU" sz="2400"/>
              <a:t>.</a:t>
            </a:r>
          </a:p>
          <a:p>
            <a:pPr marL="0" indent="0">
              <a:buNone/>
            </a:pPr>
            <a:r>
              <a:rPr lang="uk-UA" altLang="ru-RU" sz="2400"/>
              <a:t>Буває:</a:t>
            </a:r>
          </a:p>
          <a:p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гострий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стан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виникає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період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декількох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годин до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декількох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діб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хрон</a:t>
            </a:r>
            <a:r>
              <a:rPr lang="uk-UA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ічна</a:t>
            </a:r>
            <a:r>
              <a:rPr lang="uk-UA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нейросенсорна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приглухуватість</a:t>
            </a:r>
            <a:r>
              <a:rPr lang="ru-RU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коли </a:t>
            </a:r>
            <a:r>
              <a:rPr lang="uk-UA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патологічний процес триває понад 2 тижні від початку захворювання</a:t>
            </a:r>
          </a:p>
          <a:p>
            <a:r>
              <a:rPr lang="uk-UA" sz="2400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Раптова глухота, що виникає протягом декількох хвилин</a:t>
            </a:r>
            <a:endParaRPr lang="en-US" sz="2400" dirty="0">
              <a:effectLst/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2400" dirty="0"/>
          </a:p>
          <a:p>
            <a:endParaRPr lang="ru-RU" sz="2400" dirty="0"/>
          </a:p>
          <a:p>
            <a:endParaRPr lang="uk-UA" altLang="ru-RU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3185" y="190500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Клінічна картина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" y="769620"/>
            <a:ext cx="6104255" cy="608901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З основного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впливу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групи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скарг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: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1-ша — це погіршення слуху на одне або обидва вуха, яке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виникло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раптово чи поступово і немає тенденції до періодичного поліпшення або погіршення (флуктуацій), порушення орієнтації щодо джерела звуку, суб’єктивний шум в ураженому вусі різної частоти та інтенсивності, в основному постійний;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2-га — з утягуванням у процес передньої зовнішньої частини лабіринту та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присінково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-завиткового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нерва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виникають порушення рівноваги та запаморочення — так звані вестибулярні розлади;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3-тя —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загальносоматичні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скарги.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До них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слід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віднести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появу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головного болю, шуму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голові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погіршення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пам’яті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порушення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працездатності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безсоння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245" y="1613535"/>
            <a:ext cx="2940685" cy="2870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975" y="181610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Методи діагностики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" y="787400"/>
            <a:ext cx="9144000" cy="53403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sz="2800"/>
              <a:t>1. Анамнез (професійна діяльність, вплив шуму).</a:t>
            </a:r>
          </a:p>
          <a:p>
            <a:pPr marL="0" indent="0">
              <a:buNone/>
            </a:pPr>
            <a:r>
              <a:rPr sz="2800"/>
              <a:t>2. Фізикальне обстеження (огляд барабанної перетинки).</a:t>
            </a:r>
          </a:p>
          <a:p>
            <a:pPr marL="0" indent="0">
              <a:buNone/>
            </a:pPr>
            <a:r>
              <a:rPr sz="2800"/>
              <a:t>3. Інструментальні дослідження:</a:t>
            </a:r>
          </a:p>
          <a:p>
            <a:pPr marL="0" indent="0">
              <a:buNone/>
            </a:pPr>
            <a:r>
              <a:rPr sz="2800"/>
              <a:t> - Тональна аудіометрія.</a:t>
            </a:r>
          </a:p>
          <a:p>
            <a:pPr marL="0" indent="0">
              <a:buNone/>
            </a:pPr>
            <a:r>
              <a:rPr sz="2800"/>
              <a:t> - Тимпанометрія.</a:t>
            </a:r>
          </a:p>
          <a:p>
            <a:pPr marL="0" indent="0">
              <a:buNone/>
            </a:pPr>
            <a:r>
              <a:rPr sz="2800"/>
              <a:t> - Електрокохлеографія.</a:t>
            </a:r>
          </a:p>
          <a:p>
            <a:pPr marL="0" indent="0">
              <a:buNone/>
            </a:pPr>
            <a:r>
              <a:rPr lang="en-US" sz="2800"/>
              <a:t>4</a:t>
            </a:r>
            <a:r>
              <a:rPr lang="uk-UA" sz="2800"/>
              <a:t>. 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Біохімічні реологічні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коагуляційні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дослідження крові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+mj-lt"/>
              <a:buNone/>
            </a:pP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5. Дослідження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кровообігу головного мозку та його функціональної активності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+mj-lt"/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6. Рентгенологічні дослідження</a:t>
            </a:r>
            <a:r>
              <a:rPr lang="uk-UA" sz="3600" dirty="0"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535" y="2028190"/>
            <a:ext cx="30480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915" y="173355"/>
            <a:ext cx="8160385" cy="582930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Профілактика нейросенсорної приглуховатості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" y="952500"/>
            <a:ext cx="9144000" cy="4953000"/>
          </a:xfrm>
        </p:spPr>
        <p:txBody>
          <a:bodyPr/>
          <a:lstStyle/>
          <a:p>
            <a:pPr marL="0" indent="0">
              <a:buNone/>
            </a:pPr>
            <a:r>
              <a:t>• Індивідуальні заходи:</a:t>
            </a:r>
          </a:p>
          <a:p>
            <a:pPr marL="0" indent="0">
              <a:buNone/>
            </a:pPr>
            <a:r>
              <a:t> - Засоби захисту слуху (беруші, навушники).</a:t>
            </a:r>
          </a:p>
          <a:p>
            <a:pPr marL="0" indent="0">
              <a:buNone/>
            </a:pPr>
            <a:r>
              <a:t> - Перерви у шумних умовах.</a:t>
            </a:r>
          </a:p>
          <a:p>
            <a:pPr marL="0" indent="0">
              <a:buNone/>
            </a:pPr>
            <a:r>
              <a:t>• Організаційні заходи:</a:t>
            </a:r>
          </a:p>
          <a:p>
            <a:pPr marL="0" indent="0">
              <a:buNone/>
            </a:pPr>
            <a:r>
              <a:t> - Шумопоглинаючі матеріали.</a:t>
            </a:r>
          </a:p>
          <a:p>
            <a:pPr marL="0" indent="0">
              <a:buNone/>
            </a:pPr>
            <a:r>
              <a:t> - Контроль рівня шуму.</a:t>
            </a:r>
          </a:p>
          <a:p>
            <a:pPr marL="0" indent="0">
              <a:buNone/>
            </a:pPr>
            <a:r>
              <a:t>• Медичні заходи:</a:t>
            </a:r>
          </a:p>
          <a:p>
            <a:pPr marL="0" indent="0">
              <a:buNone/>
            </a:pPr>
            <a:r>
              <a:t> - Регулярні профілактичні огляди.</a:t>
            </a:r>
          </a:p>
          <a:p>
            <a:pPr marL="0" indent="0">
              <a:buNone/>
            </a:pPr>
            <a:r>
              <a:rPr lang="en-US"/>
              <a:t> </a:t>
            </a:r>
            <a:r>
              <a:t>- Освіта працівників щодо ризиків.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2698750"/>
            <a:ext cx="2334895" cy="1940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440" y="76835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Лікування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" y="659130"/>
            <a:ext cx="9144635" cy="6198870"/>
          </a:xfrm>
        </p:spPr>
        <p:txBody>
          <a:bodyPr>
            <a:normAutofit lnSpcReduction="10000"/>
          </a:bodyPr>
          <a:lstStyle/>
          <a:p>
            <a:r>
              <a:rPr lang="en-US" altLang="en-US" sz="1800"/>
              <a:t>Лікування</a:t>
            </a:r>
            <a:r>
              <a:rPr lang="en-US" altLang="ru-RU" sz="1800"/>
              <a:t> </a:t>
            </a:r>
            <a:r>
              <a:rPr lang="en-US" altLang="en-US" sz="1800"/>
              <a:t>нейросенсорної</a:t>
            </a:r>
            <a:r>
              <a:rPr lang="en-US" altLang="ru-RU" sz="1800"/>
              <a:t> </a:t>
            </a:r>
            <a:r>
              <a:rPr lang="en-US" altLang="en-US" sz="1800"/>
              <a:t>приглухуватості</a:t>
            </a:r>
            <a:r>
              <a:rPr lang="en-US" altLang="ru-RU" sz="1800"/>
              <a:t> </a:t>
            </a:r>
            <a:r>
              <a:rPr lang="en-US" altLang="en-US" sz="1800"/>
              <a:t>треба</a:t>
            </a:r>
            <a:r>
              <a:rPr lang="en-US" altLang="ru-RU" sz="1800"/>
              <a:t> </a:t>
            </a:r>
            <a:r>
              <a:rPr lang="en-US" altLang="en-US" sz="1800"/>
              <a:t>починати</a:t>
            </a:r>
            <a:r>
              <a:rPr lang="en-US" altLang="ru-RU" sz="1800"/>
              <a:t> </a:t>
            </a:r>
            <a:r>
              <a:rPr lang="en-US" altLang="en-US" sz="1800"/>
              <a:t>якомога</a:t>
            </a:r>
            <a:r>
              <a:rPr lang="en-US" altLang="ru-RU" sz="1800"/>
              <a:t> </a:t>
            </a:r>
            <a:r>
              <a:rPr lang="en-US" altLang="en-US" sz="1800"/>
              <a:t>раніше</a:t>
            </a:r>
            <a:r>
              <a:rPr lang="en-US" altLang="ru-RU" sz="1800"/>
              <a:t>. </a:t>
            </a:r>
            <a:r>
              <a:rPr lang="en-US" altLang="en-US" sz="1800"/>
              <a:t>Воно</a:t>
            </a:r>
            <a:r>
              <a:rPr lang="en-US" altLang="ru-RU" sz="1800"/>
              <a:t> </a:t>
            </a:r>
            <a:r>
              <a:rPr lang="en-US" altLang="en-US" sz="1800"/>
              <a:t>має</a:t>
            </a:r>
            <a:r>
              <a:rPr lang="en-US" altLang="ru-RU" sz="1800"/>
              <a:t> </a:t>
            </a:r>
            <a:r>
              <a:rPr lang="en-US" altLang="en-US" sz="1800"/>
              <a:t>бути</a:t>
            </a:r>
            <a:r>
              <a:rPr lang="en-US" altLang="ru-RU" sz="1800"/>
              <a:t> </a:t>
            </a:r>
            <a:r>
              <a:rPr lang="en-US" altLang="en-US" sz="1800"/>
              <a:t>спрямоване</a:t>
            </a:r>
            <a:r>
              <a:rPr lang="en-US" altLang="ru-RU" sz="1800"/>
              <a:t> </a:t>
            </a:r>
            <a:r>
              <a:rPr lang="en-US" altLang="en-US" sz="1800"/>
              <a:t>на</a:t>
            </a:r>
            <a:r>
              <a:rPr lang="en-US" altLang="ru-RU" sz="1800"/>
              <a:t> </a:t>
            </a:r>
            <a:r>
              <a:rPr lang="en-US" altLang="en-US" sz="1800"/>
              <a:t>усунення</a:t>
            </a:r>
            <a:r>
              <a:rPr lang="en-US" altLang="ru-RU" sz="1800"/>
              <a:t> </a:t>
            </a:r>
            <a:r>
              <a:rPr lang="en-US" altLang="en-US" sz="1800"/>
              <a:t>етіологічного</a:t>
            </a:r>
            <a:r>
              <a:rPr lang="en-US" altLang="ru-RU" sz="1800"/>
              <a:t> </a:t>
            </a:r>
            <a:r>
              <a:rPr lang="en-US" altLang="en-US" sz="1800"/>
              <a:t>чинника</a:t>
            </a:r>
            <a:r>
              <a:rPr lang="en-US" altLang="ru-RU" sz="1800"/>
              <a:t> </a:t>
            </a:r>
            <a:r>
              <a:rPr lang="en-US" altLang="en-US" sz="1800"/>
              <a:t>з</a:t>
            </a:r>
            <a:r>
              <a:rPr lang="en-US" altLang="ru-RU" sz="1800"/>
              <a:t> </a:t>
            </a:r>
            <a:r>
              <a:rPr lang="en-US" altLang="en-US" sz="1800"/>
              <a:t>наступним</a:t>
            </a:r>
            <a:r>
              <a:rPr lang="en-US" altLang="ru-RU" sz="1800"/>
              <a:t> </a:t>
            </a:r>
            <a:r>
              <a:rPr lang="en-US" altLang="en-US" sz="1800"/>
              <a:t>приєднанням</a:t>
            </a:r>
            <a:r>
              <a:rPr lang="en-US" altLang="ru-RU" sz="1800"/>
              <a:t> </a:t>
            </a:r>
            <a:r>
              <a:rPr lang="en-US" altLang="en-US" sz="1800"/>
              <a:t>комплексу</a:t>
            </a:r>
            <a:r>
              <a:rPr lang="en-US" altLang="ru-RU" sz="1800"/>
              <a:t> </a:t>
            </a:r>
            <a:r>
              <a:rPr lang="en-US" altLang="en-US" sz="1800"/>
              <a:t>патогенетичної</a:t>
            </a:r>
            <a:r>
              <a:rPr lang="en-US" altLang="ru-RU" sz="1800"/>
              <a:t> </a:t>
            </a:r>
            <a:r>
              <a:rPr lang="en-US" altLang="en-US" sz="1800"/>
              <a:t>терапії</a:t>
            </a:r>
            <a:r>
              <a:rPr lang="en-US" altLang="ru-RU" sz="1800"/>
              <a:t>.</a:t>
            </a:r>
          </a:p>
          <a:p>
            <a:r>
              <a:rPr lang="uk-UA" altLang="en-US" sz="1800"/>
              <a:t>Етіологічне лікування полягає в усуненні дії професійного чинника (шум, вібрація тощо)</a:t>
            </a:r>
            <a:endParaRPr lang="en-US" altLang="ru-RU" sz="1800"/>
          </a:p>
          <a:p>
            <a:r>
              <a:rPr lang="en-US" altLang="en-US" sz="1800"/>
              <a:t>Патогенетичне</a:t>
            </a:r>
            <a:r>
              <a:rPr lang="en-US" altLang="ru-RU" sz="1800"/>
              <a:t> </a:t>
            </a:r>
            <a:r>
              <a:rPr lang="en-US" altLang="en-US" sz="1800"/>
              <a:t>лікування</a:t>
            </a:r>
            <a:r>
              <a:rPr lang="en-US" altLang="ru-RU" sz="1800"/>
              <a:t> </a:t>
            </a:r>
            <a:r>
              <a:rPr lang="en-US" altLang="en-US" sz="1800"/>
              <a:t>полягає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 </a:t>
            </a:r>
            <a:r>
              <a:rPr lang="en-US" altLang="en-US" sz="1800"/>
              <a:t>призначенні</a:t>
            </a:r>
            <a:r>
              <a:rPr lang="en-US" altLang="ru-RU" sz="1800"/>
              <a:t> </a:t>
            </a:r>
            <a:r>
              <a:rPr lang="en-US" altLang="en-US" sz="1800"/>
              <a:t>засобів</a:t>
            </a:r>
            <a:r>
              <a:rPr lang="en-US" altLang="ru-RU" sz="1800"/>
              <a:t>, </a:t>
            </a:r>
            <a:r>
              <a:rPr lang="en-US" altLang="en-US" sz="1800"/>
              <a:t>які</a:t>
            </a:r>
            <a:r>
              <a:rPr lang="en-US" altLang="ru-RU" sz="1800"/>
              <a:t> </a:t>
            </a:r>
            <a:r>
              <a:rPr lang="en-US" altLang="en-US" sz="1800"/>
              <a:t>забезпечують</a:t>
            </a:r>
            <a:r>
              <a:rPr lang="en-US" altLang="ru-RU" sz="1800"/>
              <a:t> </a:t>
            </a:r>
            <a:r>
              <a:rPr lang="en-US" altLang="en-US" sz="1800"/>
              <a:t>поліпшення</a:t>
            </a:r>
            <a:r>
              <a:rPr lang="en-US" altLang="ru-RU" sz="1800"/>
              <a:t> </a:t>
            </a:r>
            <a:r>
              <a:rPr lang="en-US" altLang="en-US" sz="1800"/>
              <a:t>чи</a:t>
            </a:r>
            <a:r>
              <a:rPr lang="en-US" altLang="ru-RU" sz="1800"/>
              <a:t> </a:t>
            </a:r>
            <a:r>
              <a:rPr lang="en-US" altLang="en-US" sz="1800"/>
              <a:t>відновлення</a:t>
            </a:r>
            <a:r>
              <a:rPr lang="en-US" altLang="ru-RU" sz="1800"/>
              <a:t> </a:t>
            </a:r>
            <a:r>
              <a:rPr lang="en-US" altLang="en-US" sz="1800"/>
              <a:t>обмінних</a:t>
            </a:r>
            <a:r>
              <a:rPr lang="en-US" altLang="ru-RU" sz="1800"/>
              <a:t> </a:t>
            </a:r>
            <a:r>
              <a:rPr lang="en-US" altLang="en-US" sz="1800"/>
              <a:t>процесів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регенерацію</a:t>
            </a:r>
            <a:r>
              <a:rPr lang="en-US" altLang="ru-RU" sz="1800"/>
              <a:t> </a:t>
            </a:r>
            <a:r>
              <a:rPr lang="en-US" altLang="en-US" sz="1800"/>
              <a:t>нервових</a:t>
            </a:r>
            <a:r>
              <a:rPr lang="en-US" altLang="ru-RU" sz="1800"/>
              <a:t> </a:t>
            </a:r>
            <a:r>
              <a:rPr lang="en-US" altLang="en-US" sz="1800"/>
              <a:t>тканин</a:t>
            </a:r>
            <a:r>
              <a:rPr lang="en-US" altLang="ru-RU" sz="1800"/>
              <a:t>. </a:t>
            </a:r>
            <a:r>
              <a:rPr lang="en-US" altLang="en-US" sz="1800"/>
              <a:t>Використовують</a:t>
            </a:r>
            <a:r>
              <a:rPr lang="en-US" altLang="ru-RU" sz="1800"/>
              <a:t> </a:t>
            </a:r>
            <a:r>
              <a:rPr lang="en-US" altLang="en-US" sz="1800"/>
              <a:t>вітаміни</a:t>
            </a:r>
            <a:r>
              <a:rPr lang="en-US" altLang="ru-RU" sz="1800"/>
              <a:t> </a:t>
            </a:r>
            <a:r>
              <a:rPr lang="en-US" altLang="en-US" sz="1800"/>
              <a:t>групи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, </a:t>
            </a:r>
            <a:r>
              <a:rPr lang="en-US" altLang="en-US" sz="1800"/>
              <a:t>ретинол</a:t>
            </a:r>
            <a:r>
              <a:rPr lang="en-US" altLang="ru-RU" sz="1800"/>
              <a:t>, </a:t>
            </a:r>
            <a:r>
              <a:rPr lang="en-US" altLang="en-US" sz="1800"/>
              <a:t>токоферол</a:t>
            </a:r>
            <a:r>
              <a:rPr lang="en-US" altLang="ru-RU" sz="1800"/>
              <a:t>, </a:t>
            </a:r>
            <a:r>
              <a:rPr lang="en-US" altLang="en-US" sz="1800"/>
              <a:t>кокарбоксилазу</a:t>
            </a:r>
            <a:r>
              <a:rPr lang="en-US" altLang="ru-RU" sz="1800"/>
              <a:t>, </a:t>
            </a:r>
            <a:r>
              <a:rPr lang="en-US" altLang="en-US" sz="1800"/>
              <a:t>АТФ</a:t>
            </a:r>
            <a:r>
              <a:rPr lang="en-US" altLang="ru-RU" sz="1800"/>
              <a:t>, </a:t>
            </a:r>
            <a:r>
              <a:rPr lang="en-US" altLang="en-US" sz="1800"/>
              <a:t>біогенні</a:t>
            </a:r>
            <a:r>
              <a:rPr lang="en-US" altLang="ru-RU" sz="1800"/>
              <a:t> </a:t>
            </a:r>
            <a:r>
              <a:rPr lang="en-US" altLang="en-US" sz="1800"/>
              <a:t>стимулятори</a:t>
            </a:r>
            <a:r>
              <a:rPr lang="en-US" altLang="ru-RU" sz="1800"/>
              <a:t>, </a:t>
            </a:r>
            <a:r>
              <a:rPr lang="en-US" altLang="en-US" sz="1800"/>
              <a:t>антигіпоксанти</a:t>
            </a:r>
            <a:r>
              <a:rPr lang="en-US" altLang="ru-RU" sz="1800"/>
              <a:t>, </a:t>
            </a:r>
            <a:r>
              <a:rPr lang="en-US" altLang="en-US" sz="1800"/>
              <a:t>засоби</a:t>
            </a:r>
            <a:r>
              <a:rPr lang="en-US" altLang="ru-RU" sz="1800"/>
              <a:t>, </a:t>
            </a:r>
            <a:r>
              <a:rPr lang="en-US" altLang="en-US" sz="1800"/>
              <a:t>що</a:t>
            </a:r>
            <a:r>
              <a:rPr lang="en-US" altLang="ru-RU" sz="1800"/>
              <a:t> </a:t>
            </a:r>
            <a:r>
              <a:rPr lang="en-US" altLang="en-US" sz="1800"/>
              <a:t>поліпшують</a:t>
            </a:r>
            <a:r>
              <a:rPr lang="en-US" altLang="ru-RU" sz="1800"/>
              <a:t> </a:t>
            </a:r>
            <a:r>
              <a:rPr lang="en-US" altLang="en-US" sz="1800"/>
              <a:t>провідність</a:t>
            </a:r>
            <a:r>
              <a:rPr lang="en-US" altLang="ru-RU" sz="1800"/>
              <a:t> </a:t>
            </a:r>
            <a:r>
              <a:rPr lang="en-US" altLang="en-US" sz="1800"/>
              <a:t>нервового</a:t>
            </a:r>
            <a:r>
              <a:rPr lang="en-US" altLang="ru-RU" sz="1800"/>
              <a:t> </a:t>
            </a:r>
            <a:r>
              <a:rPr lang="en-US" altLang="en-US" sz="1800"/>
              <a:t>імпульсу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 </a:t>
            </a:r>
            <a:r>
              <a:rPr lang="en-US" altLang="en-US" sz="1800"/>
              <a:t>синаптичній</a:t>
            </a:r>
            <a:r>
              <a:rPr lang="en-US" altLang="ru-RU" sz="1800"/>
              <a:t> </a:t>
            </a:r>
            <a:r>
              <a:rPr lang="en-US" altLang="en-US" sz="1800"/>
              <a:t>щілині</a:t>
            </a:r>
            <a:r>
              <a:rPr lang="en-US" altLang="ru-RU" sz="1800"/>
              <a:t>. </a:t>
            </a:r>
            <a:r>
              <a:rPr lang="en-US" altLang="en-US" sz="1800"/>
              <a:t>Лікарські</a:t>
            </a:r>
            <a:r>
              <a:rPr lang="en-US" altLang="ru-RU" sz="1800"/>
              <a:t> </a:t>
            </a:r>
            <a:r>
              <a:rPr lang="en-US" altLang="en-US" sz="1800"/>
              <a:t>речовини</a:t>
            </a:r>
            <a:r>
              <a:rPr lang="en-US" altLang="ru-RU" sz="1800"/>
              <a:t> </a:t>
            </a:r>
            <a:r>
              <a:rPr lang="en-US" altLang="en-US" sz="1800"/>
              <a:t>доцільніше</a:t>
            </a:r>
            <a:r>
              <a:rPr lang="en-US" altLang="ru-RU" sz="1800"/>
              <a:t> </a:t>
            </a:r>
            <a:r>
              <a:rPr lang="en-US" altLang="en-US" sz="1800"/>
              <a:t>уводити</a:t>
            </a:r>
            <a:r>
              <a:rPr lang="en-US" altLang="ru-RU" sz="1800"/>
              <a:t> </a:t>
            </a:r>
            <a:r>
              <a:rPr lang="en-US" altLang="en-US" sz="1800"/>
              <a:t>якомога</a:t>
            </a:r>
            <a:r>
              <a:rPr lang="en-US" altLang="ru-RU" sz="1800"/>
              <a:t> </a:t>
            </a:r>
            <a:r>
              <a:rPr lang="en-US" altLang="en-US" sz="1800"/>
              <a:t>ближче</a:t>
            </a:r>
            <a:r>
              <a:rPr lang="en-US" altLang="ru-RU" sz="1800"/>
              <a:t> </a:t>
            </a:r>
            <a:r>
              <a:rPr lang="en-US" altLang="en-US" sz="1800"/>
              <a:t>до</a:t>
            </a:r>
            <a:r>
              <a:rPr lang="en-US" altLang="ru-RU" sz="1800"/>
              <a:t> </a:t>
            </a:r>
            <a:r>
              <a:rPr lang="en-US" altLang="en-US" sz="1800"/>
              <a:t>вогнища</a:t>
            </a:r>
            <a:r>
              <a:rPr lang="en-US" altLang="ru-RU" sz="1800"/>
              <a:t> </a:t>
            </a:r>
            <a:r>
              <a:rPr lang="en-US" altLang="en-US" sz="1800"/>
              <a:t>патологічного</a:t>
            </a:r>
            <a:r>
              <a:rPr lang="en-US" altLang="ru-RU" sz="1800"/>
              <a:t> </a:t>
            </a:r>
            <a:r>
              <a:rPr lang="en-US" altLang="en-US" sz="1800"/>
              <a:t>процесу</a:t>
            </a:r>
            <a:r>
              <a:rPr lang="en-US" altLang="ru-RU" sz="1800"/>
              <a:t> </a:t>
            </a:r>
            <a:r>
              <a:rPr lang="en-US" altLang="en-US" sz="1800"/>
              <a:t>меатотимпанально</a:t>
            </a:r>
            <a:r>
              <a:rPr lang="en-US" altLang="ru-RU" sz="1800"/>
              <a:t>, </a:t>
            </a:r>
            <a:r>
              <a:rPr lang="en-US" altLang="en-US" sz="1800"/>
              <a:t>ендаурально</a:t>
            </a:r>
            <a:r>
              <a:rPr lang="en-US" altLang="ru-RU" sz="1800"/>
              <a:t> </a:t>
            </a:r>
            <a:r>
              <a:rPr lang="en-US" altLang="en-US" sz="1800"/>
              <a:t>з</a:t>
            </a:r>
            <a:r>
              <a:rPr lang="en-US" altLang="ru-RU" sz="1800"/>
              <a:t> </a:t>
            </a:r>
            <a:r>
              <a:rPr lang="en-US" altLang="en-US" sz="1800"/>
              <a:t>поліпшенням</a:t>
            </a:r>
            <a:r>
              <a:rPr lang="en-US" altLang="ru-RU" sz="1800"/>
              <a:t> </a:t>
            </a:r>
            <a:r>
              <a:rPr lang="en-US" altLang="en-US" sz="1800"/>
              <a:t>їх</a:t>
            </a:r>
            <a:r>
              <a:rPr lang="en-US" altLang="ru-RU" sz="1800"/>
              <a:t> </a:t>
            </a:r>
            <a:r>
              <a:rPr lang="en-US" altLang="en-US" sz="1800"/>
              <a:t>транспорту</a:t>
            </a:r>
            <a:r>
              <a:rPr lang="en-US" altLang="ru-RU" sz="1800"/>
              <a:t> </a:t>
            </a:r>
            <a:r>
              <a:rPr lang="en-US" altLang="en-US" sz="1800"/>
              <a:t>за</a:t>
            </a:r>
            <a:r>
              <a:rPr lang="en-US" altLang="ru-RU" sz="1800"/>
              <a:t> </a:t>
            </a:r>
            <a:r>
              <a:rPr lang="en-US" altLang="en-US" sz="1800"/>
              <a:t>допомогою</a:t>
            </a:r>
            <a:r>
              <a:rPr lang="en-US" altLang="ru-RU" sz="1800"/>
              <a:t> </a:t>
            </a:r>
            <a:r>
              <a:rPr lang="en-US" altLang="en-US" sz="1800"/>
              <a:t>фоно</a:t>
            </a:r>
            <a:r>
              <a:rPr lang="en-US" altLang="ru-RU" sz="1800"/>
              <a:t>-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електрофорезу</a:t>
            </a:r>
            <a:r>
              <a:rPr lang="en-US" altLang="ru-RU" sz="1800"/>
              <a:t>. </a:t>
            </a:r>
            <a:r>
              <a:rPr lang="en-US" altLang="en-US" sz="1800"/>
              <a:t>Хороший</a:t>
            </a:r>
            <a:r>
              <a:rPr lang="en-US" altLang="ru-RU" sz="1800"/>
              <a:t> </a:t>
            </a:r>
            <a:r>
              <a:rPr lang="en-US" altLang="en-US" sz="1800"/>
              <a:t>ефект</a:t>
            </a:r>
            <a:r>
              <a:rPr lang="en-US" altLang="ru-RU" sz="1800"/>
              <a:t> </a:t>
            </a:r>
            <a:r>
              <a:rPr lang="en-US" altLang="en-US" sz="1800"/>
              <a:t>дає</a:t>
            </a:r>
            <a:r>
              <a:rPr lang="en-US" altLang="ru-RU" sz="1800"/>
              <a:t> </a:t>
            </a:r>
            <a:r>
              <a:rPr lang="en-US" altLang="en-US" sz="1800"/>
              <a:t>масаж</a:t>
            </a:r>
            <a:r>
              <a:rPr lang="en-US" altLang="ru-RU" sz="1800"/>
              <a:t> </a:t>
            </a:r>
            <a:r>
              <a:rPr lang="en-US" altLang="en-US" sz="1800"/>
              <a:t>комірцевої</a:t>
            </a:r>
            <a:r>
              <a:rPr lang="en-US" altLang="ru-RU" sz="1800"/>
              <a:t> </a:t>
            </a:r>
            <a:r>
              <a:rPr lang="en-US" altLang="en-US" sz="1800"/>
              <a:t>зони</a:t>
            </a:r>
            <a:r>
              <a:rPr lang="en-US" altLang="ru-RU" sz="1800"/>
              <a:t>.</a:t>
            </a:r>
          </a:p>
          <a:p>
            <a:r>
              <a:rPr lang="en-US" altLang="en-US" sz="1800"/>
              <a:t>Призначення</a:t>
            </a:r>
            <a:r>
              <a:rPr lang="en-US" altLang="ru-RU" sz="1800"/>
              <a:t> </a:t>
            </a:r>
            <a:r>
              <a:rPr lang="en-US" altLang="en-US" sz="1800"/>
              <a:t>кортикостероїдів</a:t>
            </a:r>
            <a:r>
              <a:rPr lang="en-US" altLang="ru-RU" sz="1800"/>
              <a:t> </a:t>
            </a:r>
            <a:r>
              <a:rPr lang="en-US" altLang="en-US" sz="1800"/>
              <a:t>значно</a:t>
            </a:r>
            <a:r>
              <a:rPr lang="en-US" altLang="ru-RU" sz="1800"/>
              <a:t> </a:t>
            </a:r>
            <a:r>
              <a:rPr lang="en-US" altLang="en-US" sz="1800"/>
              <a:t>поліпшує</a:t>
            </a:r>
            <a:r>
              <a:rPr lang="en-US" altLang="ru-RU" sz="1800"/>
              <a:t> </a:t>
            </a:r>
            <a:r>
              <a:rPr lang="en-US" altLang="en-US" sz="1800"/>
              <a:t>результати</a:t>
            </a:r>
            <a:r>
              <a:rPr lang="en-US" altLang="ru-RU" sz="1800"/>
              <a:t> </a:t>
            </a:r>
            <a:r>
              <a:rPr lang="en-US" altLang="en-US" sz="1800"/>
              <a:t>лікування</a:t>
            </a:r>
            <a:r>
              <a:rPr lang="en-US" altLang="ru-RU" sz="1800"/>
              <a:t> </a:t>
            </a:r>
            <a:r>
              <a:rPr lang="en-US" altLang="en-US" sz="1800"/>
              <a:t>хворих</a:t>
            </a:r>
            <a:r>
              <a:rPr lang="en-US" altLang="ru-RU" sz="1800"/>
              <a:t> </a:t>
            </a:r>
            <a:r>
              <a:rPr lang="en-US" altLang="en-US" sz="1800"/>
              <a:t>із</a:t>
            </a:r>
            <a:r>
              <a:rPr lang="en-US" altLang="ru-RU" sz="1800"/>
              <a:t> </a:t>
            </a:r>
            <a:r>
              <a:rPr lang="en-US" altLang="en-US" sz="1800"/>
              <a:t>нейросенсорною</a:t>
            </a:r>
            <a:r>
              <a:rPr lang="en-US" altLang="ru-RU" sz="1800"/>
              <a:t> </a:t>
            </a:r>
            <a:r>
              <a:rPr lang="en-US" altLang="en-US" sz="1800"/>
              <a:t>приглухуватістю</a:t>
            </a:r>
            <a:r>
              <a:rPr lang="en-US" altLang="ru-RU" sz="1800"/>
              <a:t>. </a:t>
            </a:r>
            <a:r>
              <a:rPr lang="en-US" altLang="en-US" sz="1800"/>
              <a:t>Преднізолон</a:t>
            </a:r>
            <a:r>
              <a:rPr lang="en-US" altLang="ru-RU" sz="1800"/>
              <a:t> </a:t>
            </a:r>
            <a:r>
              <a:rPr lang="en-US" altLang="en-US" sz="1800"/>
              <a:t>призначають</a:t>
            </a:r>
            <a:r>
              <a:rPr lang="en-US" altLang="ru-RU" sz="1800"/>
              <a:t> </a:t>
            </a:r>
            <a:r>
              <a:rPr lang="en-US" altLang="en-US" sz="1800"/>
              <a:t>у</a:t>
            </a:r>
            <a:r>
              <a:rPr lang="en-US" altLang="ru-RU" sz="1800"/>
              <a:t> </a:t>
            </a:r>
            <a:r>
              <a:rPr lang="en-US" altLang="en-US" sz="1800"/>
              <a:t>дозі</a:t>
            </a:r>
            <a:r>
              <a:rPr lang="en-US" altLang="ru-RU" sz="1800"/>
              <a:t> 30-45 </a:t>
            </a:r>
            <a:r>
              <a:rPr lang="en-US" altLang="en-US" sz="1800"/>
              <a:t>мг</a:t>
            </a:r>
            <a:r>
              <a:rPr lang="en-US" altLang="ru-RU" sz="1800"/>
              <a:t> </a:t>
            </a:r>
            <a:r>
              <a:rPr lang="en-US" altLang="en-US" sz="1800"/>
              <a:t>внутрішньом</a:t>
            </a:r>
            <a:r>
              <a:rPr lang="en-US" altLang="ru-RU" sz="1800"/>
              <a:t>'</a:t>
            </a:r>
            <a:r>
              <a:rPr lang="en-US" altLang="en-US" sz="1800"/>
              <a:t>язово</a:t>
            </a:r>
            <a:r>
              <a:rPr lang="en-US" altLang="ru-RU" sz="1800"/>
              <a:t> </a:t>
            </a:r>
            <a:r>
              <a:rPr lang="en-US" altLang="en-US" sz="1800"/>
              <a:t>протягом</a:t>
            </a:r>
            <a:r>
              <a:rPr lang="en-US" altLang="ru-RU" sz="1800"/>
              <a:t> 5-7 </a:t>
            </a:r>
            <a:r>
              <a:rPr lang="en-US" altLang="en-US" sz="1800"/>
              <a:t>днів</a:t>
            </a:r>
            <a:r>
              <a:rPr lang="en-US" altLang="ru-RU" sz="1800"/>
              <a:t> </a:t>
            </a:r>
            <a:r>
              <a:rPr lang="en-US" altLang="en-US" sz="1800"/>
              <a:t>із</a:t>
            </a:r>
            <a:r>
              <a:rPr lang="en-US" altLang="ru-RU" sz="1800"/>
              <a:t> </a:t>
            </a:r>
            <a:r>
              <a:rPr lang="en-US" altLang="en-US" sz="1800"/>
              <a:t>наступний</a:t>
            </a:r>
            <a:r>
              <a:rPr lang="en-US" altLang="ru-RU" sz="1800"/>
              <a:t> </a:t>
            </a:r>
            <a:r>
              <a:rPr lang="en-US" altLang="en-US" sz="1800"/>
              <a:t>зниженням</a:t>
            </a:r>
            <a:r>
              <a:rPr lang="en-US" altLang="ru-RU" sz="1800"/>
              <a:t> </a:t>
            </a:r>
            <a:r>
              <a:rPr lang="en-US" altLang="en-US" sz="1800"/>
              <a:t>дози</a:t>
            </a:r>
            <a:r>
              <a:rPr lang="en-US" altLang="ru-RU" sz="1800"/>
              <a:t>. </a:t>
            </a:r>
            <a:r>
              <a:rPr lang="en-US" altLang="en-US" sz="1800"/>
              <a:t>Рекомендують</a:t>
            </a:r>
            <a:r>
              <a:rPr lang="en-US" altLang="ru-RU" sz="1800"/>
              <a:t> </a:t>
            </a:r>
            <a:r>
              <a:rPr lang="en-US" altLang="en-US" sz="1800"/>
              <a:t>інстиляції</a:t>
            </a:r>
            <a:r>
              <a:rPr lang="en-US" altLang="ru-RU" sz="1800"/>
              <a:t> </a:t>
            </a:r>
            <a:r>
              <a:rPr lang="en-US" altLang="en-US" sz="1800"/>
              <a:t>гідрокортизону</a:t>
            </a:r>
            <a:r>
              <a:rPr lang="en-US" altLang="ru-RU" sz="1800"/>
              <a:t> </a:t>
            </a:r>
            <a:r>
              <a:rPr lang="en-US" altLang="en-US" sz="1800"/>
              <a:t>через</a:t>
            </a:r>
            <a:r>
              <a:rPr lang="en-US" altLang="ru-RU" sz="1800"/>
              <a:t> </a:t>
            </a:r>
            <a:r>
              <a:rPr lang="en-US" altLang="en-US" sz="1800"/>
              <a:t>слухову</a:t>
            </a:r>
            <a:r>
              <a:rPr lang="en-US" altLang="ru-RU" sz="1800"/>
              <a:t> </a:t>
            </a:r>
            <a:r>
              <a:rPr lang="en-US" altLang="en-US" sz="1800"/>
              <a:t>трубу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 </a:t>
            </a:r>
            <a:r>
              <a:rPr lang="en-US" altLang="en-US" sz="1800"/>
              <a:t>барабанну</a:t>
            </a:r>
            <a:r>
              <a:rPr lang="en-US" altLang="ru-RU" sz="1800"/>
              <a:t> </a:t>
            </a:r>
            <a:r>
              <a:rPr lang="en-US" altLang="en-US" sz="1800"/>
              <a:t>порожнину</a:t>
            </a:r>
            <a:r>
              <a:rPr lang="en-US" altLang="ru-RU" sz="1800"/>
              <a:t> </a:t>
            </a:r>
            <a:r>
              <a:rPr lang="en-US" altLang="en-US" sz="1800"/>
              <a:t>з</a:t>
            </a:r>
            <a:r>
              <a:rPr lang="en-US" altLang="ru-RU" sz="1800"/>
              <a:t> </a:t>
            </a:r>
            <a:r>
              <a:rPr lang="en-US" altLang="en-US" sz="1800"/>
              <a:t>метою</a:t>
            </a:r>
            <a:r>
              <a:rPr lang="en-US" altLang="ru-RU" sz="1800"/>
              <a:t> </a:t>
            </a:r>
            <a:r>
              <a:rPr lang="en-US" altLang="en-US" sz="1800"/>
              <a:t>створення</a:t>
            </a:r>
            <a:r>
              <a:rPr lang="en-US" altLang="ru-RU" sz="1800"/>
              <a:t> </a:t>
            </a:r>
            <a:r>
              <a:rPr lang="en-US" altLang="en-US" sz="1800"/>
              <a:t>максимальної</a:t>
            </a:r>
            <a:r>
              <a:rPr lang="en-US" altLang="ru-RU" sz="1800"/>
              <a:t> </a:t>
            </a:r>
            <a:r>
              <a:rPr lang="en-US" altLang="en-US" sz="1800"/>
              <a:t>його</a:t>
            </a:r>
            <a:r>
              <a:rPr lang="en-US" altLang="ru-RU" sz="1800"/>
              <a:t> </a:t>
            </a:r>
            <a:r>
              <a:rPr lang="en-US" altLang="en-US" sz="1800"/>
              <a:t>концентрації</a:t>
            </a:r>
            <a:r>
              <a:rPr lang="en-US" altLang="ru-RU" sz="1800"/>
              <a:t> </a:t>
            </a:r>
            <a:r>
              <a:rPr lang="en-US" altLang="en-US" sz="1800"/>
              <a:t>в</a:t>
            </a:r>
            <a:r>
              <a:rPr lang="en-US" altLang="ru-RU" sz="1800"/>
              <a:t> </a:t>
            </a:r>
            <a:r>
              <a:rPr lang="en-US" altLang="en-US" sz="1800"/>
              <a:t>безпосередній</a:t>
            </a:r>
            <a:r>
              <a:rPr lang="en-US" altLang="ru-RU" sz="1800"/>
              <a:t> </a:t>
            </a:r>
            <a:r>
              <a:rPr lang="en-US" altLang="en-US" sz="1800"/>
              <a:t>близькості</a:t>
            </a:r>
            <a:r>
              <a:rPr lang="en-US" altLang="ru-RU" sz="1800"/>
              <a:t> </a:t>
            </a:r>
            <a:r>
              <a:rPr lang="en-US" altLang="en-US" sz="1800"/>
              <a:t>до</a:t>
            </a:r>
            <a:r>
              <a:rPr lang="en-US" altLang="ru-RU" sz="1800"/>
              <a:t> </a:t>
            </a:r>
            <a:r>
              <a:rPr lang="en-US" altLang="en-US" sz="1800"/>
              <a:t>патологічного</a:t>
            </a:r>
            <a:r>
              <a:rPr lang="en-US" altLang="ru-RU" sz="1800"/>
              <a:t> </a:t>
            </a:r>
            <a:r>
              <a:rPr lang="en-US" altLang="en-US" sz="1800"/>
              <a:t>вогнища</a:t>
            </a:r>
            <a:r>
              <a:rPr lang="en-US" altLang="ru-RU" sz="1800"/>
              <a:t>. </a:t>
            </a:r>
            <a:r>
              <a:rPr lang="en-US" altLang="en-US" sz="1800"/>
              <a:t>Кортикостероїди</a:t>
            </a:r>
            <a:r>
              <a:rPr lang="en-US" altLang="ru-RU" sz="1800"/>
              <a:t>, </a:t>
            </a:r>
            <a:r>
              <a:rPr lang="en-US" altLang="en-US" sz="1800"/>
              <a:t>крім</a:t>
            </a:r>
            <a:r>
              <a:rPr lang="en-US" altLang="ru-RU" sz="1800"/>
              <a:t> </a:t>
            </a:r>
            <a:r>
              <a:rPr lang="en-US" altLang="en-US" sz="1800"/>
              <a:t>протизапальної</a:t>
            </a:r>
            <a:r>
              <a:rPr lang="en-US" altLang="ru-RU" sz="1800"/>
              <a:t> </a:t>
            </a:r>
            <a:r>
              <a:rPr lang="en-US" altLang="en-US" sz="1800"/>
              <a:t>та</a:t>
            </a:r>
            <a:r>
              <a:rPr lang="en-US" altLang="ru-RU" sz="1800"/>
              <a:t> </a:t>
            </a:r>
            <a:r>
              <a:rPr lang="en-US" altLang="en-US" sz="1800"/>
              <a:t>протинабрякової</a:t>
            </a:r>
            <a:r>
              <a:rPr lang="en-US" altLang="ru-RU" sz="1800"/>
              <a:t> </a:t>
            </a:r>
            <a:r>
              <a:rPr lang="en-US" altLang="en-US" sz="1800"/>
              <a:t>дії</a:t>
            </a:r>
            <a:r>
              <a:rPr lang="en-US" altLang="ru-RU" sz="1800"/>
              <a:t>, </a:t>
            </a:r>
            <a:r>
              <a:rPr lang="en-US" altLang="en-US" sz="1800"/>
              <a:t>переривають</a:t>
            </a:r>
            <a:r>
              <a:rPr lang="en-US" altLang="ru-RU" sz="1800"/>
              <a:t> </a:t>
            </a:r>
            <a:r>
              <a:rPr lang="en-US" altLang="en-US" sz="1800"/>
              <a:t>імунологічні</a:t>
            </a:r>
            <a:r>
              <a:rPr lang="en-US" altLang="ru-RU" sz="1800"/>
              <a:t> </a:t>
            </a:r>
            <a:r>
              <a:rPr lang="en-US" altLang="en-US" sz="1800"/>
              <a:t>конфлікти</a:t>
            </a:r>
            <a:r>
              <a:rPr lang="en-US" altLang="ru-RU" sz="1800"/>
              <a:t> </a:t>
            </a:r>
            <a:r>
              <a:rPr lang="en-US" altLang="en-US" sz="1800"/>
              <a:t>у</a:t>
            </a:r>
            <a:r>
              <a:rPr lang="en-US" altLang="ru-RU" sz="1800"/>
              <a:t> </a:t>
            </a:r>
            <a:r>
              <a:rPr lang="en-US" altLang="en-US" sz="1800"/>
              <a:t>внутрішньому</a:t>
            </a:r>
            <a:r>
              <a:rPr lang="en-US" altLang="ru-RU" sz="1800"/>
              <a:t> </a:t>
            </a:r>
            <a:r>
              <a:rPr lang="en-US" altLang="en-US" sz="1800"/>
              <a:t>вусі</a:t>
            </a:r>
            <a:r>
              <a:rPr lang="en-US" altLang="ru-RU" sz="180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8330" y="190500"/>
            <a:ext cx="8229600" cy="582613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0066CC"/>
                </a:solidFill>
              </a:defRPr>
            </a:pPr>
            <a:r>
              <a:rPr>
                <a:solidFill>
                  <a:schemeClr val="bg1"/>
                </a:solidFill>
              </a:rPr>
              <a:t>Висновки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860425"/>
            <a:ext cx="8876030" cy="4953000"/>
          </a:xfrm>
        </p:spPr>
        <p:txBody>
          <a:bodyPr/>
          <a:lstStyle/>
          <a:p>
            <a:pPr marL="0" indent="0">
              <a:buNone/>
            </a:pPr>
            <a:r>
              <a:t>• Рання діагностика дозволяє зберегти слух.</a:t>
            </a:r>
          </a:p>
          <a:p>
            <a:pPr marL="0" indent="0">
              <a:buNone/>
            </a:pPr>
            <a:r>
              <a:t>• Профілактичні заходи – ключ до зменшення ризику.</a:t>
            </a:r>
          </a:p>
          <a:p>
            <a:pPr marL="0" indent="0">
              <a:buNone/>
            </a:pPr>
            <a:r>
              <a:t>• Важливість контролю умов праці для попередження захворювання.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40" y="4286885"/>
            <a:ext cx="3655695" cy="23482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588" y="2827606"/>
            <a:ext cx="8229600" cy="582613"/>
          </a:xfrm>
        </p:spPr>
        <p:txBody>
          <a:bodyPr>
            <a:normAutofit fontScale="90000"/>
          </a:bodyPr>
          <a:lstStyle/>
          <a:p>
            <a:r>
              <a:rPr lang="uk-UA" altLang="ru-RU" sz="4400" dirty="0">
                <a:solidFill>
                  <a:schemeClr val="bg1"/>
                </a:solidFill>
              </a:rPr>
              <a:t>Дякую за увагу!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A00FCB41AAF7044A7D2439ED81CC12A" ma:contentTypeVersion="10" ma:contentTypeDescription="Создание документа." ma:contentTypeScope="" ma:versionID="af7f67c9462a4310973940609d3f1ddb">
  <xsd:schema xmlns:xsd="http://www.w3.org/2001/XMLSchema" xmlns:xs="http://www.w3.org/2001/XMLSchema" xmlns:p="http://schemas.microsoft.com/office/2006/metadata/properties" xmlns:ns2="ec07629e-5805-42ba-bdc5-d6a6e0d1c62f" xmlns:ns3="a9f83e8a-8d82-4649-bb53-69a0f2b6f64c" targetNamespace="http://schemas.microsoft.com/office/2006/metadata/properties" ma:root="true" ma:fieldsID="10fb49fb3451989509f53d6895cd73b5" ns2:_="" ns3:_="">
    <xsd:import namespace="ec07629e-5805-42ba-bdc5-d6a6e0d1c62f"/>
    <xsd:import namespace="a9f83e8a-8d82-4649-bb53-69a0f2b6f6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07629e-5805-42ba-bdc5-d6a6e0d1c6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83e8a-8d82-4649-bb53-69a0f2b6f6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3f3e67f-0ebc-4fc1-9165-7a735195050f}" ma:internalName="TaxCatchAll" ma:showField="CatchAllData" ma:web="a9f83e8a-8d82-4649-bb53-69a0f2b6f6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07629e-5805-42ba-bdc5-d6a6e0d1c62f">
      <Terms xmlns="http://schemas.microsoft.com/office/infopath/2007/PartnerControls"/>
    </lcf76f155ced4ddcb4097134ff3c332f>
    <TaxCatchAll xmlns="a9f83e8a-8d82-4649-bb53-69a0f2b6f64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F4935E-923A-479D-B1E7-A6FCF008F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07629e-5805-42ba-bdc5-d6a6e0d1c62f"/>
    <ds:schemaRef ds:uri="a9f83e8a-8d82-4649-bb53-69a0f2b6f6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F77A21-08D3-477F-9CFF-8B500087F255}">
  <ds:schemaRefs>
    <ds:schemaRef ds:uri="http://schemas.microsoft.com/office/2006/metadata/properties"/>
    <ds:schemaRef ds:uri="http://schemas.microsoft.com/office/infopath/2007/PartnerControls"/>
    <ds:schemaRef ds:uri="ec07629e-5805-42ba-bdc5-d6a6e0d1c62f"/>
    <ds:schemaRef ds:uri="a9f83e8a-8d82-4649-bb53-69a0f2b6f64c"/>
  </ds:schemaRefs>
</ds:datastoreItem>
</file>

<file path=customXml/itemProps3.xml><?xml version="1.0" encoding="utf-8"?>
<ds:datastoreItem xmlns:ds="http://schemas.openxmlformats.org/officeDocument/2006/customXml" ds:itemID="{6EA462F5-DB2F-40EA-8BD3-A692742613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</TotalTime>
  <Words>794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 Одеський національний медичний університет Кафедра професійної патології, клінічної лабораторної та функціональної діагностики  Нейросенсорна приглуховатість</vt:lpstr>
      <vt:lpstr>Анатомо-фізіологічний огляд слухового апарату</vt:lpstr>
      <vt:lpstr>Визначення нейросенсорної приглуховатості</vt:lpstr>
      <vt:lpstr>Етіологія</vt:lpstr>
      <vt:lpstr>Причини професійного захворювання</vt:lpstr>
      <vt:lpstr>Механізми розвитку захворювання</vt:lpstr>
      <vt:lpstr>Клінічна картина</vt:lpstr>
      <vt:lpstr>Методи діагностики</vt:lpstr>
      <vt:lpstr>Профілактика нейросенсорної приглуховатості</vt:lpstr>
      <vt:lpstr>Лікування</vt:lpstr>
      <vt:lpstr>Висновки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Одеський національний медичний університет Кафедра професійної патології, клінічної лабораторної та функціональної діагностики  Нейросенсорна приглуховатість</dc:title>
  <dc:creator/>
  <dc:description>generated using python-pptx</dc:description>
  <cp:lastModifiedBy>e190178poi</cp:lastModifiedBy>
  <cp:revision>7</cp:revision>
  <dcterms:created xsi:type="dcterms:W3CDTF">2013-01-27T09:14:00Z</dcterms:created>
  <dcterms:modified xsi:type="dcterms:W3CDTF">2025-10-31T18:46:05Z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B2AEF0FC1137459BB29F5B97CA26D0E4_13</vt:lpwstr>
  </property>
  <property fmtid="{D5CDD505-2E9C-101B-9397-08002B2CF9AE}" pid="3" name="KSOProductBuildVer">
    <vt:lpwstr>1049-12.2.0.18911</vt:lpwstr>
  </property>
  <property fmtid="{D5CDD505-2E9C-101B-9397-08002B2CF9AE}" pid="4" name="ContentTypeId">
    <vt:lpwstr>0x010100EA00FCB41AAF7044A7D2439ED81CC12A</vt:lpwstr>
  </property>
</Properties>
</file>