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0"/>
  </p:notesMasterIdLst>
  <p:handoutMasterIdLst>
    <p:handoutMasterId r:id="rId31"/>
  </p:handoutMasterIdLst>
  <p:sldIdLst>
    <p:sldId id="265"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Lst>
  <p:sldSz cx="12192000"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9" d="100"/>
          <a:sy n="69" d="100"/>
        </p:scale>
        <p:origin x="696"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302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dirty="0"/>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6DA4BE6-BB57-4BC7-B7B3-56EF5B88B0E5}" type="datetime1">
              <a:rPr lang="uk-UA" smtClean="0"/>
              <a:t>29.10.2025</a:t>
            </a:fld>
            <a:endParaRPr lang="uk-UA" dirty="0"/>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dirty="0"/>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78FE58C-C1A6-4C4C-90C2-B7F5B0504B2D}" type="slidenum">
              <a:rPr lang="uk-UA" smtClean="0"/>
              <a:t>‹№›</a:t>
            </a:fld>
            <a:endParaRPr lang="uk-UA" dirty="0"/>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noProof="0"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77D6AC-9790-4134-B8ED-B29CD8293E2A}" type="datetime1">
              <a:rPr lang="uk-UA" smtClean="0"/>
              <a:pPr/>
              <a:t>29.10.2025</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uk-UA" noProof="0"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noProof="0"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10E1E9A-E921-4174-A0FC-51868D7AC568}" type="slidenum">
              <a:rPr lang="uk-UA" noProof="0" smtClean="0"/>
              <a:t>‹№›</a:t>
            </a:fld>
            <a:endParaRPr lang="uk-UA" noProof="0" dirty="0"/>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pPr rtl="0"/>
            <a:fld id="{810E1E9A-E921-4174-A0FC-51868D7AC568}" type="slidenum">
              <a:rPr lang="uk-UA" smtClean="0"/>
              <a:t>1</a:t>
            </a:fld>
            <a:endParaRPr lang="uk-UA" dirty="0"/>
          </a:p>
        </p:txBody>
      </p:sp>
    </p:spTree>
    <p:extLst>
      <p:ext uri="{BB962C8B-B14F-4D97-AF65-F5344CB8AC3E}">
        <p14:creationId xmlns:p14="http://schemas.microsoft.com/office/powerpoint/2010/main" val="3920206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041400"/>
            <a:ext cx="9144000" cy="2387600"/>
          </a:xfrm>
        </p:spPr>
        <p:txBody>
          <a:bodyPr rtlCol="0" anchor="b"/>
          <a:lstStyle>
            <a:lvl1pPr algn="ctr">
              <a:defRPr sz="6000"/>
            </a:lvl1pPr>
          </a:lstStyle>
          <a:p>
            <a:pPr rtl="0"/>
            <a:r>
              <a:rPr lang="uk-UA" noProof="0"/>
              <a:t>Клацніть, щоб редагувати стиль зразка заголовка</a:t>
            </a:r>
            <a:endParaRPr lang="uk-UA" noProof="0" dirty="0"/>
          </a:p>
        </p:txBody>
      </p:sp>
      <p:sp>
        <p:nvSpPr>
          <p:cNvPr id="3" name="Підзаголовок 2"/>
          <p:cNvSpPr>
            <a:spLocks noGrp="1"/>
          </p:cNvSpPr>
          <p:nvPr>
            <p:ph type="subTitle" idx="1"/>
          </p:nvPr>
        </p:nvSpPr>
        <p:spPr>
          <a:xfrm>
            <a:off x="1524000" y="3602038"/>
            <a:ext cx="9144000" cy="1655762"/>
          </a:xfrm>
        </p:spPr>
        <p:txBody>
          <a:bodyPr rtlCol="0"/>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uk-UA" noProof="0"/>
              <a:t>Клацніть, щоб редагувати стиль зразка підзаголовка</a:t>
            </a:r>
            <a:endParaRPr lang="uk-UA" noProof="0" dirty="0"/>
          </a:p>
        </p:txBody>
      </p:sp>
      <p:sp>
        <p:nvSpPr>
          <p:cNvPr id="4" name="Місце для дати 3"/>
          <p:cNvSpPr>
            <a:spLocks noGrp="1"/>
          </p:cNvSpPr>
          <p:nvPr>
            <p:ph type="dt" sz="half" idx="10"/>
          </p:nvPr>
        </p:nvSpPr>
        <p:spPr/>
        <p:txBody>
          <a:bodyPr rtlCol="0"/>
          <a:lstStyle/>
          <a:p>
            <a:pPr rtl="0"/>
            <a:fld id="{76D84C44-8B67-46CD-84B3-E9172F3EC809}" type="datetime1">
              <a:rPr lang="uk-UA" noProof="0" smtClean="0"/>
              <a:t>29.10.2025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вмі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p:txBody>
          <a:bodyPr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551C9351-A8EF-443E-8949-FEA6826B65FA}" type="datetime1">
              <a:rPr lang="uk-UA" noProof="0" smtClean="0"/>
              <a:t>29.10.2025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1658" y="1709738"/>
            <a:ext cx="10105791" cy="2862262"/>
          </a:xfrm>
        </p:spPr>
        <p:txBody>
          <a:bodyPr rtlCol="0" anchor="b"/>
          <a:lstStyle>
            <a:lvl1pPr>
              <a:defRPr sz="6000"/>
            </a:lvl1pPr>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241658" y="4589463"/>
            <a:ext cx="10105791" cy="1500187"/>
          </a:xfrm>
        </p:spPr>
        <p:txBody>
          <a:bodyPr rtlCol="0"/>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uk-UA" noProof="0"/>
              <a:t>Відредагуйте стиль зразка тексту</a:t>
            </a:r>
          </a:p>
        </p:txBody>
      </p:sp>
      <p:sp>
        <p:nvSpPr>
          <p:cNvPr id="4" name="Місце для дати 3"/>
          <p:cNvSpPr>
            <a:spLocks noGrp="1"/>
          </p:cNvSpPr>
          <p:nvPr>
            <p:ph type="dt" sz="half" idx="10"/>
          </p:nvPr>
        </p:nvSpPr>
        <p:spPr/>
        <p:txBody>
          <a:bodyPr rtlCol="0"/>
          <a:lstStyle/>
          <a:p>
            <a:pPr rtl="0"/>
            <a:fld id="{7941E268-EA3A-46DC-9577-902CA88CAFB6}" type="datetime1">
              <a:rPr lang="uk-UA" noProof="0" smtClean="0"/>
              <a:t>29.10.2025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sz="half" idx="1"/>
          </p:nvPr>
        </p:nvSpPr>
        <p:spPr>
          <a:xfrm>
            <a:off x="1569700"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вмісту 3"/>
          <p:cNvSpPr>
            <a:spLocks noGrp="1"/>
          </p:cNvSpPr>
          <p:nvPr>
            <p:ph sz="half" idx="2"/>
          </p:nvPr>
        </p:nvSpPr>
        <p:spPr>
          <a:xfrm>
            <a:off x="6605325"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дати 4"/>
          <p:cNvSpPr>
            <a:spLocks noGrp="1"/>
          </p:cNvSpPr>
          <p:nvPr>
            <p:ph type="dt" sz="half" idx="10"/>
          </p:nvPr>
        </p:nvSpPr>
        <p:spPr/>
        <p:txBody>
          <a:bodyPr rtlCol="0"/>
          <a:lstStyle/>
          <a:p>
            <a:pPr rtl="0"/>
            <a:fld id="{DB6819DA-0229-48A6-A9A4-FCC30C913952}" type="datetime1">
              <a:rPr lang="uk-UA" noProof="0" smtClean="0"/>
              <a:t>29.10.2025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24100" y="274638"/>
            <a:ext cx="9023350" cy="1143000"/>
          </a:xfrm>
        </p:spPr>
        <p:txBody>
          <a:bodyPr rtlCol="0"/>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56210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4" name="Місце для вмісту 3"/>
          <p:cNvSpPr>
            <a:spLocks noGrp="1"/>
          </p:cNvSpPr>
          <p:nvPr>
            <p:ph sz="half" idx="2"/>
          </p:nvPr>
        </p:nvSpPr>
        <p:spPr>
          <a:xfrm>
            <a:off x="156210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тексту 4"/>
          <p:cNvSpPr>
            <a:spLocks noGrp="1"/>
          </p:cNvSpPr>
          <p:nvPr>
            <p:ph type="body" sz="quarter" idx="3"/>
          </p:nvPr>
        </p:nvSpPr>
        <p:spPr>
          <a:xfrm>
            <a:off x="659892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6" name="Місце для вмісту 5"/>
          <p:cNvSpPr>
            <a:spLocks noGrp="1"/>
          </p:cNvSpPr>
          <p:nvPr>
            <p:ph sz="quarter" idx="4"/>
          </p:nvPr>
        </p:nvSpPr>
        <p:spPr>
          <a:xfrm>
            <a:off x="659892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7" name="Місце для дати 6"/>
          <p:cNvSpPr>
            <a:spLocks noGrp="1"/>
          </p:cNvSpPr>
          <p:nvPr>
            <p:ph type="dt" sz="half" idx="10"/>
          </p:nvPr>
        </p:nvSpPr>
        <p:spPr/>
        <p:txBody>
          <a:bodyPr rtlCol="0"/>
          <a:lstStyle/>
          <a:p>
            <a:pPr rtl="0"/>
            <a:fld id="{86BC87AB-F179-40D7-A1E3-8196A7CCBFC6}" type="datetime1">
              <a:rPr lang="uk-UA" noProof="0" smtClean="0"/>
              <a:t>29.10.2025</a:t>
            </a:fld>
            <a:endParaRPr lang="uk-UA" noProof="0" dirty="0"/>
          </a:p>
        </p:txBody>
      </p:sp>
      <p:sp>
        <p:nvSpPr>
          <p:cNvPr id="8" name="Місце для нижнього колонтитула 7"/>
          <p:cNvSpPr>
            <a:spLocks noGrp="1"/>
          </p:cNvSpPr>
          <p:nvPr>
            <p:ph type="ftr" sz="quarter" idx="11"/>
          </p:nvPr>
        </p:nvSpPr>
        <p:spPr/>
        <p:txBody>
          <a:bodyPr rtlCol="0"/>
          <a:lstStyle/>
          <a:p>
            <a:pPr rtl="0"/>
            <a:r>
              <a:rPr lang="uk-UA" noProof="0" dirty="0"/>
              <a:t>Додайте нижній колонтитул</a:t>
            </a:r>
          </a:p>
        </p:txBody>
      </p:sp>
      <p:sp>
        <p:nvSpPr>
          <p:cNvPr id="9" name="Місце для номера слайда 8"/>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дати 2"/>
          <p:cNvSpPr>
            <a:spLocks noGrp="1"/>
          </p:cNvSpPr>
          <p:nvPr>
            <p:ph type="dt" sz="half" idx="10"/>
          </p:nvPr>
        </p:nvSpPr>
        <p:spPr/>
        <p:txBody>
          <a:bodyPr rtlCol="0"/>
          <a:lstStyle/>
          <a:p>
            <a:pPr rtl="0"/>
            <a:fld id="{E455C0F4-C6B9-42DD-B7D5-C8A6AECBFD5F}" type="datetime1">
              <a:rPr lang="uk-UA" noProof="0" smtClean="0"/>
              <a:t>29.10.2025</a:t>
            </a:fld>
            <a:endParaRPr lang="uk-UA" noProof="0" dirty="0"/>
          </a:p>
        </p:txBody>
      </p:sp>
      <p:sp>
        <p:nvSpPr>
          <p:cNvPr id="4" name="Місце для нижнього колонтитула 3"/>
          <p:cNvSpPr>
            <a:spLocks noGrp="1"/>
          </p:cNvSpPr>
          <p:nvPr>
            <p:ph type="ftr" sz="quarter" idx="11"/>
          </p:nvPr>
        </p:nvSpPr>
        <p:spPr/>
        <p:txBody>
          <a:bodyPr rtlCol="0"/>
          <a:lstStyle/>
          <a:p>
            <a:pPr rtl="0"/>
            <a:r>
              <a:rPr lang="uk-UA" noProof="0" dirty="0"/>
              <a:t>Додайте нижній колонтитул</a:t>
            </a:r>
          </a:p>
        </p:txBody>
      </p:sp>
      <p:sp>
        <p:nvSpPr>
          <p:cNvPr id="5" name="Місце для номера слайда 4"/>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rtlCol="0"/>
          <a:lstStyle/>
          <a:p>
            <a:pPr rtl="0"/>
            <a:fld id="{433868EE-6545-4BED-92FF-D25866E1503D}" type="datetime1">
              <a:rPr lang="uk-UA" noProof="0" smtClean="0"/>
              <a:t>29.10.2025</a:t>
            </a:fld>
            <a:endParaRPr lang="uk-UA" noProof="0" dirty="0"/>
          </a:p>
        </p:txBody>
      </p:sp>
      <p:sp>
        <p:nvSpPr>
          <p:cNvPr id="3" name="Місце для нижнього колонтитула 2"/>
          <p:cNvSpPr>
            <a:spLocks noGrp="1"/>
          </p:cNvSpPr>
          <p:nvPr>
            <p:ph type="ftr" sz="quarter" idx="11"/>
          </p:nvPr>
        </p:nvSpPr>
        <p:spPr/>
        <p:txBody>
          <a:bodyPr rtlCol="0"/>
          <a:lstStyle/>
          <a:p>
            <a:pPr rtl="0"/>
            <a:r>
              <a:rPr lang="uk-UA" noProof="0" dirty="0"/>
              <a:t>Додайте нижній колонтитул</a:t>
            </a:r>
          </a:p>
        </p:txBody>
      </p:sp>
      <p:sp>
        <p:nvSpPr>
          <p:cNvPr id="4" name="Місце для номера слайда 3"/>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a:xfrm>
            <a:off x="5678905" y="987425"/>
            <a:ext cx="5676483"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E58FEE78-E9D5-4EE5-AB61-B470989471AB}" type="datetime1">
              <a:rPr lang="uk-UA" noProof="0" smtClean="0"/>
              <a:t>29.10.2025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Зображення з підписом">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8"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B3BEE4B9-59C6-4268-BB57-F9ADB0242D20}" type="datetime1">
              <a:rPr lang="uk-UA" noProof="0" smtClean="0"/>
              <a:t>29.10.2025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62100" y="1825625"/>
            <a:ext cx="9791700" cy="4351338"/>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80283929-F95A-4827-AF81-1B529DE91613}" type="datetime1">
              <a:rPr lang="uk-UA" noProof="0" smtClean="0"/>
              <a:t>29.10.2025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62100" y="365125"/>
            <a:ext cx="7010400" cy="5811838"/>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2056A98A-BC83-4803-AE33-DDA901C4533D}" type="datetime1">
              <a:rPr lang="uk-UA" noProof="0" smtClean="0"/>
              <a:t>29.10.2025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Зображення з підписом">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8"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50C3D21B-1A9D-4244-8386-7F7A046EEE5D}" type="datetime1">
              <a:rPr lang="uk-UA" noProof="0" smtClean="0"/>
              <a:t>29.10.2025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pPr rtl="0"/>
            <a:r>
              <a:rPr lang="uk-UA" noProof="0" dirty="0"/>
              <a:t>Зразок заголовка</a:t>
            </a:r>
          </a:p>
        </p:txBody>
      </p:sp>
      <p:sp>
        <p:nvSpPr>
          <p:cNvPr id="3" name="Місце для тексту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4" name="Місце для дати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pPr rtl="0"/>
            <a:fld id="{3321145E-25B7-44E8-B8D6-42103549CEC6}" type="datetime1">
              <a:rPr lang="uk-UA" noProof="0" smtClean="0"/>
              <a:t>29.10.2025</a:t>
            </a:fld>
            <a:endParaRPr lang="uk-UA" noProof="0" dirty="0"/>
          </a:p>
        </p:txBody>
      </p:sp>
      <p:sp>
        <p:nvSpPr>
          <p:cNvPr id="5" name="Місце для нижнього колонтитула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pPr rtl="0"/>
            <a:r>
              <a:rPr lang="uk-UA" noProof="0" dirty="0"/>
              <a:t>Додайте нижній колонтитул</a:t>
            </a:r>
          </a:p>
        </p:txBody>
      </p:sp>
      <p:sp>
        <p:nvSpPr>
          <p:cNvPr id="6" name="Місце для номера слайда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pPr rtl="0"/>
            <a:fld id="{71B7BAC7-FE87-40F6-AA24-4F4685D1B022}" type="slidenum">
              <a:rPr lang="uk-UA" noProof="0" smtClean="0"/>
              <a:pPr/>
              <a:t>‹№›</a:t>
            </a:fld>
            <a:endParaRPr lang="uk-UA" noProof="0" dirty="0"/>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rtlCol="0">
            <a:normAutofit fontScale="90000"/>
          </a:bodyPr>
          <a:lstStyle/>
          <a:p>
            <a:pPr rtl="0"/>
            <a:r>
              <a:rPr lang="en-US" b="1" dirty="0" err="1"/>
              <a:t>Carboconiosis</a:t>
            </a:r>
            <a:r>
              <a:rPr lang="en-US" b="1" dirty="0"/>
              <a:t>.</a:t>
            </a:r>
            <a:br>
              <a:rPr lang="en-US" b="1" dirty="0"/>
            </a:br>
            <a:r>
              <a:rPr lang="en-US" b="1" dirty="0" err="1"/>
              <a:t>Metaloconiosis</a:t>
            </a:r>
            <a:r>
              <a:rPr lang="en-US" b="1" dirty="0"/>
              <a:t>.</a:t>
            </a:r>
            <a:br>
              <a:rPr lang="en-US" b="1" dirty="0"/>
            </a:br>
            <a:r>
              <a:rPr lang="en-US" b="1" dirty="0"/>
              <a:t>Hypersensitive </a:t>
            </a:r>
            <a:r>
              <a:rPr lang="en-US" b="1" dirty="0" err="1"/>
              <a:t>pneumonits</a:t>
            </a:r>
            <a:endParaRPr lang="uk-UA" b="1" dirty="0"/>
          </a:p>
        </p:txBody>
      </p:sp>
      <p:sp>
        <p:nvSpPr>
          <p:cNvPr id="3" name="Підзаголовок 2"/>
          <p:cNvSpPr>
            <a:spLocks noGrp="1"/>
          </p:cNvSpPr>
          <p:nvPr>
            <p:ph type="subTitle" idx="1"/>
          </p:nvPr>
        </p:nvSpPr>
        <p:spPr>
          <a:xfrm>
            <a:off x="1524000" y="4336472"/>
            <a:ext cx="9144000" cy="921327"/>
          </a:xfrm>
        </p:spPr>
        <p:txBody>
          <a:bodyPr rtlCol="0"/>
          <a:lstStyle/>
          <a:p>
            <a:pPr rtl="0"/>
            <a:endParaRPr lang="uk-UA" dirty="0"/>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F3DAFCC-9BFF-41A1-B7E3-D98015C965D0}"/>
              </a:ext>
            </a:extLst>
          </p:cNvPr>
          <p:cNvSpPr/>
          <p:nvPr/>
        </p:nvSpPr>
        <p:spPr>
          <a:xfrm>
            <a:off x="235527" y="1"/>
            <a:ext cx="11804073" cy="6488828"/>
          </a:xfrm>
          <a:prstGeom prst="rect">
            <a:avLst/>
          </a:prstGeom>
        </p:spPr>
        <p:txBody>
          <a:bodyPr wrap="square">
            <a:spAutoFit/>
          </a:bodyPr>
          <a:lstStyle/>
          <a:p>
            <a:pPr>
              <a:lnSpc>
                <a:spcPct val="150000"/>
              </a:lnSpc>
            </a:pPr>
            <a:r>
              <a:rPr lang="en-US" sz="2800" b="1" dirty="0">
                <a:solidFill>
                  <a:srgbClr val="FF0000"/>
                </a:solidFill>
              </a:rPr>
              <a:t>      </a:t>
            </a:r>
            <a:r>
              <a:rPr lang="en-US" sz="2800" b="1" dirty="0" err="1">
                <a:solidFill>
                  <a:srgbClr val="FF0000"/>
                </a:solidFill>
              </a:rPr>
              <a:t>Carboconiosis</a:t>
            </a:r>
            <a:r>
              <a:rPr lang="en-US" sz="2800" dirty="0"/>
              <a:t> </a:t>
            </a:r>
            <a:r>
              <a:rPr lang="en-US" sz="2800" b="1" dirty="0"/>
              <a:t>is pneumoconiosis, caused by the action of dust, which </a:t>
            </a:r>
          </a:p>
          <a:p>
            <a:pPr>
              <a:lnSpc>
                <a:spcPct val="150000"/>
              </a:lnSpc>
            </a:pPr>
            <a:r>
              <a:rPr lang="en-US" sz="2800" b="1" dirty="0"/>
              <a:t>contains carbon (coal, graphite, or coke). With </a:t>
            </a:r>
            <a:r>
              <a:rPr lang="en-US" sz="2800" b="1" dirty="0" err="1"/>
              <a:t>carboconiosis</a:t>
            </a:r>
            <a:r>
              <a:rPr lang="en-US" sz="2800" b="1" dirty="0"/>
              <a:t>, moderately marked mostly fine nuclear and interstitial fibrosis is observed.</a:t>
            </a:r>
          </a:p>
          <a:p>
            <a:pPr>
              <a:lnSpc>
                <a:spcPct val="150000"/>
              </a:lnSpc>
            </a:pPr>
            <a:r>
              <a:rPr lang="en-US" sz="2800" dirty="0"/>
              <a:t>      </a:t>
            </a:r>
            <a:r>
              <a:rPr lang="en-US" sz="2800" b="1" dirty="0" err="1">
                <a:solidFill>
                  <a:srgbClr val="00B050"/>
                </a:solidFill>
              </a:rPr>
              <a:t>Anthracosis</a:t>
            </a:r>
            <a:r>
              <a:rPr lang="en-US" sz="2800" dirty="0"/>
              <a:t> </a:t>
            </a:r>
            <a:r>
              <a:rPr lang="en-US" sz="2800" b="1" dirty="0"/>
              <a:t>is one of the most spread and practically the most important disease in this subgroup of pneumoconiosis, which usually develops among miners, engaged in mining coal, as well as workers of ore-dressing plants and some other manufactories. </a:t>
            </a:r>
          </a:p>
          <a:p>
            <a:pPr>
              <a:lnSpc>
                <a:spcPct val="150000"/>
              </a:lnSpc>
            </a:pPr>
            <a:r>
              <a:rPr lang="en-US" sz="2800" b="1" dirty="0"/>
              <a:t>Among workers of coalmines, depending on labor conditions and </a:t>
            </a:r>
          </a:p>
          <a:p>
            <a:pPr>
              <a:lnSpc>
                <a:spcPct val="150000"/>
              </a:lnSpc>
            </a:pPr>
            <a:r>
              <a:rPr lang="en-US" sz="2800" b="1" dirty="0"/>
              <a:t>domination of some type of dust, there are three types of pneumoconiosis: </a:t>
            </a:r>
          </a:p>
          <a:p>
            <a:pPr>
              <a:lnSpc>
                <a:spcPct val="150000"/>
              </a:lnSpc>
            </a:pPr>
            <a:r>
              <a:rPr lang="en-US" sz="2800" b="1" dirty="0" err="1"/>
              <a:t>anthracosis</a:t>
            </a:r>
            <a:r>
              <a:rPr lang="en-US" sz="2800" b="1" dirty="0"/>
              <a:t>, silicosis and </a:t>
            </a:r>
            <a:r>
              <a:rPr lang="en-US" sz="2800" b="1" dirty="0" err="1"/>
              <a:t>anthrasilicosis</a:t>
            </a:r>
            <a:r>
              <a:rPr lang="en-US" sz="2800" b="1" dirty="0"/>
              <a:t>.</a:t>
            </a:r>
            <a:endParaRPr lang="ru-UA" sz="2800" b="1" dirty="0"/>
          </a:p>
        </p:txBody>
      </p:sp>
    </p:spTree>
    <p:extLst>
      <p:ext uri="{BB962C8B-B14F-4D97-AF65-F5344CB8AC3E}">
        <p14:creationId xmlns:p14="http://schemas.microsoft.com/office/powerpoint/2010/main" val="346627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811F20A6-89F6-4578-9BE7-7A78E2C2420F}"/>
              </a:ext>
            </a:extLst>
          </p:cNvPr>
          <p:cNvSpPr/>
          <p:nvPr/>
        </p:nvSpPr>
        <p:spPr>
          <a:xfrm>
            <a:off x="512618" y="166254"/>
            <a:ext cx="11055927" cy="6093976"/>
          </a:xfrm>
          <a:prstGeom prst="rect">
            <a:avLst/>
          </a:prstGeom>
        </p:spPr>
        <p:txBody>
          <a:bodyPr wrap="square">
            <a:spAutoFit/>
          </a:bodyPr>
          <a:lstStyle/>
          <a:p>
            <a:r>
              <a:rPr lang="en-US" sz="2600" b="1" dirty="0" err="1">
                <a:solidFill>
                  <a:srgbClr val="00B050"/>
                </a:solidFill>
              </a:rPr>
              <a:t>Anthracosis</a:t>
            </a:r>
            <a:r>
              <a:rPr lang="en-US" sz="2600" dirty="0"/>
              <a:t>. </a:t>
            </a:r>
            <a:r>
              <a:rPr lang="en-US" sz="2600" b="1" dirty="0"/>
              <a:t>It appears and develops in case of long work period in </a:t>
            </a:r>
          </a:p>
          <a:p>
            <a:r>
              <a:rPr lang="en-US" sz="2600" b="1" dirty="0"/>
              <a:t>mines (from 15 to 20 years and inhaling the air with high concentration of coal </a:t>
            </a:r>
          </a:p>
          <a:p>
            <a:r>
              <a:rPr lang="en-US" sz="2600" b="1" dirty="0"/>
              <a:t>dust. The permitted concentration of dust of coal, which contains less than 2 % </a:t>
            </a:r>
          </a:p>
          <a:p>
            <a:r>
              <a:rPr lang="en-US" sz="2600" b="1" dirty="0"/>
              <a:t>of silicon dioxide, is 10 mg/m3</a:t>
            </a:r>
          </a:p>
          <a:p>
            <a:pPr algn="just"/>
            <a:r>
              <a:rPr lang="en-US" sz="2600" b="1" dirty="0">
                <a:solidFill>
                  <a:srgbClr val="FFC000"/>
                </a:solidFill>
              </a:rPr>
              <a:t>Pathological and anatomical pattern</a:t>
            </a:r>
            <a:r>
              <a:rPr lang="en-US" sz="2600" dirty="0"/>
              <a:t>. </a:t>
            </a:r>
            <a:r>
              <a:rPr lang="en-US" sz="2600" b="1" dirty="0"/>
              <a:t>Coal dust depositing in lungs is </a:t>
            </a:r>
          </a:p>
          <a:p>
            <a:pPr algn="just"/>
            <a:r>
              <a:rPr lang="en-US" sz="2600" b="1" dirty="0"/>
              <a:t>primarily characteristic for </a:t>
            </a:r>
            <a:r>
              <a:rPr lang="en-US" sz="2600" b="1" dirty="0" err="1"/>
              <a:t>anthracosis</a:t>
            </a:r>
            <a:r>
              <a:rPr lang="en-US" sz="2600" b="1" dirty="0"/>
              <a:t>. Lungs become of gray – black color. In </a:t>
            </a:r>
          </a:p>
          <a:p>
            <a:pPr algn="just"/>
            <a:r>
              <a:rPr lang="en-US" sz="2600" b="1" dirty="0"/>
              <a:t>marked stages of </a:t>
            </a:r>
            <a:r>
              <a:rPr lang="en-US" sz="2600" b="1" dirty="0" err="1"/>
              <a:t>anthracosis</a:t>
            </a:r>
            <a:r>
              <a:rPr lang="en-US" sz="2600" b="1" dirty="0"/>
              <a:t>, conglomerations of coal dust pigment is levelly </a:t>
            </a:r>
          </a:p>
          <a:p>
            <a:pPr algn="just"/>
            <a:r>
              <a:rPr lang="en-US" sz="2600" b="1" dirty="0"/>
              <a:t>spread along the total area of lungs. </a:t>
            </a:r>
          </a:p>
          <a:p>
            <a:pPr algn="just"/>
            <a:r>
              <a:rPr lang="en-US" sz="2600" b="1" dirty="0"/>
              <a:t>In alveolar septum, around vessels and bronchi there is union of conjunctive tissue, in some places clusters of cells with particles of coal dust are observed which got their name from </a:t>
            </a:r>
            <a:r>
              <a:rPr lang="en-US" sz="2600" b="1" dirty="0" err="1"/>
              <a:t>anthracotic</a:t>
            </a:r>
            <a:r>
              <a:rPr lang="en-US" sz="2600" b="1" dirty="0"/>
              <a:t> nucleuses. In contrast to </a:t>
            </a:r>
            <a:r>
              <a:rPr lang="en-US" sz="2600" b="1" dirty="0" err="1"/>
              <a:t>silicotic</a:t>
            </a:r>
            <a:r>
              <a:rPr lang="en-US" sz="2600" b="1" dirty="0"/>
              <a:t> nodules, they do not have concentrically placed beams of conjunctive </a:t>
            </a:r>
          </a:p>
          <a:p>
            <a:pPr algn="just"/>
            <a:r>
              <a:rPr lang="en-US" sz="2600" b="1" dirty="0"/>
              <a:t>tissue. </a:t>
            </a:r>
            <a:r>
              <a:rPr lang="en-US" sz="2600" b="1" dirty="0" err="1"/>
              <a:t>Pneumosclerotic</a:t>
            </a:r>
            <a:r>
              <a:rPr lang="en-US" sz="2600" b="1" dirty="0"/>
              <a:t> changes are joined with emphysema of lungs and </a:t>
            </a:r>
          </a:p>
          <a:p>
            <a:pPr algn="just"/>
            <a:r>
              <a:rPr lang="en-US" sz="2600" b="1" dirty="0"/>
              <a:t>chronic bronchitis. </a:t>
            </a:r>
          </a:p>
          <a:p>
            <a:r>
              <a:rPr lang="en-US" sz="2600" b="1" dirty="0">
                <a:solidFill>
                  <a:srgbClr val="FF0000"/>
                </a:solidFill>
              </a:rPr>
              <a:t>With </a:t>
            </a:r>
            <a:r>
              <a:rPr lang="en-US" sz="2600" b="1" dirty="0" err="1">
                <a:solidFill>
                  <a:srgbClr val="FF0000"/>
                </a:solidFill>
              </a:rPr>
              <a:t>anthracosis</a:t>
            </a:r>
            <a:r>
              <a:rPr lang="en-US" sz="2600" b="1" dirty="0">
                <a:solidFill>
                  <a:srgbClr val="FF0000"/>
                </a:solidFill>
              </a:rPr>
              <a:t>, </a:t>
            </a:r>
            <a:r>
              <a:rPr lang="en-US" sz="2600" b="1" dirty="0" err="1">
                <a:solidFill>
                  <a:srgbClr val="FF0000"/>
                </a:solidFill>
              </a:rPr>
              <a:t>silicotic</a:t>
            </a:r>
            <a:r>
              <a:rPr lang="en-US" sz="2600" b="1" dirty="0">
                <a:solidFill>
                  <a:srgbClr val="FF0000"/>
                </a:solidFill>
              </a:rPr>
              <a:t> nodules can be observed in lungs.</a:t>
            </a:r>
            <a:endParaRPr lang="ru-UA" sz="2600" b="1" dirty="0">
              <a:solidFill>
                <a:srgbClr val="FF0000"/>
              </a:solidFill>
            </a:endParaRPr>
          </a:p>
        </p:txBody>
      </p:sp>
    </p:spTree>
    <p:extLst>
      <p:ext uri="{BB962C8B-B14F-4D97-AF65-F5344CB8AC3E}">
        <p14:creationId xmlns:p14="http://schemas.microsoft.com/office/powerpoint/2010/main" val="366924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F8A3C91-B3BC-461D-AA44-879189C1B72A}"/>
              </a:ext>
            </a:extLst>
          </p:cNvPr>
          <p:cNvSpPr/>
          <p:nvPr/>
        </p:nvSpPr>
        <p:spPr>
          <a:xfrm>
            <a:off x="955964" y="928254"/>
            <a:ext cx="11139054" cy="5293757"/>
          </a:xfrm>
          <a:prstGeom prst="rect">
            <a:avLst/>
          </a:prstGeom>
        </p:spPr>
        <p:txBody>
          <a:bodyPr wrap="square">
            <a:spAutoFit/>
          </a:bodyPr>
          <a:lstStyle/>
          <a:p>
            <a:r>
              <a:rPr lang="en-US" sz="2600" b="1" dirty="0">
                <a:solidFill>
                  <a:srgbClr val="C00000"/>
                </a:solidFill>
              </a:rPr>
              <a:t>Clinics.</a:t>
            </a:r>
            <a:r>
              <a:rPr lang="en-US" sz="2600" dirty="0"/>
              <a:t> </a:t>
            </a:r>
            <a:r>
              <a:rPr lang="en-US" sz="2600" b="1" dirty="0"/>
              <a:t>For coal </a:t>
            </a:r>
            <a:r>
              <a:rPr lang="en-US" sz="2600" b="1" dirty="0" err="1"/>
              <a:t>pneumosclerosis</a:t>
            </a:r>
            <a:r>
              <a:rPr lang="en-US" sz="2600" b="1" dirty="0"/>
              <a:t>, more marked bronchitis and lung </a:t>
            </a:r>
          </a:p>
          <a:p>
            <a:r>
              <a:rPr lang="en-US" sz="2600" b="1" dirty="0"/>
              <a:t>emphysema are characteristic, what distinguishes it from silicosis. More marked </a:t>
            </a:r>
          </a:p>
          <a:p>
            <a:r>
              <a:rPr lang="en-US" sz="2600" b="1" dirty="0"/>
              <a:t>and functional disorders of the external respiratory apparatus can be observed. </a:t>
            </a:r>
          </a:p>
          <a:p>
            <a:r>
              <a:rPr lang="en-US" sz="2600" b="1" dirty="0">
                <a:solidFill>
                  <a:srgbClr val="00B050"/>
                </a:solidFill>
              </a:rPr>
              <a:t>Radiological changes contain diffusive interstitial fibrosis and numerous small </a:t>
            </a:r>
          </a:p>
          <a:p>
            <a:r>
              <a:rPr lang="en-US" sz="2600" b="1" dirty="0">
                <a:solidFill>
                  <a:srgbClr val="00B050"/>
                </a:solidFill>
              </a:rPr>
              <a:t>nuclear formations on the background of emphysema of lungs.</a:t>
            </a:r>
            <a:r>
              <a:rPr lang="en-US" sz="2600" dirty="0"/>
              <a:t> </a:t>
            </a:r>
          </a:p>
          <a:p>
            <a:r>
              <a:rPr lang="en-US" sz="2600" b="1" dirty="0">
                <a:solidFill>
                  <a:srgbClr val="0070C0"/>
                </a:solidFill>
              </a:rPr>
              <a:t>There are three stages of the disease. </a:t>
            </a:r>
          </a:p>
          <a:p>
            <a:r>
              <a:rPr lang="en-US" sz="2600" b="1" dirty="0">
                <a:solidFill>
                  <a:srgbClr val="FFC000"/>
                </a:solidFill>
              </a:rPr>
              <a:t>Stage I</a:t>
            </a:r>
            <a:r>
              <a:rPr lang="en-US" sz="2600" dirty="0"/>
              <a:t>. </a:t>
            </a:r>
            <a:r>
              <a:rPr lang="en-US" sz="2600" b="1" dirty="0"/>
              <a:t>Patients complain on fast fatiguability, dyspnea at physical </a:t>
            </a:r>
          </a:p>
          <a:p>
            <a:r>
              <a:rPr lang="en-US" sz="2600" b="1" dirty="0"/>
              <a:t>activity, coughing and pain in the chest.  Sometimes, complaints are absent, though radiological photograph register clear changes. Radiological pattern is characterized by the appearance of small nuclear shadows on the background of cellular deformed lung pattern in mean portions (mostly to the right) with the presence of bigger shadows of lung roots. The diameter of clusters is between 1 to 3 mm, and sometimes 1 to 5 mm.</a:t>
            </a:r>
            <a:endParaRPr lang="ru-UA" sz="2600" b="1" dirty="0"/>
          </a:p>
        </p:txBody>
      </p:sp>
    </p:spTree>
    <p:extLst>
      <p:ext uri="{BB962C8B-B14F-4D97-AF65-F5344CB8AC3E}">
        <p14:creationId xmlns:p14="http://schemas.microsoft.com/office/powerpoint/2010/main" val="46643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709D71F5-57C3-4E8C-9949-D42D267EA185}"/>
              </a:ext>
            </a:extLst>
          </p:cNvPr>
          <p:cNvSpPr/>
          <p:nvPr/>
        </p:nvSpPr>
        <p:spPr>
          <a:xfrm>
            <a:off x="886691" y="498764"/>
            <a:ext cx="10155382" cy="5842497"/>
          </a:xfrm>
          <a:prstGeom prst="rect">
            <a:avLst/>
          </a:prstGeom>
        </p:spPr>
        <p:txBody>
          <a:bodyPr wrap="square">
            <a:spAutoFit/>
          </a:bodyPr>
          <a:lstStyle/>
          <a:p>
            <a:pPr>
              <a:lnSpc>
                <a:spcPct val="150000"/>
              </a:lnSpc>
            </a:pPr>
            <a:r>
              <a:rPr lang="en-US" sz="2800" b="1" dirty="0">
                <a:solidFill>
                  <a:srgbClr val="7030A0"/>
                </a:solidFill>
              </a:rPr>
              <a:t>Stage I</a:t>
            </a:r>
            <a:r>
              <a:rPr lang="en-US" sz="2800" dirty="0"/>
              <a:t>I. </a:t>
            </a:r>
            <a:r>
              <a:rPr lang="en-US" sz="2800" b="1" dirty="0"/>
              <a:t>Complaints on dyspnea, and sometimes in rest, fast fatiguability, and pain in the chest. </a:t>
            </a:r>
          </a:p>
          <a:p>
            <a:pPr>
              <a:lnSpc>
                <a:spcPct val="150000"/>
              </a:lnSpc>
            </a:pPr>
            <a:r>
              <a:rPr lang="en-US" sz="2800" b="1" dirty="0">
                <a:solidFill>
                  <a:srgbClr val="00B050"/>
                </a:solidFill>
              </a:rPr>
              <a:t>Objective</a:t>
            </a:r>
            <a:r>
              <a:rPr lang="en-US" sz="2800" dirty="0"/>
              <a:t>ly, </a:t>
            </a:r>
            <a:r>
              <a:rPr lang="en-US" sz="2800" b="1" dirty="0"/>
              <a:t>emphysema and bronchitis are observed. </a:t>
            </a:r>
          </a:p>
          <a:p>
            <a:pPr>
              <a:lnSpc>
                <a:spcPct val="150000"/>
              </a:lnSpc>
            </a:pPr>
            <a:r>
              <a:rPr lang="en-US" sz="2800" b="1" dirty="0">
                <a:solidFill>
                  <a:srgbClr val="0070C0"/>
                </a:solidFill>
              </a:rPr>
              <a:t>Radiological pattern </a:t>
            </a:r>
            <a:r>
              <a:rPr lang="en-US" sz="2800" b="1" dirty="0"/>
              <a:t>is marked with the increase of the number and sizes of fine nuclear shadows, located not only in the mean, but also in </a:t>
            </a:r>
            <a:r>
              <a:rPr lang="en-US" sz="2800" b="1" dirty="0" err="1"/>
              <a:t>subcollar</a:t>
            </a:r>
            <a:r>
              <a:rPr lang="en-US" sz="2800" b="1" dirty="0"/>
              <a:t> bone portions.</a:t>
            </a:r>
          </a:p>
          <a:p>
            <a:pPr>
              <a:lnSpc>
                <a:spcPct val="150000"/>
              </a:lnSpc>
            </a:pPr>
            <a:r>
              <a:rPr lang="en-US" sz="2800" b="1" dirty="0"/>
              <a:t> Shadows of lung roots are widened; their intensity is increased. Pleural changes can be changed often in the upper portion and emphysema is marked. </a:t>
            </a:r>
            <a:endParaRPr lang="ru-UA" sz="2800" b="1" dirty="0"/>
          </a:p>
        </p:txBody>
      </p:sp>
    </p:spTree>
    <p:extLst>
      <p:ext uri="{BB962C8B-B14F-4D97-AF65-F5344CB8AC3E}">
        <p14:creationId xmlns:p14="http://schemas.microsoft.com/office/powerpoint/2010/main" val="2657498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15923AD-561F-487C-8CB1-11F3F0C9AFF3}"/>
              </a:ext>
            </a:extLst>
          </p:cNvPr>
          <p:cNvSpPr/>
          <p:nvPr/>
        </p:nvSpPr>
        <p:spPr>
          <a:xfrm>
            <a:off x="443345" y="290946"/>
            <a:ext cx="11333019" cy="6001643"/>
          </a:xfrm>
          <a:prstGeom prst="rect">
            <a:avLst/>
          </a:prstGeom>
        </p:spPr>
        <p:txBody>
          <a:bodyPr wrap="square">
            <a:spAutoFit/>
          </a:bodyPr>
          <a:lstStyle/>
          <a:p>
            <a:r>
              <a:rPr lang="en-US" sz="2400" b="1" dirty="0">
                <a:solidFill>
                  <a:srgbClr val="0070C0"/>
                </a:solidFill>
              </a:rPr>
              <a:t>Stage III </a:t>
            </a:r>
            <a:r>
              <a:rPr lang="en-US" sz="2400" dirty="0"/>
              <a:t>(is rare in the conditions of coal dust only). </a:t>
            </a:r>
          </a:p>
          <a:p>
            <a:r>
              <a:rPr lang="en-US" sz="2400" b="1" dirty="0"/>
              <a:t>Complaints on general weakness, dyspnea even in rest and at light physical activity, coughing, often with mucus, and pain in the chest.</a:t>
            </a:r>
          </a:p>
          <a:p>
            <a:r>
              <a:rPr lang="en-US" sz="2400" b="1" dirty="0"/>
              <a:t>   During radiological examination, massive homogenous shadows of irregular form with clear outlines can be observed, which are located symmetrically or on different heights in both or one lung among fine nuclear and porous formations. </a:t>
            </a:r>
          </a:p>
          <a:p>
            <a:r>
              <a:rPr lang="en-US" sz="2400" b="1" dirty="0">
                <a:solidFill>
                  <a:srgbClr val="00B050"/>
                </a:solidFill>
              </a:rPr>
              <a:t>As to clinical and radiological development, </a:t>
            </a:r>
            <a:r>
              <a:rPr lang="en-US" sz="2400" b="1" dirty="0" err="1">
                <a:solidFill>
                  <a:srgbClr val="00B050"/>
                </a:solidFill>
              </a:rPr>
              <a:t>anthracosis</a:t>
            </a:r>
            <a:r>
              <a:rPr lang="en-US" sz="2400" b="1" dirty="0">
                <a:solidFill>
                  <a:srgbClr val="00B050"/>
                </a:solidFill>
              </a:rPr>
              <a:t> is comparatively </a:t>
            </a:r>
          </a:p>
          <a:p>
            <a:r>
              <a:rPr lang="en-US" sz="2400" b="1" dirty="0">
                <a:solidFill>
                  <a:srgbClr val="00B050"/>
                </a:solidFill>
              </a:rPr>
              <a:t>a non-malignant, moderately progressing chronic disease. </a:t>
            </a:r>
          </a:p>
          <a:p>
            <a:pPr algn="just"/>
            <a:r>
              <a:rPr lang="en-US" sz="2400" b="1" dirty="0"/>
              <a:t>Combination with tuberculosis worsens the forecast much. However with </a:t>
            </a:r>
            <a:r>
              <a:rPr lang="en-US" sz="2400" b="1" dirty="0" err="1"/>
              <a:t>anthracosis</a:t>
            </a:r>
            <a:r>
              <a:rPr lang="en-US" sz="2400" b="1" dirty="0"/>
              <a:t>, the danger of complication with tuberculosis is much less than with silicosis. </a:t>
            </a:r>
          </a:p>
          <a:p>
            <a:pPr algn="just"/>
            <a:r>
              <a:rPr lang="en-US" sz="2400" b="1" dirty="0">
                <a:solidFill>
                  <a:srgbClr val="FF0000"/>
                </a:solidFill>
              </a:rPr>
              <a:t>Coal miners can have both </a:t>
            </a:r>
            <a:r>
              <a:rPr lang="en-US" sz="2400" b="1" dirty="0" err="1">
                <a:solidFill>
                  <a:srgbClr val="FF0000"/>
                </a:solidFill>
              </a:rPr>
              <a:t>anthracosis</a:t>
            </a:r>
            <a:r>
              <a:rPr lang="en-US" sz="2400" b="1" dirty="0">
                <a:solidFill>
                  <a:srgbClr val="FF0000"/>
                </a:solidFill>
              </a:rPr>
              <a:t> and silicosis</a:t>
            </a:r>
            <a:r>
              <a:rPr lang="en-US" sz="2400" b="1" dirty="0"/>
              <a:t>. </a:t>
            </a:r>
          </a:p>
          <a:p>
            <a:pPr algn="just"/>
            <a:r>
              <a:rPr lang="en-US" sz="2400" b="1" dirty="0" err="1"/>
              <a:t>Anthracosis</a:t>
            </a:r>
            <a:r>
              <a:rPr lang="en-US" sz="2400" b="1" dirty="0"/>
              <a:t> is usually observed among miners, who work full-time on coal extracting and face lavas. Tunnellers, who conduct preparatory works and inhale dust with silicon </a:t>
            </a:r>
          </a:p>
          <a:p>
            <a:pPr algn="just"/>
            <a:r>
              <a:rPr lang="en-US" sz="2400" b="1" dirty="0"/>
              <a:t>dioxide, have </a:t>
            </a:r>
            <a:r>
              <a:rPr lang="en-US" sz="2400" b="1" dirty="0" err="1"/>
              <a:t>anthracosis</a:t>
            </a:r>
            <a:r>
              <a:rPr lang="en-US" sz="2400" b="1" dirty="0"/>
              <a:t> or silicosis developing. That is why to solve the </a:t>
            </a:r>
          </a:p>
          <a:p>
            <a:pPr algn="just"/>
            <a:r>
              <a:rPr lang="en-US" sz="2400" b="1" dirty="0"/>
              <a:t>problem as to the character of </a:t>
            </a:r>
            <a:r>
              <a:rPr lang="en-US" sz="2400" b="1" dirty="0" err="1"/>
              <a:t>pneumoconiotic</a:t>
            </a:r>
            <a:r>
              <a:rPr lang="en-US" sz="2400" b="1" dirty="0"/>
              <a:t> process, it is necessary to study </a:t>
            </a:r>
          </a:p>
          <a:p>
            <a:pPr algn="just"/>
            <a:r>
              <a:rPr lang="en-US" sz="2400" b="1" dirty="0"/>
              <a:t>occupational anamnesis and work conditions well.</a:t>
            </a:r>
            <a:endParaRPr lang="ru-UA" sz="2400" b="1" dirty="0"/>
          </a:p>
        </p:txBody>
      </p:sp>
    </p:spTree>
    <p:extLst>
      <p:ext uri="{BB962C8B-B14F-4D97-AF65-F5344CB8AC3E}">
        <p14:creationId xmlns:p14="http://schemas.microsoft.com/office/powerpoint/2010/main" val="352540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63EB25D7-45D8-411A-A006-7A39B3C6DD28}"/>
              </a:ext>
            </a:extLst>
          </p:cNvPr>
          <p:cNvSpPr/>
          <p:nvPr/>
        </p:nvSpPr>
        <p:spPr>
          <a:xfrm>
            <a:off x="498764" y="110836"/>
            <a:ext cx="11222181" cy="6063198"/>
          </a:xfrm>
          <a:prstGeom prst="rect">
            <a:avLst/>
          </a:prstGeom>
        </p:spPr>
        <p:txBody>
          <a:bodyPr wrap="square">
            <a:spAutoFit/>
          </a:bodyPr>
          <a:lstStyle/>
          <a:p>
            <a:r>
              <a:rPr lang="en-US" sz="2800" b="1" dirty="0">
                <a:solidFill>
                  <a:srgbClr val="FF0000"/>
                </a:solidFill>
              </a:rPr>
              <a:t>Graphite pneumoconiosis</a:t>
            </a:r>
            <a:r>
              <a:rPr lang="en-US" sz="2800" dirty="0"/>
              <a:t>.</a:t>
            </a:r>
          </a:p>
          <a:p>
            <a:r>
              <a:rPr lang="en-US" sz="2400" dirty="0"/>
              <a:t> </a:t>
            </a:r>
            <a:r>
              <a:rPr lang="en-US" sz="2400" b="1" dirty="0"/>
              <a:t>It is </a:t>
            </a:r>
            <a:r>
              <a:rPr lang="en-US" sz="2400" b="1" dirty="0" err="1"/>
              <a:t>carboconiosis</a:t>
            </a:r>
            <a:r>
              <a:rPr lang="en-US" sz="2400" b="1" dirty="0"/>
              <a:t>, caused by graphite dust. </a:t>
            </a:r>
          </a:p>
          <a:p>
            <a:pPr algn="just"/>
            <a:r>
              <a:rPr lang="en-US" sz="2400" b="1" dirty="0">
                <a:solidFill>
                  <a:srgbClr val="00B050"/>
                </a:solidFill>
              </a:rPr>
              <a:t>Graphite is a dark gray substance with fair chemical activity, one of the variations of coal. It is used to produce cast iron, stainless steel, electrodes, in electrical devices, as well as to make pencils and paints. </a:t>
            </a:r>
          </a:p>
          <a:p>
            <a:r>
              <a:rPr lang="en-US" sz="2400" b="1" dirty="0"/>
              <a:t>Pneumoconiosis caused by graphite dust, develops slowly, after the work period of over 10 years, and has non-malignant character. Patients with graphite pneumoconiosis complain to have pain in the chest, dyspnea and fast </a:t>
            </a:r>
          </a:p>
          <a:p>
            <a:r>
              <a:rPr lang="en-US" sz="2400" b="1" dirty="0"/>
              <a:t>fatiguability. After objective examination, chronic bronchitis and lung emphysema are observed</a:t>
            </a:r>
            <a:r>
              <a:rPr lang="en-US" sz="2400" dirty="0"/>
              <a:t>.</a:t>
            </a:r>
          </a:p>
          <a:p>
            <a:r>
              <a:rPr lang="en-US" sz="2400" dirty="0"/>
              <a:t> </a:t>
            </a:r>
            <a:r>
              <a:rPr lang="en-US" sz="2400" b="1" dirty="0">
                <a:solidFill>
                  <a:srgbClr val="0070C0"/>
                </a:solidFill>
              </a:rPr>
              <a:t>Harmful impact of graphite dust onto the ENT-organs is observed (atrophic pharyngitis and rhinitis). </a:t>
            </a:r>
          </a:p>
          <a:p>
            <a:pPr algn="just"/>
            <a:r>
              <a:rPr lang="en-US" sz="2400" b="1" dirty="0">
                <a:solidFill>
                  <a:srgbClr val="00B050"/>
                </a:solidFill>
              </a:rPr>
              <a:t>Radiological examination </a:t>
            </a:r>
            <a:r>
              <a:rPr lang="en-US" sz="2400" b="1" dirty="0"/>
              <a:t>shows cellular fibrous process, which correspond to stages I or II of the disease. However, in rare cases with </a:t>
            </a:r>
            <a:r>
              <a:rPr lang="en-US" sz="2400" b="1" dirty="0" err="1"/>
              <a:t>graphitosis</a:t>
            </a:r>
            <a:r>
              <a:rPr lang="en-US" sz="2400" b="1" dirty="0"/>
              <a:t>, graver changes in lungs can be observed, i.e. large fibrous fields with portions of necrosis, which can be explained by particularly unfavorable conditions.</a:t>
            </a:r>
            <a:endParaRPr lang="ru-UA" sz="2400" b="1" dirty="0"/>
          </a:p>
        </p:txBody>
      </p:sp>
    </p:spTree>
    <p:extLst>
      <p:ext uri="{BB962C8B-B14F-4D97-AF65-F5344CB8AC3E}">
        <p14:creationId xmlns:p14="http://schemas.microsoft.com/office/powerpoint/2010/main" val="143551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10CFE00E-F046-4887-80FB-9ED58936F32D}"/>
              </a:ext>
            </a:extLst>
          </p:cNvPr>
          <p:cNvSpPr/>
          <p:nvPr/>
        </p:nvSpPr>
        <p:spPr>
          <a:xfrm>
            <a:off x="249382" y="166255"/>
            <a:ext cx="11596254" cy="5842497"/>
          </a:xfrm>
          <a:prstGeom prst="rect">
            <a:avLst/>
          </a:prstGeom>
        </p:spPr>
        <p:txBody>
          <a:bodyPr wrap="square">
            <a:spAutoFit/>
          </a:bodyPr>
          <a:lstStyle/>
          <a:p>
            <a:pPr algn="just">
              <a:lnSpc>
                <a:spcPct val="150000"/>
              </a:lnSpc>
            </a:pPr>
            <a:r>
              <a:rPr lang="en-US" sz="2800" b="1" dirty="0">
                <a:solidFill>
                  <a:srgbClr val="C00000"/>
                </a:solidFill>
              </a:rPr>
              <a:t>Verification of work ability</a:t>
            </a:r>
            <a:r>
              <a:rPr lang="en-US" sz="2800" dirty="0"/>
              <a:t>. </a:t>
            </a:r>
            <a:r>
              <a:rPr lang="en-US" sz="2800" b="1" dirty="0">
                <a:solidFill>
                  <a:srgbClr val="00B050"/>
                </a:solidFill>
              </a:rPr>
              <a:t>In case of appearing of pneumoconiosis of Stage I, without complications of disorders of external respiration, a patient can work without preliminary attending the Expert Commission. </a:t>
            </a:r>
            <a:r>
              <a:rPr lang="en-US" sz="2800" b="1" dirty="0"/>
              <a:t>The obligatory condition is dynamic control of the health state by doctors and work conditions normalization</a:t>
            </a:r>
            <a:r>
              <a:rPr lang="en-US" sz="2800" dirty="0"/>
              <a:t>. </a:t>
            </a:r>
            <a:r>
              <a:rPr lang="en-US" sz="2800" b="1" dirty="0">
                <a:solidFill>
                  <a:srgbClr val="00B050"/>
                </a:solidFill>
              </a:rPr>
              <a:t>If pneumoconiosis of stage I is combined with bronchitis, and moreover in case of appearing of pneumoconiosis of stage II or III, further work in dust conditions is contra-indicated.</a:t>
            </a:r>
            <a:r>
              <a:rPr lang="en-US" sz="2800" dirty="0"/>
              <a:t> </a:t>
            </a:r>
          </a:p>
          <a:p>
            <a:pPr algn="just">
              <a:lnSpc>
                <a:spcPct val="150000"/>
              </a:lnSpc>
            </a:pPr>
            <a:r>
              <a:rPr lang="en-US" sz="2800" b="1" dirty="0">
                <a:solidFill>
                  <a:srgbClr val="FF0000"/>
                </a:solidFill>
              </a:rPr>
              <a:t>Preventive measures</a:t>
            </a:r>
            <a:r>
              <a:rPr lang="en-US" sz="2800" dirty="0"/>
              <a:t>: </a:t>
            </a:r>
            <a:r>
              <a:rPr lang="en-US" sz="2800" b="1" dirty="0"/>
              <a:t>prevention of dust creation (wet drilling and mechanization of work processes, as well as medical examination of workers.</a:t>
            </a:r>
            <a:endParaRPr lang="ru-UA" sz="2800" b="1" dirty="0"/>
          </a:p>
        </p:txBody>
      </p:sp>
    </p:spTree>
    <p:extLst>
      <p:ext uri="{BB962C8B-B14F-4D97-AF65-F5344CB8AC3E}">
        <p14:creationId xmlns:p14="http://schemas.microsoft.com/office/powerpoint/2010/main" val="11577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A1204D5-E91A-45A7-8F4A-3E06CDA1871B}"/>
              </a:ext>
            </a:extLst>
          </p:cNvPr>
          <p:cNvSpPr/>
          <p:nvPr/>
        </p:nvSpPr>
        <p:spPr>
          <a:xfrm>
            <a:off x="914400" y="152400"/>
            <a:ext cx="9739745" cy="5842497"/>
          </a:xfrm>
          <a:prstGeom prst="rect">
            <a:avLst/>
          </a:prstGeom>
        </p:spPr>
        <p:txBody>
          <a:bodyPr wrap="square">
            <a:spAutoFit/>
          </a:bodyPr>
          <a:lstStyle/>
          <a:p>
            <a:pPr algn="ctr">
              <a:lnSpc>
                <a:spcPct val="150000"/>
              </a:lnSpc>
            </a:pPr>
            <a:r>
              <a:rPr lang="en-US" sz="2800" b="1" dirty="0" err="1">
                <a:solidFill>
                  <a:srgbClr val="FF0000"/>
                </a:solidFill>
              </a:rPr>
              <a:t>Metalconiosis</a:t>
            </a:r>
            <a:r>
              <a:rPr lang="en-US" sz="2800" dirty="0"/>
              <a:t> </a:t>
            </a:r>
          </a:p>
          <a:p>
            <a:pPr algn="just">
              <a:lnSpc>
                <a:spcPct val="150000"/>
              </a:lnSpc>
            </a:pPr>
            <a:r>
              <a:rPr lang="en-US" sz="2800" b="1" dirty="0" err="1"/>
              <a:t>Metalconiosis</a:t>
            </a:r>
            <a:r>
              <a:rPr lang="en-US" sz="2800" b="1" dirty="0"/>
              <a:t> is characterized by depositing of radiological contrasting dust in lungs with moderate fibrosis reaction (siderosis, </a:t>
            </a:r>
            <a:r>
              <a:rPr lang="en-US" sz="2800" b="1" dirty="0" err="1"/>
              <a:t>baritosis</a:t>
            </a:r>
            <a:r>
              <a:rPr lang="en-US" sz="2800" b="1" dirty="0"/>
              <a:t>, </a:t>
            </a:r>
            <a:r>
              <a:rPr lang="en-US" sz="2800" b="1" dirty="0" err="1"/>
              <a:t>etc</a:t>
            </a:r>
            <a:r>
              <a:rPr lang="en-US" sz="2800" b="1" dirty="0"/>
              <a:t>). These </a:t>
            </a:r>
            <a:r>
              <a:rPr lang="en-US" sz="2800" b="1" dirty="0" err="1"/>
              <a:t>pneumociosis</a:t>
            </a:r>
            <a:r>
              <a:rPr lang="en-US" sz="2800" b="1" dirty="0"/>
              <a:t> are distinguished by non-malignant development. </a:t>
            </a:r>
            <a:endParaRPr lang="uk-UA" sz="2800" b="1" dirty="0"/>
          </a:p>
          <a:p>
            <a:pPr algn="just">
              <a:lnSpc>
                <a:spcPct val="150000"/>
              </a:lnSpc>
            </a:pPr>
            <a:r>
              <a:rPr lang="uk-UA" sz="2800" b="1" dirty="0"/>
              <a:t>    </a:t>
            </a:r>
            <a:r>
              <a:rPr lang="en-US" sz="2800" b="1" dirty="0"/>
              <a:t>According to the current classification, berylliosis, aluminosis, pneumoconiosis caused by cobalt dust and toxic air with repeated reaction of pulmonary tissues are included to the group of </a:t>
            </a:r>
            <a:r>
              <a:rPr lang="en-US" sz="2800" b="1" dirty="0" err="1"/>
              <a:t>metalconiosis</a:t>
            </a:r>
            <a:r>
              <a:rPr lang="en-US" b="1" dirty="0"/>
              <a:t>. </a:t>
            </a:r>
            <a:endParaRPr lang="ru-UA" b="1" dirty="0"/>
          </a:p>
        </p:txBody>
      </p:sp>
    </p:spTree>
    <p:extLst>
      <p:ext uri="{BB962C8B-B14F-4D97-AF65-F5344CB8AC3E}">
        <p14:creationId xmlns:p14="http://schemas.microsoft.com/office/powerpoint/2010/main" val="113864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CF886225-BCCB-4EBF-B752-94BB32726AC3}"/>
              </a:ext>
            </a:extLst>
          </p:cNvPr>
          <p:cNvSpPr/>
          <p:nvPr/>
        </p:nvSpPr>
        <p:spPr>
          <a:xfrm>
            <a:off x="249383" y="110837"/>
            <a:ext cx="11734800" cy="6001643"/>
          </a:xfrm>
          <a:prstGeom prst="rect">
            <a:avLst/>
          </a:prstGeom>
        </p:spPr>
        <p:txBody>
          <a:bodyPr wrap="square">
            <a:spAutoFit/>
          </a:bodyPr>
          <a:lstStyle/>
          <a:p>
            <a:pPr algn="just"/>
            <a:r>
              <a:rPr lang="uk-UA" sz="2400" b="1" dirty="0">
                <a:solidFill>
                  <a:srgbClr val="FF0000"/>
                </a:solidFill>
              </a:rPr>
              <a:t>       </a:t>
            </a:r>
            <a:r>
              <a:rPr lang="en-US" sz="2400" b="1" dirty="0">
                <a:solidFill>
                  <a:srgbClr val="FF0000"/>
                </a:solidFill>
              </a:rPr>
              <a:t>Aluminosis</a:t>
            </a:r>
            <a:r>
              <a:rPr lang="en-US" sz="2400" dirty="0"/>
              <a:t> is </a:t>
            </a:r>
            <a:r>
              <a:rPr lang="en-US" sz="2400" dirty="0" err="1"/>
              <a:t>metalconiosis</a:t>
            </a:r>
            <a:r>
              <a:rPr lang="en-US" sz="2400" dirty="0"/>
              <a:t>, caused by aluminum dust action. </a:t>
            </a:r>
          </a:p>
          <a:p>
            <a:pPr algn="just"/>
            <a:r>
              <a:rPr lang="en-US" sz="2400" b="1" dirty="0"/>
              <a:t>Aluminum is white silvery light metal. Metal aluminum and its compounds are widely used in the industry. Contact of workers with aluminum dust or vapors takes place when producing metal dyes, artificial abrasive elements, pyrotechnic aluminum powder, etc. The permitted concentration for the aluminum and its compounds is 2 mg/m3</a:t>
            </a:r>
          </a:p>
          <a:p>
            <a:pPr algn="just"/>
            <a:r>
              <a:rPr lang="uk-UA" sz="2400" b="1" dirty="0"/>
              <a:t>      </a:t>
            </a:r>
            <a:r>
              <a:rPr lang="en-US" sz="2400" b="1" dirty="0"/>
              <a:t>Aluminum gets into the organism when inhaling its vapor and dust. The</a:t>
            </a:r>
            <a:r>
              <a:rPr lang="uk-UA" sz="2400" b="1" dirty="0"/>
              <a:t> </a:t>
            </a:r>
            <a:r>
              <a:rPr lang="en-US" sz="2400" b="1" dirty="0"/>
              <a:t>term of development of aluminosis varies from 6 months to many years. </a:t>
            </a:r>
          </a:p>
          <a:p>
            <a:pPr algn="just"/>
            <a:r>
              <a:rPr lang="en-US" sz="2400" b="1" dirty="0"/>
              <a:t>With such concentration of aluminum dust, changes in lungs can take place within the first year of work in the result of probably allergic reaction of the organism. </a:t>
            </a:r>
          </a:p>
          <a:p>
            <a:pPr algn="just"/>
            <a:r>
              <a:rPr lang="en-US" sz="2400" b="1" dirty="0"/>
              <a:t>Mechanism of the action of aluminum dust onto the pulmonary tissue has</a:t>
            </a:r>
            <a:r>
              <a:rPr lang="uk-UA" sz="2400" b="1" dirty="0"/>
              <a:t> </a:t>
            </a:r>
            <a:r>
              <a:rPr lang="en-US" sz="2400" b="1" dirty="0"/>
              <a:t>not been completely understood yet. Obviously, under the impact of the tissue fluids, aluminum ions, starting reaction with proteins in the organism, create strong complex compounds, which violate normal life activity of cells. With time, interstitial regenerative union of collagen- hyaline tissue takes place. </a:t>
            </a:r>
          </a:p>
          <a:p>
            <a:pPr algn="just"/>
            <a:r>
              <a:rPr lang="en-US" sz="2400" b="1" dirty="0"/>
              <a:t>Around of some particles of aluminum, non-dyed membranes are observed, which are called “aluminum corpuscles”.</a:t>
            </a:r>
            <a:endParaRPr lang="ru-UA" sz="2400" b="1" dirty="0"/>
          </a:p>
        </p:txBody>
      </p:sp>
    </p:spTree>
    <p:extLst>
      <p:ext uri="{BB962C8B-B14F-4D97-AF65-F5344CB8AC3E}">
        <p14:creationId xmlns:p14="http://schemas.microsoft.com/office/powerpoint/2010/main" val="3832695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C110F099-C8F8-4EB0-B1EC-ABDD730BAB7B}"/>
              </a:ext>
            </a:extLst>
          </p:cNvPr>
          <p:cNvSpPr/>
          <p:nvPr/>
        </p:nvSpPr>
        <p:spPr>
          <a:xfrm>
            <a:off x="304799" y="512618"/>
            <a:ext cx="11568545" cy="6001643"/>
          </a:xfrm>
          <a:prstGeom prst="rect">
            <a:avLst/>
          </a:prstGeom>
        </p:spPr>
        <p:txBody>
          <a:bodyPr wrap="square">
            <a:spAutoFit/>
          </a:bodyPr>
          <a:lstStyle/>
          <a:p>
            <a:r>
              <a:rPr lang="en-US" sz="2400" b="1" dirty="0">
                <a:solidFill>
                  <a:srgbClr val="C00000"/>
                </a:solidFill>
              </a:rPr>
              <a:t>Clinics.</a:t>
            </a:r>
            <a:r>
              <a:rPr lang="en-US" sz="2400" dirty="0"/>
              <a:t> </a:t>
            </a:r>
            <a:r>
              <a:rPr lang="en-US" sz="2400" b="1" dirty="0"/>
              <a:t>Patients often complain to often have catarrhal diseases, fits of coughing with mucus or without it, tension in the chest,  dyspnea, absence of appetite and pain in stomach. Then dyspnea at physical activity is observed, in some grave cases – clear dyspnea and strong suffocating coughing even with insignificant physical activity. Objectively, clinical data is not very characteristic in the beginning. Breathing is hard, dry rales can be heard. With the development of the process, cyanosis, degrease of vital capacity of lungs, and sometimes up to 1000 ml or less are observed. In spite of significant disorder of external breathing, radiologically it is impossible to find any changes at this stage. On X-ray, first changes appear in the form of intensification of vascular pattern of lungs, especially in mean portions. Sometimes, there can be single, fine and average sized mottled formations. These changes are located symmetrically. Lung tops in the majority of cases are free. In the future, merging of spotted shadows takes place. lung roots are widened and carnified. In contrast to silicosis, there are no nodular formations and tumor-like </a:t>
            </a:r>
            <a:r>
              <a:rPr lang="en-US" sz="2400" b="1" dirty="0" err="1"/>
              <a:t>carnifications</a:t>
            </a:r>
            <a:r>
              <a:rPr lang="en-US" sz="2400" b="1" dirty="0"/>
              <a:t> at aluminosis. As a rule, even after the termination of the contact with aluminum dust the dust, accumulated during the production period in lungs, continue acting. In blood, </a:t>
            </a:r>
            <a:r>
              <a:rPr lang="en-US" sz="2400" b="1" dirty="0" err="1"/>
              <a:t>limphocytosis</a:t>
            </a:r>
            <a:r>
              <a:rPr lang="en-US" sz="2400" b="1" dirty="0"/>
              <a:t> and eosinophilia are observed. </a:t>
            </a:r>
            <a:endParaRPr lang="ru-UA" sz="2400" b="1" dirty="0"/>
          </a:p>
        </p:txBody>
      </p:sp>
    </p:spTree>
    <p:extLst>
      <p:ext uri="{BB962C8B-B14F-4D97-AF65-F5344CB8AC3E}">
        <p14:creationId xmlns:p14="http://schemas.microsoft.com/office/powerpoint/2010/main" val="148463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26A3651-3731-4EC9-AB9B-BF25259EF9CE}"/>
              </a:ext>
            </a:extLst>
          </p:cNvPr>
          <p:cNvSpPr/>
          <p:nvPr/>
        </p:nvSpPr>
        <p:spPr>
          <a:xfrm>
            <a:off x="429491" y="387927"/>
            <a:ext cx="11388436" cy="5693866"/>
          </a:xfrm>
          <a:prstGeom prst="rect">
            <a:avLst/>
          </a:prstGeom>
        </p:spPr>
        <p:txBody>
          <a:bodyPr wrap="square">
            <a:spAutoFit/>
          </a:bodyPr>
          <a:lstStyle/>
          <a:p>
            <a:r>
              <a:rPr lang="en-US" sz="2800" b="1" dirty="0">
                <a:solidFill>
                  <a:srgbClr val="C00000"/>
                </a:solidFill>
              </a:rPr>
              <a:t>Siderosis </a:t>
            </a:r>
            <a:r>
              <a:rPr lang="en-US" sz="2800" b="1" dirty="0"/>
              <a:t>is </a:t>
            </a:r>
            <a:r>
              <a:rPr lang="en-US" sz="2800" b="1" dirty="0" err="1"/>
              <a:t>metaloconiosis</a:t>
            </a:r>
            <a:r>
              <a:rPr lang="en-US" sz="2800" b="1" dirty="0"/>
              <a:t> caused by inhaling metallic ferruginous dust. </a:t>
            </a:r>
          </a:p>
          <a:p>
            <a:r>
              <a:rPr lang="en-US" sz="2800" b="1" dirty="0"/>
              <a:t>Mostly it is observed among workers of blast-furnaces and agglomeration </a:t>
            </a:r>
          </a:p>
          <a:p>
            <a:r>
              <a:rPr lang="en-US" sz="2800" b="1" dirty="0"/>
              <a:t>factories. </a:t>
            </a:r>
          </a:p>
          <a:p>
            <a:r>
              <a:rPr lang="en-US" sz="2800" b="1" dirty="0">
                <a:solidFill>
                  <a:srgbClr val="00B050"/>
                </a:solidFill>
              </a:rPr>
              <a:t>Pathologic and anatomic pattern</a:t>
            </a:r>
            <a:r>
              <a:rPr lang="en-US" sz="2800" dirty="0"/>
              <a:t>. </a:t>
            </a:r>
            <a:r>
              <a:rPr lang="en-US" sz="2800" b="1" dirty="0"/>
              <a:t>Volume of lungs is increased. On </a:t>
            </a:r>
          </a:p>
          <a:p>
            <a:r>
              <a:rPr lang="en-US" sz="2800" b="1" dirty="0"/>
              <a:t>their sections, nodules are observed, the diameter of which is up to 6 mm. Lung coloration is black (if impacted by ferrous oxide) or yellowish (if impacted by the dust with </a:t>
            </a:r>
            <a:r>
              <a:rPr lang="en-US" sz="2800" b="1" dirty="0" err="1"/>
              <a:t>ferrioxide</a:t>
            </a:r>
            <a:r>
              <a:rPr lang="en-US" sz="2800" b="1" dirty="0"/>
              <a:t>). Lymphatic glands are increased, and are or red color in the section. </a:t>
            </a:r>
          </a:p>
          <a:p>
            <a:r>
              <a:rPr lang="en-US" sz="2800" b="1" dirty="0"/>
              <a:t>At histological examination, excrescence of conjunctive tissue and dust </a:t>
            </a:r>
          </a:p>
          <a:p>
            <a:r>
              <a:rPr lang="en-US" sz="2800" b="1" dirty="0"/>
              <a:t>deposits with iron are observed in alveolar septum, as well as around bronchi </a:t>
            </a:r>
          </a:p>
          <a:p>
            <a:r>
              <a:rPr lang="en-US" sz="2800" b="1" dirty="0"/>
              <a:t>and vessels. Also, fine nodules (dust pictures, pieces of conjunctive tissue, </a:t>
            </a:r>
          </a:p>
          <a:p>
            <a:r>
              <a:rPr lang="en-US" sz="2800" b="1" dirty="0"/>
              <a:t>histiocytes and lymphoid tissues are observed.</a:t>
            </a:r>
            <a:endParaRPr lang="ru-UA" sz="2800" b="1" dirty="0"/>
          </a:p>
        </p:txBody>
      </p:sp>
    </p:spTree>
    <p:extLst>
      <p:ext uri="{BB962C8B-B14F-4D97-AF65-F5344CB8AC3E}">
        <p14:creationId xmlns:p14="http://schemas.microsoft.com/office/powerpoint/2010/main" val="109588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DF7AC660-CA12-4B25-8310-86CE743D3EBE}"/>
              </a:ext>
            </a:extLst>
          </p:cNvPr>
          <p:cNvSpPr/>
          <p:nvPr/>
        </p:nvSpPr>
        <p:spPr>
          <a:xfrm>
            <a:off x="1219200" y="789709"/>
            <a:ext cx="9947564" cy="5262979"/>
          </a:xfrm>
          <a:prstGeom prst="rect">
            <a:avLst/>
          </a:prstGeom>
        </p:spPr>
        <p:txBody>
          <a:bodyPr wrap="square">
            <a:spAutoFit/>
          </a:bodyPr>
          <a:lstStyle/>
          <a:p>
            <a:pPr algn="just"/>
            <a:r>
              <a:rPr lang="en-US" sz="2800" b="1" dirty="0">
                <a:solidFill>
                  <a:srgbClr val="FF0000"/>
                </a:solidFill>
              </a:rPr>
              <a:t>Clinics.</a:t>
            </a:r>
            <a:r>
              <a:rPr lang="en-US" sz="2800" dirty="0"/>
              <a:t> </a:t>
            </a:r>
            <a:r>
              <a:rPr lang="en-US" sz="2800" b="1" dirty="0"/>
              <a:t>Clinical pattern of siderosis is very poor. Patients have no complaints during long times, which would prove the affection of lungs. Function of breathing stays unchangeable. Only on the X-ray of lungs, lightly marked interstitial fibrosis and disseminated fine nodular shadows with clear outlines, where dust accumulated, are observed. Thus, the diagnosis of </a:t>
            </a:r>
            <a:r>
              <a:rPr lang="en-US" sz="2800" b="1" dirty="0" err="1"/>
              <a:t>siderois</a:t>
            </a:r>
            <a:r>
              <a:rPr lang="en-US" sz="2800" b="1" dirty="0"/>
              <a:t> is sometimes determined only based on results of radiological examination with the consideration of dust composition, present at the production where the patient works.</a:t>
            </a:r>
          </a:p>
          <a:p>
            <a:pPr algn="just"/>
            <a:r>
              <a:rPr lang="en-US" sz="2800" b="1" dirty="0"/>
              <a:t>     Practically, there are no complications with siderosis. Patients with uncomplicated forms of siderosis do not require treatment in the majority of cases. They are completely capable to work. </a:t>
            </a:r>
            <a:endParaRPr lang="ru-UA" sz="2800" b="1" dirty="0"/>
          </a:p>
        </p:txBody>
      </p:sp>
    </p:spTree>
    <p:extLst>
      <p:ext uri="{BB962C8B-B14F-4D97-AF65-F5344CB8AC3E}">
        <p14:creationId xmlns:p14="http://schemas.microsoft.com/office/powerpoint/2010/main" val="3143118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EBF5F16B-FBA4-42FE-A068-5905FEC5845F}"/>
              </a:ext>
            </a:extLst>
          </p:cNvPr>
          <p:cNvSpPr/>
          <p:nvPr/>
        </p:nvSpPr>
        <p:spPr>
          <a:xfrm>
            <a:off x="429491" y="166256"/>
            <a:ext cx="10501745" cy="6063198"/>
          </a:xfrm>
          <a:prstGeom prst="rect">
            <a:avLst/>
          </a:prstGeom>
        </p:spPr>
        <p:txBody>
          <a:bodyPr wrap="square">
            <a:spAutoFit/>
          </a:bodyPr>
          <a:lstStyle/>
          <a:p>
            <a:pPr algn="just"/>
            <a:r>
              <a:rPr lang="en-US" sz="2800" b="1" dirty="0">
                <a:solidFill>
                  <a:srgbClr val="FF0000"/>
                </a:solidFill>
              </a:rPr>
              <a:t>Berylliosis</a:t>
            </a:r>
            <a:r>
              <a:rPr lang="en-US" sz="2400" dirty="0"/>
              <a:t> is </a:t>
            </a:r>
            <a:r>
              <a:rPr lang="en-US" sz="2400" dirty="0" err="1"/>
              <a:t>metaloconiosis</a:t>
            </a:r>
            <a:r>
              <a:rPr lang="en-US" sz="2400" dirty="0"/>
              <a:t>, caused by inhaling beryllium.</a:t>
            </a:r>
          </a:p>
          <a:p>
            <a:pPr algn="just"/>
            <a:r>
              <a:rPr lang="en-US" sz="2400" dirty="0"/>
              <a:t> Beryllium is silvery-gray light metal. </a:t>
            </a:r>
            <a:r>
              <a:rPr lang="en-US" sz="2400" b="1" dirty="0">
                <a:solidFill>
                  <a:srgbClr val="00B050"/>
                </a:solidFill>
              </a:rPr>
              <a:t>In production, beryllium compounds are used (beryllium oxide, beryllium sulfate, beryllium chloride, and beryllium fluoride) to produce X-ray tubes, luminescent lamps and to receive atomic energy. Beryllium metal is used to receive alloys of strong and sparkle tools, beryllium steel, as well as in ceramic production.</a:t>
            </a:r>
            <a:r>
              <a:rPr lang="en-US" sz="2400" dirty="0"/>
              <a:t> </a:t>
            </a:r>
          </a:p>
          <a:p>
            <a:pPr algn="just"/>
            <a:r>
              <a:rPr lang="en-US" sz="2400" b="1" dirty="0"/>
              <a:t>The boundary permitted concentration of beryllium is 0.001 mg/m3 . Beryllium gets to the body through lungs in the form of smoke and vapors.</a:t>
            </a:r>
          </a:p>
          <a:p>
            <a:pPr algn="just"/>
            <a:r>
              <a:rPr lang="en-US" sz="2400" b="1" dirty="0"/>
              <a:t> It is mostly deposited in bones, liver and kidneys. It permeates through placenta, and can be found in urine many years after termination of contact with it.</a:t>
            </a:r>
          </a:p>
          <a:p>
            <a:pPr algn="just"/>
            <a:r>
              <a:rPr lang="en-US" sz="2400" b="1" dirty="0"/>
              <a:t>   Both beryllium and its alloys are toxic (the most toxic are compounds, especially beryllium oxyfluoride). Beryllium and its compounds have local (onto respiratory tracts and skin) and resorptive (onto the central nervous system and parenchymatous organs) impact and is a carcinogenic matter. </a:t>
            </a:r>
            <a:r>
              <a:rPr lang="en-US" sz="2400" b="1" dirty="0">
                <a:solidFill>
                  <a:srgbClr val="0070C0"/>
                </a:solidFill>
              </a:rPr>
              <a:t>There are two forms of berylliosis: acute and chronic.</a:t>
            </a:r>
            <a:r>
              <a:rPr lang="en-US" sz="2400" b="1" dirty="0"/>
              <a:t> Dissolved beryllium compounds mostly cause acute intoxications, and non-dissolved compounds – chronic ones.</a:t>
            </a:r>
            <a:endParaRPr lang="ru-UA" sz="2400" b="1" dirty="0"/>
          </a:p>
        </p:txBody>
      </p:sp>
    </p:spTree>
    <p:extLst>
      <p:ext uri="{BB962C8B-B14F-4D97-AF65-F5344CB8AC3E}">
        <p14:creationId xmlns:p14="http://schemas.microsoft.com/office/powerpoint/2010/main" val="364282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92A7789A-DEC1-4C98-A26A-2F0C81BD5FC8}"/>
              </a:ext>
            </a:extLst>
          </p:cNvPr>
          <p:cNvSpPr/>
          <p:nvPr/>
        </p:nvSpPr>
        <p:spPr>
          <a:xfrm>
            <a:off x="1399309" y="498765"/>
            <a:ext cx="9490364" cy="6001643"/>
          </a:xfrm>
          <a:prstGeom prst="rect">
            <a:avLst/>
          </a:prstGeom>
        </p:spPr>
        <p:txBody>
          <a:bodyPr wrap="square">
            <a:spAutoFit/>
          </a:bodyPr>
          <a:lstStyle/>
          <a:p>
            <a:r>
              <a:rPr lang="en-US" sz="2400" b="1" dirty="0">
                <a:solidFill>
                  <a:srgbClr val="00B050"/>
                </a:solidFill>
              </a:rPr>
              <a:t>In pathogenesis of berylliosis,</a:t>
            </a:r>
            <a:r>
              <a:rPr lang="en-US" sz="2400" dirty="0"/>
              <a:t> </a:t>
            </a:r>
            <a:r>
              <a:rPr lang="en-US" sz="2400" b="1" dirty="0"/>
              <a:t>an important role is played by autoimmune processes, conditioned by sensitization the proteins of the body itself, what is significantly changed under the influence of beryllium. </a:t>
            </a:r>
          </a:p>
          <a:p>
            <a:r>
              <a:rPr lang="en-US" sz="2400" b="1" dirty="0"/>
              <a:t>    According to contemporary understanding, berylliosis is close to </a:t>
            </a:r>
            <a:r>
              <a:rPr lang="en-US" sz="2400" b="1" dirty="0" err="1"/>
              <a:t>colagenosis</a:t>
            </a:r>
            <a:r>
              <a:rPr lang="en-US" sz="2400" b="1" dirty="0"/>
              <a:t>. Beryllium interrupts the activity of a number of ferments (alkali </a:t>
            </a:r>
            <a:r>
              <a:rPr lang="en-US" sz="2400" b="1" dirty="0" err="1"/>
              <a:t>phosphotasis</a:t>
            </a:r>
            <a:r>
              <a:rPr lang="en-US" sz="2400" b="1" dirty="0"/>
              <a:t>, and magnesium interaction). Pathologic-anatomic pattern. With acute poisoning with beryllium, quick plethora and swelling of mucous tunic of trachea and bronchi are observed. </a:t>
            </a:r>
          </a:p>
          <a:p>
            <a:r>
              <a:rPr lang="en-US" sz="2400" b="1" dirty="0"/>
              <a:t>In gaps between bronchi and around vessels there are some erythrocytes and lymphoid cells. Interalveolar </a:t>
            </a:r>
            <a:r>
              <a:rPr lang="en-US" sz="2400" b="1" dirty="0" err="1"/>
              <a:t>septums</a:t>
            </a:r>
            <a:r>
              <a:rPr lang="en-US" sz="2400" b="1" dirty="0"/>
              <a:t> are thickened due to their infiltration with lymphocytes. In alveolar cavities, there are accumulations of exudation with a big amount of fibrins, separate gigantic cells, </a:t>
            </a:r>
            <a:r>
              <a:rPr lang="en-US" sz="2400" b="1" dirty="0" err="1"/>
              <a:t>Langhasen</a:t>
            </a:r>
            <a:r>
              <a:rPr lang="en-US" sz="2400" b="1" dirty="0"/>
              <a:t>’ s type, as well as peeling of epithelium. Blood vessels are expanded; in the </a:t>
            </a:r>
            <a:r>
              <a:rPr lang="en-US" sz="2400" b="1" dirty="0" err="1"/>
              <a:t>parenthem</a:t>
            </a:r>
            <a:r>
              <a:rPr lang="en-US" sz="2400" b="1" dirty="0"/>
              <a:t> there are separate hemorrhage focuses. In later stages, industrial alveolitis rakes place in the form of </a:t>
            </a:r>
            <a:r>
              <a:rPr lang="en-US" sz="2400" b="1" dirty="0" err="1"/>
              <a:t>carnificating</a:t>
            </a:r>
            <a:r>
              <a:rPr lang="en-US" sz="2400" b="1" dirty="0"/>
              <a:t> pneumonia.</a:t>
            </a:r>
            <a:endParaRPr lang="ru-UA" sz="2400" b="1" dirty="0"/>
          </a:p>
        </p:txBody>
      </p:sp>
    </p:spTree>
    <p:extLst>
      <p:ext uri="{BB962C8B-B14F-4D97-AF65-F5344CB8AC3E}">
        <p14:creationId xmlns:p14="http://schemas.microsoft.com/office/powerpoint/2010/main" val="300807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2949172-8922-4B84-A4E5-2C2DA6590815}"/>
              </a:ext>
            </a:extLst>
          </p:cNvPr>
          <p:cNvSpPr/>
          <p:nvPr/>
        </p:nvSpPr>
        <p:spPr>
          <a:xfrm>
            <a:off x="734291" y="207818"/>
            <a:ext cx="10654145" cy="6488828"/>
          </a:xfrm>
          <a:prstGeom prst="rect">
            <a:avLst/>
          </a:prstGeom>
        </p:spPr>
        <p:txBody>
          <a:bodyPr wrap="square">
            <a:spAutoFit/>
          </a:bodyPr>
          <a:lstStyle/>
          <a:p>
            <a:pPr>
              <a:lnSpc>
                <a:spcPct val="150000"/>
              </a:lnSpc>
            </a:pPr>
            <a:r>
              <a:rPr lang="en-US" sz="2800" b="1" dirty="0"/>
              <a:t>At chronic berylliosis, lungs are much enlarged on the </a:t>
            </a:r>
            <a:r>
              <a:rPr lang="en-US" sz="2800" b="1" dirty="0" err="1"/>
              <a:t>macroscopical</a:t>
            </a:r>
            <a:r>
              <a:rPr lang="en-US" sz="2800" b="1" dirty="0"/>
              <a:t> stage; they are dense of gray red color. The surface of lungs is small-grained. There are numerous fine nodules, which are dense when touched.</a:t>
            </a:r>
          </a:p>
          <a:p>
            <a:pPr>
              <a:lnSpc>
                <a:spcPct val="150000"/>
              </a:lnSpc>
            </a:pPr>
            <a:r>
              <a:rPr lang="en-US" sz="2800" b="1" dirty="0"/>
              <a:t> </a:t>
            </a:r>
            <a:r>
              <a:rPr lang="en-US" sz="2800" b="1" dirty="0">
                <a:solidFill>
                  <a:srgbClr val="00B050"/>
                </a:solidFill>
              </a:rPr>
              <a:t>Morphological pattern </a:t>
            </a:r>
            <a:r>
              <a:rPr lang="en-US" sz="2800" b="1" dirty="0"/>
              <a:t>with chronic berylliosis consist of epithelial cells, and a small number of lymphoid, plasmatic and multinuclear gigantic patterns of </a:t>
            </a:r>
            <a:r>
              <a:rPr lang="en-US" sz="2800" b="1" dirty="0" err="1"/>
              <a:t>Langhans</a:t>
            </a:r>
            <a:r>
              <a:rPr lang="en-US" sz="2800" b="1" dirty="0"/>
              <a:t>, located mostly along the periphery. The evolution of </a:t>
            </a:r>
            <a:r>
              <a:rPr lang="en-US" sz="2800" b="1" dirty="0" err="1"/>
              <a:t>granulomatosic</a:t>
            </a:r>
            <a:r>
              <a:rPr lang="en-US" sz="2800" b="1" dirty="0"/>
              <a:t> process with berylliosis is characterized by formation of fine sclerotic nodules, which form large </a:t>
            </a:r>
            <a:r>
              <a:rPr lang="en-US" sz="2800" b="1" dirty="0" err="1"/>
              <a:t>granulomatosic</a:t>
            </a:r>
            <a:r>
              <a:rPr lang="en-US" sz="2800" b="1" dirty="0"/>
              <a:t> nodules after merging.</a:t>
            </a:r>
            <a:endParaRPr lang="ru-UA" sz="2800" b="1" dirty="0"/>
          </a:p>
        </p:txBody>
      </p:sp>
    </p:spTree>
    <p:extLst>
      <p:ext uri="{BB962C8B-B14F-4D97-AF65-F5344CB8AC3E}">
        <p14:creationId xmlns:p14="http://schemas.microsoft.com/office/powerpoint/2010/main" val="38659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6408DE61-652B-4D70-83C6-369CCE625563}"/>
              </a:ext>
            </a:extLst>
          </p:cNvPr>
          <p:cNvSpPr/>
          <p:nvPr/>
        </p:nvSpPr>
        <p:spPr>
          <a:xfrm>
            <a:off x="969818" y="1012954"/>
            <a:ext cx="10335491" cy="4832092"/>
          </a:xfrm>
          <a:prstGeom prst="rect">
            <a:avLst/>
          </a:prstGeom>
        </p:spPr>
        <p:txBody>
          <a:bodyPr wrap="square">
            <a:spAutoFit/>
          </a:bodyPr>
          <a:lstStyle/>
          <a:p>
            <a:r>
              <a:rPr lang="en-US" sz="2800" b="1" dirty="0">
                <a:solidFill>
                  <a:srgbClr val="C00000"/>
                </a:solidFill>
              </a:rPr>
              <a:t>Clinic</a:t>
            </a:r>
            <a:r>
              <a:rPr lang="en-US" sz="2800" b="1" dirty="0"/>
              <a:t>s</a:t>
            </a:r>
            <a:r>
              <a:rPr lang="en-US" sz="2800" dirty="0"/>
              <a:t>. </a:t>
            </a:r>
          </a:p>
          <a:p>
            <a:r>
              <a:rPr lang="en-US" sz="2800" b="1" dirty="0">
                <a:solidFill>
                  <a:srgbClr val="00B050"/>
                </a:solidFill>
              </a:rPr>
              <a:t>Acute form </a:t>
            </a:r>
            <a:r>
              <a:rPr lang="en-US" sz="2800" dirty="0"/>
              <a:t>of the disease develops in the following forms:</a:t>
            </a:r>
          </a:p>
          <a:p>
            <a:r>
              <a:rPr lang="en-US" sz="2800" dirty="0"/>
              <a:t> • </a:t>
            </a:r>
            <a:r>
              <a:rPr lang="en-US" sz="2800" b="1" dirty="0">
                <a:solidFill>
                  <a:srgbClr val="0070C0"/>
                </a:solidFill>
              </a:rPr>
              <a:t>in the form of acute affection of conjunctiva </a:t>
            </a:r>
            <a:r>
              <a:rPr lang="en-US" sz="2800" dirty="0"/>
              <a:t>and upper respiratory tracts; transition into a sever form with lung affection is possible (disease duration: several days or weeks); </a:t>
            </a:r>
          </a:p>
          <a:p>
            <a:r>
              <a:rPr lang="en-US" sz="2800" dirty="0"/>
              <a:t>• </a:t>
            </a:r>
            <a:r>
              <a:rPr lang="en-US" sz="2800" b="1" dirty="0">
                <a:solidFill>
                  <a:srgbClr val="0070C0"/>
                </a:solidFill>
              </a:rPr>
              <a:t>in the form of “beryllium fever</a:t>
            </a:r>
            <a:r>
              <a:rPr lang="en-US" sz="2800" dirty="0"/>
              <a:t>”; </a:t>
            </a:r>
          </a:p>
          <a:p>
            <a:r>
              <a:rPr lang="en-US" sz="2800" dirty="0"/>
              <a:t>• </a:t>
            </a:r>
            <a:r>
              <a:rPr lang="en-US" sz="2800" b="1" dirty="0">
                <a:solidFill>
                  <a:srgbClr val="0070C0"/>
                </a:solidFill>
              </a:rPr>
              <a:t>the most sever case – acute </a:t>
            </a:r>
            <a:r>
              <a:rPr lang="en-US" sz="2800" b="1" dirty="0" err="1">
                <a:solidFill>
                  <a:srgbClr val="0070C0"/>
                </a:solidFill>
              </a:rPr>
              <a:t>brochobronchiolitis</a:t>
            </a:r>
            <a:r>
              <a:rPr lang="en-US" sz="2800" b="1" dirty="0">
                <a:solidFill>
                  <a:srgbClr val="0070C0"/>
                </a:solidFill>
              </a:rPr>
              <a:t> </a:t>
            </a:r>
            <a:r>
              <a:rPr lang="en-US" sz="2800" dirty="0"/>
              <a:t>or the so-called pneumonitis, the progress of which can develop in two phases: in these cases, the disease starts with symptoms of metal fever, after which a non-symptom stage starts (4 – 6 days), and after that, </a:t>
            </a:r>
            <a:r>
              <a:rPr lang="en-US" sz="2800" dirty="0" err="1"/>
              <a:t>bronchobronchiolitis</a:t>
            </a:r>
            <a:r>
              <a:rPr lang="en-US" sz="2800" dirty="0"/>
              <a:t> takes place. </a:t>
            </a:r>
            <a:endParaRPr lang="ru-UA" sz="2800" dirty="0"/>
          </a:p>
        </p:txBody>
      </p:sp>
    </p:spTree>
    <p:extLst>
      <p:ext uri="{BB962C8B-B14F-4D97-AF65-F5344CB8AC3E}">
        <p14:creationId xmlns:p14="http://schemas.microsoft.com/office/powerpoint/2010/main" val="231922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B1979F7A-5922-43BD-A0BF-8F3841C43F5B}"/>
              </a:ext>
            </a:extLst>
          </p:cNvPr>
          <p:cNvSpPr/>
          <p:nvPr/>
        </p:nvSpPr>
        <p:spPr>
          <a:xfrm>
            <a:off x="290945" y="1"/>
            <a:ext cx="11374582" cy="6370975"/>
          </a:xfrm>
          <a:prstGeom prst="rect">
            <a:avLst/>
          </a:prstGeom>
        </p:spPr>
        <p:txBody>
          <a:bodyPr wrap="square">
            <a:spAutoFit/>
          </a:bodyPr>
          <a:lstStyle/>
          <a:p>
            <a:r>
              <a:rPr lang="en-US" sz="2400" b="1" dirty="0">
                <a:solidFill>
                  <a:srgbClr val="7030A0"/>
                </a:solidFill>
              </a:rPr>
              <a:t>Patients often complain to have pain in the chest as well as very strong coughing (dry or with heavy expectoration of mucus, often with a mix of blood, asphyxia, committing and clear cyanosis.</a:t>
            </a:r>
          </a:p>
          <a:p>
            <a:r>
              <a:rPr lang="en-US" sz="2400" b="1" dirty="0">
                <a:solidFill>
                  <a:srgbClr val="7030A0"/>
                </a:solidFill>
              </a:rPr>
              <a:t> Tachycardia and </a:t>
            </a:r>
            <a:r>
              <a:rPr lang="en-US" sz="2400" b="1" dirty="0" err="1">
                <a:solidFill>
                  <a:srgbClr val="7030A0"/>
                </a:solidFill>
              </a:rPr>
              <a:t>hypotensia</a:t>
            </a:r>
            <a:r>
              <a:rPr lang="en-US" sz="2400" b="1" dirty="0">
                <a:solidFill>
                  <a:srgbClr val="7030A0"/>
                </a:solidFill>
              </a:rPr>
              <a:t> are well observed as well. Lungs are </a:t>
            </a:r>
            <a:r>
              <a:rPr lang="en-US" sz="2400" b="1" dirty="0" err="1">
                <a:solidFill>
                  <a:srgbClr val="7030A0"/>
                </a:solidFill>
              </a:rPr>
              <a:t>emphyzematosic</a:t>
            </a:r>
            <a:r>
              <a:rPr lang="en-US" sz="2400" b="1" dirty="0">
                <a:solidFill>
                  <a:srgbClr val="7030A0"/>
                </a:solidFill>
              </a:rPr>
              <a:t>; dry and sometimes bubbling rales can be heard. Liver is often bigger in size, and painful. The temperature is increased up to 38 to 39 0 C.</a:t>
            </a:r>
          </a:p>
          <a:p>
            <a:r>
              <a:rPr lang="en-US" sz="2400" b="1" dirty="0">
                <a:solidFill>
                  <a:srgbClr val="7030A0"/>
                </a:solidFill>
              </a:rPr>
              <a:t>     In the blood there are neutrophilic leukocytosis with stab changes, ESR is increased. In urine, beryllium is found. The progress is wavelike with periods of worsening, long – up to 2 – 3 months. There are possible relapses in case of returning back to work, as well as beyond contact with beryllium under the impact of intercurrent diseases or without any obvious reason. Radiologically, it is possible to find indications of confluent pneumonia large in size, which covers one or portions of lung at a time and develops with acute reaction of lung roots. With the second version of this affection, together with diffusive decrease of transparency of lung, on the bigger or smaller portion of lungs there are small nuclear shadows from 1 to 2 mm in diameter. Lung pattern is changed on a large scale or diffusive, unclear and of small porous character. Roots are widened and non-differentiated. The described pattern stays in place for 2 – 6 – 8 weeks. </a:t>
            </a:r>
            <a:endParaRPr lang="ru-UA" sz="2000" b="1" dirty="0">
              <a:solidFill>
                <a:srgbClr val="7030A0"/>
              </a:solidFill>
            </a:endParaRPr>
          </a:p>
        </p:txBody>
      </p:sp>
    </p:spTree>
    <p:extLst>
      <p:ext uri="{BB962C8B-B14F-4D97-AF65-F5344CB8AC3E}">
        <p14:creationId xmlns:p14="http://schemas.microsoft.com/office/powerpoint/2010/main" val="1817993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4F6B239-CE75-405B-8FC7-2A4529376700}"/>
              </a:ext>
            </a:extLst>
          </p:cNvPr>
          <p:cNvSpPr/>
          <p:nvPr/>
        </p:nvSpPr>
        <p:spPr>
          <a:xfrm>
            <a:off x="637309" y="174952"/>
            <a:ext cx="10861964" cy="6221383"/>
          </a:xfrm>
          <a:prstGeom prst="rect">
            <a:avLst/>
          </a:prstGeom>
        </p:spPr>
        <p:txBody>
          <a:bodyPr wrap="square">
            <a:spAutoFit/>
          </a:bodyPr>
          <a:lstStyle/>
          <a:p>
            <a:pPr>
              <a:lnSpc>
                <a:spcPct val="150000"/>
              </a:lnSpc>
            </a:pPr>
            <a:r>
              <a:rPr lang="en-US" sz="2800" b="1" dirty="0">
                <a:solidFill>
                  <a:srgbClr val="00B050"/>
                </a:solidFill>
              </a:rPr>
              <a:t>Chronic berylliosis. </a:t>
            </a:r>
            <a:r>
              <a:rPr lang="en-US" sz="2400" b="1" dirty="0">
                <a:solidFill>
                  <a:srgbClr val="0070C0"/>
                </a:solidFill>
              </a:rPr>
              <a:t>It develops gradually. At first there are asthenic complaints: weakness, increased fatiguability, then breath catching during walks and later in rest as well, fit-like coughing, pain in chest. Some patients lose weight fast: within a short period of time patients lose from 10 to 20 kilos.</a:t>
            </a:r>
          </a:p>
          <a:p>
            <a:pPr>
              <a:lnSpc>
                <a:spcPct val="150000"/>
              </a:lnSpc>
            </a:pPr>
            <a:r>
              <a:rPr lang="en-US" sz="2400" b="1" dirty="0">
                <a:solidFill>
                  <a:srgbClr val="0070C0"/>
                </a:solidFill>
              </a:rPr>
              <a:t>    At fast progressing transition, the body temperature can increase up to 39 – 40 0 C with chill, grave general feeling and explicit asphyxia. Cyanosis becomes much clearer now, which gets diffusive character with time. </a:t>
            </a:r>
            <a:r>
              <a:rPr lang="en-US" sz="2400" b="1" dirty="0" err="1">
                <a:solidFill>
                  <a:srgbClr val="0070C0"/>
                </a:solidFill>
              </a:rPr>
              <a:t>Lymphadenopatia</a:t>
            </a:r>
            <a:r>
              <a:rPr lang="en-US" sz="2400" b="1" dirty="0">
                <a:solidFill>
                  <a:srgbClr val="0070C0"/>
                </a:solidFill>
              </a:rPr>
              <a:t> is observed. During pulmonary percussion, box sound can be heard, which proves the presence of emphysema, restriction in the movements of lung end though union process in pleural cavity. In lower parts of lungs, there are small bubbling rales, rarely, they are dry and scattered; pleura friction noise is observed also. </a:t>
            </a:r>
            <a:endParaRPr lang="ru-UA" sz="2400" b="1" dirty="0">
              <a:solidFill>
                <a:srgbClr val="0070C0"/>
              </a:solidFill>
            </a:endParaRPr>
          </a:p>
        </p:txBody>
      </p:sp>
    </p:spTree>
    <p:extLst>
      <p:ext uri="{BB962C8B-B14F-4D97-AF65-F5344CB8AC3E}">
        <p14:creationId xmlns:p14="http://schemas.microsoft.com/office/powerpoint/2010/main" val="227529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85C8B7BB-7649-45D8-BB2B-B3E039792FF4}"/>
              </a:ext>
            </a:extLst>
          </p:cNvPr>
          <p:cNvSpPr/>
          <p:nvPr/>
        </p:nvSpPr>
        <p:spPr>
          <a:xfrm>
            <a:off x="1745673" y="734291"/>
            <a:ext cx="8478982" cy="4893647"/>
          </a:xfrm>
          <a:prstGeom prst="rect">
            <a:avLst/>
          </a:prstGeom>
        </p:spPr>
        <p:txBody>
          <a:bodyPr wrap="square">
            <a:spAutoFit/>
          </a:bodyPr>
          <a:lstStyle/>
          <a:p>
            <a:r>
              <a:rPr lang="en-US" sz="2400" b="1" dirty="0">
                <a:solidFill>
                  <a:srgbClr val="0070C0"/>
                </a:solidFill>
              </a:rPr>
              <a:t>During the research of functions of the external breathing, hypoxemia can be heard, the degree of which grows in parallel tot the severity of the case. The most characteristic is the change of diffusion ability of lungs, connected with clinical infiltration of interalveolar </a:t>
            </a:r>
            <a:r>
              <a:rPr lang="en-US" sz="2400" b="1" dirty="0" err="1">
                <a:solidFill>
                  <a:srgbClr val="0070C0"/>
                </a:solidFill>
              </a:rPr>
              <a:t>septums</a:t>
            </a:r>
            <a:r>
              <a:rPr lang="en-US" sz="2400" b="1" dirty="0">
                <a:solidFill>
                  <a:srgbClr val="0070C0"/>
                </a:solidFill>
              </a:rPr>
              <a:t> and development of </a:t>
            </a:r>
            <a:r>
              <a:rPr lang="en-US" sz="2400" b="1" dirty="0" err="1">
                <a:solidFill>
                  <a:srgbClr val="0070C0"/>
                </a:solidFill>
              </a:rPr>
              <a:t>alverolar</a:t>
            </a:r>
            <a:r>
              <a:rPr lang="en-US" sz="2400" b="1" dirty="0">
                <a:solidFill>
                  <a:srgbClr val="0070C0"/>
                </a:solidFill>
              </a:rPr>
              <a:t> and </a:t>
            </a:r>
            <a:r>
              <a:rPr lang="en-US" sz="2400" b="1" dirty="0" err="1">
                <a:solidFill>
                  <a:srgbClr val="0070C0"/>
                </a:solidFill>
              </a:rPr>
              <a:t>cailar</a:t>
            </a:r>
            <a:r>
              <a:rPr lang="en-US" sz="2400" b="1" dirty="0">
                <a:solidFill>
                  <a:srgbClr val="0070C0"/>
                </a:solidFill>
              </a:rPr>
              <a:t> block. Deficit of saturation of the arterial blood with oxygen, increase of the content of reduced </a:t>
            </a:r>
            <a:r>
              <a:rPr lang="en-US" sz="2400" b="1" dirty="0" err="1">
                <a:solidFill>
                  <a:srgbClr val="0070C0"/>
                </a:solidFill>
              </a:rPr>
              <a:t>hemoglobine</a:t>
            </a:r>
            <a:r>
              <a:rPr lang="en-US" sz="2400" b="1" dirty="0">
                <a:solidFill>
                  <a:srgbClr val="0070C0"/>
                </a:solidFill>
              </a:rPr>
              <a:t> are caused by early development of cyanosis. In case of further development of the disease, lung </a:t>
            </a:r>
            <a:r>
              <a:rPr lang="en-US" sz="2400" b="1" dirty="0" err="1">
                <a:solidFill>
                  <a:srgbClr val="0070C0"/>
                </a:solidFill>
              </a:rPr>
              <a:t>hypertensia</a:t>
            </a:r>
            <a:r>
              <a:rPr lang="en-US" sz="2400" b="1" dirty="0">
                <a:solidFill>
                  <a:srgbClr val="0070C0"/>
                </a:solidFill>
              </a:rPr>
              <a:t> takes place with further development of </a:t>
            </a:r>
            <a:r>
              <a:rPr lang="en-US" sz="2400" b="1" dirty="0" err="1">
                <a:solidFill>
                  <a:srgbClr val="0070C0"/>
                </a:solidFill>
              </a:rPr>
              <a:t>cor</a:t>
            </a:r>
            <a:r>
              <a:rPr lang="en-US" sz="2400" b="1" dirty="0">
                <a:solidFill>
                  <a:srgbClr val="0070C0"/>
                </a:solidFill>
              </a:rPr>
              <a:t> pulmonale: tachycardia takes place, right sections of hears increase, myocardium tonic reduces. ECG shows tall wave P in II and III standard ducts, relative increase of PV1 wave.</a:t>
            </a:r>
            <a:endParaRPr lang="ru-UA" sz="2400" b="1" dirty="0">
              <a:solidFill>
                <a:srgbClr val="0070C0"/>
              </a:solidFill>
            </a:endParaRPr>
          </a:p>
        </p:txBody>
      </p:sp>
    </p:spTree>
    <p:extLst>
      <p:ext uri="{BB962C8B-B14F-4D97-AF65-F5344CB8AC3E}">
        <p14:creationId xmlns:p14="http://schemas.microsoft.com/office/powerpoint/2010/main" val="413903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955392EA-2DCD-4435-B608-73459DBEBB30}"/>
              </a:ext>
            </a:extLst>
          </p:cNvPr>
          <p:cNvSpPr/>
          <p:nvPr/>
        </p:nvSpPr>
        <p:spPr>
          <a:xfrm>
            <a:off x="1343891" y="623455"/>
            <a:ext cx="10224654" cy="5632311"/>
          </a:xfrm>
          <a:prstGeom prst="rect">
            <a:avLst/>
          </a:prstGeom>
        </p:spPr>
        <p:txBody>
          <a:bodyPr wrap="square">
            <a:spAutoFit/>
          </a:bodyPr>
          <a:lstStyle/>
          <a:p>
            <a:r>
              <a:rPr lang="en-US" sz="2400" dirty="0"/>
              <a:t>The disease in </a:t>
            </a:r>
            <a:r>
              <a:rPr lang="en-US" sz="2400" b="1" dirty="0">
                <a:solidFill>
                  <a:srgbClr val="C00000"/>
                </a:solidFill>
              </a:rPr>
              <a:t>Stage </a:t>
            </a:r>
            <a:r>
              <a:rPr lang="en-US" sz="2400" dirty="0"/>
              <a:t>I is characterized by relative diffusion increase and deformation of lung pattern. The increase of radiological photograph enables to find spot shadows </a:t>
            </a:r>
            <a:r>
              <a:rPr lang="en-US" sz="2400" dirty="0" err="1"/>
              <a:t>opf</a:t>
            </a:r>
            <a:r>
              <a:rPr lang="en-US" sz="2400" dirty="0"/>
              <a:t> granulomas.</a:t>
            </a:r>
          </a:p>
          <a:p>
            <a:r>
              <a:rPr lang="en-US" sz="2400" dirty="0"/>
              <a:t> Patients with </a:t>
            </a:r>
            <a:r>
              <a:rPr lang="en-US" sz="2400" b="1" dirty="0">
                <a:solidFill>
                  <a:srgbClr val="C00000"/>
                </a:solidFill>
              </a:rPr>
              <a:t>Stage </a:t>
            </a:r>
            <a:r>
              <a:rPr lang="en-US" sz="2400" dirty="0"/>
              <a:t>II have marked deformation of lung pattern, numerous fine spotted shadows of nodules. Changes are located mostly in mean and lower portions.</a:t>
            </a:r>
          </a:p>
          <a:p>
            <a:r>
              <a:rPr lang="en-US" sz="2400" dirty="0"/>
              <a:t> In </a:t>
            </a:r>
            <a:r>
              <a:rPr lang="en-US" sz="2400" b="1" dirty="0">
                <a:solidFill>
                  <a:srgbClr val="C00000"/>
                </a:solidFill>
              </a:rPr>
              <a:t>Stage II</a:t>
            </a:r>
            <a:r>
              <a:rPr lang="en-US" sz="2400" dirty="0"/>
              <a:t>I, further increase of the number and sizes of nodules, diffusion fibrosis, as well as emphysematous changes are observed. Berylliosis often develops after a short period of work in contact with beryllium or after many years of the termination of contact with it.</a:t>
            </a:r>
          </a:p>
          <a:p>
            <a:r>
              <a:rPr lang="en-US" sz="2400" b="1" dirty="0"/>
              <a:t>    Berylliosis can be observed among those, who are not in contact with beryllium, but live not far from beryllium production, and sometimes even at a bigger distance from it. Thus, to develop a sever form of the disease; sometimes it is enough to have a short-term contact with beryllium under conditions of its small concentrations.</a:t>
            </a:r>
            <a:endParaRPr lang="ru-UA" sz="2400" b="1" dirty="0"/>
          </a:p>
        </p:txBody>
      </p:sp>
    </p:spTree>
    <p:extLst>
      <p:ext uri="{BB962C8B-B14F-4D97-AF65-F5344CB8AC3E}">
        <p14:creationId xmlns:p14="http://schemas.microsoft.com/office/powerpoint/2010/main" val="310248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27A0192-F5BA-4315-9542-31DD87882006}"/>
              </a:ext>
            </a:extLst>
          </p:cNvPr>
          <p:cNvSpPr/>
          <p:nvPr/>
        </p:nvSpPr>
        <p:spPr>
          <a:xfrm>
            <a:off x="1233055" y="443345"/>
            <a:ext cx="9531927" cy="5262979"/>
          </a:xfrm>
          <a:prstGeom prst="rect">
            <a:avLst/>
          </a:prstGeom>
        </p:spPr>
        <p:txBody>
          <a:bodyPr wrap="square">
            <a:spAutoFit/>
          </a:bodyPr>
          <a:lstStyle/>
          <a:p>
            <a:r>
              <a:rPr lang="en-US" sz="2800" b="1" dirty="0">
                <a:solidFill>
                  <a:srgbClr val="0070C0"/>
                </a:solidFill>
              </a:rPr>
              <a:t>Diagnostics</a:t>
            </a:r>
            <a:r>
              <a:rPr lang="en-US" sz="2800" dirty="0"/>
              <a:t> of berylliosis is based on the contact with beryllium, as well as characteristic clinic and radiological pattern, </a:t>
            </a:r>
            <a:r>
              <a:rPr lang="en-US" sz="2800" dirty="0" err="1"/>
              <a:t>disproteinemia</a:t>
            </a:r>
            <a:r>
              <a:rPr lang="en-US" sz="2800" dirty="0"/>
              <a:t>; beryllium can be found in bioenvironmental (urine); magnesium content in blood plasma is reduced, and its increased excretion with urine. </a:t>
            </a:r>
          </a:p>
          <a:p>
            <a:r>
              <a:rPr lang="en-US" sz="2800" b="1" dirty="0">
                <a:solidFill>
                  <a:srgbClr val="00B050"/>
                </a:solidFill>
              </a:rPr>
              <a:t>Significant diagnostic criterium, especially with granulomatous form, is positive allergic skin sampling with beryllium</a:t>
            </a:r>
            <a:r>
              <a:rPr lang="en-US" sz="2800" dirty="0"/>
              <a:t>. Compress of 0.25 – 0.5 % water solution of BeCl2 is put onto a healthy patch of shoulder skin. At positive result, scattered follicular papules appear in 8-12-20-24 hours, sometimes there are erythema or swelling (they stay from 5 to 12 days and then pigmentation is left).</a:t>
            </a:r>
            <a:endParaRPr lang="ru-UA" sz="2800" dirty="0"/>
          </a:p>
        </p:txBody>
      </p:sp>
    </p:spTree>
    <p:extLst>
      <p:ext uri="{BB962C8B-B14F-4D97-AF65-F5344CB8AC3E}">
        <p14:creationId xmlns:p14="http://schemas.microsoft.com/office/powerpoint/2010/main" val="314133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BD4EF7F-D66F-4EF1-9BFF-DD9EDE6137B9}"/>
              </a:ext>
            </a:extLst>
          </p:cNvPr>
          <p:cNvSpPr/>
          <p:nvPr/>
        </p:nvSpPr>
        <p:spPr>
          <a:xfrm>
            <a:off x="637309" y="58847"/>
            <a:ext cx="11111346" cy="6740307"/>
          </a:xfrm>
          <a:prstGeom prst="rect">
            <a:avLst/>
          </a:prstGeom>
        </p:spPr>
        <p:txBody>
          <a:bodyPr wrap="square">
            <a:spAutoFit/>
          </a:bodyPr>
          <a:lstStyle/>
          <a:p>
            <a:r>
              <a:rPr lang="en-US" sz="2400" b="1" dirty="0">
                <a:solidFill>
                  <a:srgbClr val="0070C0"/>
                </a:solidFill>
              </a:rPr>
              <a:t>Treatment.</a:t>
            </a:r>
            <a:r>
              <a:rPr lang="en-US" sz="2400" dirty="0"/>
              <a:t> Treatment measures for patients with berylliosis differ much from the therapy of other types of pneumoconiosis.</a:t>
            </a:r>
          </a:p>
          <a:p>
            <a:r>
              <a:rPr lang="en-US" sz="2400" dirty="0"/>
              <a:t> With acute forms of the disease, it is important to terminate any contacts with beryllium compounds. If upper respiratory tracts are affected, it is necessary to use inhalations: warm alkaline or oil ones with menthol. With acute bronchiolitis and pneumonia, treatment should be complex and include drugs, which are directed at the treatment of pulmonary and cardio-vascular insufficiency (oxygen and cardiac glycosides), anti-infection means (antibiotics and sulfonamides), as well as desensitizing drugs (</a:t>
            </a:r>
            <a:r>
              <a:rPr lang="en-US" sz="2400" dirty="0" err="1"/>
              <a:t>Dimedrol</a:t>
            </a:r>
            <a:r>
              <a:rPr lang="en-US" sz="2400" dirty="0"/>
              <a:t> and </a:t>
            </a:r>
            <a:r>
              <a:rPr lang="en-US" sz="2400" dirty="0" err="1"/>
              <a:t>Suprastin</a:t>
            </a:r>
            <a:r>
              <a:rPr lang="en-US" sz="2400" dirty="0"/>
              <a:t>). </a:t>
            </a:r>
          </a:p>
          <a:p>
            <a:r>
              <a:rPr lang="en-US" sz="2400" dirty="0"/>
              <a:t>In grave cases, it is necessary to use </a:t>
            </a:r>
            <a:r>
              <a:rPr lang="en-US" sz="2400" b="1" dirty="0">
                <a:solidFill>
                  <a:srgbClr val="7030A0"/>
                </a:solidFill>
              </a:rPr>
              <a:t>dexamethasone and predn</a:t>
            </a:r>
            <a:r>
              <a:rPr lang="en-US" sz="2400" dirty="0"/>
              <a:t>isolone. </a:t>
            </a:r>
            <a:r>
              <a:rPr lang="en-US" sz="2400" dirty="0" err="1"/>
              <a:t>Autoaggressive</a:t>
            </a:r>
            <a:r>
              <a:rPr lang="en-US" sz="2400" dirty="0"/>
              <a:t> character of changes with chronic berylliosis is the basis to use glucocorticoid drugs. When choosing the treatment scheme for patients with berylliosis, it is necessary to consider their age, concomitant diseases, as well as the disease stage. Usually, the treatment is conducted in courses, 30 to 50 days each, with 30 to 40 mg of prednisolone to start with. The dosage reduction should be done gradually. It is necessary to remember about the possibility of complications due to glucocorticoid therapy (metabolism disorder, worsening of diseases of alimentary canal, increase of arterial blood pressure, and reduction of resistance to infection</a:t>
            </a:r>
            <a:endParaRPr lang="ru-UA" sz="2400" dirty="0"/>
          </a:p>
        </p:txBody>
      </p:sp>
    </p:spTree>
    <p:extLst>
      <p:ext uri="{BB962C8B-B14F-4D97-AF65-F5344CB8AC3E}">
        <p14:creationId xmlns:p14="http://schemas.microsoft.com/office/powerpoint/2010/main" val="4284803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0B1328F9-B306-4917-8F1A-22F081585618}"/>
              </a:ext>
            </a:extLst>
          </p:cNvPr>
          <p:cNvSpPr/>
          <p:nvPr/>
        </p:nvSpPr>
        <p:spPr>
          <a:xfrm>
            <a:off x="1330036" y="554182"/>
            <a:ext cx="9587346" cy="5632311"/>
          </a:xfrm>
          <a:prstGeom prst="rect">
            <a:avLst/>
          </a:prstGeom>
        </p:spPr>
        <p:txBody>
          <a:bodyPr wrap="square">
            <a:spAutoFit/>
          </a:bodyPr>
          <a:lstStyle/>
          <a:p>
            <a:r>
              <a:rPr lang="en-US" sz="2400" b="1" dirty="0">
                <a:solidFill>
                  <a:srgbClr val="C00000"/>
                </a:solidFill>
              </a:rPr>
              <a:t>Verification of the ability to wo</a:t>
            </a:r>
            <a:r>
              <a:rPr lang="en-US" sz="2400" dirty="0"/>
              <a:t>rk. </a:t>
            </a:r>
            <a:r>
              <a:rPr lang="en-US" sz="2400" b="1" dirty="0"/>
              <a:t>Considering the quickness and fast development of berylliosis already within first days and weeks of work, as well as ability to relapses, severity of development and complications, relapsing character of skin affections and tendency to development of pulmonary pathology among these people, and with chronic or marked acute poisoning, it is necessary to restrict person from working in the conditions with beryllium and its compounds, and to provide full-time rational job. </a:t>
            </a:r>
          </a:p>
          <a:p>
            <a:r>
              <a:rPr lang="en-US" sz="2400" b="1" dirty="0">
                <a:solidFill>
                  <a:srgbClr val="00B050"/>
                </a:solidFill>
              </a:rPr>
              <a:t>Contraindications to continue work with beryllium can become positive skin sampling. </a:t>
            </a:r>
            <a:r>
              <a:rPr lang="en-US" sz="2400" dirty="0"/>
              <a:t>With full-time work, all patients with marked form of berylliosis are assigned to visit doctor-expert commission (full restriction of work), as well as with mild forms – those who need to be re-qualified. Issues temporary termination of contact with </a:t>
            </a:r>
            <a:r>
              <a:rPr lang="en-US" sz="2400" dirty="0" err="1"/>
              <a:t>berylliumcan</a:t>
            </a:r>
            <a:r>
              <a:rPr lang="en-US" sz="2400" dirty="0"/>
              <a:t> be raised in case of isolated affection of eyes (conjunctivitis) or light affection of upper respiratory tracts.</a:t>
            </a:r>
            <a:endParaRPr lang="ru-UA" sz="2400" dirty="0"/>
          </a:p>
        </p:txBody>
      </p:sp>
    </p:spTree>
    <p:extLst>
      <p:ext uri="{BB962C8B-B14F-4D97-AF65-F5344CB8AC3E}">
        <p14:creationId xmlns:p14="http://schemas.microsoft.com/office/powerpoint/2010/main" val="102577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AEA36EE-90B0-4368-B8A2-206175EDCDFB}"/>
              </a:ext>
            </a:extLst>
          </p:cNvPr>
          <p:cNvSpPr/>
          <p:nvPr/>
        </p:nvSpPr>
        <p:spPr>
          <a:xfrm>
            <a:off x="1842655" y="748146"/>
            <a:ext cx="8811490" cy="4401205"/>
          </a:xfrm>
          <a:prstGeom prst="rect">
            <a:avLst/>
          </a:prstGeom>
        </p:spPr>
        <p:txBody>
          <a:bodyPr wrap="square">
            <a:spAutoFit/>
          </a:bodyPr>
          <a:lstStyle/>
          <a:p>
            <a:r>
              <a:rPr lang="en-US" sz="2800" b="1" dirty="0">
                <a:solidFill>
                  <a:srgbClr val="C00000"/>
                </a:solidFill>
              </a:rPr>
              <a:t>Preventive measures</a:t>
            </a:r>
            <a:r>
              <a:rPr lang="en-US" sz="2800" dirty="0"/>
              <a:t>. </a:t>
            </a:r>
          </a:p>
          <a:p>
            <a:r>
              <a:rPr lang="en-US" sz="2800" dirty="0"/>
              <a:t>Among the measures to prevent intoxication with beryllium, it is necessary to do the following: </a:t>
            </a:r>
          </a:p>
          <a:p>
            <a:r>
              <a:rPr lang="en-US" sz="2800" b="1" dirty="0">
                <a:solidFill>
                  <a:srgbClr val="00B050"/>
                </a:solidFill>
              </a:rPr>
              <a:t>• to utilize protective measures and first of all to use uniform with its further treatment;</a:t>
            </a:r>
            <a:r>
              <a:rPr lang="en-US" sz="2800" dirty="0"/>
              <a:t> </a:t>
            </a:r>
          </a:p>
          <a:p>
            <a:r>
              <a:rPr lang="en-US" sz="2800" dirty="0"/>
              <a:t>• </a:t>
            </a:r>
            <a:r>
              <a:rPr lang="en-US" sz="2800" b="1" dirty="0">
                <a:solidFill>
                  <a:srgbClr val="0070C0"/>
                </a:solidFill>
              </a:rPr>
              <a:t>to utilize technical devices and equipment which would reduce the risk of beryllium impact of the worker;</a:t>
            </a:r>
            <a:r>
              <a:rPr lang="en-US" sz="2800" dirty="0"/>
              <a:t> </a:t>
            </a:r>
          </a:p>
          <a:p>
            <a:r>
              <a:rPr lang="en-US" sz="2800" dirty="0"/>
              <a:t>• </a:t>
            </a:r>
            <a:r>
              <a:rPr lang="en-US" sz="2800" b="1" dirty="0">
                <a:solidFill>
                  <a:srgbClr val="7030A0"/>
                </a:solidFill>
              </a:rPr>
              <a:t>to utilize effective general ventilation; </a:t>
            </a:r>
          </a:p>
          <a:p>
            <a:r>
              <a:rPr lang="en-US" sz="2800" dirty="0"/>
              <a:t>• </a:t>
            </a:r>
            <a:r>
              <a:rPr lang="en-US" sz="2800" b="1" dirty="0">
                <a:solidFill>
                  <a:srgbClr val="FFC000"/>
                </a:solidFill>
              </a:rPr>
              <a:t>to conduct preliminary and periodical medical examination of workers.</a:t>
            </a:r>
            <a:endParaRPr lang="ru-UA" sz="2800" b="1" dirty="0">
              <a:solidFill>
                <a:srgbClr val="FFC000"/>
              </a:solidFill>
            </a:endParaRPr>
          </a:p>
        </p:txBody>
      </p:sp>
    </p:spTree>
    <p:extLst>
      <p:ext uri="{BB962C8B-B14F-4D97-AF65-F5344CB8AC3E}">
        <p14:creationId xmlns:p14="http://schemas.microsoft.com/office/powerpoint/2010/main" val="8572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Шаблон з оформленням хмарного шкіпера">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ffice_13665947_TF03460508" id="{7C268A1D-865A-469C-B6B3-FA30F15611E1}" vid="{FA4F909C-786D-4D56-B34A-04F7CEE089A5}"/>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DD01B8-816B-49B7-8C81-03AB51D87C54}">
  <ds:schemaRefs>
    <ds:schemaRef ds:uri="a4f35948-e619-41b3-aa29-22878b09cfd2"/>
    <ds:schemaRef ds:uri="http://www.w3.org/XML/1998/namespace"/>
    <ds:schemaRef ds:uri="http://purl.org/dc/dcmitype/"/>
    <ds:schemaRef ds:uri="http://purl.org/dc/terms/"/>
    <ds:schemaRef ds:uri="http://schemas.openxmlformats.org/package/2006/metadata/core-properties"/>
    <ds:schemaRef ds:uri="http://schemas.microsoft.com/office/2006/documentManagement/types"/>
    <ds:schemaRef ds:uri="http://purl.org/dc/elements/1.1/"/>
    <ds:schemaRef ds:uri="40262f94-9f35-4ac3-9a90-690165a166b7"/>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B024FD56-CE1B-42FC-9E83-BFBF160724C6}">
  <ds:schemaRefs>
    <ds:schemaRef ds:uri="http://schemas.microsoft.com/sharepoint/v3/contenttype/forms"/>
  </ds:schemaRefs>
</ds:datastoreItem>
</file>

<file path=customXml/itemProps3.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Слайди з оформленням хмарного шкіпера</Template>
  <TotalTime>87</TotalTime>
  <Words>3707</Words>
  <Application>Microsoft Office PowerPoint</Application>
  <PresentationFormat>Широкий екран</PresentationFormat>
  <Paragraphs>111</Paragraphs>
  <Slides>25</Slides>
  <Notes>1</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25</vt:i4>
      </vt:variant>
    </vt:vector>
  </HeadingPairs>
  <TitlesOfParts>
    <vt:vector size="29" baseType="lpstr">
      <vt:lpstr>Arial</vt:lpstr>
      <vt:lpstr>Calibri</vt:lpstr>
      <vt:lpstr>Cambria</vt:lpstr>
      <vt:lpstr>Шаблон з оформленням хмарного шкіпера</vt:lpstr>
      <vt:lpstr>Carboconiosis. Metaloconiosis. Hypersensitive pneumonits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Carboconiosis. Metaloconiosis. Hypersensitive pneumonits</dc:title>
  <dc:creator>Тамара Павлівна Опаріна</dc:creator>
  <cp:lastModifiedBy>Опаріна Тамара Павлівна</cp:lastModifiedBy>
  <cp:revision>11</cp:revision>
  <dcterms:created xsi:type="dcterms:W3CDTF">2025-10-29T20:38:04Z</dcterms:created>
  <dcterms:modified xsi:type="dcterms:W3CDTF">2025-10-29T22:11:45Z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