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1" r:id="rId3"/>
    <p:sldId id="295" r:id="rId4"/>
    <p:sldId id="259" r:id="rId5"/>
    <p:sldId id="266" r:id="rId6"/>
    <p:sldId id="260" r:id="rId7"/>
    <p:sldId id="26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25FF896-7928-4719-8F43-FBF9F8DEDD0A}" type="datetimeFigureOut">
              <a:rPr lang="ru-UA" smtClean="0"/>
              <a:t>29.10.2025</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CB8D619F-CAB0-4B87-AFE0-C412F99998BD}" type="slidenum">
              <a:rPr lang="ru-UA" smtClean="0"/>
              <a:t>‹№›</a:t>
            </a:fld>
            <a:endParaRPr lang="ru-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971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25FF896-7928-4719-8F43-FBF9F8DEDD0A}" type="datetimeFigureOut">
              <a:rPr lang="ru-UA" smtClean="0"/>
              <a:t>29.10.2025</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1895477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25FF896-7928-4719-8F43-FBF9F8DEDD0A}" type="datetimeFigureOut">
              <a:rPr lang="ru-UA" smtClean="0"/>
              <a:t>29.10.2025</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CB8D619F-CAB0-4B87-AFE0-C412F99998BD}" type="slidenum">
              <a:rPr lang="ru-UA" smtClean="0"/>
              <a:t>‹№›</a:t>
            </a:fld>
            <a:endParaRPr lang="ru-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27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25FF896-7928-4719-8F43-FBF9F8DEDD0A}" type="datetimeFigureOut">
              <a:rPr lang="ru-UA" smtClean="0"/>
              <a:t>29.10.2025</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4229033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097280" y="2582334"/>
            <a:ext cx="4937760" cy="33782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217920" y="2582334"/>
            <a:ext cx="4937760" cy="33782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25FF896-7928-4719-8F43-FBF9F8DEDD0A}" type="datetimeFigureOut">
              <a:rPr lang="ru-UA" smtClean="0"/>
              <a:t>29.10.2025</a:t>
            </a:fld>
            <a:endParaRPr lang="ru-UA"/>
          </a:p>
        </p:txBody>
      </p:sp>
      <p:sp>
        <p:nvSpPr>
          <p:cNvPr id="8" name="Footer Placeholder 7"/>
          <p:cNvSpPr>
            <a:spLocks noGrp="1"/>
          </p:cNvSpPr>
          <p:nvPr>
            <p:ph type="ftr" sz="quarter" idx="11"/>
          </p:nvPr>
        </p:nvSpPr>
        <p:spPr/>
        <p:txBody>
          <a:bodyPr/>
          <a:lstStyle/>
          <a:p>
            <a:endParaRPr lang="ru-UA"/>
          </a:p>
        </p:txBody>
      </p:sp>
      <p:sp>
        <p:nvSpPr>
          <p:cNvPr id="9" name="Slide Number Placeholder 8"/>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3823989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25FF896-7928-4719-8F43-FBF9F8DEDD0A}" type="datetimeFigureOut">
              <a:rPr lang="ru-UA" smtClean="0"/>
              <a:t>29.10.2025</a:t>
            </a:fld>
            <a:endParaRPr lang="ru-UA"/>
          </a:p>
        </p:txBody>
      </p:sp>
      <p:sp>
        <p:nvSpPr>
          <p:cNvPr id="4" name="Footer Placeholder 3"/>
          <p:cNvSpPr>
            <a:spLocks noGrp="1"/>
          </p:cNvSpPr>
          <p:nvPr>
            <p:ph type="ftr" sz="quarter" idx="11"/>
          </p:nvPr>
        </p:nvSpPr>
        <p:spPr/>
        <p:txBody>
          <a:bodyPr/>
          <a:lstStyle/>
          <a:p>
            <a:endParaRPr lang="ru-UA"/>
          </a:p>
        </p:txBody>
      </p:sp>
      <p:sp>
        <p:nvSpPr>
          <p:cNvPr id="5" name="Slide Number Placeholder 4"/>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1210035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25FF896-7928-4719-8F43-FBF9F8DEDD0A}" type="datetimeFigureOut">
              <a:rPr lang="ru-UA" smtClean="0"/>
              <a:t>29.10.2025</a:t>
            </a:fld>
            <a:endParaRPr lang="ru-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UA"/>
          </a:p>
        </p:txBody>
      </p:sp>
      <p:sp>
        <p:nvSpPr>
          <p:cNvPr id="9" name="Slide Number Placeholder 8"/>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285491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 підпис">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25FF896-7928-4719-8F43-FBF9F8DEDD0A}" type="datetimeFigureOut">
              <a:rPr lang="ru-UA" smtClean="0"/>
              <a:t>29.10.2025</a:t>
            </a:fld>
            <a:endParaRPr lang="ru-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B8D619F-CAB0-4B87-AFE0-C412F99998BD}" type="slidenum">
              <a:rPr lang="ru-UA" smtClean="0"/>
              <a:t>‹№›</a:t>
            </a:fld>
            <a:endParaRPr lang="ru-UA"/>
          </a:p>
        </p:txBody>
      </p:sp>
    </p:spTree>
    <p:extLst>
      <p:ext uri="{BB962C8B-B14F-4D97-AF65-F5344CB8AC3E}">
        <p14:creationId xmlns:p14="http://schemas.microsoft.com/office/powerpoint/2010/main" val="4117403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і підпис">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25FF896-7928-4719-8F43-FBF9F8DEDD0A}" type="datetimeFigureOut">
              <a:rPr lang="ru-UA" smtClean="0"/>
              <a:t>29.10.2025</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1479888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25FF896-7928-4719-8F43-FBF9F8DEDD0A}" type="datetimeFigureOut">
              <a:rPr lang="ru-UA" smtClean="0"/>
              <a:t>29.10.2025</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1708667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25FF896-7928-4719-8F43-FBF9F8DEDD0A}" type="datetimeFigureOut">
              <a:rPr lang="ru-UA" smtClean="0"/>
              <a:t>29.10.2025</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CB8D619F-CAB0-4B87-AFE0-C412F99998BD}" type="slidenum">
              <a:rPr lang="ru-UA" smtClean="0"/>
              <a:t>‹№›</a:t>
            </a:fld>
            <a:endParaRPr lang="ru-UA"/>
          </a:p>
        </p:txBody>
      </p:sp>
    </p:spTree>
    <p:extLst>
      <p:ext uri="{BB962C8B-B14F-4D97-AF65-F5344CB8AC3E}">
        <p14:creationId xmlns:p14="http://schemas.microsoft.com/office/powerpoint/2010/main" val="1404451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25FF896-7928-4719-8F43-FBF9F8DEDD0A}" type="datetimeFigureOut">
              <a:rPr lang="ru-UA" smtClean="0"/>
              <a:t>29.10.2025</a:t>
            </a:fld>
            <a:endParaRPr lang="ru-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B8D619F-CAB0-4B87-AFE0-C412F99998BD}" type="slidenum">
              <a:rPr lang="ru-UA" smtClean="0"/>
              <a:t>‹№›</a:t>
            </a:fld>
            <a:endParaRPr lang="ru-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39329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4DEEBBBF-C23C-4961-A1A1-D34A447B1ADA}"/>
              </a:ext>
            </a:extLst>
          </p:cNvPr>
          <p:cNvSpPr>
            <a:spLocks noGrp="1"/>
          </p:cNvSpPr>
          <p:nvPr>
            <p:ph type="title"/>
          </p:nvPr>
        </p:nvSpPr>
        <p:spPr/>
        <p:txBody>
          <a:bodyPr>
            <a:normAutofit/>
          </a:bodyPr>
          <a:lstStyle/>
          <a:p>
            <a:pPr algn="ctr"/>
            <a:r>
              <a:rPr lang="en-US" sz="2400" b="1" dirty="0">
                <a:solidFill>
                  <a:srgbClr val="FF0000"/>
                </a:solidFill>
                <a:latin typeface="Times New Roman" pitchFamily="18" charset="0"/>
              </a:rPr>
              <a:t>Odessa National Medical University</a:t>
            </a:r>
            <a:br>
              <a:rPr lang="uk-UA" sz="2400" b="1" dirty="0">
                <a:latin typeface="Times New Roman" pitchFamily="18" charset="0"/>
              </a:rPr>
            </a:br>
            <a:r>
              <a:rPr lang="en-US" sz="2400" b="1" dirty="0">
                <a:solidFill>
                  <a:srgbClr val="002060"/>
                </a:solidFill>
                <a:latin typeface="Times New Roman" pitchFamily="18" charset="0"/>
              </a:rPr>
              <a:t>Department of Occupational Pathology, Clinical Laboratory </a:t>
            </a:r>
            <a:br>
              <a:rPr lang="uk-UA" sz="2400" b="1" dirty="0">
                <a:solidFill>
                  <a:srgbClr val="002060"/>
                </a:solidFill>
                <a:latin typeface="Times New Roman" pitchFamily="18" charset="0"/>
              </a:rPr>
            </a:br>
            <a:r>
              <a:rPr lang="en-US" sz="2400" b="1" dirty="0">
                <a:solidFill>
                  <a:srgbClr val="002060"/>
                </a:solidFill>
                <a:latin typeface="Times New Roman" pitchFamily="18" charset="0"/>
              </a:rPr>
              <a:t>and Functional Diagnostics</a:t>
            </a:r>
            <a:endParaRPr lang="ru-UA" sz="2400" dirty="0"/>
          </a:p>
        </p:txBody>
      </p:sp>
      <p:sp>
        <p:nvSpPr>
          <p:cNvPr id="6" name="Rectangle 1">
            <a:extLst>
              <a:ext uri="{FF2B5EF4-FFF2-40B4-BE49-F238E27FC236}">
                <a16:creationId xmlns:a16="http://schemas.microsoft.com/office/drawing/2014/main" id="{0CC0F301-43D4-4138-9D96-5EED16570C33}"/>
              </a:ext>
            </a:extLst>
          </p:cNvPr>
          <p:cNvSpPr>
            <a:spLocks noGrp="1" noChangeArrowheads="1"/>
          </p:cNvSpPr>
          <p:nvPr>
            <p:ph idx="1"/>
          </p:nvPr>
        </p:nvSpPr>
        <p:spPr bwMode="auto">
          <a:xfrm>
            <a:off x="3717576" y="3821976"/>
            <a:ext cx="4817807" cy="46680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3200" b="1" i="0" u="none" strike="noStrike" cap="none" normalizeH="0" baseline="0" dirty="0" err="1">
                <a:ln>
                  <a:noFill/>
                </a:ln>
                <a:solidFill>
                  <a:srgbClr val="1F1F1F"/>
                </a:solidFill>
                <a:effectLst/>
                <a:latin typeface="inherit"/>
              </a:rPr>
              <a:t>Occupational</a:t>
            </a:r>
            <a:r>
              <a:rPr kumimoji="0" lang="ru-UA" altLang="ru-UA" sz="3200" b="1" i="0" u="none" strike="noStrike" cap="none" normalizeH="0" baseline="0" dirty="0">
                <a:ln>
                  <a:noFill/>
                </a:ln>
                <a:solidFill>
                  <a:srgbClr val="1F1F1F"/>
                </a:solidFill>
                <a:effectLst/>
                <a:latin typeface="inherit"/>
              </a:rPr>
              <a:t> </a:t>
            </a:r>
            <a:r>
              <a:rPr kumimoji="0" lang="ru-UA" altLang="ru-UA" sz="3200" b="1" i="0" u="none" strike="noStrike" cap="none" normalizeH="0" baseline="0" dirty="0" err="1">
                <a:ln>
                  <a:noFill/>
                </a:ln>
                <a:solidFill>
                  <a:srgbClr val="1F1F1F"/>
                </a:solidFill>
                <a:effectLst/>
                <a:latin typeface="inherit"/>
              </a:rPr>
              <a:t>tuberculosis</a:t>
            </a:r>
            <a:r>
              <a:rPr kumimoji="0" lang="ru-UA" altLang="ru-UA" sz="3200" b="1" i="0" u="none" strike="noStrike" cap="none" normalizeH="0" baseline="0" dirty="0">
                <a:ln>
                  <a:noFill/>
                </a:ln>
                <a:solidFill>
                  <a:schemeClr val="tx1"/>
                </a:solidFill>
                <a:effectLst/>
              </a:rPr>
              <a:t> </a:t>
            </a:r>
            <a:endParaRPr kumimoji="0" lang="ru-UA" altLang="ru-UA" sz="32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64314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3DA982F-71A7-47BF-A5FF-40EA951F7EE3}"/>
              </a:ext>
            </a:extLst>
          </p:cNvPr>
          <p:cNvSpPr>
            <a:spLocks noGrp="1"/>
          </p:cNvSpPr>
          <p:nvPr>
            <p:ph type="ctrTitle"/>
          </p:nvPr>
        </p:nvSpPr>
        <p:spPr>
          <a:xfrm>
            <a:off x="491613" y="186814"/>
            <a:ext cx="10176387" cy="2467896"/>
          </a:xfrm>
        </p:spPr>
        <p:txBody>
          <a:bodyPr>
            <a:normAutofit/>
          </a:bodyPr>
          <a:lstStyle/>
          <a:p>
            <a:pPr marL="0" marR="0" lvl="0" indent="0" algn="l" defTabSz="914400" rtl="0" eaLnBrk="0" fontAlgn="base" latinLnBrk="0" hangingPunct="0">
              <a:lnSpc>
                <a:spcPct val="100000"/>
              </a:lnSpc>
              <a:spcBef>
                <a:spcPct val="0"/>
              </a:spcBef>
              <a:spcAft>
                <a:spcPct val="0"/>
              </a:spcAft>
              <a:tabLst/>
            </a:pPr>
            <a:r>
              <a:rPr kumimoji="0" lang="ru-UA" altLang="ru-UA" sz="2400" b="1"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Goal</a:t>
            </a:r>
            <a:r>
              <a:rPr kumimoji="0" lang="ru-UA" altLang="ru-UA" sz="2400" b="0" i="0" u="none" strike="noStrike" cap="none" normalizeH="0" baseline="0" dirty="0">
                <a:ln>
                  <a:noFill/>
                </a:ln>
                <a:solidFill>
                  <a:srgbClr val="1F1F1F"/>
                </a:solidFill>
                <a:effectLst/>
                <a:latin typeface="Arial" panose="020B0604020202020204" pitchFamily="34" charset="0"/>
                <a:cs typeface="Arial" panose="020B0604020202020204" pitchFamily="34" charset="0"/>
              </a:rPr>
              <a:t>:</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to</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expand</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and</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specify</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knowledge</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about</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occupational</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tuberculosis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the</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course</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of</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this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disease</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clinical</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features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and</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diagnostics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treatment</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and</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prevention</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well</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conducting</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an</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examination</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of</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work</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capacity</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for</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this</a:t>
            </a:r>
            <a:r>
              <a:rPr kumimoji="0" lang="ru-UA" altLang="ru-UA" sz="2400" b="0" i="0" u="none" strike="noStrike" cap="none" normalizeH="0" baseline="0" dirty="0">
                <a:ln>
                  <a:noFill/>
                </a:ln>
                <a:solidFill>
                  <a:srgbClr val="1F1F1F"/>
                </a:solidFill>
                <a:effectLst/>
                <a:latin typeface="inherit"/>
              </a:rPr>
              <a:t> </a:t>
            </a:r>
            <a:r>
              <a:rPr kumimoji="0" lang="ru-UA" altLang="ru-UA" sz="2400" b="0" i="0" u="none" strike="noStrike" cap="none" normalizeH="0" baseline="0" dirty="0" err="1">
                <a:ln>
                  <a:noFill/>
                </a:ln>
                <a:solidFill>
                  <a:srgbClr val="1F1F1F"/>
                </a:solidFill>
                <a:effectLst/>
                <a:latin typeface="inherit"/>
              </a:rPr>
              <a:t>pathology</a:t>
            </a:r>
            <a:r>
              <a:rPr kumimoji="0" lang="ru-UA" altLang="ru-UA" sz="2400" b="0" i="0" u="none" strike="noStrike" cap="none" normalizeH="0" baseline="0" dirty="0">
                <a:ln>
                  <a:noFill/>
                </a:ln>
                <a:solidFill>
                  <a:srgbClr val="1F1F1F"/>
                </a:solidFill>
                <a:effectLst/>
                <a:latin typeface="inherit"/>
              </a:rPr>
              <a:t>.</a:t>
            </a:r>
            <a:r>
              <a:rPr kumimoji="0" lang="ru-UA" altLang="ru-UA" sz="2400" b="0" i="0" u="none" strike="noStrike" cap="none" normalizeH="0" baseline="0" dirty="0">
                <a:ln>
                  <a:noFill/>
                </a:ln>
                <a:solidFill>
                  <a:schemeClr val="tx1"/>
                </a:solidFill>
                <a:effectLst/>
              </a:rPr>
              <a:t> </a:t>
            </a:r>
            <a:br>
              <a:rPr kumimoji="0" lang="en-US" altLang="ru-UA" sz="600" b="0" i="0" u="none" strike="noStrike" cap="none" normalizeH="0" baseline="0" dirty="0">
                <a:ln>
                  <a:noFill/>
                </a:ln>
                <a:solidFill>
                  <a:schemeClr val="tx1"/>
                </a:solidFill>
                <a:effectLst/>
              </a:rPr>
            </a:br>
            <a:endParaRPr lang="ru-UA" sz="1800" dirty="0"/>
          </a:p>
        </p:txBody>
      </p:sp>
      <p:sp>
        <p:nvSpPr>
          <p:cNvPr id="5" name="Підзаголовок 4">
            <a:extLst>
              <a:ext uri="{FF2B5EF4-FFF2-40B4-BE49-F238E27FC236}">
                <a16:creationId xmlns:a16="http://schemas.microsoft.com/office/drawing/2014/main" id="{9FA924F1-1723-4D18-8CE2-49BF6D02B026}"/>
              </a:ext>
            </a:extLst>
          </p:cNvPr>
          <p:cNvSpPr>
            <a:spLocks noGrp="1"/>
          </p:cNvSpPr>
          <p:nvPr>
            <p:ph type="subTitle" idx="1"/>
          </p:nvPr>
        </p:nvSpPr>
        <p:spPr>
          <a:xfrm>
            <a:off x="1523999" y="3913239"/>
            <a:ext cx="9871587" cy="2467896"/>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b="1" i="0" u="none" strike="noStrike" cap="none" normalizeH="0" baseline="0" dirty="0">
                <a:ln>
                  <a:noFill/>
                </a:ln>
                <a:solidFill>
                  <a:srgbClr val="1F1F1F"/>
                </a:solidFill>
                <a:effectLst/>
                <a:latin typeface="Arial" panose="020B0604020202020204" pitchFamily="34" charset="0"/>
                <a:cs typeface="Arial" panose="020B0604020202020204" pitchFamily="34" charset="0"/>
              </a:rPr>
              <a:t>Key </a:t>
            </a:r>
            <a:r>
              <a:rPr kumimoji="0" lang="ru-UA" altLang="ru-UA" b="1"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concepts</a:t>
            </a:r>
            <a:r>
              <a:rPr kumimoji="0" lang="ru-UA" altLang="ru-UA" b="1"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tuberculosis</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mycobacteria</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occupational</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pathology</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risk</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factors</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pulmonary</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form</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a:t>
            </a:r>
            <a:endParaRPr kumimoji="0" lang="en-US"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extrapulmonary</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form</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treatment</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prevention</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work</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capacity</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 </a:t>
            </a:r>
            <a:r>
              <a:rPr kumimoji="0" lang="ru-UA" altLang="ru-UA" b="0" i="0" u="none" strike="noStrike" cap="none" normalizeH="0" baseline="0" dirty="0" err="1">
                <a:ln>
                  <a:noFill/>
                </a:ln>
                <a:solidFill>
                  <a:srgbClr val="1F1F1F"/>
                </a:solidFill>
                <a:effectLst/>
                <a:latin typeface="Arial" panose="020B0604020202020204" pitchFamily="34" charset="0"/>
                <a:cs typeface="Arial" panose="020B0604020202020204" pitchFamily="34" charset="0"/>
              </a:rPr>
              <a:t>examination</a:t>
            </a:r>
            <a:r>
              <a:rPr kumimoji="0" lang="ru-UA" altLang="ru-UA" b="0" i="0" u="none" strike="noStrike" cap="none" normalizeH="0" baseline="0" dirty="0">
                <a:ln>
                  <a:noFill/>
                </a:ln>
                <a:solidFill>
                  <a:srgbClr val="1F1F1F"/>
                </a:solidFill>
                <a:effectLst/>
                <a:latin typeface="Arial" panose="020B0604020202020204" pitchFamily="34" charset="0"/>
                <a:cs typeface="Arial" panose="020B0604020202020204" pitchFamily="34" charset="0"/>
              </a:rPr>
              <a:t>.</a:t>
            </a:r>
            <a:r>
              <a:rPr kumimoji="0" lang="ru-UA" altLang="ru-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p>
            <a:endParaRPr lang="ru-UA" dirty="0"/>
          </a:p>
        </p:txBody>
      </p:sp>
    </p:spTree>
    <p:extLst>
      <p:ext uri="{BB962C8B-B14F-4D97-AF65-F5344CB8AC3E}">
        <p14:creationId xmlns:p14="http://schemas.microsoft.com/office/powerpoint/2010/main" val="840140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BF13F0-DFEF-429D-BB1F-05DF0B9F515D}"/>
              </a:ext>
            </a:extLst>
          </p:cNvPr>
          <p:cNvSpPr>
            <a:spLocks noGrp="1"/>
          </p:cNvSpPr>
          <p:nvPr>
            <p:ph type="title"/>
          </p:nvPr>
        </p:nvSpPr>
        <p:spPr/>
        <p:txBody>
          <a:bodyPr/>
          <a:lstStyle/>
          <a:p>
            <a:endParaRPr lang="ru-UA"/>
          </a:p>
        </p:txBody>
      </p:sp>
      <p:sp>
        <p:nvSpPr>
          <p:cNvPr id="3" name="Місце для вмісту 2">
            <a:extLst>
              <a:ext uri="{FF2B5EF4-FFF2-40B4-BE49-F238E27FC236}">
                <a16:creationId xmlns:a16="http://schemas.microsoft.com/office/drawing/2014/main" id="{9C3B5D4B-40BF-48ED-9CB5-6DC40F6D62A6}"/>
              </a:ext>
            </a:extLst>
          </p:cNvPr>
          <p:cNvSpPr>
            <a:spLocks noGrp="1"/>
          </p:cNvSpPr>
          <p:nvPr>
            <p:ph idx="1"/>
          </p:nvPr>
        </p:nvSpPr>
        <p:spPr/>
        <p:txBody>
          <a:bodyPr/>
          <a:lstStyle/>
          <a:p>
            <a:r>
              <a:rPr lang="en-US" dirty="0"/>
              <a:t>Occupational tuberculosis is a disease that occurs as a result of professional activities associated with contact with mycobacteria tuberculosis, most often in healthcare workers, miners, metallurgists, and other workers exposed to harmful substances, such as silicon dioxide.</a:t>
            </a:r>
            <a:endParaRPr lang="uk-UA" dirty="0"/>
          </a:p>
          <a:p>
            <a:endParaRPr lang="uk-UA" dirty="0"/>
          </a:p>
          <a:p>
            <a:r>
              <a:rPr lang="en-US" dirty="0"/>
              <a:t>In 1882, German bacteriologist Robert Koch isolated a pure culture of the causative agent of tuberculosis (Koch's bacillus) - Mycobacterium tuberculosis.</a:t>
            </a:r>
            <a:endParaRPr lang="ru-UA" dirty="0"/>
          </a:p>
        </p:txBody>
      </p:sp>
    </p:spTree>
    <p:extLst>
      <p:ext uri="{BB962C8B-B14F-4D97-AF65-F5344CB8AC3E}">
        <p14:creationId xmlns:p14="http://schemas.microsoft.com/office/powerpoint/2010/main" val="322423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B65201-3DEC-4443-84DE-6647B93BA6D5}"/>
              </a:ext>
            </a:extLst>
          </p:cNvPr>
          <p:cNvSpPr txBox="1"/>
          <p:nvPr/>
        </p:nvSpPr>
        <p:spPr>
          <a:xfrm>
            <a:off x="904567" y="1022555"/>
            <a:ext cx="10500851" cy="4401205"/>
          </a:xfrm>
          <a:prstGeom prst="rect">
            <a:avLst/>
          </a:prstGeom>
          <a:noFill/>
        </p:spPr>
        <p:txBody>
          <a:bodyPr wrap="square">
            <a:spAutoFit/>
          </a:bodyPr>
          <a:lstStyle/>
          <a:p>
            <a:r>
              <a:rPr lang="ru-UA" sz="2800" dirty="0">
                <a:latin typeface="Arial" panose="020B0604020202020204" pitchFamily="34" charset="0"/>
                <a:cs typeface="Arial" panose="020B0604020202020204" pitchFamily="34" charset="0"/>
              </a:rPr>
              <a:t>The </a:t>
            </a:r>
            <a:r>
              <a:rPr lang="ru-UA" sz="2800" dirty="0" err="1">
                <a:latin typeface="Arial" panose="020B0604020202020204" pitchFamily="34" charset="0"/>
                <a:cs typeface="Arial" panose="020B0604020202020204" pitchFamily="34" charset="0"/>
              </a:rPr>
              <a:t>source</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of</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infection</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most</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often</a:t>
            </a:r>
            <a:r>
              <a:rPr lang="ru-UA" sz="2800" dirty="0">
                <a:latin typeface="Arial" panose="020B0604020202020204" pitchFamily="34" charset="0"/>
                <a:cs typeface="Arial" panose="020B0604020202020204" pitchFamily="34" charset="0"/>
              </a:rPr>
              <a:t> (90%) </a:t>
            </a:r>
            <a:r>
              <a:rPr lang="ru-UA" sz="2800" dirty="0" err="1">
                <a:latin typeface="Arial" panose="020B0604020202020204" pitchFamily="34" charset="0"/>
                <a:cs typeface="Arial" panose="020B0604020202020204" pitchFamily="34" charset="0"/>
              </a:rPr>
              <a:t>is</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people</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with</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respiratory</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tuberculosis</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who</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when</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coughing</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sneezing</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or</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talking</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loudly</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release</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mycobacteria</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of</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tuberculosis</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along</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with</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droplets</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of</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sputum</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and</a:t>
            </a:r>
            <a:r>
              <a:rPr lang="ru-UA" sz="2800" dirty="0">
                <a:latin typeface="Arial" panose="020B0604020202020204" pitchFamily="34" charset="0"/>
                <a:cs typeface="Arial" panose="020B0604020202020204" pitchFamily="34" charset="0"/>
              </a:rPr>
              <a:t> </a:t>
            </a:r>
            <a:r>
              <a:rPr lang="ru-UA" sz="2800" dirty="0" err="1">
                <a:latin typeface="Arial" panose="020B0604020202020204" pitchFamily="34" charset="0"/>
                <a:cs typeface="Arial" panose="020B0604020202020204" pitchFamily="34" charset="0"/>
              </a:rPr>
              <a:t>saliva</a:t>
            </a:r>
            <a:r>
              <a:rPr lang="ru-UA" sz="2800" dirty="0">
                <a:latin typeface="Arial" panose="020B0604020202020204" pitchFamily="34" charset="0"/>
                <a:cs typeface="Arial" panose="020B0604020202020204" pitchFamily="34" charset="0"/>
              </a:rPr>
              <a:t>.</a:t>
            </a:r>
            <a:endParaRPr lang="uk-UA" sz="2800" dirty="0">
              <a:latin typeface="Arial" panose="020B0604020202020204" pitchFamily="34" charset="0"/>
              <a:cs typeface="Arial" panose="020B0604020202020204" pitchFamily="34" charset="0"/>
            </a:endParaRPr>
          </a:p>
          <a:p>
            <a:endParaRPr lang="uk-UA"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Less common for infecting others is the release of mycobacteria tuberculosis from fistulas (in case of tuberculosis of the lymph nodes, bones), with urine (in case of tuberculosis of the kidneys). </a:t>
            </a:r>
          </a:p>
          <a:p>
            <a:r>
              <a:rPr lang="en-US" sz="2800" dirty="0">
                <a:latin typeface="Arial" panose="020B0604020202020204" pitchFamily="34" charset="0"/>
                <a:cs typeface="Arial" panose="020B0604020202020204" pitchFamily="34" charset="0"/>
              </a:rPr>
              <a:t>Sometimes animals affected by tuberculosis can become a source of infection (most often cows, rarely - goats, dogs, cats).</a:t>
            </a:r>
            <a:endParaRPr lang="ru-UA"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6579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E443CA-94B5-4314-ABD8-21A8015653D6}"/>
              </a:ext>
            </a:extLst>
          </p:cNvPr>
          <p:cNvSpPr txBox="1"/>
          <p:nvPr/>
        </p:nvSpPr>
        <p:spPr>
          <a:xfrm>
            <a:off x="727586" y="294970"/>
            <a:ext cx="10019071" cy="5955476"/>
          </a:xfrm>
          <a:prstGeom prst="rect">
            <a:avLst/>
          </a:prstGeom>
          <a:noFill/>
        </p:spPr>
        <p:txBody>
          <a:bodyPr wrap="square">
            <a:spAutoFit/>
          </a:bodyPr>
          <a:lstStyle/>
          <a:p>
            <a:r>
              <a:rPr lang="ru-UA" sz="2100" b="1" i="1" dirty="0" err="1">
                <a:solidFill>
                  <a:srgbClr val="FF0000"/>
                </a:solidFill>
                <a:latin typeface="Arial" panose="020B0604020202020204" pitchFamily="34" charset="0"/>
                <a:cs typeface="Arial" panose="020B0604020202020204" pitchFamily="34" charset="0"/>
              </a:rPr>
              <a:t>Coniotuberculosis</a:t>
            </a:r>
            <a:r>
              <a:rPr lang="uk-UA" sz="2100" b="1" i="1" dirty="0">
                <a:latin typeface="Arial" panose="020B0604020202020204" pitchFamily="34" charset="0"/>
                <a:cs typeface="Arial" panose="020B0604020202020204" pitchFamily="34" charset="0"/>
              </a:rPr>
              <a:t> -</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is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an</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occupational</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disease</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that</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is</a:t>
            </a:r>
            <a:r>
              <a:rPr lang="ru-UA" sz="2100" dirty="0">
                <a:latin typeface="Arial" panose="020B0604020202020204" pitchFamily="34" charset="0"/>
                <a:cs typeface="Arial" panose="020B0604020202020204" pitchFamily="34" charset="0"/>
              </a:rPr>
              <a:t> a </a:t>
            </a:r>
            <a:r>
              <a:rPr lang="ru-UA" sz="2100" dirty="0" err="1">
                <a:latin typeface="Arial" panose="020B0604020202020204" pitchFamily="34" charset="0"/>
                <a:cs typeface="Arial" panose="020B0604020202020204" pitchFamily="34" charset="0"/>
              </a:rPr>
              <a:t>form</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of</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pneumoconiosis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complicated</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by</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tuberculosis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infection</a:t>
            </a:r>
            <a:r>
              <a:rPr lang="ru-UA" sz="2100" dirty="0">
                <a:latin typeface="Arial" panose="020B0604020202020204" pitchFamily="34" charset="0"/>
                <a:cs typeface="Arial" panose="020B0604020202020204" pitchFamily="34" charset="0"/>
              </a:rPr>
              <a:t>. It </a:t>
            </a:r>
            <a:r>
              <a:rPr lang="ru-UA" sz="2100" dirty="0" err="1">
                <a:latin typeface="Arial" panose="020B0604020202020204" pitchFamily="34" charset="0"/>
                <a:cs typeface="Arial" panose="020B0604020202020204" pitchFamily="34" charset="0"/>
              </a:rPr>
              <a:t>occurs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with</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prolonged</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inhalation</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of</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industrial</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aerosols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containing</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Mycobacterium</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tuberculosis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and</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leads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to</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various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radiological</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and</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pathomorphological</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changes</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in</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the</a:t>
            </a:r>
            <a:r>
              <a:rPr lang="ru-UA" sz="2100" dirty="0">
                <a:latin typeface="Arial" panose="020B0604020202020204" pitchFamily="34" charset="0"/>
                <a:cs typeface="Arial" panose="020B0604020202020204" pitchFamily="34" charset="0"/>
              </a:rPr>
              <a:t> </a:t>
            </a:r>
            <a:r>
              <a:rPr lang="ru-UA" sz="2100" dirty="0" err="1">
                <a:latin typeface="Arial" panose="020B0604020202020204" pitchFamily="34" charset="0"/>
                <a:cs typeface="Arial" panose="020B0604020202020204" pitchFamily="34" charset="0"/>
              </a:rPr>
              <a:t>lungs</a:t>
            </a:r>
            <a:r>
              <a:rPr lang="ru-UA" sz="2100" dirty="0">
                <a:latin typeface="Arial" panose="020B0604020202020204" pitchFamily="34" charset="0"/>
                <a:cs typeface="Arial" panose="020B0604020202020204" pitchFamily="34" charset="0"/>
              </a:rPr>
              <a:t>.</a:t>
            </a:r>
            <a:endParaRPr lang="uk-UA" sz="2100" dirty="0">
              <a:latin typeface="Arial" panose="020B0604020202020204" pitchFamily="34" charset="0"/>
              <a:cs typeface="Arial" panose="020B0604020202020204" pitchFamily="34" charset="0"/>
            </a:endParaRPr>
          </a:p>
          <a:p>
            <a:endParaRPr lang="uk-UA"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It usually develops in workers who inhale dust containing free silicon dioxide (</a:t>
            </a:r>
            <a:r>
              <a:rPr lang="en-US" sz="2100" dirty="0" err="1">
                <a:latin typeface="Arial" panose="020B0604020202020204" pitchFamily="34" charset="0"/>
                <a:cs typeface="Arial" panose="020B0604020202020204" pitchFamily="34" charset="0"/>
              </a:rPr>
              <a:t>SiO</a:t>
            </a:r>
            <a:r>
              <a:rPr lang="en-US" sz="2100" dirty="0">
                <a:latin typeface="Arial" panose="020B0604020202020204" pitchFamily="34" charset="0"/>
                <a:cs typeface="Arial" panose="020B0604020202020204" pitchFamily="34" charset="0"/>
              </a:rPr>
              <a:t>₂) for a long time, against the background of infection with Mycobacterium tuberculosis (</a:t>
            </a:r>
            <a:r>
              <a:rPr lang="en-US" sz="2100" dirty="0" err="1">
                <a:latin typeface="Arial" panose="020B0604020202020204" pitchFamily="34" charset="0"/>
                <a:cs typeface="Arial" panose="020B0604020202020204" pitchFamily="34" charset="0"/>
              </a:rPr>
              <a:t>silicotuberculosis</a:t>
            </a:r>
            <a:r>
              <a:rPr lang="en-US" sz="2100" dirty="0">
                <a:latin typeface="Arial" panose="020B0604020202020204" pitchFamily="34" charset="0"/>
                <a:cs typeface="Arial" panose="020B0604020202020204" pitchFamily="34" charset="0"/>
              </a:rPr>
              <a:t>). Tuberculosis is especially often recorded in nodular and nodular forms of silicosis, as well as in patients with a severe course of this disease. </a:t>
            </a:r>
            <a:endParaRPr lang="uk-UA" sz="2100" dirty="0">
              <a:latin typeface="Arial" panose="020B0604020202020204" pitchFamily="34" charset="0"/>
              <a:cs typeface="Arial" panose="020B0604020202020204" pitchFamily="34" charset="0"/>
            </a:endParaRPr>
          </a:p>
          <a:p>
            <a:endParaRPr lang="uk-UA"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There are silicosis with subsequent addition of tuberculosis, tuberculosis with the development of silicosis, and </a:t>
            </a:r>
            <a:r>
              <a:rPr lang="en-US" sz="2100" dirty="0" err="1">
                <a:latin typeface="Arial" panose="020B0604020202020204" pitchFamily="34" charset="0"/>
                <a:cs typeface="Arial" panose="020B0604020202020204" pitchFamily="34" charset="0"/>
              </a:rPr>
              <a:t>silicotuberculosis</a:t>
            </a:r>
            <a:r>
              <a:rPr lang="en-US" sz="2100" dirty="0">
                <a:latin typeface="Arial" panose="020B0604020202020204" pitchFamily="34" charset="0"/>
                <a:cs typeface="Arial" panose="020B0604020202020204" pitchFamily="34" charset="0"/>
              </a:rPr>
              <a:t>, in which it is impossible to establish the nature of the primary lesion.</a:t>
            </a:r>
            <a:endParaRPr lang="uk-UA" sz="2100" dirty="0">
              <a:latin typeface="Arial" panose="020B0604020202020204" pitchFamily="34" charset="0"/>
              <a:cs typeface="Arial" panose="020B0604020202020204" pitchFamily="34" charset="0"/>
            </a:endParaRPr>
          </a:p>
          <a:p>
            <a:endParaRPr lang="uk-UA" dirty="0">
              <a:latin typeface="Arial" panose="020B0604020202020204" pitchFamily="34" charset="0"/>
              <a:cs typeface="Arial" panose="020B0604020202020204" pitchFamily="34" charset="0"/>
            </a:endParaRPr>
          </a:p>
          <a:p>
            <a:endParaRPr lang="uk-UA" dirty="0">
              <a:latin typeface="Arial" panose="020B0604020202020204" pitchFamily="34" charset="0"/>
              <a:cs typeface="Arial" panose="020B0604020202020204" pitchFamily="34" charset="0"/>
            </a:endParaRPr>
          </a:p>
          <a:p>
            <a:endParaRPr lang="uk-UA" dirty="0">
              <a:latin typeface="Arial" panose="020B0604020202020204" pitchFamily="34" charset="0"/>
              <a:cs typeface="Arial" panose="020B0604020202020204" pitchFamily="34" charset="0"/>
            </a:endParaRPr>
          </a:p>
          <a:p>
            <a:endParaRPr lang="uk-UA" dirty="0">
              <a:latin typeface="Arial" panose="020B0604020202020204" pitchFamily="34" charset="0"/>
              <a:cs typeface="Arial" panose="020B0604020202020204" pitchFamily="34" charset="0"/>
            </a:endParaRPr>
          </a:p>
          <a:p>
            <a:endParaRPr lang="ru-UA" dirty="0">
              <a:latin typeface="Arial" panose="020B0604020202020204" pitchFamily="34" charset="0"/>
              <a:cs typeface="Arial" panose="020B0604020202020204" pitchFamily="34" charset="0"/>
            </a:endParaRPr>
          </a:p>
        </p:txBody>
      </p:sp>
      <p:sp>
        <p:nvSpPr>
          <p:cNvPr id="8" name="Rectangle 5">
            <a:extLst>
              <a:ext uri="{FF2B5EF4-FFF2-40B4-BE49-F238E27FC236}">
                <a16:creationId xmlns:a16="http://schemas.microsoft.com/office/drawing/2014/main" id="{42A55B11-B58F-4280-8FE8-E0C22D43D042}"/>
              </a:ext>
            </a:extLst>
          </p:cNvPr>
          <p:cNvSpPr>
            <a:spLocks noChangeArrowheads="1"/>
          </p:cNvSpPr>
          <p:nvPr/>
        </p:nvSpPr>
        <p:spPr bwMode="auto">
          <a:xfrm>
            <a:off x="919317" y="5266780"/>
            <a:ext cx="10353366"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UA" altLang="ru-UA"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928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716D9A-6936-4242-BF12-F45BED005564}"/>
              </a:ext>
            </a:extLst>
          </p:cNvPr>
          <p:cNvSpPr txBox="1"/>
          <p:nvPr/>
        </p:nvSpPr>
        <p:spPr>
          <a:xfrm>
            <a:off x="275303" y="373627"/>
            <a:ext cx="10933473" cy="6463308"/>
          </a:xfrm>
          <a:prstGeom prst="rect">
            <a:avLst/>
          </a:prstGeom>
          <a:noFill/>
        </p:spPr>
        <p:txBody>
          <a:bodyPr wrap="square">
            <a:spAutoFit/>
          </a:bodyPr>
          <a:lstStyle/>
          <a:p>
            <a:r>
              <a:rPr lang="ru-UA" b="1" dirty="0" err="1">
                <a:solidFill>
                  <a:srgbClr val="FF0000"/>
                </a:solidFill>
              </a:rPr>
              <a:t>Types</a:t>
            </a:r>
            <a:r>
              <a:rPr lang="ru-UA" b="1" dirty="0">
                <a:solidFill>
                  <a:srgbClr val="FF0000"/>
                </a:solidFill>
              </a:rPr>
              <a:t> </a:t>
            </a:r>
            <a:r>
              <a:rPr lang="ru-UA" b="1" dirty="0" err="1">
                <a:solidFill>
                  <a:srgbClr val="FF0000"/>
                </a:solidFill>
              </a:rPr>
              <a:t>of</a:t>
            </a:r>
            <a:r>
              <a:rPr lang="ru-UA" b="1" dirty="0">
                <a:solidFill>
                  <a:srgbClr val="FF0000"/>
                </a:solidFill>
              </a:rPr>
              <a:t> X-</a:t>
            </a:r>
            <a:r>
              <a:rPr lang="ru-UA" b="1" dirty="0" err="1">
                <a:solidFill>
                  <a:srgbClr val="FF0000"/>
                </a:solidFill>
              </a:rPr>
              <a:t>ray</a:t>
            </a:r>
            <a:r>
              <a:rPr lang="ru-UA" b="1" dirty="0">
                <a:solidFill>
                  <a:srgbClr val="FF0000"/>
                </a:solidFill>
              </a:rPr>
              <a:t> </a:t>
            </a:r>
            <a:r>
              <a:rPr lang="ru-UA" b="1" dirty="0" err="1">
                <a:solidFill>
                  <a:srgbClr val="FF0000"/>
                </a:solidFill>
              </a:rPr>
              <a:t>diagnostics</a:t>
            </a:r>
            <a:r>
              <a:rPr lang="ru-UA" b="1" dirty="0">
                <a:solidFill>
                  <a:srgbClr val="FF0000"/>
                </a:solidFill>
              </a:rPr>
              <a:t> </a:t>
            </a:r>
            <a:r>
              <a:rPr lang="ru-UA" b="1" dirty="0" err="1">
                <a:solidFill>
                  <a:srgbClr val="FF0000"/>
                </a:solidFill>
              </a:rPr>
              <a:t>for</a:t>
            </a:r>
            <a:r>
              <a:rPr lang="ru-UA" b="1" dirty="0">
                <a:solidFill>
                  <a:srgbClr val="FF0000"/>
                </a:solidFill>
              </a:rPr>
              <a:t> </a:t>
            </a:r>
            <a:r>
              <a:rPr lang="ru-UA" b="1" dirty="0" err="1">
                <a:solidFill>
                  <a:srgbClr val="FF0000"/>
                </a:solidFill>
              </a:rPr>
              <a:t>tuberculosis</a:t>
            </a:r>
            <a:r>
              <a:rPr lang="ru-UA" b="1" dirty="0">
                <a:solidFill>
                  <a:srgbClr val="FF0000"/>
                </a:solidFill>
              </a:rPr>
              <a:t>:</a:t>
            </a:r>
            <a:endParaRPr lang="uk-UA" b="1" dirty="0">
              <a:solidFill>
                <a:srgbClr val="FF0000"/>
              </a:solidFill>
            </a:endParaRPr>
          </a:p>
          <a:p>
            <a:pPr marL="285750" indent="-285750">
              <a:buFontTx/>
              <a:buChar char="-"/>
            </a:pPr>
            <a:r>
              <a:rPr lang="en-US" b="1" i="1" dirty="0" err="1"/>
              <a:t>Roentgenoscopy</a:t>
            </a:r>
            <a:r>
              <a:rPr lang="en-US" b="1" i="1" dirty="0"/>
              <a:t>. </a:t>
            </a:r>
            <a:r>
              <a:rPr lang="en-US" dirty="0"/>
              <a:t>This is a direct examination of the patient under an X-ray screen. With this method, you can quickly get a result, examine the patient in different projections, and get an idea of ​​the functioning of various organs (depth of breathing, heart pulsation). During fluoroscopy, it is possible to mark the place for pleural puncture, monitor the performance of </a:t>
            </a:r>
            <a:r>
              <a:rPr lang="en-US" dirty="0" err="1"/>
              <a:t>angiopulmonography</a:t>
            </a:r>
            <a:r>
              <a:rPr lang="en-US" dirty="0"/>
              <a:t>, bronchography;</a:t>
            </a:r>
            <a:endParaRPr lang="uk-UA" dirty="0"/>
          </a:p>
          <a:p>
            <a:pPr marL="285750" indent="-285750">
              <a:buFontTx/>
              <a:buChar char="-"/>
            </a:pPr>
            <a:r>
              <a:rPr lang="en-US" b="1" i="1" dirty="0"/>
              <a:t>Radiography.</a:t>
            </a:r>
            <a:r>
              <a:rPr lang="en-US" dirty="0"/>
              <a:t> Taking a picture in direct and lateral projections. The study can be repeated to monitor the dynamics of the process, the picture should be consulted with a qualified specialist;</a:t>
            </a:r>
            <a:endParaRPr lang="uk-UA" dirty="0"/>
          </a:p>
          <a:p>
            <a:pPr marL="285750" indent="-285750">
              <a:buFontTx/>
              <a:buChar char="-"/>
            </a:pPr>
            <a:r>
              <a:rPr lang="en-US" b="1" i="1" dirty="0"/>
              <a:t>Fluorography</a:t>
            </a:r>
            <a:r>
              <a:rPr lang="en-US" dirty="0"/>
              <a:t> is used for mass examinations of the population. The throughput of a fluoroscope is up to 50-60 people per hour. It is cheaper than radiography. The informativeness of a high-quality fluorogram is close to radiography, it can be performed in different projections. Therefore, recently fluorography has also been used as a diagnostic method;</a:t>
            </a:r>
            <a:endParaRPr lang="uk-UA" dirty="0"/>
          </a:p>
          <a:p>
            <a:pPr marL="285750" indent="-285750">
              <a:buFontTx/>
              <a:buChar char="-"/>
            </a:pPr>
            <a:r>
              <a:rPr lang="en-US" b="1" i="1" dirty="0"/>
              <a:t>Tomography</a:t>
            </a:r>
            <a:r>
              <a:rPr lang="en-US" dirty="0"/>
              <a:t> is a layer-by-layer study at different depths, which allows for a more accurate determination of the structure (in particular, the presence of small decay cavities) and localization of the pathological formation. The tomograms do not show the bone framework of the chest, which could overlap pathological shadows;</a:t>
            </a:r>
            <a:endParaRPr lang="uk-UA" dirty="0"/>
          </a:p>
          <a:p>
            <a:pPr marL="285750" indent="-285750">
              <a:buFontTx/>
              <a:buChar char="-"/>
            </a:pPr>
            <a:r>
              <a:rPr lang="en-US" b="1" i="1" dirty="0"/>
              <a:t>Computed tomography </a:t>
            </a:r>
            <a:r>
              <a:rPr lang="en-US" dirty="0"/>
              <a:t>provides images of the transverse layers of the human body at different levels. It can be used to distinguish tissues and formations with a slight difference in density, study their detailed structure, detect small decay cavities, slightly enlarged lymph nodes at the root of the lungs, mesenteric lymph nodes and extraperitoneal nodes</a:t>
            </a:r>
            <a:r>
              <a:rPr lang="uk-UA" dirty="0"/>
              <a:t>;</a:t>
            </a:r>
          </a:p>
          <a:p>
            <a:pPr marL="285750" indent="-285750">
              <a:buFontTx/>
              <a:buChar char="-"/>
            </a:pPr>
            <a:r>
              <a:rPr lang="en-US" b="1" i="1" dirty="0"/>
              <a:t>Bronchography</a:t>
            </a:r>
            <a:r>
              <a:rPr lang="en-US" dirty="0"/>
              <a:t> consists of filling the bronchi with a contrast agent after local anesthesia, followed by taking X-rays in two projections. This method can detect narrowing, deformation and stenosis of the bronchi, bronchiectasis.</a:t>
            </a:r>
            <a:endParaRPr lang="uk-UA" dirty="0"/>
          </a:p>
          <a:p>
            <a:pPr marL="285750" indent="-285750">
              <a:buFontTx/>
              <a:buChar char="-"/>
            </a:pPr>
            <a:endParaRPr lang="uk-UA" dirty="0"/>
          </a:p>
          <a:p>
            <a:endParaRPr lang="ru-UA" dirty="0"/>
          </a:p>
        </p:txBody>
      </p:sp>
    </p:spTree>
    <p:extLst>
      <p:ext uri="{BB962C8B-B14F-4D97-AF65-F5344CB8AC3E}">
        <p14:creationId xmlns:p14="http://schemas.microsoft.com/office/powerpoint/2010/main" val="3647888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C3F24C-64CD-43F9-B58E-D2274A251BA6}"/>
              </a:ext>
            </a:extLst>
          </p:cNvPr>
          <p:cNvSpPr txBox="1"/>
          <p:nvPr/>
        </p:nvSpPr>
        <p:spPr>
          <a:xfrm>
            <a:off x="3392129" y="3096539"/>
            <a:ext cx="7256207" cy="584775"/>
          </a:xfrm>
          <a:prstGeom prst="rect">
            <a:avLst/>
          </a:prstGeom>
          <a:noFill/>
        </p:spPr>
        <p:txBody>
          <a:bodyPr wrap="square">
            <a:spAutoFit/>
          </a:bodyPr>
          <a:lstStyle/>
          <a:p>
            <a:r>
              <a:rPr lang="en-US" sz="3200" dirty="0">
                <a:solidFill>
                  <a:srgbClr val="3C4043"/>
                </a:solidFill>
                <a:latin typeface="Roboto"/>
              </a:rPr>
              <a:t>Thank you for your attention!</a:t>
            </a:r>
            <a:endParaRPr lang="x-none" sz="3200" dirty="0"/>
          </a:p>
        </p:txBody>
      </p:sp>
    </p:spTree>
    <p:extLst>
      <p:ext uri="{BB962C8B-B14F-4D97-AF65-F5344CB8AC3E}">
        <p14:creationId xmlns:p14="http://schemas.microsoft.com/office/powerpoint/2010/main" val="2883780633"/>
      </p:ext>
    </p:extLst>
  </p:cSld>
  <p:clrMapOvr>
    <a:masterClrMapping/>
  </p:clrMapOvr>
</p:sld>
</file>

<file path=ppt/theme/theme1.xml><?xml version="1.0" encoding="utf-8"?>
<a:theme xmlns:a="http://schemas.openxmlformats.org/drawingml/2006/main" name="Ретроспектива">
  <a:themeElements>
    <a:clrScheme name="Ретроспектива">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спектив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спектива">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198</TotalTime>
  <Words>716</Words>
  <Application>Microsoft Office PowerPoint</Application>
  <PresentationFormat>Широкий екран</PresentationFormat>
  <Paragraphs>28</Paragraphs>
  <Slides>7</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7</vt:i4>
      </vt:variant>
    </vt:vector>
  </HeadingPairs>
  <TitlesOfParts>
    <vt:vector size="14" baseType="lpstr">
      <vt:lpstr>Arial</vt:lpstr>
      <vt:lpstr>Calibri</vt:lpstr>
      <vt:lpstr>Calibri Light</vt:lpstr>
      <vt:lpstr>inherit</vt:lpstr>
      <vt:lpstr>Roboto</vt:lpstr>
      <vt:lpstr>Times New Roman</vt:lpstr>
      <vt:lpstr>Ретроспектива</vt:lpstr>
      <vt:lpstr>Odessa National Medical University Department of Occupational Pathology, Clinical Laboratory  and Functional Diagnostics</vt:lpstr>
      <vt:lpstr>Goal: to expand and specify knowledge about occupational tuberculosis, the course of this disease, clinical features and diagnostics, treatment and prevention, as well as conducting an examination of work capacity for this pathology.  </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Odessa National Medical University Department of Occupational Pathology, Clinical Laboratory and Functional Diagnostics</dc:title>
  <dc:creator>Шевченко Наталія Олександрівна</dc:creator>
  <cp:lastModifiedBy>Шевченко Наталія Олександрівна</cp:lastModifiedBy>
  <cp:revision>16</cp:revision>
  <dcterms:created xsi:type="dcterms:W3CDTF">2025-10-29T15:28:28Z</dcterms:created>
  <dcterms:modified xsi:type="dcterms:W3CDTF">2025-10-29T18:46:45Z</dcterms:modified>
</cp:coreProperties>
</file>