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41"/>
  </p:notesMasterIdLst>
  <p:handoutMasterIdLst>
    <p:handoutMasterId r:id="rId42"/>
  </p:handoutMasterIdLst>
  <p:sldIdLst>
    <p:sldId id="265" r:id="rId5"/>
    <p:sldId id="270" r:id="rId6"/>
    <p:sldId id="271" r:id="rId7"/>
    <p:sldId id="272" r:id="rId8"/>
    <p:sldId id="273" r:id="rId9"/>
    <p:sldId id="274" r:id="rId10"/>
    <p:sldId id="275" r:id="rId11"/>
    <p:sldId id="276" r:id="rId12"/>
    <p:sldId id="277" r:id="rId13"/>
    <p:sldId id="278" r:id="rId14"/>
    <p:sldId id="279" r:id="rId15"/>
    <p:sldId id="280" r:id="rId16"/>
    <p:sldId id="281" r:id="rId17"/>
    <p:sldId id="291" r:id="rId18"/>
    <p:sldId id="292" r:id="rId19"/>
    <p:sldId id="282" r:id="rId20"/>
    <p:sldId id="283" r:id="rId21"/>
    <p:sldId id="284" r:id="rId22"/>
    <p:sldId id="285" r:id="rId23"/>
    <p:sldId id="286" r:id="rId24"/>
    <p:sldId id="287" r:id="rId25"/>
    <p:sldId id="288" r:id="rId26"/>
    <p:sldId id="289" r:id="rId27"/>
    <p:sldId id="290"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Lst>
  <p:sldSz cx="12192000" cy="6858000"/>
  <p:notesSz cx="6858000" cy="9144000"/>
  <p:defaultTextStyle>
    <a:defPPr rtl="0">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73" d="100"/>
          <a:sy n="73" d="100"/>
        </p:scale>
        <p:origin x="-624" y="-10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3024" y="96"/>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uk-UA" dirty="0"/>
          </a:p>
        </p:txBody>
      </p:sp>
      <p:sp>
        <p:nvSpPr>
          <p:cNvPr id="3" name="Місце для дати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6DA4BE6-BB57-4BC7-B7B3-56EF5B88B0E5}" type="datetime1">
              <a:rPr lang="uk-UA" smtClean="0"/>
              <a:pPr rtl="0"/>
              <a:t>09.11.2025</a:t>
            </a:fld>
            <a:endParaRPr lang="uk-UA" dirty="0"/>
          </a:p>
        </p:txBody>
      </p:sp>
      <p:sp>
        <p:nvSpPr>
          <p:cNvPr id="4" name="Місце для нижнього колонтитула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uk-UA" dirty="0"/>
          </a:p>
        </p:txBody>
      </p:sp>
      <p:sp>
        <p:nvSpPr>
          <p:cNvPr id="5" name="Місце для номера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78FE58C-C1A6-4C4C-90C2-B7F5B0504B2D}" type="slidenum">
              <a:rPr lang="uk-UA" smtClean="0"/>
              <a:pPr rtl="0"/>
              <a:t>‹#›</a:t>
            </a:fld>
            <a:endParaRPr lang="uk-UA" dirty="0"/>
          </a:p>
        </p:txBody>
      </p:sp>
    </p:spTree>
    <p:extLst>
      <p:ext uri="{BB962C8B-B14F-4D97-AF65-F5344CB8AC3E}">
        <p14:creationId xmlns:p14="http://schemas.microsoft.com/office/powerpoint/2010/main" xmlns="" val="4034605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uk-UA" noProof="0" dirty="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77D6AC-9790-4134-B8ED-B29CD8293E2A}" type="datetime1">
              <a:rPr lang="uk-UA" smtClean="0"/>
              <a:pPr/>
              <a:t>09.11.2025</a:t>
            </a:fld>
            <a:endParaRPr lang="uk-UA" dirty="0"/>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uk-UA" noProof="0" dirty="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uk-UA" noProof="0" dirty="0"/>
              <a:t>Зразки заголовків</a:t>
            </a:r>
          </a:p>
          <a:p>
            <a:pPr lvl="1" rtl="0"/>
            <a:r>
              <a:rPr lang="uk-UA" noProof="0" dirty="0"/>
              <a:t>Другий рівень</a:t>
            </a:r>
          </a:p>
          <a:p>
            <a:pPr lvl="2" rtl="0"/>
            <a:r>
              <a:rPr lang="uk-UA" noProof="0" dirty="0"/>
              <a:t>Третій рівень</a:t>
            </a:r>
          </a:p>
          <a:p>
            <a:pPr lvl="3" rtl="0"/>
            <a:r>
              <a:rPr lang="uk-UA" noProof="0" dirty="0"/>
              <a:t>Четвертий рівень</a:t>
            </a:r>
          </a:p>
          <a:p>
            <a:pPr lvl="4" rtl="0"/>
            <a:r>
              <a:rPr lang="uk-UA" noProof="0" dirty="0"/>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uk-UA" noProof="0" dirty="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10E1E9A-E921-4174-A0FC-51868D7AC568}" type="slidenum">
              <a:rPr lang="uk-UA" noProof="0" smtClean="0"/>
              <a:pPr rtl="0"/>
              <a:t>‹#›</a:t>
            </a:fld>
            <a:endParaRPr lang="uk-UA" noProof="0" dirty="0"/>
          </a:p>
        </p:txBody>
      </p:sp>
    </p:spTree>
    <p:extLst>
      <p:ext uri="{BB962C8B-B14F-4D97-AF65-F5344CB8AC3E}">
        <p14:creationId xmlns:p14="http://schemas.microsoft.com/office/powerpoint/2010/main" xmlns="" val="37378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pPr rtl="0"/>
            <a:fld id="{810E1E9A-E921-4174-A0FC-51868D7AC568}" type="slidenum">
              <a:rPr lang="uk-UA" smtClean="0"/>
              <a:pPr rtl="0"/>
              <a:t>1</a:t>
            </a:fld>
            <a:endParaRPr lang="uk-UA" dirty="0"/>
          </a:p>
        </p:txBody>
      </p:sp>
    </p:spTree>
    <p:extLst>
      <p:ext uri="{BB962C8B-B14F-4D97-AF65-F5344CB8AC3E}">
        <p14:creationId xmlns:p14="http://schemas.microsoft.com/office/powerpoint/2010/main" xmlns="" val="3920206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041400"/>
            <a:ext cx="9144000" cy="2387600"/>
          </a:xfrm>
        </p:spPr>
        <p:txBody>
          <a:bodyPr rtlCol="0" anchor="b"/>
          <a:lstStyle>
            <a:lvl1pPr algn="ctr">
              <a:defRPr sz="6000"/>
            </a:lvl1pPr>
          </a:lstStyle>
          <a:p>
            <a:pPr rtl="0"/>
            <a:r>
              <a:rPr lang="uk-UA" noProof="0"/>
              <a:t>Клацніть, щоб редагувати стиль зразка заголовка</a:t>
            </a:r>
            <a:endParaRPr lang="uk-UA" noProof="0" dirty="0"/>
          </a:p>
        </p:txBody>
      </p:sp>
      <p:sp>
        <p:nvSpPr>
          <p:cNvPr id="3" name="Підзаголовок 2"/>
          <p:cNvSpPr>
            <a:spLocks noGrp="1"/>
          </p:cNvSpPr>
          <p:nvPr>
            <p:ph type="subTitle" idx="1"/>
          </p:nvPr>
        </p:nvSpPr>
        <p:spPr>
          <a:xfrm>
            <a:off x="1524000" y="3602038"/>
            <a:ext cx="9144000" cy="1655762"/>
          </a:xfrm>
        </p:spPr>
        <p:txBody>
          <a:bodyPr rtlCol="0"/>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uk-UA" noProof="0"/>
              <a:t>Клацніть, щоб редагувати стиль зразка підзаголовка</a:t>
            </a:r>
            <a:endParaRPr lang="uk-UA" noProof="0" dirty="0"/>
          </a:p>
        </p:txBody>
      </p:sp>
      <p:sp>
        <p:nvSpPr>
          <p:cNvPr id="4" name="Місце для дати 3"/>
          <p:cNvSpPr>
            <a:spLocks noGrp="1"/>
          </p:cNvSpPr>
          <p:nvPr>
            <p:ph type="dt" sz="half" idx="10"/>
          </p:nvPr>
        </p:nvSpPr>
        <p:spPr/>
        <p:txBody>
          <a:bodyPr rtlCol="0"/>
          <a:lstStyle/>
          <a:p>
            <a:pPr rtl="0"/>
            <a:fld id="{76D84C44-8B67-46CD-84B3-E9172F3EC809}" type="datetime1">
              <a:rPr lang="uk-UA" noProof="0" smtClean="0"/>
              <a:pPr rtl="0"/>
              <a:t>09.11.2025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6467056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вмі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idx="1"/>
          </p:nvPr>
        </p:nvSpPr>
        <p:spPr/>
        <p:txBody>
          <a:bodyPr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551C9351-A8EF-443E-8949-FEA6826B65FA}" type="datetime1">
              <a:rPr lang="uk-UA" noProof="0" smtClean="0"/>
              <a:pPr rtl="0"/>
              <a:t>09.11.2025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21987939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1658" y="1709738"/>
            <a:ext cx="10105791" cy="2862262"/>
          </a:xfrm>
        </p:spPr>
        <p:txBody>
          <a:bodyPr rtlCol="0" anchor="b"/>
          <a:lstStyle>
            <a:lvl1pPr>
              <a:defRPr sz="6000"/>
            </a:lvl1pPr>
          </a:lstStyle>
          <a:p>
            <a:pPr rtl="0"/>
            <a:r>
              <a:rPr lang="uk-UA" noProof="0"/>
              <a:t>Клацніть, щоб редагувати стиль зразка заголовка</a:t>
            </a:r>
            <a:endParaRPr lang="uk-UA" noProof="0" dirty="0"/>
          </a:p>
        </p:txBody>
      </p:sp>
      <p:sp>
        <p:nvSpPr>
          <p:cNvPr id="3" name="Місце для тексту 2"/>
          <p:cNvSpPr>
            <a:spLocks noGrp="1"/>
          </p:cNvSpPr>
          <p:nvPr>
            <p:ph type="body" idx="1"/>
          </p:nvPr>
        </p:nvSpPr>
        <p:spPr>
          <a:xfrm>
            <a:off x="1241658" y="4589463"/>
            <a:ext cx="10105791" cy="1500187"/>
          </a:xfrm>
        </p:spPr>
        <p:txBody>
          <a:bodyPr rtlCol="0"/>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uk-UA" noProof="0"/>
              <a:t>Відредагуйте стиль зразка тексту</a:t>
            </a:r>
          </a:p>
        </p:txBody>
      </p:sp>
      <p:sp>
        <p:nvSpPr>
          <p:cNvPr id="4" name="Місце для дати 3"/>
          <p:cNvSpPr>
            <a:spLocks noGrp="1"/>
          </p:cNvSpPr>
          <p:nvPr>
            <p:ph type="dt" sz="half" idx="10"/>
          </p:nvPr>
        </p:nvSpPr>
        <p:spPr/>
        <p:txBody>
          <a:bodyPr rtlCol="0"/>
          <a:lstStyle/>
          <a:p>
            <a:pPr rtl="0"/>
            <a:fld id="{7941E268-EA3A-46DC-9577-902CA88CAFB6}" type="datetime1">
              <a:rPr lang="uk-UA" noProof="0" smtClean="0"/>
              <a:pPr rtl="0"/>
              <a:t>09.11.2025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40676867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елементи вмісту">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sz="half" idx="1"/>
          </p:nvPr>
        </p:nvSpPr>
        <p:spPr>
          <a:xfrm>
            <a:off x="1569700" y="1825625"/>
            <a:ext cx="4754880" cy="43513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вмісту 3"/>
          <p:cNvSpPr>
            <a:spLocks noGrp="1"/>
          </p:cNvSpPr>
          <p:nvPr>
            <p:ph sz="half" idx="2"/>
          </p:nvPr>
        </p:nvSpPr>
        <p:spPr>
          <a:xfrm>
            <a:off x="6605325" y="1825625"/>
            <a:ext cx="4754880" cy="43513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5" name="Місце для дати 4"/>
          <p:cNvSpPr>
            <a:spLocks noGrp="1"/>
          </p:cNvSpPr>
          <p:nvPr>
            <p:ph type="dt" sz="half" idx="10"/>
          </p:nvPr>
        </p:nvSpPr>
        <p:spPr/>
        <p:txBody>
          <a:bodyPr rtlCol="0"/>
          <a:lstStyle/>
          <a:p>
            <a:pPr rtl="0"/>
            <a:fld id="{DB6819DA-0229-48A6-A9A4-FCC30C913952}" type="datetime1">
              <a:rPr lang="uk-UA" noProof="0" smtClean="0"/>
              <a:pPr rtl="0"/>
              <a:t>09.11.2025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106368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24100" y="274638"/>
            <a:ext cx="9023350" cy="1143000"/>
          </a:xfrm>
        </p:spPr>
        <p:txBody>
          <a:bodyPr rtlCol="0"/>
          <a:lstStyle/>
          <a:p>
            <a:pPr rtl="0"/>
            <a:r>
              <a:rPr lang="uk-UA" noProof="0"/>
              <a:t>Клацніть, щоб редагувати стиль зразка заголовка</a:t>
            </a:r>
            <a:endParaRPr lang="uk-UA" noProof="0" dirty="0"/>
          </a:p>
        </p:txBody>
      </p:sp>
      <p:sp>
        <p:nvSpPr>
          <p:cNvPr id="3" name="Місце для тексту 2"/>
          <p:cNvSpPr>
            <a:spLocks noGrp="1"/>
          </p:cNvSpPr>
          <p:nvPr>
            <p:ph type="body" idx="1"/>
          </p:nvPr>
        </p:nvSpPr>
        <p:spPr>
          <a:xfrm>
            <a:off x="1562100" y="1489075"/>
            <a:ext cx="4754880" cy="641350"/>
          </a:xfrm>
          <a:noFill/>
          <a:ln>
            <a:noFill/>
          </a:ln>
        </p:spPr>
        <p:txBody>
          <a:bodyPr rtlCol="0"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Відредагуйте стиль зразка тексту</a:t>
            </a:r>
          </a:p>
        </p:txBody>
      </p:sp>
      <p:sp>
        <p:nvSpPr>
          <p:cNvPr id="4" name="Місце для вмісту 3"/>
          <p:cNvSpPr>
            <a:spLocks noGrp="1"/>
          </p:cNvSpPr>
          <p:nvPr>
            <p:ph sz="half" idx="2"/>
          </p:nvPr>
        </p:nvSpPr>
        <p:spPr>
          <a:xfrm>
            <a:off x="1562100" y="2193925"/>
            <a:ext cx="4754880" cy="397827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5" name="Місце для тексту 4"/>
          <p:cNvSpPr>
            <a:spLocks noGrp="1"/>
          </p:cNvSpPr>
          <p:nvPr>
            <p:ph type="body" sz="quarter" idx="3"/>
          </p:nvPr>
        </p:nvSpPr>
        <p:spPr>
          <a:xfrm>
            <a:off x="6598920" y="1489075"/>
            <a:ext cx="4754880" cy="641350"/>
          </a:xfrm>
          <a:noFill/>
          <a:ln>
            <a:noFill/>
          </a:ln>
        </p:spPr>
        <p:txBody>
          <a:bodyPr rtlCol="0"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Відредагуйте стиль зразка тексту</a:t>
            </a:r>
          </a:p>
        </p:txBody>
      </p:sp>
      <p:sp>
        <p:nvSpPr>
          <p:cNvPr id="6" name="Місце для вмісту 5"/>
          <p:cNvSpPr>
            <a:spLocks noGrp="1"/>
          </p:cNvSpPr>
          <p:nvPr>
            <p:ph sz="quarter" idx="4"/>
          </p:nvPr>
        </p:nvSpPr>
        <p:spPr>
          <a:xfrm>
            <a:off x="6598920" y="2193925"/>
            <a:ext cx="4754880" cy="397827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7" name="Місце для дати 6"/>
          <p:cNvSpPr>
            <a:spLocks noGrp="1"/>
          </p:cNvSpPr>
          <p:nvPr>
            <p:ph type="dt" sz="half" idx="10"/>
          </p:nvPr>
        </p:nvSpPr>
        <p:spPr/>
        <p:txBody>
          <a:bodyPr rtlCol="0"/>
          <a:lstStyle/>
          <a:p>
            <a:pPr rtl="0"/>
            <a:fld id="{86BC87AB-F179-40D7-A1E3-8196A7CCBFC6}" type="datetime1">
              <a:rPr lang="uk-UA" noProof="0" smtClean="0"/>
              <a:pPr rtl="0"/>
              <a:t>09.11.2025</a:t>
            </a:fld>
            <a:endParaRPr lang="uk-UA" noProof="0" dirty="0"/>
          </a:p>
        </p:txBody>
      </p:sp>
      <p:sp>
        <p:nvSpPr>
          <p:cNvPr id="8" name="Місце для нижнього колонтитула 7"/>
          <p:cNvSpPr>
            <a:spLocks noGrp="1"/>
          </p:cNvSpPr>
          <p:nvPr>
            <p:ph type="ftr" sz="quarter" idx="11"/>
          </p:nvPr>
        </p:nvSpPr>
        <p:spPr/>
        <p:txBody>
          <a:bodyPr rtlCol="0"/>
          <a:lstStyle/>
          <a:p>
            <a:pPr rtl="0"/>
            <a:r>
              <a:rPr lang="uk-UA" noProof="0" dirty="0"/>
              <a:t>Додайте нижній колонтитул</a:t>
            </a:r>
          </a:p>
        </p:txBody>
      </p:sp>
      <p:sp>
        <p:nvSpPr>
          <p:cNvPr id="9" name="Місце для номера слайда 8"/>
          <p:cNvSpPr>
            <a:spLocks noGrp="1"/>
          </p:cNvSpPr>
          <p:nvPr>
            <p:ph type="sldNum" sz="quarter" idx="12"/>
          </p:nvPr>
        </p:nvSpPr>
        <p:spPr/>
        <p:txBody>
          <a:bodyPr rtlCol="0"/>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32316615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дати 2"/>
          <p:cNvSpPr>
            <a:spLocks noGrp="1"/>
          </p:cNvSpPr>
          <p:nvPr>
            <p:ph type="dt" sz="half" idx="10"/>
          </p:nvPr>
        </p:nvSpPr>
        <p:spPr/>
        <p:txBody>
          <a:bodyPr rtlCol="0"/>
          <a:lstStyle/>
          <a:p>
            <a:pPr rtl="0"/>
            <a:fld id="{E455C0F4-C6B9-42DD-B7D5-C8A6AECBFD5F}" type="datetime1">
              <a:rPr lang="uk-UA" noProof="0" smtClean="0"/>
              <a:pPr rtl="0"/>
              <a:t>09.11.2025</a:t>
            </a:fld>
            <a:endParaRPr lang="uk-UA" noProof="0" dirty="0"/>
          </a:p>
        </p:txBody>
      </p:sp>
      <p:sp>
        <p:nvSpPr>
          <p:cNvPr id="4" name="Місце для нижнього колонтитула 3"/>
          <p:cNvSpPr>
            <a:spLocks noGrp="1"/>
          </p:cNvSpPr>
          <p:nvPr>
            <p:ph type="ftr" sz="quarter" idx="11"/>
          </p:nvPr>
        </p:nvSpPr>
        <p:spPr/>
        <p:txBody>
          <a:bodyPr rtlCol="0"/>
          <a:lstStyle/>
          <a:p>
            <a:pPr rtl="0"/>
            <a:r>
              <a:rPr lang="uk-UA" noProof="0" dirty="0"/>
              <a:t>Додайте нижній колонтитул</a:t>
            </a:r>
          </a:p>
        </p:txBody>
      </p:sp>
      <p:sp>
        <p:nvSpPr>
          <p:cNvPr id="5" name="Місце для номера слайда 4"/>
          <p:cNvSpPr>
            <a:spLocks noGrp="1"/>
          </p:cNvSpPr>
          <p:nvPr>
            <p:ph type="sldNum" sz="quarter" idx="12"/>
          </p:nvPr>
        </p:nvSpPr>
        <p:spPr/>
        <p:txBody>
          <a:bodyPr rtlCol="0"/>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510586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rtlCol="0"/>
          <a:lstStyle/>
          <a:p>
            <a:pPr rtl="0"/>
            <a:fld id="{433868EE-6545-4BED-92FF-D25866E1503D}" type="datetime1">
              <a:rPr lang="uk-UA" noProof="0" smtClean="0"/>
              <a:pPr rtl="0"/>
              <a:t>09.11.2025</a:t>
            </a:fld>
            <a:endParaRPr lang="uk-UA" noProof="0" dirty="0"/>
          </a:p>
        </p:txBody>
      </p:sp>
      <p:sp>
        <p:nvSpPr>
          <p:cNvPr id="3" name="Місце для нижнього колонтитула 2"/>
          <p:cNvSpPr>
            <a:spLocks noGrp="1"/>
          </p:cNvSpPr>
          <p:nvPr>
            <p:ph type="ftr" sz="quarter" idx="11"/>
          </p:nvPr>
        </p:nvSpPr>
        <p:spPr/>
        <p:txBody>
          <a:bodyPr rtlCol="0"/>
          <a:lstStyle/>
          <a:p>
            <a:pPr rtl="0"/>
            <a:r>
              <a:rPr lang="uk-UA" noProof="0" dirty="0"/>
              <a:t>Додайте нижній колонтитул</a:t>
            </a:r>
          </a:p>
        </p:txBody>
      </p:sp>
      <p:sp>
        <p:nvSpPr>
          <p:cNvPr id="4" name="Місце для номера слайда 3"/>
          <p:cNvSpPr>
            <a:spLocks noGrp="1"/>
          </p:cNvSpPr>
          <p:nvPr>
            <p:ph type="sldNum" sz="quarter" idx="12"/>
          </p:nvPr>
        </p:nvSpPr>
        <p:spPr/>
        <p:txBody>
          <a:bodyPr rtlCol="0"/>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32151414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2100" y="457200"/>
            <a:ext cx="3932237" cy="1600200"/>
          </a:xfrm>
        </p:spPr>
        <p:txBody>
          <a:bodyPr rtlCol="0" anchor="b"/>
          <a:lstStyle>
            <a:lvl1pPr>
              <a:defRPr sz="3200"/>
            </a:lvl1pPr>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idx="1"/>
          </p:nvPr>
        </p:nvSpPr>
        <p:spPr>
          <a:xfrm>
            <a:off x="5678905" y="987425"/>
            <a:ext cx="5676483"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тексту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E58FEE78-E9D5-4EE5-AB61-B470989471AB}" type="datetime1">
              <a:rPr lang="uk-UA" noProof="0" smtClean="0"/>
              <a:pPr rtl="0"/>
              <a:t>09.11.2025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21987120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Зображення з підписом">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1562100" y="457200"/>
            <a:ext cx="3932237" cy="1600200"/>
          </a:xfrm>
        </p:spPr>
        <p:txBody>
          <a:bodyPr rtlCol="0" anchor="b"/>
          <a:lstStyle>
            <a:lvl1pPr>
              <a:defRPr sz="3200"/>
            </a:lvl1pPr>
          </a:lstStyle>
          <a:p>
            <a:pPr rtl="0"/>
            <a:r>
              <a:rPr lang="uk-UA" noProof="0"/>
              <a:t>Клацніть, щоб редагувати стиль зразка заголовка</a:t>
            </a:r>
            <a:endParaRPr lang="uk-UA" noProof="0" dirty="0"/>
          </a:p>
        </p:txBody>
      </p:sp>
      <p:sp>
        <p:nvSpPr>
          <p:cNvPr id="3" name="Місце для зображення 2" descr="Пустий покажчик місця заповнення для зображення. Клацніть цей покажчик і виберіть зображення, яке потрібно додати"/>
          <p:cNvSpPr>
            <a:spLocks noGrp="1"/>
          </p:cNvSpPr>
          <p:nvPr>
            <p:ph type="pic" idx="1"/>
          </p:nvPr>
        </p:nvSpPr>
        <p:spPr>
          <a:xfrm>
            <a:off x="5678904" y="987425"/>
            <a:ext cx="5678424"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uk-UA" noProof="0"/>
              <a:t>Клацніть піктограму, щоб додати зображення</a:t>
            </a:r>
            <a:endParaRPr lang="uk-UA" noProof="0" dirty="0"/>
          </a:p>
        </p:txBody>
      </p:sp>
      <p:sp>
        <p:nvSpPr>
          <p:cNvPr id="8" name="Місце для тексту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B3BEE4B9-59C6-4268-BB57-F9ADB0242D20}" type="datetime1">
              <a:rPr lang="uk-UA" noProof="0" smtClean="0"/>
              <a:pPr rtl="0"/>
              <a:t>09.11.2025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16193596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ертикального тексту 2"/>
          <p:cNvSpPr>
            <a:spLocks noGrp="1"/>
          </p:cNvSpPr>
          <p:nvPr>
            <p:ph type="body" orient="vert" idx="1"/>
          </p:nvPr>
        </p:nvSpPr>
        <p:spPr>
          <a:xfrm>
            <a:off x="1562100" y="1825625"/>
            <a:ext cx="9791700" cy="4351338"/>
          </a:xfrm>
        </p:spPr>
        <p:txBody>
          <a:bodyPr vert="eaVert"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80283929-F95A-4827-AF81-1B529DE91613}" type="datetime1">
              <a:rPr lang="uk-UA" noProof="0" smtClean="0"/>
              <a:pPr rtl="0"/>
              <a:t>09.11.2025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28218852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724900" y="365125"/>
            <a:ext cx="2628900" cy="5811838"/>
          </a:xfrm>
        </p:spPr>
        <p:txBody>
          <a:bodyPr vert="eaVert" rtlCol="0"/>
          <a:lstStyle/>
          <a:p>
            <a:pPr rtl="0"/>
            <a:r>
              <a:rPr lang="uk-UA" noProof="0"/>
              <a:t>Клацніть, щоб редагувати стиль зразка заголовка</a:t>
            </a:r>
            <a:endParaRPr lang="uk-UA" noProof="0" dirty="0"/>
          </a:p>
        </p:txBody>
      </p:sp>
      <p:sp>
        <p:nvSpPr>
          <p:cNvPr id="3" name="Місце для вертикального тексту 2"/>
          <p:cNvSpPr>
            <a:spLocks noGrp="1"/>
          </p:cNvSpPr>
          <p:nvPr>
            <p:ph type="body" orient="vert" idx="1"/>
          </p:nvPr>
        </p:nvSpPr>
        <p:spPr>
          <a:xfrm>
            <a:off x="1562100" y="365125"/>
            <a:ext cx="7010400" cy="5811838"/>
          </a:xfrm>
        </p:spPr>
        <p:txBody>
          <a:bodyPr vert="eaVert"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2056A98A-BC83-4803-AE33-DDA901C4533D}" type="datetime1">
              <a:rPr lang="uk-UA" noProof="0" smtClean="0"/>
              <a:pPr rtl="0"/>
              <a:t>09.11.2025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33888301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Зображення з підписом">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1562100" y="457200"/>
            <a:ext cx="3932237" cy="1600200"/>
          </a:xfrm>
        </p:spPr>
        <p:txBody>
          <a:bodyPr rtlCol="0" anchor="b"/>
          <a:lstStyle>
            <a:lvl1pPr>
              <a:defRPr sz="3200"/>
            </a:lvl1pPr>
          </a:lstStyle>
          <a:p>
            <a:pPr rtl="0"/>
            <a:r>
              <a:rPr lang="uk-UA" noProof="0"/>
              <a:t>Клацніть, щоб редагувати стиль зразка заголовка</a:t>
            </a:r>
            <a:endParaRPr lang="uk-UA" noProof="0" dirty="0"/>
          </a:p>
        </p:txBody>
      </p:sp>
      <p:sp>
        <p:nvSpPr>
          <p:cNvPr id="3" name="Місце для зображення 2" descr="Пустий покажчик місця заповнення для зображення. Клацніть цей покажчик і виберіть зображення, яке потрібно додати"/>
          <p:cNvSpPr>
            <a:spLocks noGrp="1"/>
          </p:cNvSpPr>
          <p:nvPr>
            <p:ph type="pic" idx="1"/>
          </p:nvPr>
        </p:nvSpPr>
        <p:spPr>
          <a:xfrm>
            <a:off x="5678904" y="987425"/>
            <a:ext cx="5678424"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uk-UA" noProof="0"/>
              <a:t>Клацніть піктограму, щоб додати зображення</a:t>
            </a:r>
            <a:endParaRPr lang="uk-UA" noProof="0" dirty="0"/>
          </a:p>
        </p:txBody>
      </p:sp>
      <p:sp>
        <p:nvSpPr>
          <p:cNvPr id="8" name="Місце для тексту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50C3D21B-1A9D-4244-8386-7F7A046EEE5D}" type="datetime1">
              <a:rPr lang="uk-UA" noProof="0" smtClean="0"/>
              <a:pPr rtl="0"/>
              <a:t>09.11.2025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34138888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pPr rtl="0"/>
            <a:r>
              <a:rPr lang="uk-UA" noProof="0" dirty="0"/>
              <a:t>Зразок заголовка</a:t>
            </a:r>
          </a:p>
        </p:txBody>
      </p:sp>
      <p:sp>
        <p:nvSpPr>
          <p:cNvPr id="3" name="Місце для тексту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rtl="0"/>
            <a:r>
              <a:rPr lang="uk-UA" noProof="0" dirty="0"/>
              <a:t>Зразки заголовків</a:t>
            </a:r>
          </a:p>
          <a:p>
            <a:pPr lvl="1" rtl="0"/>
            <a:r>
              <a:rPr lang="uk-UA" noProof="0" dirty="0"/>
              <a:t>Другий рівень</a:t>
            </a:r>
          </a:p>
          <a:p>
            <a:pPr lvl="2" rtl="0"/>
            <a:r>
              <a:rPr lang="uk-UA" noProof="0" dirty="0"/>
              <a:t>Третій рівень</a:t>
            </a:r>
          </a:p>
          <a:p>
            <a:pPr lvl="3" rtl="0"/>
            <a:r>
              <a:rPr lang="uk-UA" noProof="0" dirty="0"/>
              <a:t>Четвертий рівень</a:t>
            </a:r>
          </a:p>
          <a:p>
            <a:pPr lvl="4" rtl="0"/>
            <a:r>
              <a:rPr lang="uk-UA" noProof="0" dirty="0"/>
              <a:t>П’ятий рівень</a:t>
            </a:r>
          </a:p>
        </p:txBody>
      </p:sp>
      <p:sp>
        <p:nvSpPr>
          <p:cNvPr id="4" name="Місце для дати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pPr rtl="0"/>
            <a:fld id="{3321145E-25B7-44E8-B8D6-42103549CEC6}" type="datetime1">
              <a:rPr lang="uk-UA" noProof="0" smtClean="0"/>
              <a:pPr rtl="0"/>
              <a:t>09.11.2025</a:t>
            </a:fld>
            <a:endParaRPr lang="uk-UA" noProof="0" dirty="0"/>
          </a:p>
        </p:txBody>
      </p:sp>
      <p:sp>
        <p:nvSpPr>
          <p:cNvPr id="5" name="Місце для нижнього колонтитула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pPr rtl="0"/>
            <a:r>
              <a:rPr lang="uk-UA" noProof="0" dirty="0"/>
              <a:t>Додайте нижній колонтитул</a:t>
            </a:r>
          </a:p>
        </p:txBody>
      </p:sp>
      <p:sp>
        <p:nvSpPr>
          <p:cNvPr id="6" name="Місце для номера слайда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pPr rtl="0"/>
            <a:fld id="{71B7BAC7-FE87-40F6-AA24-4F4685D1B022}" type="slidenum">
              <a:rPr lang="uk-UA" noProof="0" smtClean="0"/>
              <a:pPr rtl="0"/>
              <a:t>‹#›</a:t>
            </a:fld>
            <a:endParaRPr lang="uk-UA" noProof="0" dirty="0"/>
          </a:p>
        </p:txBody>
      </p:sp>
    </p:spTree>
    <p:extLst>
      <p:ext uri="{BB962C8B-B14F-4D97-AF65-F5344CB8AC3E}">
        <p14:creationId xmlns:p14="http://schemas.microsoft.com/office/powerpoint/2010/main" xmlns=""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0" orient="horz" pos="2160" userDrawn="1">
          <p15:clr>
            <a:srgbClr val="F26B43"/>
          </p15:clr>
        </p15:guide>
        <p15:guide id="1" pos="3840" userDrawn="1">
          <p15:clr>
            <a:srgbClr val="F26B43"/>
          </p15:clr>
        </p15:guide>
        <p15:guide id="2" pos="1464" userDrawn="1">
          <p15:clr>
            <a:srgbClr val="F26B43"/>
          </p15:clr>
        </p15:guide>
        <p15:guide id="3" pos="7152" userDrawn="1">
          <p15:clr>
            <a:srgbClr val="F26B43"/>
          </p15:clr>
        </p15:guide>
        <p15:guide id="4" pos="984" userDrawn="1">
          <p15:clr>
            <a:srgbClr val="F26B43"/>
          </p15:clr>
        </p15:guide>
        <p15:guide id="5"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ідзаголовок 2"/>
          <p:cNvSpPr>
            <a:spLocks noGrp="1"/>
          </p:cNvSpPr>
          <p:nvPr>
            <p:ph type="subTitle" idx="1"/>
          </p:nvPr>
        </p:nvSpPr>
        <p:spPr/>
        <p:txBody>
          <a:bodyPr rtlCol="0">
            <a:normAutofit fontScale="85000" lnSpcReduction="20000"/>
          </a:bodyPr>
          <a:lstStyle/>
          <a:p>
            <a:endParaRPr lang="uk-UA" sz="4000" b="1" dirty="0" smtClean="0">
              <a:solidFill>
                <a:srgbClr val="FF0000"/>
              </a:solidFill>
            </a:endParaRPr>
          </a:p>
          <a:p>
            <a:endParaRPr lang="uk-UA" sz="4000" b="1" dirty="0" smtClean="0">
              <a:solidFill>
                <a:srgbClr val="FF0000"/>
              </a:solidFill>
            </a:endParaRPr>
          </a:p>
          <a:p>
            <a:r>
              <a:rPr lang="en-US" sz="4000" b="1" dirty="0" smtClean="0">
                <a:solidFill>
                  <a:srgbClr val="FF0000"/>
                </a:solidFill>
              </a:rPr>
              <a:t>EMERGENCY </a:t>
            </a:r>
            <a:r>
              <a:rPr lang="en-US" sz="4000" b="1" dirty="0">
                <a:solidFill>
                  <a:srgbClr val="FF0000"/>
                </a:solidFill>
              </a:rPr>
              <a:t>CARE IN OCCUPATIONAL DISEASES</a:t>
            </a:r>
            <a:endParaRPr lang="uk-UA" sz="4000" b="1" dirty="0">
              <a:solidFill>
                <a:srgbClr val="FF0000"/>
              </a:solidFill>
            </a:endParaRPr>
          </a:p>
        </p:txBody>
      </p:sp>
      <p:sp>
        <p:nvSpPr>
          <p:cNvPr id="4" name="Прямокутник 3">
            <a:extLst>
              <a:ext uri="{FF2B5EF4-FFF2-40B4-BE49-F238E27FC236}">
                <a16:creationId xmlns:a16="http://schemas.microsoft.com/office/drawing/2014/main" xmlns="" id="{F079B218-8763-4665-88AD-D23CE8728194}"/>
              </a:ext>
            </a:extLst>
          </p:cNvPr>
          <p:cNvSpPr/>
          <p:nvPr/>
        </p:nvSpPr>
        <p:spPr>
          <a:xfrm>
            <a:off x="1765861" y="1227910"/>
            <a:ext cx="8686799" cy="1384995"/>
          </a:xfrm>
          <a:prstGeom prst="rect">
            <a:avLst/>
          </a:prstGeom>
        </p:spPr>
        <p:txBody>
          <a:bodyPr wrap="square">
            <a:spAutoFit/>
          </a:bodyPr>
          <a:lstStyle/>
          <a:p>
            <a:pPr algn="ctr"/>
            <a:r>
              <a:rPr lang="en-US" sz="2800" b="1" dirty="0" smtClean="0">
                <a:solidFill>
                  <a:srgbClr val="FFFF00"/>
                </a:solidFill>
                <a:latin typeface="Times New Roman" pitchFamily="18" charset="0"/>
              </a:rPr>
              <a:t>Odessa </a:t>
            </a:r>
            <a:r>
              <a:rPr lang="en-US" sz="2800" b="1" dirty="0">
                <a:solidFill>
                  <a:srgbClr val="FFFF00"/>
                </a:solidFill>
                <a:latin typeface="Times New Roman" pitchFamily="18" charset="0"/>
              </a:rPr>
              <a:t>National Medical University</a:t>
            </a:r>
            <a:r>
              <a:rPr lang="uk-UA" sz="2800" b="1" dirty="0">
                <a:latin typeface="Times New Roman" pitchFamily="18" charset="0"/>
              </a:rPr>
              <a:t/>
            </a:r>
            <a:br>
              <a:rPr lang="uk-UA" sz="2800" b="1" dirty="0">
                <a:latin typeface="Times New Roman" pitchFamily="18" charset="0"/>
              </a:rPr>
            </a:br>
            <a:r>
              <a:rPr lang="en-US" sz="2800" b="1" dirty="0">
                <a:solidFill>
                  <a:srgbClr val="002060"/>
                </a:solidFill>
                <a:latin typeface="Times New Roman" pitchFamily="18" charset="0"/>
              </a:rPr>
              <a:t>Department of Occupational Pathology, Clinical Laboratory and Functional Diagnostics</a:t>
            </a:r>
            <a:endParaRPr lang="uk-UA" sz="2800" b="1" dirty="0"/>
          </a:p>
        </p:txBody>
      </p:sp>
    </p:spTree>
    <p:extLst>
      <p:ext uri="{BB962C8B-B14F-4D97-AF65-F5344CB8AC3E}">
        <p14:creationId xmlns:p14="http://schemas.microsoft.com/office/powerpoint/2010/main" xmlns="" val="9230780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32E53BCF-5D32-4EF0-8923-61E7CAD3FD17}"/>
              </a:ext>
            </a:extLst>
          </p:cNvPr>
          <p:cNvSpPr/>
          <p:nvPr/>
        </p:nvSpPr>
        <p:spPr>
          <a:xfrm>
            <a:off x="831272" y="207818"/>
            <a:ext cx="10030691" cy="6126677"/>
          </a:xfrm>
          <a:prstGeom prst="rect">
            <a:avLst/>
          </a:prstGeom>
        </p:spPr>
        <p:txBody>
          <a:bodyPr wrap="square">
            <a:spAutoFit/>
          </a:bodyPr>
          <a:lstStyle/>
          <a:p>
            <a:pPr algn="just">
              <a:lnSpc>
                <a:spcPct val="150000"/>
              </a:lnSpc>
            </a:pPr>
            <a:r>
              <a:rPr lang="en-US" sz="2400" b="1" dirty="0">
                <a:solidFill>
                  <a:srgbClr val="FF0000"/>
                </a:solidFill>
                <a:latin typeface="Roboto"/>
              </a:rPr>
              <a:t>Purpose: </a:t>
            </a:r>
          </a:p>
          <a:p>
            <a:pPr algn="just">
              <a:lnSpc>
                <a:spcPct val="150000"/>
              </a:lnSpc>
            </a:pPr>
            <a:r>
              <a:rPr lang="en-US" sz="2400" b="1" dirty="0">
                <a:solidFill>
                  <a:srgbClr val="0070C0"/>
                </a:solidFill>
                <a:latin typeface="Roboto"/>
              </a:rPr>
              <a:t>definition and characterization of harmful occupational factors that can lead to emergency conditions; expand knowledge about the clinic, treatment and provision of emergency medical care, as well as conducting an examination of work capacity after acute poisoning.</a:t>
            </a:r>
          </a:p>
          <a:p>
            <a:pPr algn="just">
              <a:lnSpc>
                <a:spcPct val="150000"/>
              </a:lnSpc>
            </a:pPr>
            <a:endParaRPr lang="en-US" sz="2400" dirty="0">
              <a:solidFill>
                <a:srgbClr val="3C4043"/>
              </a:solidFill>
              <a:latin typeface="Roboto"/>
            </a:endParaRPr>
          </a:p>
          <a:p>
            <a:pPr algn="just">
              <a:lnSpc>
                <a:spcPct val="150000"/>
              </a:lnSpc>
            </a:pPr>
            <a:r>
              <a:rPr lang="en-US" sz="2400" dirty="0">
                <a:solidFill>
                  <a:srgbClr val="3C4043"/>
                </a:solidFill>
                <a:latin typeface="Roboto"/>
              </a:rPr>
              <a:t> </a:t>
            </a:r>
            <a:r>
              <a:rPr lang="en-US" sz="2400" b="1" dirty="0">
                <a:solidFill>
                  <a:srgbClr val="FF0000"/>
                </a:solidFill>
                <a:latin typeface="Roboto"/>
              </a:rPr>
              <a:t>Basic concepts</a:t>
            </a:r>
            <a:r>
              <a:rPr lang="en-US" sz="2400" dirty="0">
                <a:solidFill>
                  <a:srgbClr val="3C4043"/>
                </a:solidFill>
                <a:latin typeface="Roboto"/>
              </a:rPr>
              <a:t>: </a:t>
            </a:r>
            <a:r>
              <a:rPr lang="en-US" sz="2400" b="1" dirty="0">
                <a:solidFill>
                  <a:srgbClr val="7030A0"/>
                </a:solidFill>
                <a:latin typeface="Roboto"/>
              </a:rPr>
              <a:t>emergency conditions, occupational harmful factors, antidotes, emergency therapy, acute poisoning, acute respiratory failure, pneumothorax, acute renal failure, acute hepatic failure, acute hemolytic crisis, metal fever, coma.</a:t>
            </a:r>
            <a:endParaRPr lang="x-none" sz="2400" b="1" dirty="0">
              <a:solidFill>
                <a:srgbClr val="7030A0"/>
              </a:solidFill>
            </a:endParaRPr>
          </a:p>
        </p:txBody>
      </p:sp>
    </p:spTree>
    <p:extLst>
      <p:ext uri="{BB962C8B-B14F-4D97-AF65-F5344CB8AC3E}">
        <p14:creationId xmlns:p14="http://schemas.microsoft.com/office/powerpoint/2010/main" xmlns="" val="3982947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92502FA7-CEE1-4A98-8152-D72672927F29}"/>
              </a:ext>
            </a:extLst>
          </p:cNvPr>
          <p:cNvSpPr/>
          <p:nvPr/>
        </p:nvSpPr>
        <p:spPr>
          <a:xfrm>
            <a:off x="928255" y="374073"/>
            <a:ext cx="10515599" cy="5842497"/>
          </a:xfrm>
          <a:prstGeom prst="rect">
            <a:avLst/>
          </a:prstGeom>
        </p:spPr>
        <p:txBody>
          <a:bodyPr wrap="square">
            <a:spAutoFit/>
          </a:bodyPr>
          <a:lstStyle/>
          <a:p>
            <a:pPr>
              <a:lnSpc>
                <a:spcPct val="150000"/>
              </a:lnSpc>
            </a:pPr>
            <a:r>
              <a:rPr lang="en-US" sz="2800" dirty="0"/>
              <a:t>    </a:t>
            </a:r>
            <a:r>
              <a:rPr lang="en-US" sz="2800" b="1" dirty="0">
                <a:solidFill>
                  <a:srgbClr val="7030A0"/>
                </a:solidFill>
              </a:rPr>
              <a:t>The acute poisoning is a pathological process, which arises owing to coming of different materials into the organism from the environment in quantities that produce the disorder of the homeostasis.</a:t>
            </a:r>
          </a:p>
          <a:p>
            <a:pPr algn="just">
              <a:lnSpc>
                <a:spcPct val="150000"/>
              </a:lnSpc>
            </a:pPr>
            <a:r>
              <a:rPr lang="en-US" sz="2800" dirty="0"/>
              <a:t>     </a:t>
            </a:r>
            <a:r>
              <a:rPr lang="en-US" sz="2800" b="1" dirty="0">
                <a:solidFill>
                  <a:srgbClr val="00B050"/>
                </a:solidFill>
              </a:rPr>
              <a:t>Gravity of the poisoning depends on a dose, concentration, rate and paths of entry of these substances. In industry, the acute poisonings can be met at persons, which are busy at works, or at those who have direct contacts with organic dyestuffs, pesticides, organic compounds of chlorine, with ammonia, preparations of cuprum etc.</a:t>
            </a:r>
            <a:endParaRPr lang="x-none" sz="2800" b="1" dirty="0">
              <a:solidFill>
                <a:srgbClr val="00B050"/>
              </a:solidFill>
            </a:endParaRPr>
          </a:p>
        </p:txBody>
      </p:sp>
    </p:spTree>
    <p:extLst>
      <p:ext uri="{BB962C8B-B14F-4D97-AF65-F5344CB8AC3E}">
        <p14:creationId xmlns:p14="http://schemas.microsoft.com/office/powerpoint/2010/main" xmlns="" val="32157306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5339C595-1F69-44A3-8656-44BD4F0156C9}"/>
              </a:ext>
            </a:extLst>
          </p:cNvPr>
          <p:cNvSpPr/>
          <p:nvPr/>
        </p:nvSpPr>
        <p:spPr>
          <a:xfrm>
            <a:off x="498764" y="124691"/>
            <a:ext cx="10474036" cy="5693866"/>
          </a:xfrm>
          <a:prstGeom prst="rect">
            <a:avLst/>
          </a:prstGeom>
        </p:spPr>
        <p:txBody>
          <a:bodyPr wrap="square">
            <a:spAutoFit/>
          </a:bodyPr>
          <a:lstStyle/>
          <a:p>
            <a:r>
              <a:rPr lang="en-US" sz="2800" b="1" dirty="0">
                <a:solidFill>
                  <a:srgbClr val="FF0000"/>
                </a:solidFill>
              </a:rPr>
              <a:t>Four periods </a:t>
            </a:r>
            <a:r>
              <a:rPr lang="en-US" sz="2800" b="1" dirty="0">
                <a:solidFill>
                  <a:srgbClr val="0070C0"/>
                </a:solidFill>
              </a:rPr>
              <a:t>are distinguished in clinical flow of the acute poisoning:</a:t>
            </a:r>
          </a:p>
          <a:p>
            <a:r>
              <a:rPr lang="en-US" sz="2800" b="1" dirty="0">
                <a:solidFill>
                  <a:srgbClr val="0070C0"/>
                </a:solidFill>
              </a:rPr>
              <a:t> </a:t>
            </a:r>
            <a:r>
              <a:rPr lang="en-US" sz="2800" b="1" dirty="0">
                <a:solidFill>
                  <a:srgbClr val="00B050"/>
                </a:solidFill>
              </a:rPr>
              <a:t>1 — latent </a:t>
            </a:r>
            <a:r>
              <a:rPr lang="en-US" sz="2800" b="1" dirty="0">
                <a:solidFill>
                  <a:srgbClr val="0070C0"/>
                </a:solidFill>
              </a:rPr>
              <a:t>(from the moment of poison entry till appearance of the first signs of a poisoning);</a:t>
            </a:r>
          </a:p>
          <a:p>
            <a:r>
              <a:rPr lang="en-US" sz="2800" b="1" dirty="0">
                <a:solidFill>
                  <a:srgbClr val="0070C0"/>
                </a:solidFill>
              </a:rPr>
              <a:t> </a:t>
            </a:r>
            <a:r>
              <a:rPr lang="en-US" sz="2800" b="1" dirty="0">
                <a:solidFill>
                  <a:srgbClr val="C00000"/>
                </a:solidFill>
              </a:rPr>
              <a:t>2 — increase of resorptive ef</a:t>
            </a:r>
            <a:r>
              <a:rPr lang="en-US" sz="2800" b="1" dirty="0">
                <a:solidFill>
                  <a:srgbClr val="0070C0"/>
                </a:solidFill>
              </a:rPr>
              <a:t>fect (from the first signs up to a typical clinical picture);</a:t>
            </a:r>
          </a:p>
          <a:p>
            <a:r>
              <a:rPr lang="en-US" sz="2800" b="1" dirty="0">
                <a:solidFill>
                  <a:srgbClr val="7030A0"/>
                </a:solidFill>
              </a:rPr>
              <a:t> 3 — the period of maximum effect of the poison, which is the most threatening condition, is a development of the </a:t>
            </a:r>
            <a:r>
              <a:rPr lang="en-US" sz="2800" b="1" dirty="0" err="1">
                <a:solidFill>
                  <a:srgbClr val="7030A0"/>
                </a:solidFill>
              </a:rPr>
              <a:t>collaptoid</a:t>
            </a:r>
            <a:r>
              <a:rPr lang="en-US" sz="2800" b="1" dirty="0">
                <a:solidFill>
                  <a:srgbClr val="7030A0"/>
                </a:solidFill>
              </a:rPr>
              <a:t> condition; </a:t>
            </a:r>
          </a:p>
          <a:p>
            <a:r>
              <a:rPr lang="en-US" sz="2800" b="1" dirty="0">
                <a:solidFill>
                  <a:srgbClr val="C00000"/>
                </a:solidFill>
              </a:rPr>
              <a:t>4 — rehabilitation.</a:t>
            </a:r>
            <a:r>
              <a:rPr lang="en-US" sz="2800" b="1" dirty="0">
                <a:solidFill>
                  <a:srgbClr val="0070C0"/>
                </a:solidFill>
              </a:rPr>
              <a:t> </a:t>
            </a:r>
          </a:p>
          <a:p>
            <a:endParaRPr lang="en-US" sz="2800" b="1" dirty="0">
              <a:solidFill>
                <a:srgbClr val="0070C0"/>
              </a:solidFill>
            </a:endParaRPr>
          </a:p>
          <a:p>
            <a:r>
              <a:rPr lang="en-US" sz="2800" b="1" dirty="0">
                <a:solidFill>
                  <a:srgbClr val="0070C0"/>
                </a:solidFill>
              </a:rPr>
              <a:t>The basic principles of treatment at acute poisonings are:</a:t>
            </a:r>
          </a:p>
          <a:p>
            <a:r>
              <a:rPr lang="en-US" sz="2800" b="1" dirty="0">
                <a:solidFill>
                  <a:srgbClr val="0070C0"/>
                </a:solidFill>
              </a:rPr>
              <a:t> • Elimination of the poison from an organism;</a:t>
            </a:r>
          </a:p>
          <a:p>
            <a:r>
              <a:rPr lang="en-US" sz="2800" b="1" dirty="0">
                <a:solidFill>
                  <a:srgbClr val="0070C0"/>
                </a:solidFill>
              </a:rPr>
              <a:t> • Neutralization of the poison (antidotal specific therapy);</a:t>
            </a:r>
          </a:p>
          <a:p>
            <a:r>
              <a:rPr lang="en-US" sz="2800" b="1" dirty="0">
                <a:solidFill>
                  <a:srgbClr val="0070C0"/>
                </a:solidFill>
              </a:rPr>
              <a:t> • Symptomatic therapy (correction of affected functions).</a:t>
            </a:r>
            <a:endParaRPr lang="x-none" sz="2800" b="1" dirty="0">
              <a:solidFill>
                <a:srgbClr val="0070C0"/>
              </a:solidFill>
            </a:endParaRPr>
          </a:p>
        </p:txBody>
      </p:sp>
    </p:spTree>
    <p:extLst>
      <p:ext uri="{BB962C8B-B14F-4D97-AF65-F5344CB8AC3E}">
        <p14:creationId xmlns:p14="http://schemas.microsoft.com/office/powerpoint/2010/main" xmlns="" val="4519948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013A67F2-C4FC-42E2-AA83-E12F60785DEE}"/>
              </a:ext>
            </a:extLst>
          </p:cNvPr>
          <p:cNvSpPr/>
          <p:nvPr/>
        </p:nvSpPr>
        <p:spPr>
          <a:xfrm>
            <a:off x="1371599" y="1011383"/>
            <a:ext cx="9434946" cy="4893647"/>
          </a:xfrm>
          <a:prstGeom prst="rect">
            <a:avLst/>
          </a:prstGeom>
        </p:spPr>
        <p:txBody>
          <a:bodyPr wrap="square">
            <a:spAutoFit/>
          </a:bodyPr>
          <a:lstStyle/>
          <a:p>
            <a:pPr algn="just"/>
            <a:r>
              <a:rPr lang="en-US" sz="2400" b="1" dirty="0">
                <a:solidFill>
                  <a:srgbClr val="FF0000"/>
                </a:solidFill>
              </a:rPr>
              <a:t>Elimination of the poison from organism</a:t>
            </a:r>
            <a:r>
              <a:rPr lang="en-US" sz="2400" b="1" dirty="0">
                <a:solidFill>
                  <a:srgbClr val="0070C0"/>
                </a:solidFill>
              </a:rPr>
              <a:t>. </a:t>
            </a:r>
          </a:p>
          <a:p>
            <a:pPr algn="just"/>
            <a:r>
              <a:rPr lang="en-US" sz="2400" b="1" dirty="0">
                <a:solidFill>
                  <a:srgbClr val="0070C0"/>
                </a:solidFill>
              </a:rPr>
              <a:t>Medical measures in case of entry of the poison deep into organism are directed on elimination of that part of the poison, which was not absorbed, and on speeding-up of elimination of that part of the poison, which was absorbed.</a:t>
            </a:r>
          </a:p>
          <a:p>
            <a:pPr algn="just"/>
            <a:r>
              <a:rPr lang="en-US" sz="2400" b="1" dirty="0">
                <a:solidFill>
                  <a:srgbClr val="0070C0"/>
                </a:solidFill>
              </a:rPr>
              <a:t>The first is reached with help of a catharsis (artificially caused vomiting, application of purgatives, cleansing enema).</a:t>
            </a:r>
          </a:p>
          <a:p>
            <a:pPr algn="just"/>
            <a:r>
              <a:rPr lang="en-US" sz="2400" b="1" dirty="0">
                <a:solidFill>
                  <a:srgbClr val="0070C0"/>
                </a:solidFill>
              </a:rPr>
              <a:t> The catharsis is the main method of elimination of not absorbed </a:t>
            </a:r>
            <a:r>
              <a:rPr lang="en-US" sz="2400" b="1" dirty="0" err="1">
                <a:solidFill>
                  <a:srgbClr val="0070C0"/>
                </a:solidFill>
              </a:rPr>
              <a:t>toxiferous</a:t>
            </a:r>
            <a:r>
              <a:rPr lang="en-US" sz="2400" b="1" dirty="0">
                <a:solidFill>
                  <a:srgbClr val="0070C0"/>
                </a:solidFill>
              </a:rPr>
              <a:t> agent. This method is mostly effective within the first 6 hours. Method of the catharsis consists that 400 — 500 ml of liquid is introduced once only in the ventricles with help of a stomach pump, and then it is aspirated. Only 4 or 5 liters of the liquid will be used for the catharsis.</a:t>
            </a:r>
            <a:endParaRPr lang="x-none" sz="2400" b="1" dirty="0">
              <a:solidFill>
                <a:srgbClr val="0070C0"/>
              </a:solidFill>
            </a:endParaRPr>
          </a:p>
        </p:txBody>
      </p:sp>
    </p:spTree>
    <p:extLst>
      <p:ext uri="{BB962C8B-B14F-4D97-AF65-F5344CB8AC3E}">
        <p14:creationId xmlns:p14="http://schemas.microsoft.com/office/powerpoint/2010/main" xmlns="" val="18144169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7F77BC83-F54A-4507-A9A0-113557945966}"/>
              </a:ext>
            </a:extLst>
          </p:cNvPr>
          <p:cNvSpPr/>
          <p:nvPr/>
        </p:nvSpPr>
        <p:spPr>
          <a:xfrm>
            <a:off x="1413163" y="914400"/>
            <a:ext cx="9019309" cy="4401205"/>
          </a:xfrm>
          <a:prstGeom prst="rect">
            <a:avLst/>
          </a:prstGeom>
        </p:spPr>
        <p:txBody>
          <a:bodyPr wrap="square">
            <a:spAutoFit/>
          </a:bodyPr>
          <a:lstStyle/>
          <a:p>
            <a:pPr algn="just"/>
            <a:r>
              <a:rPr lang="en-US" sz="2800" b="1" dirty="0">
                <a:solidFill>
                  <a:srgbClr val="7030A0"/>
                </a:solidFill>
              </a:rPr>
              <a:t>The catharsis is carried out also with an artificially caused vomiting. The purgatives are prescribed for all patients. </a:t>
            </a:r>
            <a:r>
              <a:rPr lang="en-US" sz="2800" b="1" dirty="0">
                <a:solidFill>
                  <a:srgbClr val="FF0000"/>
                </a:solidFill>
              </a:rPr>
              <a:t>Magnesium or natrium sulfates in a dose of 0.5 g/kg </a:t>
            </a:r>
            <a:r>
              <a:rPr lang="en-US" sz="2800" b="1" dirty="0">
                <a:solidFill>
                  <a:srgbClr val="7030A0"/>
                </a:solidFill>
              </a:rPr>
              <a:t>dissolved in 200 — 300 ml water are used more often. </a:t>
            </a:r>
          </a:p>
          <a:p>
            <a:pPr algn="just"/>
            <a:r>
              <a:rPr lang="en-US" sz="2800" b="1" dirty="0">
                <a:solidFill>
                  <a:srgbClr val="00B050"/>
                </a:solidFill>
              </a:rPr>
              <a:t>Oil in a dose of 0.5 g/kg can be used as purgative</a:t>
            </a:r>
            <a:r>
              <a:rPr lang="en-US" sz="2800" b="1" dirty="0">
                <a:solidFill>
                  <a:srgbClr val="7030A0"/>
                </a:solidFill>
              </a:rPr>
              <a:t>.</a:t>
            </a:r>
          </a:p>
          <a:p>
            <a:pPr algn="just"/>
            <a:r>
              <a:rPr lang="en-US" sz="2800" b="1" dirty="0">
                <a:solidFill>
                  <a:srgbClr val="7030A0"/>
                </a:solidFill>
              </a:rPr>
              <a:t> Different methods of detoxification are applied for speeding-up of withdrawal of </a:t>
            </a:r>
            <a:r>
              <a:rPr lang="en-US" sz="2800" b="1" dirty="0" err="1">
                <a:solidFill>
                  <a:srgbClr val="7030A0"/>
                </a:solidFill>
              </a:rPr>
              <a:t>toxiferous</a:t>
            </a:r>
            <a:r>
              <a:rPr lang="en-US" sz="2800" b="1" dirty="0">
                <a:solidFill>
                  <a:srgbClr val="7030A0"/>
                </a:solidFill>
              </a:rPr>
              <a:t> substances that were already absorbed: </a:t>
            </a:r>
            <a:r>
              <a:rPr lang="en-US" sz="2800" b="1" dirty="0">
                <a:solidFill>
                  <a:srgbClr val="C00000"/>
                </a:solidFill>
              </a:rPr>
              <a:t>an artificial diuresis, exchange blood transfusion, </a:t>
            </a:r>
            <a:r>
              <a:rPr lang="en-US" sz="2800" b="1" dirty="0" err="1">
                <a:solidFill>
                  <a:srgbClr val="C00000"/>
                </a:solidFill>
              </a:rPr>
              <a:t>hemosorption</a:t>
            </a:r>
            <a:r>
              <a:rPr lang="en-US" sz="2800" b="1" dirty="0">
                <a:solidFill>
                  <a:srgbClr val="C00000"/>
                </a:solidFill>
              </a:rPr>
              <a:t>, </a:t>
            </a:r>
            <a:r>
              <a:rPr lang="en-US" sz="2800" b="1" dirty="0" err="1">
                <a:solidFill>
                  <a:srgbClr val="C00000"/>
                </a:solidFill>
              </a:rPr>
              <a:t>haemodialysis</a:t>
            </a:r>
            <a:r>
              <a:rPr lang="en-US" sz="2800" b="1" dirty="0">
                <a:solidFill>
                  <a:srgbClr val="C00000"/>
                </a:solidFill>
              </a:rPr>
              <a:t>, peritoneal dialysis, forced ventilation of lungs. </a:t>
            </a:r>
            <a:endParaRPr lang="x-none" sz="2800" b="1" dirty="0">
              <a:solidFill>
                <a:srgbClr val="C00000"/>
              </a:solidFill>
            </a:endParaRPr>
          </a:p>
        </p:txBody>
      </p:sp>
    </p:spTree>
    <p:extLst>
      <p:ext uri="{BB962C8B-B14F-4D97-AF65-F5344CB8AC3E}">
        <p14:creationId xmlns:p14="http://schemas.microsoft.com/office/powerpoint/2010/main" xmlns="" val="30166292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EFCD50B8-BD93-4DEB-B94B-A05F5984D962}"/>
              </a:ext>
            </a:extLst>
          </p:cNvPr>
          <p:cNvSpPr/>
          <p:nvPr/>
        </p:nvSpPr>
        <p:spPr>
          <a:xfrm>
            <a:off x="1108364" y="484908"/>
            <a:ext cx="9809018" cy="5693866"/>
          </a:xfrm>
          <a:prstGeom prst="rect">
            <a:avLst/>
          </a:prstGeom>
        </p:spPr>
        <p:txBody>
          <a:bodyPr wrap="square">
            <a:spAutoFit/>
          </a:bodyPr>
          <a:lstStyle/>
          <a:p>
            <a:pPr algn="just"/>
            <a:r>
              <a:rPr lang="en-US" sz="2800" b="1" i="1" dirty="0">
                <a:solidFill>
                  <a:srgbClr val="002060"/>
                </a:solidFill>
              </a:rPr>
              <a:t>The artificial diuresis </a:t>
            </a:r>
            <a:r>
              <a:rPr lang="en-US" sz="2800" b="1" dirty="0">
                <a:solidFill>
                  <a:srgbClr val="00B050"/>
                </a:solidFill>
              </a:rPr>
              <a:t>is by an effective method of detoxification, which is applied at poisonings with matters that are moved from an organism by kidneys.</a:t>
            </a:r>
          </a:p>
          <a:p>
            <a:pPr algn="just"/>
            <a:r>
              <a:rPr lang="en-US" sz="2800" b="1" dirty="0">
                <a:solidFill>
                  <a:srgbClr val="00B050"/>
                </a:solidFill>
              </a:rPr>
              <a:t> </a:t>
            </a:r>
            <a:r>
              <a:rPr lang="en-US" sz="2800" b="1" dirty="0">
                <a:solidFill>
                  <a:srgbClr val="C00000"/>
                </a:solidFill>
              </a:rPr>
              <a:t>Osmotic diuretics </a:t>
            </a:r>
            <a:r>
              <a:rPr lang="en-US" sz="2800" b="1" dirty="0">
                <a:solidFill>
                  <a:srgbClr val="00B050"/>
                </a:solidFill>
              </a:rPr>
              <a:t>(10 % </a:t>
            </a:r>
            <a:r>
              <a:rPr lang="en-US" sz="2800" b="1" dirty="0" err="1">
                <a:solidFill>
                  <a:srgbClr val="00B050"/>
                </a:solidFill>
              </a:rPr>
              <a:t>manit</a:t>
            </a:r>
            <a:r>
              <a:rPr lang="en-US" sz="2800" b="1" dirty="0">
                <a:solidFill>
                  <a:srgbClr val="00B050"/>
                </a:solidFill>
              </a:rPr>
              <a:t> solution, 10 % and 20 % glucose solution) and </a:t>
            </a:r>
            <a:r>
              <a:rPr lang="en-US" sz="2800" b="1" dirty="0" err="1">
                <a:solidFill>
                  <a:srgbClr val="00B050"/>
                </a:solidFill>
              </a:rPr>
              <a:t>saluretic</a:t>
            </a:r>
            <a:r>
              <a:rPr lang="en-US" sz="2800" b="1" dirty="0">
                <a:solidFill>
                  <a:srgbClr val="00B050"/>
                </a:solidFill>
              </a:rPr>
              <a:t> substances (Furosemide 40 — 200 mg) are used most often for its realization. Good effect is reached at combining these drugs.</a:t>
            </a:r>
          </a:p>
          <a:p>
            <a:pPr algn="just"/>
            <a:r>
              <a:rPr lang="en-US" sz="2800" b="1" dirty="0">
                <a:solidFill>
                  <a:srgbClr val="00B050"/>
                </a:solidFill>
              </a:rPr>
              <a:t> The introduction of diuretics is combined with constant replenishment of liquid losses. The constant control for an electrolyte mixture of blood plasma, volume of a circulating blood also is essential. Carrying out of the artificial diuresis in case of insufficiency of functions of kidneys, heart, and vessels is not recommended.</a:t>
            </a:r>
            <a:endParaRPr lang="x-none" sz="2800" b="1" dirty="0">
              <a:solidFill>
                <a:srgbClr val="00B050"/>
              </a:solidFill>
            </a:endParaRPr>
          </a:p>
        </p:txBody>
      </p:sp>
    </p:spTree>
    <p:extLst>
      <p:ext uri="{BB962C8B-B14F-4D97-AF65-F5344CB8AC3E}">
        <p14:creationId xmlns:p14="http://schemas.microsoft.com/office/powerpoint/2010/main" xmlns="" val="18101040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55CFA0D5-1D5E-4958-9D20-FEF8EE42E423}"/>
              </a:ext>
            </a:extLst>
          </p:cNvPr>
          <p:cNvSpPr/>
          <p:nvPr/>
        </p:nvSpPr>
        <p:spPr>
          <a:xfrm>
            <a:off x="1302327" y="457200"/>
            <a:ext cx="9836728" cy="5262979"/>
          </a:xfrm>
          <a:prstGeom prst="rect">
            <a:avLst/>
          </a:prstGeom>
        </p:spPr>
        <p:txBody>
          <a:bodyPr wrap="square">
            <a:spAutoFit/>
          </a:bodyPr>
          <a:lstStyle/>
          <a:p>
            <a:r>
              <a:rPr lang="en-US" sz="2800" b="1" i="1" dirty="0">
                <a:solidFill>
                  <a:srgbClr val="C00000"/>
                </a:solidFill>
              </a:rPr>
              <a:t>Exchange blood transfusion</a:t>
            </a:r>
            <a:r>
              <a:rPr lang="en-US" sz="2800" dirty="0"/>
              <a:t>.</a:t>
            </a:r>
          </a:p>
          <a:p>
            <a:r>
              <a:rPr lang="en-US" sz="2800" dirty="0"/>
              <a:t> </a:t>
            </a:r>
            <a:r>
              <a:rPr lang="en-US" sz="2800" b="1" dirty="0">
                <a:solidFill>
                  <a:srgbClr val="00B050"/>
                </a:solidFill>
              </a:rPr>
              <a:t>This method is applied at poisonings, which are accompanied with </a:t>
            </a:r>
            <a:r>
              <a:rPr lang="en-US" sz="2800" b="1" dirty="0" err="1">
                <a:solidFill>
                  <a:srgbClr val="00B050"/>
                </a:solidFill>
              </a:rPr>
              <a:t>toxiferous</a:t>
            </a:r>
            <a:r>
              <a:rPr lang="en-US" sz="2800" b="1" dirty="0">
                <a:solidFill>
                  <a:srgbClr val="00B050"/>
                </a:solidFill>
              </a:rPr>
              <a:t> lesion of blood (formation of methemoglobin, hemolysis, and destruction of cholinesterase). </a:t>
            </a:r>
          </a:p>
          <a:p>
            <a:r>
              <a:rPr lang="en-US" sz="2800" b="1" dirty="0">
                <a:solidFill>
                  <a:srgbClr val="00B050"/>
                </a:solidFill>
              </a:rPr>
              <a:t>     The method is effective at the first 3 to 5 hours from the moment of poisoning; its essence is reduced to replacement of a large volume of patient’s blood with a donor blood.</a:t>
            </a:r>
          </a:p>
          <a:p>
            <a:r>
              <a:rPr lang="en-US" sz="2800" dirty="0"/>
              <a:t> </a:t>
            </a:r>
            <a:r>
              <a:rPr lang="en-US" sz="2800" b="1" i="1" dirty="0">
                <a:solidFill>
                  <a:srgbClr val="C00000"/>
                </a:solidFill>
              </a:rPr>
              <a:t>The </a:t>
            </a:r>
            <a:r>
              <a:rPr lang="en-US" sz="2800" b="1" i="1" dirty="0" err="1">
                <a:solidFill>
                  <a:srgbClr val="C00000"/>
                </a:solidFill>
              </a:rPr>
              <a:t>hemosorption</a:t>
            </a:r>
            <a:r>
              <a:rPr lang="en-US" sz="2800" b="1" i="1" dirty="0">
                <a:solidFill>
                  <a:srgbClr val="C00000"/>
                </a:solidFill>
              </a:rPr>
              <a:t> </a:t>
            </a:r>
            <a:r>
              <a:rPr lang="en-US" sz="2800" b="1" dirty="0">
                <a:solidFill>
                  <a:srgbClr val="00B050"/>
                </a:solidFill>
              </a:rPr>
              <a:t>represents a perfusion of the patient’s blood through a unit with ion-exchange resins absorbing </a:t>
            </a:r>
            <a:r>
              <a:rPr lang="en-US" sz="2800" b="1" dirty="0" err="1">
                <a:solidFill>
                  <a:srgbClr val="00B050"/>
                </a:solidFill>
              </a:rPr>
              <a:t>toxiferous</a:t>
            </a:r>
            <a:r>
              <a:rPr lang="en-US" sz="2800" b="1" dirty="0">
                <a:solidFill>
                  <a:srgbClr val="00B050"/>
                </a:solidFill>
              </a:rPr>
              <a:t> matters. This method is applied at presence of high concentration of poisoning matter in blood, deep coma, and impossibility of </a:t>
            </a:r>
            <a:r>
              <a:rPr lang="en-US" sz="2800" b="1" dirty="0" err="1">
                <a:solidFill>
                  <a:srgbClr val="00B050"/>
                </a:solidFill>
              </a:rPr>
              <a:t>haemodialysis</a:t>
            </a:r>
            <a:r>
              <a:rPr lang="en-US" sz="2800" b="1" dirty="0">
                <a:solidFill>
                  <a:srgbClr val="00B050"/>
                </a:solidFill>
              </a:rPr>
              <a:t> realization.</a:t>
            </a:r>
            <a:endParaRPr lang="x-none" sz="2800" b="1" dirty="0">
              <a:solidFill>
                <a:srgbClr val="00B050"/>
              </a:solidFill>
            </a:endParaRPr>
          </a:p>
        </p:txBody>
      </p:sp>
    </p:spTree>
    <p:extLst>
      <p:ext uri="{BB962C8B-B14F-4D97-AF65-F5344CB8AC3E}">
        <p14:creationId xmlns:p14="http://schemas.microsoft.com/office/powerpoint/2010/main" xmlns="" val="7113484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E549CD48-F8B5-4886-8AE4-20949856E19D}"/>
              </a:ext>
            </a:extLst>
          </p:cNvPr>
          <p:cNvSpPr/>
          <p:nvPr/>
        </p:nvSpPr>
        <p:spPr>
          <a:xfrm>
            <a:off x="1427017" y="803564"/>
            <a:ext cx="9074727" cy="5262979"/>
          </a:xfrm>
          <a:prstGeom prst="rect">
            <a:avLst/>
          </a:prstGeom>
        </p:spPr>
        <p:txBody>
          <a:bodyPr wrap="square">
            <a:spAutoFit/>
          </a:bodyPr>
          <a:lstStyle/>
          <a:p>
            <a:pPr algn="just"/>
            <a:r>
              <a:rPr lang="en-US" sz="2800" b="1" i="1" dirty="0">
                <a:solidFill>
                  <a:srgbClr val="FF0000"/>
                </a:solidFill>
              </a:rPr>
              <a:t>The </a:t>
            </a:r>
            <a:r>
              <a:rPr lang="en-US" sz="2800" b="1" i="1" dirty="0" err="1">
                <a:solidFill>
                  <a:srgbClr val="FF0000"/>
                </a:solidFill>
              </a:rPr>
              <a:t>haemodialysis</a:t>
            </a:r>
            <a:r>
              <a:rPr lang="en-US" sz="2800" b="1" i="1" dirty="0">
                <a:solidFill>
                  <a:srgbClr val="FF0000"/>
                </a:solidFill>
              </a:rPr>
              <a:t> </a:t>
            </a:r>
            <a:r>
              <a:rPr lang="en-US" sz="2800" b="1" dirty="0">
                <a:solidFill>
                  <a:srgbClr val="0070C0"/>
                </a:solidFill>
              </a:rPr>
              <a:t>with use of a unit «Artificial kidney» is applied at poisonings caused by poisons capable to be brought out from an organism during dialysis, and also in those cases when the poisoning becomes complicated due to acute kidney insufficiency. </a:t>
            </a:r>
          </a:p>
          <a:p>
            <a:pPr algn="just"/>
            <a:r>
              <a:rPr lang="en-US" sz="2800" b="1" dirty="0">
                <a:solidFill>
                  <a:srgbClr val="0070C0"/>
                </a:solidFill>
              </a:rPr>
              <a:t>   The principle of the </a:t>
            </a:r>
            <a:r>
              <a:rPr lang="en-US" sz="2800" b="1" dirty="0" err="1">
                <a:solidFill>
                  <a:srgbClr val="0070C0"/>
                </a:solidFill>
              </a:rPr>
              <a:t>haemodialysis</a:t>
            </a:r>
            <a:r>
              <a:rPr lang="en-US" sz="2800" b="1" dirty="0">
                <a:solidFill>
                  <a:srgbClr val="0070C0"/>
                </a:solidFill>
              </a:rPr>
              <a:t> is based on elective infiltration of nitrous matters, poisons, and electrolytes through a semipermeable membrane from blood into a </a:t>
            </a:r>
            <a:r>
              <a:rPr lang="en-US" sz="2800" b="1" dirty="0" err="1">
                <a:solidFill>
                  <a:srgbClr val="0070C0"/>
                </a:solidFill>
              </a:rPr>
              <a:t>dialyzating</a:t>
            </a:r>
            <a:r>
              <a:rPr lang="en-US" sz="2800" b="1" dirty="0">
                <a:solidFill>
                  <a:srgbClr val="0070C0"/>
                </a:solidFill>
              </a:rPr>
              <a:t> liquid owing to their concentrations difference. The </a:t>
            </a:r>
            <a:r>
              <a:rPr lang="en-US" sz="2800" b="1" dirty="0" err="1">
                <a:solidFill>
                  <a:srgbClr val="0070C0"/>
                </a:solidFill>
              </a:rPr>
              <a:t>haemodialysis</a:t>
            </a:r>
            <a:r>
              <a:rPr lang="en-US" sz="2800" b="1" dirty="0">
                <a:solidFill>
                  <a:srgbClr val="0070C0"/>
                </a:solidFill>
              </a:rPr>
              <a:t> is not done in case of hemorrhagic phenomena availability. </a:t>
            </a:r>
          </a:p>
          <a:p>
            <a:pPr algn="just"/>
            <a:endParaRPr lang="x-none" sz="2800" b="1" dirty="0">
              <a:solidFill>
                <a:srgbClr val="0070C0"/>
              </a:solidFill>
            </a:endParaRPr>
          </a:p>
        </p:txBody>
      </p:sp>
    </p:spTree>
    <p:extLst>
      <p:ext uri="{BB962C8B-B14F-4D97-AF65-F5344CB8AC3E}">
        <p14:creationId xmlns:p14="http://schemas.microsoft.com/office/powerpoint/2010/main" xmlns="" val="10425735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5075F548-3A7C-4943-A1D0-AB0115A9DB5D}"/>
              </a:ext>
            </a:extLst>
          </p:cNvPr>
          <p:cNvSpPr/>
          <p:nvPr/>
        </p:nvSpPr>
        <p:spPr>
          <a:xfrm>
            <a:off x="872836" y="471055"/>
            <a:ext cx="9531928" cy="3903504"/>
          </a:xfrm>
          <a:prstGeom prst="rect">
            <a:avLst/>
          </a:prstGeom>
        </p:spPr>
        <p:txBody>
          <a:bodyPr wrap="square">
            <a:spAutoFit/>
          </a:bodyPr>
          <a:lstStyle/>
          <a:p>
            <a:pPr algn="just">
              <a:lnSpc>
                <a:spcPct val="150000"/>
              </a:lnSpc>
            </a:pPr>
            <a:r>
              <a:rPr lang="en-US" sz="2800" b="1" i="1" dirty="0">
                <a:solidFill>
                  <a:srgbClr val="FF0000"/>
                </a:solidFill>
              </a:rPr>
              <a:t>The artificial ventilation of lungs </a:t>
            </a:r>
            <a:r>
              <a:rPr lang="en-US" sz="2800" b="1" dirty="0">
                <a:solidFill>
                  <a:srgbClr val="0070C0"/>
                </a:solidFill>
              </a:rPr>
              <a:t>is applied in case of abrupt respiratory depression and poisoning with matters, which are excreted by  lungs. </a:t>
            </a:r>
          </a:p>
          <a:p>
            <a:pPr algn="just">
              <a:lnSpc>
                <a:spcPct val="150000"/>
              </a:lnSpc>
            </a:pPr>
            <a:r>
              <a:rPr lang="en-US" sz="2800" b="1" dirty="0">
                <a:solidFill>
                  <a:srgbClr val="0070C0"/>
                </a:solidFill>
              </a:rPr>
              <a:t>    It is done after a previous intubation of a trachea with the help of special equipment, and its efficiency is controlled on gas composition of the blood. </a:t>
            </a:r>
            <a:endParaRPr lang="x-none" sz="2800" b="1" dirty="0">
              <a:solidFill>
                <a:srgbClr val="0070C0"/>
              </a:solidFill>
            </a:endParaRPr>
          </a:p>
        </p:txBody>
      </p:sp>
    </p:spTree>
    <p:extLst>
      <p:ext uri="{BB962C8B-B14F-4D97-AF65-F5344CB8AC3E}">
        <p14:creationId xmlns:p14="http://schemas.microsoft.com/office/powerpoint/2010/main" xmlns="" val="22938376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628FC545-0352-495A-B868-9F998C0EE338}"/>
              </a:ext>
            </a:extLst>
          </p:cNvPr>
          <p:cNvSpPr/>
          <p:nvPr/>
        </p:nvSpPr>
        <p:spPr>
          <a:xfrm>
            <a:off x="623455" y="318656"/>
            <a:ext cx="10113817" cy="6063198"/>
          </a:xfrm>
          <a:prstGeom prst="rect">
            <a:avLst/>
          </a:prstGeom>
        </p:spPr>
        <p:txBody>
          <a:bodyPr wrap="square">
            <a:spAutoFit/>
          </a:bodyPr>
          <a:lstStyle/>
          <a:p>
            <a:r>
              <a:rPr lang="en-US" sz="2800" b="1" dirty="0">
                <a:solidFill>
                  <a:srgbClr val="FF0000"/>
                </a:solidFill>
              </a:rPr>
              <a:t>The neutralization of poison (antidotal therapy</a:t>
            </a:r>
            <a:r>
              <a:rPr lang="en-US" sz="2400" dirty="0"/>
              <a:t>) </a:t>
            </a:r>
            <a:r>
              <a:rPr lang="en-US" sz="2400" b="1" dirty="0">
                <a:solidFill>
                  <a:srgbClr val="0070C0"/>
                </a:solidFill>
              </a:rPr>
              <a:t>can be carried out with help of physical, chemical and physiological antidotes. </a:t>
            </a:r>
          </a:p>
          <a:p>
            <a:r>
              <a:rPr lang="en-US" sz="2400" b="1" i="1" dirty="0">
                <a:solidFill>
                  <a:srgbClr val="FF0000"/>
                </a:solidFill>
              </a:rPr>
              <a:t>The physical antidotes </a:t>
            </a:r>
            <a:r>
              <a:rPr lang="en-US" sz="2400" b="1" dirty="0">
                <a:solidFill>
                  <a:srgbClr val="0070C0"/>
                </a:solidFill>
              </a:rPr>
              <a:t>absorb </a:t>
            </a:r>
            <a:r>
              <a:rPr lang="en-US" sz="2400" b="1" dirty="0" err="1">
                <a:solidFill>
                  <a:srgbClr val="0070C0"/>
                </a:solidFill>
              </a:rPr>
              <a:t>toxiferous</a:t>
            </a:r>
            <a:r>
              <a:rPr lang="en-US" sz="2400" b="1" dirty="0">
                <a:solidFill>
                  <a:srgbClr val="0070C0"/>
                </a:solidFill>
              </a:rPr>
              <a:t> matter on their surface. Activated carbon, porcelain clay, starch, chalk fall into to this group. At last years the </a:t>
            </a:r>
            <a:r>
              <a:rPr lang="en-US" sz="2400" b="1" dirty="0" err="1">
                <a:solidFill>
                  <a:srgbClr val="0070C0"/>
                </a:solidFill>
              </a:rPr>
              <a:t>enterosorbents</a:t>
            </a:r>
            <a:r>
              <a:rPr lang="en-US" sz="2400" b="1" dirty="0">
                <a:solidFill>
                  <a:srgbClr val="0070C0"/>
                </a:solidFill>
              </a:rPr>
              <a:t> are applied.</a:t>
            </a:r>
          </a:p>
          <a:p>
            <a:r>
              <a:rPr lang="en-US" sz="2400" b="1" dirty="0">
                <a:solidFill>
                  <a:srgbClr val="0070C0"/>
                </a:solidFill>
              </a:rPr>
              <a:t>     Activated carbon (in a dose of 1 g / kg) can be used at any poisonings, however it is ineffective in case of poisonings with acids, alkalis, alcohols. White chalk, starch are applied in combination with purgatives.</a:t>
            </a:r>
          </a:p>
          <a:p>
            <a:r>
              <a:rPr lang="en-US" sz="2400" dirty="0"/>
              <a:t>     </a:t>
            </a:r>
            <a:r>
              <a:rPr lang="en-US" sz="2400" b="1" i="1" dirty="0">
                <a:solidFill>
                  <a:srgbClr val="FF0000"/>
                </a:solidFill>
              </a:rPr>
              <a:t>The physiological antidotes </a:t>
            </a:r>
            <a:r>
              <a:rPr lang="en-US" sz="2400" b="1" dirty="0">
                <a:solidFill>
                  <a:srgbClr val="00B050"/>
                </a:solidFill>
              </a:rPr>
              <a:t>effect in accordance with a principle of functional antagonism. They react with those biological structures, to which the effect of the toxicant is directed. Influencing of chemical antidotes is based on a specific chemical interaction with poison, as a result of what the last becomes deactivated. </a:t>
            </a:r>
          </a:p>
          <a:p>
            <a:r>
              <a:rPr lang="en-US" sz="2400" b="1" dirty="0">
                <a:solidFill>
                  <a:srgbClr val="002060"/>
                </a:solidFill>
              </a:rPr>
              <a:t>Thus, the antidote </a:t>
            </a:r>
            <a:r>
              <a:rPr lang="en-US" sz="2400" dirty="0"/>
              <a:t>(</a:t>
            </a:r>
            <a:r>
              <a:rPr lang="en-US" sz="2400" b="1" dirty="0" err="1">
                <a:solidFill>
                  <a:srgbClr val="FF0000"/>
                </a:solidFill>
              </a:rPr>
              <a:t>Unithiolum</a:t>
            </a:r>
            <a:r>
              <a:rPr lang="en-US" sz="2400" b="1" dirty="0">
                <a:solidFill>
                  <a:srgbClr val="FF0000"/>
                </a:solidFill>
              </a:rPr>
              <a:t>, </a:t>
            </a:r>
            <a:r>
              <a:rPr lang="en-US" sz="2400" b="1" dirty="0" err="1">
                <a:solidFill>
                  <a:srgbClr val="FF0000"/>
                </a:solidFill>
              </a:rPr>
              <a:t>Tetacinum</a:t>
            </a:r>
            <a:r>
              <a:rPr lang="en-US" sz="2400" b="1" dirty="0">
                <a:solidFill>
                  <a:srgbClr val="FF0000"/>
                </a:solidFill>
              </a:rPr>
              <a:t>-calcium</a:t>
            </a:r>
            <a:r>
              <a:rPr lang="en-US" sz="2400" dirty="0"/>
              <a:t>) </a:t>
            </a:r>
            <a:r>
              <a:rPr lang="en-US" sz="2400" b="1" dirty="0">
                <a:solidFill>
                  <a:srgbClr val="002060"/>
                </a:solidFill>
              </a:rPr>
              <a:t>by linkage, deposition, and replacement of competitive or other reactions transforms the poison into an innocuous matter, which is removed from an organism with urine, feces. </a:t>
            </a:r>
            <a:endParaRPr lang="x-none" sz="2400" b="1" dirty="0">
              <a:solidFill>
                <a:srgbClr val="002060"/>
              </a:solidFill>
            </a:endParaRPr>
          </a:p>
        </p:txBody>
      </p:sp>
    </p:spTree>
    <p:extLst>
      <p:ext uri="{BB962C8B-B14F-4D97-AF65-F5344CB8AC3E}">
        <p14:creationId xmlns:p14="http://schemas.microsoft.com/office/powerpoint/2010/main" xmlns="" val="2745003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372FA2FC-9C1B-454B-9369-F5E56FDFCE21}"/>
              </a:ext>
            </a:extLst>
          </p:cNvPr>
          <p:cNvSpPr/>
          <p:nvPr/>
        </p:nvSpPr>
        <p:spPr>
          <a:xfrm>
            <a:off x="803563" y="498764"/>
            <a:ext cx="10848109" cy="5693866"/>
          </a:xfrm>
          <a:prstGeom prst="rect">
            <a:avLst/>
          </a:prstGeom>
        </p:spPr>
        <p:txBody>
          <a:bodyPr wrap="square">
            <a:spAutoFit/>
          </a:bodyPr>
          <a:lstStyle/>
          <a:p>
            <a:pPr algn="just"/>
            <a:r>
              <a:rPr lang="en-US" sz="2800" b="1" dirty="0">
                <a:solidFill>
                  <a:srgbClr val="FF0000"/>
                </a:solidFill>
              </a:rPr>
              <a:t>The symptomatic therapy </a:t>
            </a:r>
            <a:r>
              <a:rPr lang="en-US" sz="2400" dirty="0"/>
              <a:t>is carried out pursuant to clinical developments of a poisoning. </a:t>
            </a:r>
            <a:r>
              <a:rPr lang="en-US" sz="2400" b="1" dirty="0" err="1">
                <a:solidFill>
                  <a:srgbClr val="C00000"/>
                </a:solidFill>
              </a:rPr>
              <a:t>Thiopentalum</a:t>
            </a:r>
            <a:r>
              <a:rPr lang="en-US" sz="2400" b="1" dirty="0">
                <a:solidFill>
                  <a:srgbClr val="C00000"/>
                </a:solidFill>
              </a:rPr>
              <a:t>-natrium, </a:t>
            </a:r>
            <a:r>
              <a:rPr lang="en-US" sz="2400" b="1" dirty="0" err="1">
                <a:solidFill>
                  <a:srgbClr val="C00000"/>
                </a:solidFill>
              </a:rPr>
              <a:t>Fenobarbitalum</a:t>
            </a:r>
            <a:r>
              <a:rPr lang="en-US" sz="2400" b="1" dirty="0">
                <a:solidFill>
                  <a:srgbClr val="C00000"/>
                </a:solidFill>
              </a:rPr>
              <a:t> (2-5 mg/kg), </a:t>
            </a:r>
            <a:r>
              <a:rPr lang="en-US" sz="2400" b="1" dirty="0" err="1">
                <a:solidFill>
                  <a:srgbClr val="C00000"/>
                </a:solidFill>
              </a:rPr>
              <a:t>Sibazonum</a:t>
            </a:r>
            <a:r>
              <a:rPr lang="en-US" sz="2400" b="1" dirty="0">
                <a:solidFill>
                  <a:srgbClr val="C00000"/>
                </a:solidFill>
              </a:rPr>
              <a:t> (10-20 mg), natrium </a:t>
            </a:r>
            <a:r>
              <a:rPr lang="en-US" sz="2400" b="1" dirty="0" err="1">
                <a:solidFill>
                  <a:srgbClr val="C00000"/>
                </a:solidFill>
              </a:rPr>
              <a:t>oxybutyrate</a:t>
            </a:r>
            <a:r>
              <a:rPr lang="en-US" sz="2400" b="1" dirty="0">
                <a:solidFill>
                  <a:srgbClr val="C00000"/>
                </a:solidFill>
              </a:rPr>
              <a:t> (50 — 100 mg/kgs)</a:t>
            </a:r>
            <a:r>
              <a:rPr lang="en-US" sz="2400" dirty="0"/>
              <a:t> are applied at cramps. </a:t>
            </a:r>
            <a:r>
              <a:rPr lang="en-US" sz="2400" b="1" dirty="0" err="1">
                <a:solidFill>
                  <a:srgbClr val="00B050"/>
                </a:solidFill>
              </a:rPr>
              <a:t>Adrenomimetics</a:t>
            </a:r>
            <a:r>
              <a:rPr lang="en-US" sz="2400" b="1" dirty="0">
                <a:solidFill>
                  <a:srgbClr val="002060"/>
                </a:solidFill>
              </a:rPr>
              <a:t>: </a:t>
            </a:r>
            <a:r>
              <a:rPr lang="en-US" sz="2400" b="1" dirty="0" err="1">
                <a:solidFill>
                  <a:srgbClr val="002060"/>
                </a:solidFill>
              </a:rPr>
              <a:t>Isadrinum</a:t>
            </a:r>
            <a:r>
              <a:rPr lang="en-US" sz="2400" b="1" dirty="0">
                <a:solidFill>
                  <a:srgbClr val="002060"/>
                </a:solidFill>
              </a:rPr>
              <a:t> (0.3-0,5 ml of 0,05 % solution), ephedrine (0.5-1.0 ml of 5 % solution), </a:t>
            </a:r>
            <a:r>
              <a:rPr lang="en-US" sz="2400" b="1" dirty="0" err="1">
                <a:solidFill>
                  <a:srgbClr val="002060"/>
                </a:solidFill>
              </a:rPr>
              <a:t>mesaton</a:t>
            </a:r>
            <a:r>
              <a:rPr lang="en-US" sz="2400" b="1" dirty="0">
                <a:solidFill>
                  <a:srgbClr val="002060"/>
                </a:solidFill>
              </a:rPr>
              <a:t> (0.3-1.0 ml of 1 % solution) </a:t>
            </a:r>
            <a:r>
              <a:rPr lang="en-US" sz="2400" dirty="0"/>
              <a:t>are applied in case of depressing of cardiac activity, decrease of arterial pressure.</a:t>
            </a:r>
          </a:p>
          <a:p>
            <a:pPr algn="just"/>
            <a:r>
              <a:rPr lang="en-US" sz="2400" dirty="0"/>
              <a:t> </a:t>
            </a:r>
            <a:r>
              <a:rPr lang="en-US" sz="2400" b="1" dirty="0">
                <a:solidFill>
                  <a:srgbClr val="00B050"/>
                </a:solidFill>
              </a:rPr>
              <a:t>Glucocorticoids</a:t>
            </a:r>
            <a:r>
              <a:rPr lang="en-US" sz="2400" dirty="0"/>
              <a:t> </a:t>
            </a:r>
            <a:r>
              <a:rPr lang="en-US" sz="2400" b="1" dirty="0">
                <a:solidFill>
                  <a:srgbClr val="0070C0"/>
                </a:solidFill>
              </a:rPr>
              <a:t>(</a:t>
            </a:r>
            <a:r>
              <a:rPr lang="en-US" sz="2400" b="1" dirty="0" err="1">
                <a:solidFill>
                  <a:srgbClr val="0070C0"/>
                </a:solidFill>
              </a:rPr>
              <a:t>Hidrocortizonum</a:t>
            </a:r>
            <a:r>
              <a:rPr lang="en-US" sz="2400" b="1" dirty="0">
                <a:solidFill>
                  <a:srgbClr val="0070C0"/>
                </a:solidFill>
              </a:rPr>
              <a:t> 50-100 mg, </a:t>
            </a:r>
            <a:r>
              <a:rPr lang="en-US" sz="2400" b="1" dirty="0" err="1">
                <a:solidFill>
                  <a:srgbClr val="0070C0"/>
                </a:solidFill>
              </a:rPr>
              <a:t>Prednisolonum</a:t>
            </a:r>
            <a:r>
              <a:rPr lang="en-US" sz="2400" b="1" dirty="0">
                <a:solidFill>
                  <a:srgbClr val="0070C0"/>
                </a:solidFill>
              </a:rPr>
              <a:t> 15-30 mg) </a:t>
            </a:r>
            <a:r>
              <a:rPr lang="en-US" sz="2400" dirty="0"/>
              <a:t>are applied for normalization of hemodynamics indexes.</a:t>
            </a:r>
          </a:p>
          <a:p>
            <a:pPr algn="just"/>
            <a:r>
              <a:rPr lang="en-US" sz="2400" dirty="0"/>
              <a:t> </a:t>
            </a:r>
            <a:r>
              <a:rPr lang="en-US" sz="2400" b="1" dirty="0">
                <a:solidFill>
                  <a:srgbClr val="00B050"/>
                </a:solidFill>
              </a:rPr>
              <a:t>Correction of water-electrolytic exchange and acid-alkaline condition obtains a special value at poisonings, which are accompanied with vomiting, diarrhea, and in case of poisonings with salts of heavy metals also.</a:t>
            </a:r>
          </a:p>
          <a:p>
            <a:pPr algn="just"/>
            <a:r>
              <a:rPr lang="en-US" sz="2400" dirty="0"/>
              <a:t> </a:t>
            </a:r>
            <a:r>
              <a:rPr lang="en-US" sz="2400" b="1" dirty="0">
                <a:solidFill>
                  <a:srgbClr val="0070C0"/>
                </a:solidFill>
              </a:rPr>
              <a:t>Whole blood, plasma is introduced intravenously at decreasing of volume of circulating blood. Treatment and preventive measures of complications, which are developed at acute poisonings, has an important value. Edema of brain, acute hepatic and kidney insufficiency, hypothermal syndrome is observed more often. </a:t>
            </a:r>
            <a:endParaRPr lang="x-none" sz="2400" b="1" dirty="0">
              <a:solidFill>
                <a:srgbClr val="0070C0"/>
              </a:solidFill>
            </a:endParaRPr>
          </a:p>
        </p:txBody>
      </p:sp>
    </p:spTree>
    <p:extLst>
      <p:ext uri="{BB962C8B-B14F-4D97-AF65-F5344CB8AC3E}">
        <p14:creationId xmlns:p14="http://schemas.microsoft.com/office/powerpoint/2010/main" xmlns="" val="41860857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BEB8A53B-6652-4D0A-94A3-57A9CD81D48A}"/>
              </a:ext>
            </a:extLst>
          </p:cNvPr>
          <p:cNvSpPr/>
          <p:nvPr/>
        </p:nvSpPr>
        <p:spPr>
          <a:xfrm>
            <a:off x="1607127" y="651164"/>
            <a:ext cx="9254837" cy="5196166"/>
          </a:xfrm>
          <a:prstGeom prst="rect">
            <a:avLst/>
          </a:prstGeom>
        </p:spPr>
        <p:txBody>
          <a:bodyPr wrap="square">
            <a:spAutoFit/>
          </a:bodyPr>
          <a:lstStyle/>
          <a:p>
            <a:pPr algn="just">
              <a:lnSpc>
                <a:spcPct val="150000"/>
              </a:lnSpc>
            </a:pPr>
            <a:r>
              <a:rPr lang="en-US" sz="2800" b="1" dirty="0">
                <a:solidFill>
                  <a:srgbClr val="0070C0"/>
                </a:solidFill>
              </a:rPr>
              <a:t>The oxygen therapy is carried out as a preventive measures of </a:t>
            </a:r>
            <a:r>
              <a:rPr lang="en-US" sz="2800" b="1" dirty="0" err="1">
                <a:solidFill>
                  <a:srgbClr val="0070C0"/>
                </a:solidFill>
              </a:rPr>
              <a:t>posthypoxia</a:t>
            </a:r>
            <a:r>
              <a:rPr lang="en-US" sz="2800" b="1" dirty="0">
                <a:solidFill>
                  <a:srgbClr val="0070C0"/>
                </a:solidFill>
              </a:rPr>
              <a:t> of encephalopathy. </a:t>
            </a:r>
            <a:r>
              <a:rPr lang="en-US" sz="2800" b="1" dirty="0" err="1">
                <a:solidFill>
                  <a:srgbClr val="0070C0"/>
                </a:solidFill>
              </a:rPr>
              <a:t>Euphilin</a:t>
            </a:r>
            <a:r>
              <a:rPr lang="en-US" sz="2800" b="1" dirty="0">
                <a:solidFill>
                  <a:srgbClr val="0070C0"/>
                </a:solidFill>
              </a:rPr>
              <a:t> - 10 ml of 2.4 % solution, </a:t>
            </a:r>
            <a:r>
              <a:rPr lang="en-US" sz="2800" b="1" dirty="0" err="1">
                <a:solidFill>
                  <a:srgbClr val="0070C0"/>
                </a:solidFill>
              </a:rPr>
              <a:t>complami</a:t>
            </a:r>
            <a:r>
              <a:rPr lang="en-US" sz="2800" b="1" dirty="0">
                <a:solidFill>
                  <a:srgbClr val="0070C0"/>
                </a:solidFill>
              </a:rPr>
              <a:t> - 2 ml of 15 % solution, </a:t>
            </a:r>
            <a:r>
              <a:rPr lang="en-US" sz="2800" b="1" dirty="0" err="1">
                <a:solidFill>
                  <a:srgbClr val="0070C0"/>
                </a:solidFill>
              </a:rPr>
              <a:t>rheopolyglucin</a:t>
            </a:r>
            <a:r>
              <a:rPr lang="en-US" sz="2800" b="1" dirty="0">
                <a:solidFill>
                  <a:srgbClr val="0070C0"/>
                </a:solidFill>
              </a:rPr>
              <a:t>? - 400 ml, </a:t>
            </a:r>
            <a:r>
              <a:rPr lang="en-US" sz="2800" b="1" dirty="0" err="1">
                <a:solidFill>
                  <a:srgbClr val="0070C0"/>
                </a:solidFill>
              </a:rPr>
              <a:t>Trentalum</a:t>
            </a:r>
            <a:r>
              <a:rPr lang="en-US" sz="2800" b="1" dirty="0">
                <a:solidFill>
                  <a:srgbClr val="0070C0"/>
                </a:solidFill>
              </a:rPr>
              <a:t> - 5 ml of 2 % solution are injected. Prescription of 8 - 12 g of 20 % </a:t>
            </a:r>
            <a:r>
              <a:rPr lang="en-US" sz="2800" b="1" dirty="0" err="1">
                <a:solidFill>
                  <a:srgbClr val="0070C0"/>
                </a:solidFill>
              </a:rPr>
              <a:t>noothropole</a:t>
            </a:r>
            <a:r>
              <a:rPr lang="en-US" sz="2800" b="1" dirty="0">
                <a:solidFill>
                  <a:srgbClr val="0070C0"/>
                </a:solidFill>
              </a:rPr>
              <a:t> solution per day intravenous, medications that have an </a:t>
            </a:r>
            <a:r>
              <a:rPr lang="en-US" sz="2800" b="1" dirty="0" err="1">
                <a:solidFill>
                  <a:srgbClr val="0070C0"/>
                </a:solidFill>
              </a:rPr>
              <a:t>antihypoxic</a:t>
            </a:r>
            <a:r>
              <a:rPr lang="en-US" sz="2800" b="1" dirty="0">
                <a:solidFill>
                  <a:srgbClr val="0070C0"/>
                </a:solidFill>
              </a:rPr>
              <a:t> effect, natrium </a:t>
            </a:r>
            <a:r>
              <a:rPr lang="en-US" sz="2800" b="1" dirty="0" err="1">
                <a:solidFill>
                  <a:srgbClr val="0070C0"/>
                </a:solidFill>
              </a:rPr>
              <a:t>oxybutyrate</a:t>
            </a:r>
            <a:r>
              <a:rPr lang="en-US" sz="2800" b="1" dirty="0">
                <a:solidFill>
                  <a:srgbClr val="0070C0"/>
                </a:solidFill>
              </a:rPr>
              <a:t> 50 - 100 mg/kg, </a:t>
            </a:r>
            <a:r>
              <a:rPr lang="en-US" sz="2800" b="1" dirty="0" err="1">
                <a:solidFill>
                  <a:srgbClr val="0070C0"/>
                </a:solidFill>
              </a:rPr>
              <a:t>Sibazonum</a:t>
            </a:r>
            <a:r>
              <a:rPr lang="en-US" sz="2800" b="1" dirty="0">
                <a:solidFill>
                  <a:srgbClr val="0070C0"/>
                </a:solidFill>
              </a:rPr>
              <a:t> - 10-20 mg makes good effect.</a:t>
            </a:r>
            <a:endParaRPr lang="x-none" sz="2800" b="1" dirty="0">
              <a:solidFill>
                <a:srgbClr val="0070C0"/>
              </a:solidFill>
            </a:endParaRPr>
          </a:p>
        </p:txBody>
      </p:sp>
    </p:spTree>
    <p:extLst>
      <p:ext uri="{BB962C8B-B14F-4D97-AF65-F5344CB8AC3E}">
        <p14:creationId xmlns:p14="http://schemas.microsoft.com/office/powerpoint/2010/main" xmlns="" val="7296982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CF43B637-7736-4149-9000-15DCCAAA1D04}"/>
              </a:ext>
            </a:extLst>
          </p:cNvPr>
          <p:cNvSpPr/>
          <p:nvPr/>
        </p:nvSpPr>
        <p:spPr>
          <a:xfrm>
            <a:off x="1330036" y="387927"/>
            <a:ext cx="9393381" cy="5570756"/>
          </a:xfrm>
          <a:prstGeom prst="rect">
            <a:avLst/>
          </a:prstGeom>
        </p:spPr>
        <p:txBody>
          <a:bodyPr wrap="square">
            <a:spAutoFit/>
          </a:bodyPr>
          <a:lstStyle/>
          <a:p>
            <a:pPr algn="ctr"/>
            <a:r>
              <a:rPr lang="en-US" sz="3200" b="1" dirty="0">
                <a:solidFill>
                  <a:srgbClr val="FF0000"/>
                </a:solidFill>
              </a:rPr>
              <a:t>CONDITIONS THAT REQUIRE URGENT ASSISTANCE</a:t>
            </a:r>
            <a:endParaRPr lang="en-US" sz="3200" b="1" dirty="0">
              <a:solidFill>
                <a:srgbClr val="FF0000"/>
              </a:solidFill>
              <a:latin typeface="Roboto"/>
            </a:endParaRPr>
          </a:p>
          <a:p>
            <a:r>
              <a:rPr lang="en-US" sz="2800" b="1" dirty="0">
                <a:solidFill>
                  <a:srgbClr val="FF0000"/>
                </a:solidFill>
                <a:latin typeface="Roboto"/>
              </a:rPr>
              <a:t>Pulmonary edema </a:t>
            </a:r>
            <a:r>
              <a:rPr lang="en-US" sz="2400" dirty="0">
                <a:solidFill>
                  <a:srgbClr val="3C4043"/>
                </a:solidFill>
                <a:latin typeface="Roboto"/>
              </a:rPr>
              <a:t>most often occurs as a result of inhalation of toxic gases (chlorine, sulfur dioxide, ammonia, phosgene, formaldehyde, carbon monoxide). In acute pulmonary edema, massive sweating of protein-rich fluid into the interstitial tissue and alveoli occurs.</a:t>
            </a:r>
          </a:p>
          <a:p>
            <a:r>
              <a:rPr lang="en-US" sz="2400" dirty="0">
                <a:solidFill>
                  <a:srgbClr val="3C4043"/>
                </a:solidFill>
                <a:latin typeface="Roboto"/>
              </a:rPr>
              <a:t> </a:t>
            </a:r>
            <a:r>
              <a:rPr lang="en-US" sz="2800" b="1" dirty="0">
                <a:solidFill>
                  <a:srgbClr val="FF0000"/>
                </a:solidFill>
                <a:latin typeface="Roboto"/>
              </a:rPr>
              <a:t>Acute respiratory failure </a:t>
            </a:r>
            <a:r>
              <a:rPr lang="en-US" sz="2400" dirty="0">
                <a:solidFill>
                  <a:srgbClr val="3C4043"/>
                </a:solidFill>
                <a:latin typeface="Roboto"/>
              </a:rPr>
              <a:t>is a condition in which either the maintenance of normal blood gas composition is not ensured, or the latter is achieved due to the strain of the external respiratory apparatus, which leads to a decrease in the functional capabilities of the body. </a:t>
            </a:r>
          </a:p>
          <a:p>
            <a:r>
              <a:rPr lang="en-US" sz="2800" b="1" dirty="0">
                <a:solidFill>
                  <a:srgbClr val="FF0000"/>
                </a:solidFill>
                <a:latin typeface="Roboto"/>
              </a:rPr>
              <a:t>Spontaneous pneumothorax </a:t>
            </a:r>
            <a:r>
              <a:rPr lang="en-US" sz="2400" dirty="0">
                <a:solidFill>
                  <a:srgbClr val="3C4043"/>
                </a:solidFill>
                <a:latin typeface="Roboto"/>
              </a:rPr>
              <a:t>is the entry of air into the pleural cavity as a result of sudden damage to the pleura. </a:t>
            </a:r>
            <a:r>
              <a:rPr lang="en-US" sz="2400" dirty="0">
                <a:solidFill>
                  <a:srgbClr val="5F6368"/>
                </a:solidFill>
                <a:latin typeface="Roboto"/>
              </a:rPr>
              <a:t/>
            </a:r>
            <a:br>
              <a:rPr lang="en-US" sz="2400" dirty="0">
                <a:solidFill>
                  <a:srgbClr val="5F6368"/>
                </a:solidFill>
                <a:latin typeface="Roboto"/>
              </a:rPr>
            </a:br>
            <a:endParaRPr lang="x-none" sz="2400" dirty="0"/>
          </a:p>
        </p:txBody>
      </p:sp>
    </p:spTree>
    <p:extLst>
      <p:ext uri="{BB962C8B-B14F-4D97-AF65-F5344CB8AC3E}">
        <p14:creationId xmlns:p14="http://schemas.microsoft.com/office/powerpoint/2010/main" xmlns="" val="28918975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36FD4A7D-D8ED-4088-B8DB-AFF3E6E1A077}"/>
              </a:ext>
            </a:extLst>
          </p:cNvPr>
          <p:cNvSpPr/>
          <p:nvPr/>
        </p:nvSpPr>
        <p:spPr>
          <a:xfrm>
            <a:off x="1385455" y="221673"/>
            <a:ext cx="10321636" cy="5693866"/>
          </a:xfrm>
          <a:prstGeom prst="rect">
            <a:avLst/>
          </a:prstGeom>
        </p:spPr>
        <p:txBody>
          <a:bodyPr wrap="square">
            <a:spAutoFit/>
          </a:bodyPr>
          <a:lstStyle/>
          <a:p>
            <a:r>
              <a:rPr lang="en-US" sz="2800" dirty="0">
                <a:solidFill>
                  <a:srgbClr val="FF0000"/>
                </a:solidFill>
                <a:latin typeface="Roboto"/>
              </a:rPr>
              <a:t>Pneumothorax </a:t>
            </a:r>
            <a:r>
              <a:rPr lang="en-US" sz="2400" b="1" dirty="0">
                <a:solidFill>
                  <a:srgbClr val="0070C0"/>
                </a:solidFill>
                <a:latin typeface="Roboto"/>
              </a:rPr>
              <a:t>in occupationally pathological patients is referred to as symptomatic, it occurs most often in patients with stage III silicosis, in the presence of bullous emphysema. </a:t>
            </a:r>
          </a:p>
          <a:p>
            <a:r>
              <a:rPr lang="en-US" sz="2400" b="1" dirty="0">
                <a:solidFill>
                  <a:srgbClr val="FF0000"/>
                </a:solidFill>
                <a:latin typeface="Roboto"/>
              </a:rPr>
              <a:t>Status asthmaticus</a:t>
            </a:r>
            <a:r>
              <a:rPr lang="en-US" sz="2400" b="1" dirty="0">
                <a:solidFill>
                  <a:srgbClr val="0070C0"/>
                </a:solidFill>
                <a:latin typeface="Roboto"/>
              </a:rPr>
              <a:t> is a condition characterized by three main signs:</a:t>
            </a:r>
          </a:p>
          <a:p>
            <a:r>
              <a:rPr lang="en-US" sz="2400" b="1" dirty="0">
                <a:solidFill>
                  <a:srgbClr val="0070C0"/>
                </a:solidFill>
                <a:latin typeface="Roboto"/>
              </a:rPr>
              <a:t> 1) rapid growth of bronchial obstruction;</a:t>
            </a:r>
          </a:p>
          <a:p>
            <a:r>
              <a:rPr lang="en-US" sz="2400" b="1" dirty="0">
                <a:solidFill>
                  <a:srgbClr val="0070C0"/>
                </a:solidFill>
                <a:latin typeface="Roboto"/>
              </a:rPr>
              <a:t> 2) lack of effect from the introduction of sympathomimetics; </a:t>
            </a:r>
          </a:p>
          <a:p>
            <a:r>
              <a:rPr lang="en-US" sz="2400" b="1" dirty="0">
                <a:solidFill>
                  <a:srgbClr val="0070C0"/>
                </a:solidFill>
                <a:latin typeface="Roboto"/>
              </a:rPr>
              <a:t>3) increasing respiratory failure. </a:t>
            </a:r>
          </a:p>
          <a:p>
            <a:r>
              <a:rPr lang="en-US" sz="2400" b="1" dirty="0">
                <a:solidFill>
                  <a:srgbClr val="FF0000"/>
                </a:solidFill>
                <a:latin typeface="Roboto"/>
              </a:rPr>
              <a:t>Acute hemolytic cr</a:t>
            </a:r>
            <a:r>
              <a:rPr lang="en-US" sz="2400" b="1" dirty="0">
                <a:solidFill>
                  <a:srgbClr val="0070C0"/>
                </a:solidFill>
                <a:latin typeface="Roboto"/>
              </a:rPr>
              <a:t>isis is caused by the action of poisons that are strong hemolytic poisons (arsenic hydrogen). This condition is characterized by the rapid development of general weakness, back pain, chills and fever, cerebral manifestations, pain in the bones and joints. </a:t>
            </a:r>
          </a:p>
          <a:p>
            <a:r>
              <a:rPr lang="en-US" sz="2400" b="1" dirty="0">
                <a:solidFill>
                  <a:srgbClr val="FF0000"/>
                </a:solidFill>
                <a:latin typeface="Roboto"/>
              </a:rPr>
              <a:t>Hepatic coma </a:t>
            </a:r>
            <a:r>
              <a:rPr lang="en-US" sz="2400" b="1" dirty="0">
                <a:solidFill>
                  <a:srgbClr val="0070C0"/>
                </a:solidFill>
                <a:latin typeface="Roboto"/>
              </a:rPr>
              <a:t>occurs in case of poisoning with substances of hepatotropic action (tetrahydrochloride, tetrachloroethane, nitrates, toluene).</a:t>
            </a:r>
          </a:p>
        </p:txBody>
      </p:sp>
    </p:spTree>
    <p:extLst>
      <p:ext uri="{BB962C8B-B14F-4D97-AF65-F5344CB8AC3E}">
        <p14:creationId xmlns:p14="http://schemas.microsoft.com/office/powerpoint/2010/main" xmlns="" val="23170277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73D97EF0-6A9F-45FE-B79D-DFEFEBCFD8CD}"/>
              </a:ext>
            </a:extLst>
          </p:cNvPr>
          <p:cNvSpPr/>
          <p:nvPr/>
        </p:nvSpPr>
        <p:spPr>
          <a:xfrm>
            <a:off x="1510145" y="235527"/>
            <a:ext cx="9892146" cy="6370975"/>
          </a:xfrm>
          <a:prstGeom prst="rect">
            <a:avLst/>
          </a:prstGeom>
        </p:spPr>
        <p:txBody>
          <a:bodyPr wrap="square">
            <a:spAutoFit/>
          </a:bodyPr>
          <a:lstStyle/>
          <a:p>
            <a:r>
              <a:rPr lang="en-US" sz="2400" b="1" dirty="0">
                <a:solidFill>
                  <a:srgbClr val="FF0000"/>
                </a:solidFill>
              </a:rPr>
              <a:t>EDEMA OF LUNGS</a:t>
            </a:r>
          </a:p>
          <a:p>
            <a:r>
              <a:rPr lang="en-US" sz="2400" b="1" dirty="0"/>
              <a:t> The edema of lungs is met most often owing to inhalation of toxic gases (chlorine, </a:t>
            </a:r>
            <a:r>
              <a:rPr lang="en-US" sz="2400" b="1" dirty="0" err="1"/>
              <a:t>sulphur</a:t>
            </a:r>
            <a:r>
              <a:rPr lang="en-US" sz="2400" b="1" dirty="0"/>
              <a:t> dioxide, ammonia, phosgene, formaldehyde, carbon oxide). Massive transudation of liquid enriched with protein into interstitial tissue and alveoli origins at acute edema of lungs. The causes of this can be: </a:t>
            </a:r>
            <a:r>
              <a:rPr lang="en-US" sz="2400" b="1" dirty="0">
                <a:solidFill>
                  <a:srgbClr val="FF0000"/>
                </a:solidFill>
              </a:rPr>
              <a:t>increase</a:t>
            </a:r>
            <a:r>
              <a:rPr lang="en-US" sz="2400" b="1" dirty="0"/>
              <a:t>d (over 30 mm of mercury or 4 kPa) hydrodynamic pressure in pulmonary capillary tubes; </a:t>
            </a:r>
            <a:r>
              <a:rPr lang="en-US" sz="2400" b="1" dirty="0">
                <a:solidFill>
                  <a:srgbClr val="FF0000"/>
                </a:solidFill>
              </a:rPr>
              <a:t>decrease</a:t>
            </a:r>
            <a:r>
              <a:rPr lang="en-US" sz="2400" b="1" dirty="0"/>
              <a:t>d (smaller 15 mm of mercury, or 2 kPa) oncotic pressure; increased permeability of alveolar membrane</a:t>
            </a:r>
            <a:r>
              <a:rPr lang="en-US" sz="2400" b="1" dirty="0">
                <a:solidFill>
                  <a:srgbClr val="FF0000"/>
                </a:solidFill>
              </a:rPr>
              <a:t>, increased </a:t>
            </a:r>
            <a:r>
              <a:rPr lang="en-US" sz="2400" b="1" dirty="0"/>
              <a:t>rarefaction in alveoli (more 20 mm of mercury, or 2.7 kPa). </a:t>
            </a:r>
          </a:p>
          <a:p>
            <a:r>
              <a:rPr lang="en-US" sz="2400" b="1" dirty="0"/>
              <a:t>Liquid as a result of the intensive transudation at first transudates into perivascular space (the interstitial edema), and then in alveoli (the alveolar edema). </a:t>
            </a:r>
          </a:p>
          <a:p>
            <a:r>
              <a:rPr lang="en-US" sz="2400" b="1" dirty="0"/>
              <a:t>Obstruction of respiratory tracts by foam (each 200-300 ml of liquid makes 2-3 liters of foam), which washes away the surfactant, comes. Its destruction and an intensive discharge of the foam leads to atelectasis of alveoli with deterioration of gases diffusion and to development of hypoxia, hypocapnia, metabolic </a:t>
            </a:r>
            <a:r>
              <a:rPr lang="en-US" sz="2400" b="1" dirty="0" err="1"/>
              <a:t>acinarity</a:t>
            </a:r>
            <a:r>
              <a:rPr lang="en-US" sz="2400" b="1" dirty="0"/>
              <a:t>. A general condition of the ill is grave.</a:t>
            </a:r>
            <a:endParaRPr lang="x-none" sz="2400" b="1" dirty="0"/>
          </a:p>
        </p:txBody>
      </p:sp>
    </p:spTree>
    <p:extLst>
      <p:ext uri="{BB962C8B-B14F-4D97-AF65-F5344CB8AC3E}">
        <p14:creationId xmlns:p14="http://schemas.microsoft.com/office/powerpoint/2010/main" xmlns="" val="36063416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21E50C6B-282A-4484-A300-0F11226A5661}"/>
              </a:ext>
            </a:extLst>
          </p:cNvPr>
          <p:cNvSpPr/>
          <p:nvPr/>
        </p:nvSpPr>
        <p:spPr>
          <a:xfrm>
            <a:off x="443345" y="304800"/>
            <a:ext cx="10280073" cy="6124754"/>
          </a:xfrm>
          <a:prstGeom prst="rect">
            <a:avLst/>
          </a:prstGeom>
        </p:spPr>
        <p:txBody>
          <a:bodyPr wrap="square">
            <a:spAutoFit/>
          </a:bodyPr>
          <a:lstStyle/>
          <a:p>
            <a:r>
              <a:rPr lang="en-US" sz="2800" b="1" dirty="0"/>
              <a:t>       Excitation and a comatose condition in grave cases are observed. More often patients are in constrained pose, they complain of shortage of air, sensation of fear. Short of breath of inspiration nature and cyanosis are marked. Stuffy, dry cough can be observed. Quantity of secreted sputum is augmented; the sputum has a foamy nature. The auscultative picture depends on many factors. At first it is rigid at the interstitial edema of breathing, dry crepitations come up later (squeezing of bronchioles with hydropic liquid). </a:t>
            </a:r>
          </a:p>
          <a:p>
            <a:r>
              <a:rPr lang="en-US" sz="2800" b="1" dirty="0"/>
              <a:t>Wet or whistling crepitant wheezes, which are spread to an apex and make difficulties for heart auscultation, are audible at the enroot region in case of the alveolar edema. If the edema progresses, a lot of various crepitations is listened; breathing with a screech can be listened at a distance. Foamy phlegm is secreted.</a:t>
            </a:r>
            <a:endParaRPr lang="x-none" sz="2800" b="1" dirty="0"/>
          </a:p>
        </p:txBody>
      </p:sp>
    </p:spTree>
    <p:extLst>
      <p:ext uri="{BB962C8B-B14F-4D97-AF65-F5344CB8AC3E}">
        <p14:creationId xmlns:p14="http://schemas.microsoft.com/office/powerpoint/2010/main" xmlns="" val="32914238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4364CEE3-8222-4846-AF86-0073378A9E04}"/>
              </a:ext>
            </a:extLst>
          </p:cNvPr>
          <p:cNvSpPr/>
          <p:nvPr/>
        </p:nvSpPr>
        <p:spPr>
          <a:xfrm>
            <a:off x="1565563" y="789710"/>
            <a:ext cx="9130145" cy="6129050"/>
          </a:xfrm>
          <a:prstGeom prst="rect">
            <a:avLst/>
          </a:prstGeom>
        </p:spPr>
        <p:txBody>
          <a:bodyPr wrap="square">
            <a:spAutoFit/>
          </a:bodyPr>
          <a:lstStyle/>
          <a:p>
            <a:pPr>
              <a:lnSpc>
                <a:spcPct val="150000"/>
              </a:lnSpc>
            </a:pPr>
            <a:r>
              <a:rPr lang="en-US" sz="2400" b="1" dirty="0">
                <a:solidFill>
                  <a:srgbClr val="FF0000"/>
                </a:solidFill>
              </a:rPr>
              <a:t>Treatmen</a:t>
            </a:r>
            <a:r>
              <a:rPr lang="en-US" sz="2400" dirty="0"/>
              <a:t>t. </a:t>
            </a:r>
            <a:r>
              <a:rPr lang="en-US" sz="2400" b="1" dirty="0">
                <a:solidFill>
                  <a:srgbClr val="002060"/>
                </a:solidFill>
              </a:rPr>
              <a:t>The medical measures by rendering of the first aid should be given for maintenance of permeability of the respiratory tract and struggle with the hypoxia, for a decrease of blood volume and pressure in pulmonary capillary tubes, on amplification of the left ventricle contractility, on preventive measures and treatment of complications. The ill should be in a sitting pose with dropped legs. It renders assistance in depositing of blood in the lower departments and in decrease of pressure in vessels of the small circle of blood circulation. If the medical means and necessary equipment are absent, venous tourniquets on the lower extremities, which are superimposed on 10-15 minutes, are applied. </a:t>
            </a:r>
            <a:endParaRPr lang="x-none" sz="2400" b="1" dirty="0">
              <a:solidFill>
                <a:srgbClr val="002060"/>
              </a:solidFill>
            </a:endParaRPr>
          </a:p>
        </p:txBody>
      </p:sp>
    </p:spTree>
    <p:extLst>
      <p:ext uri="{BB962C8B-B14F-4D97-AF65-F5344CB8AC3E}">
        <p14:creationId xmlns:p14="http://schemas.microsoft.com/office/powerpoint/2010/main" xmlns="" val="35913482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A4B56FF3-40DC-423F-9FDB-F3AB17CC9D1B}"/>
              </a:ext>
            </a:extLst>
          </p:cNvPr>
          <p:cNvSpPr/>
          <p:nvPr/>
        </p:nvSpPr>
        <p:spPr>
          <a:xfrm>
            <a:off x="1454727" y="1357746"/>
            <a:ext cx="8271164" cy="5021055"/>
          </a:xfrm>
          <a:prstGeom prst="rect">
            <a:avLst/>
          </a:prstGeom>
        </p:spPr>
        <p:txBody>
          <a:bodyPr wrap="square">
            <a:spAutoFit/>
          </a:bodyPr>
          <a:lstStyle/>
          <a:p>
            <a:pPr>
              <a:lnSpc>
                <a:spcPct val="150000"/>
              </a:lnSpc>
            </a:pPr>
            <a:r>
              <a:rPr lang="en-US" sz="2400" b="1" dirty="0">
                <a:solidFill>
                  <a:srgbClr val="C00000"/>
                </a:solidFill>
              </a:rPr>
              <a:t>The oxygen therapy </a:t>
            </a:r>
            <a:r>
              <a:rPr lang="en-US" sz="2400" b="1" dirty="0">
                <a:solidFill>
                  <a:srgbClr val="00B050"/>
                </a:solidFill>
              </a:rPr>
              <a:t>for struggle with hypoxia is realized with 100 % oxygen with an antifoaming agent. Solution of alcohol, which reduces a surface tension of foam bubbles and transforms them into liquid prohibiting from edema increase, is applied as the antifoaming agent more often.</a:t>
            </a:r>
          </a:p>
          <a:p>
            <a:pPr>
              <a:lnSpc>
                <a:spcPct val="150000"/>
              </a:lnSpc>
            </a:pPr>
            <a:r>
              <a:rPr lang="en-US" sz="2400" b="1" dirty="0">
                <a:solidFill>
                  <a:srgbClr val="00B050"/>
                </a:solidFill>
              </a:rPr>
              <a:t>If these measures are not effective, intubations of the trachea and transfer of the patient on the artificial ventilation with increased resistance on exhalation (about 5-15 cm of waters, or 0.5-1.5 kPa) is recommended.</a:t>
            </a:r>
            <a:endParaRPr lang="x-none" sz="2400" b="1" dirty="0">
              <a:solidFill>
                <a:srgbClr val="00B050"/>
              </a:solidFill>
            </a:endParaRPr>
          </a:p>
        </p:txBody>
      </p:sp>
    </p:spTree>
    <p:extLst>
      <p:ext uri="{BB962C8B-B14F-4D97-AF65-F5344CB8AC3E}">
        <p14:creationId xmlns:p14="http://schemas.microsoft.com/office/powerpoint/2010/main" xmlns="" val="39600780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FBC7603C-35D2-4C14-891D-E1F90F89B0B5}"/>
              </a:ext>
            </a:extLst>
          </p:cNvPr>
          <p:cNvSpPr/>
          <p:nvPr/>
        </p:nvSpPr>
        <p:spPr>
          <a:xfrm>
            <a:off x="1523999" y="1149927"/>
            <a:ext cx="9227127" cy="4524315"/>
          </a:xfrm>
          <a:prstGeom prst="rect">
            <a:avLst/>
          </a:prstGeom>
        </p:spPr>
        <p:txBody>
          <a:bodyPr wrap="square">
            <a:spAutoFit/>
          </a:bodyPr>
          <a:lstStyle/>
          <a:p>
            <a:r>
              <a:rPr lang="en-US" sz="2400" b="1" dirty="0" err="1">
                <a:solidFill>
                  <a:srgbClr val="C00000"/>
                </a:solidFill>
              </a:rPr>
              <a:t>Ganglioblockato</a:t>
            </a:r>
            <a:r>
              <a:rPr lang="en-US" sz="2400" b="1" dirty="0" err="1">
                <a:solidFill>
                  <a:srgbClr val="0070C0"/>
                </a:solidFill>
              </a:rPr>
              <a:t>rs</a:t>
            </a:r>
            <a:r>
              <a:rPr lang="en-US" sz="2400" b="1" dirty="0">
                <a:solidFill>
                  <a:srgbClr val="0070C0"/>
                </a:solidFill>
              </a:rPr>
              <a:t> (</a:t>
            </a:r>
            <a:r>
              <a:rPr lang="en-US" sz="2400" b="1" dirty="0" err="1">
                <a:solidFill>
                  <a:srgbClr val="C00000"/>
                </a:solidFill>
              </a:rPr>
              <a:t>arphonad</a:t>
            </a:r>
            <a:r>
              <a:rPr lang="en-US" sz="2400" b="1" dirty="0">
                <a:solidFill>
                  <a:srgbClr val="C00000"/>
                </a:solidFill>
              </a:rPr>
              <a:t> </a:t>
            </a:r>
            <a:r>
              <a:rPr lang="en-US" sz="2400" b="1" dirty="0">
                <a:solidFill>
                  <a:srgbClr val="0070C0"/>
                </a:solidFill>
              </a:rPr>
              <a:t>- 1000 mg of the preparation in 200 ml of </a:t>
            </a:r>
            <a:r>
              <a:rPr lang="en-US" sz="2400" b="1" dirty="0">
                <a:solidFill>
                  <a:srgbClr val="C00000"/>
                </a:solidFill>
              </a:rPr>
              <a:t>5 % glucose solution intravenous </a:t>
            </a:r>
            <a:r>
              <a:rPr lang="en-US" sz="2400" b="1" dirty="0">
                <a:solidFill>
                  <a:srgbClr val="0070C0"/>
                </a:solidFill>
              </a:rPr>
              <a:t>dropwise with a control of arterial pressure) are the most effective means at a hyperdynamic kind of edema of lungs with high arterial pressure.</a:t>
            </a:r>
          </a:p>
          <a:p>
            <a:r>
              <a:rPr lang="en-US" sz="2400" b="1" dirty="0">
                <a:solidFill>
                  <a:srgbClr val="0070C0"/>
                </a:solidFill>
              </a:rPr>
              <a:t> Solution of hydrochloride ephedrine (1 ml of 5 % solution in 10 ml of isotonic solution of natrium chloride) is applied for struggle with a possible arterial hypotension. Preparations, which dilate both arteries, and veins (natrium nitroprusside 15 - 400 </a:t>
            </a:r>
            <a:r>
              <a:rPr lang="en-US" sz="2400" b="1" dirty="0" err="1">
                <a:solidFill>
                  <a:srgbClr val="0070C0"/>
                </a:solidFill>
              </a:rPr>
              <a:t>mkg</a:t>
            </a:r>
            <a:r>
              <a:rPr lang="en-US" sz="2400" b="1" dirty="0">
                <a:solidFill>
                  <a:srgbClr val="0070C0"/>
                </a:solidFill>
              </a:rPr>
              <a:t>/minutes dropwise, </a:t>
            </a:r>
            <a:r>
              <a:rPr lang="en-US" sz="2400" b="1" dirty="0" err="1">
                <a:solidFill>
                  <a:srgbClr val="C00000"/>
                </a:solidFill>
              </a:rPr>
              <a:t>Prazozinum</a:t>
            </a:r>
            <a:r>
              <a:rPr lang="en-US" sz="2400" b="1" dirty="0">
                <a:solidFill>
                  <a:srgbClr val="C00000"/>
                </a:solidFill>
              </a:rPr>
              <a:t> – 1.5-15 mg internally</a:t>
            </a:r>
            <a:r>
              <a:rPr lang="en-US" sz="2400" b="1" dirty="0">
                <a:solidFill>
                  <a:srgbClr val="0070C0"/>
                </a:solidFill>
              </a:rPr>
              <a:t>), are applied last years</a:t>
            </a:r>
          </a:p>
          <a:p>
            <a:r>
              <a:rPr lang="en-US" sz="2400" b="1" dirty="0">
                <a:solidFill>
                  <a:srgbClr val="0070C0"/>
                </a:solidFill>
              </a:rPr>
              <a:t>Introduction of diuretic means (</a:t>
            </a:r>
            <a:r>
              <a:rPr lang="en-US" sz="2400" b="1" dirty="0" err="1">
                <a:solidFill>
                  <a:srgbClr val="0070C0"/>
                </a:solidFill>
              </a:rPr>
              <a:t>Furosemidum</a:t>
            </a:r>
            <a:r>
              <a:rPr lang="en-US" sz="2400" b="1" dirty="0">
                <a:solidFill>
                  <a:srgbClr val="0070C0"/>
                </a:solidFill>
              </a:rPr>
              <a:t> 40 - 120 mg) is one of the urgent means at the lungs edema. </a:t>
            </a:r>
            <a:r>
              <a:rPr lang="en-US" sz="2400" b="1" dirty="0" err="1">
                <a:solidFill>
                  <a:srgbClr val="0070C0"/>
                </a:solidFill>
              </a:rPr>
              <a:t>Euphilin</a:t>
            </a:r>
            <a:r>
              <a:rPr lang="en-US" sz="2400" b="1" dirty="0">
                <a:solidFill>
                  <a:srgbClr val="0070C0"/>
                </a:solidFill>
              </a:rPr>
              <a:t> is recommended in case of presence of bradycardia and bronchus spastic syndrome</a:t>
            </a:r>
            <a:endParaRPr lang="x-none" sz="2400" b="1" dirty="0">
              <a:solidFill>
                <a:srgbClr val="0070C0"/>
              </a:solidFill>
            </a:endParaRPr>
          </a:p>
        </p:txBody>
      </p:sp>
    </p:spTree>
    <p:extLst>
      <p:ext uri="{BB962C8B-B14F-4D97-AF65-F5344CB8AC3E}">
        <p14:creationId xmlns:p14="http://schemas.microsoft.com/office/powerpoint/2010/main" xmlns="" val="31638929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045E4BA4-3047-4383-8C10-4D5A15EE6833}"/>
              </a:ext>
            </a:extLst>
          </p:cNvPr>
          <p:cNvSpPr/>
          <p:nvPr/>
        </p:nvSpPr>
        <p:spPr>
          <a:xfrm>
            <a:off x="1385455" y="346364"/>
            <a:ext cx="9809018" cy="6370975"/>
          </a:xfrm>
          <a:prstGeom prst="rect">
            <a:avLst/>
          </a:prstGeom>
        </p:spPr>
        <p:txBody>
          <a:bodyPr wrap="square">
            <a:spAutoFit/>
          </a:bodyPr>
          <a:lstStyle/>
          <a:p>
            <a:r>
              <a:rPr lang="en-US" sz="2400" b="1" dirty="0">
                <a:solidFill>
                  <a:srgbClr val="FF0000"/>
                </a:solidFill>
              </a:rPr>
              <a:t>ACUTE FAILURE OF BREATHING</a:t>
            </a:r>
            <a:r>
              <a:rPr lang="en-US" sz="2400" dirty="0"/>
              <a:t> </a:t>
            </a:r>
          </a:p>
          <a:p>
            <a:r>
              <a:rPr lang="en-US" sz="2400" b="1" dirty="0">
                <a:solidFill>
                  <a:srgbClr val="0070C0"/>
                </a:solidFill>
              </a:rPr>
              <a:t>    The acute failure of breathing is a condition, at which either the maintenance of normal gas composition of blood is not supported, or the last is reached due to straining of operation of an external respiration unit, what results in decreasing of functional capabilities of the organism. Bronchus-lungs failure of breathing, which is caused by lesion of lungs parenchyma or respiratory tract permeability, is marked.</a:t>
            </a:r>
          </a:p>
          <a:p>
            <a:r>
              <a:rPr lang="en-US" sz="2400" dirty="0"/>
              <a:t> </a:t>
            </a:r>
            <a:r>
              <a:rPr lang="en-US" sz="2400" b="1" dirty="0">
                <a:solidFill>
                  <a:srgbClr val="0070C0"/>
                </a:solidFill>
              </a:rPr>
              <a:t>At that such its forms are distinguished</a:t>
            </a:r>
            <a:r>
              <a:rPr lang="en-US" sz="2400" dirty="0"/>
              <a:t>: </a:t>
            </a:r>
            <a:r>
              <a:rPr lang="en-US" sz="2400" dirty="0">
                <a:solidFill>
                  <a:srgbClr val="FF0000"/>
                </a:solidFill>
              </a:rPr>
              <a:t>а) obstructive f</a:t>
            </a:r>
            <a:r>
              <a:rPr lang="en-US" sz="2400" dirty="0"/>
              <a:t>orm </a:t>
            </a:r>
            <a:r>
              <a:rPr lang="en-US" sz="2400" b="1" dirty="0">
                <a:solidFill>
                  <a:srgbClr val="0070C0"/>
                </a:solidFill>
              </a:rPr>
              <a:t>caused by blockade of respiratory tracts (aspiration of sputum, blood, </a:t>
            </a:r>
            <a:r>
              <a:rPr lang="en-US" sz="2400" b="1" dirty="0" err="1">
                <a:solidFill>
                  <a:srgbClr val="0070C0"/>
                </a:solidFill>
              </a:rPr>
              <a:t>vomitive</a:t>
            </a:r>
            <a:r>
              <a:rPr lang="en-US" sz="2400" b="1" dirty="0">
                <a:solidFill>
                  <a:srgbClr val="0070C0"/>
                </a:solidFill>
              </a:rPr>
              <a:t> mass), bronchitis, spasm of bronchus; </a:t>
            </a:r>
            <a:r>
              <a:rPr lang="en-US" sz="2400" b="1" dirty="0">
                <a:solidFill>
                  <a:srgbClr val="FF0000"/>
                </a:solidFill>
              </a:rPr>
              <a:t>б) restrictive</a:t>
            </a:r>
            <a:r>
              <a:rPr lang="en-US" sz="2400" dirty="0"/>
              <a:t>, </a:t>
            </a:r>
            <a:r>
              <a:rPr lang="en-US" sz="2400" b="1" dirty="0">
                <a:solidFill>
                  <a:srgbClr val="0070C0"/>
                </a:solidFill>
              </a:rPr>
              <a:t>conditioned by limitation of lungs respiratory surface (pneumothorax, swelling in lungs</a:t>
            </a:r>
            <a:r>
              <a:rPr lang="en-US" sz="2400" b="1" dirty="0">
                <a:solidFill>
                  <a:srgbClr val="FF0000"/>
                </a:solidFill>
              </a:rPr>
              <a:t>); в) diffusive, </a:t>
            </a:r>
            <a:r>
              <a:rPr lang="en-US" sz="2400" b="1" dirty="0">
                <a:solidFill>
                  <a:srgbClr val="0070C0"/>
                </a:solidFill>
              </a:rPr>
              <a:t>caused by disorder of gases diffusion through the alveolar-capillary membrane (edema of lungs, </a:t>
            </a:r>
            <a:r>
              <a:rPr lang="en-US" sz="2400" b="1" dirty="0" err="1">
                <a:solidFill>
                  <a:srgbClr val="0070C0"/>
                </a:solidFill>
              </a:rPr>
              <a:t>pneumoscleritis</a:t>
            </a:r>
            <a:r>
              <a:rPr lang="en-US" sz="2400" b="1" dirty="0">
                <a:solidFill>
                  <a:srgbClr val="0070C0"/>
                </a:solidFill>
              </a:rPr>
              <a:t>). Besides, the centrifugal failure of breathing caused by lesion of function of the respiratory center as a result of exogenous intoxication with organophosphorus combinations can be met in clinic of occupational diseases. Early disorder of consciousness is its distinctive feature.</a:t>
            </a:r>
            <a:endParaRPr lang="x-none" sz="2400" b="1" dirty="0">
              <a:solidFill>
                <a:srgbClr val="0070C0"/>
              </a:solidFill>
            </a:endParaRPr>
          </a:p>
        </p:txBody>
      </p:sp>
    </p:spTree>
    <p:extLst>
      <p:ext uri="{BB962C8B-B14F-4D97-AF65-F5344CB8AC3E}">
        <p14:creationId xmlns:p14="http://schemas.microsoft.com/office/powerpoint/2010/main" xmlns="" val="2665551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208B263A-5FC4-4358-BD2C-8AA633350BF0}"/>
              </a:ext>
            </a:extLst>
          </p:cNvPr>
          <p:cNvSpPr/>
          <p:nvPr/>
        </p:nvSpPr>
        <p:spPr>
          <a:xfrm>
            <a:off x="789709" y="332509"/>
            <a:ext cx="9906000" cy="6063198"/>
          </a:xfrm>
          <a:prstGeom prst="rect">
            <a:avLst/>
          </a:prstGeom>
        </p:spPr>
        <p:txBody>
          <a:bodyPr wrap="square">
            <a:spAutoFit/>
          </a:bodyPr>
          <a:lstStyle/>
          <a:p>
            <a:pPr algn="just"/>
            <a:r>
              <a:rPr lang="en-US" sz="2800" b="1" dirty="0">
                <a:solidFill>
                  <a:srgbClr val="FF0000"/>
                </a:solidFill>
              </a:rPr>
              <a:t>Clinic</a:t>
            </a:r>
            <a:r>
              <a:rPr lang="en-US" sz="2400" dirty="0"/>
              <a:t>. </a:t>
            </a:r>
            <a:r>
              <a:rPr lang="en-US" sz="2400" dirty="0">
                <a:solidFill>
                  <a:srgbClr val="0070C0"/>
                </a:solidFill>
              </a:rPr>
              <a:t>The acute failure of breathing that is accompanied by disorder of gas composition of blood is evaluated as decompensated, and as compensated one in case of changes of gas composition.</a:t>
            </a:r>
          </a:p>
          <a:p>
            <a:pPr algn="just"/>
            <a:r>
              <a:rPr lang="en-US" sz="2400" dirty="0">
                <a:solidFill>
                  <a:srgbClr val="0070C0"/>
                </a:solidFill>
              </a:rPr>
              <a:t> There are three degrees of the decompensated acute failure of breathing: the </a:t>
            </a:r>
            <a:r>
              <a:rPr lang="en-US" sz="2400" b="1" dirty="0">
                <a:solidFill>
                  <a:srgbClr val="C00000"/>
                </a:solidFill>
              </a:rPr>
              <a:t>І degree — a moderate shortness of breath</a:t>
            </a:r>
            <a:r>
              <a:rPr lang="en-US" sz="2400" dirty="0">
                <a:solidFill>
                  <a:srgbClr val="0070C0"/>
                </a:solidFill>
              </a:rPr>
              <a:t>, increase of the minute volume of breathing, tachycardia, arterial pressure is not changed;</a:t>
            </a:r>
          </a:p>
          <a:p>
            <a:pPr algn="just"/>
            <a:r>
              <a:rPr lang="en-US" sz="2400" dirty="0">
                <a:solidFill>
                  <a:srgbClr val="0070C0"/>
                </a:solidFill>
              </a:rPr>
              <a:t> </a:t>
            </a:r>
            <a:r>
              <a:rPr lang="en-US" sz="2400" b="1" dirty="0">
                <a:solidFill>
                  <a:srgbClr val="C00000"/>
                </a:solidFill>
              </a:rPr>
              <a:t>the ІІ degree — a shortness of breath </a:t>
            </a:r>
            <a:r>
              <a:rPr lang="en-US" sz="2400" dirty="0">
                <a:solidFill>
                  <a:srgbClr val="0070C0"/>
                </a:solidFill>
              </a:rPr>
              <a:t>(frequency of breathing makes 25-35 per 1 minute), the minute volume of breathing is increased on 150 - 250 %, tachycardia (110 - 130 per 1 minute), arterial hypoxemia, which is manifested clinically by cyanosis, signs of light dormancy or euphoria, increase of muscle tone; </a:t>
            </a:r>
          </a:p>
          <a:p>
            <a:pPr algn="just"/>
            <a:r>
              <a:rPr lang="en-US" sz="2400" b="1" dirty="0">
                <a:solidFill>
                  <a:srgbClr val="C00000"/>
                </a:solidFill>
              </a:rPr>
              <a:t>the III degree - a shortness of breath and signs of hypoxia are sharply expressed, disorder of lungs ventilation and gaseous exchange increases and </a:t>
            </a:r>
            <a:r>
              <a:rPr lang="en-US" sz="2400" dirty="0">
                <a:solidFill>
                  <a:srgbClr val="0070C0"/>
                </a:solidFill>
              </a:rPr>
              <a:t>has a threatening nature. It is showed by the way of clinically sharp cyanosis, dilation of pupils expressed by dormancy; development of convulsions is possible. The hypoxia coma develops at progressing of acute failure of </a:t>
            </a:r>
            <a:r>
              <a:rPr lang="en-US" sz="2400" dirty="0" err="1">
                <a:solidFill>
                  <a:srgbClr val="0070C0"/>
                </a:solidFill>
              </a:rPr>
              <a:t>breathi</a:t>
            </a:r>
            <a:endParaRPr lang="x-none" sz="2400" dirty="0">
              <a:solidFill>
                <a:srgbClr val="0070C0"/>
              </a:solidFill>
            </a:endParaRPr>
          </a:p>
        </p:txBody>
      </p:sp>
    </p:spTree>
    <p:extLst>
      <p:ext uri="{BB962C8B-B14F-4D97-AF65-F5344CB8AC3E}">
        <p14:creationId xmlns:p14="http://schemas.microsoft.com/office/powerpoint/2010/main" xmlns="" val="14641152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8D0D0610-A2C3-40EA-B7F8-6B65DD0AC398}"/>
              </a:ext>
            </a:extLst>
          </p:cNvPr>
          <p:cNvSpPr/>
          <p:nvPr/>
        </p:nvSpPr>
        <p:spPr>
          <a:xfrm>
            <a:off x="1052945" y="762000"/>
            <a:ext cx="9462655" cy="5693866"/>
          </a:xfrm>
          <a:prstGeom prst="rect">
            <a:avLst/>
          </a:prstGeom>
        </p:spPr>
        <p:txBody>
          <a:bodyPr wrap="square">
            <a:spAutoFit/>
          </a:bodyPr>
          <a:lstStyle/>
          <a:p>
            <a:r>
              <a:rPr lang="en-US" sz="2800" b="1" dirty="0">
                <a:solidFill>
                  <a:srgbClr val="FF0000"/>
                </a:solidFill>
              </a:rPr>
              <a:t>Treatment</a:t>
            </a:r>
            <a:r>
              <a:rPr lang="en-US" sz="2400" dirty="0"/>
              <a:t>. </a:t>
            </a:r>
            <a:r>
              <a:rPr lang="en-US" sz="2400" b="1" dirty="0">
                <a:solidFill>
                  <a:srgbClr val="00B050"/>
                </a:solidFill>
              </a:rPr>
              <a:t>One of the main problems to be decided while rendering the first aid consists in maintenance of permeability of respiratory tracts. For liquidation of obstruction of the upper respiratory tracts caused by retraction of the tongue back, it is necessary first of all to unbend the head in the atlas cervical joint and to draw out the lower jaw forward.</a:t>
            </a:r>
          </a:p>
          <a:p>
            <a:r>
              <a:rPr lang="en-US" sz="2400" b="1" dirty="0">
                <a:solidFill>
                  <a:srgbClr val="00B050"/>
                </a:solidFill>
              </a:rPr>
              <a:t> Revision of the mouth and the mouthpart of the pharynx (deleting of foreign bodies in case of their detection is obligatory) are carried out in case of suspicion on obstruction. </a:t>
            </a:r>
          </a:p>
          <a:p>
            <a:r>
              <a:rPr lang="en-US" sz="2400" b="1" dirty="0">
                <a:solidFill>
                  <a:srgbClr val="7030A0"/>
                </a:solidFill>
              </a:rPr>
              <a:t>The medical bronchoscopy or intubation of the trachea with the subsequent sanitation is carried out at obstruction of the lower departments of respiratory tracks. If it cannot be executed, laryngotomy and tracheotomy can be used. </a:t>
            </a:r>
          </a:p>
          <a:p>
            <a:r>
              <a:rPr lang="en-US" sz="2400" b="1" dirty="0">
                <a:solidFill>
                  <a:srgbClr val="C00000"/>
                </a:solidFill>
              </a:rPr>
              <a:t>The intensive therapy is used for improvement of the lung drainage in case of large accumulation of sputum (chronic bronchitis, bronchial asthma).</a:t>
            </a:r>
            <a:endParaRPr lang="x-none" sz="2400" b="1" dirty="0">
              <a:solidFill>
                <a:srgbClr val="C00000"/>
              </a:solidFill>
            </a:endParaRPr>
          </a:p>
        </p:txBody>
      </p:sp>
    </p:spTree>
    <p:extLst>
      <p:ext uri="{BB962C8B-B14F-4D97-AF65-F5344CB8AC3E}">
        <p14:creationId xmlns:p14="http://schemas.microsoft.com/office/powerpoint/2010/main" xmlns="" val="29405842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194DAF09-D1BD-4060-8ED3-8DAF948C6E16}"/>
              </a:ext>
            </a:extLst>
          </p:cNvPr>
          <p:cNvSpPr/>
          <p:nvPr/>
        </p:nvSpPr>
        <p:spPr>
          <a:xfrm>
            <a:off x="2105891" y="734291"/>
            <a:ext cx="8132618" cy="5575052"/>
          </a:xfrm>
          <a:prstGeom prst="rect">
            <a:avLst/>
          </a:prstGeom>
        </p:spPr>
        <p:txBody>
          <a:bodyPr wrap="square">
            <a:spAutoFit/>
          </a:bodyPr>
          <a:lstStyle/>
          <a:p>
            <a:pPr>
              <a:lnSpc>
                <a:spcPct val="150000"/>
              </a:lnSpc>
            </a:pPr>
            <a:r>
              <a:rPr lang="en-US" sz="2400" b="1" dirty="0">
                <a:solidFill>
                  <a:srgbClr val="0070C0"/>
                </a:solidFill>
              </a:rPr>
              <a:t>Proteolytic ferments</a:t>
            </a:r>
            <a:r>
              <a:rPr lang="en-US" sz="2400" b="1" dirty="0">
                <a:solidFill>
                  <a:srgbClr val="00B050"/>
                </a:solidFill>
              </a:rPr>
              <a:t>, preparations containing </a:t>
            </a:r>
            <a:r>
              <a:rPr lang="en-US" sz="2400" b="1" dirty="0" err="1">
                <a:solidFill>
                  <a:srgbClr val="00B050"/>
                </a:solidFill>
              </a:rPr>
              <a:t>Iodum</a:t>
            </a:r>
            <a:r>
              <a:rPr lang="en-US" sz="2400" b="1" dirty="0">
                <a:solidFill>
                  <a:srgbClr val="00B050"/>
                </a:solidFill>
              </a:rPr>
              <a:t>, and antibiotics are introduced for its dilution with the help of ultrasonic inhalers.</a:t>
            </a:r>
          </a:p>
          <a:p>
            <a:pPr>
              <a:lnSpc>
                <a:spcPct val="150000"/>
              </a:lnSpc>
            </a:pPr>
            <a:r>
              <a:rPr lang="en-US" sz="2400" b="1" dirty="0">
                <a:solidFill>
                  <a:srgbClr val="00B050"/>
                </a:solidFill>
              </a:rPr>
              <a:t> </a:t>
            </a:r>
            <a:r>
              <a:rPr lang="en-US" sz="2400" b="1" dirty="0">
                <a:solidFill>
                  <a:srgbClr val="0070C0"/>
                </a:solidFill>
              </a:rPr>
              <a:t>Bronchial washing </a:t>
            </a:r>
            <a:r>
              <a:rPr lang="en-US" sz="2400" b="1" dirty="0">
                <a:solidFill>
                  <a:srgbClr val="00B050"/>
                </a:solidFill>
              </a:rPr>
              <a:t>with the help of a bronchoscope is applied at expressed bronchus obturating syndrome. </a:t>
            </a:r>
          </a:p>
          <a:p>
            <a:pPr>
              <a:lnSpc>
                <a:spcPct val="150000"/>
              </a:lnSpc>
            </a:pPr>
            <a:r>
              <a:rPr lang="en-US" sz="2400" b="1" dirty="0">
                <a:solidFill>
                  <a:srgbClr val="00B050"/>
                </a:solidFill>
              </a:rPr>
              <a:t>The spontaneous ventilation of lungs is used for liquidation of some types of obstruction, improvement of </a:t>
            </a:r>
            <a:r>
              <a:rPr lang="en-US" sz="2400" b="1" dirty="0" err="1">
                <a:solidFill>
                  <a:srgbClr val="00B050"/>
                </a:solidFill>
              </a:rPr>
              <a:t>perfusive</a:t>
            </a:r>
            <a:r>
              <a:rPr lang="en-US" sz="2400" b="1" dirty="0">
                <a:solidFill>
                  <a:srgbClr val="00B050"/>
                </a:solidFill>
              </a:rPr>
              <a:t> ventilation ratio, intensification of the sputum drainage.</a:t>
            </a:r>
          </a:p>
          <a:p>
            <a:pPr>
              <a:lnSpc>
                <a:spcPct val="150000"/>
              </a:lnSpc>
            </a:pPr>
            <a:r>
              <a:rPr lang="en-US" sz="2400" b="1" dirty="0">
                <a:solidFill>
                  <a:srgbClr val="00B050"/>
                </a:solidFill>
              </a:rPr>
              <a:t> </a:t>
            </a:r>
            <a:r>
              <a:rPr lang="en-US" sz="2400" b="1" dirty="0">
                <a:solidFill>
                  <a:srgbClr val="FFC000"/>
                </a:solidFill>
              </a:rPr>
              <a:t>The oxygen the</a:t>
            </a:r>
            <a:r>
              <a:rPr lang="en-US" sz="2400" b="1" dirty="0">
                <a:solidFill>
                  <a:srgbClr val="00B050"/>
                </a:solidFill>
              </a:rPr>
              <a:t>rapy is performed with the purpose of liquidation or decreasing of hypoxia.</a:t>
            </a:r>
            <a:endParaRPr lang="x-none" sz="2400" b="1" dirty="0">
              <a:solidFill>
                <a:srgbClr val="00B050"/>
              </a:solidFill>
            </a:endParaRPr>
          </a:p>
        </p:txBody>
      </p:sp>
    </p:spTree>
    <p:extLst>
      <p:ext uri="{BB962C8B-B14F-4D97-AF65-F5344CB8AC3E}">
        <p14:creationId xmlns:p14="http://schemas.microsoft.com/office/powerpoint/2010/main" xmlns="" val="24395206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41BC44D7-0887-42EC-9ACE-6ABD53616EBD}"/>
              </a:ext>
            </a:extLst>
          </p:cNvPr>
          <p:cNvSpPr/>
          <p:nvPr/>
        </p:nvSpPr>
        <p:spPr>
          <a:xfrm>
            <a:off x="429491" y="152401"/>
            <a:ext cx="11430000" cy="6001643"/>
          </a:xfrm>
          <a:prstGeom prst="rect">
            <a:avLst/>
          </a:prstGeom>
        </p:spPr>
        <p:txBody>
          <a:bodyPr wrap="square">
            <a:spAutoFit/>
          </a:bodyPr>
          <a:lstStyle/>
          <a:p>
            <a:r>
              <a:rPr lang="en-US" sz="2400" b="1" dirty="0">
                <a:solidFill>
                  <a:srgbClr val="FF0000"/>
                </a:solidFill>
              </a:rPr>
              <a:t>SPONTANEOUS PNEUMOTHORAX </a:t>
            </a:r>
            <a:r>
              <a:rPr lang="en-US" sz="2400" b="1" dirty="0">
                <a:solidFill>
                  <a:srgbClr val="7030A0"/>
                </a:solidFill>
              </a:rPr>
              <a:t>The spontaneous pneumothorax is an intake of air in a pleural cavity as a result of sudden damage of pleura. The pneumothorax at occupational pathological patients is referred to so-called symptomatic one; it is met most often at patients with silicosis of the III stage at presence of air bubbling emphysema at them. </a:t>
            </a:r>
            <a:r>
              <a:rPr lang="en-US" sz="2400" b="1" dirty="0">
                <a:solidFill>
                  <a:srgbClr val="C00000"/>
                </a:solidFill>
              </a:rPr>
              <a:t>Clinic</a:t>
            </a:r>
            <a:r>
              <a:rPr lang="en-US" sz="2400" dirty="0">
                <a:solidFill>
                  <a:srgbClr val="C00000"/>
                </a:solidFill>
              </a:rPr>
              <a:t>. </a:t>
            </a:r>
            <a:r>
              <a:rPr lang="en-US" sz="2400" b="1" dirty="0">
                <a:solidFill>
                  <a:srgbClr val="0070C0"/>
                </a:solidFill>
              </a:rPr>
              <a:t>The clinical picture is marked with quantity of air, which has penetrated, and characteristic of an opening in the pleura. The beginning of this condition is a sudden, acute pain, which has connection with breathing, is felt in a site of the thorax cage and is often accompanied with a shortness of breath and cyanosis. Patients complain of dry irritable cough of reflexive nature thorax cage of lungs remains behind in the act of breathing; the vibration of voice is sharply weakened or missed. </a:t>
            </a:r>
            <a:r>
              <a:rPr lang="en-US" sz="2400" b="1" dirty="0" err="1">
                <a:solidFill>
                  <a:srgbClr val="0070C0"/>
                </a:solidFill>
              </a:rPr>
              <a:t>Tympanitis</a:t>
            </a:r>
            <a:r>
              <a:rPr lang="en-US" sz="2400" b="1" dirty="0">
                <a:solidFill>
                  <a:srgbClr val="0070C0"/>
                </a:solidFill>
              </a:rPr>
              <a:t> is determined at percussion; borders of liver are displaced down in case of development of the pneumothorax to the right. The weakened breathing is determined auscultative. The borders of heart are displaced in the counter side in case of concentration of a plenty of air in the pleural emptiness or at the valve pneumothorax; a bend of the large vessels is possible and this can cause death of ill because of a grave pulmonary heart failure and asphyxia. The signs of the acute pulmonary heart can be seen on the electrocardiogram</a:t>
            </a:r>
            <a:r>
              <a:rPr lang="en-US" sz="2400" dirty="0"/>
              <a:t>. </a:t>
            </a:r>
            <a:endParaRPr lang="x-none" sz="2400" dirty="0"/>
          </a:p>
        </p:txBody>
      </p:sp>
    </p:spTree>
    <p:extLst>
      <p:ext uri="{BB962C8B-B14F-4D97-AF65-F5344CB8AC3E}">
        <p14:creationId xmlns:p14="http://schemas.microsoft.com/office/powerpoint/2010/main" xmlns="" val="25092708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47FE4033-6297-41EE-BD95-38A8940189C5}"/>
              </a:ext>
            </a:extLst>
          </p:cNvPr>
          <p:cNvSpPr/>
          <p:nvPr/>
        </p:nvSpPr>
        <p:spPr>
          <a:xfrm>
            <a:off x="845127" y="845127"/>
            <a:ext cx="9587346" cy="4955203"/>
          </a:xfrm>
          <a:prstGeom prst="rect">
            <a:avLst/>
          </a:prstGeom>
        </p:spPr>
        <p:txBody>
          <a:bodyPr wrap="square">
            <a:spAutoFit/>
          </a:bodyPr>
          <a:lstStyle/>
          <a:p>
            <a:r>
              <a:rPr lang="en-US" sz="2800" b="1" dirty="0">
                <a:solidFill>
                  <a:srgbClr val="FF0000"/>
                </a:solidFill>
              </a:rPr>
              <a:t>Treatment</a:t>
            </a:r>
            <a:r>
              <a:rPr lang="en-US" sz="2400" dirty="0"/>
              <a:t>. </a:t>
            </a:r>
            <a:r>
              <a:rPr lang="en-US" sz="2400" b="1" dirty="0">
                <a:solidFill>
                  <a:srgbClr val="0070C0"/>
                </a:solidFill>
              </a:rPr>
              <a:t>The urgent measures are aimed at struggle with pain - </a:t>
            </a:r>
            <a:r>
              <a:rPr lang="en-US" sz="2400" b="1" dirty="0" err="1">
                <a:solidFill>
                  <a:srgbClr val="0070C0"/>
                </a:solidFill>
              </a:rPr>
              <a:t>Morphinum</a:t>
            </a:r>
            <a:r>
              <a:rPr lang="en-US" sz="2400" b="1" dirty="0">
                <a:solidFill>
                  <a:srgbClr val="0070C0"/>
                </a:solidFill>
              </a:rPr>
              <a:t> (1 ml of 1 % solution), </a:t>
            </a:r>
            <a:r>
              <a:rPr lang="en-US" sz="2400" b="1" dirty="0" err="1">
                <a:solidFill>
                  <a:srgbClr val="0070C0"/>
                </a:solidFill>
              </a:rPr>
              <a:t>Omnoponum</a:t>
            </a:r>
            <a:r>
              <a:rPr lang="en-US" sz="2400" b="1" dirty="0">
                <a:solidFill>
                  <a:srgbClr val="0070C0"/>
                </a:solidFill>
              </a:rPr>
              <a:t> (1 ml of 2 % solution), </a:t>
            </a:r>
            <a:r>
              <a:rPr lang="en-US" sz="2400" b="1" dirty="0" err="1">
                <a:solidFill>
                  <a:srgbClr val="0070C0"/>
                </a:solidFill>
              </a:rPr>
              <a:t>Promedolum</a:t>
            </a:r>
            <a:r>
              <a:rPr lang="en-US" sz="2400" b="1" dirty="0">
                <a:solidFill>
                  <a:srgbClr val="0070C0"/>
                </a:solidFill>
              </a:rPr>
              <a:t> (1 ml of 2 % solution) subcutaneously or intravenously. </a:t>
            </a:r>
            <a:r>
              <a:rPr lang="en-US" sz="2400" b="1" dirty="0" err="1">
                <a:solidFill>
                  <a:srgbClr val="0070C0"/>
                </a:solidFill>
              </a:rPr>
              <a:t>Strophanthin</a:t>
            </a:r>
            <a:r>
              <a:rPr lang="en-US" sz="2400" b="1" dirty="0">
                <a:solidFill>
                  <a:srgbClr val="0070C0"/>
                </a:solidFill>
              </a:rPr>
              <a:t> (0.5 ml of 0.05 % solution), </a:t>
            </a:r>
            <a:r>
              <a:rPr lang="en-US" sz="2400" b="1" dirty="0" err="1">
                <a:solidFill>
                  <a:srgbClr val="0070C0"/>
                </a:solidFill>
              </a:rPr>
              <a:t>Korglykonum</a:t>
            </a:r>
            <a:r>
              <a:rPr lang="en-US" sz="2400" b="1" dirty="0">
                <a:solidFill>
                  <a:srgbClr val="0070C0"/>
                </a:solidFill>
              </a:rPr>
              <a:t> (0.5 - 1 ml of 0.06 % solution) are prescribed at cordial failure presence; Cordiaminum (2 ml), </a:t>
            </a:r>
            <a:r>
              <a:rPr lang="en-US" sz="2400" b="1" dirty="0" err="1">
                <a:solidFill>
                  <a:srgbClr val="0070C0"/>
                </a:solidFill>
              </a:rPr>
              <a:t>mesaton</a:t>
            </a:r>
            <a:r>
              <a:rPr lang="en-US" sz="2400" b="1" dirty="0">
                <a:solidFill>
                  <a:srgbClr val="0070C0"/>
                </a:solidFill>
              </a:rPr>
              <a:t> (1 ml of 1 % solution) intravenously or subcutaneously is prescribed for normalization of activity of the cardiovascular system. Oxygen inhalation is recommended. Urgent decompression therapy by introducing of a needle with a broad open space or trocar in the region of the gas bubble (a puncture of the pleural space in the II or III intercostal regions on the middle-clavicular line) is necessary at the valve pneumothorax and increase of phenomena of breath shortness, cyanosis, inflation of cervical veins, asphyxia.</a:t>
            </a:r>
            <a:endParaRPr lang="x-none" sz="2400" b="1" dirty="0">
              <a:solidFill>
                <a:srgbClr val="0070C0"/>
              </a:solidFill>
            </a:endParaRPr>
          </a:p>
        </p:txBody>
      </p:sp>
    </p:spTree>
    <p:extLst>
      <p:ext uri="{BB962C8B-B14F-4D97-AF65-F5344CB8AC3E}">
        <p14:creationId xmlns:p14="http://schemas.microsoft.com/office/powerpoint/2010/main" xmlns="" val="2964717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D7A02BCC-6E8D-435A-B01E-46341D05B07E}"/>
              </a:ext>
            </a:extLst>
          </p:cNvPr>
          <p:cNvSpPr/>
          <p:nvPr/>
        </p:nvSpPr>
        <p:spPr>
          <a:xfrm>
            <a:off x="997527" y="498764"/>
            <a:ext cx="10002982" cy="6063198"/>
          </a:xfrm>
          <a:prstGeom prst="rect">
            <a:avLst/>
          </a:prstGeom>
        </p:spPr>
        <p:txBody>
          <a:bodyPr wrap="square">
            <a:spAutoFit/>
          </a:bodyPr>
          <a:lstStyle/>
          <a:p>
            <a:r>
              <a:rPr lang="en-US" sz="2800" b="1" dirty="0">
                <a:solidFill>
                  <a:srgbClr val="FF0000"/>
                </a:solidFill>
              </a:rPr>
              <a:t>ACUTE HEMOLYTIC CRISIS</a:t>
            </a:r>
          </a:p>
          <a:p>
            <a:r>
              <a:rPr lang="en-US" sz="2400" dirty="0"/>
              <a:t> </a:t>
            </a:r>
            <a:r>
              <a:rPr lang="en-US" sz="2400" b="1" dirty="0">
                <a:solidFill>
                  <a:srgbClr val="7030A0"/>
                </a:solidFill>
              </a:rPr>
              <a:t>The acute hemolytic crisis is predetermined by effect of toxin substances, which are strong hemolytic poisons (arsenious hydrogen).</a:t>
            </a:r>
          </a:p>
          <a:p>
            <a:r>
              <a:rPr lang="en-US" sz="2400" b="1" dirty="0">
                <a:solidFill>
                  <a:srgbClr val="7030A0"/>
                </a:solidFill>
              </a:rPr>
              <a:t> This condition is characterized by fast development of general weakness, back pain, cold and body temperature rise, cerebral manifestations (headache, insanity, loss of consciousness, meningitis symptoms, lesion of vision), pain in bones and joints.</a:t>
            </a:r>
          </a:p>
          <a:p>
            <a:r>
              <a:rPr lang="en-US" sz="2400" b="1" dirty="0">
                <a:solidFill>
                  <a:srgbClr val="7030A0"/>
                </a:solidFill>
              </a:rPr>
              <a:t> General paleness of dermal covers, which is combined with icteric coloring of sclera and </a:t>
            </a:r>
            <a:r>
              <a:rPr lang="en-US" sz="2400" b="1" dirty="0" err="1">
                <a:solidFill>
                  <a:srgbClr val="7030A0"/>
                </a:solidFill>
              </a:rPr>
              <a:t>mucosas</a:t>
            </a:r>
            <a:r>
              <a:rPr lang="en-US" sz="2400" b="1" dirty="0">
                <a:solidFill>
                  <a:srgbClr val="7030A0"/>
                </a:solidFill>
              </a:rPr>
              <a:t> owing to hemolysis, occurs. The acute renal failure, down to full anuria and uremia can arise. Protein, cylinders can be found in urine in case of diuresis decreasing. The urine obtains brown coloring. Contents of hemoglobin, erythrocytes in blood are decreased, the </a:t>
            </a:r>
            <a:r>
              <a:rPr lang="en-US" sz="2400" b="1" dirty="0" err="1">
                <a:solidFill>
                  <a:srgbClr val="7030A0"/>
                </a:solidFill>
              </a:rPr>
              <a:t>haematocrite</a:t>
            </a:r>
            <a:r>
              <a:rPr lang="en-US" sz="2400" b="1" dirty="0">
                <a:solidFill>
                  <a:srgbClr val="7030A0"/>
                </a:solidFill>
              </a:rPr>
              <a:t> index is decreased, plasma becomes of icteric or pinkish color. A content of reticulocytes in blood is abruptly increased; level of indirect bilirubin, free hemoglobin, residual nitrogen and urea in plasma is also increased. At worsening of chronic forms of anemia the increased lien is usually palpated.</a:t>
            </a:r>
            <a:endParaRPr lang="x-none" sz="2400" b="1" dirty="0">
              <a:solidFill>
                <a:srgbClr val="7030A0"/>
              </a:solidFill>
            </a:endParaRPr>
          </a:p>
        </p:txBody>
      </p:sp>
    </p:spTree>
    <p:extLst>
      <p:ext uri="{BB962C8B-B14F-4D97-AF65-F5344CB8AC3E}">
        <p14:creationId xmlns:p14="http://schemas.microsoft.com/office/powerpoint/2010/main" xmlns="" val="6764297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891738CD-7078-4ECE-A924-ADB897BC8ADB}"/>
              </a:ext>
            </a:extLst>
          </p:cNvPr>
          <p:cNvSpPr/>
          <p:nvPr/>
        </p:nvSpPr>
        <p:spPr>
          <a:xfrm>
            <a:off x="1704109" y="471055"/>
            <a:ext cx="8950036" cy="5324535"/>
          </a:xfrm>
          <a:prstGeom prst="rect">
            <a:avLst/>
          </a:prstGeom>
        </p:spPr>
        <p:txBody>
          <a:bodyPr wrap="square">
            <a:spAutoFit/>
          </a:bodyPr>
          <a:lstStyle/>
          <a:p>
            <a:pPr algn="just"/>
            <a:r>
              <a:rPr lang="en-US" sz="2800" b="1" dirty="0">
                <a:solidFill>
                  <a:srgbClr val="FF0000"/>
                </a:solidFill>
              </a:rPr>
              <a:t>Treatmen</a:t>
            </a:r>
            <a:r>
              <a:rPr lang="en-US" sz="2400" b="1" dirty="0">
                <a:solidFill>
                  <a:srgbClr val="0070C0"/>
                </a:solidFill>
              </a:rPr>
              <a:t>t. </a:t>
            </a:r>
          </a:p>
          <a:p>
            <a:pPr algn="just"/>
            <a:r>
              <a:rPr lang="en-US" sz="2400" b="1" dirty="0">
                <a:solidFill>
                  <a:srgbClr val="0070C0"/>
                </a:solidFill>
              </a:rPr>
              <a:t>Warming of the body (heaters), intravenous introduction of 100 – 200 mg of </a:t>
            </a:r>
            <a:r>
              <a:rPr lang="en-US" sz="2400" b="1" dirty="0" err="1">
                <a:solidFill>
                  <a:srgbClr val="FF0000"/>
                </a:solidFill>
              </a:rPr>
              <a:t>Prednisolonu</a:t>
            </a:r>
            <a:r>
              <a:rPr lang="en-US" sz="2400" b="1" dirty="0" err="1">
                <a:solidFill>
                  <a:srgbClr val="0070C0"/>
                </a:solidFill>
              </a:rPr>
              <a:t>m</a:t>
            </a:r>
            <a:r>
              <a:rPr lang="en-US" sz="2400" b="1" dirty="0">
                <a:solidFill>
                  <a:srgbClr val="0070C0"/>
                </a:solidFill>
              </a:rPr>
              <a:t> and 10 000 Units of </a:t>
            </a:r>
            <a:r>
              <a:rPr lang="en-US" sz="2400" b="1" dirty="0" err="1">
                <a:solidFill>
                  <a:srgbClr val="FF0000"/>
                </a:solidFill>
              </a:rPr>
              <a:t>Heparinum</a:t>
            </a:r>
            <a:r>
              <a:rPr lang="en-US" sz="2400" b="1" dirty="0">
                <a:solidFill>
                  <a:srgbClr val="0070C0"/>
                </a:solidFill>
              </a:rPr>
              <a:t> (with the purpose of microcirculation deblocking and </a:t>
            </a:r>
            <a:r>
              <a:rPr lang="en-US" sz="2400" b="1" dirty="0" err="1">
                <a:solidFill>
                  <a:srgbClr val="0070C0"/>
                </a:solidFill>
              </a:rPr>
              <a:t>tromboembolism</a:t>
            </a:r>
            <a:r>
              <a:rPr lang="en-US" sz="2400" b="1" dirty="0">
                <a:solidFill>
                  <a:srgbClr val="0070C0"/>
                </a:solidFill>
              </a:rPr>
              <a:t> prevention). </a:t>
            </a:r>
          </a:p>
          <a:p>
            <a:pPr algn="just"/>
            <a:r>
              <a:rPr lang="en-US" sz="2400" b="1" dirty="0">
                <a:solidFill>
                  <a:srgbClr val="FF0000"/>
                </a:solidFill>
              </a:rPr>
              <a:t>Medical </a:t>
            </a:r>
            <a:r>
              <a:rPr lang="en-US" sz="2400" b="1" dirty="0" err="1">
                <a:solidFill>
                  <a:srgbClr val="FF0000"/>
                </a:solidFill>
              </a:rPr>
              <a:t>plasmaphoresis</a:t>
            </a:r>
            <a:r>
              <a:rPr lang="en-US" sz="2400" b="1" dirty="0">
                <a:solidFill>
                  <a:srgbClr val="FF0000"/>
                </a:solidFill>
              </a:rPr>
              <a:t> </a:t>
            </a:r>
            <a:r>
              <a:rPr lang="en-US" sz="2400" b="1" dirty="0">
                <a:solidFill>
                  <a:srgbClr val="0070C0"/>
                </a:solidFill>
              </a:rPr>
              <a:t>with the purpose of fast moving out of blood the agent, which caused the hemolysis, anti-erythrocyte antibodies and immune complexes, is recommended in stationary conditions in case of poisoning with hemolytic poisons.</a:t>
            </a:r>
          </a:p>
          <a:p>
            <a:pPr algn="just"/>
            <a:r>
              <a:rPr lang="en-US" sz="2400" b="1" dirty="0">
                <a:solidFill>
                  <a:srgbClr val="0070C0"/>
                </a:solidFill>
              </a:rPr>
              <a:t> </a:t>
            </a:r>
            <a:r>
              <a:rPr lang="en-US" sz="2400" b="1" dirty="0">
                <a:solidFill>
                  <a:srgbClr val="FF0000"/>
                </a:solidFill>
              </a:rPr>
              <a:t>Donor erythrocytes </a:t>
            </a:r>
            <a:r>
              <a:rPr lang="en-US" sz="2400" b="1" dirty="0">
                <a:solidFill>
                  <a:srgbClr val="0070C0"/>
                </a:solidFill>
              </a:rPr>
              <a:t>in the form of clean washed erythrocytes suspension are introduced after 5-6 days of their storing if the transfusion therapy is necessary. The transfusion therapy should be performed carefully, as it can provoke the second wave of the hemolysis.</a:t>
            </a:r>
            <a:endParaRPr lang="x-none" sz="2400" b="1" dirty="0">
              <a:solidFill>
                <a:srgbClr val="0070C0"/>
              </a:solidFill>
            </a:endParaRPr>
          </a:p>
        </p:txBody>
      </p:sp>
    </p:spTree>
    <p:extLst>
      <p:ext uri="{BB962C8B-B14F-4D97-AF65-F5344CB8AC3E}">
        <p14:creationId xmlns:p14="http://schemas.microsoft.com/office/powerpoint/2010/main" xmlns="" val="7808957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8C8481C0-CC4B-4A3A-AC7A-AF21D95B935F}"/>
              </a:ext>
            </a:extLst>
          </p:cNvPr>
          <p:cNvSpPr/>
          <p:nvPr/>
        </p:nvSpPr>
        <p:spPr>
          <a:xfrm>
            <a:off x="928255" y="207819"/>
            <a:ext cx="10377054" cy="5693866"/>
          </a:xfrm>
          <a:prstGeom prst="rect">
            <a:avLst/>
          </a:prstGeom>
        </p:spPr>
        <p:txBody>
          <a:bodyPr wrap="square">
            <a:spAutoFit/>
          </a:bodyPr>
          <a:lstStyle/>
          <a:p>
            <a:r>
              <a:rPr lang="en-US" sz="2800" b="1" dirty="0">
                <a:solidFill>
                  <a:srgbClr val="FF0000"/>
                </a:solidFill>
              </a:rPr>
              <a:t>METALLIC FEVER </a:t>
            </a:r>
          </a:p>
          <a:p>
            <a:r>
              <a:rPr lang="en-US" sz="2400" b="1" dirty="0">
                <a:solidFill>
                  <a:srgbClr val="7030A0"/>
                </a:solidFill>
              </a:rPr>
              <a:t>A peculiar symptom-complex, so-called metallic fever can arise at workers during a casting, melt, and welding operations, as well as at metals gas cutting. </a:t>
            </a:r>
          </a:p>
          <a:p>
            <a:r>
              <a:rPr lang="en-US" sz="2400" b="1" dirty="0">
                <a:solidFill>
                  <a:srgbClr val="7030A0"/>
                </a:solidFill>
              </a:rPr>
              <a:t>Metallic fever is considered as a manifestation of not specific effect of metal (not chemical nature of metal, but its physical characteristics matter for development of the fever). Its vapors during getting cool and oxidation in air form a highly dispersive aerosol, which in a case of contact with epithelium of bronchi and alveoli will cause a denaturation of cellular protein. </a:t>
            </a:r>
          </a:p>
          <a:p>
            <a:r>
              <a:rPr lang="en-US" sz="2400" b="1" dirty="0">
                <a:solidFill>
                  <a:srgbClr val="7030A0"/>
                </a:solidFill>
              </a:rPr>
              <a:t>The protein "aseptic" fever (reaction to foreign proteins) is a consequence of denaturation products falling into blood. Metallic fever arises most often during melting of zinc, as its melting point 419 °C is rather low; however similar reaction will also cause vapors of the other metals: cuprum, iron, mercury, lead, nickel, electric welding aerosols and so on. This disease is mostly met at electric welders and oxygen cutters, in particular during work in an enclosed space that is characteristic for a shipbuilding industry. </a:t>
            </a:r>
            <a:endParaRPr lang="x-none" sz="2400" b="1" dirty="0">
              <a:solidFill>
                <a:srgbClr val="7030A0"/>
              </a:solidFill>
            </a:endParaRPr>
          </a:p>
        </p:txBody>
      </p:sp>
    </p:spTree>
    <p:extLst>
      <p:ext uri="{BB962C8B-B14F-4D97-AF65-F5344CB8AC3E}">
        <p14:creationId xmlns:p14="http://schemas.microsoft.com/office/powerpoint/2010/main" xmlns="" val="36915239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0FAC4FF6-B81A-4284-8E1C-FB37ECCCD668}"/>
              </a:ext>
            </a:extLst>
          </p:cNvPr>
          <p:cNvSpPr/>
          <p:nvPr/>
        </p:nvSpPr>
        <p:spPr>
          <a:xfrm>
            <a:off x="429491" y="180109"/>
            <a:ext cx="10875818" cy="6063198"/>
          </a:xfrm>
          <a:prstGeom prst="rect">
            <a:avLst/>
          </a:prstGeom>
        </p:spPr>
        <p:txBody>
          <a:bodyPr wrap="square">
            <a:spAutoFit/>
          </a:bodyPr>
          <a:lstStyle/>
          <a:p>
            <a:r>
              <a:rPr lang="en-US" sz="2800" b="1" dirty="0">
                <a:solidFill>
                  <a:srgbClr val="FF0000"/>
                </a:solidFill>
              </a:rPr>
              <a:t>Clinic</a:t>
            </a:r>
            <a:r>
              <a:rPr lang="en-US" sz="2400" b="1" dirty="0">
                <a:solidFill>
                  <a:srgbClr val="7030A0"/>
                </a:solidFill>
              </a:rPr>
              <a:t>. The metallic fever flows in form of acute attacks, which resemble attacks of malaria. Premonitory period comes some time after inhalation of vapors.</a:t>
            </a:r>
          </a:p>
          <a:p>
            <a:r>
              <a:rPr lang="en-US" sz="2400" b="1" dirty="0">
                <a:solidFill>
                  <a:srgbClr val="7030A0"/>
                </a:solidFill>
              </a:rPr>
              <a:t> Sweetish taste in the mouth, indisposition, headache, weakness, nausea, vomiting, and drowsiness are felt. Dry paroxysmal cough, pain behind the breastbone, heavy breathing can take place. Hyperemia of conjunctivas, yawning, clinical developments of bronchitis, and lungs emphysemas are marked. The indicated period can last 4-5 hours. </a:t>
            </a:r>
          </a:p>
          <a:p>
            <a:r>
              <a:rPr lang="en-US" sz="2400" b="1" dirty="0">
                <a:solidFill>
                  <a:srgbClr val="FF0000"/>
                </a:solidFill>
              </a:rPr>
              <a:t>The second period of the disease represents "a genuine fever</a:t>
            </a:r>
            <a:r>
              <a:rPr lang="en-US" sz="2400" b="1" dirty="0">
                <a:solidFill>
                  <a:srgbClr val="7030A0"/>
                </a:solidFill>
              </a:rPr>
              <a:t>". It is characterized with an acute rise in temperature up to 39-40 °С, shaking fever; the critical temperature drop occur in some hours (usually 5-8) with excretion of copious sweat.  Neutrophilic </a:t>
            </a:r>
            <a:r>
              <a:rPr lang="en-US" sz="2400" b="1" dirty="0" err="1">
                <a:solidFill>
                  <a:srgbClr val="7030A0"/>
                </a:solidFill>
              </a:rPr>
              <a:t>leukocitosis</a:t>
            </a:r>
            <a:r>
              <a:rPr lang="en-US" sz="2400" b="1" dirty="0">
                <a:solidFill>
                  <a:srgbClr val="7030A0"/>
                </a:solidFill>
              </a:rPr>
              <a:t>, shift of the formula to the left, subsequent lymphocytosis, transitional hyperglycemia are observed in blood. Tracks of protein, leucocytes, cylinders, increased quantity of urobilin, sometimes porphyrin is observed in urine. Allergic manifestations in form of herpetic efflorescence, nettle-rash disease can take place. Usually the attack passes by rather easily. Feeling of a worn out person, general indisposition can last 2-3 days.</a:t>
            </a:r>
            <a:endParaRPr lang="x-none" sz="2400" b="1" dirty="0">
              <a:solidFill>
                <a:srgbClr val="7030A0"/>
              </a:solidFill>
            </a:endParaRPr>
          </a:p>
        </p:txBody>
      </p:sp>
    </p:spTree>
    <p:extLst>
      <p:ext uri="{BB962C8B-B14F-4D97-AF65-F5344CB8AC3E}">
        <p14:creationId xmlns:p14="http://schemas.microsoft.com/office/powerpoint/2010/main" xmlns="" val="16935050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73654E25-BE10-4E7E-B7E4-D53527336EAD}"/>
              </a:ext>
            </a:extLst>
          </p:cNvPr>
          <p:cNvSpPr/>
          <p:nvPr/>
        </p:nvSpPr>
        <p:spPr>
          <a:xfrm>
            <a:off x="1468581" y="775855"/>
            <a:ext cx="8769927" cy="5262979"/>
          </a:xfrm>
          <a:prstGeom prst="rect">
            <a:avLst/>
          </a:prstGeom>
        </p:spPr>
        <p:txBody>
          <a:bodyPr wrap="square">
            <a:spAutoFit/>
          </a:bodyPr>
          <a:lstStyle/>
          <a:p>
            <a:r>
              <a:rPr lang="en-US" sz="2400" b="1" dirty="0">
                <a:solidFill>
                  <a:srgbClr val="0070C0"/>
                </a:solidFill>
              </a:rPr>
              <a:t>Prevalence of symptoms of nervous system lesion (headache, drowsiness, delirium, condition of a consciousness loss), vegetative distresses (fever, reddening of a face skin), lesion of functions of a gastrointestinal tract and liver is possible in the period of fever. </a:t>
            </a:r>
          </a:p>
          <a:p>
            <a:r>
              <a:rPr lang="en-US" sz="2400" b="1" dirty="0">
                <a:solidFill>
                  <a:srgbClr val="0070C0"/>
                </a:solidFill>
              </a:rPr>
              <a:t>It is necessary in particular to mark a syndrome of lesion of the external respiration function.</a:t>
            </a:r>
          </a:p>
          <a:p>
            <a:r>
              <a:rPr lang="en-US" sz="2400" b="1" dirty="0">
                <a:solidFill>
                  <a:srgbClr val="0070C0"/>
                </a:solidFill>
              </a:rPr>
              <a:t> Pulmonary failure of the reflex nature, bronchial spastic stricture takes place in a prodromal stage. Acute swelling of lungs, blurring of the pulmonary picture is observed on the roentgenogram even at the first hours of the poisoning.</a:t>
            </a:r>
          </a:p>
          <a:p>
            <a:r>
              <a:rPr lang="en-US" sz="2400" b="1" dirty="0">
                <a:solidFill>
                  <a:srgbClr val="0070C0"/>
                </a:solidFill>
              </a:rPr>
              <a:t> A development of unilateral or two-sided cellular pneumonia, which sometimes flows past without increased temperature, is possible in the second phase (period of “true fever”). Fine-cellular two-sided diffuse shades are visible on the roentgenogram.</a:t>
            </a:r>
            <a:endParaRPr lang="x-none" sz="2400" b="1" dirty="0">
              <a:solidFill>
                <a:srgbClr val="0070C0"/>
              </a:solidFill>
            </a:endParaRPr>
          </a:p>
        </p:txBody>
      </p:sp>
    </p:spTree>
    <p:extLst>
      <p:ext uri="{BB962C8B-B14F-4D97-AF65-F5344CB8AC3E}">
        <p14:creationId xmlns:p14="http://schemas.microsoft.com/office/powerpoint/2010/main" xmlns="" val="5979843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E7831AED-B917-4FCC-AE0C-F375480D2C19}"/>
              </a:ext>
            </a:extLst>
          </p:cNvPr>
          <p:cNvSpPr/>
          <p:nvPr/>
        </p:nvSpPr>
        <p:spPr>
          <a:xfrm>
            <a:off x="2147455" y="1427017"/>
            <a:ext cx="8021781" cy="3539430"/>
          </a:xfrm>
          <a:prstGeom prst="rect">
            <a:avLst/>
          </a:prstGeom>
        </p:spPr>
        <p:txBody>
          <a:bodyPr wrap="square">
            <a:spAutoFit/>
          </a:bodyPr>
          <a:lstStyle/>
          <a:p>
            <a:r>
              <a:rPr lang="en-US" sz="2800" dirty="0">
                <a:solidFill>
                  <a:srgbClr val="FF0000"/>
                </a:solidFill>
              </a:rPr>
              <a:t>Treatment.</a:t>
            </a:r>
          </a:p>
          <a:p>
            <a:r>
              <a:rPr lang="en-US" sz="2800" b="1" dirty="0">
                <a:solidFill>
                  <a:srgbClr val="0070C0"/>
                </a:solidFill>
              </a:rPr>
              <a:t> Intravenous introduction of </a:t>
            </a:r>
            <a:r>
              <a:rPr lang="en-US" sz="2800" b="1" dirty="0">
                <a:solidFill>
                  <a:srgbClr val="FF0000"/>
                </a:solidFill>
              </a:rPr>
              <a:t>40 % glucose solution with ascorbic acid (in quantity 300 mg), </a:t>
            </a:r>
            <a:r>
              <a:rPr lang="en-US" sz="2800" b="1" dirty="0" err="1">
                <a:solidFill>
                  <a:srgbClr val="FF0000"/>
                </a:solidFill>
              </a:rPr>
              <a:t>Dimedrol</a:t>
            </a:r>
            <a:r>
              <a:rPr lang="en-US" sz="2800" b="1" dirty="0">
                <a:solidFill>
                  <a:srgbClr val="FF0000"/>
                </a:solidFill>
              </a:rPr>
              <a:t>, plenty of robust sweet tea, or coffee is prescribed. </a:t>
            </a:r>
            <a:r>
              <a:rPr lang="en-US" sz="2800" b="1" dirty="0">
                <a:solidFill>
                  <a:srgbClr val="0070C0"/>
                </a:solidFill>
              </a:rPr>
              <a:t>Cardiovascular means, oxygen, rest, as well as warm, alkaline inhalations are applied, if necessary. Generally accepted treatment is recommended at development of pneumonia. </a:t>
            </a:r>
            <a:endParaRPr lang="x-none" sz="2800" b="1" dirty="0">
              <a:solidFill>
                <a:srgbClr val="0070C0"/>
              </a:solidFill>
            </a:endParaRPr>
          </a:p>
        </p:txBody>
      </p:sp>
    </p:spTree>
    <p:extLst>
      <p:ext uri="{BB962C8B-B14F-4D97-AF65-F5344CB8AC3E}">
        <p14:creationId xmlns:p14="http://schemas.microsoft.com/office/powerpoint/2010/main" xmlns="" val="2365050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20681FD7-6611-4A9B-85D7-35B3DEC2AE3A}"/>
              </a:ext>
            </a:extLst>
          </p:cNvPr>
          <p:cNvSpPr/>
          <p:nvPr/>
        </p:nvSpPr>
        <p:spPr>
          <a:xfrm>
            <a:off x="526473" y="221673"/>
            <a:ext cx="11028218" cy="6640348"/>
          </a:xfrm>
          <a:prstGeom prst="rect">
            <a:avLst/>
          </a:prstGeom>
        </p:spPr>
        <p:txBody>
          <a:bodyPr wrap="square">
            <a:spAutoFit/>
          </a:bodyPr>
          <a:lstStyle/>
          <a:p>
            <a:r>
              <a:rPr lang="en-US" sz="2800" b="1" dirty="0">
                <a:solidFill>
                  <a:srgbClr val="FF0000"/>
                </a:solidFill>
              </a:rPr>
              <a:t>PERMANENT ASSETS OF ANTIDOTAL THERAPY</a:t>
            </a:r>
          </a:p>
          <a:p>
            <a:pPr marL="457200" indent="-457200">
              <a:buFont typeface="Wingdings" panose="05000000000000000000" pitchFamily="2" charset="2"/>
              <a:buChar char="Ø"/>
            </a:pPr>
            <a:r>
              <a:rPr lang="en-US" sz="2400" b="1" dirty="0"/>
              <a:t> </a:t>
            </a:r>
            <a:r>
              <a:rPr lang="en-US" sz="2400" b="1" dirty="0" err="1">
                <a:solidFill>
                  <a:srgbClr val="FF0000"/>
                </a:solidFill>
              </a:rPr>
              <a:t>Aloxim</a:t>
            </a:r>
            <a:r>
              <a:rPr lang="en-US" sz="2400" b="1" dirty="0" err="1"/>
              <a:t>e</a:t>
            </a:r>
            <a:r>
              <a:rPr lang="en-US" sz="2400" b="1" dirty="0"/>
              <a:t> is a representative of the group of cholinesterase </a:t>
            </a:r>
            <a:r>
              <a:rPr lang="en-US" sz="2400" b="1" dirty="0" err="1"/>
              <a:t>revivifiers</a:t>
            </a:r>
            <a:r>
              <a:rPr lang="en-US" sz="2400" b="1" dirty="0"/>
              <a:t>. It is applied at poisoning with organic phosphorus compounds in combination with preparations of cholinolytic effect (</a:t>
            </a:r>
            <a:r>
              <a:rPr lang="en-US" sz="2400" b="1" dirty="0" err="1"/>
              <a:t>atropinum</a:t>
            </a:r>
            <a:r>
              <a:rPr lang="en-US" sz="2400" b="1" dirty="0"/>
              <a:t>). It is administered intramuscularly depending on heaviness of intoxication single or some times. A single dose makes 0.075 g, and diurnal 0.2 - 0.8 g. </a:t>
            </a:r>
          </a:p>
          <a:p>
            <a:pPr marL="285750" indent="-285750">
              <a:buFont typeface="Wingdings" panose="05000000000000000000" pitchFamily="2" charset="2"/>
              <a:buChar char="Ø"/>
            </a:pPr>
            <a:r>
              <a:rPr lang="en-US" sz="2400" b="1" dirty="0" err="1">
                <a:solidFill>
                  <a:srgbClr val="FF0000"/>
                </a:solidFill>
              </a:rPr>
              <a:t>Amyliitritis</a:t>
            </a:r>
            <a:r>
              <a:rPr lang="en-US" sz="2400" b="1" dirty="0">
                <a:solidFill>
                  <a:srgbClr val="FF0000"/>
                </a:solidFill>
              </a:rPr>
              <a:t> </a:t>
            </a:r>
            <a:r>
              <a:rPr lang="en-US" sz="2400" b="1" dirty="0"/>
              <a:t>is an antidote at poisoning with salts of prussic acid. It is administered with inhalation through a nose with help of gauze or handkerchief, which are moistened with 2-3 drops of this drug. The daily dose makes 30 drops. The drug should not be prescribed if there is </a:t>
            </a:r>
            <a:r>
              <a:rPr lang="en-US" sz="2400" b="1" dirty="0" err="1"/>
              <a:t>hematencephalons</a:t>
            </a:r>
            <a:r>
              <a:rPr lang="en-US" sz="2400" b="1" dirty="0"/>
              <a:t>, heightened intracranial pressure, and acute myocardial infarction.</a:t>
            </a:r>
          </a:p>
          <a:p>
            <a:pPr marL="285750" indent="-285750">
              <a:buFont typeface="Wingdings" panose="05000000000000000000" pitchFamily="2" charset="2"/>
              <a:buChar char="Ø"/>
            </a:pPr>
            <a:r>
              <a:rPr lang="en-US" sz="2400" b="1" dirty="0">
                <a:solidFill>
                  <a:srgbClr val="FF0000"/>
                </a:solidFill>
              </a:rPr>
              <a:t> Calcium </a:t>
            </a:r>
            <a:r>
              <a:rPr lang="en-US" sz="2400" b="1" dirty="0" err="1">
                <a:solidFill>
                  <a:srgbClr val="FF0000"/>
                </a:solidFill>
              </a:rPr>
              <a:t>tetacinum</a:t>
            </a:r>
            <a:r>
              <a:rPr lang="en-US" sz="2400" b="1" dirty="0"/>
              <a:t> falls into </a:t>
            </a:r>
            <a:r>
              <a:rPr lang="en-US" sz="2400" b="1" dirty="0" err="1"/>
              <a:t>complexones</a:t>
            </a:r>
            <a:r>
              <a:rPr lang="en-US" sz="2400" b="1" dirty="0"/>
              <a:t> generative compounds. It is applied at intoxications by salts of heavy metals. It is administered intravenously (in drops) in isotonic solution of chloride natrium or in 5 % glucose solution per 20 ml of 10 % solution 1- 2 times daily during 3 - 4 days with the following rest during 3 - 4 days. Full course of the treatment makes 1 month.</a:t>
            </a:r>
          </a:p>
          <a:p>
            <a:r>
              <a:rPr lang="en-US" sz="2400" b="1" dirty="0"/>
              <a:t> Contraindications: disease of kidneys and liver with their function lesion.</a:t>
            </a:r>
            <a:endParaRPr lang="x-none" sz="2400" b="1" dirty="0"/>
          </a:p>
        </p:txBody>
      </p:sp>
    </p:spTree>
    <p:extLst>
      <p:ext uri="{BB962C8B-B14F-4D97-AF65-F5344CB8AC3E}">
        <p14:creationId xmlns:p14="http://schemas.microsoft.com/office/powerpoint/2010/main" xmlns="" val="10769347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3934B10C-1B5D-48C0-86EE-C5C652462757}"/>
              </a:ext>
            </a:extLst>
          </p:cNvPr>
          <p:cNvSpPr/>
          <p:nvPr/>
        </p:nvSpPr>
        <p:spPr>
          <a:xfrm>
            <a:off x="1080655" y="401782"/>
            <a:ext cx="10515600" cy="6001643"/>
          </a:xfrm>
          <a:prstGeom prst="rect">
            <a:avLst/>
          </a:prstGeom>
        </p:spPr>
        <p:txBody>
          <a:bodyPr wrap="square">
            <a:spAutoFit/>
          </a:bodyPr>
          <a:lstStyle/>
          <a:p>
            <a:r>
              <a:rPr lang="en-US" sz="2400" b="1" dirty="0" err="1">
                <a:solidFill>
                  <a:srgbClr val="FF0000"/>
                </a:solidFill>
              </a:rPr>
              <a:t>Cuprenilum</a:t>
            </a:r>
            <a:r>
              <a:rPr lang="en-US" sz="2400" b="1" dirty="0">
                <a:solidFill>
                  <a:srgbClr val="7030A0"/>
                </a:solidFill>
              </a:rPr>
              <a:t> falls into a group of compounds that forms </a:t>
            </a:r>
            <a:r>
              <a:rPr lang="en-US" sz="2400" b="1" dirty="0" err="1">
                <a:solidFill>
                  <a:srgbClr val="7030A0"/>
                </a:solidFill>
              </a:rPr>
              <a:t>complexones</a:t>
            </a:r>
            <a:r>
              <a:rPr lang="en-US" sz="2400" b="1" dirty="0">
                <a:solidFill>
                  <a:srgbClr val="7030A0"/>
                </a:solidFill>
              </a:rPr>
              <a:t>. It is applied at intoxication by heavy metals and their compounds. They are prescribed inside in capsules or in tablets of 0.15 and 0.25 g.</a:t>
            </a:r>
          </a:p>
          <a:p>
            <a:r>
              <a:rPr lang="en-US" sz="2400" b="1" dirty="0">
                <a:solidFill>
                  <a:srgbClr val="7030A0"/>
                </a:solidFill>
              </a:rPr>
              <a:t> On average a daily dose makes 1 g.</a:t>
            </a:r>
          </a:p>
          <a:p>
            <a:r>
              <a:rPr lang="en-US" sz="2400" b="1" dirty="0">
                <a:solidFill>
                  <a:srgbClr val="7030A0"/>
                </a:solidFill>
              </a:rPr>
              <a:t> Contraindications: </a:t>
            </a:r>
            <a:r>
              <a:rPr lang="en-US" sz="2400" b="1" dirty="0" err="1">
                <a:solidFill>
                  <a:srgbClr val="7030A0"/>
                </a:solidFill>
              </a:rPr>
              <a:t>hypersensibility</a:t>
            </a:r>
            <a:r>
              <a:rPr lang="en-US" sz="2400" b="1" dirty="0">
                <a:solidFill>
                  <a:srgbClr val="7030A0"/>
                </a:solidFill>
              </a:rPr>
              <a:t> to Penicillin and diseases of kidneys with lesion of excretory function. </a:t>
            </a:r>
          </a:p>
          <a:p>
            <a:r>
              <a:rPr lang="en-US" sz="2400" b="1" dirty="0">
                <a:solidFill>
                  <a:srgbClr val="FF0000"/>
                </a:solidFill>
              </a:rPr>
              <a:t>Methylene-blue </a:t>
            </a:r>
            <a:r>
              <a:rPr lang="en-US" sz="2400" b="1" dirty="0">
                <a:solidFill>
                  <a:srgbClr val="7030A0"/>
                </a:solidFill>
              </a:rPr>
              <a:t>is an antidote at poisoning with carbonic </a:t>
            </a:r>
            <a:r>
              <a:rPr lang="en-US" sz="2400" b="1" dirty="0" err="1">
                <a:solidFill>
                  <a:srgbClr val="7030A0"/>
                </a:solidFill>
              </a:rPr>
              <a:t>oхide</a:t>
            </a:r>
            <a:r>
              <a:rPr lang="en-US" sz="2400" b="1" dirty="0">
                <a:solidFill>
                  <a:srgbClr val="7030A0"/>
                </a:solidFill>
              </a:rPr>
              <a:t>, hydrogen </a:t>
            </a:r>
            <a:r>
              <a:rPr lang="en-US" sz="2400" b="1" dirty="0" err="1">
                <a:solidFill>
                  <a:srgbClr val="7030A0"/>
                </a:solidFill>
              </a:rPr>
              <a:t>sulphide</a:t>
            </a:r>
            <a:r>
              <a:rPr lang="en-US" sz="2400" b="1" dirty="0">
                <a:solidFill>
                  <a:srgbClr val="7030A0"/>
                </a:solidFill>
              </a:rPr>
              <a:t>, nitrates, aniline. 50 - 100 ml of 1 % aqueous solution or 1 % solutions in 25 % glucose solution are administered intravenously at poisoning with carbonic </a:t>
            </a:r>
            <a:r>
              <a:rPr lang="en-US" sz="2400" b="1" dirty="0" err="1">
                <a:solidFill>
                  <a:srgbClr val="7030A0"/>
                </a:solidFill>
              </a:rPr>
              <a:t>oхide</a:t>
            </a:r>
            <a:r>
              <a:rPr lang="en-US" sz="2400" b="1" dirty="0">
                <a:solidFill>
                  <a:srgbClr val="7030A0"/>
                </a:solidFill>
              </a:rPr>
              <a:t> and hydrogen </a:t>
            </a:r>
            <a:r>
              <a:rPr lang="en-US" sz="2400" b="1" dirty="0" err="1">
                <a:solidFill>
                  <a:srgbClr val="7030A0"/>
                </a:solidFill>
              </a:rPr>
              <a:t>sulphite</a:t>
            </a:r>
            <a:r>
              <a:rPr lang="en-US" sz="2400" b="1" dirty="0">
                <a:solidFill>
                  <a:srgbClr val="7030A0"/>
                </a:solidFill>
              </a:rPr>
              <a:t>. 0.1 - 1.15 ml of 1 % solutions on each kilogram of a body weight are administered intravenously at poisoning with aniline, nitrates.</a:t>
            </a:r>
          </a:p>
          <a:p>
            <a:r>
              <a:rPr lang="en-US" sz="2400" b="1" dirty="0">
                <a:solidFill>
                  <a:srgbClr val="7030A0"/>
                </a:solidFill>
              </a:rPr>
              <a:t> </a:t>
            </a:r>
            <a:r>
              <a:rPr lang="en-US" sz="2400" b="1" dirty="0" err="1">
                <a:solidFill>
                  <a:srgbClr val="FF0000"/>
                </a:solidFill>
              </a:rPr>
              <a:t>Desferal</a:t>
            </a:r>
            <a:r>
              <a:rPr lang="en-US" sz="2400" b="1" dirty="0">
                <a:solidFill>
                  <a:srgbClr val="FF0000"/>
                </a:solidFill>
              </a:rPr>
              <a:t> </a:t>
            </a:r>
            <a:r>
              <a:rPr lang="en-US" sz="2400" b="1" dirty="0">
                <a:solidFill>
                  <a:srgbClr val="7030A0"/>
                </a:solidFill>
              </a:rPr>
              <a:t>is a preparation, which bring out iron from an organism. It is administered intramuscularly or intravenously (dropwise) per 500 - 1000 mg every day. It is not recommended to prescribe it for pregnant women. By-effects at continuous application are following: dermatitis, collapse, and cataract development.</a:t>
            </a:r>
            <a:endParaRPr lang="x-none" sz="2400" b="1" dirty="0">
              <a:solidFill>
                <a:srgbClr val="7030A0"/>
              </a:solidFill>
            </a:endParaRPr>
          </a:p>
        </p:txBody>
      </p:sp>
    </p:spTree>
    <p:extLst>
      <p:ext uri="{BB962C8B-B14F-4D97-AF65-F5344CB8AC3E}">
        <p14:creationId xmlns:p14="http://schemas.microsoft.com/office/powerpoint/2010/main" xmlns="" val="17654074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93EC4305-FFD6-4B14-8FB8-8A2BC200A6DE}"/>
              </a:ext>
            </a:extLst>
          </p:cNvPr>
          <p:cNvSpPr/>
          <p:nvPr/>
        </p:nvSpPr>
        <p:spPr>
          <a:xfrm>
            <a:off x="1399309" y="429492"/>
            <a:ext cx="9573491" cy="6370975"/>
          </a:xfrm>
          <a:prstGeom prst="rect">
            <a:avLst/>
          </a:prstGeom>
        </p:spPr>
        <p:txBody>
          <a:bodyPr wrap="square">
            <a:spAutoFit/>
          </a:bodyPr>
          <a:lstStyle/>
          <a:p>
            <a:r>
              <a:rPr lang="en-US" sz="2400" b="1" dirty="0">
                <a:solidFill>
                  <a:srgbClr val="FF0000"/>
                </a:solidFill>
              </a:rPr>
              <a:t>Dipyroxime</a:t>
            </a:r>
            <a:r>
              <a:rPr lang="en-US" sz="2400" b="1" dirty="0">
                <a:solidFill>
                  <a:srgbClr val="00B0F0"/>
                </a:solidFill>
              </a:rPr>
              <a:t> is a representative of the group of cholinesterase </a:t>
            </a:r>
            <a:r>
              <a:rPr lang="en-US" sz="2400" b="1" dirty="0" err="1">
                <a:solidFill>
                  <a:srgbClr val="00B0F0"/>
                </a:solidFill>
              </a:rPr>
              <a:t>revivifiers</a:t>
            </a:r>
            <a:r>
              <a:rPr lang="en-US" sz="2400" b="1" dirty="0">
                <a:solidFill>
                  <a:srgbClr val="00B0F0"/>
                </a:solidFill>
              </a:rPr>
              <a:t>. It is applied at intoxication by organophosphorus pesticides. It is administered subcutaneously together with prescription of cholinolytic preparations (</a:t>
            </a:r>
            <a:r>
              <a:rPr lang="en-US" sz="2400" b="1" dirty="0" err="1">
                <a:solidFill>
                  <a:srgbClr val="00B0F0"/>
                </a:solidFill>
              </a:rPr>
              <a:t>atropinum</a:t>
            </a:r>
            <a:r>
              <a:rPr lang="en-US" sz="2400" b="1" dirty="0">
                <a:solidFill>
                  <a:srgbClr val="00B0F0"/>
                </a:solidFill>
              </a:rPr>
              <a:t>, </a:t>
            </a:r>
            <a:r>
              <a:rPr lang="en-US" sz="2400" b="1" dirty="0" err="1">
                <a:solidFill>
                  <a:srgbClr val="00B0F0"/>
                </a:solidFill>
              </a:rPr>
              <a:t>scopolaminum</a:t>
            </a:r>
            <a:r>
              <a:rPr lang="en-US" sz="2400" b="1" dirty="0">
                <a:solidFill>
                  <a:srgbClr val="00B0F0"/>
                </a:solidFill>
              </a:rPr>
              <a:t>). The single dose makes 1-3 ml of 15 % solution.</a:t>
            </a:r>
          </a:p>
          <a:p>
            <a:r>
              <a:rPr lang="en-US" sz="2400" b="1" dirty="0">
                <a:solidFill>
                  <a:srgbClr val="00B0F0"/>
                </a:solidFill>
              </a:rPr>
              <a:t> </a:t>
            </a:r>
            <a:r>
              <a:rPr lang="en-US" sz="2400" b="1" dirty="0">
                <a:solidFill>
                  <a:srgbClr val="FF0000"/>
                </a:solidFill>
              </a:rPr>
              <a:t>Glucose</a:t>
            </a:r>
            <a:r>
              <a:rPr lang="en-US" sz="2400" b="1" dirty="0">
                <a:solidFill>
                  <a:srgbClr val="00B0F0"/>
                </a:solidFill>
              </a:rPr>
              <a:t> falls into a group of preparations, which stimulate metabolic processes. It is applied at a lot of intoxications: by </a:t>
            </a:r>
            <a:r>
              <a:rPr lang="en-US" sz="2400" b="1" dirty="0" err="1">
                <a:solidFill>
                  <a:srgbClr val="00B0F0"/>
                </a:solidFill>
              </a:rPr>
              <a:t>cyanhydric</a:t>
            </a:r>
            <a:r>
              <a:rPr lang="en-US" sz="2400" b="1" dirty="0">
                <a:solidFill>
                  <a:srgbClr val="00B0F0"/>
                </a:solidFill>
              </a:rPr>
              <a:t> acid, carbonic oxide, aniline, hydrogen arsenide. It is administered intravenously slowly in form of isotonic solution (50 ml of 4.5 - 5 %) and hypertensive solution (20 ml of 10-20-40 %).</a:t>
            </a:r>
          </a:p>
          <a:p>
            <a:r>
              <a:rPr lang="en-US" sz="2400" b="1" dirty="0">
                <a:solidFill>
                  <a:srgbClr val="FF0000"/>
                </a:solidFill>
              </a:rPr>
              <a:t> </a:t>
            </a:r>
            <a:r>
              <a:rPr lang="en-US" sz="2400" b="1" dirty="0" err="1">
                <a:solidFill>
                  <a:srgbClr val="FF0000"/>
                </a:solidFill>
              </a:rPr>
              <a:t>Isonitrosin</a:t>
            </a:r>
            <a:r>
              <a:rPr lang="en-US" sz="2400" b="1" dirty="0">
                <a:solidFill>
                  <a:srgbClr val="FF0000"/>
                </a:solidFill>
              </a:rPr>
              <a:t> </a:t>
            </a:r>
            <a:r>
              <a:rPr lang="en-US" sz="2400" b="1" dirty="0">
                <a:solidFill>
                  <a:srgbClr val="00B0F0"/>
                </a:solidFill>
              </a:rPr>
              <a:t>is an antidote at poisonings with organophosphorus compounds. It is administered intramuscularly 3 ml of 40 % solution, and every 30- 40 min if necessary.</a:t>
            </a:r>
          </a:p>
          <a:p>
            <a:r>
              <a:rPr lang="en-US" sz="2400" b="1" dirty="0">
                <a:solidFill>
                  <a:srgbClr val="FF0000"/>
                </a:solidFill>
              </a:rPr>
              <a:t> Natrium </a:t>
            </a:r>
            <a:r>
              <a:rPr lang="en-US" sz="2400" b="1" dirty="0" err="1">
                <a:solidFill>
                  <a:srgbClr val="FF0000"/>
                </a:solidFill>
              </a:rPr>
              <a:t>thiosulfuricum</a:t>
            </a:r>
            <a:r>
              <a:rPr lang="en-US" sz="2400" b="1" dirty="0">
                <a:solidFill>
                  <a:srgbClr val="FF0000"/>
                </a:solidFill>
              </a:rPr>
              <a:t> </a:t>
            </a:r>
            <a:r>
              <a:rPr lang="en-US" sz="2400" b="1" dirty="0">
                <a:solidFill>
                  <a:srgbClr val="00B0F0"/>
                </a:solidFill>
              </a:rPr>
              <a:t>is an antidote at intoxications with compounds of arsenic, mercury, lead, </a:t>
            </a:r>
            <a:r>
              <a:rPr lang="en-US" sz="2400" b="1" dirty="0" err="1">
                <a:solidFill>
                  <a:srgbClr val="00B0F0"/>
                </a:solidFill>
              </a:rPr>
              <a:t>cyanhydric</a:t>
            </a:r>
            <a:r>
              <a:rPr lang="en-US" sz="2400" b="1" dirty="0">
                <a:solidFill>
                  <a:srgbClr val="00B0F0"/>
                </a:solidFill>
              </a:rPr>
              <a:t> acid, salts of Iodine and Brome. 5-50 ml of 30 % solution, 2-3 g inside in form of 10 % solution is prescribed intravenously.</a:t>
            </a:r>
            <a:endParaRPr lang="x-none" sz="2400" b="1" dirty="0">
              <a:solidFill>
                <a:srgbClr val="00B0F0"/>
              </a:solidFill>
            </a:endParaRPr>
          </a:p>
        </p:txBody>
      </p:sp>
    </p:spTree>
    <p:extLst>
      <p:ext uri="{BB962C8B-B14F-4D97-AF65-F5344CB8AC3E}">
        <p14:creationId xmlns:p14="http://schemas.microsoft.com/office/powerpoint/2010/main" xmlns="" val="12396287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B4FECD0C-1FE5-441C-A2A4-84CCC5931362}"/>
              </a:ext>
            </a:extLst>
          </p:cNvPr>
          <p:cNvSpPr/>
          <p:nvPr/>
        </p:nvSpPr>
        <p:spPr>
          <a:xfrm>
            <a:off x="304800" y="110836"/>
            <a:ext cx="11582400" cy="6370975"/>
          </a:xfrm>
          <a:prstGeom prst="rect">
            <a:avLst/>
          </a:prstGeom>
        </p:spPr>
        <p:txBody>
          <a:bodyPr wrap="square">
            <a:spAutoFit/>
          </a:bodyPr>
          <a:lstStyle/>
          <a:p>
            <a:r>
              <a:rPr lang="en-US" sz="2400" b="1" dirty="0" err="1">
                <a:solidFill>
                  <a:srgbClr val="FF0000"/>
                </a:solidFill>
              </a:rPr>
              <a:t>Pentacinum</a:t>
            </a:r>
            <a:r>
              <a:rPr lang="en-US" sz="2400" b="1" dirty="0">
                <a:solidFill>
                  <a:srgbClr val="00B050"/>
                </a:solidFill>
              </a:rPr>
              <a:t> falls into a group of </a:t>
            </a:r>
            <a:r>
              <a:rPr lang="en-US" sz="2400" b="1" dirty="0" err="1">
                <a:solidFill>
                  <a:srgbClr val="00B050"/>
                </a:solidFill>
              </a:rPr>
              <a:t>complexones</a:t>
            </a:r>
            <a:r>
              <a:rPr lang="en-US" sz="2400" b="1" dirty="0">
                <a:solidFill>
                  <a:srgbClr val="00B050"/>
                </a:solidFill>
              </a:rPr>
              <a:t> generative compounds. It is prescribed at intoxications by lead, zinc, and plutonium. It is administered intravenously (slowly) 5 ml of 5 % solution. 30 ml of 5 % solution in 1 or 2 days at acute intoxications. The course of treatment makes 10 or 20 injections. </a:t>
            </a:r>
          </a:p>
          <a:p>
            <a:r>
              <a:rPr lang="en-US" sz="2400" b="1" dirty="0">
                <a:solidFill>
                  <a:srgbClr val="00B050"/>
                </a:solidFill>
              </a:rPr>
              <a:t>Contraindications: fever, lesion of kidneys function, hypertension, ischemic disease. </a:t>
            </a:r>
            <a:r>
              <a:rPr lang="en-US" sz="2400" b="1" dirty="0" err="1">
                <a:solidFill>
                  <a:srgbClr val="FF0000"/>
                </a:solidFill>
              </a:rPr>
              <a:t>Succimerum</a:t>
            </a:r>
            <a:r>
              <a:rPr lang="en-US" sz="2400" b="1" dirty="0">
                <a:solidFill>
                  <a:srgbClr val="00B050"/>
                </a:solidFill>
              </a:rPr>
              <a:t> is an antidote at acute and chronic intoxications caused by organic and inorganic compounds of arsenic (except for hydrogen arsenide), lead, and mercury. Preparations of 0,5 g (1 tablet) triply per day or intramuscularly 0.3 g doubly per day from the 1st until the 4th day in 12 hours during 5 or 7 days at light intoxication by compounds of Hydrargyrum are prescribed inside. The preparation is administer intramuscularly at acute intoxication of the mean and high-gravity degree of gravity: 4 injections during the first day, 3 in the second day, 2 - 1 injection during the following five days. In total it is required up to 5.1 g of the preparation for the treatment course. </a:t>
            </a:r>
          </a:p>
          <a:p>
            <a:r>
              <a:rPr lang="en-US" sz="2400" b="1" dirty="0" err="1">
                <a:solidFill>
                  <a:srgbClr val="FF0000"/>
                </a:solidFill>
              </a:rPr>
              <a:t>Unithiolum</a:t>
            </a:r>
            <a:r>
              <a:rPr lang="en-US" sz="2400" b="1" dirty="0">
                <a:solidFill>
                  <a:srgbClr val="00B050"/>
                </a:solidFill>
              </a:rPr>
              <a:t> plays a role of an antidote at intoxications by matters, which are capable to react with sulfhydryl groups. It is applied at acute and chronic intoxications by compounds of arsenic, Hydrargyrum, bismuth. It is administered intravenously or subcutaneously 5-10 ml of 5 % solution 3 - 4 times a day during 6 - 7 days.</a:t>
            </a:r>
            <a:endParaRPr lang="x-none" sz="2400" b="1" dirty="0">
              <a:solidFill>
                <a:srgbClr val="00B050"/>
              </a:solidFill>
            </a:endParaRPr>
          </a:p>
        </p:txBody>
      </p:sp>
    </p:spTree>
    <p:extLst>
      <p:ext uri="{BB962C8B-B14F-4D97-AF65-F5344CB8AC3E}">
        <p14:creationId xmlns:p14="http://schemas.microsoft.com/office/powerpoint/2010/main" xmlns="" val="11580508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Шаблон з оформленням хмарного шкіпера">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xmlns="" name="Office_13665947_TF03460508" id="{7C268A1D-865A-469C-B6B3-FA30F15611E1}" vid="{FA4F909C-786D-4D56-B34A-04F7CEE089A5}"/>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53D857-4181-4777-8893-6E45A690F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EDD01B8-816B-49B7-8C81-03AB51D87C54}">
  <ds:schemaRefs>
    <ds:schemaRef ds:uri="http://purl.org/dc/terms/"/>
    <ds:schemaRef ds:uri="a4f35948-e619-41b3-aa29-22878b09cfd2"/>
    <ds:schemaRef ds:uri="http://schemas.openxmlformats.org/package/2006/metadata/core-properties"/>
    <ds:schemaRef ds:uri="http://schemas.microsoft.com/office/infopath/2007/PartnerControls"/>
    <ds:schemaRef ds:uri="http://schemas.microsoft.com/office/2006/documentManagement/types"/>
    <ds:schemaRef ds:uri="40262f94-9f35-4ac3-9a90-690165a166b7"/>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B024FD56-CE1B-42FC-9E83-BFBF16072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Слайди з оформленням хмарного шкіпера</Template>
  <TotalTime>217</TotalTime>
  <Words>5232</Words>
  <Application>Microsoft Office PowerPoint</Application>
  <PresentationFormat>Произвольный</PresentationFormat>
  <Paragraphs>127</Paragraphs>
  <Slides>36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Шаблон з оформленням хмарного шкіпера</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Тамара Павлівна Опаріна</dc:creator>
  <cp:lastModifiedBy>e190178poi</cp:lastModifiedBy>
  <cp:revision>12</cp:revision>
  <dcterms:created xsi:type="dcterms:W3CDTF">2025-11-06T19:53:17Z</dcterms:created>
  <dcterms:modified xsi:type="dcterms:W3CDTF">2025-11-09T19:19:26Z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