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grandir" panose="020B0604020202020204" charset="0"/>
      <p:regular r:id="rId16"/>
    </p:embeddedFont>
    <p:embeddedFont>
      <p:font typeface="Bebas Neue Cyrillic" panose="020B0604020202020204" charset="0"/>
      <p:regular r:id="rId17"/>
    </p:embeddedFont>
    <p:embeddedFont>
      <p:font typeface="Gagalin" panose="020B0604020202020204" charset="0"/>
      <p:regular r:id="rId18"/>
    </p:embeddedFont>
    <p:embeddedFont>
      <p:font typeface="HK Grotesk" panose="020B0604020202020204" charset="0"/>
      <p:regular r:id="rId19"/>
    </p:embeddedFont>
    <p:embeddedFont>
      <p:font typeface="Intro" panose="02000000000000000000" charset="0"/>
      <p:regular r:id="rId20"/>
    </p:embeddedFont>
    <p:embeddedFont>
      <p:font typeface="Open Sans Extra Bold" panose="020B0604020202020204" charset="0"/>
      <p:regular r:id="rId21"/>
    </p:embeddedFont>
    <p:embeddedFont>
      <p:font typeface="Public Sans" panose="020B0604020202020204" charset="0"/>
      <p:regular r:id="rId22"/>
    </p:embeddedFont>
    <p:embeddedFont>
      <p:font typeface="Public Sans Bold" panose="020B0604020202020204" charset="0"/>
      <p:regular r:id="rId23"/>
    </p:embeddedFont>
    <p:embeddedFont>
      <p:font typeface="Zantiqa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C469A2-F4FE-F0EC-2146-9E7FE7050481}" v="5" dt="2025-11-14T14:25:31.7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D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302221"/>
            <a:ext cx="8841904" cy="9682557"/>
            <a:chOff x="0" y="0"/>
            <a:chExt cx="2328732" cy="25501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28732" cy="2550139"/>
            </a:xfrm>
            <a:custGeom>
              <a:avLst/>
              <a:gdLst/>
              <a:ahLst/>
              <a:cxnLst/>
              <a:rect l="l" t="t" r="r" b="b"/>
              <a:pathLst>
                <a:path w="2328732" h="2550139">
                  <a:moveTo>
                    <a:pt x="0" y="0"/>
                  </a:moveTo>
                  <a:lnTo>
                    <a:pt x="2328732" y="0"/>
                  </a:lnTo>
                  <a:lnTo>
                    <a:pt x="2328732" y="2550139"/>
                  </a:lnTo>
                  <a:lnTo>
                    <a:pt x="0" y="2550139"/>
                  </a:lnTo>
                  <a:close/>
                </a:path>
              </a:pathLst>
            </a:custGeom>
            <a:solidFill>
              <a:srgbClr val="FBF6F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28732" cy="25787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80358" y="302221"/>
            <a:ext cx="2791239" cy="2436716"/>
          </a:xfrm>
          <a:custGeom>
            <a:avLst/>
            <a:gdLst/>
            <a:ahLst/>
            <a:cxnLst/>
            <a:rect l="l" t="t" r="r" b="b"/>
            <a:pathLst>
              <a:path w="2791239" h="2436716">
                <a:moveTo>
                  <a:pt x="0" y="0"/>
                </a:moveTo>
                <a:lnTo>
                  <a:pt x="2791238" y="0"/>
                </a:lnTo>
                <a:lnTo>
                  <a:pt x="2791238" y="2436716"/>
                </a:lnTo>
                <a:lnTo>
                  <a:pt x="0" y="2436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150" t="-4124" r="-8981" b="-412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365451" y="2196199"/>
            <a:ext cx="8399002" cy="5894603"/>
          </a:xfrm>
          <a:custGeom>
            <a:avLst/>
            <a:gdLst/>
            <a:ahLst/>
            <a:cxnLst/>
            <a:rect l="l" t="t" r="r" b="b"/>
            <a:pathLst>
              <a:path w="8399002" h="5894603">
                <a:moveTo>
                  <a:pt x="0" y="0"/>
                </a:moveTo>
                <a:lnTo>
                  <a:pt x="8399002" y="0"/>
                </a:lnTo>
                <a:lnTo>
                  <a:pt x="8399002" y="5894602"/>
                </a:lnTo>
                <a:lnTo>
                  <a:pt x="0" y="58946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273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80358" y="3075971"/>
            <a:ext cx="9801442" cy="491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89"/>
              </a:lnSpc>
            </a:pPr>
            <a:r>
              <a:rPr lang="en-US" sz="5717" spc="-548">
                <a:solidFill>
                  <a:srgbClr val="156669"/>
                </a:solidFill>
                <a:latin typeface="Intro"/>
                <a:ea typeface="Intro"/>
                <a:cs typeface="Intro"/>
                <a:sym typeface="Intro"/>
              </a:rPr>
              <a:t>Структура рецепта. Правила оформлення латинської частини рецепта. Вживання Ассusativus при виписуванні таблеток, супозиторіїв та плівок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D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77065" y="2205873"/>
            <a:ext cx="7254547" cy="6567726"/>
            <a:chOff x="0" y="0"/>
            <a:chExt cx="5580380" cy="5052060"/>
          </a:xfrm>
        </p:grpSpPr>
        <p:sp>
          <p:nvSpPr>
            <p:cNvPr id="3" name="Freeform 3"/>
            <p:cNvSpPr/>
            <p:nvPr/>
          </p:nvSpPr>
          <p:spPr>
            <a:xfrm>
              <a:off x="-635000" y="-673100"/>
              <a:ext cx="6488430" cy="6027420"/>
            </a:xfrm>
            <a:custGeom>
              <a:avLst/>
              <a:gdLst/>
              <a:ahLst/>
              <a:cxnLst/>
              <a:rect l="l" t="t" r="r" b="b"/>
              <a:pathLst>
                <a:path w="6488430" h="6027420">
                  <a:moveTo>
                    <a:pt x="5344160" y="1055370"/>
                  </a:moveTo>
                  <a:cubicBezTo>
                    <a:pt x="4573270" y="651510"/>
                    <a:pt x="3856990" y="1112520"/>
                    <a:pt x="3284220" y="1112520"/>
                  </a:cubicBezTo>
                  <a:cubicBezTo>
                    <a:pt x="2839720" y="1112520"/>
                    <a:pt x="2001520" y="0"/>
                    <a:pt x="1000760" y="1314450"/>
                  </a:cubicBezTo>
                  <a:cubicBezTo>
                    <a:pt x="0" y="2628900"/>
                    <a:pt x="1247140" y="3865880"/>
                    <a:pt x="2368550" y="4946650"/>
                  </a:cubicBezTo>
                  <a:cubicBezTo>
                    <a:pt x="3489960" y="6027420"/>
                    <a:pt x="5013960" y="6009640"/>
                    <a:pt x="5894070" y="4725670"/>
                  </a:cubicBezTo>
                  <a:cubicBezTo>
                    <a:pt x="6488430" y="3859530"/>
                    <a:pt x="6229350" y="1520190"/>
                    <a:pt x="5344160" y="1055370"/>
                  </a:cubicBezTo>
                  <a:close/>
                </a:path>
              </a:pathLst>
            </a:custGeom>
            <a:blipFill>
              <a:blip r:embed="rId2"/>
              <a:stretch>
                <a:fillRect l="-17900" r="-1790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8498008" y="5876618"/>
            <a:ext cx="2860176" cy="4114800"/>
          </a:xfrm>
          <a:custGeom>
            <a:avLst/>
            <a:gdLst/>
            <a:ahLst/>
            <a:cxnLst/>
            <a:rect l="l" t="t" r="r" b="b"/>
            <a:pathLst>
              <a:path w="2860176" h="4114800">
                <a:moveTo>
                  <a:pt x="0" y="0"/>
                </a:moveTo>
                <a:lnTo>
                  <a:pt x="2860176" y="0"/>
                </a:lnTo>
                <a:lnTo>
                  <a:pt x="28601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000" y="148473"/>
            <a:ext cx="3952142" cy="4114800"/>
          </a:xfrm>
          <a:custGeom>
            <a:avLst/>
            <a:gdLst/>
            <a:ahLst/>
            <a:cxnLst/>
            <a:rect l="l" t="t" r="r" b="b"/>
            <a:pathLst>
              <a:path w="3952142" h="4114800">
                <a:moveTo>
                  <a:pt x="0" y="0"/>
                </a:moveTo>
                <a:lnTo>
                  <a:pt x="3952142" y="0"/>
                </a:lnTo>
                <a:lnTo>
                  <a:pt x="39521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478583" y="6987911"/>
            <a:ext cx="1019425" cy="2878904"/>
          </a:xfrm>
          <a:custGeom>
            <a:avLst/>
            <a:gdLst/>
            <a:ahLst/>
            <a:cxnLst/>
            <a:rect l="l" t="t" r="r" b="b"/>
            <a:pathLst>
              <a:path w="1019425" h="2878904">
                <a:moveTo>
                  <a:pt x="0" y="0"/>
                </a:moveTo>
                <a:lnTo>
                  <a:pt x="1019425" y="0"/>
                </a:lnTo>
                <a:lnTo>
                  <a:pt x="1019425" y="2878904"/>
                </a:lnTo>
                <a:lnTo>
                  <a:pt x="0" y="28789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056205" y="6987911"/>
            <a:ext cx="2263655" cy="3111553"/>
          </a:xfrm>
          <a:custGeom>
            <a:avLst/>
            <a:gdLst/>
            <a:ahLst/>
            <a:cxnLst/>
            <a:rect l="l" t="t" r="r" b="b"/>
            <a:pathLst>
              <a:path w="2263655" h="3111553">
                <a:moveTo>
                  <a:pt x="0" y="0"/>
                </a:moveTo>
                <a:lnTo>
                  <a:pt x="2263655" y="0"/>
                </a:lnTo>
                <a:lnTo>
                  <a:pt x="2263655" y="3111553"/>
                </a:lnTo>
                <a:lnTo>
                  <a:pt x="0" y="31115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79230" y="1379557"/>
            <a:ext cx="9153950" cy="216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82"/>
              </a:lnSpc>
            </a:pPr>
            <a:r>
              <a:rPr lang="en-US" sz="3523" spc="-338">
                <a:solidFill>
                  <a:srgbClr val="156669"/>
                </a:solidFill>
                <a:latin typeface="Public Sans"/>
                <a:ea typeface="Public Sans"/>
                <a:cs typeface="Public Sans"/>
                <a:sym typeface="Public Sans"/>
              </a:rPr>
              <a:t>Рецепт (від лат. receptum - взяте) - письмовий припис лікаря, фельдшера чи акушера, згідно з яким аптека виготовляє і видає вказані ліки, а хворий приймає їх за вказаним у цьому документі способом і дозами.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9230" y="4120398"/>
            <a:ext cx="9428318" cy="1311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264">
                <a:solidFill>
                  <a:srgbClr val="FF3131"/>
                </a:solidFill>
                <a:latin typeface="Bebas Neue Cyrillic"/>
                <a:ea typeface="Bebas Neue Cyrillic"/>
                <a:cs typeface="Bebas Neue Cyrillic"/>
                <a:sym typeface="Bebas Neue Cyrillic"/>
              </a:rPr>
              <a:t>Рецепти виписуються на спеціальних бланках за встановленою формою, чітко та розбірливо, виправлення не допускаються.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230" y="5809943"/>
            <a:ext cx="10878954" cy="1725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 spc="-316">
                <a:solidFill>
                  <a:srgbClr val="156669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Склад ліків, позначення форм ліків і звернення лікаря до фармацевта виготовлення і видачу ліків пишуться латинською мовою.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7902" y="2933134"/>
            <a:ext cx="7168554" cy="6325166"/>
          </a:xfrm>
          <a:custGeom>
            <a:avLst/>
            <a:gdLst/>
            <a:ahLst/>
            <a:cxnLst/>
            <a:rect l="l" t="t" r="r" b="b"/>
            <a:pathLst>
              <a:path w="7168554" h="6325166">
                <a:moveTo>
                  <a:pt x="0" y="0"/>
                </a:moveTo>
                <a:lnTo>
                  <a:pt x="7168555" y="0"/>
                </a:lnTo>
                <a:lnTo>
                  <a:pt x="7168555" y="6325166"/>
                </a:lnTo>
                <a:lnTo>
                  <a:pt x="0" y="63251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243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069707" y="1209675"/>
            <a:ext cx="14148585" cy="1034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79"/>
              </a:lnSpc>
            </a:pPr>
            <a:r>
              <a:rPr lang="en-US" sz="7999" spc="-767">
                <a:solidFill>
                  <a:srgbClr val="156669"/>
                </a:solidFill>
                <a:latin typeface="Gagalin"/>
                <a:ea typeface="Gagalin"/>
                <a:cs typeface="Gagalin"/>
                <a:sym typeface="Gagalin"/>
              </a:rPr>
              <a:t>Структура рецепта.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56705" y="2590573"/>
            <a:ext cx="9931295" cy="7696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12"/>
              </a:lnSpc>
            </a:pPr>
            <a:r>
              <a:rPr lang="en-US" sz="4866" spc="-467">
                <a:solidFill>
                  <a:srgbClr val="156669"/>
                </a:solidFill>
                <a:latin typeface="HK Grotesk"/>
                <a:ea typeface="HK Grotesk"/>
                <a:cs typeface="HK Grotesk"/>
                <a:sym typeface="HK Grotesk"/>
              </a:rPr>
              <a:t>1.Inscriptio (напис) — штамп лікувального закладу (адреса, номер телефону лікувального закладу) і його шифр. </a:t>
            </a:r>
          </a:p>
          <a:p>
            <a:pPr algn="l">
              <a:lnSpc>
                <a:spcPts val="6812"/>
              </a:lnSpc>
            </a:pPr>
            <a:r>
              <a:rPr lang="en-US" sz="4866" spc="-467">
                <a:solidFill>
                  <a:srgbClr val="156669"/>
                </a:solidFill>
                <a:latin typeface="HK Grotesk"/>
                <a:ea typeface="HK Grotesk"/>
                <a:cs typeface="HK Grotesk"/>
                <a:sym typeface="HK Grotesk"/>
              </a:rPr>
              <a:t>2. Datum - дата виписування рецепта. </a:t>
            </a:r>
          </a:p>
          <a:p>
            <a:pPr algn="l">
              <a:lnSpc>
                <a:spcPts val="6812"/>
              </a:lnSpc>
            </a:pPr>
            <a:r>
              <a:rPr lang="en-US" sz="4866" spc="-467">
                <a:solidFill>
                  <a:srgbClr val="156669"/>
                </a:solidFill>
                <a:latin typeface="HK Grotesk"/>
                <a:ea typeface="HK Grotesk"/>
                <a:cs typeface="HK Grotesk"/>
                <a:sym typeface="HK Grotesk"/>
              </a:rPr>
              <a:t>3. Nomen aegroti – прізвище та ініціали хворого. </a:t>
            </a:r>
          </a:p>
          <a:p>
            <a:pPr algn="l">
              <a:lnSpc>
                <a:spcPts val="6812"/>
              </a:lnSpc>
            </a:pPr>
            <a:r>
              <a:rPr lang="en-US" sz="4866" spc="-467">
                <a:solidFill>
                  <a:srgbClr val="156669"/>
                </a:solidFill>
                <a:latin typeface="HK Grotesk"/>
                <a:ea typeface="HK Grotesk"/>
                <a:cs typeface="HK Grotesk"/>
                <a:sym typeface="HK Grotesk"/>
              </a:rPr>
              <a:t>4. Aetas aegroti - вік хворого. </a:t>
            </a:r>
          </a:p>
          <a:p>
            <a:pPr algn="l">
              <a:lnSpc>
                <a:spcPts val="6812"/>
              </a:lnSpc>
              <a:spcBef>
                <a:spcPct val="0"/>
              </a:spcBef>
            </a:pPr>
            <a:r>
              <a:rPr lang="en-US" sz="4866" spc="-467">
                <a:solidFill>
                  <a:srgbClr val="156669"/>
                </a:solidFill>
                <a:latin typeface="HK Grotesk"/>
                <a:ea typeface="HK Grotesk"/>
                <a:cs typeface="HK Grotesk"/>
                <a:sym typeface="HK Grotesk"/>
              </a:rPr>
              <a:t>5. Nomen medici – прізвище та ініціали лікаря.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D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2016437"/>
            <a:ext cx="8115300" cy="2866504"/>
            <a:chOff x="0" y="0"/>
            <a:chExt cx="2530952" cy="8939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0952" cy="893988"/>
            </a:xfrm>
            <a:custGeom>
              <a:avLst/>
              <a:gdLst/>
              <a:ahLst/>
              <a:cxnLst/>
              <a:rect l="l" t="t" r="r" b="b"/>
              <a:pathLst>
                <a:path w="2530952" h="893988">
                  <a:moveTo>
                    <a:pt x="14310" y="0"/>
                  </a:moveTo>
                  <a:lnTo>
                    <a:pt x="2516642" y="0"/>
                  </a:lnTo>
                  <a:cubicBezTo>
                    <a:pt x="2520437" y="0"/>
                    <a:pt x="2524077" y="1508"/>
                    <a:pt x="2526760" y="4191"/>
                  </a:cubicBezTo>
                  <a:cubicBezTo>
                    <a:pt x="2529444" y="6875"/>
                    <a:pt x="2530952" y="10515"/>
                    <a:pt x="2530952" y="14310"/>
                  </a:cubicBezTo>
                  <a:lnTo>
                    <a:pt x="2530952" y="879678"/>
                  </a:lnTo>
                  <a:cubicBezTo>
                    <a:pt x="2530952" y="883473"/>
                    <a:pt x="2529444" y="887113"/>
                    <a:pt x="2526760" y="889797"/>
                  </a:cubicBezTo>
                  <a:cubicBezTo>
                    <a:pt x="2524077" y="892481"/>
                    <a:pt x="2520437" y="893988"/>
                    <a:pt x="2516642" y="893988"/>
                  </a:cubicBezTo>
                  <a:lnTo>
                    <a:pt x="14310" y="893988"/>
                  </a:lnTo>
                  <a:cubicBezTo>
                    <a:pt x="10515" y="893988"/>
                    <a:pt x="6875" y="892481"/>
                    <a:pt x="4191" y="889797"/>
                  </a:cubicBezTo>
                  <a:cubicBezTo>
                    <a:pt x="1508" y="887113"/>
                    <a:pt x="0" y="883473"/>
                    <a:pt x="0" y="879678"/>
                  </a:cubicBezTo>
                  <a:lnTo>
                    <a:pt x="0" y="14310"/>
                  </a:lnTo>
                  <a:cubicBezTo>
                    <a:pt x="0" y="10515"/>
                    <a:pt x="1508" y="6875"/>
                    <a:pt x="4191" y="4191"/>
                  </a:cubicBezTo>
                  <a:cubicBezTo>
                    <a:pt x="6875" y="1508"/>
                    <a:pt x="10515" y="0"/>
                    <a:pt x="14310" y="0"/>
                  </a:cubicBezTo>
                  <a:close/>
                </a:path>
              </a:pathLst>
            </a:custGeom>
            <a:solidFill>
              <a:srgbClr val="FBF6F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30952" cy="9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3812" y="6425465"/>
            <a:ext cx="8265488" cy="2832835"/>
            <a:chOff x="0" y="0"/>
            <a:chExt cx="2577792" cy="8834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77791" cy="883488"/>
            </a:xfrm>
            <a:custGeom>
              <a:avLst/>
              <a:gdLst/>
              <a:ahLst/>
              <a:cxnLst/>
              <a:rect l="l" t="t" r="r" b="b"/>
              <a:pathLst>
                <a:path w="2577791" h="883488">
                  <a:moveTo>
                    <a:pt x="14050" y="0"/>
                  </a:moveTo>
                  <a:lnTo>
                    <a:pt x="2563742" y="0"/>
                  </a:lnTo>
                  <a:cubicBezTo>
                    <a:pt x="2567468" y="0"/>
                    <a:pt x="2571042" y="1480"/>
                    <a:pt x="2573676" y="4115"/>
                  </a:cubicBezTo>
                  <a:cubicBezTo>
                    <a:pt x="2576311" y="6750"/>
                    <a:pt x="2577791" y="10324"/>
                    <a:pt x="2577791" y="14050"/>
                  </a:cubicBezTo>
                  <a:lnTo>
                    <a:pt x="2577791" y="869438"/>
                  </a:lnTo>
                  <a:cubicBezTo>
                    <a:pt x="2577791" y="877198"/>
                    <a:pt x="2571501" y="883488"/>
                    <a:pt x="2563742" y="883488"/>
                  </a:cubicBezTo>
                  <a:lnTo>
                    <a:pt x="14050" y="883488"/>
                  </a:lnTo>
                  <a:cubicBezTo>
                    <a:pt x="6290" y="883488"/>
                    <a:pt x="0" y="877198"/>
                    <a:pt x="0" y="869438"/>
                  </a:cubicBezTo>
                  <a:lnTo>
                    <a:pt x="0" y="14050"/>
                  </a:lnTo>
                  <a:cubicBezTo>
                    <a:pt x="0" y="6290"/>
                    <a:pt x="6290" y="0"/>
                    <a:pt x="14050" y="0"/>
                  </a:cubicBezTo>
                  <a:close/>
                </a:path>
              </a:pathLst>
            </a:custGeom>
            <a:solidFill>
              <a:srgbClr val="FBF6F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577792" cy="9215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787784" y="1863590"/>
            <a:ext cx="1500216" cy="3923641"/>
          </a:xfrm>
          <a:custGeom>
            <a:avLst/>
            <a:gdLst/>
            <a:ahLst/>
            <a:cxnLst/>
            <a:rect l="l" t="t" r="r" b="b"/>
            <a:pathLst>
              <a:path w="1500216" h="3923641">
                <a:moveTo>
                  <a:pt x="0" y="0"/>
                </a:moveTo>
                <a:lnTo>
                  <a:pt x="1500216" y="0"/>
                </a:lnTo>
                <a:lnTo>
                  <a:pt x="1500216" y="3923641"/>
                </a:lnTo>
                <a:lnTo>
                  <a:pt x="0" y="39236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50475" y="2217575"/>
            <a:ext cx="8022603" cy="7139312"/>
          </a:xfrm>
          <a:custGeom>
            <a:avLst/>
            <a:gdLst/>
            <a:ahLst/>
            <a:cxnLst/>
            <a:rect l="l" t="t" r="r" b="b"/>
            <a:pathLst>
              <a:path w="8022603" h="7139312">
                <a:moveTo>
                  <a:pt x="0" y="0"/>
                </a:moveTo>
                <a:lnTo>
                  <a:pt x="8022603" y="0"/>
                </a:lnTo>
                <a:lnTo>
                  <a:pt x="8022603" y="7139312"/>
                </a:lnTo>
                <a:lnTo>
                  <a:pt x="0" y="71393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3484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1162050"/>
            <a:ext cx="13154696" cy="701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95"/>
              </a:lnSpc>
            </a:pPr>
            <a:r>
              <a:rPr lang="en-US" sz="5516" spc="-529">
                <a:solidFill>
                  <a:srgbClr val="156669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6.Praescriptio - складається з двох частин: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51409" y="1921187"/>
            <a:ext cx="7700483" cy="2516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87"/>
              </a:lnSpc>
              <a:spcBef>
                <a:spcPct val="0"/>
              </a:spcBef>
            </a:pPr>
            <a:r>
              <a:rPr lang="en-US" sz="4776" spc="-458">
                <a:solidFill>
                  <a:srgbClr val="156669"/>
                </a:solidFill>
                <a:latin typeface="Public Sans"/>
                <a:ea typeface="Public Sans"/>
                <a:cs typeface="Public Sans"/>
                <a:sym typeface="Public Sans"/>
              </a:rPr>
              <a:t>Invocatio звернення лікаря до фармацевта, виражене словом Recipe (Rp.:) — візьми!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02079" y="6320690"/>
            <a:ext cx="7648954" cy="2682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9"/>
              </a:lnSpc>
              <a:spcBef>
                <a:spcPct val="0"/>
              </a:spcBef>
            </a:pPr>
            <a:r>
              <a:rPr lang="en-US" sz="5085" spc="-488">
                <a:solidFill>
                  <a:srgbClr val="156669"/>
                </a:solidFill>
                <a:latin typeface="Public Sans"/>
                <a:ea typeface="Public Sans"/>
                <a:cs typeface="Public Sans"/>
                <a:sym typeface="Public Sans"/>
              </a:rPr>
              <a:t>Designatio materiarum - перелік лікарських речовин (складників) та їхня доза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0006" y="597440"/>
            <a:ext cx="10756420" cy="8805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18"/>
              </a:lnSpc>
            </a:pPr>
            <a:r>
              <a:rPr lang="en-US" sz="5013" spc="-48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7. Subscriptio вказівки фармацевту латинською мовою про спосіб виготовлення ліків, їхню форму, дози та форму упаковки. </a:t>
            </a:r>
          </a:p>
          <a:p>
            <a:pPr algn="l">
              <a:lnSpc>
                <a:spcPts val="7018"/>
              </a:lnSpc>
            </a:pPr>
            <a:r>
              <a:rPr lang="en-US" sz="5013" spc="-48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8. Signatura позначення. Це вказівки хворому про дозу на один прийом, частоту приймання ліків, час і спосіб їх вживання. Ці вказівки пишуться державною мовою або такою, яку розуміє хворий. </a:t>
            </a:r>
          </a:p>
          <a:p>
            <a:pPr algn="l">
              <a:lnSpc>
                <a:spcPts val="7018"/>
              </a:lnSpc>
              <a:spcBef>
                <a:spcPct val="0"/>
              </a:spcBef>
            </a:pPr>
            <a:r>
              <a:rPr lang="en-US" sz="5013" spc="-48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9. Nomen et sigillum personale medici - особистий підпис та печатка лікаря.</a:t>
            </a:r>
          </a:p>
        </p:txBody>
      </p:sp>
      <p:sp>
        <p:nvSpPr>
          <p:cNvPr id="3" name="Freeform 3"/>
          <p:cNvSpPr/>
          <p:nvPr/>
        </p:nvSpPr>
        <p:spPr>
          <a:xfrm>
            <a:off x="11236427" y="692690"/>
            <a:ext cx="6168342" cy="9258300"/>
          </a:xfrm>
          <a:custGeom>
            <a:avLst/>
            <a:gdLst/>
            <a:ahLst/>
            <a:cxnLst/>
            <a:rect l="l" t="t" r="r" b="b"/>
            <a:pathLst>
              <a:path w="6168342" h="9258300">
                <a:moveTo>
                  <a:pt x="0" y="0"/>
                </a:moveTo>
                <a:lnTo>
                  <a:pt x="6168342" y="0"/>
                </a:lnTo>
                <a:lnTo>
                  <a:pt x="6168342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AA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69468" y="1552676"/>
            <a:ext cx="7389832" cy="4402100"/>
          </a:xfrm>
          <a:custGeom>
            <a:avLst/>
            <a:gdLst/>
            <a:ahLst/>
            <a:cxnLst/>
            <a:rect l="l" t="t" r="r" b="b"/>
            <a:pathLst>
              <a:path w="7389832" h="4402100">
                <a:moveTo>
                  <a:pt x="0" y="0"/>
                </a:moveTo>
                <a:lnTo>
                  <a:pt x="7389832" y="0"/>
                </a:lnTo>
                <a:lnTo>
                  <a:pt x="7389832" y="4402100"/>
                </a:lnTo>
                <a:lnTo>
                  <a:pt x="0" y="4402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063" r="-2311" b="-18606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920671" y="6315477"/>
            <a:ext cx="4367329" cy="3724141"/>
          </a:xfrm>
          <a:custGeom>
            <a:avLst/>
            <a:gdLst/>
            <a:ahLst/>
            <a:cxnLst/>
            <a:rect l="l" t="t" r="r" b="b"/>
            <a:pathLst>
              <a:path w="4367329" h="3724141">
                <a:moveTo>
                  <a:pt x="0" y="0"/>
                </a:moveTo>
                <a:lnTo>
                  <a:pt x="4367329" y="0"/>
                </a:lnTo>
                <a:lnTo>
                  <a:pt x="4367329" y="3724141"/>
                </a:lnTo>
                <a:lnTo>
                  <a:pt x="0" y="3724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869468" y="5924818"/>
            <a:ext cx="3538728" cy="4114800"/>
          </a:xfrm>
          <a:custGeom>
            <a:avLst/>
            <a:gdLst/>
            <a:ahLst/>
            <a:cxnLst/>
            <a:rect l="l" t="t" r="r" b="b"/>
            <a:pathLst>
              <a:path w="3538728" h="4114800">
                <a:moveTo>
                  <a:pt x="0" y="0"/>
                </a:moveTo>
                <a:lnTo>
                  <a:pt x="3538728" y="0"/>
                </a:lnTo>
                <a:lnTo>
                  <a:pt x="35387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1181100"/>
            <a:ext cx="7593336" cy="3471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25"/>
              </a:lnSpc>
            </a:pPr>
            <a:r>
              <a:rPr lang="en-US" sz="9193" spc="-882">
                <a:solidFill>
                  <a:srgbClr val="FBF6F1"/>
                </a:solidFill>
                <a:latin typeface="Zantiqa"/>
                <a:ea typeface="Zantiqa"/>
                <a:cs typeface="Zantiqa"/>
                <a:sym typeface="Zantiqa"/>
              </a:rPr>
              <a:t>Додаткові написи в рецептах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029200"/>
            <a:ext cx="8115300" cy="501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3"/>
              </a:lnSpc>
            </a:pPr>
            <a:r>
              <a:rPr lang="en-US" sz="2456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Якщо ліки необхідно придбати в аптеці терміново, то лікар у верхній частині рецептурного бланка зазначає: «Cito!» - швидко! «Statim!» - негайно! Якщо за одним рецептом потрібно і можна придбати ліки повторно, то у верхній частині рецептурного бланка зазначається:</a:t>
            </a:r>
          </a:p>
          <a:p>
            <a:pPr algn="l">
              <a:lnSpc>
                <a:spcPts val="4003"/>
              </a:lnSpc>
            </a:pPr>
            <a:r>
              <a:rPr lang="en-US" sz="2456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«Bis repetatur!» - повторити двічі </a:t>
            </a:r>
          </a:p>
          <a:p>
            <a:pPr algn="l">
              <a:lnSpc>
                <a:spcPts val="4003"/>
              </a:lnSpc>
            </a:pPr>
            <a:r>
              <a:rPr lang="en-US" sz="2456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«Repěte bis!» - повтори двічі.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D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23358" y="0"/>
            <a:ext cx="9041283" cy="10287000"/>
          </a:xfrm>
          <a:custGeom>
            <a:avLst/>
            <a:gdLst/>
            <a:ahLst/>
            <a:cxnLst/>
            <a:rect l="l" t="t" r="r" b="b"/>
            <a:pathLst>
              <a:path w="9041283" h="10287000">
                <a:moveTo>
                  <a:pt x="0" y="0"/>
                </a:moveTo>
                <a:lnTo>
                  <a:pt x="9041284" y="0"/>
                </a:lnTo>
                <a:lnTo>
                  <a:pt x="904128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842" b="-5670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711325" y="0"/>
            <a:ext cx="10324544" cy="10287000"/>
          </a:xfrm>
          <a:custGeom>
            <a:avLst/>
            <a:gdLst/>
            <a:ahLst/>
            <a:cxnLst/>
            <a:rect l="l" t="t" r="r" b="b"/>
            <a:pathLst>
              <a:path w="10324544" h="10287000">
                <a:moveTo>
                  <a:pt x="0" y="0"/>
                </a:moveTo>
                <a:lnTo>
                  <a:pt x="10324544" y="0"/>
                </a:lnTo>
                <a:lnTo>
                  <a:pt x="103245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674167" y="0"/>
            <a:ext cx="10324544" cy="10287000"/>
          </a:xfrm>
          <a:custGeom>
            <a:avLst/>
            <a:gdLst/>
            <a:ahLst/>
            <a:cxnLst/>
            <a:rect l="l" t="t" r="r" b="b"/>
            <a:pathLst>
              <a:path w="10324544" h="10287000">
                <a:moveTo>
                  <a:pt x="0" y="0"/>
                </a:moveTo>
                <a:lnTo>
                  <a:pt x="10324544" y="0"/>
                </a:lnTo>
                <a:lnTo>
                  <a:pt x="103245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66" b="-8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3537269"/>
            <a:ext cx="7955625" cy="6147843"/>
            <a:chOff x="0" y="0"/>
            <a:chExt cx="2596212" cy="20062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96212" cy="2006266"/>
            </a:xfrm>
            <a:custGeom>
              <a:avLst/>
              <a:gdLst/>
              <a:ahLst/>
              <a:cxnLst/>
              <a:rect l="l" t="t" r="r" b="b"/>
              <a:pathLst>
                <a:path w="2596212" h="2006266">
                  <a:moveTo>
                    <a:pt x="14597" y="0"/>
                  </a:moveTo>
                  <a:lnTo>
                    <a:pt x="2581615" y="0"/>
                  </a:lnTo>
                  <a:cubicBezTo>
                    <a:pt x="2589677" y="0"/>
                    <a:pt x="2596212" y="6535"/>
                    <a:pt x="2596212" y="14597"/>
                  </a:cubicBezTo>
                  <a:lnTo>
                    <a:pt x="2596212" y="1991670"/>
                  </a:lnTo>
                  <a:cubicBezTo>
                    <a:pt x="2596212" y="1999731"/>
                    <a:pt x="2589677" y="2006266"/>
                    <a:pt x="2581615" y="2006266"/>
                  </a:cubicBezTo>
                  <a:lnTo>
                    <a:pt x="14597" y="2006266"/>
                  </a:lnTo>
                  <a:cubicBezTo>
                    <a:pt x="6535" y="2006266"/>
                    <a:pt x="0" y="1999731"/>
                    <a:pt x="0" y="1991670"/>
                  </a:cubicBezTo>
                  <a:lnTo>
                    <a:pt x="0" y="14597"/>
                  </a:lnTo>
                  <a:cubicBezTo>
                    <a:pt x="0" y="6535"/>
                    <a:pt x="6535" y="0"/>
                    <a:pt x="14597" y="0"/>
                  </a:cubicBezTo>
                  <a:close/>
                </a:path>
              </a:pathLst>
            </a:custGeom>
            <a:solidFill>
              <a:srgbClr val="B8D2E4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96212" cy="2044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013855" y="3537269"/>
            <a:ext cx="7806212" cy="6147843"/>
            <a:chOff x="0" y="0"/>
            <a:chExt cx="2547453" cy="20062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47453" cy="2006266"/>
            </a:xfrm>
            <a:custGeom>
              <a:avLst/>
              <a:gdLst/>
              <a:ahLst/>
              <a:cxnLst/>
              <a:rect l="l" t="t" r="r" b="b"/>
              <a:pathLst>
                <a:path w="2547453" h="2006266">
                  <a:moveTo>
                    <a:pt x="14876" y="0"/>
                  </a:moveTo>
                  <a:lnTo>
                    <a:pt x="2532577" y="0"/>
                  </a:lnTo>
                  <a:cubicBezTo>
                    <a:pt x="2540793" y="0"/>
                    <a:pt x="2547453" y="6660"/>
                    <a:pt x="2547453" y="14876"/>
                  </a:cubicBezTo>
                  <a:lnTo>
                    <a:pt x="2547453" y="1991390"/>
                  </a:lnTo>
                  <a:cubicBezTo>
                    <a:pt x="2547453" y="1999606"/>
                    <a:pt x="2540793" y="2006266"/>
                    <a:pt x="2532577" y="2006266"/>
                  </a:cubicBezTo>
                  <a:lnTo>
                    <a:pt x="14876" y="2006266"/>
                  </a:lnTo>
                  <a:cubicBezTo>
                    <a:pt x="6660" y="2006266"/>
                    <a:pt x="0" y="1999606"/>
                    <a:pt x="0" y="1991390"/>
                  </a:cubicBezTo>
                  <a:lnTo>
                    <a:pt x="0" y="14876"/>
                  </a:lnTo>
                  <a:cubicBezTo>
                    <a:pt x="0" y="6660"/>
                    <a:pt x="6660" y="0"/>
                    <a:pt x="14876" y="0"/>
                  </a:cubicBezTo>
                  <a:close/>
                </a:path>
              </a:pathLst>
            </a:custGeom>
            <a:solidFill>
              <a:srgbClr val="B8D2E4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547453" cy="2044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112970" y="738976"/>
            <a:ext cx="12062061" cy="2280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10"/>
              </a:lnSpc>
            </a:pPr>
            <a:r>
              <a:rPr lang="en-US" sz="9073" spc="-871">
                <a:solidFill>
                  <a:srgbClr val="156669"/>
                </a:solidFill>
                <a:latin typeface="Intro"/>
                <a:ea typeface="Intro"/>
                <a:cs typeface="Intro"/>
                <a:sym typeface="Intro"/>
              </a:rPr>
              <a:t>Граматична структура рецепта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3649" y="2952395"/>
            <a:ext cx="8130351" cy="711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8"/>
              </a:lnSpc>
              <a:spcBef>
                <a:spcPct val="0"/>
              </a:spcBef>
            </a:pPr>
            <a:r>
              <a:rPr lang="en-US" sz="4405" spc="-422">
                <a:solidFill>
                  <a:srgbClr val="156669"/>
                </a:solidFill>
                <a:latin typeface="Agrandir"/>
                <a:ea typeface="Agrandir"/>
                <a:cs typeface="Agrandir"/>
                <a:sym typeface="Agrandir"/>
              </a:rPr>
              <a:t>Латинська частина рецепта починається дієсловом Recipe - візьми, яке після себе потребує прямого додатка. Найчастіше прямим додатком у рецепті є кількість речовин. Назви лікарських засобів по відношенню до кількості неузгодженим означенням, тому пишуться у родовому відмінку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13855" y="3809043"/>
            <a:ext cx="7807872" cy="2583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4"/>
              </a:lnSpc>
            </a:pPr>
            <a:r>
              <a:rPr lang="en-US" sz="3674" b="1" spc="-352">
                <a:solidFill>
                  <a:srgbClr val="156669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Напр.: Візьми: Настоянки валеріани 15,0</a:t>
            </a:r>
          </a:p>
          <a:p>
            <a:pPr algn="ctr">
              <a:lnSpc>
                <a:spcPts val="5144"/>
              </a:lnSpc>
            </a:pPr>
            <a:r>
              <a:rPr lang="en-US" sz="3674" b="1" spc="-352">
                <a:solidFill>
                  <a:srgbClr val="156669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Чого? (Gen.)скільки? (Асс.)</a:t>
            </a:r>
          </a:p>
          <a:p>
            <a:pPr algn="ctr">
              <a:lnSpc>
                <a:spcPts val="5144"/>
              </a:lnSpc>
            </a:pPr>
            <a:r>
              <a:rPr lang="en-US" sz="3674" b="1" spc="-352">
                <a:solidFill>
                  <a:srgbClr val="156669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Видай .</a:t>
            </a:r>
          </a:p>
          <a:p>
            <a:pPr algn="ctr">
              <a:lnSpc>
                <a:spcPts val="5144"/>
              </a:lnSpc>
              <a:spcBef>
                <a:spcPct val="0"/>
              </a:spcBef>
            </a:pPr>
            <a:r>
              <a:rPr lang="en-US" sz="3674" b="1" spc="-352">
                <a:solidFill>
                  <a:srgbClr val="156669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Познач: По 15-20 крапель 3 рази на день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65896" y="6515941"/>
            <a:ext cx="8054171" cy="2466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49"/>
              </a:lnSpc>
            </a:pPr>
            <a:r>
              <a:rPr lang="en-US" sz="4677" spc="-449">
                <a:solidFill>
                  <a:srgbClr val="156669"/>
                </a:solidFill>
                <a:latin typeface="Public Sans"/>
                <a:ea typeface="Public Sans"/>
                <a:cs typeface="Public Sans"/>
                <a:sym typeface="Public Sans"/>
              </a:rPr>
              <a:t>Recipe: Tincturae Valerianae 15,0</a:t>
            </a:r>
          </a:p>
          <a:p>
            <a:pPr algn="ctr">
              <a:lnSpc>
                <a:spcPts val="6549"/>
              </a:lnSpc>
              <a:spcBef>
                <a:spcPct val="0"/>
              </a:spcBef>
            </a:pPr>
            <a:r>
              <a:rPr lang="en-US" sz="4677" spc="-449">
                <a:solidFill>
                  <a:srgbClr val="156669"/>
                </a:solidFill>
                <a:latin typeface="Public Sans"/>
                <a:ea typeface="Public Sans"/>
                <a:cs typeface="Public Sans"/>
                <a:sym typeface="Public Sans"/>
              </a:rPr>
              <a:t> Da. Signa: По 15-20 крапель 3 рази на день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72180" y="2775690"/>
            <a:ext cx="15787120" cy="59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45"/>
              </a:lnSpc>
            </a:pPr>
            <a:r>
              <a:rPr lang="en-US" sz="3389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При написанні латинських назв лікарських засобів потрібно керуватись такими правилами: </a:t>
            </a:r>
          </a:p>
          <a:p>
            <a:pPr algn="l">
              <a:lnSpc>
                <a:spcPts val="4745"/>
              </a:lnSpc>
            </a:pPr>
            <a:r>
              <a:rPr lang="en-US" sz="3389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1. Назву кожного лікарського засобу пишуть з нового рядка, з великої літери. </a:t>
            </a:r>
          </a:p>
          <a:p>
            <a:pPr algn="l">
              <a:lnSpc>
                <a:spcPts val="4745"/>
              </a:lnSpc>
            </a:pPr>
            <a:r>
              <a:rPr lang="en-US" sz="3389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2. Кількість твердих та сипких речовин вказується у рецепті в грамах чи частинах грама. При цьому користуються десятковою системою, а слово «грам» опускається. </a:t>
            </a:r>
          </a:p>
          <a:p>
            <a:pPr algn="l">
              <a:lnSpc>
                <a:spcPts val="4745"/>
              </a:lnSpc>
              <a:spcBef>
                <a:spcPct val="0"/>
              </a:spcBef>
            </a:pPr>
            <a:r>
              <a:rPr lang="en-US" sz="3389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3. Рідкі лікарські засоби виписуються в мілілітрах (ml). Ліки можуть бути дозовані в біологічних одиницях дії (ОД), кількість яких позначається в тисячах, мільйонах.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AA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846560" y="665871"/>
            <a:ext cx="7944572" cy="7245630"/>
            <a:chOff x="0" y="0"/>
            <a:chExt cx="6962546" cy="6350000"/>
          </a:xfrm>
        </p:grpSpPr>
        <p:sp>
          <p:nvSpPr>
            <p:cNvPr id="3" name="Freeform 3"/>
            <p:cNvSpPr/>
            <p:nvPr/>
          </p:nvSpPr>
          <p:spPr>
            <a:xfrm>
              <a:off x="-6883" y="-1308"/>
              <a:ext cx="6984085" cy="6352794"/>
            </a:xfrm>
            <a:custGeom>
              <a:avLst/>
              <a:gdLst/>
              <a:ahLst/>
              <a:cxnLst/>
              <a:rect l="l" t="t" r="r" b="b"/>
              <a:pathLst>
                <a:path w="6984085" h="6352794">
                  <a:moveTo>
                    <a:pt x="5584063" y="4382198"/>
                  </a:moveTo>
                  <a:cubicBezTo>
                    <a:pt x="5976302" y="4290060"/>
                    <a:pt x="6424028" y="4283430"/>
                    <a:pt x="6711556" y="4001173"/>
                  </a:cubicBezTo>
                  <a:cubicBezTo>
                    <a:pt x="6906793" y="3809517"/>
                    <a:pt x="6984085" y="3520630"/>
                    <a:pt x="6967181" y="3247580"/>
                  </a:cubicBezTo>
                  <a:cubicBezTo>
                    <a:pt x="6950265" y="2974518"/>
                    <a:pt x="6848906" y="2713698"/>
                    <a:pt x="6729463" y="2467559"/>
                  </a:cubicBezTo>
                  <a:cubicBezTo>
                    <a:pt x="6472961" y="1938960"/>
                    <a:pt x="6126797" y="1454010"/>
                    <a:pt x="5710212" y="1039685"/>
                  </a:cubicBezTo>
                  <a:cubicBezTo>
                    <a:pt x="5664340" y="994067"/>
                    <a:pt x="5616283" y="948372"/>
                    <a:pt x="5557024" y="922414"/>
                  </a:cubicBezTo>
                  <a:cubicBezTo>
                    <a:pt x="5445950" y="873760"/>
                    <a:pt x="5312994" y="904087"/>
                    <a:pt x="5211229" y="970026"/>
                  </a:cubicBezTo>
                  <a:cubicBezTo>
                    <a:pt x="5109464" y="1035964"/>
                    <a:pt x="5014861" y="1136472"/>
                    <a:pt x="4939881" y="1231760"/>
                  </a:cubicBezTo>
                  <a:cubicBezTo>
                    <a:pt x="4855718" y="951255"/>
                    <a:pt x="4714964" y="687857"/>
                    <a:pt x="4528553" y="462000"/>
                  </a:cubicBezTo>
                  <a:cubicBezTo>
                    <a:pt x="4405732" y="313195"/>
                    <a:pt x="4259885" y="178333"/>
                    <a:pt x="4083532" y="100063"/>
                  </a:cubicBezTo>
                  <a:cubicBezTo>
                    <a:pt x="3869626" y="5131"/>
                    <a:pt x="3628021" y="0"/>
                    <a:pt x="3394011" y="1498"/>
                  </a:cubicBezTo>
                  <a:cubicBezTo>
                    <a:pt x="3174251" y="2908"/>
                    <a:pt x="2951962" y="9144"/>
                    <a:pt x="2739898" y="66840"/>
                  </a:cubicBezTo>
                  <a:cubicBezTo>
                    <a:pt x="2448204" y="146215"/>
                    <a:pt x="2191842" y="318249"/>
                    <a:pt x="1941372" y="487527"/>
                  </a:cubicBezTo>
                  <a:cubicBezTo>
                    <a:pt x="1886089" y="524891"/>
                    <a:pt x="1828914" y="564261"/>
                    <a:pt x="1795780" y="622173"/>
                  </a:cubicBezTo>
                  <a:cubicBezTo>
                    <a:pt x="1758378" y="687552"/>
                    <a:pt x="1757108" y="766750"/>
                    <a:pt x="1757502" y="842073"/>
                  </a:cubicBezTo>
                  <a:cubicBezTo>
                    <a:pt x="1759534" y="1233957"/>
                    <a:pt x="1780057" y="1625740"/>
                    <a:pt x="1818983" y="2015693"/>
                  </a:cubicBezTo>
                  <a:cubicBezTo>
                    <a:pt x="1449006" y="1947278"/>
                    <a:pt x="1014336" y="1957108"/>
                    <a:pt x="640639" y="2000758"/>
                  </a:cubicBezTo>
                  <a:cubicBezTo>
                    <a:pt x="609435" y="2004403"/>
                    <a:pt x="576567" y="2009127"/>
                    <a:pt x="551916" y="2028596"/>
                  </a:cubicBezTo>
                  <a:cubicBezTo>
                    <a:pt x="511403" y="2060588"/>
                    <a:pt x="507238" y="2119198"/>
                    <a:pt x="503631" y="2170684"/>
                  </a:cubicBezTo>
                  <a:cubicBezTo>
                    <a:pt x="469265" y="2660231"/>
                    <a:pt x="188201" y="3097416"/>
                    <a:pt x="81813" y="3576498"/>
                  </a:cubicBezTo>
                  <a:cubicBezTo>
                    <a:pt x="41643" y="3757397"/>
                    <a:pt x="26746" y="3942804"/>
                    <a:pt x="11950" y="4127513"/>
                  </a:cubicBezTo>
                  <a:cubicBezTo>
                    <a:pt x="5753" y="4204868"/>
                    <a:pt x="0" y="4285412"/>
                    <a:pt x="28587" y="4357548"/>
                  </a:cubicBezTo>
                  <a:cubicBezTo>
                    <a:pt x="54622" y="4423270"/>
                    <a:pt x="106756" y="4475226"/>
                    <a:pt x="162382" y="4518863"/>
                  </a:cubicBezTo>
                  <a:cubicBezTo>
                    <a:pt x="388290" y="4696054"/>
                    <a:pt x="682015" y="4761395"/>
                    <a:pt x="967816" y="4788763"/>
                  </a:cubicBezTo>
                  <a:cubicBezTo>
                    <a:pt x="1253617" y="4816132"/>
                    <a:pt x="1543583" y="4810836"/>
                    <a:pt x="1824634" y="4869510"/>
                  </a:cubicBezTo>
                  <a:cubicBezTo>
                    <a:pt x="1839506" y="5155336"/>
                    <a:pt x="1957806" y="5441086"/>
                    <a:pt x="2016290" y="5721248"/>
                  </a:cubicBezTo>
                  <a:cubicBezTo>
                    <a:pt x="2034286" y="5807469"/>
                    <a:pt x="2055012" y="5894984"/>
                    <a:pt x="2100948" y="5970130"/>
                  </a:cubicBezTo>
                  <a:cubicBezTo>
                    <a:pt x="2182761" y="6103963"/>
                    <a:pt x="2332812" y="6180125"/>
                    <a:pt x="2481605" y="6229769"/>
                  </a:cubicBezTo>
                  <a:cubicBezTo>
                    <a:pt x="2850337" y="6352794"/>
                    <a:pt x="3247187" y="6352515"/>
                    <a:pt x="3635896" y="6350991"/>
                  </a:cubicBezTo>
                  <a:cubicBezTo>
                    <a:pt x="4094620" y="6349200"/>
                    <a:pt x="4553343" y="6347397"/>
                    <a:pt x="5012067" y="6345606"/>
                  </a:cubicBezTo>
                  <a:cubicBezTo>
                    <a:pt x="5053482" y="6345441"/>
                    <a:pt x="5097666" y="6344475"/>
                    <a:pt x="5131943" y="6321234"/>
                  </a:cubicBezTo>
                  <a:cubicBezTo>
                    <a:pt x="5169979" y="6295453"/>
                    <a:pt x="5186680" y="6248629"/>
                    <a:pt x="5200802" y="6204890"/>
                  </a:cubicBezTo>
                  <a:cubicBezTo>
                    <a:pt x="5394820" y="5603811"/>
                    <a:pt x="5494134" y="5007407"/>
                    <a:pt x="5584063" y="4382198"/>
                  </a:cubicBezTo>
                  <a:close/>
                </a:path>
              </a:pathLst>
            </a:custGeom>
            <a:blipFill>
              <a:blip r:embed="rId2"/>
              <a:stretch>
                <a:fillRect l="-18444" r="-18444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5400000">
            <a:off x="-484841" y="484841"/>
            <a:ext cx="10816243" cy="9846560"/>
          </a:xfrm>
          <a:custGeom>
            <a:avLst/>
            <a:gdLst/>
            <a:ahLst/>
            <a:cxnLst/>
            <a:rect l="l" t="t" r="r" b="b"/>
            <a:pathLst>
              <a:path w="10816243" h="9846560">
                <a:moveTo>
                  <a:pt x="0" y="0"/>
                </a:moveTo>
                <a:lnTo>
                  <a:pt x="10816242" y="0"/>
                </a:lnTo>
                <a:lnTo>
                  <a:pt x="10816242" y="9846560"/>
                </a:lnTo>
                <a:lnTo>
                  <a:pt x="0" y="984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</a:blip>
            <a:stretch>
              <a:fillRect r="-3663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9833" y="608721"/>
            <a:ext cx="10409551" cy="7731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3"/>
              </a:lnSpc>
            </a:pPr>
            <a:r>
              <a:rPr lang="en-US" sz="3416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4. При виписуванні рідкого лікарського препарату в кількості менше він дозується в краплях і записується у знахідному відмінку однини (guttam) або множини (guttas), а число крапель позначається римськими цифрами (ставиться після крапель). </a:t>
            </a:r>
          </a:p>
          <a:p>
            <a:pPr algn="l">
              <a:lnSpc>
                <a:spcPts val="4783"/>
              </a:lnSpc>
            </a:pPr>
            <a:r>
              <a:rPr lang="en-US" sz="3416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Hanp.: Recipe: Olei Menthae piperitae guttas X</a:t>
            </a:r>
          </a:p>
          <a:p>
            <a:pPr algn="l">
              <a:lnSpc>
                <a:spcPts val="4783"/>
              </a:lnSpc>
              <a:spcBef>
                <a:spcPct val="0"/>
              </a:spcBef>
            </a:pPr>
            <a:r>
              <a:rPr lang="en-US" sz="3416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5. Якщо декілька ліків виписуються в однаковій кількості, то доза вказується зі словом аna (ãä) - порівну після останнього з перелічених засобів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126441" y="7854350"/>
            <a:ext cx="17385741" cy="2162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4"/>
              </a:lnSpc>
            </a:pPr>
            <a:r>
              <a:rPr lang="en-US" sz="3095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Hanp.: Recipe: Amidopyrini</a:t>
            </a:r>
          </a:p>
          <a:p>
            <a:pPr algn="ctr">
              <a:lnSpc>
                <a:spcPts val="4334"/>
              </a:lnSpc>
            </a:pPr>
            <a:r>
              <a:rPr lang="en-US" sz="3095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                                     Analgini ana 0,25 </a:t>
            </a:r>
          </a:p>
          <a:p>
            <a:pPr algn="ctr">
              <a:lnSpc>
                <a:spcPts val="4334"/>
              </a:lnSpc>
            </a:pPr>
            <a:r>
              <a:rPr lang="en-US" sz="3095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                                                                                Da tales doses numero 12 in  tabulettis </a:t>
            </a:r>
          </a:p>
          <a:p>
            <a:pPr algn="ctr">
              <a:lnSpc>
                <a:spcPts val="4334"/>
              </a:lnSpc>
              <a:spcBef>
                <a:spcPct val="0"/>
              </a:spcBef>
            </a:pPr>
            <a:r>
              <a:rPr lang="en-US" sz="3095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                                                                                     Signa: По 1 таблетці при головних болях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064340"/>
            <a:chOff x="0" y="0"/>
            <a:chExt cx="4274726" cy="21239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23941"/>
            </a:xfrm>
            <a:custGeom>
              <a:avLst/>
              <a:gdLst/>
              <a:ahLst/>
              <a:cxnLst/>
              <a:rect l="l" t="t" r="r" b="b"/>
              <a:pathLst>
                <a:path w="4274726" h="2123941">
                  <a:moveTo>
                    <a:pt x="0" y="0"/>
                  </a:moveTo>
                  <a:lnTo>
                    <a:pt x="4274726" y="0"/>
                  </a:lnTo>
                  <a:lnTo>
                    <a:pt x="4274726" y="2123941"/>
                  </a:lnTo>
                  <a:lnTo>
                    <a:pt x="0" y="2123941"/>
                  </a:lnTo>
                  <a:close/>
                </a:path>
              </a:pathLst>
            </a:custGeom>
            <a:solidFill>
              <a:srgbClr val="FBF6F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274726" cy="21525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219661" y="1200150"/>
            <a:ext cx="11848679" cy="2987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79"/>
              </a:lnSpc>
            </a:pPr>
            <a:r>
              <a:rPr lang="en-US" sz="7999" spc="-767">
                <a:solidFill>
                  <a:srgbClr val="156669"/>
                </a:solidFill>
                <a:latin typeface="Public Sans"/>
                <a:ea typeface="Public Sans"/>
                <a:cs typeface="Public Sans"/>
                <a:sym typeface="Public Sans"/>
              </a:rPr>
              <a:t>Вживання знахідного відмінка при прописуванні таблеток і свічок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279021"/>
            <a:ext cx="16230600" cy="4387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30"/>
              </a:lnSpc>
            </a:pPr>
            <a:r>
              <a:rPr lang="en-US" sz="3024">
                <a:solidFill>
                  <a:srgbClr val="156669"/>
                </a:solidFill>
                <a:latin typeface="Agrandir"/>
                <a:ea typeface="Agrandir"/>
                <a:cs typeface="Agrandir"/>
                <a:sym typeface="Agrandir"/>
              </a:rPr>
              <a:t>Існують різні підходи до утворення назв таблеток і супозиторіїв:</a:t>
            </a:r>
          </a:p>
          <a:p>
            <a:pPr algn="l">
              <a:lnSpc>
                <a:spcPts val="4930"/>
              </a:lnSpc>
            </a:pPr>
            <a:r>
              <a:rPr lang="en-US" sz="3024">
                <a:solidFill>
                  <a:srgbClr val="156669"/>
                </a:solidFill>
                <a:latin typeface="Agrandir"/>
                <a:ea typeface="Agrandir"/>
                <a:cs typeface="Agrandir"/>
                <a:sym typeface="Agrandir"/>
              </a:rPr>
              <a:t> 1. Лікарським препаратам, що мають комбінований склад (тобто, складаються із ряду інгредієнтів), надається умовна, тривіальна, зазвичай, складноскорочена назва, розміщена в лапках, наприклад- tabulettae "Codterpinum" таблетки «Кодтерпин»; suppositoria "Neo-Anusolum" свічки «Нео-Анузол». Тривіальна назва таблеток або свічок стоїть у називному відмінку однини і є додатком. Доза, як правило, не вказується, оскільки вона є стандартною.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D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12797" y="725461"/>
            <a:ext cx="13262406" cy="8836078"/>
          </a:xfrm>
          <a:custGeom>
            <a:avLst/>
            <a:gdLst/>
            <a:ahLst/>
            <a:cxnLst/>
            <a:rect l="l" t="t" r="r" b="b"/>
            <a:pathLst>
              <a:path w="13262406" h="8836078">
                <a:moveTo>
                  <a:pt x="0" y="0"/>
                </a:moveTo>
                <a:lnTo>
                  <a:pt x="13262406" y="0"/>
                </a:lnTo>
                <a:lnTo>
                  <a:pt x="13262406" y="8836078"/>
                </a:lnTo>
                <a:lnTo>
                  <a:pt x="0" y="8836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22720" y="2842139"/>
            <a:ext cx="16230600" cy="3538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1"/>
              </a:lnSpc>
            </a:pPr>
            <a:r>
              <a:rPr lang="en-US" sz="2893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2. Якщо ж таблетки складаються із однієї діючої лікарської форми, вона називається в родовому відмінку і вказується доза, наприклад Tabulettae Cordigiti 0,0008 – таблетки кордигіту 0,0008.</a:t>
            </a:r>
          </a:p>
          <a:p>
            <a:pPr algn="ctr">
              <a:lnSpc>
                <a:spcPts val="4051"/>
              </a:lnSpc>
              <a:spcBef>
                <a:spcPct val="0"/>
              </a:spcBef>
            </a:pPr>
            <a:r>
              <a:rPr lang="en-US" sz="2893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3. Якщо свічки складаються із однієї лікарської речовини, то її назва приєднується до назви лікарської форми за допомогою прийменника сит ставиться в орудному відмінку; потім вказується доза, напр. Suppositoria cum Cordigito 0,0012 - свічки з кордигітом 0,0012.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12797" y="7137994"/>
            <a:ext cx="13389265" cy="1759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43"/>
              </a:lnSpc>
              <a:spcBef>
                <a:spcPct val="0"/>
              </a:spcBef>
            </a:pPr>
            <a:r>
              <a:rPr lang="en-US" sz="2530">
                <a:solidFill>
                  <a:srgbClr val="FF3131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При прописуванні в рецептах таблеток і свічок скороченим способом слід запам'ятати, що назва лікарської форми ставиться у знахідному відмінку множини. Наприклад, tabulettas (obductas); suppositoria (vaginalia). Граматично вона залежить від слова "Recipe", а не від дози.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D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35766" y="3855010"/>
            <a:ext cx="12867851" cy="5854872"/>
          </a:xfrm>
          <a:custGeom>
            <a:avLst/>
            <a:gdLst/>
            <a:ahLst/>
            <a:cxnLst/>
            <a:rect l="l" t="t" r="r" b="b"/>
            <a:pathLst>
              <a:path w="12867851" h="5854872">
                <a:moveTo>
                  <a:pt x="0" y="0"/>
                </a:moveTo>
                <a:lnTo>
                  <a:pt x="12867850" y="0"/>
                </a:lnTo>
                <a:lnTo>
                  <a:pt x="12867850" y="5854872"/>
                </a:lnTo>
                <a:lnTo>
                  <a:pt x="0" y="58548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02660" y="962025"/>
            <a:ext cx="16230600" cy="2892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4"/>
              </a:lnSpc>
            </a:pPr>
            <a:r>
              <a:rPr lang="en-US" sz="3317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Так само виписуються очні плівки, а назва лікарської речовини вводиться за допомогою прийменника і ставиться в аблятиві. </a:t>
            </a:r>
          </a:p>
          <a:p>
            <a:pPr algn="ctr">
              <a:lnSpc>
                <a:spcPts val="4644"/>
              </a:lnSpc>
            </a:pPr>
            <a:r>
              <a:rPr lang="en-US" sz="3317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                                   Hanp.: Recipe: Lamellas ophthalmicas cum  Neomycini suflate numero 30</a:t>
            </a:r>
          </a:p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sz="3317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Detur. Signetur: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D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302221"/>
            <a:ext cx="8841904" cy="9682557"/>
            <a:chOff x="0" y="0"/>
            <a:chExt cx="2328732" cy="25501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28732" cy="2550139"/>
            </a:xfrm>
            <a:custGeom>
              <a:avLst/>
              <a:gdLst/>
              <a:ahLst/>
              <a:cxnLst/>
              <a:rect l="l" t="t" r="r" b="b"/>
              <a:pathLst>
                <a:path w="2328732" h="2550139">
                  <a:moveTo>
                    <a:pt x="0" y="0"/>
                  </a:moveTo>
                  <a:lnTo>
                    <a:pt x="2328732" y="0"/>
                  </a:lnTo>
                  <a:lnTo>
                    <a:pt x="2328732" y="2550139"/>
                  </a:lnTo>
                  <a:lnTo>
                    <a:pt x="0" y="2550139"/>
                  </a:lnTo>
                  <a:close/>
                </a:path>
              </a:pathLst>
            </a:custGeom>
            <a:solidFill>
              <a:srgbClr val="FBF6F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28732" cy="25787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507302" y="2607907"/>
            <a:ext cx="8115300" cy="5071185"/>
          </a:xfrm>
          <a:custGeom>
            <a:avLst/>
            <a:gdLst/>
            <a:ahLst/>
            <a:cxnLst/>
            <a:rect l="l" t="t" r="r" b="b"/>
            <a:pathLst>
              <a:path w="8115300" h="5071185">
                <a:moveTo>
                  <a:pt x="0" y="0"/>
                </a:moveTo>
                <a:lnTo>
                  <a:pt x="8115300" y="0"/>
                </a:lnTo>
                <a:lnTo>
                  <a:pt x="8115300" y="5071186"/>
                </a:lnTo>
                <a:lnTo>
                  <a:pt x="0" y="5071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109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232788"/>
            <a:ext cx="8745953" cy="10054212"/>
          </a:xfrm>
          <a:custGeom>
            <a:avLst/>
            <a:gdLst/>
            <a:ahLst/>
            <a:cxnLst/>
            <a:rect l="l" t="t" r="r" b="b"/>
            <a:pathLst>
              <a:path w="8745953" h="10054212">
                <a:moveTo>
                  <a:pt x="0" y="0"/>
                </a:moveTo>
                <a:lnTo>
                  <a:pt x="8745953" y="0"/>
                </a:lnTo>
                <a:lnTo>
                  <a:pt x="8745953" y="10054212"/>
                </a:lnTo>
                <a:lnTo>
                  <a:pt x="0" y="10054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2554807"/>
            <a:ext cx="6956263" cy="5510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257"/>
              </a:lnSpc>
            </a:pPr>
            <a:r>
              <a:rPr lang="en-US" sz="14852" spc="-1425">
                <a:solidFill>
                  <a:srgbClr val="156669"/>
                </a:solidFill>
                <a:latin typeface="Public Sans"/>
                <a:ea typeface="Public Sans"/>
                <a:cs typeface="Public Sans"/>
                <a:sym typeface="Public Sans"/>
              </a:rPr>
              <a:t>Thank you very much!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Довільний</PresentationFormat>
  <Paragraphs>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5" baseType="lpstr"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рецепта. Правила оформлення латинської частини рецепта. Вживання Ассusativus при виписуванні таблеток, супозиторіїв та плівок</dc:title>
  <cp:revision>4</cp:revision>
  <dcterms:created xsi:type="dcterms:W3CDTF">2006-08-16T00:00:00Z</dcterms:created>
  <dcterms:modified xsi:type="dcterms:W3CDTF">2025-11-14T14:25:49Z</dcterms:modified>
  <dc:identifier>DAGWeBRjtOA</dc:identifier>
</cp:coreProperties>
</file>