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37"/>
  </p:notesMasterIdLst>
  <p:handoutMasterIdLst>
    <p:handoutMasterId r:id="rId38"/>
  </p:handoutMasterIdLst>
  <p:sldIdLst>
    <p:sldId id="256" r:id="rId2"/>
    <p:sldId id="395" r:id="rId3"/>
    <p:sldId id="396" r:id="rId4"/>
    <p:sldId id="397" r:id="rId5"/>
    <p:sldId id="399" r:id="rId6"/>
    <p:sldId id="400" r:id="rId7"/>
    <p:sldId id="401" r:id="rId8"/>
    <p:sldId id="325" r:id="rId9"/>
    <p:sldId id="394" r:id="rId10"/>
    <p:sldId id="388" r:id="rId11"/>
    <p:sldId id="392" r:id="rId12"/>
    <p:sldId id="385" r:id="rId13"/>
    <p:sldId id="389" r:id="rId14"/>
    <p:sldId id="390" r:id="rId15"/>
    <p:sldId id="403" r:id="rId16"/>
    <p:sldId id="391" r:id="rId17"/>
    <p:sldId id="382" r:id="rId18"/>
    <p:sldId id="321" r:id="rId19"/>
    <p:sldId id="326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2" r:id="rId34"/>
    <p:sldId id="343" r:id="rId35"/>
    <p:sldId id="376" r:id="rId36"/>
  </p:sldIdLst>
  <p:sldSz cx="9144000" cy="6858000" type="screen4x3"/>
  <p:notesSz cx="6788150" cy="9918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03C9"/>
    <a:srgbClr val="CC3F00"/>
    <a:srgbClr val="FFDCCD"/>
    <a:srgbClr val="906A00"/>
    <a:srgbClr val="CC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93" autoAdjust="0"/>
    <p:restoredTop sz="93310" autoAdjust="0"/>
  </p:normalViewPr>
  <p:slideViewPr>
    <p:cSldViewPr>
      <p:cViewPr varScale="1">
        <p:scale>
          <a:sx n="68" d="100"/>
          <a:sy n="68" d="100"/>
        </p:scale>
        <p:origin x="-139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4925" y="0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56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1813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56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4925" y="9421813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D0840F7-5847-4582-B955-ED348CF564B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4925" y="0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549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59350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49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1700"/>
            <a:ext cx="5429250" cy="446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549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1813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549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4925" y="9421813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DCB016-0AFD-4D18-A72F-017E8FB2B04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FC8B7A-A66E-4041-918F-86498CD78DDE}" type="slidenum">
              <a:rPr lang="ru-RU"/>
              <a:pPr/>
              <a:t>1</a:t>
            </a:fld>
            <a:endParaRPr lang="ru-RU"/>
          </a:p>
        </p:txBody>
      </p:sp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BCFF78-F69C-487A-9034-D9B59D3C6F2A}" type="slidenum">
              <a:rPr lang="ru-RU"/>
              <a:pPr/>
              <a:t>2</a:t>
            </a:fld>
            <a:endParaRPr lang="ru-RU"/>
          </a:p>
        </p:txBody>
      </p:sp>
      <p:sp>
        <p:nvSpPr>
          <p:cNvPr id="25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0118FA-D286-4A3F-8DA0-C786254DBDCF}" type="slidenum">
              <a:rPr lang="ru-RU"/>
              <a:pPr/>
              <a:t>3</a:t>
            </a:fld>
            <a:endParaRPr lang="ru-RU"/>
          </a:p>
        </p:txBody>
      </p:sp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E68BE8-B17D-4A94-BC28-8C0F891217A8}" type="slidenum">
              <a:rPr lang="ru-RU"/>
              <a:pPr/>
              <a:t>4</a:t>
            </a:fld>
            <a:endParaRPr lang="ru-RU"/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C9DE70-E43D-40A9-B950-E9EA178CB0F9}" type="slidenum">
              <a:rPr lang="ru-RU"/>
              <a:pPr/>
              <a:t>5</a:t>
            </a:fld>
            <a:endParaRPr lang="ru-RU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4EB357-1A95-463D-80EF-477B74717723}" type="slidenum">
              <a:rPr lang="ru-RU"/>
              <a:pPr/>
              <a:t>6</a:t>
            </a:fld>
            <a:endParaRPr lang="ru-RU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E29B79-BA15-4E96-A751-1552820EF0A1}" type="slidenum">
              <a:rPr lang="ru-RU"/>
              <a:pPr/>
              <a:t>7</a:t>
            </a:fld>
            <a:endParaRPr lang="ru-RU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6BACE3-4010-4A6A-92DF-5781D4A7CFBF}" type="slidenum">
              <a:rPr lang="ru-RU"/>
              <a:pPr/>
              <a:t>8</a:t>
            </a:fld>
            <a:endParaRPr lang="ru-RU"/>
          </a:p>
        </p:txBody>
      </p:sp>
      <p:sp>
        <p:nvSpPr>
          <p:cNvPr id="26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4BBF45-B635-4EEA-82A2-014796F83FEB}" type="slidenum">
              <a:rPr lang="ru-RU"/>
              <a:pPr/>
              <a:t>9</a:t>
            </a:fld>
            <a:endParaRPr lang="ru-RU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653CD8-F45B-42D5-BA84-2181BBA14077}" type="slidenum">
              <a:rPr lang="ru-RU"/>
              <a:pPr/>
              <a:t>10</a:t>
            </a:fld>
            <a:endParaRPr lang="ru-RU"/>
          </a:p>
        </p:txBody>
      </p:sp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DEEDA9-51C1-458E-9EF9-3A1C57B75580}" type="slidenum">
              <a:rPr lang="ru-RU"/>
              <a:pPr/>
              <a:t>11</a:t>
            </a:fld>
            <a:endParaRPr lang="ru-RU"/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539E1E-BFA9-426F-B224-11ED4D9EC060}" type="slidenum">
              <a:rPr lang="ru-RU"/>
              <a:pPr/>
              <a:t>12</a:t>
            </a:fld>
            <a:endParaRPr lang="ru-RU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10A18A-17D1-4EE9-BF07-F2D3E18F7B0D}" type="slidenum">
              <a:rPr lang="ru-RU"/>
              <a:pPr/>
              <a:t>13</a:t>
            </a:fld>
            <a:endParaRPr lang="ru-RU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E23B-CF53-4DC2-8837-729FC78E7F0F}" type="slidenum">
              <a:rPr lang="ru-RU"/>
              <a:pPr/>
              <a:t>14</a:t>
            </a:fld>
            <a:endParaRPr lang="ru-RU"/>
          </a:p>
        </p:txBody>
      </p:sp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AC1887-CC48-4E53-9880-FF658803B278}" type="slidenum">
              <a:rPr lang="ru-RU"/>
              <a:pPr/>
              <a:t>16</a:t>
            </a:fld>
            <a:endParaRPr lang="ru-RU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1F6777-9683-43CF-B006-687A9D494DFB}" type="slidenum">
              <a:rPr lang="ru-RU"/>
              <a:pPr/>
              <a:t>17</a:t>
            </a:fld>
            <a:endParaRPr lang="ru-RU"/>
          </a:p>
        </p:txBody>
      </p:sp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277678-1485-4B0B-A388-C58942681AC4}" type="slidenum">
              <a:rPr lang="ru-RU"/>
              <a:pPr/>
              <a:t>18</a:t>
            </a:fld>
            <a:endParaRPr lang="ru-RU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D9FABB-CE9E-4870-91F0-5AC5409351BB}" type="slidenum">
              <a:rPr lang="ru-RU"/>
              <a:pPr/>
              <a:t>19</a:t>
            </a:fld>
            <a:endParaRPr lang="ru-RU"/>
          </a:p>
        </p:txBody>
      </p:sp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F2CAC5-2ACA-45D0-8890-1EF1BE7967CE}" type="slidenum">
              <a:rPr lang="ru-RU"/>
              <a:pPr/>
              <a:t>20</a:t>
            </a:fld>
            <a:endParaRPr lang="ru-RU"/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7A0600-5289-4A9C-A362-1827B8673262}" type="slidenum">
              <a:rPr lang="ru-RU"/>
              <a:pPr/>
              <a:t>21</a:t>
            </a:fld>
            <a:endParaRPr lang="ru-RU"/>
          </a:p>
        </p:txBody>
      </p:sp>
      <p:sp>
        <p:nvSpPr>
          <p:cNvPr id="28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DAE587-9C2B-4111-853B-E7C4912B7899}" type="slidenum">
              <a:rPr lang="ru-RU"/>
              <a:pPr/>
              <a:t>22</a:t>
            </a:fld>
            <a:endParaRPr lang="ru-RU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75DB10-99F8-4A1F-AA0A-44109AF9B564}" type="slidenum">
              <a:rPr lang="ru-RU"/>
              <a:pPr/>
              <a:t>23</a:t>
            </a:fld>
            <a:endParaRPr lang="ru-RU"/>
          </a:p>
        </p:txBody>
      </p:sp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508759-A69E-4A36-B2D7-A2CF7B0E0B9B}" type="slidenum">
              <a:rPr lang="ru-RU"/>
              <a:pPr/>
              <a:t>24</a:t>
            </a:fld>
            <a:endParaRPr lang="ru-RU"/>
          </a:p>
        </p:txBody>
      </p:sp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0A20FB-B182-4106-A090-6E196AE4F8CC}" type="slidenum">
              <a:rPr lang="ru-RU"/>
              <a:pPr/>
              <a:t>25</a:t>
            </a:fld>
            <a:endParaRPr lang="ru-RU"/>
          </a:p>
        </p:txBody>
      </p:sp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5D46F3-67FE-4555-ABCC-0286BDC8AAAD}" type="slidenum">
              <a:rPr lang="ru-RU"/>
              <a:pPr/>
              <a:t>26</a:t>
            </a:fld>
            <a:endParaRPr lang="ru-RU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E23CDE-1DD9-45C0-B497-4B21595FC3D7}" type="slidenum">
              <a:rPr lang="ru-RU"/>
              <a:pPr/>
              <a:t>27</a:t>
            </a:fld>
            <a:endParaRPr lang="ru-RU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7359FB-65D0-46B4-BE94-16147A15632D}" type="slidenum">
              <a:rPr lang="ru-RU"/>
              <a:pPr/>
              <a:t>28</a:t>
            </a:fld>
            <a:endParaRPr lang="ru-RU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5608C1-7371-4031-A87B-2D44355D6308}" type="slidenum">
              <a:rPr lang="ru-RU"/>
              <a:pPr/>
              <a:t>29</a:t>
            </a:fld>
            <a:endParaRPr lang="ru-RU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3E4DA2-F3D3-408D-B643-277C87610D5F}" type="slidenum">
              <a:rPr lang="ru-RU"/>
              <a:pPr/>
              <a:t>30</a:t>
            </a:fld>
            <a:endParaRPr lang="ru-RU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0B5E69-6A25-49CC-8606-948735DB837C}" type="slidenum">
              <a:rPr lang="ru-RU"/>
              <a:pPr/>
              <a:t>31</a:t>
            </a:fld>
            <a:endParaRPr lang="ru-RU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4B8075-7D32-4A68-98E6-32738F9617DF}" type="slidenum">
              <a:rPr lang="ru-RU"/>
              <a:pPr/>
              <a:t>32</a:t>
            </a:fld>
            <a:endParaRPr lang="ru-RU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D52E29-E0B3-4E55-AE87-D772B99C31B1}" type="slidenum">
              <a:rPr lang="ru-RU"/>
              <a:pPr/>
              <a:t>33</a:t>
            </a:fld>
            <a:endParaRPr lang="ru-RU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5B1A8D-8ABA-417F-81AC-977A58190B8D}" type="slidenum">
              <a:rPr lang="ru-RU"/>
              <a:pPr/>
              <a:t>34</a:t>
            </a:fld>
            <a:endParaRPr lang="ru-RU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F93E4E-2BE4-47EB-835D-D847C85E9261}" type="slidenum">
              <a:rPr lang="ru-RU"/>
              <a:pPr/>
              <a:t>35</a:t>
            </a:fld>
            <a:endParaRPr lang="ru-RU"/>
          </a:p>
        </p:txBody>
      </p:sp>
      <p:sp>
        <p:nvSpPr>
          <p:cNvPr id="332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2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ChangeArrowheads="1"/>
          </p:cNvSpPr>
          <p:nvPr/>
        </p:nvSpPr>
        <p:spPr bwMode="white">
          <a:xfrm>
            <a:off x="0" y="1143000"/>
            <a:ext cx="9144000" cy="1371600"/>
          </a:xfrm>
          <a:prstGeom prst="rect">
            <a:avLst/>
          </a:prstGeom>
          <a:gradFill rotWithShape="0">
            <a:gsLst>
              <a:gs pos="0">
                <a:srgbClr val="906A0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white">
          <a:xfrm>
            <a:off x="0" y="6477000"/>
            <a:ext cx="9144000" cy="381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7832" name="Rectangle 8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7833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7834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C63F9E-59D2-4EFE-847D-847307AAD9FD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7835" name="Picture 11" descr="YellowPip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19697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6E8C72-2B92-4B77-A8D4-1946B20EE6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F5E35-1EC9-4D48-80B6-B5D3EA6AE2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FD09B-79D4-438D-A11B-476E47DA85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0E98CA-7765-41D8-8F9B-D6D726F27A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B3DDFC-90DE-47DE-936B-2D280DB3DB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838727-2D9A-4193-851E-39F4B480AF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162D09-9E34-4B01-BAF2-0E7F4616F1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C797BD-4C75-473D-B3CB-9CA712759B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48736-10E9-4D4A-891C-09B8C423E4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609600"/>
            <a:ext cx="2000250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848350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176A59-DBA7-4A60-A8D8-C10CA5E6B4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424D7EE-80B5-4F6A-B117-757A221D04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C79420F-8639-4DA9-ABBC-D5BFBD710C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73E556A-E798-4BCB-91F6-9D750C2344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609600"/>
            <a:ext cx="8001000" cy="5486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9F1BBCD-09DA-43D8-AFAB-06BED6EA11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17" name="Rectangle 17"/>
          <p:cNvSpPr>
            <a:spLocks noChangeArrowheads="1"/>
          </p:cNvSpPr>
          <p:nvPr/>
        </p:nvSpPr>
        <p:spPr bwMode="white">
          <a:xfrm>
            <a:off x="0" y="1143000"/>
            <a:ext cx="9144000" cy="1371600"/>
          </a:xfrm>
          <a:prstGeom prst="rect">
            <a:avLst/>
          </a:prstGeom>
          <a:gradFill rotWithShape="0">
            <a:gsLst>
              <a:gs pos="0">
                <a:srgbClr val="906A0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white">
          <a:xfrm>
            <a:off x="0" y="6477000"/>
            <a:ext cx="9144000" cy="381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680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7680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681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DC8F98B-DB7D-48FA-AEAF-7773965C28BD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6816" name="Picture 16" descr="YellowPipes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9144000" cy="1196975"/>
          </a:xfrm>
          <a:prstGeom prst="rect">
            <a:avLst/>
          </a:prstGeom>
          <a:noFill/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Ü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130000"/>
        <a:buBlip>
          <a:blip r:embed="rId18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w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8"/>
        </a:buBlip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8"/>
        </a:buBlip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8"/>
        </a:buBlip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8"/>
        </a:buBlip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8"/>
        </a:buBlip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0" y="2780928"/>
            <a:ext cx="9144000" cy="3672310"/>
          </a:xfrm>
        </p:spPr>
        <p:txBody>
          <a:bodyPr/>
          <a:lstStyle/>
          <a:p>
            <a:pPr algn="ctr"/>
            <a: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Кафедра професійної патології, клінічної лабораторної та функціональної діагностики</a:t>
            </a:r>
            <a:b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Тема : Загальні питання в </a:t>
            </a:r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профпатології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. Медичні огляди. </a:t>
            </a:r>
            <a: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2355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270892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80000"/>
              </a:lnSpc>
            </a:pPr>
            <a:endParaRPr lang="ru-RU" sz="2400" b="1" dirty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endParaRPr lang="ru-RU" sz="1800" dirty="0" smtClean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endParaRPr lang="ru-RU" sz="1800" dirty="0" smtClean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endParaRPr lang="ru-RU" sz="1800" dirty="0" smtClean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endParaRPr lang="ru-RU" sz="1800" dirty="0" smtClean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800" dirty="0" smtClean="0">
                <a:latin typeface="AGAvantGardeCyr" pitchFamily="34" charset="0"/>
              </a:rPr>
              <a:t> </a:t>
            </a:r>
            <a:endParaRPr lang="ru-RU" sz="1800" dirty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endParaRPr lang="ru-RU" sz="1800" dirty="0">
              <a:latin typeface="AGAvantGardeCyr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01725"/>
          </a:xfrm>
        </p:spPr>
        <p:txBody>
          <a:bodyPr/>
          <a:lstStyle/>
          <a:p>
            <a:r>
              <a:rPr lang="ru-RU" sz="2400" b="1" dirty="0" err="1"/>
              <a:t>Історичні</a:t>
            </a:r>
            <a:r>
              <a:rPr lang="ru-RU" sz="2400" b="1" dirty="0"/>
              <a:t> </a:t>
            </a:r>
            <a:r>
              <a:rPr lang="ru-RU" sz="2400" b="1" dirty="0" err="1"/>
              <a:t>етапи</a:t>
            </a:r>
            <a:r>
              <a:rPr lang="ru-RU" sz="2400" b="1" dirty="0"/>
              <a:t> </a:t>
            </a:r>
            <a:r>
              <a:rPr lang="ru-RU" sz="2400" b="1" dirty="0" err="1"/>
              <a:t>розвитку</a:t>
            </a:r>
            <a:r>
              <a:rPr lang="ru-RU" sz="2400" b="1" dirty="0"/>
              <a:t> </a:t>
            </a:r>
            <a:r>
              <a:rPr lang="ru-RU" sz="2400" b="1" dirty="0" err="1"/>
              <a:t>професійної</a:t>
            </a:r>
            <a:r>
              <a:rPr lang="ru-RU" sz="2400" b="1" dirty="0"/>
              <a:t> </a:t>
            </a:r>
            <a:r>
              <a:rPr lang="ru-RU" sz="2400" b="1" dirty="0" err="1"/>
              <a:t>патології</a:t>
            </a:r>
            <a:r>
              <a:rPr lang="ru-RU" sz="2400" b="1" dirty="0"/>
              <a:t> як </a:t>
            </a:r>
            <a:r>
              <a:rPr lang="ru-RU" sz="2400" b="1" dirty="0" err="1"/>
              <a:t>клінічної</a:t>
            </a:r>
            <a:r>
              <a:rPr lang="ru-RU" sz="2400" b="1" dirty="0"/>
              <a:t> </a:t>
            </a:r>
            <a:r>
              <a:rPr lang="ru-RU" sz="2400" b="1" dirty="0" err="1"/>
              <a:t>дисципліни</a:t>
            </a:r>
            <a:endParaRPr lang="ru-RU" sz="2400" b="1" dirty="0"/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8840"/>
            <a:ext cx="7772400" cy="410716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/>
              <a:t>до </a:t>
            </a:r>
            <a:r>
              <a:rPr lang="ru-RU" sz="2000" dirty="0" err="1"/>
              <a:t>нашої</a:t>
            </a:r>
            <a:r>
              <a:rPr lang="ru-RU" sz="2000" dirty="0"/>
              <a:t> </a:t>
            </a:r>
            <a:r>
              <a:rPr lang="ru-RU" sz="2000" dirty="0" err="1"/>
              <a:t>ери</a:t>
            </a:r>
            <a:r>
              <a:rPr lang="ru-RU" sz="2000" dirty="0"/>
              <a:t>, </a:t>
            </a:r>
            <a:r>
              <a:rPr lang="ru-RU" sz="2000" dirty="0" err="1"/>
              <a:t>увагу</a:t>
            </a:r>
            <a:r>
              <a:rPr lang="ru-RU" sz="2000" dirty="0"/>
              <a:t> </a:t>
            </a:r>
            <a:r>
              <a:rPr lang="ru-RU" sz="2000" dirty="0" err="1"/>
              <a:t>окремих</a:t>
            </a:r>
            <a:r>
              <a:rPr lang="ru-RU" sz="2000" dirty="0"/>
              <a:t> </a:t>
            </a:r>
            <a:r>
              <a:rPr lang="ru-RU" sz="2000" dirty="0" err="1"/>
              <a:t>філософів</a:t>
            </a:r>
            <a:r>
              <a:rPr lang="ru-RU" sz="2000" dirty="0"/>
              <a:t> і </a:t>
            </a:r>
            <a:r>
              <a:rPr lang="ru-RU" sz="2000" dirty="0" err="1"/>
              <a:t>лікарів</a:t>
            </a:r>
            <a:r>
              <a:rPr lang="ru-RU" sz="2000" dirty="0"/>
              <a:t> </a:t>
            </a:r>
            <a:r>
              <a:rPr lang="ru-RU" sz="2000" dirty="0" err="1"/>
              <a:t>було</a:t>
            </a:r>
            <a:r>
              <a:rPr lang="ru-RU" sz="2000" dirty="0"/>
              <a:t> </a:t>
            </a:r>
            <a:r>
              <a:rPr lang="ru-RU" sz="2000" dirty="0" err="1"/>
              <a:t>звернуто</a:t>
            </a:r>
            <a:r>
              <a:rPr lang="ru-RU" sz="2000" dirty="0"/>
              <a:t> на </a:t>
            </a:r>
            <a:r>
              <a:rPr lang="ru-RU" sz="2000" dirty="0" err="1"/>
              <a:t>високу</a:t>
            </a:r>
            <a:r>
              <a:rPr lang="ru-RU" sz="2000" dirty="0"/>
              <a:t> </a:t>
            </a:r>
            <a:r>
              <a:rPr lang="ru-RU" sz="2000" dirty="0" err="1"/>
              <a:t>смертність</a:t>
            </a:r>
            <a:r>
              <a:rPr lang="ru-RU" sz="2000" dirty="0"/>
              <a:t> </a:t>
            </a:r>
            <a:r>
              <a:rPr lang="ru-RU" sz="2000" dirty="0" err="1"/>
              <a:t>гірників</a:t>
            </a:r>
            <a:r>
              <a:rPr lang="ru-RU" sz="2000" dirty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У </a:t>
            </a:r>
            <a:r>
              <a:rPr lang="ru-RU" sz="2000" dirty="0" err="1"/>
              <a:t>давньогрецькій</a:t>
            </a:r>
            <a:r>
              <a:rPr lang="ru-RU" sz="2000" dirty="0"/>
              <a:t> і </a:t>
            </a:r>
            <a:r>
              <a:rPr lang="ru-RU" sz="2000" dirty="0" err="1"/>
              <a:t>римській</a:t>
            </a:r>
            <a:r>
              <a:rPr lang="ru-RU" sz="2000" dirty="0"/>
              <a:t> </a:t>
            </a:r>
            <a:r>
              <a:rPr lang="ru-RU" sz="2000" dirty="0" err="1"/>
              <a:t>літературі</a:t>
            </a:r>
            <a:r>
              <a:rPr lang="ru-RU" sz="2000" dirty="0"/>
              <a:t> (</a:t>
            </a:r>
            <a:r>
              <a:rPr lang="en-US" sz="2000" dirty="0"/>
              <a:t>VI-IV </a:t>
            </a:r>
            <a:r>
              <a:rPr lang="ru-RU" sz="2000" dirty="0"/>
              <a:t>ст. До </a:t>
            </a:r>
            <a:r>
              <a:rPr lang="ru-RU" sz="2000" dirty="0" err="1"/>
              <a:t>н.е</a:t>
            </a:r>
            <a:r>
              <a:rPr lang="ru-RU" sz="2000" dirty="0"/>
              <a:t>.) в </a:t>
            </a:r>
            <a:r>
              <a:rPr lang="ru-RU" sz="2000" dirty="0" err="1"/>
              <a:t>працях</a:t>
            </a:r>
            <a:r>
              <a:rPr lang="ru-RU" sz="2000" dirty="0"/>
              <a:t> Аристотеля і </a:t>
            </a:r>
            <a:r>
              <a:rPr lang="ru-RU" sz="2000" dirty="0" err="1"/>
              <a:t>Лукреція</a:t>
            </a:r>
            <a:r>
              <a:rPr lang="ru-RU" sz="2000" dirty="0"/>
              <a:t> </a:t>
            </a:r>
            <a:r>
              <a:rPr lang="ru-RU" sz="2000" dirty="0" err="1"/>
              <a:t>наводяться</a:t>
            </a:r>
            <a:r>
              <a:rPr lang="ru-RU" sz="2000" dirty="0"/>
              <a:t> </a:t>
            </a:r>
            <a:r>
              <a:rPr lang="ru-RU" sz="2000" dirty="0" err="1"/>
              <a:t>випадки</a:t>
            </a:r>
            <a:r>
              <a:rPr lang="ru-RU" sz="2000" dirty="0"/>
              <a:t> </a:t>
            </a:r>
            <a:r>
              <a:rPr lang="ru-RU" sz="2000" dirty="0" err="1"/>
              <a:t>важкої</a:t>
            </a:r>
            <a:r>
              <a:rPr lang="ru-RU" sz="2000" dirty="0"/>
              <a:t> </a:t>
            </a:r>
            <a:r>
              <a:rPr lang="ru-RU" sz="2000" dirty="0" err="1"/>
              <a:t>хвороби</a:t>
            </a:r>
            <a:r>
              <a:rPr lang="ru-RU" sz="2000" dirty="0"/>
              <a:t> </a:t>
            </a:r>
            <a:r>
              <a:rPr lang="ru-RU" sz="2000" dirty="0" err="1"/>
              <a:t>робочих</a:t>
            </a:r>
            <a:r>
              <a:rPr lang="ru-RU" sz="2000" dirty="0"/>
              <a:t> </a:t>
            </a:r>
            <a:r>
              <a:rPr lang="ru-RU" sz="2000" dirty="0" err="1"/>
              <a:t>срібних</a:t>
            </a:r>
            <a:r>
              <a:rPr lang="ru-RU" sz="2000" dirty="0"/>
              <a:t> </a:t>
            </a:r>
            <a:r>
              <a:rPr lang="ru-RU" sz="2000" dirty="0" err="1"/>
              <a:t>копалень</a:t>
            </a:r>
            <a:r>
              <a:rPr lang="ru-RU" sz="2000" dirty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/>
              <a:t>Овідій</a:t>
            </a:r>
            <a:r>
              <a:rPr lang="ru-RU" sz="2000" dirty="0"/>
              <a:t> і Плутарх представили картину </a:t>
            </a:r>
            <a:r>
              <a:rPr lang="ru-RU" sz="2000" dirty="0" err="1"/>
              <a:t>важкої</a:t>
            </a:r>
            <a:r>
              <a:rPr lang="ru-RU" sz="2000" dirty="0"/>
              <a:t> </a:t>
            </a:r>
            <a:r>
              <a:rPr lang="ru-RU" sz="2000" dirty="0" err="1"/>
              <a:t>праці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призводило</a:t>
            </a:r>
            <a:r>
              <a:rPr lang="ru-RU" sz="2000" dirty="0"/>
              <a:t> до </a:t>
            </a:r>
            <a:r>
              <a:rPr lang="ru-RU" sz="2000" dirty="0" err="1"/>
              <a:t>ранньої</a:t>
            </a:r>
            <a:r>
              <a:rPr lang="ru-RU" sz="2000" dirty="0"/>
              <a:t> </a:t>
            </a:r>
            <a:r>
              <a:rPr lang="ru-RU" sz="2000" dirty="0" err="1"/>
              <a:t>смертності</a:t>
            </a:r>
            <a:r>
              <a:rPr lang="ru-RU" sz="2000" dirty="0"/>
              <a:t> </a:t>
            </a:r>
            <a:r>
              <a:rPr lang="ru-RU" sz="2000" dirty="0" err="1"/>
              <a:t>металургів</a:t>
            </a:r>
            <a:r>
              <a:rPr lang="ru-RU" sz="2000" dirty="0"/>
              <a:t> і </a:t>
            </a:r>
            <a:r>
              <a:rPr lang="ru-RU" sz="2000" dirty="0" err="1"/>
              <a:t>шкіряників</a:t>
            </a:r>
            <a:r>
              <a:rPr lang="ru-RU" sz="2000" dirty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/>
              <a:t>Гіппократ</a:t>
            </a:r>
            <a:r>
              <a:rPr lang="ru-RU" sz="2000" dirty="0"/>
              <a:t> </a:t>
            </a:r>
            <a:r>
              <a:rPr lang="ru-RU" sz="2000" dirty="0" err="1"/>
              <a:t>звернув</a:t>
            </a:r>
            <a:r>
              <a:rPr lang="ru-RU" sz="2000" dirty="0"/>
              <a:t> </a:t>
            </a:r>
            <a:r>
              <a:rPr lang="ru-RU" sz="2000" dirty="0" err="1"/>
              <a:t>увагу</a:t>
            </a:r>
            <a:r>
              <a:rPr lang="ru-RU" sz="2000" dirty="0"/>
              <a:t> на </a:t>
            </a:r>
            <a:r>
              <a:rPr lang="ru-RU" sz="2000" dirty="0" err="1"/>
              <a:t>високу</a:t>
            </a:r>
            <a:r>
              <a:rPr lang="ru-RU" sz="2000" dirty="0"/>
              <a:t> </a:t>
            </a:r>
            <a:r>
              <a:rPr lang="ru-RU" sz="2000" dirty="0" err="1"/>
              <a:t>смертність</a:t>
            </a:r>
            <a:r>
              <a:rPr lang="ru-RU" sz="2000" dirty="0"/>
              <a:t> </a:t>
            </a:r>
            <a:r>
              <a:rPr lang="ru-RU" sz="2000" dirty="0" err="1"/>
              <a:t>гірників</a:t>
            </a:r>
            <a:r>
              <a:rPr lang="ru-RU" sz="2000" dirty="0"/>
              <a:t>. </a:t>
            </a:r>
            <a:r>
              <a:rPr lang="ru-RU" sz="2000" dirty="0" err="1"/>
              <a:t>Він</a:t>
            </a:r>
            <a:r>
              <a:rPr lang="ru-RU" sz="2000" dirty="0"/>
              <a:t> </a:t>
            </a:r>
            <a:r>
              <a:rPr lang="ru-RU" sz="2000" dirty="0" err="1"/>
              <a:t>вперше</a:t>
            </a:r>
            <a:r>
              <a:rPr lang="ru-RU" sz="2000" dirty="0"/>
              <a:t> </a:t>
            </a:r>
            <a:r>
              <a:rPr lang="ru-RU" sz="2000" dirty="0" err="1"/>
              <a:t>вказав</a:t>
            </a:r>
            <a:r>
              <a:rPr lang="ru-RU" sz="2000" dirty="0"/>
              <a:t> на </a:t>
            </a:r>
            <a:r>
              <a:rPr lang="ru-RU" sz="2000" dirty="0" err="1"/>
              <a:t>шкідливість</a:t>
            </a:r>
            <a:r>
              <a:rPr lang="ru-RU" sz="2000" dirty="0"/>
              <a:t> </a:t>
            </a:r>
            <a:r>
              <a:rPr lang="ru-RU" sz="2000" dirty="0" err="1"/>
              <a:t>свинцевого</a:t>
            </a:r>
            <a:r>
              <a:rPr lang="ru-RU" sz="2000" dirty="0"/>
              <a:t> пилу, </a:t>
            </a:r>
            <a:r>
              <a:rPr lang="ru-RU" sz="2000" dirty="0" err="1"/>
              <a:t>склав</a:t>
            </a:r>
            <a:r>
              <a:rPr lang="ru-RU" sz="2000" dirty="0"/>
              <a:t> </a:t>
            </a:r>
            <a:r>
              <a:rPr lang="ru-RU" sz="2000" dirty="0" err="1"/>
              <a:t>навіть</a:t>
            </a:r>
            <a:r>
              <a:rPr lang="ru-RU" sz="2000" dirty="0"/>
              <a:t> </a:t>
            </a:r>
            <a:r>
              <a:rPr lang="ru-RU" sz="2000" dirty="0" err="1"/>
              <a:t>перелік</a:t>
            </a:r>
            <a:r>
              <a:rPr lang="ru-RU" sz="2000" dirty="0"/>
              <a:t> "</a:t>
            </a:r>
            <a:r>
              <a:rPr lang="ru-RU" sz="2000" dirty="0" err="1"/>
              <a:t>свинцевих</a:t>
            </a:r>
            <a:r>
              <a:rPr lang="ru-RU" sz="2000" dirty="0"/>
              <a:t>" </a:t>
            </a:r>
            <a:r>
              <a:rPr lang="ru-RU" sz="2000" dirty="0" err="1"/>
              <a:t>професій</a:t>
            </a:r>
            <a:r>
              <a:rPr lang="ru-RU" sz="2000" dirty="0"/>
              <a:t> того часу і описав </a:t>
            </a:r>
            <a:r>
              <a:rPr lang="ru-RU" sz="2000" dirty="0" err="1"/>
              <a:t>клінічну</a:t>
            </a:r>
            <a:r>
              <a:rPr lang="ru-RU" sz="2000" dirty="0"/>
              <a:t> картину "</a:t>
            </a:r>
            <a:r>
              <a:rPr lang="ru-RU" sz="2000" dirty="0" err="1"/>
              <a:t>свинцевих</a:t>
            </a:r>
            <a:r>
              <a:rPr lang="ru-RU" sz="2000" dirty="0"/>
              <a:t> </a:t>
            </a:r>
            <a:r>
              <a:rPr lang="ru-RU" sz="2000" dirty="0" err="1"/>
              <a:t>колік</a:t>
            </a:r>
            <a:r>
              <a:rPr lang="ru-RU" sz="2000" dirty="0"/>
              <a:t>".</a:t>
            </a:r>
          </a:p>
          <a:p>
            <a:pPr>
              <a:lnSpc>
                <a:spcPct val="80000"/>
              </a:lnSpc>
            </a:pPr>
            <a:r>
              <a:rPr lang="ru-RU" sz="2000" dirty="0" err="1"/>
              <a:t>Однак</a:t>
            </a:r>
            <a:r>
              <a:rPr lang="ru-RU" sz="2000" dirty="0"/>
              <a:t> </a:t>
            </a:r>
            <a:r>
              <a:rPr lang="ru-RU" sz="2000" dirty="0" err="1"/>
              <a:t>всі</a:t>
            </a:r>
            <a:r>
              <a:rPr lang="ru-RU" sz="2000" dirty="0"/>
              <a:t> </a:t>
            </a:r>
            <a:r>
              <a:rPr lang="ru-RU" sz="2000" dirty="0" err="1"/>
              <a:t>ці</a:t>
            </a:r>
            <a:r>
              <a:rPr lang="ru-RU" sz="2000" dirty="0"/>
              <a:t> описи </a:t>
            </a:r>
            <a:r>
              <a:rPr lang="ru-RU" sz="2000" dirty="0" err="1"/>
              <a:t>були</a:t>
            </a:r>
            <a:r>
              <a:rPr lang="ru-RU" sz="2000" dirty="0"/>
              <a:t> </a:t>
            </a:r>
            <a:r>
              <a:rPr lang="ru-RU" sz="2000" dirty="0" err="1"/>
              <a:t>одиничними</a:t>
            </a:r>
            <a:r>
              <a:rPr lang="ru-RU" sz="2000" dirty="0"/>
              <a:t> і </a:t>
            </a:r>
            <a:r>
              <a:rPr lang="ru-RU" sz="2000" dirty="0" err="1"/>
              <a:t>уривчастими</a:t>
            </a:r>
            <a:r>
              <a:rPr lang="ru-RU" sz="2000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sz="2400" dirty="0"/>
              <a:t>З </a:t>
            </a:r>
            <a:r>
              <a:rPr lang="ru-RU" sz="2400" dirty="0" err="1"/>
              <a:t>розвитком</a:t>
            </a:r>
            <a:r>
              <a:rPr lang="ru-RU" sz="2400" dirty="0"/>
              <a:t> </a:t>
            </a:r>
            <a:r>
              <a:rPr lang="ru-RU" sz="2400" dirty="0" err="1"/>
              <a:t>промисловості</a:t>
            </a:r>
            <a:r>
              <a:rPr lang="ru-RU" sz="2400" dirty="0"/>
              <a:t> в XVI в. стали </a:t>
            </a:r>
            <a:r>
              <a:rPr lang="ru-RU" sz="2400" dirty="0" err="1"/>
              <a:t>з'являтися</a:t>
            </a:r>
            <a:r>
              <a:rPr lang="ru-RU" sz="2400" dirty="0"/>
              <a:t> </a:t>
            </a:r>
            <a:r>
              <a:rPr lang="ru-RU" sz="2400" dirty="0" err="1"/>
              <a:t>спеціальні</a:t>
            </a:r>
            <a:r>
              <a:rPr lang="ru-RU" sz="2400" dirty="0"/>
              <a:t> </a:t>
            </a:r>
            <a:r>
              <a:rPr lang="ru-RU" sz="2400" dirty="0" err="1"/>
              <a:t>роботи</a:t>
            </a:r>
            <a:r>
              <a:rPr lang="ru-RU" sz="2400" dirty="0"/>
              <a:t> про </a:t>
            </a:r>
            <a:r>
              <a:rPr lang="ru-RU" sz="2400" dirty="0" err="1"/>
              <a:t>професійні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.</a:t>
            </a:r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81200"/>
            <a:ext cx="8568952" cy="440012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/>
              <a:t>У 1556 р </a:t>
            </a:r>
            <a:r>
              <a:rPr lang="ru-RU" sz="2400" dirty="0" err="1"/>
              <a:t>Агрікола</a:t>
            </a:r>
            <a:r>
              <a:rPr lang="ru-RU" sz="2400" dirty="0"/>
              <a:t>, </a:t>
            </a:r>
            <a:r>
              <a:rPr lang="ru-RU" sz="2400" dirty="0" err="1"/>
              <a:t>німецький</a:t>
            </a:r>
            <a:r>
              <a:rPr lang="ru-RU" sz="2400" dirty="0"/>
              <a:t> </a:t>
            </a:r>
            <a:r>
              <a:rPr lang="ru-RU" sz="2400" dirty="0" err="1"/>
              <a:t>лікар</a:t>
            </a:r>
            <a:r>
              <a:rPr lang="ru-RU" sz="2400" dirty="0"/>
              <a:t> і </a:t>
            </a:r>
            <a:r>
              <a:rPr lang="ru-RU" sz="2400" dirty="0" err="1"/>
              <a:t>металург</a:t>
            </a:r>
            <a:r>
              <a:rPr lang="ru-RU" sz="2400" dirty="0"/>
              <a:t>, в </a:t>
            </a:r>
            <a:r>
              <a:rPr lang="ru-RU" sz="2400" dirty="0" err="1"/>
              <a:t>роботі</a:t>
            </a:r>
            <a:r>
              <a:rPr lang="ru-RU" sz="2400" dirty="0"/>
              <a:t> "Про </a:t>
            </a:r>
            <a:r>
              <a:rPr lang="ru-RU" sz="2400" dirty="0" err="1"/>
              <a:t>гірничій</a:t>
            </a:r>
            <a:r>
              <a:rPr lang="ru-RU" sz="2400" dirty="0"/>
              <a:t> </a:t>
            </a:r>
            <a:r>
              <a:rPr lang="ru-RU" sz="2400" dirty="0" err="1"/>
              <a:t>справі</a:t>
            </a:r>
            <a:r>
              <a:rPr lang="ru-RU" sz="2400" dirty="0"/>
              <a:t> і </a:t>
            </a:r>
            <a:r>
              <a:rPr lang="ru-RU" sz="2400" dirty="0" err="1"/>
              <a:t>металургії</a:t>
            </a:r>
            <a:r>
              <a:rPr lang="ru-RU" sz="2400" dirty="0"/>
              <a:t>" описав </a:t>
            </a:r>
            <a:r>
              <a:rPr lang="ru-RU" sz="2400" dirty="0" err="1"/>
              <a:t>важкі</a:t>
            </a:r>
            <a:r>
              <a:rPr lang="ru-RU" sz="2400" dirty="0"/>
              <a:t> </a:t>
            </a:r>
            <a:r>
              <a:rPr lang="ru-RU" sz="2400" dirty="0" err="1"/>
              <a:t>професійні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 </a:t>
            </a:r>
            <a:r>
              <a:rPr lang="ru-RU" sz="2400" dirty="0" err="1"/>
              <a:t>гірників</a:t>
            </a:r>
            <a:r>
              <a:rPr lang="ru-RU" sz="2400" dirty="0"/>
              <a:t>.</a:t>
            </a:r>
          </a:p>
          <a:p>
            <a:pPr>
              <a:lnSpc>
                <a:spcPct val="90000"/>
              </a:lnSpc>
            </a:pPr>
            <a:endParaRPr lang="ru-RU" sz="2400" dirty="0"/>
          </a:p>
          <a:p>
            <a:pPr>
              <a:lnSpc>
                <a:spcPct val="90000"/>
              </a:lnSpc>
            </a:pPr>
            <a:r>
              <a:rPr lang="ru-RU" sz="2400" dirty="0"/>
              <a:t>  </a:t>
            </a:r>
            <a:r>
              <a:rPr lang="ru-RU" sz="2400" dirty="0" err="1"/>
              <a:t>Пізніше</a:t>
            </a:r>
            <a:r>
              <a:rPr lang="ru-RU" sz="2400" dirty="0"/>
              <a:t> </a:t>
            </a:r>
            <a:r>
              <a:rPr lang="ru-RU" sz="2400" dirty="0" err="1"/>
              <a:t>вийшла</a:t>
            </a:r>
            <a:r>
              <a:rPr lang="ru-RU" sz="2400" dirty="0"/>
              <a:t> книга </a:t>
            </a:r>
            <a:r>
              <a:rPr lang="ru-RU" sz="2400" dirty="0" err="1"/>
              <a:t>лікаря</a:t>
            </a:r>
            <a:r>
              <a:rPr lang="ru-RU" sz="2400" dirty="0"/>
              <a:t> і </a:t>
            </a:r>
            <a:r>
              <a:rPr lang="ru-RU" sz="2400" dirty="0" err="1"/>
              <a:t>хіміка</a:t>
            </a:r>
            <a:r>
              <a:rPr lang="ru-RU" sz="2400" dirty="0"/>
              <a:t> </a:t>
            </a:r>
            <a:r>
              <a:rPr lang="ru-RU" sz="2400" dirty="0" err="1"/>
              <a:t>епохи</a:t>
            </a:r>
            <a:r>
              <a:rPr lang="ru-RU" sz="2400" dirty="0"/>
              <a:t> </a:t>
            </a:r>
            <a:r>
              <a:rPr lang="ru-RU" sz="2400" dirty="0" err="1"/>
              <a:t>Відродження</a:t>
            </a:r>
            <a:r>
              <a:rPr lang="ru-RU" sz="2400" dirty="0"/>
              <a:t> Парацельса "Про </a:t>
            </a:r>
            <a:r>
              <a:rPr lang="ru-RU" sz="2400" dirty="0" err="1"/>
              <a:t>гірській</a:t>
            </a:r>
            <a:r>
              <a:rPr lang="ru-RU" sz="2400" dirty="0"/>
              <a:t> </a:t>
            </a:r>
            <a:r>
              <a:rPr lang="ru-RU" sz="2400" dirty="0" err="1"/>
              <a:t>сухот</a:t>
            </a:r>
            <a:r>
              <a:rPr lang="ru-RU" sz="2400" dirty="0"/>
              <a:t> і </a:t>
            </a:r>
            <a:r>
              <a:rPr lang="ru-RU" sz="2400" dirty="0" err="1"/>
              <a:t>інших</a:t>
            </a:r>
            <a:r>
              <a:rPr lang="ru-RU" sz="2400" dirty="0"/>
              <a:t> </a:t>
            </a:r>
            <a:r>
              <a:rPr lang="ru-RU" sz="2400" dirty="0" err="1"/>
              <a:t>гірських</a:t>
            </a:r>
            <a:r>
              <a:rPr lang="ru-RU" sz="2400" dirty="0"/>
              <a:t> хворобах", в </a:t>
            </a:r>
            <a:r>
              <a:rPr lang="ru-RU" sz="2400" dirty="0" err="1"/>
              <a:t>якій</a:t>
            </a:r>
            <a:r>
              <a:rPr lang="ru-RU" sz="2400" dirty="0"/>
              <a:t> дана </a:t>
            </a:r>
            <a:r>
              <a:rPr lang="ru-RU" sz="2400" dirty="0" err="1"/>
              <a:t>клінічна</a:t>
            </a:r>
            <a:r>
              <a:rPr lang="ru-RU" sz="2400" dirty="0"/>
              <a:t> картина </a:t>
            </a:r>
            <a:r>
              <a:rPr lang="ru-RU" sz="2400" dirty="0" err="1"/>
              <a:t>захворювання</a:t>
            </a:r>
            <a:r>
              <a:rPr lang="ru-RU" sz="2400" dirty="0"/>
              <a:t> </a:t>
            </a:r>
            <a:r>
              <a:rPr lang="ru-RU" sz="2400" dirty="0" err="1"/>
              <a:t>гірників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супроводжувався</a:t>
            </a:r>
            <a:r>
              <a:rPr lang="ru-RU" sz="2400" dirty="0"/>
              <a:t> </a:t>
            </a:r>
            <a:r>
              <a:rPr lang="ru-RU" sz="2400" dirty="0" err="1"/>
              <a:t>лихоманкою</a:t>
            </a:r>
            <a:r>
              <a:rPr lang="ru-RU" sz="2400" dirty="0"/>
              <a:t>, </a:t>
            </a:r>
            <a:r>
              <a:rPr lang="ru-RU" sz="2400" dirty="0" err="1"/>
              <a:t>задишкою</a:t>
            </a:r>
            <a:r>
              <a:rPr lang="ru-RU" sz="2400" dirty="0"/>
              <a:t>, кашлем, </a:t>
            </a:r>
            <a:r>
              <a:rPr lang="ru-RU" sz="2400" dirty="0" err="1"/>
              <a:t>схудненням</a:t>
            </a:r>
            <a:r>
              <a:rPr lang="ru-RU" sz="2400" dirty="0"/>
              <a:t>.</a:t>
            </a:r>
          </a:p>
          <a:p>
            <a:pPr>
              <a:lnSpc>
                <a:spcPct val="90000"/>
              </a:lnSpc>
            </a:pPr>
            <a:endParaRPr lang="ru-RU" sz="2400" dirty="0"/>
          </a:p>
          <a:p>
            <a:pPr>
              <a:lnSpc>
                <a:spcPct val="90000"/>
              </a:lnSpc>
            </a:pPr>
            <a:r>
              <a:rPr lang="ru-RU" sz="2400" dirty="0"/>
              <a:t>Парацельс </a:t>
            </a:r>
            <a:r>
              <a:rPr lang="ru-RU" sz="2400" dirty="0" err="1"/>
              <a:t>звернув</a:t>
            </a:r>
            <a:r>
              <a:rPr lang="ru-RU" sz="2400" dirty="0"/>
              <a:t> </a:t>
            </a:r>
            <a:r>
              <a:rPr lang="ru-RU" sz="2400" dirty="0" err="1"/>
              <a:t>увагу</a:t>
            </a:r>
            <a:r>
              <a:rPr lang="ru-RU" sz="2400" dirty="0"/>
              <a:t> на </a:t>
            </a:r>
            <a:r>
              <a:rPr lang="ru-RU" sz="2400" dirty="0" err="1"/>
              <a:t>нетривалість</a:t>
            </a:r>
            <a:r>
              <a:rPr lang="ru-RU" sz="2400" dirty="0"/>
              <a:t> </a:t>
            </a:r>
            <a:r>
              <a:rPr lang="ru-RU" sz="2400" dirty="0" err="1"/>
              <a:t>життя</a:t>
            </a:r>
            <a:r>
              <a:rPr lang="ru-RU" sz="2400" dirty="0"/>
              <a:t> </a:t>
            </a:r>
            <a:r>
              <a:rPr lang="ru-RU" sz="2400" dirty="0" err="1"/>
              <a:t>гірників</a:t>
            </a:r>
            <a:r>
              <a:rPr lang="ru-RU" sz="2400" dirty="0"/>
              <a:t> в </a:t>
            </a:r>
            <a:r>
              <a:rPr lang="ru-RU" sz="2400" dirty="0" err="1"/>
              <a:t>результаті</a:t>
            </a:r>
            <a:r>
              <a:rPr lang="ru-RU" sz="2400" dirty="0"/>
              <a:t> </a:t>
            </a:r>
            <a:r>
              <a:rPr lang="ru-RU" sz="2400" dirty="0" err="1"/>
              <a:t>важких</a:t>
            </a:r>
            <a:r>
              <a:rPr lang="ru-RU" sz="2400" dirty="0"/>
              <a:t> умов </a:t>
            </a:r>
            <a:r>
              <a:rPr lang="ru-RU" sz="2400" dirty="0" err="1"/>
              <a:t>праці</a:t>
            </a:r>
            <a:r>
              <a:rPr lang="ru-RU" sz="2400" dirty="0"/>
              <a:t> і </a:t>
            </a:r>
            <a:r>
              <a:rPr lang="ru-RU" sz="2400" dirty="0" err="1"/>
              <a:t>частих</a:t>
            </a:r>
            <a:r>
              <a:rPr lang="ru-RU" sz="2400" dirty="0"/>
              <a:t> </a:t>
            </a:r>
            <a:r>
              <a:rPr lang="ru-RU" sz="2400" dirty="0" err="1"/>
              <a:t>захворювань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772400" cy="1419944"/>
          </a:xfrm>
        </p:spPr>
        <p:txBody>
          <a:bodyPr/>
          <a:lstStyle/>
          <a:p>
            <a:r>
              <a:rPr lang="ru-RU" sz="2400" dirty="0" err="1"/>
              <a:t>Італійський</a:t>
            </a:r>
            <a:r>
              <a:rPr lang="ru-RU" sz="2400" dirty="0"/>
              <a:t> </a:t>
            </a:r>
            <a:r>
              <a:rPr lang="ru-RU" sz="2400" dirty="0" err="1"/>
              <a:t>лікар</a:t>
            </a:r>
            <a:r>
              <a:rPr lang="ru-RU" sz="2400" dirty="0"/>
              <a:t>, </a:t>
            </a:r>
            <a:r>
              <a:rPr lang="ru-RU" sz="2400" dirty="0" err="1"/>
              <a:t>професор</a:t>
            </a:r>
            <a:r>
              <a:rPr lang="ru-RU" sz="2400" dirty="0"/>
              <a:t> </a:t>
            </a:r>
            <a:r>
              <a:rPr lang="ru-RU" sz="2400" dirty="0" err="1"/>
              <a:t>практичної</a:t>
            </a:r>
            <a:r>
              <a:rPr lang="ru-RU" sz="2400" dirty="0"/>
              <a:t> </a:t>
            </a:r>
            <a:r>
              <a:rPr lang="ru-RU" sz="2400" dirty="0" err="1"/>
              <a:t>медицини</a:t>
            </a:r>
            <a:r>
              <a:rPr lang="ru-RU" sz="2400" dirty="0"/>
              <a:t> </a:t>
            </a:r>
            <a:r>
              <a:rPr lang="ru-RU" sz="2400" dirty="0" err="1"/>
              <a:t>Бернардіно</a:t>
            </a:r>
            <a:r>
              <a:rPr lang="ru-RU" sz="2400" dirty="0"/>
              <a:t> </a:t>
            </a:r>
            <a:r>
              <a:rPr lang="ru-RU" sz="2400" dirty="0" err="1"/>
              <a:t>Рамаззіні</a:t>
            </a:r>
            <a:r>
              <a:rPr lang="ru-RU" sz="2400" dirty="0"/>
              <a:t>.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424936" cy="4395192"/>
          </a:xfrm>
        </p:spPr>
        <p:txBody>
          <a:bodyPr/>
          <a:lstStyle/>
          <a:p>
            <a:r>
              <a:rPr lang="ru-RU" dirty="0" err="1"/>
              <a:t>Його</a:t>
            </a:r>
            <a:r>
              <a:rPr lang="ru-RU" dirty="0"/>
              <a:t> книга "Про 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ремісників</a:t>
            </a:r>
            <a:r>
              <a:rPr lang="ru-RU" dirty="0"/>
              <a:t>. </a:t>
            </a:r>
            <a:r>
              <a:rPr lang="ru-RU" dirty="0" err="1"/>
              <a:t>Міркування</a:t>
            </a:r>
            <a:r>
              <a:rPr lang="ru-RU" dirty="0"/>
              <a:t>", видана в 1700 р,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першою</a:t>
            </a:r>
            <a:r>
              <a:rPr lang="ru-RU" dirty="0"/>
              <a:t> </a:t>
            </a:r>
            <a:r>
              <a:rPr lang="ru-RU" dirty="0" err="1"/>
              <a:t>систематизованою</a:t>
            </a:r>
            <a:r>
              <a:rPr lang="ru-RU" dirty="0"/>
              <a:t> </a:t>
            </a:r>
            <a:r>
              <a:rPr lang="ru-RU" dirty="0" err="1"/>
              <a:t>працею</a:t>
            </a:r>
            <a:r>
              <a:rPr lang="ru-RU" dirty="0"/>
              <a:t>, в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досить</a:t>
            </a:r>
            <a:r>
              <a:rPr lang="ru-RU" dirty="0"/>
              <a:t> широко представлено </a:t>
            </a:r>
            <a:r>
              <a:rPr lang="ru-RU" dirty="0" err="1"/>
              <a:t>опис</a:t>
            </a:r>
            <a:r>
              <a:rPr lang="ru-RU" dirty="0"/>
              <a:t> хвороб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різноманітних</a:t>
            </a:r>
            <a:r>
              <a:rPr lang="ru-RU" dirty="0"/>
              <a:t> </a:t>
            </a:r>
            <a:r>
              <a:rPr lang="ru-RU" dirty="0" err="1"/>
              <a:t>професій</a:t>
            </a:r>
            <a:r>
              <a:rPr lang="ru-RU" dirty="0"/>
              <a:t>: </a:t>
            </a:r>
            <a:r>
              <a:rPr lang="ru-RU" dirty="0" err="1"/>
              <a:t>шахтарів</a:t>
            </a:r>
            <a:r>
              <a:rPr lang="ru-RU" dirty="0"/>
              <a:t>, </a:t>
            </a:r>
            <a:r>
              <a:rPr lang="ru-RU" dirty="0" err="1"/>
              <a:t>позолотників</a:t>
            </a:r>
            <a:r>
              <a:rPr lang="ru-RU" dirty="0"/>
              <a:t>, </a:t>
            </a:r>
            <a:r>
              <a:rPr lang="ru-RU" dirty="0" err="1"/>
              <a:t>хіміків</a:t>
            </a:r>
            <a:r>
              <a:rPr lang="ru-RU" dirty="0"/>
              <a:t>, </a:t>
            </a:r>
            <a:r>
              <a:rPr lang="ru-RU" dirty="0" err="1"/>
              <a:t>штукатурів</a:t>
            </a:r>
            <a:r>
              <a:rPr lang="ru-RU" dirty="0"/>
              <a:t>, </a:t>
            </a:r>
            <a:r>
              <a:rPr lang="ru-RU" dirty="0" err="1"/>
              <a:t>ковалів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ремісників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4431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40768"/>
            <a:ext cx="7772400" cy="4755232"/>
          </a:xfrm>
        </p:spPr>
        <p:txBody>
          <a:bodyPr/>
          <a:lstStyle/>
          <a:p>
            <a:r>
              <a:rPr lang="ru-RU" dirty="0"/>
              <a:t>М.В. Ломоносов "</a:t>
            </a:r>
            <a:r>
              <a:rPr lang="ru-RU" dirty="0" err="1"/>
              <a:t>Перші</a:t>
            </a:r>
            <a:r>
              <a:rPr lang="ru-RU" dirty="0"/>
              <a:t> </a:t>
            </a:r>
            <a:r>
              <a:rPr lang="ru-RU" dirty="0" err="1"/>
              <a:t>підстави</a:t>
            </a:r>
            <a:r>
              <a:rPr lang="ru-RU" dirty="0"/>
              <a:t> </a:t>
            </a:r>
            <a:r>
              <a:rPr lang="ru-RU" dirty="0" err="1"/>
              <a:t>металургії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рудних</a:t>
            </a:r>
            <a:r>
              <a:rPr lang="ru-RU" dirty="0"/>
              <a:t> справ", </a:t>
            </a:r>
            <a:r>
              <a:rPr lang="ru-RU" dirty="0" err="1"/>
              <a:t>написаному</a:t>
            </a:r>
            <a:r>
              <a:rPr lang="ru-RU" dirty="0"/>
              <a:t> в 1763 р</a:t>
            </a:r>
          </a:p>
          <a:p>
            <a:r>
              <a:rPr lang="ru-RU" dirty="0" err="1"/>
              <a:t>Першою</a:t>
            </a:r>
            <a:r>
              <a:rPr lang="ru-RU" dirty="0"/>
              <a:t> </a:t>
            </a:r>
            <a:r>
              <a:rPr lang="ru-RU" dirty="0" err="1"/>
              <a:t>російською</a:t>
            </a:r>
            <a:r>
              <a:rPr lang="ru-RU" dirty="0"/>
              <a:t> книгою, </a:t>
            </a:r>
            <a:r>
              <a:rPr lang="ru-RU" dirty="0" err="1"/>
              <a:t>присвяченою</a:t>
            </a:r>
            <a:r>
              <a:rPr lang="ru-RU" dirty="0"/>
              <a:t> </a:t>
            </a:r>
            <a:r>
              <a:rPr lang="ru-RU" dirty="0" err="1"/>
              <a:t>опису</a:t>
            </a:r>
            <a:r>
              <a:rPr lang="ru-RU" dirty="0"/>
              <a:t> </a:t>
            </a:r>
            <a:r>
              <a:rPr lang="ru-RU" dirty="0" err="1"/>
              <a:t>професійних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праця</a:t>
            </a:r>
            <a:r>
              <a:rPr lang="ru-RU" dirty="0"/>
              <a:t> </a:t>
            </a:r>
            <a:r>
              <a:rPr lang="ru-RU" dirty="0" err="1"/>
              <a:t>петербурзького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 А.Н. </a:t>
            </a:r>
            <a:r>
              <a:rPr lang="ru-RU" dirty="0" err="1"/>
              <a:t>Нікітіна</a:t>
            </a:r>
            <a:r>
              <a:rPr lang="ru-RU" dirty="0"/>
              <a:t> "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робітників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зазначенням</a:t>
            </a:r>
            <a:r>
              <a:rPr lang="ru-RU" dirty="0"/>
              <a:t> </a:t>
            </a:r>
            <a:r>
              <a:rPr lang="ru-RU" dirty="0" err="1"/>
              <a:t>запобіжних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" (1847).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Ф.Ф. Эрисман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981200"/>
            <a:ext cx="4033018" cy="4114800"/>
          </a:xfrm>
        </p:spPr>
        <p:txBody>
          <a:bodyPr/>
          <a:lstStyle/>
          <a:p>
            <a:r>
              <a:rPr lang="ru-RU" sz="2800" dirty="0"/>
              <a:t>"Профессиональная гигиена или гигиена умственного и физического труда" (1877) </a:t>
            </a:r>
          </a:p>
        </p:txBody>
      </p:sp>
      <p:pic>
        <p:nvPicPr>
          <p:cNvPr id="250884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3568" y="1556792"/>
            <a:ext cx="3408362" cy="4967287"/>
          </a:xfrm>
          <a:noFill/>
          <a:ln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В.А. Обух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196975"/>
            <a:ext cx="4038600" cy="56610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/>
              <a:t>У 1923 р в </a:t>
            </a:r>
            <a:r>
              <a:rPr lang="ru-RU" sz="2400" dirty="0" err="1"/>
              <a:t>Москві</a:t>
            </a:r>
            <a:r>
              <a:rPr lang="ru-RU" sz="2400" dirty="0"/>
              <a:t>, за </a:t>
            </a:r>
            <a:r>
              <a:rPr lang="ru-RU" sz="2400" dirty="0" err="1"/>
              <a:t>ініціативою</a:t>
            </a:r>
            <a:r>
              <a:rPr lang="ru-RU" sz="2400" dirty="0"/>
              <a:t> </a:t>
            </a:r>
            <a:r>
              <a:rPr lang="ru-RU" sz="2400" dirty="0" err="1"/>
              <a:t>завідувача</a:t>
            </a:r>
            <a:r>
              <a:rPr lang="ru-RU" sz="2400" dirty="0"/>
              <a:t> </a:t>
            </a:r>
            <a:r>
              <a:rPr lang="ru-RU" sz="2400" dirty="0" err="1"/>
              <a:t>Московським</a:t>
            </a:r>
            <a:r>
              <a:rPr lang="ru-RU" sz="2400" dirty="0"/>
              <a:t> </a:t>
            </a:r>
            <a:r>
              <a:rPr lang="ru-RU" sz="2400" dirty="0" err="1"/>
              <a:t>губернським</a:t>
            </a:r>
            <a:r>
              <a:rPr lang="ru-RU" sz="2400" dirty="0"/>
              <a:t> </a:t>
            </a:r>
            <a:r>
              <a:rPr lang="ru-RU" sz="2400" dirty="0" err="1"/>
              <a:t>відділом</a:t>
            </a:r>
            <a:r>
              <a:rPr lang="ru-RU" sz="2400" dirty="0"/>
              <a:t> </a:t>
            </a:r>
            <a:r>
              <a:rPr lang="ru-RU" sz="2400" dirty="0" err="1"/>
              <a:t>охорони</a:t>
            </a:r>
            <a:r>
              <a:rPr lang="ru-RU" sz="2400" dirty="0"/>
              <a:t> </a:t>
            </a:r>
            <a:r>
              <a:rPr lang="ru-RU" sz="2400" dirty="0" err="1"/>
              <a:t>здоров'я</a:t>
            </a:r>
            <a:r>
              <a:rPr lang="ru-RU" sz="2400" dirty="0"/>
              <a:t> В.А. Обуха, </a:t>
            </a:r>
            <a:r>
              <a:rPr lang="ru-RU" sz="2400" dirty="0" err="1"/>
              <a:t>організований</a:t>
            </a:r>
            <a:r>
              <a:rPr lang="ru-RU" sz="2400" dirty="0"/>
              <a:t> </a:t>
            </a:r>
            <a:r>
              <a:rPr lang="ru-RU" sz="2400" dirty="0" err="1"/>
              <a:t>інститут</a:t>
            </a:r>
            <a:r>
              <a:rPr lang="ru-RU" sz="2400" dirty="0"/>
              <a:t> з </a:t>
            </a:r>
            <a:r>
              <a:rPr lang="ru-RU" sz="2400" dirty="0" err="1"/>
              <a:t>вивчення</a:t>
            </a:r>
            <a:r>
              <a:rPr lang="ru-RU" sz="2400" dirty="0"/>
              <a:t> </a:t>
            </a:r>
            <a:r>
              <a:rPr lang="ru-RU" sz="2400" dirty="0" err="1"/>
              <a:t>професійних</a:t>
            </a:r>
            <a:r>
              <a:rPr lang="ru-RU" sz="2400" dirty="0"/>
              <a:t> хвороб, </a:t>
            </a:r>
            <a:r>
              <a:rPr lang="ru-RU" sz="2400" dirty="0" err="1"/>
              <a:t>якому</a:t>
            </a:r>
            <a:r>
              <a:rPr lang="ru-RU" sz="2400" dirty="0"/>
              <a:t> </a:t>
            </a:r>
            <a:r>
              <a:rPr lang="ru-RU" sz="2400" dirty="0" err="1"/>
              <a:t>згодом</a:t>
            </a:r>
            <a:r>
              <a:rPr lang="ru-RU" sz="2400" dirty="0"/>
              <a:t> </a:t>
            </a:r>
            <a:r>
              <a:rPr lang="ru-RU" sz="2400" dirty="0" err="1"/>
              <a:t>було</a:t>
            </a:r>
            <a:r>
              <a:rPr lang="ru-RU" sz="2400" dirty="0"/>
              <a:t> </a:t>
            </a:r>
            <a:r>
              <a:rPr lang="ru-RU" sz="2400" dirty="0" err="1"/>
              <a:t>присвоєно</a:t>
            </a:r>
            <a:r>
              <a:rPr lang="ru-RU" sz="2400" dirty="0"/>
              <a:t> </a:t>
            </a:r>
            <a:r>
              <a:rPr lang="ru-RU" sz="2400" dirty="0" err="1"/>
              <a:t>ім'я</a:t>
            </a:r>
            <a:r>
              <a:rPr lang="ru-RU" sz="2400" dirty="0"/>
              <a:t> В.А. Обуха (</a:t>
            </a:r>
            <a:r>
              <a:rPr lang="ru-RU" sz="2400" dirty="0" err="1"/>
              <a:t>нині</a:t>
            </a:r>
            <a:r>
              <a:rPr lang="ru-RU" sz="2400" dirty="0"/>
              <a:t> </a:t>
            </a:r>
            <a:r>
              <a:rPr lang="ru-RU" sz="2400" dirty="0" err="1"/>
              <a:t>Науково-дослідний</a:t>
            </a:r>
            <a:r>
              <a:rPr lang="ru-RU" sz="2400" dirty="0"/>
              <a:t> </a:t>
            </a:r>
            <a:r>
              <a:rPr lang="ru-RU" sz="2400" dirty="0" err="1"/>
              <a:t>інститут</a:t>
            </a:r>
            <a:r>
              <a:rPr lang="ru-RU" sz="2400" dirty="0"/>
              <a:t> </a:t>
            </a:r>
            <a:r>
              <a:rPr lang="ru-RU" sz="2400" dirty="0" err="1"/>
              <a:t>медицини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 РАМН).</a:t>
            </a:r>
          </a:p>
        </p:txBody>
      </p:sp>
      <p:pic>
        <p:nvPicPr>
          <p:cNvPr id="25190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99592" y="2276872"/>
            <a:ext cx="3033713" cy="3849687"/>
          </a:xfrm>
          <a:noFill/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/>
              <a:t>Предмет </a:t>
            </a:r>
            <a:r>
              <a:rPr lang="ru-RU" sz="3600" b="1" dirty="0" err="1"/>
              <a:t>професійної</a:t>
            </a:r>
            <a:r>
              <a:rPr lang="ru-RU" sz="3600" b="1" dirty="0"/>
              <a:t> </a:t>
            </a:r>
            <a:r>
              <a:rPr lang="ru-RU" sz="3600" b="1" dirty="0" err="1"/>
              <a:t>патології</a:t>
            </a:r>
            <a:endParaRPr lang="ru-RU" sz="3600" b="1" dirty="0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00213"/>
            <a:ext cx="9144000" cy="4897437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sz="2400" dirty="0"/>
              <a:t>     </a:t>
            </a:r>
            <a:r>
              <a:rPr lang="ru-RU" sz="2400" dirty="0" err="1"/>
              <a:t>Проф</a:t>
            </a:r>
            <a:r>
              <a:rPr lang="ru-RU" sz="2400" dirty="0"/>
              <a:t> </a:t>
            </a:r>
            <a:r>
              <a:rPr lang="ru-RU" sz="2400" dirty="0" err="1"/>
              <a:t>патологія</a:t>
            </a:r>
            <a:r>
              <a:rPr lang="ru-RU" sz="2400" dirty="0"/>
              <a:t> - </a:t>
            </a:r>
            <a:r>
              <a:rPr lang="ru-RU" sz="2400" dirty="0" err="1"/>
              <a:t>розділ</a:t>
            </a:r>
            <a:r>
              <a:rPr lang="ru-RU" sz="2400" dirty="0"/>
              <a:t> </a:t>
            </a:r>
            <a:r>
              <a:rPr lang="ru-RU" sz="2400" dirty="0" err="1"/>
              <a:t>загальної</a:t>
            </a:r>
            <a:r>
              <a:rPr lang="ru-RU" sz="2400" dirty="0"/>
              <a:t> </a:t>
            </a:r>
            <a:r>
              <a:rPr lang="ru-RU" sz="2400" dirty="0" err="1"/>
              <a:t>патології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вивчає</a:t>
            </a:r>
            <a:r>
              <a:rPr lang="ru-RU" sz="2400" dirty="0"/>
              <a:t> </a:t>
            </a:r>
            <a:r>
              <a:rPr lang="ru-RU" sz="2400" dirty="0" err="1"/>
              <a:t>особливості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, </a:t>
            </a:r>
            <a:r>
              <a:rPr lang="ru-RU" sz="2400" dirty="0" err="1"/>
              <a:t>перебігу</a:t>
            </a:r>
            <a:r>
              <a:rPr lang="ru-RU" sz="2400" dirty="0"/>
              <a:t> </a:t>
            </a:r>
            <a:r>
              <a:rPr lang="ru-RU" sz="2400" dirty="0" err="1"/>
              <a:t>патологічних</a:t>
            </a:r>
            <a:r>
              <a:rPr lang="ru-RU" sz="2400" dirty="0"/>
              <a:t> </a:t>
            </a:r>
            <a:r>
              <a:rPr lang="ru-RU" sz="2400" dirty="0" err="1"/>
              <a:t>станів</a:t>
            </a:r>
            <a:r>
              <a:rPr lang="ru-RU" sz="2400" dirty="0"/>
              <a:t>, </a:t>
            </a:r>
            <a:r>
              <a:rPr lang="ru-RU" sz="2400" dirty="0" err="1"/>
              <a:t>обумовлених</a:t>
            </a:r>
            <a:r>
              <a:rPr lang="ru-RU" sz="2400" dirty="0"/>
              <a:t> </a:t>
            </a:r>
            <a:r>
              <a:rPr lang="ru-RU" sz="2400" dirty="0" err="1"/>
              <a:t>гострим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хронічним</a:t>
            </a:r>
            <a:r>
              <a:rPr lang="ru-RU" sz="2400" dirty="0"/>
              <a:t> </a:t>
            </a:r>
            <a:r>
              <a:rPr lang="ru-RU" sz="2400" dirty="0" err="1"/>
              <a:t>впливом</a:t>
            </a:r>
            <a:r>
              <a:rPr lang="ru-RU" sz="2400" dirty="0"/>
              <a:t> </a:t>
            </a:r>
            <a:r>
              <a:rPr lang="ru-RU" sz="2400" dirty="0" err="1"/>
              <a:t>шкідливих</a:t>
            </a:r>
            <a:r>
              <a:rPr lang="ru-RU" sz="2400" dirty="0"/>
              <a:t> </a:t>
            </a:r>
            <a:r>
              <a:rPr lang="ru-RU" sz="2400" dirty="0" err="1"/>
              <a:t>виробничих</a:t>
            </a:r>
            <a:r>
              <a:rPr lang="ru-RU" sz="2400" dirty="0"/>
              <a:t> </a:t>
            </a:r>
            <a:r>
              <a:rPr lang="ru-RU" sz="2400" dirty="0" err="1"/>
              <a:t>факторів</a:t>
            </a:r>
            <a:r>
              <a:rPr lang="ru-RU" sz="2400" dirty="0"/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400" dirty="0"/>
              <a:t>      Предметом </a:t>
            </a:r>
            <a:r>
              <a:rPr lang="ru-RU" sz="2400" dirty="0" err="1"/>
              <a:t>вивчення</a:t>
            </a:r>
            <a:r>
              <a:rPr lang="ru-RU" sz="2400" dirty="0"/>
              <a:t> є </a:t>
            </a:r>
            <a:r>
              <a:rPr lang="ru-RU" sz="2400" dirty="0" err="1"/>
              <a:t>етіологія</a:t>
            </a:r>
            <a:r>
              <a:rPr lang="ru-RU" sz="2400" dirty="0"/>
              <a:t>, патогенез, </a:t>
            </a:r>
            <a:r>
              <a:rPr lang="ru-RU" sz="2400" dirty="0" err="1"/>
              <a:t>клінічна</a:t>
            </a:r>
            <a:r>
              <a:rPr lang="ru-RU" sz="2400" dirty="0"/>
              <a:t> картина, </a:t>
            </a:r>
            <a:r>
              <a:rPr lang="ru-RU" sz="2400" dirty="0" err="1"/>
              <a:t>діагностика</a:t>
            </a:r>
            <a:r>
              <a:rPr lang="ru-RU" sz="2400" dirty="0"/>
              <a:t> </a:t>
            </a:r>
            <a:r>
              <a:rPr lang="ru-RU" sz="2400" dirty="0" err="1"/>
              <a:t>профзабодеваній</a:t>
            </a:r>
            <a:r>
              <a:rPr lang="ru-RU" sz="2400" dirty="0"/>
              <a:t>, </a:t>
            </a:r>
            <a:r>
              <a:rPr lang="ru-RU" sz="2400" dirty="0" err="1"/>
              <a:t>лікування</a:t>
            </a:r>
            <a:r>
              <a:rPr lang="ru-RU" sz="2400" dirty="0"/>
              <a:t>, </a:t>
            </a:r>
            <a:r>
              <a:rPr lang="ru-RU" sz="2400" dirty="0" err="1"/>
              <a:t>експертиза</a:t>
            </a:r>
            <a:r>
              <a:rPr lang="ru-RU" sz="2400" dirty="0"/>
              <a:t> </a:t>
            </a:r>
            <a:r>
              <a:rPr lang="ru-RU" sz="2400" dirty="0" err="1"/>
              <a:t>працездатності</a:t>
            </a:r>
            <a:r>
              <a:rPr lang="ru-RU" sz="2400" dirty="0"/>
              <a:t> та </a:t>
            </a:r>
            <a:r>
              <a:rPr lang="ru-RU" sz="2400" dirty="0" err="1"/>
              <a:t>реабілітація</a:t>
            </a:r>
            <a:r>
              <a:rPr lang="ru-RU" sz="2400" dirty="0"/>
              <a:t> </a:t>
            </a:r>
            <a:r>
              <a:rPr lang="ru-RU" sz="2400" dirty="0" err="1"/>
              <a:t>хворих</a:t>
            </a:r>
            <a:r>
              <a:rPr lang="ru-RU" sz="2400" dirty="0"/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400" dirty="0"/>
              <a:t>     </a:t>
            </a:r>
            <a:r>
              <a:rPr lang="ru-RU" sz="2400" dirty="0" err="1"/>
              <a:t>Профпатологія</a:t>
            </a:r>
            <a:r>
              <a:rPr lang="ru-RU" sz="2400" dirty="0"/>
              <a:t> </a:t>
            </a:r>
            <a:r>
              <a:rPr lang="ru-RU" sz="2400" dirty="0" err="1"/>
              <a:t>тісно</a:t>
            </a:r>
            <a:r>
              <a:rPr lang="ru-RU" sz="2400" dirty="0"/>
              <a:t> </a:t>
            </a:r>
            <a:r>
              <a:rPr lang="ru-RU" sz="2400" dirty="0" err="1"/>
              <a:t>пов'язана</a:t>
            </a:r>
            <a:r>
              <a:rPr lang="ru-RU" sz="2400" dirty="0"/>
              <a:t> з </a:t>
            </a:r>
            <a:r>
              <a:rPr lang="ru-RU" sz="2400" dirty="0" err="1"/>
              <a:t>різними</a:t>
            </a:r>
            <a:r>
              <a:rPr lang="ru-RU" sz="2400" dirty="0"/>
              <a:t> </a:t>
            </a:r>
            <a:r>
              <a:rPr lang="ru-RU" sz="2400" dirty="0" err="1"/>
              <a:t>дисциплінами</a:t>
            </a:r>
            <a:r>
              <a:rPr lang="ru-RU" sz="2400" dirty="0"/>
              <a:t>: </a:t>
            </a:r>
            <a:r>
              <a:rPr lang="ru-RU" sz="2400" dirty="0" err="1"/>
              <a:t>гігієною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, </a:t>
            </a:r>
            <a:r>
              <a:rPr lang="ru-RU" sz="2400" dirty="0" err="1"/>
              <a:t>патфізіологією</a:t>
            </a:r>
            <a:r>
              <a:rPr lang="ru-RU" sz="2400" dirty="0"/>
              <a:t> і </a:t>
            </a:r>
            <a:r>
              <a:rPr lang="ru-RU" sz="2400" dirty="0" err="1"/>
              <a:t>анатомією</a:t>
            </a:r>
            <a:r>
              <a:rPr lang="ru-RU" sz="2400" dirty="0"/>
              <a:t>, </a:t>
            </a:r>
            <a:r>
              <a:rPr lang="ru-RU" sz="2400" dirty="0" err="1"/>
              <a:t>фармакологією</a:t>
            </a:r>
            <a:r>
              <a:rPr lang="ru-RU" sz="2400" dirty="0"/>
              <a:t>, </a:t>
            </a:r>
            <a:r>
              <a:rPr lang="ru-RU" sz="2400" dirty="0" err="1"/>
              <a:t>терапією</a:t>
            </a:r>
            <a:r>
              <a:rPr lang="ru-RU" sz="2400" dirty="0"/>
              <a:t>, </a:t>
            </a:r>
            <a:r>
              <a:rPr lang="ru-RU" sz="2400" dirty="0" err="1"/>
              <a:t>неврологією</a:t>
            </a:r>
            <a:r>
              <a:rPr lang="ru-RU" sz="2400" dirty="0"/>
              <a:t>, </a:t>
            </a:r>
            <a:r>
              <a:rPr lang="ru-RU" sz="2400" dirty="0" err="1"/>
              <a:t>оториноларингологією</a:t>
            </a:r>
            <a:r>
              <a:rPr lang="ru-RU" sz="2400" dirty="0"/>
              <a:t>, </a:t>
            </a:r>
            <a:r>
              <a:rPr lang="ru-RU" sz="2400" dirty="0" err="1"/>
              <a:t>дерматологією</a:t>
            </a:r>
            <a:r>
              <a:rPr lang="ru-RU" sz="2400" dirty="0"/>
              <a:t>, </a:t>
            </a:r>
            <a:r>
              <a:rPr lang="ru-RU" sz="2400" dirty="0" err="1"/>
              <a:t>офтальмологією</a:t>
            </a:r>
            <a:r>
              <a:rPr lang="ru-RU" sz="2400" dirty="0"/>
              <a:t>, </a:t>
            </a:r>
            <a:r>
              <a:rPr lang="ru-RU" sz="2400" dirty="0" err="1"/>
              <a:t>онкологією</a:t>
            </a:r>
            <a:r>
              <a:rPr lang="ru-RU" sz="2400" dirty="0"/>
              <a:t>, </a:t>
            </a:r>
            <a:r>
              <a:rPr lang="ru-RU" sz="2400" dirty="0" err="1"/>
              <a:t>гематологією</a:t>
            </a:r>
            <a:r>
              <a:rPr lang="ru-RU" sz="2400" dirty="0"/>
              <a:t>, </a:t>
            </a:r>
            <a:r>
              <a:rPr lang="ru-RU" sz="2400" dirty="0" err="1"/>
              <a:t>фтизіатрією</a:t>
            </a:r>
            <a:r>
              <a:rPr lang="ru-RU" sz="2400" dirty="0"/>
              <a:t>, </a:t>
            </a:r>
            <a:r>
              <a:rPr lang="ru-RU" sz="2400" dirty="0" err="1"/>
              <a:t>інфекційними</a:t>
            </a:r>
            <a:r>
              <a:rPr lang="ru-RU" sz="2400" dirty="0"/>
              <a:t> </a:t>
            </a:r>
            <a:r>
              <a:rPr lang="ru-RU" sz="2400" dirty="0" err="1"/>
              <a:t>захворюваннями</a:t>
            </a:r>
            <a:r>
              <a:rPr lang="ru-RU" sz="2400" dirty="0"/>
              <a:t>, </a:t>
            </a:r>
            <a:r>
              <a:rPr lang="ru-RU" sz="2400" dirty="0" err="1"/>
              <a:t>фізіотерапією</a:t>
            </a:r>
            <a:r>
              <a:rPr lang="ru-RU" sz="2400" dirty="0"/>
              <a:t>, </a:t>
            </a:r>
            <a:r>
              <a:rPr lang="ru-RU" sz="2400" dirty="0" err="1"/>
              <a:t>курортологією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96975"/>
          </a:xfrm>
        </p:spPr>
        <p:txBody>
          <a:bodyPr/>
          <a:lstStyle/>
          <a:p>
            <a:pPr algn="ctr"/>
            <a:r>
              <a:rPr lang="ru-RU" sz="2400" dirty="0"/>
              <a:t>За </a:t>
            </a:r>
            <a:r>
              <a:rPr lang="ru-RU" sz="2400" dirty="0" err="1"/>
              <a:t>етіологічним</a:t>
            </a:r>
            <a:r>
              <a:rPr lang="ru-RU" sz="2400" dirty="0"/>
              <a:t> принципом </a:t>
            </a:r>
            <a:r>
              <a:rPr lang="ru-RU" sz="2400" dirty="0" err="1"/>
              <a:t>виділяють</a:t>
            </a:r>
            <a:r>
              <a:rPr lang="ru-RU" sz="2400" dirty="0"/>
              <a:t> </a:t>
            </a:r>
            <a:r>
              <a:rPr lang="ru-RU" sz="2400" dirty="0" err="1"/>
              <a:t>такі</a:t>
            </a:r>
            <a:r>
              <a:rPr lang="ru-RU" sz="2400" dirty="0"/>
              <a:t> </a:t>
            </a:r>
            <a:r>
              <a:rPr lang="ru-RU" sz="2400" dirty="0" err="1"/>
              <a:t>групи</a:t>
            </a:r>
            <a:r>
              <a:rPr lang="ru-RU" sz="2400" dirty="0"/>
              <a:t> </a:t>
            </a:r>
            <a:r>
              <a:rPr lang="ru-RU" sz="2400" dirty="0" err="1"/>
              <a:t>професійних</a:t>
            </a:r>
            <a:r>
              <a:rPr lang="ru-RU" sz="2400" dirty="0"/>
              <a:t> хвороб, </a:t>
            </a:r>
            <a:r>
              <a:rPr lang="ru-RU" sz="2400" dirty="0" err="1"/>
              <a:t>зумовлені</a:t>
            </a:r>
            <a:r>
              <a:rPr lang="ru-RU" sz="2400" dirty="0"/>
              <a:t> </a:t>
            </a:r>
            <a:r>
              <a:rPr lang="ru-RU" sz="2400" dirty="0" err="1"/>
              <a:t>впливом</a:t>
            </a:r>
            <a:r>
              <a:rPr lang="ru-RU" sz="2400" dirty="0"/>
              <a:t>::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9144000" cy="5732462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endParaRPr lang="ru-RU" sz="2000" dirty="0"/>
          </a:p>
          <a:p>
            <a:pPr marL="609600" indent="-609600">
              <a:lnSpc>
                <a:spcPct val="80000"/>
              </a:lnSpc>
            </a:pPr>
            <a:r>
              <a:rPr lang="ru-RU" sz="2000" dirty="0" err="1"/>
              <a:t>виробничої</a:t>
            </a:r>
            <a:r>
              <a:rPr lang="ru-RU" sz="2000" dirty="0"/>
              <a:t> пилу (</a:t>
            </a:r>
            <a:r>
              <a:rPr lang="ru-RU" sz="2000" dirty="0" err="1"/>
              <a:t>пневмоконіози</a:t>
            </a:r>
            <a:r>
              <a:rPr lang="ru-RU" sz="2000" dirty="0"/>
              <a:t>, </a:t>
            </a:r>
            <a:r>
              <a:rPr lang="ru-RU" sz="2000" dirty="0" err="1"/>
              <a:t>пиловий</a:t>
            </a:r>
            <a:r>
              <a:rPr lang="ru-RU" sz="2000" dirty="0"/>
              <a:t> </a:t>
            </a:r>
            <a:r>
              <a:rPr lang="ru-RU" sz="2000" dirty="0" err="1"/>
              <a:t>бронхіт</a:t>
            </a:r>
            <a:r>
              <a:rPr lang="ru-RU" sz="2000" dirty="0"/>
              <a:t> і </a:t>
            </a:r>
            <a:r>
              <a:rPr lang="ru-RU" sz="2000" dirty="0" err="1"/>
              <a:t>ін</a:t>
            </a:r>
            <a:r>
              <a:rPr lang="ru-RU" sz="2000" dirty="0"/>
              <a:t>.);</a:t>
            </a:r>
          </a:p>
          <a:p>
            <a:pPr marL="609600" indent="-609600">
              <a:lnSpc>
                <a:spcPct val="80000"/>
              </a:lnSpc>
            </a:pPr>
            <a:endParaRPr lang="ru-RU" sz="2000" dirty="0"/>
          </a:p>
          <a:p>
            <a:pPr marL="609600" indent="-609600">
              <a:lnSpc>
                <a:spcPct val="80000"/>
              </a:lnSpc>
            </a:pPr>
            <a:r>
              <a:rPr lang="ru-RU" sz="2000" dirty="0" err="1"/>
              <a:t>фізичних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 </a:t>
            </a:r>
            <a:r>
              <a:rPr lang="ru-RU" sz="2000" dirty="0" err="1"/>
              <a:t>виробничого</a:t>
            </a:r>
            <a:r>
              <a:rPr lang="ru-RU" sz="2000" dirty="0"/>
              <a:t> </a:t>
            </a:r>
            <a:r>
              <a:rPr lang="ru-RU" sz="2000" dirty="0" err="1"/>
              <a:t>середовища</a:t>
            </a:r>
            <a:r>
              <a:rPr lang="ru-RU" sz="2000" dirty="0"/>
              <a:t> (</a:t>
            </a:r>
            <a:r>
              <a:rPr lang="ru-RU" sz="2000" dirty="0" err="1"/>
              <a:t>вібраційна</a:t>
            </a:r>
            <a:r>
              <a:rPr lang="ru-RU" sz="2000" dirty="0"/>
              <a:t> хвороба; </a:t>
            </a:r>
            <a:r>
              <a:rPr lang="ru-RU" sz="2000" dirty="0" err="1"/>
              <a:t>ураження</a:t>
            </a:r>
            <a:r>
              <a:rPr lang="ru-RU" sz="2000" dirty="0"/>
              <a:t>, </a:t>
            </a:r>
            <a:r>
              <a:rPr lang="ru-RU" sz="2000" dirty="0" err="1"/>
              <a:t>викликані</a:t>
            </a:r>
            <a:r>
              <a:rPr lang="ru-RU" sz="2000" dirty="0"/>
              <a:t> </a:t>
            </a:r>
            <a:r>
              <a:rPr lang="ru-RU" sz="2000" dirty="0" err="1"/>
              <a:t>впливом</a:t>
            </a:r>
            <a:r>
              <a:rPr lang="ru-RU" sz="2000" dirty="0"/>
              <a:t> </a:t>
            </a:r>
            <a:r>
              <a:rPr lang="ru-RU" sz="2000" dirty="0" err="1"/>
              <a:t>інтенсивного</a:t>
            </a:r>
            <a:r>
              <a:rPr lang="ru-RU" sz="2000" dirty="0"/>
              <a:t> шуму,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видів</a:t>
            </a:r>
            <a:r>
              <a:rPr lang="ru-RU" sz="2000" dirty="0"/>
              <a:t> </a:t>
            </a:r>
            <a:r>
              <a:rPr lang="ru-RU" sz="2000" dirty="0" err="1"/>
              <a:t>випромінювань</a:t>
            </a:r>
            <a:r>
              <a:rPr lang="ru-RU" sz="2000" dirty="0"/>
              <a:t>, </a:t>
            </a:r>
            <a:r>
              <a:rPr lang="ru-RU" sz="2000" dirty="0" err="1"/>
              <a:t>високих</a:t>
            </a:r>
            <a:r>
              <a:rPr lang="ru-RU" sz="2000" dirty="0"/>
              <a:t> і </a:t>
            </a:r>
            <a:r>
              <a:rPr lang="ru-RU" sz="2000" dirty="0" err="1"/>
              <a:t>низьких</a:t>
            </a:r>
            <a:r>
              <a:rPr lang="ru-RU" sz="2000" dirty="0"/>
              <a:t> температур </a:t>
            </a:r>
            <a:r>
              <a:rPr lang="ru-RU" sz="2000" dirty="0" err="1"/>
              <a:t>зовнішнього</a:t>
            </a:r>
            <a:r>
              <a:rPr lang="ru-RU" sz="2000" dirty="0"/>
              <a:t> </a:t>
            </a:r>
            <a:r>
              <a:rPr lang="ru-RU" sz="2000" dirty="0" err="1"/>
              <a:t>середовища</a:t>
            </a:r>
            <a:r>
              <a:rPr lang="ru-RU" sz="2000" dirty="0"/>
              <a:t> та </a:t>
            </a:r>
            <a:r>
              <a:rPr lang="ru-RU" sz="2000" dirty="0" err="1"/>
              <a:t>ін</a:t>
            </a:r>
            <a:r>
              <a:rPr lang="ru-RU" sz="2000" dirty="0"/>
              <a:t>.);</a:t>
            </a:r>
          </a:p>
          <a:p>
            <a:pPr marL="609600" indent="-609600">
              <a:lnSpc>
                <a:spcPct val="80000"/>
              </a:lnSpc>
            </a:pPr>
            <a:endParaRPr lang="ru-RU" sz="2000" dirty="0"/>
          </a:p>
          <a:p>
            <a:pPr marL="609600" indent="-609600">
              <a:lnSpc>
                <a:spcPct val="80000"/>
              </a:lnSpc>
            </a:pPr>
            <a:r>
              <a:rPr lang="ru-RU" sz="2000" dirty="0" err="1"/>
              <a:t>хімічних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 </a:t>
            </a:r>
            <a:r>
              <a:rPr lang="ru-RU" sz="2000" dirty="0" err="1"/>
              <a:t>виробничого</a:t>
            </a:r>
            <a:r>
              <a:rPr lang="ru-RU" sz="2000" dirty="0"/>
              <a:t> </a:t>
            </a:r>
            <a:r>
              <a:rPr lang="ru-RU" sz="2000" dirty="0" err="1"/>
              <a:t>середовища</a:t>
            </a:r>
            <a:endParaRPr lang="ru-RU" sz="2000" dirty="0"/>
          </a:p>
          <a:p>
            <a:pPr marL="609600" indent="-609600">
              <a:lnSpc>
                <a:spcPct val="80000"/>
              </a:lnSpc>
            </a:pPr>
            <a:endParaRPr lang="ru-RU" sz="2000" dirty="0"/>
          </a:p>
          <a:p>
            <a:pPr marL="609600" indent="-609600">
              <a:lnSpc>
                <a:spcPct val="80000"/>
              </a:lnSpc>
            </a:pPr>
            <a:r>
              <a:rPr lang="ru-RU" sz="2000" dirty="0" err="1"/>
              <a:t>біологічних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 (</a:t>
            </a:r>
            <a:r>
              <a:rPr lang="ru-RU" sz="2000" dirty="0" err="1"/>
              <a:t>інфекційні</a:t>
            </a:r>
            <a:r>
              <a:rPr lang="ru-RU" sz="2000" dirty="0"/>
              <a:t> та </a:t>
            </a:r>
            <a:r>
              <a:rPr lang="ru-RU" sz="2000" dirty="0" err="1"/>
              <a:t>паразитарні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розвинулися</a:t>
            </a:r>
            <a:r>
              <a:rPr lang="ru-RU" sz="2000" dirty="0"/>
              <a:t> в </a:t>
            </a:r>
            <a:r>
              <a:rPr lang="ru-RU" sz="2000" dirty="0" err="1"/>
              <a:t>осіб</a:t>
            </a:r>
            <a:r>
              <a:rPr lang="ru-RU" sz="2000" dirty="0"/>
              <a:t>, за характером </a:t>
            </a:r>
            <a:r>
              <a:rPr lang="ru-RU" sz="2000" dirty="0" err="1"/>
              <a:t>своєї</a:t>
            </a:r>
            <a:r>
              <a:rPr lang="ru-RU" sz="2000" dirty="0"/>
              <a:t> </a:t>
            </a:r>
            <a:r>
              <a:rPr lang="ru-RU" sz="2000" dirty="0" err="1"/>
              <a:t>роботи</a:t>
            </a:r>
            <a:r>
              <a:rPr lang="ru-RU" sz="2000" dirty="0"/>
              <a:t> </a:t>
            </a:r>
            <a:r>
              <a:rPr lang="ru-RU" sz="2000" dirty="0" err="1"/>
              <a:t>мають</a:t>
            </a:r>
            <a:r>
              <a:rPr lang="ru-RU" sz="2000" dirty="0"/>
              <a:t> контакт з </a:t>
            </a:r>
            <a:r>
              <a:rPr lang="ru-RU" sz="2000" dirty="0" err="1"/>
              <a:t>інфекційними</a:t>
            </a:r>
            <a:r>
              <a:rPr lang="ru-RU" sz="2000" dirty="0"/>
              <a:t> </a:t>
            </a:r>
            <a:r>
              <a:rPr lang="ru-RU" sz="2000" dirty="0" err="1"/>
              <a:t>матеріалами</a:t>
            </a:r>
            <a:r>
              <a:rPr lang="ru-RU" sz="2000" dirty="0"/>
              <a:t>, а </a:t>
            </a:r>
            <a:r>
              <a:rPr lang="ru-RU" sz="2000" dirty="0" err="1"/>
              <a:t>також</a:t>
            </a:r>
            <a:r>
              <a:rPr lang="ru-RU" sz="2000" dirty="0"/>
              <a:t> у </a:t>
            </a:r>
            <a:r>
              <a:rPr lang="ru-RU" sz="2000" dirty="0" err="1"/>
              <a:t>осіб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працюють</a:t>
            </a:r>
            <a:r>
              <a:rPr lang="ru-RU" sz="2000" dirty="0"/>
              <a:t> в </a:t>
            </a:r>
            <a:r>
              <a:rPr lang="ru-RU" sz="2000" dirty="0" err="1"/>
              <a:t>протитуберкульозних</a:t>
            </a:r>
            <a:r>
              <a:rPr lang="ru-RU" sz="2000" dirty="0"/>
              <a:t> та </a:t>
            </a:r>
            <a:r>
              <a:rPr lang="ru-RU" sz="2000" dirty="0" err="1"/>
              <a:t>інших</a:t>
            </a:r>
            <a:r>
              <a:rPr lang="ru-RU" sz="2000" dirty="0"/>
              <a:t> </a:t>
            </a:r>
            <a:r>
              <a:rPr lang="ru-RU" sz="2000" dirty="0" err="1"/>
              <a:t>інфекційних</a:t>
            </a:r>
            <a:r>
              <a:rPr lang="ru-RU" sz="2000" dirty="0"/>
              <a:t> </a:t>
            </a:r>
            <a:r>
              <a:rPr lang="ru-RU" sz="2000" dirty="0" err="1"/>
              <a:t>лікувальних</a:t>
            </a:r>
            <a:r>
              <a:rPr lang="ru-RU" sz="2000" dirty="0"/>
              <a:t> і </a:t>
            </a:r>
            <a:r>
              <a:rPr lang="ru-RU" sz="2000" dirty="0" err="1"/>
              <a:t>профілактичних</a:t>
            </a:r>
            <a:r>
              <a:rPr lang="ru-RU" sz="2000" dirty="0"/>
              <a:t> </a:t>
            </a:r>
            <a:r>
              <a:rPr lang="ru-RU" sz="2000" dirty="0" err="1"/>
              <a:t>медичних</a:t>
            </a:r>
            <a:r>
              <a:rPr lang="ru-RU" sz="2000" dirty="0"/>
              <a:t> </a:t>
            </a:r>
            <a:r>
              <a:rPr lang="ru-RU" sz="2000" dirty="0" err="1"/>
              <a:t>установах</a:t>
            </a:r>
            <a:r>
              <a:rPr lang="ru-RU" sz="2000" dirty="0"/>
              <a:t>);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556792"/>
            <a:ext cx="8785225" cy="496783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 err="1"/>
              <a:t>Алергози</a:t>
            </a:r>
            <a:r>
              <a:rPr lang="ru-RU" sz="2400" dirty="0"/>
              <a:t> (</a:t>
            </a:r>
            <a:r>
              <a:rPr lang="ru-RU" sz="2400" dirty="0" err="1"/>
              <a:t>кон'юнктивіт</a:t>
            </a:r>
            <a:r>
              <a:rPr lang="ru-RU" sz="2400" dirty="0"/>
              <a:t>, </a:t>
            </a:r>
            <a:r>
              <a:rPr lang="ru-RU" sz="2400" dirty="0" err="1"/>
              <a:t>риніт</a:t>
            </a:r>
            <a:r>
              <a:rPr lang="ru-RU" sz="2400" dirty="0"/>
              <a:t>, </a:t>
            </a:r>
            <a:r>
              <a:rPr lang="ru-RU" sz="2400" dirty="0" err="1"/>
              <a:t>бронхіальна</a:t>
            </a:r>
            <a:r>
              <a:rPr lang="ru-RU" sz="2400" dirty="0"/>
              <a:t> астма, дерматит, </a:t>
            </a:r>
            <a:r>
              <a:rPr lang="ru-RU" sz="2400" dirty="0" err="1"/>
              <a:t>екзема</a:t>
            </a:r>
            <a:r>
              <a:rPr lang="ru-RU" sz="2400" dirty="0"/>
              <a:t>, </a:t>
            </a:r>
            <a:r>
              <a:rPr lang="ru-RU" sz="2400" dirty="0" err="1"/>
              <a:t>кропив'янка</a:t>
            </a:r>
            <a:r>
              <a:rPr lang="ru-RU" sz="2400" dirty="0"/>
              <a:t> - набряк </a:t>
            </a:r>
            <a:r>
              <a:rPr lang="ru-RU" sz="2400" dirty="0" err="1"/>
              <a:t>Квінке</a:t>
            </a:r>
            <a:r>
              <a:rPr lang="ru-RU" sz="2400" dirty="0"/>
              <a:t>, токсико-</a:t>
            </a:r>
            <a:r>
              <a:rPr lang="ru-RU" sz="2400" dirty="0" err="1"/>
              <a:t>алергічний</a:t>
            </a:r>
            <a:r>
              <a:rPr lang="ru-RU" sz="2400" dirty="0"/>
              <a:t> гепатит і </a:t>
            </a:r>
            <a:r>
              <a:rPr lang="ru-RU" sz="2400" dirty="0" err="1"/>
              <a:t>ін</a:t>
            </a:r>
            <a:r>
              <a:rPr lang="ru-RU" sz="2400" dirty="0"/>
              <a:t>.) </a:t>
            </a:r>
            <a:r>
              <a:rPr lang="ru-RU" sz="2400" dirty="0" err="1"/>
              <a:t>Розвиваються</a:t>
            </a:r>
            <a:r>
              <a:rPr lang="ru-RU" sz="2400" dirty="0"/>
              <a:t> при </a:t>
            </a:r>
            <a:r>
              <a:rPr lang="ru-RU" sz="2400" dirty="0" err="1"/>
              <a:t>контакті</a:t>
            </a:r>
            <a:r>
              <a:rPr lang="ru-RU" sz="2400" dirty="0"/>
              <a:t>  з </a:t>
            </a:r>
            <a:r>
              <a:rPr lang="ru-RU" sz="2400" dirty="0" err="1"/>
              <a:t>полімерними</a:t>
            </a:r>
            <a:r>
              <a:rPr lang="ru-RU" sz="2400" dirty="0"/>
              <a:t> </a:t>
            </a:r>
            <a:r>
              <a:rPr lang="ru-RU" sz="2400" dirty="0" err="1"/>
              <a:t>матеріалами</a:t>
            </a:r>
            <a:r>
              <a:rPr lang="ru-RU" sz="2400" dirty="0"/>
              <a:t>, </a:t>
            </a:r>
            <a:r>
              <a:rPr lang="ru-RU" sz="2400" dirty="0" err="1"/>
              <a:t>сполуками</a:t>
            </a:r>
            <a:r>
              <a:rPr lang="ru-RU" sz="2400" dirty="0"/>
              <a:t> </a:t>
            </a:r>
            <a:r>
              <a:rPr lang="ru-RU" sz="2400" dirty="0" err="1"/>
              <a:t>металів</a:t>
            </a:r>
            <a:r>
              <a:rPr lang="ru-RU" sz="2400" dirty="0"/>
              <a:t>, </a:t>
            </a:r>
            <a:r>
              <a:rPr lang="ru-RU" sz="2400" dirty="0" err="1"/>
              <a:t>ферментними</a:t>
            </a:r>
            <a:r>
              <a:rPr lang="ru-RU" sz="2400" dirty="0"/>
              <a:t> препаратами, </a:t>
            </a:r>
            <a:r>
              <a:rPr lang="ru-RU" sz="2400" dirty="0" err="1"/>
              <a:t>сироватками</a:t>
            </a:r>
            <a:r>
              <a:rPr lang="ru-RU" sz="2400" dirty="0"/>
              <a:t>, вакцинами, </a:t>
            </a:r>
            <a:r>
              <a:rPr lang="ru-RU" sz="2400" dirty="0" err="1"/>
              <a:t>тощо</a:t>
            </a:r>
            <a:endParaRPr lang="ru-RU" sz="2400" dirty="0"/>
          </a:p>
          <a:p>
            <a:pPr>
              <a:lnSpc>
                <a:spcPct val="90000"/>
              </a:lnSpc>
            </a:pPr>
            <a:endParaRPr lang="ru-RU" sz="2400" dirty="0"/>
          </a:p>
          <a:p>
            <a:pPr>
              <a:lnSpc>
                <a:spcPct val="90000"/>
              </a:lnSpc>
            </a:pPr>
            <a:r>
              <a:rPr lang="ru-RU" sz="2400" dirty="0" err="1"/>
              <a:t>Новоутворення</a:t>
            </a:r>
            <a:r>
              <a:rPr lang="ru-RU" sz="2400" dirty="0"/>
              <a:t>. Причиною </a:t>
            </a:r>
            <a:r>
              <a:rPr lang="ru-RU" sz="2400" dirty="0" err="1"/>
              <a:t>новоутворень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стати </a:t>
            </a:r>
            <a:r>
              <a:rPr lang="ru-RU" sz="2400" dirty="0" err="1"/>
              <a:t>вплив</a:t>
            </a:r>
            <a:r>
              <a:rPr lang="ru-RU" sz="2400" dirty="0"/>
              <a:t> на </a:t>
            </a:r>
            <a:r>
              <a:rPr lang="ru-RU" sz="2400" dirty="0" err="1"/>
              <a:t>організм</a:t>
            </a:r>
            <a:r>
              <a:rPr lang="ru-RU" sz="2400" dirty="0"/>
              <a:t> </a:t>
            </a:r>
            <a:r>
              <a:rPr lang="ru-RU" sz="2400" dirty="0" err="1"/>
              <a:t>продуктів</a:t>
            </a:r>
            <a:r>
              <a:rPr lang="ru-RU" sz="2400" dirty="0"/>
              <a:t> перегонки </a:t>
            </a:r>
            <a:r>
              <a:rPr lang="ru-RU" sz="2400" dirty="0" err="1"/>
              <a:t>кам'яного</a:t>
            </a:r>
            <a:r>
              <a:rPr lang="ru-RU" sz="2400" dirty="0"/>
              <a:t> </a:t>
            </a:r>
            <a:r>
              <a:rPr lang="ru-RU" sz="2400" dirty="0" err="1"/>
              <a:t>вугілля</a:t>
            </a:r>
            <a:r>
              <a:rPr lang="ru-RU" sz="2400" dirty="0"/>
              <a:t> і </a:t>
            </a:r>
            <a:r>
              <a:rPr lang="ru-RU" sz="2400" dirty="0" err="1"/>
              <a:t>нафти</a:t>
            </a:r>
            <a:r>
              <a:rPr lang="ru-RU" sz="2400" dirty="0"/>
              <a:t>, азбесту, </a:t>
            </a:r>
            <a:r>
              <a:rPr lang="ru-RU" sz="2400" dirty="0" err="1"/>
              <a:t>нікелю</a:t>
            </a:r>
            <a:r>
              <a:rPr lang="ru-RU" sz="2400" dirty="0"/>
              <a:t>, </a:t>
            </a:r>
            <a:r>
              <a:rPr lang="ru-RU" sz="2400" dirty="0" err="1"/>
              <a:t>миш'яку</a:t>
            </a:r>
            <a:r>
              <a:rPr lang="ru-RU" sz="2400" dirty="0"/>
              <a:t>, </a:t>
            </a:r>
            <a:r>
              <a:rPr lang="ru-RU" sz="2400" dirty="0" err="1"/>
              <a:t>вінілхлориду</a:t>
            </a:r>
            <a:r>
              <a:rPr lang="ru-RU" sz="2400" dirty="0"/>
              <a:t>, бензолу, </a:t>
            </a:r>
            <a:r>
              <a:rPr lang="ru-RU" sz="2400" dirty="0" err="1"/>
              <a:t>амінів</a:t>
            </a:r>
            <a:r>
              <a:rPr lang="ru-RU" sz="2400" dirty="0"/>
              <a:t> </a:t>
            </a:r>
            <a:r>
              <a:rPr lang="ru-RU" sz="2400" dirty="0" err="1"/>
              <a:t>бензольного</a:t>
            </a:r>
            <a:r>
              <a:rPr lang="ru-RU" sz="2400" dirty="0"/>
              <a:t> ряду, </a:t>
            </a:r>
            <a:r>
              <a:rPr lang="ru-RU" sz="2400" dirty="0" err="1"/>
              <a:t>іонізуючих</a:t>
            </a:r>
            <a:r>
              <a:rPr lang="ru-RU" sz="2400" dirty="0"/>
              <a:t> </a:t>
            </a:r>
            <a:r>
              <a:rPr lang="ru-RU" sz="2400" dirty="0" err="1"/>
              <a:t>випромінювань</a:t>
            </a:r>
            <a:r>
              <a:rPr lang="ru-RU" sz="2400" dirty="0"/>
              <a:t> і т.д.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548363"/>
            <a:ext cx="7772400" cy="443135"/>
          </a:xfrm>
        </p:spPr>
        <p:txBody>
          <a:bodyPr/>
          <a:lstStyle/>
          <a:p>
            <a:pPr algn="ctr"/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err="1"/>
              <a:t>Гігієнічна</a:t>
            </a:r>
            <a:r>
              <a:rPr lang="ru-RU" sz="2400" b="1" dirty="0"/>
              <a:t> </a:t>
            </a:r>
            <a:r>
              <a:rPr lang="ru-RU" sz="2400" b="1" dirty="0" err="1"/>
              <a:t>класифікація</a:t>
            </a:r>
            <a:r>
              <a:rPr lang="ru-RU" sz="2400" b="1" dirty="0"/>
              <a:t> </a:t>
            </a:r>
            <a:r>
              <a:rPr lang="ru-RU" sz="2400" b="1" dirty="0" err="1"/>
              <a:t>праці</a:t>
            </a:r>
            <a:endParaRPr lang="ru-RU" sz="2400" b="1" dirty="0"/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0729"/>
            <a:ext cx="9144000" cy="604867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err="1"/>
              <a:t>розрізняють</a:t>
            </a:r>
            <a:r>
              <a:rPr lang="ru-RU" sz="2400" dirty="0"/>
              <a:t>: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     </a:t>
            </a:r>
            <a:r>
              <a:rPr lang="ru-RU" sz="2400" b="1" dirty="0" err="1"/>
              <a:t>Шкідливий</a:t>
            </a:r>
            <a:r>
              <a:rPr lang="ru-RU" sz="2400" b="1" dirty="0"/>
              <a:t> </a:t>
            </a:r>
            <a:r>
              <a:rPr lang="ru-RU" sz="2400" b="1" dirty="0" err="1"/>
              <a:t>виробничий</a:t>
            </a:r>
            <a:r>
              <a:rPr lang="ru-RU" sz="2400" b="1" dirty="0"/>
              <a:t> фактор </a:t>
            </a:r>
            <a:r>
              <a:rPr lang="ru-RU" sz="2400" dirty="0"/>
              <a:t>- </a:t>
            </a:r>
            <a:r>
              <a:rPr lang="ru-RU" sz="2400" dirty="0" err="1"/>
              <a:t>виробничий</a:t>
            </a:r>
            <a:r>
              <a:rPr lang="ru-RU" sz="2400" dirty="0"/>
              <a:t> фактор, </a:t>
            </a:r>
            <a:r>
              <a:rPr lang="ru-RU" sz="2400" dirty="0" err="1"/>
              <a:t>вплив</a:t>
            </a:r>
            <a:r>
              <a:rPr lang="ru-RU" sz="2400" dirty="0"/>
              <a:t> </a:t>
            </a:r>
            <a:r>
              <a:rPr lang="ru-RU" sz="2400" dirty="0" err="1"/>
              <a:t>якого</a:t>
            </a:r>
            <a:r>
              <a:rPr lang="ru-RU" sz="2400" dirty="0"/>
              <a:t> на </a:t>
            </a:r>
            <a:r>
              <a:rPr lang="ru-RU" sz="2400" dirty="0" err="1"/>
              <a:t>працюючого</a:t>
            </a:r>
            <a:r>
              <a:rPr lang="ru-RU" sz="2400" dirty="0"/>
              <a:t> в </a:t>
            </a:r>
            <a:r>
              <a:rPr lang="ru-RU" sz="2400" dirty="0" err="1"/>
              <a:t>певних</a:t>
            </a:r>
            <a:r>
              <a:rPr lang="ru-RU" sz="2400" dirty="0"/>
              <a:t> </a:t>
            </a:r>
            <a:r>
              <a:rPr lang="ru-RU" sz="2400" dirty="0" err="1"/>
              <a:t>умовах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призвести</a:t>
            </a:r>
            <a:r>
              <a:rPr lang="ru-RU" sz="2400" dirty="0"/>
              <a:t> до </a:t>
            </a:r>
            <a:r>
              <a:rPr lang="ru-RU" sz="2400" dirty="0" err="1"/>
              <a:t>захворювання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стійкого</a:t>
            </a:r>
            <a:r>
              <a:rPr lang="ru-RU" sz="2400" dirty="0"/>
              <a:t> </a:t>
            </a:r>
            <a:r>
              <a:rPr lang="ru-RU" sz="2400" dirty="0" err="1"/>
              <a:t>зниження</a:t>
            </a:r>
            <a:r>
              <a:rPr lang="ru-RU" sz="2400" dirty="0"/>
              <a:t> </a:t>
            </a:r>
            <a:r>
              <a:rPr lang="ru-RU" sz="2400" dirty="0" err="1"/>
              <a:t>працездатності</a:t>
            </a:r>
            <a:r>
              <a:rPr lang="ru-RU" sz="2400" dirty="0"/>
              <a:t>;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     </a:t>
            </a:r>
            <a:r>
              <a:rPr lang="ru-RU" sz="2400" b="1" dirty="0" err="1"/>
              <a:t>Небезпечний</a:t>
            </a:r>
            <a:r>
              <a:rPr lang="ru-RU" sz="2400" b="1" dirty="0"/>
              <a:t> </a:t>
            </a:r>
            <a:r>
              <a:rPr lang="ru-RU" sz="2400" b="1" dirty="0" err="1"/>
              <a:t>виробничий</a:t>
            </a:r>
            <a:r>
              <a:rPr lang="ru-RU" sz="2400" b="1" dirty="0"/>
              <a:t> фактор </a:t>
            </a:r>
            <a:r>
              <a:rPr lang="ru-RU" sz="2400" dirty="0"/>
              <a:t>- </a:t>
            </a:r>
            <a:r>
              <a:rPr lang="ru-RU" sz="2400" dirty="0" err="1"/>
              <a:t>виробничий</a:t>
            </a:r>
            <a:r>
              <a:rPr lang="ru-RU" sz="2400" dirty="0"/>
              <a:t> фактор, </a:t>
            </a:r>
            <a:r>
              <a:rPr lang="ru-RU" sz="2400" dirty="0" err="1"/>
              <a:t>вплив</a:t>
            </a:r>
            <a:r>
              <a:rPr lang="ru-RU" sz="2400" dirty="0"/>
              <a:t> </a:t>
            </a:r>
            <a:r>
              <a:rPr lang="ru-RU" sz="2400" dirty="0" err="1"/>
              <a:t>якого</a:t>
            </a:r>
            <a:r>
              <a:rPr lang="ru-RU" sz="2400" dirty="0"/>
              <a:t> на </a:t>
            </a:r>
            <a:r>
              <a:rPr lang="ru-RU" sz="2400" dirty="0" err="1"/>
              <a:t>працюючого</a:t>
            </a:r>
            <a:r>
              <a:rPr lang="ru-RU" sz="2400" dirty="0"/>
              <a:t> в </a:t>
            </a:r>
            <a:r>
              <a:rPr lang="ru-RU" sz="2400" dirty="0" err="1"/>
              <a:t>певних</a:t>
            </a:r>
            <a:r>
              <a:rPr lang="ru-RU" sz="2400" dirty="0"/>
              <a:t> </a:t>
            </a:r>
            <a:r>
              <a:rPr lang="ru-RU" sz="2400" dirty="0" err="1"/>
              <a:t>умовах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призвести</a:t>
            </a:r>
            <a:r>
              <a:rPr lang="ru-RU" sz="2400" dirty="0"/>
              <a:t> до </a:t>
            </a:r>
            <a:r>
              <a:rPr lang="ru-RU" sz="2400" dirty="0" err="1"/>
              <a:t>травми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іншого</a:t>
            </a:r>
            <a:r>
              <a:rPr lang="ru-RU" sz="2400" dirty="0"/>
              <a:t> </a:t>
            </a:r>
            <a:r>
              <a:rPr lang="ru-RU" sz="2400" dirty="0" err="1"/>
              <a:t>раптового</a:t>
            </a:r>
            <a:r>
              <a:rPr lang="ru-RU" sz="2400" dirty="0"/>
              <a:t> </a:t>
            </a:r>
            <a:r>
              <a:rPr lang="ru-RU" sz="2400" dirty="0" err="1"/>
              <a:t>різкого</a:t>
            </a:r>
            <a:r>
              <a:rPr lang="ru-RU" sz="2400" dirty="0"/>
              <a:t> </a:t>
            </a:r>
            <a:r>
              <a:rPr lang="ru-RU" sz="2400" dirty="0" err="1"/>
              <a:t>погіршення</a:t>
            </a:r>
            <a:r>
              <a:rPr lang="ru-RU" sz="2400" dirty="0"/>
              <a:t> </a:t>
            </a:r>
            <a:r>
              <a:rPr lang="ru-RU" sz="2400" dirty="0" err="1"/>
              <a:t>здоров'я</a:t>
            </a:r>
            <a:r>
              <a:rPr lang="ru-RU" sz="2400" dirty="0"/>
              <a:t>;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     </a:t>
            </a:r>
            <a:r>
              <a:rPr lang="ru-RU" sz="2400" b="1" dirty="0" err="1"/>
              <a:t>Важкість</a:t>
            </a:r>
            <a:r>
              <a:rPr lang="ru-RU" sz="2400" b="1" dirty="0"/>
              <a:t> </a:t>
            </a:r>
            <a:r>
              <a:rPr lang="ru-RU" sz="2400" b="1" dirty="0" err="1"/>
              <a:t>праці</a:t>
            </a:r>
            <a:r>
              <a:rPr lang="ru-RU" sz="2400" b="1" dirty="0"/>
              <a:t> </a:t>
            </a:r>
            <a:r>
              <a:rPr lang="ru-RU" sz="2400" dirty="0"/>
              <a:t>- характеристика трудового </a:t>
            </a:r>
            <a:r>
              <a:rPr lang="ru-RU" sz="2400" dirty="0" err="1"/>
              <a:t>процесу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відображає</a:t>
            </a:r>
            <a:r>
              <a:rPr lang="ru-RU" sz="2400" dirty="0"/>
              <a:t> </a:t>
            </a:r>
            <a:r>
              <a:rPr lang="ru-RU" sz="2400" dirty="0" err="1"/>
              <a:t>переважне</a:t>
            </a:r>
            <a:r>
              <a:rPr lang="ru-RU" sz="2400" dirty="0"/>
              <a:t> </a:t>
            </a:r>
            <a:r>
              <a:rPr lang="ru-RU" sz="2400" dirty="0" err="1"/>
              <a:t>навантаження</a:t>
            </a:r>
            <a:r>
              <a:rPr lang="ru-RU" sz="2400" dirty="0"/>
              <a:t> на опорно-</a:t>
            </a:r>
            <a:r>
              <a:rPr lang="ru-RU" sz="2400" dirty="0" err="1"/>
              <a:t>руховий</a:t>
            </a:r>
            <a:r>
              <a:rPr lang="ru-RU" sz="2400" dirty="0"/>
              <a:t> </a:t>
            </a:r>
            <a:r>
              <a:rPr lang="ru-RU" sz="2400" dirty="0" err="1"/>
              <a:t>апарат</a:t>
            </a:r>
            <a:r>
              <a:rPr lang="ru-RU" sz="2400" dirty="0"/>
              <a:t> і </a:t>
            </a:r>
            <a:r>
              <a:rPr lang="ru-RU" sz="2400" dirty="0" err="1"/>
              <a:t>функціональні</a:t>
            </a:r>
            <a:r>
              <a:rPr lang="ru-RU" sz="2400" dirty="0"/>
              <a:t> </a:t>
            </a:r>
            <a:r>
              <a:rPr lang="ru-RU" sz="2400" dirty="0" err="1"/>
              <a:t>системи</a:t>
            </a:r>
            <a:r>
              <a:rPr lang="ru-RU" sz="2400" dirty="0"/>
              <a:t> (</a:t>
            </a:r>
            <a:r>
              <a:rPr lang="ru-RU" sz="2400" dirty="0" err="1"/>
              <a:t>серцево-судинну</a:t>
            </a:r>
            <a:r>
              <a:rPr lang="ru-RU" sz="2400" dirty="0"/>
              <a:t>, </a:t>
            </a:r>
            <a:r>
              <a:rPr lang="ru-RU" sz="2400" dirty="0" err="1"/>
              <a:t>дихальну</a:t>
            </a:r>
            <a:r>
              <a:rPr lang="ru-RU" sz="2400" dirty="0"/>
              <a:t> та </a:t>
            </a:r>
            <a:r>
              <a:rPr lang="ru-RU" sz="2400" dirty="0" err="1"/>
              <a:t>ін</a:t>
            </a:r>
            <a:r>
              <a:rPr lang="ru-RU" sz="2400" dirty="0"/>
              <a:t>.),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забезпечують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діяльність</a:t>
            </a:r>
            <a:r>
              <a:rPr lang="ru-RU" sz="2400" dirty="0"/>
              <a:t>;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   </a:t>
            </a:r>
            <a:r>
              <a:rPr lang="ru-RU" sz="2400" b="1" dirty="0" err="1"/>
              <a:t>Напруженість</a:t>
            </a:r>
            <a:r>
              <a:rPr lang="ru-RU" sz="2400" b="1" dirty="0"/>
              <a:t> </a:t>
            </a:r>
            <a:r>
              <a:rPr lang="ru-RU" sz="2400" b="1" dirty="0" err="1"/>
              <a:t>праці</a:t>
            </a:r>
            <a:r>
              <a:rPr lang="ru-RU" sz="2400" b="1" dirty="0"/>
              <a:t> </a:t>
            </a:r>
            <a:r>
              <a:rPr lang="ru-RU" sz="2400" dirty="0"/>
              <a:t>- характеристика трудового </a:t>
            </a:r>
            <a:r>
              <a:rPr lang="ru-RU" sz="2400" dirty="0" err="1"/>
              <a:t>процесу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відображає</a:t>
            </a:r>
            <a:r>
              <a:rPr lang="ru-RU" sz="2400" dirty="0"/>
              <a:t> </a:t>
            </a:r>
            <a:r>
              <a:rPr lang="ru-RU" sz="2400" dirty="0" err="1"/>
              <a:t>переважне</a:t>
            </a:r>
            <a:r>
              <a:rPr lang="ru-RU" sz="2400" dirty="0"/>
              <a:t> </a:t>
            </a:r>
            <a:r>
              <a:rPr lang="ru-RU" sz="2400" dirty="0" err="1"/>
              <a:t>навантаження</a:t>
            </a:r>
            <a:r>
              <a:rPr lang="ru-RU" sz="2400" dirty="0"/>
              <a:t> на </a:t>
            </a:r>
            <a:r>
              <a:rPr lang="ru-RU" sz="2400" dirty="0" err="1"/>
              <a:t>центральну</a:t>
            </a:r>
            <a:r>
              <a:rPr lang="ru-RU" sz="2400" dirty="0"/>
              <a:t> </a:t>
            </a:r>
            <a:r>
              <a:rPr lang="ru-RU" sz="2400" dirty="0" err="1"/>
              <a:t>нервову</a:t>
            </a:r>
            <a:r>
              <a:rPr lang="ru-RU" sz="2400" dirty="0"/>
              <a:t> систему;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dirty="0"/>
              <a:t>Одну з </a:t>
            </a:r>
            <a:r>
              <a:rPr lang="ru-RU" sz="2800" dirty="0" err="1"/>
              <a:t>груп</a:t>
            </a:r>
            <a:r>
              <a:rPr lang="ru-RU" sz="2800" dirty="0"/>
              <a:t> хвороб </a:t>
            </a:r>
            <a:r>
              <a:rPr lang="ru-RU" sz="2800" dirty="0" err="1"/>
              <a:t>можна</a:t>
            </a:r>
            <a:r>
              <a:rPr lang="ru-RU" sz="2800" dirty="0"/>
              <a:t> </a:t>
            </a:r>
            <a:r>
              <a:rPr lang="ru-RU" sz="2800" dirty="0" err="1"/>
              <a:t>назвати</a:t>
            </a:r>
            <a:r>
              <a:rPr lang="ru-RU" sz="2800" dirty="0"/>
              <a:t> </a:t>
            </a:r>
            <a:r>
              <a:rPr lang="ru-RU" sz="2800" dirty="0" err="1"/>
              <a:t>виробничо</a:t>
            </a:r>
            <a:r>
              <a:rPr lang="ru-RU" sz="2800" dirty="0"/>
              <a:t> </a:t>
            </a:r>
            <a:r>
              <a:rPr lang="ru-RU" sz="2800" dirty="0" err="1"/>
              <a:t>зумовленими</a:t>
            </a:r>
            <a:r>
              <a:rPr lang="ru-RU" sz="2800" dirty="0"/>
              <a:t>. Вони </a:t>
            </a:r>
            <a:r>
              <a:rPr lang="ru-RU" sz="2800" dirty="0" err="1"/>
              <a:t>поліетіологічні</a:t>
            </a:r>
            <a:r>
              <a:rPr lang="ru-RU" sz="2800" dirty="0"/>
              <a:t>, </a:t>
            </a:r>
            <a:r>
              <a:rPr lang="ru-RU" sz="2800" dirty="0" err="1"/>
              <a:t>гетерогенні</a:t>
            </a:r>
            <a:r>
              <a:rPr lang="ru-RU" sz="2800" dirty="0"/>
              <a:t>, широко </a:t>
            </a:r>
            <a:r>
              <a:rPr lang="ru-RU" sz="2800" dirty="0" err="1"/>
              <a:t>поширені</a:t>
            </a:r>
            <a:r>
              <a:rPr lang="ru-RU" sz="2800" dirty="0"/>
              <a:t> </a:t>
            </a:r>
            <a:r>
              <a:rPr lang="ru-RU" sz="2800" dirty="0" err="1"/>
              <a:t>серед</a:t>
            </a:r>
            <a:r>
              <a:rPr lang="ru-RU" sz="2800" dirty="0"/>
              <a:t> </a:t>
            </a:r>
            <a:r>
              <a:rPr lang="ru-RU" sz="2800" dirty="0" err="1"/>
              <a:t>всіх</a:t>
            </a:r>
            <a:r>
              <a:rPr lang="ru-RU" sz="2800" dirty="0"/>
              <a:t> </a:t>
            </a:r>
            <a:r>
              <a:rPr lang="ru-RU" sz="2800" dirty="0" err="1"/>
              <a:t>контингентів</a:t>
            </a:r>
            <a:r>
              <a:rPr lang="ru-RU" sz="2800" dirty="0"/>
              <a:t>, але в </a:t>
            </a:r>
            <a:r>
              <a:rPr lang="ru-RU" sz="2800" dirty="0" err="1"/>
              <a:t>осіб</a:t>
            </a:r>
            <a:r>
              <a:rPr lang="ru-RU" sz="2800" dirty="0"/>
              <a:t> </a:t>
            </a:r>
            <a:r>
              <a:rPr lang="ru-RU" sz="2800" dirty="0" err="1"/>
              <a:t>певних</a:t>
            </a:r>
            <a:r>
              <a:rPr lang="ru-RU" sz="2800" dirty="0"/>
              <a:t> </a:t>
            </a:r>
            <a:r>
              <a:rPr lang="ru-RU" sz="2800" dirty="0" err="1"/>
              <a:t>професій</a:t>
            </a:r>
            <a:r>
              <a:rPr lang="ru-RU" sz="2800" dirty="0"/>
              <a:t> </a:t>
            </a:r>
            <a:r>
              <a:rPr lang="ru-RU" sz="2800" dirty="0" err="1"/>
              <a:t>зустрічаються</a:t>
            </a:r>
            <a:r>
              <a:rPr lang="ru-RU" sz="2800" dirty="0"/>
              <a:t> у </a:t>
            </a:r>
            <a:r>
              <a:rPr lang="ru-RU" sz="2800" dirty="0" err="1"/>
              <a:t>багато</a:t>
            </a:r>
            <a:r>
              <a:rPr lang="ru-RU" sz="2800" dirty="0"/>
              <a:t> </a:t>
            </a:r>
            <a:r>
              <a:rPr lang="ru-RU" sz="2800" dirty="0" err="1"/>
              <a:t>разів</a:t>
            </a:r>
            <a:r>
              <a:rPr lang="ru-RU" sz="2800" dirty="0"/>
              <a:t> </a:t>
            </a:r>
            <a:r>
              <a:rPr lang="ru-RU" sz="2800" dirty="0" err="1"/>
              <a:t>частіше</a:t>
            </a:r>
            <a:r>
              <a:rPr lang="ru-RU" sz="2800" dirty="0"/>
              <a:t>, </a:t>
            </a:r>
            <a:r>
              <a:rPr lang="ru-RU" sz="2800" dirty="0" err="1"/>
              <a:t>ніж</a:t>
            </a:r>
            <a:r>
              <a:rPr lang="ru-RU" sz="2800" dirty="0"/>
              <a:t> у </a:t>
            </a:r>
            <a:r>
              <a:rPr lang="ru-RU" sz="2800" dirty="0" err="1"/>
              <a:t>інших</a:t>
            </a:r>
            <a:r>
              <a:rPr lang="ru-RU" sz="2800" dirty="0"/>
              <a:t>. Такими є </a:t>
            </a:r>
            <a:r>
              <a:rPr lang="ru-RU" sz="2800" dirty="0" err="1"/>
              <a:t>пилові</a:t>
            </a:r>
            <a:r>
              <a:rPr lang="ru-RU" sz="2800" dirty="0"/>
              <a:t> </a:t>
            </a:r>
            <a:r>
              <a:rPr lang="ru-RU" sz="2800" dirty="0" err="1"/>
              <a:t>бронхіти</a:t>
            </a:r>
            <a:r>
              <a:rPr lang="ru-RU" sz="2800" dirty="0"/>
              <a:t>, </a:t>
            </a:r>
            <a:r>
              <a:rPr lang="ru-RU" sz="2800" dirty="0" err="1"/>
              <a:t>бронхіальна</a:t>
            </a:r>
            <a:r>
              <a:rPr lang="ru-RU" sz="2800" dirty="0"/>
              <a:t> астма у </a:t>
            </a:r>
            <a:r>
              <a:rPr lang="ru-RU" sz="2800" dirty="0" err="1"/>
              <a:t>хутровиків</a:t>
            </a:r>
            <a:r>
              <a:rPr lang="ru-RU" sz="2800" dirty="0"/>
              <a:t> і </a:t>
            </a:r>
            <a:r>
              <a:rPr lang="ru-RU" sz="2800" dirty="0" err="1"/>
              <a:t>фармацевтів</a:t>
            </a:r>
            <a:r>
              <a:rPr lang="ru-RU" sz="2800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772400" cy="1152128"/>
          </a:xfrm>
        </p:spPr>
        <p:txBody>
          <a:bodyPr/>
          <a:lstStyle/>
          <a:p>
            <a:pPr algn="ctr"/>
            <a:r>
              <a:rPr lang="ru-RU" sz="2400" dirty="0"/>
              <a:t>Для </a:t>
            </a:r>
            <a:r>
              <a:rPr lang="ru-RU" sz="2400" dirty="0" err="1"/>
              <a:t>гігієнічної</a:t>
            </a:r>
            <a:r>
              <a:rPr lang="ru-RU" sz="2400" dirty="0"/>
              <a:t> </a:t>
            </a:r>
            <a:r>
              <a:rPr lang="ru-RU" sz="2400" dirty="0" err="1"/>
              <a:t>оцінки</a:t>
            </a:r>
            <a:r>
              <a:rPr lang="ru-RU" sz="2400" dirty="0"/>
              <a:t> умов і характеру </a:t>
            </a:r>
            <a:r>
              <a:rPr lang="ru-RU" sz="2400" dirty="0" err="1"/>
              <a:t>праці</a:t>
            </a:r>
            <a:r>
              <a:rPr lang="ru-RU" sz="2400" dirty="0"/>
              <a:t> </a:t>
            </a:r>
            <a:r>
              <a:rPr lang="ru-RU" sz="2400" dirty="0" err="1"/>
              <a:t>розроблені</a:t>
            </a:r>
            <a:r>
              <a:rPr lang="ru-RU" sz="2400" dirty="0"/>
              <a:t> </a:t>
            </a:r>
            <a:r>
              <a:rPr lang="ru-RU" sz="2400" dirty="0" err="1"/>
              <a:t>критерії</a:t>
            </a:r>
            <a:r>
              <a:rPr lang="ru-RU" sz="2400" dirty="0"/>
              <a:t>, </a:t>
            </a:r>
            <a:r>
              <a:rPr lang="ru-RU" sz="2400" dirty="0" err="1"/>
              <a:t>згідно</a:t>
            </a:r>
            <a:r>
              <a:rPr lang="ru-RU" sz="2400" dirty="0"/>
              <a:t> з </a:t>
            </a:r>
            <a:r>
              <a:rPr lang="ru-RU" sz="2400" dirty="0" err="1"/>
              <a:t>якими</a:t>
            </a:r>
            <a:r>
              <a:rPr lang="ru-RU" sz="2400" dirty="0"/>
              <a:t> </a:t>
            </a:r>
            <a:r>
              <a:rPr lang="ru-RU" sz="2400" dirty="0" err="1"/>
              <a:t>розрізняють</a:t>
            </a:r>
            <a:r>
              <a:rPr lang="ru-RU" sz="2400" dirty="0"/>
              <a:t> </a:t>
            </a:r>
            <a:r>
              <a:rPr lang="ru-RU" sz="2400" dirty="0" err="1"/>
              <a:t>наступні</a:t>
            </a:r>
            <a:r>
              <a:rPr lang="ru-RU" sz="2400" dirty="0"/>
              <a:t> </a:t>
            </a:r>
            <a:r>
              <a:rPr lang="ru-RU" sz="2400" dirty="0" err="1"/>
              <a:t>класи</a:t>
            </a:r>
            <a:r>
              <a:rPr lang="ru-RU" sz="2400" dirty="0"/>
              <a:t> умов </a:t>
            </a:r>
            <a:r>
              <a:rPr lang="ru-RU" sz="2400" dirty="0" err="1"/>
              <a:t>праці</a:t>
            </a:r>
            <a:r>
              <a:rPr lang="ru-RU" sz="2400" dirty="0"/>
              <a:t>: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568952" cy="468052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err="1"/>
              <a:t>Клас</a:t>
            </a:r>
            <a:r>
              <a:rPr lang="ru-RU" sz="2400" dirty="0"/>
              <a:t> </a:t>
            </a:r>
            <a:r>
              <a:rPr lang="en-US" sz="2400" dirty="0"/>
              <a:t>I - </a:t>
            </a:r>
            <a:r>
              <a:rPr lang="ru-RU" sz="2400" dirty="0" err="1"/>
              <a:t>оптимальні</a:t>
            </a:r>
            <a:r>
              <a:rPr lang="ru-RU" sz="2400" dirty="0"/>
              <a:t> </a:t>
            </a:r>
            <a:r>
              <a:rPr lang="ru-RU" sz="2400" dirty="0" err="1"/>
              <a:t>умови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, при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виключено</a:t>
            </a:r>
            <a:r>
              <a:rPr lang="ru-RU" sz="2400" dirty="0"/>
              <a:t> </a:t>
            </a:r>
            <a:r>
              <a:rPr lang="ru-RU" sz="2400" dirty="0" err="1"/>
              <a:t>несприятливий</a:t>
            </a:r>
            <a:r>
              <a:rPr lang="ru-RU" sz="2400" dirty="0"/>
              <a:t> </a:t>
            </a:r>
            <a:r>
              <a:rPr lang="ru-RU" sz="2400" dirty="0" err="1"/>
              <a:t>вплив</a:t>
            </a:r>
            <a:r>
              <a:rPr lang="ru-RU" sz="2400" dirty="0"/>
              <a:t> на </a:t>
            </a:r>
            <a:r>
              <a:rPr lang="ru-RU" sz="2400" dirty="0" err="1"/>
              <a:t>працюючих</a:t>
            </a:r>
            <a:r>
              <a:rPr lang="ru-RU" sz="2400" dirty="0"/>
              <a:t> </a:t>
            </a:r>
            <a:r>
              <a:rPr lang="ru-RU" sz="2400" dirty="0" err="1"/>
              <a:t>небезпечних</a:t>
            </a:r>
            <a:r>
              <a:rPr lang="ru-RU" sz="2400" dirty="0"/>
              <a:t> і </a:t>
            </a:r>
            <a:r>
              <a:rPr lang="ru-RU" sz="2400" dirty="0" err="1"/>
              <a:t>шкідливих</a:t>
            </a:r>
            <a:r>
              <a:rPr lang="ru-RU" sz="2400" dirty="0"/>
              <a:t> </a:t>
            </a:r>
            <a:r>
              <a:rPr lang="ru-RU" sz="2400" dirty="0" err="1"/>
              <a:t>виробничих</a:t>
            </a:r>
            <a:r>
              <a:rPr lang="ru-RU" sz="2400" dirty="0"/>
              <a:t> </a:t>
            </a:r>
            <a:r>
              <a:rPr lang="ru-RU" sz="2400" dirty="0" err="1"/>
              <a:t>факторів</a:t>
            </a:r>
            <a:r>
              <a:rPr lang="ru-RU" sz="2400" dirty="0"/>
              <a:t>, </a:t>
            </a:r>
            <a:r>
              <a:rPr lang="ru-RU" sz="2400" dirty="0" err="1"/>
              <a:t>створюються</a:t>
            </a:r>
            <a:r>
              <a:rPr lang="ru-RU" sz="2400" dirty="0"/>
              <a:t> </a:t>
            </a:r>
            <a:r>
              <a:rPr lang="ru-RU" sz="2400" dirty="0" err="1"/>
              <a:t>передумови</a:t>
            </a:r>
            <a:r>
              <a:rPr lang="ru-RU" sz="2400" dirty="0"/>
              <a:t> для </a:t>
            </a:r>
            <a:r>
              <a:rPr lang="ru-RU" sz="2400" dirty="0" err="1"/>
              <a:t>збереження</a:t>
            </a:r>
            <a:r>
              <a:rPr lang="ru-RU" sz="2400" dirty="0"/>
              <a:t> </a:t>
            </a:r>
            <a:r>
              <a:rPr lang="ru-RU" sz="2400" dirty="0" err="1"/>
              <a:t>високого</a:t>
            </a:r>
            <a:r>
              <a:rPr lang="ru-RU" sz="2400" dirty="0"/>
              <a:t> </a:t>
            </a:r>
            <a:r>
              <a:rPr lang="ru-RU" sz="2400" dirty="0" err="1"/>
              <a:t>рівня</a:t>
            </a:r>
            <a:r>
              <a:rPr lang="ru-RU" sz="2400" dirty="0"/>
              <a:t> </a:t>
            </a:r>
            <a:r>
              <a:rPr lang="ru-RU" sz="2400" dirty="0" err="1"/>
              <a:t>працездатності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</a:pP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dirty="0" err="1"/>
              <a:t>Клас</a:t>
            </a:r>
            <a:r>
              <a:rPr lang="ru-RU" sz="2400" dirty="0"/>
              <a:t> </a:t>
            </a:r>
            <a:r>
              <a:rPr lang="en-US" sz="2400" dirty="0"/>
              <a:t>II - </a:t>
            </a:r>
            <a:r>
              <a:rPr lang="ru-RU" sz="2400" dirty="0" err="1"/>
              <a:t>допустимі</a:t>
            </a:r>
            <a:r>
              <a:rPr lang="ru-RU" sz="2400" dirty="0"/>
              <a:t> </a:t>
            </a:r>
            <a:r>
              <a:rPr lang="ru-RU" sz="2400" dirty="0" err="1"/>
              <a:t>умови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, при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рівень</a:t>
            </a:r>
            <a:r>
              <a:rPr lang="ru-RU" sz="2400" dirty="0"/>
              <a:t> </a:t>
            </a:r>
            <a:r>
              <a:rPr lang="ru-RU" sz="2400" dirty="0" err="1"/>
              <a:t>небезпечних</a:t>
            </a:r>
            <a:r>
              <a:rPr lang="ru-RU" sz="2400" dirty="0"/>
              <a:t> і </a:t>
            </a:r>
            <a:r>
              <a:rPr lang="ru-RU" sz="2400" dirty="0" err="1"/>
              <a:t>шкідливих</a:t>
            </a:r>
            <a:r>
              <a:rPr lang="ru-RU" sz="2400" dirty="0"/>
              <a:t> </a:t>
            </a:r>
            <a:r>
              <a:rPr lang="ru-RU" sz="2400" dirty="0" err="1"/>
              <a:t>виробничих</a:t>
            </a:r>
            <a:r>
              <a:rPr lang="ru-RU" sz="2400" dirty="0"/>
              <a:t> </a:t>
            </a:r>
            <a:r>
              <a:rPr lang="ru-RU" sz="2400" dirty="0" err="1"/>
              <a:t>факторів</a:t>
            </a:r>
            <a:r>
              <a:rPr lang="ru-RU" sz="2400" dirty="0"/>
              <a:t> не </a:t>
            </a:r>
            <a:r>
              <a:rPr lang="ru-RU" sz="2400" dirty="0" err="1"/>
              <a:t>перевищує</a:t>
            </a:r>
            <a:r>
              <a:rPr lang="ru-RU" sz="2400" dirty="0"/>
              <a:t> </a:t>
            </a:r>
            <a:r>
              <a:rPr lang="ru-RU" sz="2400" dirty="0" err="1"/>
              <a:t>встановлених</a:t>
            </a:r>
            <a:r>
              <a:rPr lang="ru-RU" sz="2400" dirty="0"/>
              <a:t> </a:t>
            </a:r>
            <a:r>
              <a:rPr lang="ru-RU" sz="2400" dirty="0" err="1"/>
              <a:t>гігієнічних</a:t>
            </a:r>
            <a:r>
              <a:rPr lang="ru-RU" sz="2400" dirty="0"/>
              <a:t> </a:t>
            </a:r>
            <a:r>
              <a:rPr lang="ru-RU" sz="2400" dirty="0" err="1"/>
              <a:t>нормативів</a:t>
            </a:r>
            <a:r>
              <a:rPr lang="ru-RU" sz="2400" dirty="0"/>
              <a:t> на </a:t>
            </a:r>
            <a:r>
              <a:rPr lang="ru-RU" sz="2400" dirty="0" err="1"/>
              <a:t>робочих</a:t>
            </a:r>
            <a:r>
              <a:rPr lang="ru-RU" sz="2400" dirty="0"/>
              <a:t> </a:t>
            </a:r>
            <a:r>
              <a:rPr lang="ru-RU" sz="2400" dirty="0" err="1"/>
              <a:t>місцях</a:t>
            </a:r>
            <a:r>
              <a:rPr lang="ru-RU" sz="2400" dirty="0"/>
              <a:t>, а </a:t>
            </a:r>
            <a:r>
              <a:rPr lang="ru-RU" sz="2400" dirty="0" err="1"/>
              <a:t>можливі</a:t>
            </a:r>
            <a:r>
              <a:rPr lang="ru-RU" sz="2400" dirty="0"/>
              <a:t> </a:t>
            </a:r>
            <a:r>
              <a:rPr lang="ru-RU" sz="2400" dirty="0" err="1"/>
              <a:t>функціональні</a:t>
            </a:r>
            <a:r>
              <a:rPr lang="ru-RU" sz="2400" dirty="0"/>
              <a:t> </a:t>
            </a:r>
            <a:r>
              <a:rPr lang="ru-RU" sz="2400" dirty="0" err="1"/>
              <a:t>зміни</a:t>
            </a:r>
            <a:r>
              <a:rPr lang="ru-RU" sz="2400" dirty="0"/>
              <a:t>, </a:t>
            </a:r>
            <a:r>
              <a:rPr lang="ru-RU" sz="2400" dirty="0" err="1"/>
              <a:t>викликані</a:t>
            </a:r>
            <a:r>
              <a:rPr lang="ru-RU" sz="2400" dirty="0"/>
              <a:t> </a:t>
            </a:r>
            <a:r>
              <a:rPr lang="ru-RU" sz="2400" dirty="0" err="1"/>
              <a:t>трудовим</a:t>
            </a:r>
            <a:r>
              <a:rPr lang="ru-RU" sz="2400" dirty="0"/>
              <a:t> </a:t>
            </a:r>
            <a:r>
              <a:rPr lang="ru-RU" sz="2400" dirty="0" err="1"/>
              <a:t>процесом</a:t>
            </a:r>
            <a:r>
              <a:rPr lang="ru-RU" sz="2400" dirty="0"/>
              <a:t>, </a:t>
            </a:r>
            <a:r>
              <a:rPr lang="ru-RU" sz="2400" dirty="0" err="1"/>
              <a:t>відновлюються</a:t>
            </a:r>
            <a:r>
              <a:rPr lang="ru-RU" sz="2400" dirty="0"/>
              <a:t> </a:t>
            </a:r>
            <a:r>
              <a:rPr lang="ru-RU" sz="2400" dirty="0" err="1"/>
              <a:t>під</a:t>
            </a:r>
            <a:r>
              <a:rPr lang="ru-RU" sz="2400" dirty="0"/>
              <a:t> час </a:t>
            </a:r>
            <a:r>
              <a:rPr lang="ru-RU" sz="2400" dirty="0" err="1"/>
              <a:t>відпочинку</a:t>
            </a:r>
            <a:r>
              <a:rPr lang="ru-RU" sz="2400" dirty="0"/>
              <a:t> і не </a:t>
            </a:r>
            <a:r>
              <a:rPr lang="ru-RU" sz="2400" dirty="0" err="1"/>
              <a:t>чинять</a:t>
            </a:r>
            <a:r>
              <a:rPr lang="ru-RU" sz="2400" dirty="0"/>
              <a:t> </a:t>
            </a:r>
            <a:r>
              <a:rPr lang="ru-RU" sz="2400" dirty="0" err="1"/>
              <a:t>несприятливого</a:t>
            </a:r>
            <a:r>
              <a:rPr lang="ru-RU" sz="2400" dirty="0"/>
              <a:t> </a:t>
            </a:r>
            <a:r>
              <a:rPr lang="ru-RU" sz="2400" dirty="0" err="1"/>
              <a:t>впливу</a:t>
            </a:r>
            <a:r>
              <a:rPr lang="ru-RU" sz="2400" dirty="0"/>
              <a:t> в </a:t>
            </a:r>
            <a:r>
              <a:rPr lang="ru-RU" sz="2400" dirty="0" err="1"/>
              <a:t>найближчому</a:t>
            </a:r>
            <a:r>
              <a:rPr lang="ru-RU" sz="2400" dirty="0"/>
              <a:t> і </a:t>
            </a:r>
            <a:r>
              <a:rPr lang="ru-RU" sz="2400" dirty="0" err="1"/>
              <a:t>віддаленому</a:t>
            </a:r>
            <a:r>
              <a:rPr lang="ru-RU" sz="2400" dirty="0"/>
              <a:t> </a:t>
            </a:r>
            <a:r>
              <a:rPr lang="ru-RU" sz="2400" dirty="0" err="1"/>
              <a:t>періоді</a:t>
            </a:r>
            <a:r>
              <a:rPr lang="ru-RU" sz="2400" dirty="0"/>
              <a:t> на стан </a:t>
            </a:r>
            <a:r>
              <a:rPr lang="ru-RU" sz="2400" dirty="0" err="1"/>
              <a:t>здоров'я</a:t>
            </a:r>
            <a:r>
              <a:rPr lang="ru-RU" sz="2400" dirty="0"/>
              <a:t> </a:t>
            </a:r>
            <a:r>
              <a:rPr lang="ru-RU" sz="2400" dirty="0" err="1"/>
              <a:t>працюючих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548680"/>
            <a:ext cx="7772400" cy="720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0768"/>
            <a:ext cx="9144000" cy="532859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i="1" dirty="0" err="1"/>
              <a:t>Клас</a:t>
            </a:r>
            <a:r>
              <a:rPr lang="ru-RU" sz="2400" i="1" dirty="0"/>
              <a:t> </a:t>
            </a:r>
            <a:r>
              <a:rPr lang="en-US" sz="2400" i="1" dirty="0"/>
              <a:t>III- </a:t>
            </a:r>
            <a:r>
              <a:rPr lang="ru-RU" sz="2400" i="1" dirty="0" err="1"/>
              <a:t>шкідливі</a:t>
            </a:r>
            <a:r>
              <a:rPr lang="ru-RU" sz="2400" i="1" dirty="0"/>
              <a:t> </a:t>
            </a:r>
            <a:r>
              <a:rPr lang="ru-RU" sz="2400" i="1" dirty="0" err="1"/>
              <a:t>умови</a:t>
            </a:r>
            <a:r>
              <a:rPr lang="ru-RU" sz="2400" i="1" dirty="0"/>
              <a:t> </a:t>
            </a:r>
            <a:r>
              <a:rPr lang="ru-RU" sz="2400" i="1" dirty="0" err="1"/>
              <a:t>праці</a:t>
            </a:r>
            <a:r>
              <a:rPr lang="ru-RU" sz="2400" i="1" dirty="0"/>
              <a:t>, </a:t>
            </a:r>
            <a:r>
              <a:rPr lang="ru-RU" sz="2400" i="1" dirty="0" err="1"/>
              <a:t>що</a:t>
            </a:r>
            <a:r>
              <a:rPr lang="ru-RU" sz="2400" i="1" dirty="0"/>
              <a:t> </a:t>
            </a:r>
            <a:r>
              <a:rPr lang="ru-RU" sz="2400" i="1" dirty="0" err="1"/>
              <a:t>характеризуються</a:t>
            </a:r>
            <a:r>
              <a:rPr lang="ru-RU" sz="2400" i="1" dirty="0"/>
              <a:t> </a:t>
            </a:r>
            <a:r>
              <a:rPr lang="ru-RU" sz="2400" i="1" dirty="0" err="1"/>
              <a:t>впливом</a:t>
            </a:r>
            <a:r>
              <a:rPr lang="ru-RU" sz="2400" i="1" dirty="0"/>
              <a:t> </a:t>
            </a:r>
            <a:r>
              <a:rPr lang="ru-RU" sz="2400" i="1" dirty="0" err="1"/>
              <a:t>шкідливих</a:t>
            </a:r>
            <a:r>
              <a:rPr lang="ru-RU" sz="2400" i="1" dirty="0"/>
              <a:t> </a:t>
            </a:r>
            <a:r>
              <a:rPr lang="ru-RU" sz="2400" i="1" dirty="0" err="1"/>
              <a:t>виробничих</a:t>
            </a:r>
            <a:r>
              <a:rPr lang="ru-RU" sz="2400" i="1" dirty="0"/>
              <a:t> </a:t>
            </a:r>
            <a:r>
              <a:rPr lang="ru-RU" sz="2400" i="1" dirty="0" err="1"/>
              <a:t>факторів</a:t>
            </a:r>
            <a:r>
              <a:rPr lang="ru-RU" sz="2400" i="1" dirty="0"/>
              <a:t> в </a:t>
            </a:r>
            <a:r>
              <a:rPr lang="ru-RU" sz="2400" i="1" dirty="0" err="1"/>
              <a:t>значеннях</a:t>
            </a:r>
            <a:r>
              <a:rPr lang="ru-RU" sz="2400" i="1" dirty="0"/>
              <a:t>, </a:t>
            </a:r>
            <a:r>
              <a:rPr lang="ru-RU" sz="2400" i="1" dirty="0" err="1"/>
              <a:t>що</a:t>
            </a:r>
            <a:r>
              <a:rPr lang="ru-RU" sz="2400" i="1" dirty="0"/>
              <a:t> </a:t>
            </a:r>
            <a:r>
              <a:rPr lang="ru-RU" sz="2400" i="1" dirty="0" err="1"/>
              <a:t>перевищують</a:t>
            </a:r>
            <a:r>
              <a:rPr lang="ru-RU" sz="2400" i="1" dirty="0"/>
              <a:t> </a:t>
            </a:r>
            <a:r>
              <a:rPr lang="ru-RU" sz="2400" i="1" dirty="0" err="1"/>
              <a:t>гігієнічні</a:t>
            </a:r>
            <a:r>
              <a:rPr lang="ru-RU" sz="2400" i="1" dirty="0"/>
              <a:t> </a:t>
            </a:r>
            <a:r>
              <a:rPr lang="ru-RU" sz="2400" i="1" dirty="0" err="1"/>
              <a:t>нормативи</a:t>
            </a:r>
            <a:r>
              <a:rPr lang="ru-RU" sz="2400" i="1" dirty="0"/>
              <a:t> і </a:t>
            </a:r>
            <a:r>
              <a:rPr lang="ru-RU" sz="2400" i="1" dirty="0" err="1"/>
              <a:t>здатні</a:t>
            </a:r>
            <a:r>
              <a:rPr lang="ru-RU" sz="2400" i="1" dirty="0"/>
              <a:t> </a:t>
            </a:r>
            <a:r>
              <a:rPr lang="ru-RU" sz="2400" i="1" dirty="0" err="1"/>
              <a:t>чинити</a:t>
            </a:r>
            <a:r>
              <a:rPr lang="ru-RU" sz="2400" i="1" dirty="0"/>
              <a:t> </a:t>
            </a:r>
            <a:r>
              <a:rPr lang="ru-RU" sz="2400" i="1" dirty="0" err="1"/>
              <a:t>несприятливий</a:t>
            </a:r>
            <a:r>
              <a:rPr lang="ru-RU" sz="2400" i="1" dirty="0"/>
              <a:t> </a:t>
            </a:r>
            <a:r>
              <a:rPr lang="ru-RU" sz="2400" i="1" dirty="0" err="1"/>
              <a:t>вплив</a:t>
            </a:r>
            <a:r>
              <a:rPr lang="ru-RU" sz="2400" i="1" dirty="0"/>
              <a:t> на </a:t>
            </a:r>
            <a:r>
              <a:rPr lang="ru-RU" sz="2400" i="1" dirty="0" err="1"/>
              <a:t>організм</a:t>
            </a:r>
            <a:r>
              <a:rPr lang="ru-RU" sz="2400" i="1" dirty="0"/>
              <a:t> </a:t>
            </a:r>
            <a:r>
              <a:rPr lang="ru-RU" sz="2400" i="1" dirty="0" err="1"/>
              <a:t>працюючого</a:t>
            </a:r>
            <a:endParaRPr lang="ru-RU" sz="2400" i="1" dirty="0"/>
          </a:p>
          <a:p>
            <a:pPr>
              <a:lnSpc>
                <a:spcPct val="80000"/>
              </a:lnSpc>
            </a:pPr>
            <a:endParaRPr lang="ru-RU" sz="2400" i="1" dirty="0"/>
          </a:p>
          <a:p>
            <a:pPr>
              <a:lnSpc>
                <a:spcPct val="80000"/>
              </a:lnSpc>
            </a:pPr>
            <a:r>
              <a:rPr lang="ru-RU" sz="2400" i="1" dirty="0"/>
              <a:t>Перша </a:t>
            </a:r>
            <a:r>
              <a:rPr lang="ru-RU" sz="2400" i="1" dirty="0" err="1"/>
              <a:t>ступінь</a:t>
            </a:r>
            <a:r>
              <a:rPr lang="ru-RU" sz="2400" i="1" dirty="0"/>
              <a:t> </a:t>
            </a:r>
            <a:r>
              <a:rPr lang="en-US" sz="2400" i="1" dirty="0"/>
              <a:t>III </a:t>
            </a:r>
            <a:r>
              <a:rPr lang="ru-RU" sz="2400" i="1" dirty="0" err="1"/>
              <a:t>класу</a:t>
            </a:r>
            <a:r>
              <a:rPr lang="ru-RU" sz="2400" i="1" dirty="0"/>
              <a:t> (3.1) - </a:t>
            </a:r>
            <a:r>
              <a:rPr lang="ru-RU" sz="2400" i="1" dirty="0" err="1"/>
              <a:t>умови</a:t>
            </a:r>
            <a:r>
              <a:rPr lang="ru-RU" sz="2400" i="1" dirty="0"/>
              <a:t> </a:t>
            </a:r>
            <a:r>
              <a:rPr lang="ru-RU" sz="2400" i="1" dirty="0" err="1"/>
              <a:t>праці</a:t>
            </a:r>
            <a:r>
              <a:rPr lang="ru-RU" sz="2400" i="1" dirty="0"/>
              <a:t>, </a:t>
            </a:r>
            <a:r>
              <a:rPr lang="ru-RU" sz="2400" i="1" dirty="0" err="1"/>
              <a:t>що</a:t>
            </a:r>
            <a:r>
              <a:rPr lang="ru-RU" sz="2400" i="1" dirty="0"/>
              <a:t> </a:t>
            </a:r>
            <a:r>
              <a:rPr lang="ru-RU" sz="2400" i="1" dirty="0" err="1"/>
              <a:t>характеризуються</a:t>
            </a:r>
            <a:r>
              <a:rPr lang="ru-RU" sz="2400" i="1" dirty="0"/>
              <a:t> такими </a:t>
            </a:r>
            <a:r>
              <a:rPr lang="ru-RU" sz="2400" i="1" dirty="0" err="1"/>
              <a:t>відхиленнями</a:t>
            </a:r>
            <a:r>
              <a:rPr lang="ru-RU" sz="2400" i="1" dirty="0"/>
              <a:t> </a:t>
            </a:r>
            <a:r>
              <a:rPr lang="ru-RU" sz="2400" i="1" dirty="0" err="1"/>
              <a:t>від</a:t>
            </a:r>
            <a:r>
              <a:rPr lang="ru-RU" sz="2400" i="1" dirty="0"/>
              <a:t> ГДК, </a:t>
            </a:r>
            <a:r>
              <a:rPr lang="ru-RU" sz="2400" i="1" dirty="0" err="1"/>
              <a:t>які</a:t>
            </a:r>
            <a:r>
              <a:rPr lang="ru-RU" sz="2400" i="1" dirty="0"/>
              <a:t> </a:t>
            </a:r>
            <a:r>
              <a:rPr lang="ru-RU" sz="2400" i="1" dirty="0" err="1"/>
              <a:t>викликають</a:t>
            </a:r>
            <a:r>
              <a:rPr lang="ru-RU" sz="2400" i="1" dirty="0"/>
              <a:t> </a:t>
            </a:r>
            <a:r>
              <a:rPr lang="ru-RU" sz="2400" i="1" dirty="0" err="1"/>
              <a:t>оборотні</a:t>
            </a:r>
            <a:r>
              <a:rPr lang="ru-RU" sz="2400" i="1" dirty="0"/>
              <a:t> </a:t>
            </a:r>
            <a:r>
              <a:rPr lang="ru-RU" sz="2400" i="1" dirty="0" err="1"/>
              <a:t>функціональні</a:t>
            </a:r>
            <a:r>
              <a:rPr lang="ru-RU" sz="2400" i="1" dirty="0"/>
              <a:t> </a:t>
            </a:r>
            <a:r>
              <a:rPr lang="ru-RU" sz="2400" i="1" dirty="0" err="1"/>
              <a:t>зміни</a:t>
            </a:r>
            <a:r>
              <a:rPr lang="ru-RU" sz="2400" i="1" dirty="0"/>
              <a:t> в </a:t>
            </a:r>
            <a:r>
              <a:rPr lang="ru-RU" sz="2400" i="1" dirty="0" err="1"/>
              <a:t>організмі</a:t>
            </a:r>
            <a:r>
              <a:rPr lang="ru-RU" sz="2400" i="1" dirty="0"/>
              <a:t> і </a:t>
            </a:r>
            <a:r>
              <a:rPr lang="ru-RU" sz="2400" i="1" dirty="0" err="1"/>
              <a:t>зумовлюють</a:t>
            </a:r>
            <a:r>
              <a:rPr lang="ru-RU" sz="2400" i="1" dirty="0"/>
              <a:t> </a:t>
            </a:r>
            <a:r>
              <a:rPr lang="ru-RU" sz="2400" i="1" dirty="0" err="1"/>
              <a:t>розвиток</a:t>
            </a:r>
            <a:r>
              <a:rPr lang="ru-RU" sz="2400" i="1" dirty="0"/>
              <a:t> </a:t>
            </a:r>
            <a:r>
              <a:rPr lang="ru-RU" sz="2400" i="1" dirty="0" err="1"/>
              <a:t>захворювань</a:t>
            </a:r>
            <a:r>
              <a:rPr lang="ru-RU" sz="2400" i="1" dirty="0"/>
              <a:t>.</a:t>
            </a:r>
          </a:p>
          <a:p>
            <a:pPr>
              <a:lnSpc>
                <a:spcPct val="80000"/>
              </a:lnSpc>
            </a:pPr>
            <a:endParaRPr lang="ru-RU" sz="2400" i="1" dirty="0"/>
          </a:p>
          <a:p>
            <a:pPr>
              <a:lnSpc>
                <a:spcPct val="80000"/>
              </a:lnSpc>
            </a:pPr>
            <a:r>
              <a:rPr lang="ru-RU" sz="2400" i="1" dirty="0"/>
              <a:t>Друга </a:t>
            </a:r>
            <a:r>
              <a:rPr lang="ru-RU" sz="2400" i="1" dirty="0" err="1"/>
              <a:t>ступінь</a:t>
            </a:r>
            <a:r>
              <a:rPr lang="ru-RU" sz="2400" i="1" dirty="0"/>
              <a:t> </a:t>
            </a:r>
            <a:r>
              <a:rPr lang="en-US" sz="2400" i="1" dirty="0"/>
              <a:t>III </a:t>
            </a:r>
            <a:r>
              <a:rPr lang="ru-RU" sz="2400" i="1" dirty="0" err="1"/>
              <a:t>класу</a:t>
            </a:r>
            <a:r>
              <a:rPr lang="ru-RU" sz="2400" i="1" dirty="0"/>
              <a:t> (3.2) - </a:t>
            </a:r>
            <a:r>
              <a:rPr lang="ru-RU" sz="2400" i="1" dirty="0" err="1"/>
              <a:t>це</a:t>
            </a:r>
            <a:r>
              <a:rPr lang="ru-RU" sz="2400" i="1" dirty="0"/>
              <a:t> </a:t>
            </a:r>
            <a:r>
              <a:rPr lang="ru-RU" sz="2400" i="1" dirty="0" err="1"/>
              <a:t>умови</a:t>
            </a:r>
            <a:r>
              <a:rPr lang="ru-RU" sz="2400" i="1" dirty="0"/>
              <a:t> </a:t>
            </a:r>
            <a:r>
              <a:rPr lang="ru-RU" sz="2400" i="1" dirty="0" err="1"/>
              <a:t>праці</a:t>
            </a:r>
            <a:r>
              <a:rPr lang="ru-RU" sz="2400" i="1" dirty="0"/>
              <a:t>, </a:t>
            </a:r>
            <a:r>
              <a:rPr lang="ru-RU" sz="2400" i="1" dirty="0" err="1"/>
              <a:t>що</a:t>
            </a:r>
            <a:r>
              <a:rPr lang="ru-RU" sz="2400" i="1" dirty="0"/>
              <a:t> </a:t>
            </a:r>
            <a:r>
              <a:rPr lang="ru-RU" sz="2400" i="1" dirty="0" err="1"/>
              <a:t>характеризуються</a:t>
            </a:r>
            <a:r>
              <a:rPr lang="ru-RU" sz="2400" i="1" dirty="0"/>
              <a:t> такими </a:t>
            </a:r>
            <a:r>
              <a:rPr lang="ru-RU" sz="2400" i="1" dirty="0" err="1"/>
              <a:t>рівнями</a:t>
            </a:r>
            <a:r>
              <a:rPr lang="ru-RU" sz="2400" i="1" dirty="0"/>
              <a:t> </a:t>
            </a:r>
            <a:r>
              <a:rPr lang="ru-RU" sz="2400" i="1" dirty="0" err="1"/>
              <a:t>шкідливих</a:t>
            </a:r>
            <a:r>
              <a:rPr lang="ru-RU" sz="2400" i="1" dirty="0"/>
              <a:t> </a:t>
            </a:r>
            <a:r>
              <a:rPr lang="ru-RU" sz="2400" i="1" dirty="0" err="1"/>
              <a:t>виробничих</a:t>
            </a:r>
            <a:r>
              <a:rPr lang="ru-RU" sz="2400" i="1" dirty="0"/>
              <a:t> </a:t>
            </a:r>
            <a:r>
              <a:rPr lang="ru-RU" sz="2400" i="1" dirty="0" err="1"/>
              <a:t>факторів</a:t>
            </a:r>
            <a:r>
              <a:rPr lang="ru-RU" sz="2400" i="1" dirty="0"/>
              <a:t>, </a:t>
            </a:r>
            <a:r>
              <a:rPr lang="ru-RU" sz="2400" i="1" dirty="0" err="1"/>
              <a:t>які</a:t>
            </a:r>
            <a:r>
              <a:rPr lang="ru-RU" sz="2400" i="1" dirty="0"/>
              <a:t> </a:t>
            </a:r>
            <a:r>
              <a:rPr lang="ru-RU" sz="2400" i="1" dirty="0" err="1"/>
              <a:t>можуть</a:t>
            </a:r>
            <a:r>
              <a:rPr lang="ru-RU" sz="2400" i="1" dirty="0"/>
              <a:t> </a:t>
            </a:r>
            <a:r>
              <a:rPr lang="ru-RU" sz="2400" i="1" dirty="0" err="1"/>
              <a:t>викликати</a:t>
            </a:r>
            <a:r>
              <a:rPr lang="ru-RU" sz="2400" i="1" dirty="0"/>
              <a:t> </a:t>
            </a:r>
            <a:r>
              <a:rPr lang="ru-RU" sz="2400" i="1" dirty="0" err="1"/>
              <a:t>стійкі</a:t>
            </a:r>
            <a:r>
              <a:rPr lang="ru-RU" sz="2400" i="1" dirty="0"/>
              <a:t> </a:t>
            </a:r>
            <a:r>
              <a:rPr lang="ru-RU" sz="2400" i="1" dirty="0" err="1"/>
              <a:t>функціональні</a:t>
            </a:r>
            <a:r>
              <a:rPr lang="ru-RU" sz="2400" i="1" dirty="0"/>
              <a:t> </a:t>
            </a:r>
            <a:r>
              <a:rPr lang="ru-RU" sz="2400" i="1" dirty="0" err="1"/>
              <a:t>зміни</a:t>
            </a:r>
            <a:r>
              <a:rPr lang="ru-RU" sz="2400" i="1" dirty="0"/>
              <a:t>, привести до </a:t>
            </a:r>
            <a:r>
              <a:rPr lang="ru-RU" sz="2400" i="1" dirty="0" err="1"/>
              <a:t>зростання</a:t>
            </a:r>
            <a:r>
              <a:rPr lang="ru-RU" sz="2400" i="1" dirty="0"/>
              <a:t> </a:t>
            </a:r>
            <a:r>
              <a:rPr lang="ru-RU" sz="2400" i="1" dirty="0" err="1"/>
              <a:t>захворюваності</a:t>
            </a:r>
            <a:r>
              <a:rPr lang="ru-RU" sz="2400" i="1" dirty="0"/>
              <a:t> з </a:t>
            </a:r>
            <a:r>
              <a:rPr lang="ru-RU" sz="2400" i="1" dirty="0" err="1"/>
              <a:t>тимчасовою</a:t>
            </a:r>
            <a:r>
              <a:rPr lang="ru-RU" sz="2400" i="1" dirty="0"/>
              <a:t> </a:t>
            </a:r>
            <a:r>
              <a:rPr lang="ru-RU" sz="2400" i="1" dirty="0" err="1"/>
              <a:t>втратою</a:t>
            </a:r>
            <a:r>
              <a:rPr lang="ru-RU" sz="2400" i="1" dirty="0"/>
              <a:t> </a:t>
            </a:r>
            <a:r>
              <a:rPr lang="ru-RU" sz="2400" i="1" dirty="0" err="1"/>
              <a:t>працездатності</a:t>
            </a:r>
            <a:r>
              <a:rPr lang="ru-RU" sz="2400" i="1" dirty="0"/>
              <a:t>, </a:t>
            </a:r>
            <a:r>
              <a:rPr lang="ru-RU" sz="2400" i="1" dirty="0" err="1"/>
              <a:t>появі</a:t>
            </a:r>
            <a:r>
              <a:rPr lang="ru-RU" sz="2400" i="1" dirty="0"/>
              <a:t> </a:t>
            </a:r>
            <a:r>
              <a:rPr lang="ru-RU" sz="2400" i="1" dirty="0" err="1"/>
              <a:t>ознак</a:t>
            </a:r>
            <a:r>
              <a:rPr lang="ru-RU" sz="2400" i="1" dirty="0"/>
              <a:t> </a:t>
            </a:r>
            <a:r>
              <a:rPr lang="ru-RU" sz="2400" i="1" dirty="0" err="1"/>
              <a:t>професійної</a:t>
            </a:r>
            <a:r>
              <a:rPr lang="ru-RU" sz="2400" i="1" dirty="0"/>
              <a:t> </a:t>
            </a:r>
            <a:r>
              <a:rPr lang="ru-RU" sz="2400" i="1" dirty="0" err="1"/>
              <a:t>патології</a:t>
            </a:r>
            <a:r>
              <a:rPr lang="ru-RU" sz="2400" i="1" dirty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1523CC7-95B0-4567-84F2-1EBAC56E6CC8}"/>
              </a:ext>
            </a:extLst>
          </p:cNvPr>
          <p:cNvSpPr/>
          <p:nvPr/>
        </p:nvSpPr>
        <p:spPr>
          <a:xfrm>
            <a:off x="755576" y="797511"/>
            <a:ext cx="76328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Третя</a:t>
            </a:r>
            <a:r>
              <a:rPr lang="ru-RU" sz="2800" dirty="0"/>
              <a:t> </a:t>
            </a:r>
            <a:r>
              <a:rPr lang="ru-RU" sz="2800" dirty="0" err="1"/>
              <a:t>ступінь</a:t>
            </a:r>
            <a:r>
              <a:rPr lang="ru-RU" sz="2800" dirty="0"/>
              <a:t> </a:t>
            </a:r>
            <a:r>
              <a:rPr lang="en-US" sz="2800" dirty="0"/>
              <a:t>III </a:t>
            </a:r>
            <a:r>
              <a:rPr lang="ru-RU" sz="2800" dirty="0" err="1"/>
              <a:t>класу</a:t>
            </a:r>
            <a:r>
              <a:rPr lang="ru-RU" sz="2800" dirty="0"/>
              <a:t> (3.3) - </a:t>
            </a:r>
            <a:r>
              <a:rPr lang="ru-RU" sz="2800" dirty="0" err="1"/>
              <a:t>це</a:t>
            </a:r>
            <a:r>
              <a:rPr lang="ru-RU" sz="2800" dirty="0"/>
              <a:t> </a:t>
            </a:r>
            <a:r>
              <a:rPr lang="ru-RU" sz="2800" dirty="0" err="1"/>
              <a:t>умови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характеризуються</a:t>
            </a:r>
            <a:r>
              <a:rPr lang="ru-RU" sz="2800" dirty="0"/>
              <a:t> такими </a:t>
            </a:r>
            <a:r>
              <a:rPr lang="ru-RU" sz="2800" dirty="0" err="1"/>
              <a:t>рівнями</a:t>
            </a:r>
            <a:r>
              <a:rPr lang="ru-RU" sz="2800" dirty="0"/>
              <a:t> </a:t>
            </a:r>
            <a:r>
              <a:rPr lang="ru-RU" sz="2800" dirty="0" err="1"/>
              <a:t>шкідливих</a:t>
            </a:r>
            <a:r>
              <a:rPr lang="ru-RU" sz="2800" dirty="0"/>
              <a:t> </a:t>
            </a:r>
            <a:r>
              <a:rPr lang="ru-RU" sz="2800" dirty="0" err="1"/>
              <a:t>факторів</a:t>
            </a:r>
            <a:r>
              <a:rPr lang="ru-RU" sz="2800" dirty="0"/>
              <a:t>, </a:t>
            </a:r>
            <a:r>
              <a:rPr lang="ru-RU" sz="2800" dirty="0" err="1"/>
              <a:t>вплив</a:t>
            </a:r>
            <a:r>
              <a:rPr lang="ru-RU" sz="2800" dirty="0"/>
              <a:t> </a:t>
            </a:r>
            <a:r>
              <a:rPr lang="ru-RU" sz="2800" dirty="0" err="1"/>
              <a:t>яких</a:t>
            </a:r>
            <a:r>
              <a:rPr lang="ru-RU" sz="2800" dirty="0"/>
              <a:t> </a:t>
            </a:r>
            <a:r>
              <a:rPr lang="ru-RU" sz="2800" dirty="0" err="1"/>
              <a:t>призводить</a:t>
            </a:r>
            <a:r>
              <a:rPr lang="ru-RU" sz="2800" dirty="0"/>
              <a:t> до </a:t>
            </a:r>
            <a:r>
              <a:rPr lang="ru-RU" sz="2800" dirty="0" err="1"/>
              <a:t>розвитку</a:t>
            </a:r>
            <a:r>
              <a:rPr lang="ru-RU" sz="2800" dirty="0"/>
              <a:t> </a:t>
            </a:r>
            <a:r>
              <a:rPr lang="ru-RU" sz="2800" dirty="0" err="1"/>
              <a:t>професійної</a:t>
            </a:r>
            <a:r>
              <a:rPr lang="ru-RU" sz="2800" dirty="0"/>
              <a:t> </a:t>
            </a:r>
            <a:r>
              <a:rPr lang="ru-RU" sz="2800" dirty="0" err="1"/>
              <a:t>патології</a:t>
            </a:r>
            <a:r>
              <a:rPr lang="ru-RU" sz="2800" dirty="0"/>
              <a:t> </a:t>
            </a:r>
            <a:r>
              <a:rPr lang="ru-RU" sz="2800" dirty="0" err="1"/>
              <a:t>легкої</a:t>
            </a:r>
            <a:r>
              <a:rPr lang="ru-RU" sz="2800" dirty="0"/>
              <a:t> і </a:t>
            </a:r>
            <a:r>
              <a:rPr lang="ru-RU" sz="2800" dirty="0" err="1"/>
              <a:t>середньої</a:t>
            </a:r>
            <a:r>
              <a:rPr lang="ru-RU" sz="2800" dirty="0"/>
              <a:t> </a:t>
            </a:r>
            <a:r>
              <a:rPr lang="ru-RU" sz="2800" dirty="0" err="1"/>
              <a:t>тяжкості</a:t>
            </a:r>
            <a:r>
              <a:rPr lang="ru-RU" sz="2800" dirty="0"/>
              <a:t> (з </a:t>
            </a:r>
            <a:r>
              <a:rPr lang="ru-RU" sz="2800" dirty="0" err="1"/>
              <a:t>втратою</a:t>
            </a:r>
            <a:r>
              <a:rPr lang="ru-RU" sz="2800" dirty="0"/>
              <a:t> </a:t>
            </a:r>
            <a:r>
              <a:rPr lang="ru-RU" sz="2800" dirty="0" err="1"/>
              <a:t>професійної</a:t>
            </a:r>
            <a:r>
              <a:rPr lang="ru-RU" sz="2800" dirty="0"/>
              <a:t> </a:t>
            </a:r>
            <a:r>
              <a:rPr lang="ru-RU" sz="2800" dirty="0" err="1"/>
              <a:t>працездатності</a:t>
            </a:r>
            <a:r>
              <a:rPr lang="ru-RU" sz="2800" dirty="0"/>
              <a:t>) в </a:t>
            </a:r>
            <a:r>
              <a:rPr lang="ru-RU" sz="2800" dirty="0" err="1"/>
              <a:t>період</a:t>
            </a:r>
            <a:r>
              <a:rPr lang="ru-RU" sz="2800" dirty="0"/>
              <a:t> </a:t>
            </a:r>
            <a:r>
              <a:rPr lang="ru-RU" sz="2800" dirty="0" err="1"/>
              <a:t>трудової</a:t>
            </a:r>
            <a:r>
              <a:rPr lang="ru-RU" sz="2800" dirty="0"/>
              <a:t> </a:t>
            </a:r>
            <a:r>
              <a:rPr lang="ru-RU" sz="2800" dirty="0" err="1"/>
              <a:t>діяльності</a:t>
            </a:r>
            <a:r>
              <a:rPr lang="ru-RU" sz="2800" dirty="0"/>
              <a:t>, </a:t>
            </a:r>
            <a:r>
              <a:rPr lang="ru-RU" sz="2800" dirty="0" err="1"/>
              <a:t>зростання</a:t>
            </a:r>
            <a:r>
              <a:rPr lang="ru-RU" sz="2800" dirty="0"/>
              <a:t> </a:t>
            </a:r>
            <a:r>
              <a:rPr lang="ru-RU" sz="2800" dirty="0" err="1"/>
              <a:t>хронічної</a:t>
            </a:r>
            <a:r>
              <a:rPr lang="ru-RU" sz="2800" dirty="0"/>
              <a:t> (</a:t>
            </a:r>
            <a:r>
              <a:rPr lang="ru-RU" sz="2800" dirty="0" err="1"/>
              <a:t>виробничо</a:t>
            </a:r>
            <a:r>
              <a:rPr lang="ru-RU" sz="2800" dirty="0"/>
              <a:t> </a:t>
            </a:r>
            <a:r>
              <a:rPr lang="ru-RU" sz="2800" dirty="0" err="1"/>
              <a:t>обумовленої</a:t>
            </a:r>
            <a:r>
              <a:rPr lang="ru-RU" sz="2800" dirty="0"/>
              <a:t>) </a:t>
            </a:r>
            <a:r>
              <a:rPr lang="ru-RU" sz="2800" dirty="0" err="1"/>
              <a:t>патології</a:t>
            </a:r>
            <a:r>
              <a:rPr lang="ru-RU" sz="2800" dirty="0"/>
              <a:t>, </a:t>
            </a:r>
            <a:r>
              <a:rPr lang="ru-RU" sz="2800" dirty="0" err="1"/>
              <a:t>включаючи</a:t>
            </a:r>
            <a:r>
              <a:rPr lang="ru-RU" sz="2800" dirty="0"/>
              <a:t> </a:t>
            </a:r>
            <a:r>
              <a:rPr lang="ru-RU" sz="2800" dirty="0" err="1"/>
              <a:t>підвищені</a:t>
            </a:r>
            <a:r>
              <a:rPr lang="ru-RU" sz="2800" dirty="0"/>
              <a:t> </a:t>
            </a:r>
            <a:r>
              <a:rPr lang="ru-RU" sz="2800" dirty="0" err="1"/>
              <a:t>рівні</a:t>
            </a:r>
            <a:r>
              <a:rPr lang="ru-RU" sz="2800" dirty="0"/>
              <a:t> </a:t>
            </a:r>
            <a:r>
              <a:rPr lang="ru-RU" sz="2800" dirty="0" err="1"/>
              <a:t>захворюваності</a:t>
            </a:r>
            <a:r>
              <a:rPr lang="ru-RU" sz="2800" dirty="0"/>
              <a:t> з </a:t>
            </a:r>
            <a:r>
              <a:rPr lang="ru-RU" sz="2800" dirty="0" err="1"/>
              <a:t>тимчасовою</a:t>
            </a:r>
            <a:r>
              <a:rPr lang="ru-RU" sz="2800" dirty="0"/>
              <a:t> </a:t>
            </a:r>
            <a:r>
              <a:rPr lang="ru-RU" sz="2800" dirty="0" err="1"/>
              <a:t>втратою</a:t>
            </a:r>
            <a:r>
              <a:rPr lang="ru-RU" sz="2800" dirty="0"/>
              <a:t> </a:t>
            </a:r>
            <a:r>
              <a:rPr lang="ru-RU" sz="2800" dirty="0" err="1"/>
              <a:t>працездатності</a:t>
            </a:r>
            <a:r>
              <a:rPr lang="ru-RU" sz="2800" dirty="0"/>
              <a:t>.</a:t>
            </a:r>
            <a:endParaRPr lang="x-none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8751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81200"/>
            <a:ext cx="8280920" cy="432812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err="1"/>
              <a:t>Четверта</a:t>
            </a:r>
            <a:r>
              <a:rPr lang="ru-RU" sz="2400" dirty="0"/>
              <a:t> </a:t>
            </a:r>
            <a:r>
              <a:rPr lang="ru-RU" sz="2400" dirty="0" err="1"/>
              <a:t>ступінь</a:t>
            </a:r>
            <a:r>
              <a:rPr lang="ru-RU" sz="2400" dirty="0"/>
              <a:t> </a:t>
            </a:r>
            <a:r>
              <a:rPr lang="en-US" sz="2400" dirty="0"/>
              <a:t>III </a:t>
            </a:r>
            <a:r>
              <a:rPr lang="ru-RU" sz="2400" dirty="0" err="1"/>
              <a:t>класу</a:t>
            </a:r>
            <a:r>
              <a:rPr lang="ru-RU" sz="2400" dirty="0"/>
              <a:t> (3.4) - </a:t>
            </a:r>
            <a:r>
              <a:rPr lang="ru-RU" sz="2400" dirty="0" err="1"/>
              <a:t>умови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, при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виникнути</a:t>
            </a:r>
            <a:r>
              <a:rPr lang="ru-RU" sz="2400" dirty="0"/>
              <a:t> </a:t>
            </a:r>
            <a:r>
              <a:rPr lang="ru-RU" sz="2400" dirty="0" err="1"/>
              <a:t>виражені</a:t>
            </a:r>
            <a:r>
              <a:rPr lang="ru-RU" sz="2400" dirty="0"/>
              <a:t> </a:t>
            </a:r>
            <a:r>
              <a:rPr lang="ru-RU" sz="2400" dirty="0" err="1"/>
              <a:t>форми</a:t>
            </a:r>
            <a:r>
              <a:rPr lang="ru-RU" sz="2400" dirty="0"/>
              <a:t> </a:t>
            </a:r>
            <a:r>
              <a:rPr lang="ru-RU" sz="2400" dirty="0" err="1"/>
              <a:t>професійних</a:t>
            </a:r>
            <a:r>
              <a:rPr lang="ru-RU" sz="2400" dirty="0"/>
              <a:t> </a:t>
            </a:r>
            <a:r>
              <a:rPr lang="ru-RU" sz="2400" dirty="0" err="1"/>
              <a:t>захворювань</a:t>
            </a:r>
            <a:r>
              <a:rPr lang="ru-RU" sz="2400" dirty="0"/>
              <a:t> </a:t>
            </a:r>
            <a:r>
              <a:rPr lang="ru-RU" sz="2400" dirty="0" err="1"/>
              <a:t>зі</a:t>
            </a:r>
            <a:r>
              <a:rPr lang="ru-RU" sz="2400" dirty="0"/>
              <a:t> </a:t>
            </a:r>
            <a:r>
              <a:rPr lang="ru-RU" sz="2400" dirty="0" err="1"/>
              <a:t>значним</a:t>
            </a:r>
            <a:r>
              <a:rPr lang="ru-RU" sz="2400" dirty="0"/>
              <a:t> </a:t>
            </a:r>
            <a:r>
              <a:rPr lang="ru-RU" sz="2400" dirty="0" err="1"/>
              <a:t>зростанням</a:t>
            </a:r>
            <a:r>
              <a:rPr lang="ru-RU" sz="2400" dirty="0"/>
              <a:t> </a:t>
            </a:r>
            <a:r>
              <a:rPr lang="ru-RU" sz="2400" dirty="0" err="1"/>
              <a:t>хронічної</a:t>
            </a:r>
            <a:r>
              <a:rPr lang="ru-RU" sz="2400" dirty="0"/>
              <a:t> </a:t>
            </a:r>
            <a:r>
              <a:rPr lang="ru-RU" sz="2400" dirty="0" err="1"/>
              <a:t>патології</a:t>
            </a:r>
            <a:r>
              <a:rPr lang="ru-RU" sz="2400" dirty="0"/>
              <a:t> та </a:t>
            </a:r>
            <a:r>
              <a:rPr lang="ru-RU" sz="2400" dirty="0" err="1"/>
              <a:t>високими</a:t>
            </a:r>
            <a:r>
              <a:rPr lang="ru-RU" sz="2400" dirty="0"/>
              <a:t> </a:t>
            </a:r>
            <a:r>
              <a:rPr lang="ru-RU" sz="2400" dirty="0" err="1"/>
              <a:t>рівнями</a:t>
            </a:r>
            <a:r>
              <a:rPr lang="ru-RU" sz="2400" dirty="0"/>
              <a:t> </a:t>
            </a:r>
            <a:r>
              <a:rPr lang="ru-RU" sz="2400" dirty="0" err="1"/>
              <a:t>захворюваності</a:t>
            </a:r>
            <a:r>
              <a:rPr lang="ru-RU" sz="2400" dirty="0"/>
              <a:t> з </a:t>
            </a:r>
            <a:r>
              <a:rPr lang="ru-RU" sz="2400" dirty="0" err="1"/>
              <a:t>тимчасовою</a:t>
            </a:r>
            <a:r>
              <a:rPr lang="ru-RU" sz="2400" dirty="0"/>
              <a:t> </a:t>
            </a:r>
            <a:r>
              <a:rPr lang="ru-RU" sz="2400" dirty="0" err="1"/>
              <a:t>втратою</a:t>
            </a:r>
            <a:r>
              <a:rPr lang="ru-RU" sz="2400" dirty="0"/>
              <a:t> </a:t>
            </a:r>
            <a:r>
              <a:rPr lang="ru-RU" sz="2400" dirty="0" err="1"/>
              <a:t>працездатності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</a:pP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dirty="0" err="1"/>
              <a:t>Клас</a:t>
            </a:r>
            <a:r>
              <a:rPr lang="ru-RU" sz="2400" dirty="0"/>
              <a:t> </a:t>
            </a:r>
            <a:r>
              <a:rPr lang="en-US" sz="2400" dirty="0"/>
              <a:t>IV - </a:t>
            </a:r>
            <a:r>
              <a:rPr lang="ru-RU" sz="2400" dirty="0" err="1"/>
              <a:t>небезпечні</a:t>
            </a:r>
            <a:r>
              <a:rPr lang="ru-RU" sz="2400" dirty="0"/>
              <a:t> (</a:t>
            </a:r>
            <a:r>
              <a:rPr lang="ru-RU" sz="2400" dirty="0" err="1"/>
              <a:t>екстремальні</a:t>
            </a:r>
            <a:r>
              <a:rPr lang="ru-RU" sz="2400" dirty="0"/>
              <a:t>) </a:t>
            </a:r>
            <a:r>
              <a:rPr lang="ru-RU" sz="2400" dirty="0" err="1"/>
              <a:t>умови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, при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вплив</a:t>
            </a:r>
            <a:r>
              <a:rPr lang="ru-RU" sz="2400" dirty="0"/>
              <a:t> на </a:t>
            </a:r>
            <a:r>
              <a:rPr lang="ru-RU" sz="2400" dirty="0" err="1"/>
              <a:t>організм</a:t>
            </a:r>
            <a:r>
              <a:rPr lang="ru-RU" sz="2400" dirty="0"/>
              <a:t> </a:t>
            </a:r>
            <a:r>
              <a:rPr lang="ru-RU" sz="2400" dirty="0" err="1"/>
              <a:t>шкідливих</a:t>
            </a:r>
            <a:r>
              <a:rPr lang="ru-RU" sz="2400" dirty="0"/>
              <a:t> </a:t>
            </a:r>
            <a:r>
              <a:rPr lang="ru-RU" sz="2400" dirty="0" err="1"/>
              <a:t>виробничих</a:t>
            </a:r>
            <a:r>
              <a:rPr lang="ru-RU" sz="2400" dirty="0"/>
              <a:t> </a:t>
            </a:r>
            <a:r>
              <a:rPr lang="ru-RU" sz="2400" dirty="0" err="1"/>
              <a:t>факторів</a:t>
            </a:r>
            <a:r>
              <a:rPr lang="ru-RU" sz="2400" dirty="0"/>
              <a:t> </a:t>
            </a:r>
            <a:r>
              <a:rPr lang="ru-RU" sz="2400" dirty="0" err="1"/>
              <a:t>протягом</a:t>
            </a:r>
            <a:r>
              <a:rPr lang="ru-RU" sz="2400" dirty="0"/>
              <a:t> </a:t>
            </a:r>
            <a:r>
              <a:rPr lang="ru-RU" sz="2400" dirty="0" err="1"/>
              <a:t>робочої</a:t>
            </a:r>
            <a:r>
              <a:rPr lang="ru-RU" sz="2400" dirty="0"/>
              <a:t> </a:t>
            </a:r>
            <a:r>
              <a:rPr lang="ru-RU" sz="2400" dirty="0" err="1"/>
              <a:t>зміни</a:t>
            </a:r>
            <a:r>
              <a:rPr lang="ru-RU" sz="2400" dirty="0"/>
              <a:t> </a:t>
            </a:r>
            <a:r>
              <a:rPr lang="ru-RU" sz="2400" dirty="0" err="1"/>
              <a:t>створює</a:t>
            </a:r>
            <a:r>
              <a:rPr lang="ru-RU" sz="2400" dirty="0"/>
              <a:t> </a:t>
            </a:r>
            <a:r>
              <a:rPr lang="ru-RU" sz="2400" dirty="0" err="1"/>
              <a:t>загрозу</a:t>
            </a:r>
            <a:r>
              <a:rPr lang="ru-RU" sz="2400" dirty="0"/>
              <a:t> для </a:t>
            </a:r>
            <a:r>
              <a:rPr lang="ru-RU" sz="2400" dirty="0" err="1"/>
              <a:t>життя</a:t>
            </a:r>
            <a:r>
              <a:rPr lang="ru-RU" sz="2400" dirty="0"/>
              <a:t>, </a:t>
            </a:r>
            <a:r>
              <a:rPr lang="ru-RU" sz="2400" dirty="0" err="1"/>
              <a:t>обумовлює</a:t>
            </a:r>
            <a:r>
              <a:rPr lang="ru-RU" sz="2400" dirty="0"/>
              <a:t> </a:t>
            </a:r>
            <a:r>
              <a:rPr lang="ru-RU" sz="2400" dirty="0" err="1"/>
              <a:t>високий</a:t>
            </a:r>
            <a:r>
              <a:rPr lang="ru-RU" sz="2400" dirty="0"/>
              <a:t> </a:t>
            </a:r>
            <a:r>
              <a:rPr lang="ru-RU" sz="2400" dirty="0" err="1"/>
              <a:t>ризик</a:t>
            </a:r>
            <a:r>
              <a:rPr lang="ru-RU" sz="2400" dirty="0"/>
              <a:t> </a:t>
            </a:r>
            <a:r>
              <a:rPr lang="ru-RU" sz="2400" dirty="0" err="1"/>
              <a:t>виникнення</a:t>
            </a:r>
            <a:r>
              <a:rPr lang="ru-RU" sz="2400" dirty="0"/>
              <a:t> </a:t>
            </a:r>
            <a:r>
              <a:rPr lang="ru-RU" sz="2400" dirty="0" err="1"/>
              <a:t>важких</a:t>
            </a:r>
            <a:r>
              <a:rPr lang="ru-RU" sz="2400" dirty="0"/>
              <a:t> форм </a:t>
            </a:r>
            <a:r>
              <a:rPr lang="ru-RU" sz="2400" dirty="0" err="1"/>
              <a:t>гострих</a:t>
            </a:r>
            <a:r>
              <a:rPr lang="ru-RU" sz="2400" dirty="0"/>
              <a:t> </a:t>
            </a:r>
            <a:r>
              <a:rPr lang="ru-RU" sz="2400" dirty="0" err="1"/>
              <a:t>професійних</a:t>
            </a:r>
            <a:r>
              <a:rPr lang="ru-RU" sz="2400" dirty="0"/>
              <a:t> </a:t>
            </a:r>
            <a:r>
              <a:rPr lang="ru-RU" sz="2400" dirty="0" err="1"/>
              <a:t>уражень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8031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400" dirty="0" err="1"/>
              <a:t>Одні</a:t>
            </a:r>
            <a:r>
              <a:rPr lang="ru-RU" sz="2400" dirty="0"/>
              <a:t> </a:t>
            </a:r>
            <a:r>
              <a:rPr lang="ru-RU" sz="2400" dirty="0" err="1"/>
              <a:t>фактори</a:t>
            </a:r>
            <a:r>
              <a:rPr lang="ru-RU" sz="2400" dirty="0"/>
              <a:t>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відому</a:t>
            </a:r>
            <a:r>
              <a:rPr lang="ru-RU" sz="2400" dirty="0"/>
              <a:t> </a:t>
            </a:r>
            <a:r>
              <a:rPr lang="ru-RU" sz="2400" dirty="0" err="1"/>
              <a:t>вибірковість</a:t>
            </a:r>
            <a:r>
              <a:rPr lang="ru-RU" sz="2400" dirty="0"/>
              <a:t> </a:t>
            </a:r>
            <a:r>
              <a:rPr lang="ru-RU" sz="2400" dirty="0" err="1"/>
              <a:t>дії</a:t>
            </a:r>
            <a:r>
              <a:rPr lang="ru-RU" sz="2400" dirty="0"/>
              <a:t>, </a:t>
            </a:r>
            <a:r>
              <a:rPr lang="ru-RU" sz="2400" dirty="0" err="1"/>
              <a:t>інші</a:t>
            </a:r>
            <a:r>
              <a:rPr lang="ru-RU" sz="2400" dirty="0"/>
              <a:t> - </a:t>
            </a:r>
            <a:r>
              <a:rPr lang="ru-RU" sz="2400" dirty="0" err="1"/>
              <a:t>Політропний</a:t>
            </a:r>
            <a:r>
              <a:rPr lang="ru-RU" sz="2400" dirty="0"/>
              <a:t>.</a:t>
            </a:r>
          </a:p>
          <a:p>
            <a:r>
              <a:rPr lang="ru-RU" sz="2400" dirty="0" err="1"/>
              <a:t>Синдромний</a:t>
            </a:r>
            <a:r>
              <a:rPr lang="ru-RU" sz="2400" dirty="0"/>
              <a:t> </a:t>
            </a:r>
            <a:r>
              <a:rPr lang="ru-RU" sz="2400" dirty="0" err="1"/>
              <a:t>підхід</a:t>
            </a:r>
            <a:r>
              <a:rPr lang="ru-RU" sz="2400" dirty="0"/>
              <a:t> </a:t>
            </a:r>
            <a:r>
              <a:rPr lang="ru-RU" sz="2400" dirty="0" err="1"/>
              <a:t>дозволяє</a:t>
            </a:r>
            <a:r>
              <a:rPr lang="ru-RU" sz="2400" dirty="0"/>
              <a:t> </a:t>
            </a:r>
            <a:r>
              <a:rPr lang="ru-RU" sz="2400" dirty="0" err="1"/>
              <a:t>уточнити</a:t>
            </a:r>
            <a:r>
              <a:rPr lang="ru-RU" sz="2400" dirty="0"/>
              <a:t> патогенез і </a:t>
            </a:r>
            <a:r>
              <a:rPr lang="ru-RU" sz="2400" dirty="0" err="1"/>
              <a:t>клінічну</a:t>
            </a:r>
            <a:r>
              <a:rPr lang="ru-RU" sz="2400" dirty="0"/>
              <a:t> симптоматику </a:t>
            </a:r>
            <a:r>
              <a:rPr lang="ru-RU" sz="2400" dirty="0" err="1"/>
              <a:t>ураження</a:t>
            </a:r>
            <a:r>
              <a:rPr lang="ru-RU" sz="2400" dirty="0"/>
              <a:t> </a:t>
            </a:r>
            <a:r>
              <a:rPr lang="ru-RU" sz="2400" dirty="0" err="1"/>
              <a:t>певних</a:t>
            </a:r>
            <a:r>
              <a:rPr lang="ru-RU" sz="2400" dirty="0"/>
              <a:t> систем і </a:t>
            </a:r>
            <a:r>
              <a:rPr lang="ru-RU" sz="2400" dirty="0" err="1"/>
              <a:t>суттєво</a:t>
            </a:r>
            <a:r>
              <a:rPr lang="ru-RU" sz="2400" dirty="0"/>
              <a:t> </a:t>
            </a:r>
            <a:r>
              <a:rPr lang="ru-RU" sz="2400" dirty="0" err="1"/>
              <a:t>спростити</a:t>
            </a:r>
            <a:r>
              <a:rPr lang="ru-RU" sz="2400" dirty="0"/>
              <a:t> </a:t>
            </a:r>
            <a:r>
              <a:rPr lang="ru-RU" sz="2400" dirty="0" err="1"/>
              <a:t>діагностику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. </a:t>
            </a:r>
            <a:r>
              <a:rPr lang="ru-RU" sz="2400" dirty="0" err="1"/>
              <a:t>Він</a:t>
            </a:r>
            <a:r>
              <a:rPr lang="ru-RU" sz="2400" dirty="0"/>
              <a:t> не </a:t>
            </a:r>
            <a:r>
              <a:rPr lang="ru-RU" sz="2400" dirty="0" err="1"/>
              <a:t>виключає</a:t>
            </a:r>
            <a:r>
              <a:rPr lang="ru-RU" sz="2400" dirty="0"/>
              <a:t>, а </a:t>
            </a:r>
            <a:r>
              <a:rPr lang="ru-RU" sz="2400" dirty="0" err="1"/>
              <a:t>доповнює</a:t>
            </a:r>
            <a:r>
              <a:rPr lang="ru-RU" sz="2400" dirty="0"/>
              <a:t> </a:t>
            </a:r>
            <a:r>
              <a:rPr lang="ru-RU" sz="2400" dirty="0" err="1"/>
              <a:t>етіологічний</a:t>
            </a:r>
            <a:r>
              <a:rPr lang="ru-RU" sz="2400" dirty="0"/>
              <a:t> принцип, </a:t>
            </a:r>
            <a:r>
              <a:rPr lang="ru-RU" sz="2400" dirty="0" err="1"/>
              <a:t>послідовне</a:t>
            </a:r>
            <a:r>
              <a:rPr lang="ru-RU" sz="2400" dirty="0"/>
              <a:t> </a:t>
            </a:r>
            <a:r>
              <a:rPr lang="ru-RU" sz="2400" dirty="0" err="1"/>
              <a:t>застосування</a:t>
            </a:r>
            <a:r>
              <a:rPr lang="ru-RU" sz="2400" dirty="0"/>
              <a:t> </a:t>
            </a:r>
            <a:r>
              <a:rPr lang="ru-RU" sz="2400" dirty="0" err="1"/>
              <a:t>якого</a:t>
            </a:r>
            <a:r>
              <a:rPr lang="ru-RU" sz="2400" dirty="0"/>
              <a:t> </a:t>
            </a:r>
            <a:r>
              <a:rPr lang="ru-RU" sz="2400" dirty="0" err="1"/>
              <a:t>дає</a:t>
            </a:r>
            <a:r>
              <a:rPr lang="ru-RU" sz="2400" dirty="0"/>
              <a:t> </a:t>
            </a:r>
            <a:r>
              <a:rPr lang="ru-RU" sz="2400" dirty="0" err="1"/>
              <a:t>можливість</a:t>
            </a:r>
            <a:r>
              <a:rPr lang="ru-RU" sz="2400" dirty="0"/>
              <a:t> </a:t>
            </a:r>
            <a:r>
              <a:rPr lang="ru-RU" sz="2400" dirty="0" err="1"/>
              <a:t>скласти</a:t>
            </a:r>
            <a:r>
              <a:rPr lang="ru-RU" sz="2400" dirty="0"/>
              <a:t> </a:t>
            </a:r>
            <a:r>
              <a:rPr lang="ru-RU" sz="2400" dirty="0" err="1"/>
              <a:t>цілісне</a:t>
            </a:r>
            <a:r>
              <a:rPr lang="ru-RU" sz="2400" dirty="0"/>
              <a:t> </a:t>
            </a:r>
            <a:r>
              <a:rPr lang="ru-RU" sz="2400" dirty="0" err="1"/>
              <a:t>уявлення</a:t>
            </a:r>
            <a:r>
              <a:rPr lang="ru-RU" sz="2400" dirty="0"/>
              <a:t> про </a:t>
            </a:r>
            <a:r>
              <a:rPr lang="ru-RU" sz="2400" dirty="0" err="1"/>
              <a:t>вплив</a:t>
            </a:r>
            <a:r>
              <a:rPr lang="ru-RU" sz="2400" dirty="0"/>
              <a:t> </a:t>
            </a:r>
            <a:r>
              <a:rPr lang="ru-RU" sz="2400" dirty="0" err="1"/>
              <a:t>шкідливого</a:t>
            </a:r>
            <a:r>
              <a:rPr lang="ru-RU" sz="2400" dirty="0"/>
              <a:t> </a:t>
            </a:r>
            <a:r>
              <a:rPr lang="ru-RU" sz="2400" dirty="0" err="1"/>
              <a:t>виробничого</a:t>
            </a:r>
            <a:r>
              <a:rPr lang="ru-RU" sz="2400" dirty="0"/>
              <a:t> фактора на </a:t>
            </a:r>
            <a:r>
              <a:rPr lang="ru-RU" sz="2400" dirty="0" err="1"/>
              <a:t>організм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0" name="Rectangle 4"/>
          <p:cNvSpPr>
            <a:spLocks noGrp="1" noChangeArrowheads="1"/>
          </p:cNvSpPr>
          <p:nvPr>
            <p:ph type="ctrTitle"/>
          </p:nvPr>
        </p:nvSpPr>
        <p:spPr>
          <a:xfrm flipV="1">
            <a:off x="1048072" y="1034760"/>
            <a:ext cx="7772400" cy="45719"/>
          </a:xfrm>
        </p:spPr>
        <p:txBody>
          <a:bodyPr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67942" name="Rectangle 6"/>
          <p:cNvSpPr>
            <a:spLocks noChangeArrowheads="1"/>
          </p:cNvSpPr>
          <p:nvPr/>
        </p:nvSpPr>
        <p:spPr bwMode="auto">
          <a:xfrm>
            <a:off x="0" y="1278857"/>
            <a:ext cx="9144000" cy="10156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lstStyle/>
          <a:p>
            <a:pPr indent="449263" algn="ctr"/>
            <a:r>
              <a:rPr lang="ru-RU" sz="2000" dirty="0"/>
              <a:t>Наказом </a:t>
            </a:r>
            <a:r>
              <a:rPr lang="ru-RU" sz="2000" dirty="0" err="1"/>
              <a:t>Кабінету</a:t>
            </a:r>
            <a:r>
              <a:rPr lang="ru-RU" sz="2000" dirty="0"/>
              <a:t> </a:t>
            </a:r>
            <a:r>
              <a:rPr lang="ru-RU" sz="2000" dirty="0" err="1"/>
              <a:t>Міністрів</a:t>
            </a:r>
            <a:r>
              <a:rPr lang="ru-RU" sz="2000" dirty="0"/>
              <a:t> </a:t>
            </a:r>
            <a:r>
              <a:rPr lang="ru-RU" sz="2000" dirty="0" err="1"/>
              <a:t>України</a:t>
            </a:r>
            <a:r>
              <a:rPr lang="ru-RU" sz="2000" dirty="0"/>
              <a:t> №1662  «Про </a:t>
            </a:r>
            <a:r>
              <a:rPr lang="ru-RU" sz="2000" dirty="0" err="1"/>
              <a:t>затвердження</a:t>
            </a:r>
            <a:r>
              <a:rPr lang="ru-RU" sz="2000" dirty="0"/>
              <a:t> </a:t>
            </a:r>
            <a:r>
              <a:rPr lang="ru-RU" sz="2000" dirty="0" err="1"/>
              <a:t>Переліку</a:t>
            </a:r>
            <a:r>
              <a:rPr lang="ru-RU" sz="2000" dirty="0"/>
              <a:t> ПРОФЕСІЙНИХ </a:t>
            </a:r>
            <a:r>
              <a:rPr lang="ru-RU" sz="2000" dirty="0" err="1"/>
              <a:t>захворювань</a:t>
            </a:r>
            <a:r>
              <a:rPr lang="ru-RU" sz="2000" dirty="0"/>
              <a:t>» </a:t>
            </a:r>
            <a:r>
              <a:rPr lang="ru-RU" sz="2000" dirty="0" err="1"/>
              <a:t>від</a:t>
            </a:r>
            <a:r>
              <a:rPr lang="ru-RU" sz="2000" dirty="0"/>
              <a:t> 08.11.2000 </a:t>
            </a:r>
            <a:r>
              <a:rPr lang="ru-RU" sz="2000" dirty="0" err="1"/>
              <a:t>виділяють</a:t>
            </a:r>
            <a:r>
              <a:rPr lang="ru-RU" sz="2000" dirty="0"/>
              <a:t> 7 </a:t>
            </a:r>
            <a:r>
              <a:rPr lang="ru-RU" sz="2000" dirty="0" err="1"/>
              <a:t>груп</a:t>
            </a:r>
            <a:r>
              <a:rPr lang="ru-RU" sz="2000" dirty="0"/>
              <a:t> </a:t>
            </a:r>
            <a:r>
              <a:rPr lang="ru-RU" sz="2000" dirty="0" err="1"/>
              <a:t>професійних</a:t>
            </a:r>
            <a:r>
              <a:rPr lang="ru-RU" sz="2000" dirty="0"/>
              <a:t> </a:t>
            </a:r>
            <a:r>
              <a:rPr lang="ru-RU" sz="2000" dirty="0" err="1"/>
              <a:t>захворювань</a:t>
            </a:r>
            <a:r>
              <a:rPr lang="ru-RU" sz="2000" dirty="0"/>
              <a:t>:</a:t>
            </a:r>
          </a:p>
        </p:txBody>
      </p:sp>
      <p:sp>
        <p:nvSpPr>
          <p:cNvPr id="167943" name="Rectangle 7"/>
          <p:cNvSpPr>
            <a:spLocks noChangeArrowheads="1"/>
          </p:cNvSpPr>
          <p:nvPr/>
        </p:nvSpPr>
        <p:spPr bwMode="auto">
          <a:xfrm>
            <a:off x="251519" y="2492897"/>
            <a:ext cx="8568953" cy="398570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</a:t>
            </a:r>
            <a:r>
              <a:rPr lang="ru-RU" sz="2300" b="1" dirty="0"/>
              <a:t>, </a:t>
            </a:r>
            <a:r>
              <a:rPr lang="ru-RU" sz="2300" b="1" dirty="0" err="1"/>
              <a:t>обумовлені</a:t>
            </a:r>
            <a:r>
              <a:rPr lang="ru-RU" sz="2300" b="1" dirty="0"/>
              <a:t> </a:t>
            </a:r>
            <a:r>
              <a:rPr lang="ru-RU" sz="2300" b="1" dirty="0" err="1"/>
              <a:t>дією</a:t>
            </a:r>
            <a:r>
              <a:rPr lang="ru-RU" sz="2300" b="1" dirty="0"/>
              <a:t>   </a:t>
            </a:r>
            <a:r>
              <a:rPr lang="ru-RU" sz="2300" b="1" dirty="0" err="1"/>
              <a:t>хімічних</a:t>
            </a:r>
            <a:r>
              <a:rPr lang="ru-RU" sz="2300" b="1" dirty="0"/>
              <a:t> </a:t>
            </a:r>
            <a:r>
              <a:rPr lang="ru-RU" sz="2300" b="1" dirty="0" err="1"/>
              <a:t>речовин</a:t>
            </a:r>
            <a:endParaRPr lang="ru-RU" sz="2300" b="1" dirty="0"/>
          </a:p>
          <a:p>
            <a:pPr>
              <a:buFontTx/>
              <a:buChar char="-"/>
            </a:pP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</a:t>
            </a:r>
            <a:r>
              <a:rPr lang="ru-RU" sz="2300" b="1" dirty="0"/>
              <a:t>, </a:t>
            </a:r>
            <a:r>
              <a:rPr lang="ru-RU" sz="2300" b="1" dirty="0" err="1"/>
              <a:t>обумовлені</a:t>
            </a:r>
            <a:r>
              <a:rPr lang="ru-RU" sz="2300" b="1" dirty="0"/>
              <a:t> </a:t>
            </a:r>
            <a:r>
              <a:rPr lang="ru-RU" sz="2300" b="1" dirty="0" err="1"/>
              <a:t>дією</a:t>
            </a:r>
            <a:r>
              <a:rPr lang="ru-RU" sz="2300" b="1" dirty="0"/>
              <a:t>  </a:t>
            </a:r>
            <a:r>
              <a:rPr lang="ru-RU" sz="2300" b="1" dirty="0" err="1"/>
              <a:t>промислових</a:t>
            </a:r>
            <a:r>
              <a:rPr lang="ru-RU" sz="2300" b="1" dirty="0"/>
              <a:t>     </a:t>
            </a:r>
          </a:p>
          <a:p>
            <a:r>
              <a:rPr lang="ru-RU" sz="2300" b="1" dirty="0"/>
              <a:t> </a:t>
            </a:r>
            <a:r>
              <a:rPr lang="ru-RU" sz="2300" b="1" dirty="0" err="1"/>
              <a:t>аерозолів</a:t>
            </a:r>
            <a:endParaRPr lang="ru-RU" sz="2300" b="1" dirty="0"/>
          </a:p>
          <a:p>
            <a:pPr>
              <a:buFontTx/>
              <a:buChar char="-"/>
            </a:pPr>
            <a:r>
              <a:rPr lang="ru-RU" sz="2300" b="1" dirty="0"/>
              <a:t> </a:t>
            </a: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</a:t>
            </a:r>
            <a:r>
              <a:rPr lang="ru-RU" sz="2300" b="1" dirty="0"/>
              <a:t>, </a:t>
            </a:r>
            <a:r>
              <a:rPr lang="ru-RU" sz="2300" b="1" dirty="0" err="1"/>
              <a:t>обумовлені</a:t>
            </a:r>
            <a:r>
              <a:rPr lang="ru-RU" sz="2300" b="1" dirty="0"/>
              <a:t> </a:t>
            </a:r>
            <a:r>
              <a:rPr lang="ru-RU" sz="2300" b="1" dirty="0" err="1"/>
              <a:t>дією</a:t>
            </a:r>
            <a:r>
              <a:rPr lang="ru-RU" sz="2300" b="1" dirty="0"/>
              <a:t>   </a:t>
            </a:r>
            <a:r>
              <a:rPr lang="ru-RU" sz="2300" b="1" dirty="0" err="1"/>
              <a:t>фізичних</a:t>
            </a:r>
            <a:r>
              <a:rPr lang="ru-RU" sz="2300" b="1" dirty="0"/>
              <a:t> </a:t>
            </a:r>
          </a:p>
          <a:p>
            <a:r>
              <a:rPr lang="ru-RU" sz="2300" b="1" dirty="0"/>
              <a:t>  </a:t>
            </a:r>
            <a:r>
              <a:rPr lang="ru-RU" sz="2300" b="1" dirty="0" err="1"/>
              <a:t>речовин</a:t>
            </a:r>
            <a:endParaRPr lang="ru-RU" sz="2300" b="1" dirty="0"/>
          </a:p>
          <a:p>
            <a:pPr>
              <a:buFontTx/>
              <a:buChar char="-"/>
            </a:pP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</a:t>
            </a:r>
            <a:r>
              <a:rPr lang="ru-RU" sz="2300" b="1" dirty="0"/>
              <a:t>, </a:t>
            </a:r>
            <a:r>
              <a:rPr lang="ru-RU" sz="2300" b="1" dirty="0" err="1"/>
              <a:t>обумовлені</a:t>
            </a:r>
            <a:r>
              <a:rPr lang="ru-RU" sz="2300" b="1" dirty="0"/>
              <a:t> </a:t>
            </a:r>
            <a:r>
              <a:rPr lang="ru-RU" sz="2300" b="1" dirty="0" err="1"/>
              <a:t>дією</a:t>
            </a:r>
            <a:r>
              <a:rPr lang="ru-RU" sz="2300" b="1" dirty="0"/>
              <a:t>   </a:t>
            </a:r>
            <a:r>
              <a:rPr lang="ru-RU" sz="2300" b="1" dirty="0" err="1"/>
              <a:t>біологічних</a:t>
            </a:r>
            <a:r>
              <a:rPr lang="ru-RU" sz="2300" b="1" dirty="0"/>
              <a:t> </a:t>
            </a:r>
            <a:r>
              <a:rPr lang="ru-RU" sz="2300" b="1" dirty="0" err="1"/>
              <a:t>факторів</a:t>
            </a:r>
            <a:endParaRPr lang="ru-RU" sz="2300" b="1" dirty="0"/>
          </a:p>
          <a:p>
            <a:pPr>
              <a:buFontTx/>
              <a:buChar char="-"/>
            </a:pP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захворюваннях</a:t>
            </a:r>
            <a:r>
              <a:rPr lang="ru-RU" sz="2300" b="1" dirty="0"/>
              <a:t>, </a:t>
            </a:r>
            <a:r>
              <a:rPr lang="ru-RU" sz="2300" b="1" dirty="0" err="1"/>
              <a:t>обумовлені</a:t>
            </a:r>
            <a:r>
              <a:rPr lang="ru-RU" sz="2300" b="1" dirty="0"/>
              <a:t>   </a:t>
            </a:r>
            <a:r>
              <a:rPr lang="ru-RU" sz="2300" b="1" dirty="0" err="1"/>
              <a:t>перенапруженням</a:t>
            </a:r>
            <a:r>
              <a:rPr lang="ru-RU" sz="2300" b="1" dirty="0"/>
              <a:t> </a:t>
            </a:r>
            <a:r>
              <a:rPr lang="ru-RU" sz="2300" b="1" dirty="0" err="1"/>
              <a:t>окремих</a:t>
            </a:r>
            <a:r>
              <a:rPr lang="ru-RU" sz="2300" b="1" dirty="0"/>
              <a:t> </a:t>
            </a:r>
            <a:r>
              <a:rPr lang="ru-RU" sz="2300" b="1" dirty="0" err="1"/>
              <a:t>органів</a:t>
            </a:r>
            <a:r>
              <a:rPr lang="ru-RU" sz="2300" b="1" dirty="0"/>
              <a:t> і систем</a:t>
            </a:r>
          </a:p>
          <a:p>
            <a:pPr>
              <a:buFontTx/>
              <a:buChar char="-"/>
            </a:pPr>
            <a:r>
              <a:rPr lang="ru-RU" sz="2300" b="1" dirty="0"/>
              <a:t> </a:t>
            </a: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алергічні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</a:t>
            </a:r>
            <a:endParaRPr lang="ru-RU" sz="2300" b="1" dirty="0"/>
          </a:p>
          <a:p>
            <a:pPr>
              <a:buFontTx/>
              <a:buChar char="-"/>
            </a:pPr>
            <a:r>
              <a:rPr lang="ru-RU" sz="2300" b="1" dirty="0"/>
              <a:t> </a:t>
            </a: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новоутворення</a:t>
            </a:r>
            <a:endParaRPr lang="ru-RU" sz="23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947738"/>
          </a:xfrm>
        </p:spPr>
        <p:txBody>
          <a:bodyPr/>
          <a:lstStyle/>
          <a:p>
            <a:r>
              <a:rPr lang="uk-UA" sz="2000" b="1"/>
              <a:t>Професійні хвороби</a:t>
            </a:r>
            <a:r>
              <a:rPr lang="uk-UA" sz="2000"/>
              <a:t> є наслідком патологічного впливу на працюючих певних факторів шкідливого виробництва. Нозологічні форми їх визначені затвердженим «Списком професійних захворювань».</a:t>
            </a:r>
            <a:endParaRPr lang="ru-RU" sz="2000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313"/>
            <a:ext cx="9144000" cy="537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sz="2400" dirty="0"/>
              <a:t>До нього входять 27 груп хвороб і окремі захворювання (отруєння, </a:t>
            </a:r>
            <a:r>
              <a:rPr lang="uk-UA" sz="2400" dirty="0" err="1"/>
              <a:t>пневмоконіоз</a:t>
            </a:r>
            <a:r>
              <a:rPr lang="uk-UA" sz="2400" dirty="0"/>
              <a:t>, бериліоз, хронічний пиловий і хронічний токсичний бронхіт, пневмосклероз, емфізема легенів, бронхіальна астма, інфекційні та паразитарні хвороби, гостре і хронічне перегрівання, тепловий удар, судорожні стани, кесонна хвороба, </a:t>
            </a:r>
            <a:r>
              <a:rPr lang="uk-UA" sz="2400" dirty="0" err="1"/>
              <a:t>облітеруючий</a:t>
            </a:r>
            <a:r>
              <a:rPr lang="uk-UA" sz="2400" dirty="0"/>
              <a:t> </a:t>
            </a:r>
            <a:r>
              <a:rPr lang="uk-UA" sz="2400" dirty="0" err="1"/>
              <a:t>ендартеріїт</a:t>
            </a:r>
            <a:r>
              <a:rPr lang="uk-UA" sz="2400" dirty="0"/>
              <a:t>, тромбофлебіт, варикозне розширення вен, вібраційна хвороба, </a:t>
            </a:r>
            <a:r>
              <a:rPr lang="uk-UA" sz="2400" dirty="0" err="1"/>
              <a:t>кохлеарний</a:t>
            </a:r>
            <a:r>
              <a:rPr lang="uk-UA" sz="2400" dirty="0"/>
              <a:t> неврит, бурсит, шийні і попереково-крижові </a:t>
            </a:r>
            <a:r>
              <a:rPr lang="uk-UA" sz="2400" dirty="0" err="1"/>
              <a:t>радікулопатії</a:t>
            </a:r>
            <a:r>
              <a:rPr lang="uk-UA" sz="2400" dirty="0"/>
              <a:t>, в тому числі радикуліти, </a:t>
            </a:r>
            <a:r>
              <a:rPr lang="uk-UA" sz="2400" dirty="0" err="1"/>
              <a:t>новоутвори</a:t>
            </a:r>
            <a:r>
              <a:rPr lang="uk-UA" sz="2400" dirty="0"/>
              <a:t>, писальний спазм, захворювання м'язів, зв'язок і суглобів, захворювання шкіри, променева хвороба, захворювання, спричинені іонізуючим випромінюванням, катаракта, </a:t>
            </a:r>
            <a:r>
              <a:rPr lang="uk-UA" sz="2400" dirty="0" err="1"/>
              <a:t>електроофтальмія</a:t>
            </a:r>
            <a:r>
              <a:rPr lang="uk-UA" sz="2400" dirty="0"/>
              <a:t>, кон'юнктивіт, півчі вузлики, психо­невроз та ін.).</a:t>
            </a:r>
            <a:endParaRPr lang="ru-RU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346075"/>
          </a:xfrm>
        </p:spPr>
        <p:txBody>
          <a:bodyPr/>
          <a:lstStyle/>
          <a:p>
            <a:r>
              <a:rPr lang="uk-UA" sz="2000" b="1"/>
              <a:t>ПРОФЕСІЙНА ЗАХВОРЮВАНІСТЬ</a:t>
            </a:r>
            <a:endParaRPr lang="ru-RU" sz="2000" b="1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5445125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uk-UA" sz="2400" dirty="0"/>
              <a:t>До професійних відносять захворювання, в етіології яких головна роль належить певному професійному фактору (при силікозі - пилові, що містить вільний </a:t>
            </a:r>
            <a:r>
              <a:rPr lang="uk-UA" sz="2400" dirty="0" err="1"/>
              <a:t>діоксид</a:t>
            </a:r>
            <a:r>
              <a:rPr lang="uk-UA" sz="2400" dirty="0"/>
              <a:t> кремнію, при професійних </a:t>
            </a:r>
            <a:r>
              <a:rPr lang="uk-UA" sz="2400" dirty="0" err="1"/>
              <a:t>інтосикапіях</a:t>
            </a:r>
            <a:r>
              <a:rPr lang="uk-UA" sz="2400" dirty="0"/>
              <a:t> певним промисловим </a:t>
            </a:r>
            <a:r>
              <a:rPr lang="uk-UA" sz="2400" dirty="0" err="1"/>
              <a:t>отрутам</a:t>
            </a:r>
            <a:r>
              <a:rPr lang="uk-UA" sz="2400" dirty="0"/>
              <a:t> тощо).</a:t>
            </a:r>
            <a:r>
              <a:rPr lang="ru-RU" sz="2400" dirty="0"/>
              <a:t> </a:t>
            </a:r>
          </a:p>
          <a:p>
            <a:pPr marL="609600" indent="-609600">
              <a:buFont typeface="Wingdings" pitchFamily="2" charset="2"/>
              <a:buNone/>
            </a:pPr>
            <a:r>
              <a:rPr lang="uk-UA" sz="2400" dirty="0"/>
              <a:t>2.	До групи професійних хвороб входять також деякі загальні захворювання, у розвитку яких встановлено причинний зв'язок з дією певних факторів виробничого середовища (бронхіальна астма - у робітників деяких хімічних виробництв та </a:t>
            </a:r>
            <a:r>
              <a:rPr lang="uk-UA" sz="2400" dirty="0" err="1"/>
              <a:t>сільского</a:t>
            </a:r>
            <a:r>
              <a:rPr lang="uk-UA" sz="2400" dirty="0"/>
              <a:t> господарства;</a:t>
            </a:r>
          </a:p>
          <a:p>
            <a:pPr marL="609600" indent="-609600"/>
            <a:r>
              <a:rPr lang="uk-UA" sz="2400" dirty="0"/>
              <a:t>захворювання апарату опори та руху (бурсит) - у працівників вугільної промисловості тощо).</a:t>
            </a:r>
            <a:endParaRPr lang="ru-RU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672"/>
            <a:ext cx="7772400" cy="1152128"/>
          </a:xfrm>
        </p:spPr>
        <p:txBody>
          <a:bodyPr/>
          <a:lstStyle/>
          <a:p>
            <a:r>
              <a:rPr lang="ru-RU" sz="2400" dirty="0" err="1">
                <a:solidFill>
                  <a:schemeClr val="tx1"/>
                </a:solidFill>
              </a:rPr>
              <a:t>Залежно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тривалості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дії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професійного</a:t>
            </a:r>
            <a:r>
              <a:rPr lang="ru-RU" sz="2400" dirty="0">
                <a:solidFill>
                  <a:schemeClr val="tx1"/>
                </a:solidFill>
              </a:rPr>
              <a:t> фактора </a:t>
            </a:r>
            <a:r>
              <a:rPr lang="ru-RU" sz="2400" dirty="0" err="1">
                <a:solidFill>
                  <a:schemeClr val="tx1"/>
                </a:solidFill>
              </a:rPr>
              <a:t>розрізняють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гострі</a:t>
            </a:r>
            <a:r>
              <a:rPr lang="ru-RU" sz="2400" dirty="0">
                <a:solidFill>
                  <a:schemeClr val="tx1"/>
                </a:solidFill>
              </a:rPr>
              <a:t> і </a:t>
            </a:r>
            <a:r>
              <a:rPr lang="ru-RU" sz="2400" dirty="0" err="1">
                <a:solidFill>
                  <a:schemeClr val="tx1"/>
                </a:solidFill>
              </a:rPr>
              <a:t>хронічні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професійні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захворювання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876800"/>
          </a:xfrm>
        </p:spPr>
        <p:txBody>
          <a:bodyPr/>
          <a:lstStyle/>
          <a:p>
            <a:r>
              <a:rPr lang="ru-RU" sz="2000" dirty="0"/>
              <a:t>До </a:t>
            </a:r>
            <a:r>
              <a:rPr lang="ru-RU" sz="2000" dirty="0" err="1"/>
              <a:t>гострих</a:t>
            </a:r>
            <a:r>
              <a:rPr lang="ru-RU" sz="2000" dirty="0"/>
              <a:t> </a:t>
            </a:r>
            <a:r>
              <a:rPr lang="ru-RU" sz="2000" dirty="0" err="1"/>
              <a:t>відносяться</a:t>
            </a:r>
            <a:r>
              <a:rPr lang="ru-RU" sz="2000" dirty="0"/>
              <a:t> </a:t>
            </a:r>
            <a:r>
              <a:rPr lang="ru-RU" sz="2000" dirty="0" err="1"/>
              <a:t>професійні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виникли</a:t>
            </a:r>
            <a:r>
              <a:rPr lang="ru-RU" sz="2000" dirty="0"/>
              <a:t> </a:t>
            </a:r>
            <a:r>
              <a:rPr lang="ru-RU" sz="2000" dirty="0" err="1"/>
              <a:t>раптово</a:t>
            </a:r>
            <a:r>
              <a:rPr lang="ru-RU" sz="2000" dirty="0"/>
              <a:t>,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одноразової</a:t>
            </a:r>
            <a:r>
              <a:rPr lang="ru-RU" sz="2000" dirty="0"/>
              <a:t>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шкідливого</a:t>
            </a:r>
            <a:r>
              <a:rPr lang="ru-RU" sz="2000" dirty="0"/>
              <a:t> </a:t>
            </a:r>
            <a:r>
              <a:rPr lang="ru-RU" sz="2000" dirty="0" err="1"/>
              <a:t>виробничого</a:t>
            </a:r>
            <a:r>
              <a:rPr lang="ru-RU" sz="2000" dirty="0"/>
              <a:t> фактора.</a:t>
            </a:r>
          </a:p>
          <a:p>
            <a:r>
              <a:rPr lang="ru-RU" sz="2000" dirty="0" err="1"/>
              <a:t>Хронічними</a:t>
            </a:r>
            <a:r>
              <a:rPr lang="ru-RU" sz="2000" dirty="0"/>
              <a:t> є </a:t>
            </a:r>
            <a:r>
              <a:rPr lang="ru-RU" sz="2000" dirty="0" err="1"/>
              <a:t>професійні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виникли</a:t>
            </a:r>
            <a:r>
              <a:rPr lang="ru-RU" sz="2000" dirty="0"/>
              <a:t> в </a:t>
            </a:r>
            <a:r>
              <a:rPr lang="ru-RU" sz="2000" dirty="0" err="1"/>
              <a:t>результаті</a:t>
            </a:r>
            <a:r>
              <a:rPr lang="ru-RU" sz="2000" dirty="0"/>
              <a:t> </a:t>
            </a:r>
            <a:r>
              <a:rPr lang="ru-RU" sz="2000" dirty="0" err="1"/>
              <a:t>тривалого</a:t>
            </a:r>
            <a:r>
              <a:rPr lang="ru-RU" sz="2000" dirty="0"/>
              <a:t> і </a:t>
            </a:r>
            <a:r>
              <a:rPr lang="ru-RU" sz="2000" dirty="0" err="1"/>
              <a:t>багаторазового</a:t>
            </a:r>
            <a:r>
              <a:rPr lang="ru-RU" sz="2000" dirty="0"/>
              <a:t>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виробничих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.</a:t>
            </a:r>
          </a:p>
          <a:p>
            <a:r>
              <a:rPr lang="ru-RU" sz="2000" dirty="0" err="1"/>
              <a:t>Професійні</a:t>
            </a:r>
            <a:r>
              <a:rPr lang="ru-RU" sz="2000" dirty="0"/>
              <a:t> </a:t>
            </a:r>
            <a:r>
              <a:rPr lang="ru-RU" sz="2000" dirty="0" err="1"/>
              <a:t>інтоксикації</a:t>
            </a:r>
            <a:r>
              <a:rPr lang="ru-RU" sz="2000" dirty="0"/>
              <a:t> (</a:t>
            </a:r>
            <a:r>
              <a:rPr lang="ru-RU" sz="2000" dirty="0" err="1"/>
              <a:t>отруєння</a:t>
            </a:r>
            <a:r>
              <a:rPr lang="ru-RU" sz="2000" dirty="0"/>
              <a:t>) - </a:t>
            </a:r>
            <a:r>
              <a:rPr lang="ru-RU" sz="2000" dirty="0" err="1"/>
              <a:t>окремий</a:t>
            </a:r>
            <a:r>
              <a:rPr lang="ru-RU" sz="2000" dirty="0"/>
              <a:t> вид </a:t>
            </a:r>
            <a:r>
              <a:rPr lang="ru-RU" sz="2000" dirty="0" err="1"/>
              <a:t>професійних</a:t>
            </a:r>
            <a:r>
              <a:rPr lang="ru-RU" sz="2000" dirty="0"/>
              <a:t> </a:t>
            </a:r>
            <a:r>
              <a:rPr lang="ru-RU" sz="2000" dirty="0" err="1"/>
              <a:t>захворювань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виникають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дією</a:t>
            </a:r>
            <a:r>
              <a:rPr lang="ru-RU" sz="2000" dirty="0"/>
              <a:t> на </a:t>
            </a:r>
            <a:r>
              <a:rPr lang="ru-RU" sz="2000" dirty="0" err="1"/>
              <a:t>організм</a:t>
            </a:r>
            <a:r>
              <a:rPr lang="ru-RU" sz="2000" dirty="0"/>
              <a:t>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хімічних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/>
              <a:t>До </a:t>
            </a:r>
            <a:r>
              <a:rPr lang="ru-RU" sz="2000" dirty="0" err="1"/>
              <a:t>розвитку</a:t>
            </a:r>
            <a:r>
              <a:rPr lang="ru-RU" sz="2000" dirty="0"/>
              <a:t> </a:t>
            </a:r>
            <a:r>
              <a:rPr lang="ru-RU" sz="2000" dirty="0" err="1"/>
              <a:t>професійних</a:t>
            </a:r>
            <a:r>
              <a:rPr lang="ru-RU" sz="2000" dirty="0"/>
              <a:t> </a:t>
            </a:r>
            <a:r>
              <a:rPr lang="ru-RU" sz="2000" dirty="0" err="1"/>
              <a:t>захворювань</a:t>
            </a:r>
            <a:r>
              <a:rPr lang="ru-RU" sz="2000" dirty="0"/>
              <a:t> </a:t>
            </a:r>
            <a:r>
              <a:rPr lang="ru-RU" sz="2000" dirty="0" err="1"/>
              <a:t>можуть</a:t>
            </a:r>
            <a:r>
              <a:rPr lang="ru-RU" sz="2000" dirty="0"/>
              <a:t> привести </a:t>
            </a:r>
            <a:r>
              <a:rPr lang="ru-RU" sz="2000" dirty="0" err="1"/>
              <a:t>аварійна</a:t>
            </a:r>
            <a:r>
              <a:rPr lang="ru-RU" sz="2000" dirty="0"/>
              <a:t> </a:t>
            </a:r>
            <a:r>
              <a:rPr lang="ru-RU" sz="2000" dirty="0" err="1"/>
              <a:t>ситуація</a:t>
            </a:r>
            <a:r>
              <a:rPr lang="ru-RU" sz="2000" dirty="0"/>
              <a:t>, </a:t>
            </a:r>
            <a:r>
              <a:rPr lang="ru-RU" sz="2000" dirty="0" err="1"/>
              <a:t>порушення</a:t>
            </a:r>
            <a:r>
              <a:rPr lang="ru-RU" sz="2000" dirty="0"/>
              <a:t> </a:t>
            </a:r>
            <a:r>
              <a:rPr lang="ru-RU" sz="2000" dirty="0" err="1"/>
              <a:t>технологічних</a:t>
            </a:r>
            <a:r>
              <a:rPr lang="ru-RU" sz="2000" dirty="0"/>
              <a:t> </a:t>
            </a:r>
            <a:r>
              <a:rPr lang="ru-RU" sz="2000" dirty="0" err="1"/>
              <a:t>процесів</a:t>
            </a:r>
            <a:r>
              <a:rPr lang="ru-RU" sz="2000" dirty="0"/>
              <a:t>, неправильна </a:t>
            </a:r>
            <a:r>
              <a:rPr lang="ru-RU" sz="2000" dirty="0" err="1"/>
              <a:t>організація</a:t>
            </a:r>
            <a:r>
              <a:rPr lang="ru-RU" sz="2000" dirty="0"/>
              <a:t> трудового </a:t>
            </a:r>
            <a:r>
              <a:rPr lang="ru-RU" sz="2000" dirty="0" err="1"/>
              <a:t>процесу</a:t>
            </a:r>
            <a:r>
              <a:rPr lang="ru-RU" sz="2000" dirty="0"/>
              <a:t>, </a:t>
            </a:r>
            <a:r>
              <a:rPr lang="ru-RU" sz="2000" dirty="0" err="1"/>
              <a:t>неправильне</a:t>
            </a:r>
            <a:r>
              <a:rPr lang="ru-RU" sz="2000" dirty="0"/>
              <a:t> </a:t>
            </a:r>
            <a:r>
              <a:rPr lang="ru-RU" sz="2000" dirty="0" err="1"/>
              <a:t>використання</a:t>
            </a:r>
            <a:r>
              <a:rPr lang="ru-RU" sz="2000" dirty="0"/>
              <a:t> і </a:t>
            </a:r>
            <a:r>
              <a:rPr lang="ru-RU" sz="2000" dirty="0" err="1"/>
              <a:t>невикористання</a:t>
            </a:r>
            <a:r>
              <a:rPr lang="ru-RU" sz="2000" dirty="0"/>
              <a:t> </a:t>
            </a:r>
            <a:r>
              <a:rPr lang="ru-RU" sz="2000" dirty="0" err="1"/>
              <a:t>засобів</a:t>
            </a:r>
            <a:r>
              <a:rPr lang="ru-RU" sz="2000" dirty="0"/>
              <a:t> </a:t>
            </a:r>
            <a:r>
              <a:rPr lang="ru-RU" sz="2000" dirty="0" err="1"/>
              <a:t>індивідуального</a:t>
            </a:r>
            <a:r>
              <a:rPr lang="ru-RU" sz="2000" dirty="0"/>
              <a:t> </a:t>
            </a:r>
            <a:r>
              <a:rPr lang="ru-RU" sz="2000" dirty="0" err="1"/>
              <a:t>захисту</a:t>
            </a:r>
            <a:r>
              <a:rPr lang="ru-RU" sz="2000" dirty="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731168"/>
          </a:xfrm>
        </p:spPr>
        <p:txBody>
          <a:bodyPr/>
          <a:lstStyle/>
          <a:p>
            <a:r>
              <a:rPr lang="uk-UA" sz="2800" b="1" dirty="0"/>
              <a:t>МЕДИЧНІ ОГЛЯДИ РОБІТНИКІВ</a:t>
            </a:r>
            <a:endParaRPr lang="ru-RU" sz="2800" b="1" dirty="0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700808"/>
            <a:ext cx="8352928" cy="4395192"/>
          </a:xfrm>
        </p:spPr>
        <p:txBody>
          <a:bodyPr/>
          <a:lstStyle/>
          <a:p>
            <a:r>
              <a:rPr lang="ru-RU" sz="2400" dirty="0" err="1"/>
              <a:t>Медичні</a:t>
            </a:r>
            <a:r>
              <a:rPr lang="ru-RU" sz="2400" dirty="0"/>
              <a:t> огляди </a:t>
            </a:r>
            <a:r>
              <a:rPr lang="ru-RU" sz="2400" dirty="0" err="1"/>
              <a:t>дають</a:t>
            </a:r>
            <a:r>
              <a:rPr lang="ru-RU" sz="2400" dirty="0"/>
              <a:t> </a:t>
            </a:r>
            <a:r>
              <a:rPr lang="ru-RU" sz="2400" dirty="0" err="1"/>
              <a:t>можливість</a:t>
            </a:r>
            <a:r>
              <a:rPr lang="ru-RU" sz="2400" dirty="0"/>
              <a:t> </a:t>
            </a:r>
            <a:r>
              <a:rPr lang="ru-RU" sz="2400" dirty="0" err="1"/>
              <a:t>виявило</a:t>
            </a:r>
            <a:r>
              <a:rPr lang="ru-RU" sz="2400" dirty="0"/>
              <a:t> </a:t>
            </a:r>
            <a:r>
              <a:rPr lang="ru-RU" sz="2400" dirty="0" err="1"/>
              <a:t>початкові</a:t>
            </a:r>
            <a:r>
              <a:rPr lang="ru-RU" sz="2400" dirty="0"/>
              <a:t>, </a:t>
            </a:r>
            <a:r>
              <a:rPr lang="ru-RU" sz="2400" dirty="0" err="1"/>
              <a:t>приховані</a:t>
            </a:r>
            <a:r>
              <a:rPr lang="ru-RU" sz="2400" dirty="0"/>
              <a:t> </a:t>
            </a:r>
            <a:r>
              <a:rPr lang="ru-RU" sz="2400" dirty="0" err="1"/>
              <a:t>форми</a:t>
            </a:r>
            <a:r>
              <a:rPr lang="ru-RU" sz="2400" dirty="0"/>
              <a:t> </a:t>
            </a:r>
            <a:r>
              <a:rPr lang="ru-RU" sz="2400" dirty="0" err="1"/>
              <a:t>хронічних</a:t>
            </a:r>
            <a:r>
              <a:rPr lang="ru-RU" sz="2400" dirty="0"/>
              <a:t> </a:t>
            </a:r>
            <a:r>
              <a:rPr lang="ru-RU" sz="2400" dirty="0" err="1"/>
              <a:t>захворювань</a:t>
            </a:r>
            <a:r>
              <a:rPr lang="ru-RU" sz="2400" dirty="0"/>
              <a:t>, таких як </a:t>
            </a:r>
            <a:r>
              <a:rPr lang="ru-RU" sz="2400" dirty="0" err="1"/>
              <a:t>туберкульоз</a:t>
            </a:r>
            <a:r>
              <a:rPr lang="ru-RU" sz="2400" dirty="0"/>
              <a:t>, </a:t>
            </a:r>
            <a:r>
              <a:rPr lang="ru-RU" sz="2400" dirty="0" err="1"/>
              <a:t>новоутворення</a:t>
            </a:r>
            <a:r>
              <a:rPr lang="ru-RU" sz="2400" dirty="0"/>
              <a:t>, </a:t>
            </a:r>
            <a:r>
              <a:rPr lang="ru-RU" sz="2400" dirty="0" err="1"/>
              <a:t>серцево-судинні</a:t>
            </a:r>
            <a:r>
              <a:rPr lang="ru-RU" sz="2400" dirty="0"/>
              <a:t> та </a:t>
            </a:r>
            <a:r>
              <a:rPr lang="ru-RU" sz="2400" dirty="0" err="1"/>
              <a:t>професійні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.</a:t>
            </a:r>
          </a:p>
          <a:p>
            <a:r>
              <a:rPr lang="ru-RU" sz="2400" dirty="0"/>
              <a:t>Методика </a:t>
            </a:r>
            <a:r>
              <a:rPr lang="ru-RU" sz="2400" dirty="0" err="1"/>
              <a:t>організації</a:t>
            </a:r>
            <a:r>
              <a:rPr lang="ru-RU" sz="2400" dirty="0"/>
              <a:t> та </a:t>
            </a:r>
            <a:r>
              <a:rPr lang="ru-RU" sz="2400" dirty="0" err="1"/>
              <a:t>проведення</a:t>
            </a:r>
            <a:r>
              <a:rPr lang="ru-RU" sz="2400" dirty="0"/>
              <a:t> </a:t>
            </a:r>
            <a:r>
              <a:rPr lang="ru-RU" sz="2400" dirty="0" err="1"/>
              <a:t>попередніх</a:t>
            </a:r>
            <a:r>
              <a:rPr lang="ru-RU" sz="2400" dirty="0"/>
              <a:t> і </a:t>
            </a:r>
            <a:r>
              <a:rPr lang="ru-RU" sz="2400" dirty="0" err="1"/>
              <a:t>періодичних</a:t>
            </a:r>
            <a:r>
              <a:rPr lang="ru-RU" sz="2400" dirty="0"/>
              <a:t> </a:t>
            </a:r>
            <a:r>
              <a:rPr lang="ru-RU" sz="2400" dirty="0" err="1"/>
              <a:t>медичних</a:t>
            </a:r>
            <a:r>
              <a:rPr lang="ru-RU" sz="2400" dirty="0"/>
              <a:t> </a:t>
            </a:r>
            <a:r>
              <a:rPr lang="ru-RU" sz="2400" dirty="0" err="1"/>
              <a:t>оглядів</a:t>
            </a:r>
            <a:r>
              <a:rPr lang="ru-RU" sz="2400" dirty="0"/>
              <a:t> </a:t>
            </a:r>
            <a:r>
              <a:rPr lang="ru-RU" sz="2400" dirty="0" err="1"/>
              <a:t>регламентована</a:t>
            </a:r>
            <a:r>
              <a:rPr lang="ru-RU" sz="2400" dirty="0"/>
              <a:t> </a:t>
            </a:r>
            <a:r>
              <a:rPr lang="ru-RU" sz="2400" dirty="0" err="1"/>
              <a:t>прказом</a:t>
            </a:r>
            <a:r>
              <a:rPr lang="ru-RU" sz="2400" dirty="0"/>
              <a:t> </a:t>
            </a:r>
            <a:r>
              <a:rPr lang="ru-RU" sz="2400" dirty="0" err="1"/>
              <a:t>Міністерства</a:t>
            </a:r>
            <a:r>
              <a:rPr lang="ru-RU" sz="2400" dirty="0"/>
              <a:t> </a:t>
            </a:r>
            <a:r>
              <a:rPr lang="ru-RU" sz="2400" dirty="0" err="1"/>
              <a:t>охорони</a:t>
            </a:r>
            <a:r>
              <a:rPr lang="ru-RU" sz="2400" dirty="0"/>
              <a:t> </a:t>
            </a:r>
            <a:r>
              <a:rPr lang="ru-RU" sz="2400" dirty="0" err="1"/>
              <a:t>здоров'я</a:t>
            </a:r>
            <a:r>
              <a:rPr lang="ru-RU" sz="2400" dirty="0"/>
              <a:t> </a:t>
            </a:r>
            <a:r>
              <a:rPr lang="ru-RU" sz="2400" dirty="0" err="1"/>
              <a:t>України</a:t>
            </a:r>
            <a:r>
              <a:rPr lang="ru-RU" sz="2400" dirty="0"/>
              <a:t> "Про </a:t>
            </a:r>
            <a:r>
              <a:rPr lang="ru-RU" sz="2400" dirty="0" err="1"/>
              <a:t>затвердження</a:t>
            </a:r>
            <a:r>
              <a:rPr lang="ru-RU" sz="2400" dirty="0"/>
              <a:t> </a:t>
            </a:r>
            <a:r>
              <a:rPr lang="ru-RU" sz="2400" dirty="0" err="1"/>
              <a:t>положення</a:t>
            </a:r>
            <a:r>
              <a:rPr lang="ru-RU" sz="2400" dirty="0"/>
              <a:t> про </a:t>
            </a:r>
            <a:r>
              <a:rPr lang="ru-RU" sz="2400" dirty="0" err="1"/>
              <a:t>прорядок</a:t>
            </a:r>
            <a:r>
              <a:rPr lang="ru-RU" sz="2400" dirty="0"/>
              <a:t> </a:t>
            </a:r>
            <a:r>
              <a:rPr lang="ru-RU" sz="2400" dirty="0" err="1"/>
              <a:t>проведення</a:t>
            </a:r>
            <a:r>
              <a:rPr lang="ru-RU" sz="2400" dirty="0"/>
              <a:t> </a:t>
            </a:r>
            <a:r>
              <a:rPr lang="ru-RU" sz="2400" dirty="0" err="1"/>
              <a:t>медичний</a:t>
            </a:r>
            <a:r>
              <a:rPr lang="ru-RU" sz="2400" dirty="0"/>
              <a:t> </a:t>
            </a:r>
            <a:r>
              <a:rPr lang="ru-RU" sz="2400" dirty="0" err="1"/>
              <a:t>оглядів</a:t>
            </a:r>
            <a:r>
              <a:rPr lang="ru-RU" sz="2400" dirty="0"/>
              <a:t> ПРАЦІВНИКІВ </a:t>
            </a:r>
            <a:r>
              <a:rPr lang="ru-RU" sz="2400" dirty="0" err="1"/>
              <a:t>питань</a:t>
            </a:r>
            <a:r>
              <a:rPr lang="ru-RU" sz="2400" dirty="0"/>
              <a:t> </a:t>
            </a:r>
            <a:r>
              <a:rPr lang="ru-RU" sz="2400" dirty="0" err="1"/>
              <a:t>комерційної</a:t>
            </a:r>
            <a:r>
              <a:rPr lang="ru-RU" sz="2400" dirty="0"/>
              <a:t> </a:t>
            </a:r>
            <a:r>
              <a:rPr lang="ru-RU" sz="2400" dirty="0" err="1"/>
              <a:t>торгівлі</a:t>
            </a:r>
            <a:r>
              <a:rPr lang="ru-RU" sz="2400" dirty="0"/>
              <a:t> </a:t>
            </a:r>
            <a:r>
              <a:rPr lang="ru-RU" sz="2400" dirty="0" err="1"/>
              <a:t>категорій</a:t>
            </a:r>
            <a:r>
              <a:rPr lang="ru-RU" sz="2400" dirty="0"/>
              <a:t>" №246 </a:t>
            </a:r>
            <a:r>
              <a:rPr lang="ru-RU" sz="2400" dirty="0" err="1"/>
              <a:t>від</a:t>
            </a:r>
            <a:r>
              <a:rPr lang="ru-RU" sz="2400" dirty="0"/>
              <a:t> 2007р.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20713"/>
          </a:xfrm>
        </p:spPr>
        <p:txBody>
          <a:bodyPr/>
          <a:lstStyle/>
          <a:p>
            <a:r>
              <a:rPr lang="uk-UA" sz="2000" b="1"/>
              <a:t>МЕДИЧНІ ОГЛЯДИ ПРАЦІВНИКІВ</a:t>
            </a:r>
            <a:endParaRPr lang="ru-RU" sz="2000" b="1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9144000" cy="59499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000" b="1" i="1" dirty="0"/>
              <a:t>Попередні медичні огляди </a:t>
            </a:r>
            <a:r>
              <a:rPr lang="uk-UA" sz="2000" i="1" dirty="0"/>
              <a:t>при прийомі на роботу</a:t>
            </a:r>
            <a:r>
              <a:rPr lang="uk-UA" sz="2000" dirty="0"/>
              <a:t> проводять з метою установлення фізичної і психофізіологічної придатності осіб до роботи за конкретною визначеною професією, спеціальністю, посадою, запобігання захворюванням і нещасним випадкам, виявлення захворювань (інфекційних та ін.), які становлять загрозу зараження: працівників, продукції, що випускається, допуску до роботи осіб віком до 21 року.</a:t>
            </a:r>
          </a:p>
          <a:p>
            <a:pPr>
              <a:lnSpc>
                <a:spcPct val="80000"/>
              </a:lnSpc>
            </a:pPr>
            <a:endParaRPr lang="uk-UA" sz="2000" dirty="0"/>
          </a:p>
          <a:p>
            <a:pPr>
              <a:lnSpc>
                <a:spcPct val="80000"/>
              </a:lnSpc>
            </a:pPr>
            <a:r>
              <a:rPr lang="uk-UA" sz="2000" dirty="0"/>
              <a:t>Завдання </a:t>
            </a:r>
            <a:r>
              <a:rPr lang="uk-UA" sz="2000" b="1" i="1" dirty="0"/>
              <a:t>періодичних медичних оглядів</a:t>
            </a:r>
            <a:r>
              <a:rPr lang="uk-UA" sz="2000" b="1" dirty="0"/>
              <a:t> </a:t>
            </a:r>
            <a:r>
              <a:rPr lang="uk-UA" sz="2000" dirty="0"/>
              <a:t>полягає у виявленні ранніх ознак професійних захворювань, </a:t>
            </a:r>
            <a:r>
              <a:rPr lang="uk-UA" sz="2000" dirty="0" err="1"/>
              <a:t>загальносоматичних</a:t>
            </a:r>
            <a:r>
              <a:rPr lang="uk-UA" sz="2000" dirty="0"/>
              <a:t> захворювань, не пов'язаних з професією, але які можуть посилитись під дією профшкідливостей, проведенні індивідуальних лікувально-профілактичних заходів щодо осіб з виявленими захворюваннями, здійсненні колективних оздоровчих заходів у цехах з несприятливими умовами праці, зниженні загальної </a:t>
            </a:r>
            <a:r>
              <a:rPr lang="uk-UA" sz="2000" dirty="0" err="1"/>
              <a:t>захворюванносгі</a:t>
            </a:r>
            <a:r>
              <a:rPr lang="uk-UA" sz="2000" dirty="0"/>
              <a:t> працюючих.</a:t>
            </a:r>
            <a:r>
              <a:rPr lang="ru-RU" sz="2000" dirty="0"/>
              <a:t> 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Періодичні медичні огляди проводять для осіб, котрі зайняті на важких роботах, </a:t>
            </a:r>
            <a:r>
              <a:rPr lang="uk-UA" sz="2000" dirty="0" err="1"/>
              <a:t>роботах</a:t>
            </a:r>
            <a:r>
              <a:rPr lang="uk-UA" sz="2000" dirty="0"/>
              <a:t> зі шкідливими чи небезпечними умовами праці, відповідно до переліку шкідливих речовин несприятливих виробничих факторів і робіт, для виконання яких обов'язкові медичні огляди працівників :</a:t>
            </a:r>
            <a:endParaRPr lang="ru-RU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МЕДИЧНІ ОГЛЯДИ ПРАЦІВНИКІВ</a:t>
            </a:r>
            <a:endParaRPr lang="ru-RU" sz="4000" b="1"/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13467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sz="2400" dirty="0"/>
              <a:t>1. Перелік шкідливих речовин і несприятливих виробничих факторів, при роботі з якими обов'язкові попередні при прийманні на роботу і періодичні медичні огляди для запобігання професійних захворювань; списки лікарів-спеціалістів, які повинні брати участь у проведенні цих медичних оглядів;</a:t>
            </a:r>
          </a:p>
          <a:p>
            <a:pPr>
              <a:lnSpc>
                <a:spcPct val="90000"/>
              </a:lnSpc>
            </a:pPr>
            <a:r>
              <a:rPr lang="uk-UA" sz="2400" dirty="0"/>
              <a:t>перелік необхідних лабораторних і функціональних досліджень в залежності від етіологічних факторів що виникають у процесі трудової діяльності;</a:t>
            </a:r>
          </a:p>
          <a:p>
            <a:pPr>
              <a:lnSpc>
                <a:spcPct val="90000"/>
              </a:lnSpc>
            </a:pPr>
            <a:r>
              <a:rPr lang="uk-UA" sz="2400" dirty="0"/>
              <a:t>медичних протипоказань для допуску до роботи, пов'язаної з небезпечними, шкідливими і несприятливими факторами.</a:t>
            </a:r>
            <a:endParaRPr lang="ru-RU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МЕДИЧНІ ОГЛЯДИ ПРАЦІВНИКІВ</a:t>
            </a:r>
            <a:endParaRPr lang="ru-RU" sz="4000" b="1"/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sz="2400"/>
              <a:t>2. Перелік робіт, виконання яких потребує обов'язкових попередніх при прийомі на роботу і періодичних медичних оглядів для запобігання захво­рювань, нещасних випадків, забезпечення безпеки праці, охорони здоров'я населення, запобігання поширення інфекційних і паразитарних захворювань;</a:t>
            </a:r>
          </a:p>
          <a:p>
            <a:pPr>
              <a:lnSpc>
                <a:spcPct val="90000"/>
              </a:lnSpc>
            </a:pPr>
            <a:r>
              <a:rPr lang="uk-UA" sz="2400"/>
              <a:t>списки лікарів-спеціалістів, які повинні браги участь у проведенні цих медичних оглядів; перелік необхідних лабораторних і функціональних досліджень за видами робіт, медичних протипоказань для допуску до роботи.</a:t>
            </a:r>
            <a:endParaRPr lang="ru-RU" sz="2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МЕДИЧНІ ОГЛЯДИ ПРАЦІВНИКІВ</a:t>
            </a:r>
            <a:endParaRPr lang="ru-RU" sz="4000" b="1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sz="2400" dirty="0"/>
              <a:t>СЕС направляє власнику пропозицію щодо складання поіменного списку осіб, які підлягають медоглядам.</a:t>
            </a:r>
          </a:p>
          <a:p>
            <a:pPr>
              <a:lnSpc>
                <a:spcPct val="90000"/>
              </a:lnSpc>
            </a:pPr>
            <a:r>
              <a:rPr lang="uk-UA" sz="2400" dirty="0"/>
              <a:t>На </a:t>
            </a:r>
            <a:r>
              <a:rPr lang="uk-UA" sz="2400" dirty="0" err="1"/>
              <a:t>підставі'</a:t>
            </a:r>
            <a:r>
              <a:rPr lang="uk-UA" sz="2400" dirty="0"/>
              <a:t> "Акту визначення контингенту осіб, які підлягають періодичним медичним окладам" та пропозиції СЕС, власник підприємства складає поіменні списки робітників, які підлягають медичному оглядові в поточному році. Списки передають у лікувально-профілактичний заклад, що обслуговує промислове підприємство і проводить огляд (медико-санітарна частина, поліклініка).</a:t>
            </a:r>
          </a:p>
          <a:p>
            <a:pPr>
              <a:lnSpc>
                <a:spcPct val="90000"/>
              </a:lnSpc>
            </a:pPr>
            <a:r>
              <a:rPr lang="uk-UA" sz="2400" dirty="0"/>
              <a:t/>
            </a:r>
            <a:br>
              <a:rPr lang="uk-UA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МЕДИЧНІ ОГЛЯДИ ПРАЦІВНИКІВ</a:t>
            </a:r>
            <a:endParaRPr lang="ru-RU" sz="4000" b="1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sz="2800"/>
              <a:t>На підставі списків лікувально-профілактичний заклад видає наказ про створення комісії для проведення медоглядів з визначенням терміну, місця проходження, переліку лікарів-спеціалістів, клінічних та інших досліджень. Складає план-графік проведення медичних оглядів, в якому зазначає терміни проведення оглядів, виділених для цієї роботи спеціалістів, характер лабораторних та інструментальних досліджень.</a:t>
            </a:r>
            <a:endParaRPr lang="ru-RU" sz="2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МЕДИЧНІ ОГЛЯДИ ПРАЦІВНИКІВ</a:t>
            </a:r>
            <a:endParaRPr lang="ru-RU" sz="4000" b="1"/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uk-UA" sz="2000" dirty="0"/>
              <a:t>Медичний огляд у більшості випадків проводять у медико-санітарній частині, за браком такої - у лікувально-профілактичному закладі, що обслуговує промислове підприємство. 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Під час визначення лікарів-спеціалістів і необхідних досліджень керуються характером дії професійних </a:t>
            </a:r>
            <a:r>
              <a:rPr lang="uk-UA" sz="2000" dirty="0" err="1"/>
              <a:t>шкідливостей</a:t>
            </a:r>
            <a:r>
              <a:rPr lang="uk-UA" sz="2000" dirty="0"/>
              <a:t> на ті чи інші органи і системи та можливістю найбільш раннього виявлення початкового прояву захворювання. Основною особою, відповідальною за безпосереднє прове­дення медичного огляду, як правило, є лікар-терапевт цехової чи територіальної лікувальної дільниці. У деяких випадках відповідальність за проведення медичного огляду покладають на лікарів інших спеціальностей (</a:t>
            </a:r>
            <a:r>
              <a:rPr lang="uk-UA" sz="2000" dirty="0" err="1"/>
              <a:t>оториноларинголога</a:t>
            </a:r>
            <a:r>
              <a:rPr lang="uk-UA" sz="2000" dirty="0"/>
              <a:t> - при огляді робітників, що зазнають дії шуму;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невропатолога - при огляді робітників, які контактують з ртуттю тощо). </a:t>
            </a:r>
            <a:endParaRPr lang="ru-RU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803176"/>
          </a:xfrm>
        </p:spPr>
        <p:txBody>
          <a:bodyPr/>
          <a:lstStyle/>
          <a:p>
            <a:r>
              <a:rPr lang="uk-UA" sz="3200" b="1" dirty="0"/>
              <a:t>МЕДИЧНІ ОГЛЯДИ ПРАЦІВНИКІВ</a:t>
            </a:r>
            <a:endParaRPr lang="ru-RU" sz="3200" b="1" dirty="0"/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060848"/>
            <a:ext cx="8276456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800"/>
              <a:t>Більшість працівників, яких потрібно періодично оглядати, перебувають під диспансерним наглядом дільничних лікарів-терапевтів. </a:t>
            </a:r>
          </a:p>
          <a:p>
            <a:pPr>
              <a:lnSpc>
                <a:spcPct val="80000"/>
              </a:lnSpc>
            </a:pPr>
            <a:r>
              <a:rPr lang="uk-UA" sz="2800"/>
              <a:t>Робітники, що зазнають впливу інтенсивного шуму» перебувають на диспансерному обліку у оториноларинголога; </a:t>
            </a:r>
          </a:p>
          <a:p>
            <a:pPr>
              <a:lnSpc>
                <a:spcPct val="80000"/>
              </a:lnSpc>
            </a:pPr>
            <a:r>
              <a:rPr lang="uk-UA" sz="2800"/>
              <a:t>ті, що стикаються з кам'яновугільними, сланцевими, епоксидними смолами, лаками, креозотовим мастилом, - у дерматолога; </a:t>
            </a:r>
          </a:p>
          <a:p>
            <a:pPr>
              <a:lnSpc>
                <a:spcPct val="80000"/>
              </a:lnSpc>
            </a:pPr>
            <a:r>
              <a:rPr lang="uk-UA" sz="2800"/>
              <a:t>з ртуттю, марганцем, тетраетилсвинцем, сірковуглецем - у нервопатолога і т.д.</a:t>
            </a:r>
            <a:endParaRPr lang="ru-RU" sz="2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ІНВАЛІДНІСТЬ ПРАЦІВНИКІВ ПРОМИСЛОВИХ ПІДПРИЄМСТВ</a:t>
            </a:r>
            <a:endParaRPr lang="ru-RU" sz="4000" b="1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uk-UA" sz="2000" dirty="0"/>
              <a:t>Інвалідність - один із обов'язкових компонентів комплексної оцінки здоров'я колективів робітників і службовців тих чи інших галузей промисловості та великих промислових підприємств.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Інвалідність означає тривалу втрату працездатності, яка настала внаслідок захворювання або травми.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Статистика інвалідності тісно пов'язана із захворюваністю за </a:t>
            </a:r>
            <a:r>
              <a:rPr lang="uk-UA" sz="2000" dirty="0" err="1"/>
              <a:t>звертаністю</a:t>
            </a:r>
            <a:r>
              <a:rPr lang="uk-UA" sz="2000" dirty="0"/>
              <a:t>. Оскільки хворий при цьому звертається не тільки по медичну, а й по соціальну допомогу, ці звертання фіксують як у закладах охорони здоров'я, так і в органах соціального забезпечення.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Вивчення інвалідності, як і захворюваності без тривалої втрати праце­здатності, має такі етапи: складання плану і програми досліджень, збір і опрацювання матеріалу, аналіз одержаних даних.</a:t>
            </a:r>
            <a:endParaRPr lang="ru-RU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458200" cy="55165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400" dirty="0"/>
              <a:t>Серед працівників промислових підприємств трапляється кілька видів інвалідності: внаслідок загального захворювання, в результаті професійного захворювання, від трудового каліцтва.</a:t>
            </a:r>
          </a:p>
          <a:p>
            <a:pPr>
              <a:lnSpc>
                <a:spcPct val="80000"/>
              </a:lnSpc>
            </a:pPr>
            <a:r>
              <a:rPr lang="uk-UA" sz="2400" dirty="0"/>
              <a:t>Одиницею дослідження у вивченні первинної інвалідності (так званої </a:t>
            </a:r>
            <a:r>
              <a:rPr lang="uk-UA" sz="2400" dirty="0" err="1"/>
              <a:t>інвалідизації</a:t>
            </a:r>
            <a:r>
              <a:rPr lang="uk-UA" sz="2400" dirty="0"/>
              <a:t>) за матеріалами ЛТЕК є випадок встановлення інвалідності у даної особи вперше у поточному році. Обліковим документом, яким користуються при проведенні статистичних досліджень, є "Акт освідчення у МСЕК" (ф. № 88). При цьому слід пам'ятати, що в офіційних звітах відділів соціального забезпечення в списках є не всі особи, вперше визнані інвалідами, а тільки ті, яким вперше протягом року призначено пенсію та допомогу з інвалідності. Тому дані відділів соцзабезпечення придатні лише для вивчення загальної інвалідності (контингентів інвалідів).</a:t>
            </a:r>
            <a:endParaRPr lang="ru-RU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sz="2400"/>
              <a:t>У офіційному звіті ЛТЕК вперше визнаних інвалідами робітників і службовців не поділяють на чоловіків і жінок, а вікових груп існує тільки дві - до 29 років і 30-44 роки (розрахунком можна визначити вікову групу старшу 45 років). Крім того, у звіті ЛТЕК наводиться кількість визнаних інвалідами жінок віком понад 55 років, і чоловіків понад 60 років. Це дає можливість визначити показники первинної інвалідності для працездатного і пенсійного віку, але не дозволяє провести детальний аналіз інвалідності за віком, статтю, професією, стажем роботи тощо.</a:t>
            </a:r>
            <a:endParaRPr lang="ru-RU" sz="2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uk-UA" sz="2800" dirty="0"/>
              <a:t>Багаторічним вивченням інвалідності як соціального наслідку виробничого травматизму і професійної захворюваності на підприємствах народного господарства України встановлено, що тривала втрата працездатності супроводжує 40,7% усіх випадків травм і більше 95% хронічних профзахворювань. Серед інвалідів із вперше встановленим діагнозом більшість перебувала у працездатному віці (до 45 років) і мала стаж роботи, що забезпечував високу кваліфікацію.</a:t>
            </a:r>
            <a:endParaRPr lang="ru-RU" sz="2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490538"/>
          </a:xfrm>
        </p:spPr>
        <p:txBody>
          <a:bodyPr/>
          <a:lstStyle/>
          <a:p>
            <a:endParaRPr lang="ru-RU" sz="2000"/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9144000" cy="60928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000"/>
              <a:t>Інвалідизація працюючих завдає значних соціальних збитків, які полягають у витратах на виплачування пенсій, втрап кваліфікації з колишньої професії, необхідності переведення потерпілих на інпгі роботи, потребі організації диспансерного спостереження, реабілітації. </a:t>
            </a:r>
          </a:p>
          <a:p>
            <a:pPr>
              <a:lnSpc>
                <a:spcPct val="80000"/>
              </a:lnSpc>
            </a:pPr>
            <a:r>
              <a:rPr lang="uk-UA" sz="2000"/>
              <a:t>Причинами травм і професійних захворювань поряд з недосконалістю технології, машин, механізмів були брак і неефективність засобів, які зменшують дію професійних шкідливостей на здоров'я працівників (пило-, вібро-, шумогасіння, індивідуальні засоби захисту), порушення фізіологічно оптимальних регламентів праці та відпочинку, недостатній інструктаж, допуск до роботи з протипоказаннями.</a:t>
            </a:r>
          </a:p>
          <a:p>
            <a:pPr>
              <a:lnSpc>
                <a:spcPct val="80000"/>
              </a:lnSpc>
            </a:pPr>
            <a:r>
              <a:rPr lang="uk-UA" sz="2000"/>
              <a:t>Таким чином, результати поглибленого аналізу причин первинної інвалідності можуть бути об'єктивною основою для планування і проведення заходів з профілактики і зниження інвалідності робітників промислових підприємств.</a:t>
            </a:r>
          </a:p>
          <a:p>
            <a:pPr>
              <a:lnSpc>
                <a:spcPct val="80000"/>
              </a:lnSpc>
            </a:pPr>
            <a:r>
              <a:rPr lang="uk-UA" sz="2000"/>
              <a:t>Аналіз причин інвалідності повинен поєднуватись з вивченням захворюваності робітників і службовців на хвороби, які найчастіше призводять до інвалідності. Диспансеризація працівників великих промислових підприємств, раціональне працевлаштування робітників, що потерпають від хронічних хвороб, дозволяють не тільки продовжити період компенсації, а й у значній мірі сприяють зниженню інвалідності.</a:t>
            </a:r>
            <a:endParaRPr lang="ru-RU" sz="2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2400"/>
              <a:t>Основними документами, на підставі яких ставиться діагноз професійного захворювання, є такі:</a:t>
            </a:r>
            <a:r>
              <a:rPr lang="ru-RU" sz="2400"/>
              <a:t/>
            </a:r>
            <a:br>
              <a:rPr lang="ru-RU" sz="2400"/>
            </a:br>
            <a:endParaRPr lang="ru-RU" sz="2400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uk-UA" sz="1800"/>
              <a:t>— направлення хворого в діагностичне відділення;</a:t>
            </a:r>
          </a:p>
          <a:p>
            <a:pPr>
              <a:lnSpc>
                <a:spcPct val="80000"/>
              </a:lnSpc>
            </a:pPr>
            <a:r>
              <a:rPr lang="uk-UA" sz="1800"/>
              <a:t>— копія або оригінал амбулаторної картки із зазна­ченням анамнезу захворювань, результатів попередніх і періодичних медичних оглядів;</a:t>
            </a:r>
          </a:p>
          <a:p>
            <a:pPr>
              <a:lnSpc>
                <a:spcPct val="80000"/>
              </a:lnSpc>
            </a:pPr>
            <a:r>
              <a:rPr lang="uk-UA" sz="1800"/>
              <a:t>— санітарна характеристика, видана і завірена ліка­рем санітарно-епідеміологічної станції із зазначенням концентрацій, рівнів шкідливих факторів виробництва, а також часу їх діяння на працюючого;</a:t>
            </a:r>
          </a:p>
          <a:p>
            <a:pPr>
              <a:lnSpc>
                <a:spcPct val="80000"/>
              </a:lnSpc>
            </a:pPr>
            <a:r>
              <a:rPr lang="uk-UA" sz="1800"/>
              <a:t>— копія або оригінал трудової книжки із зазначен­ням стажу роботи в шкідливих умовах;</a:t>
            </a:r>
          </a:p>
          <a:p>
            <a:pPr>
              <a:lnSpc>
                <a:spcPct val="80000"/>
              </a:lnSpc>
            </a:pPr>
            <a:r>
              <a:rPr lang="uk-UA" sz="1800"/>
              <a:t>— карта стаціонарного хворого з результатами клі­нічного, лабораторного, фізичного та інструментального методів обстеження.</a:t>
            </a:r>
          </a:p>
          <a:p>
            <a:pPr>
              <a:lnSpc>
                <a:spcPct val="80000"/>
              </a:lnSpc>
            </a:pPr>
            <a:r>
              <a:rPr lang="uk-UA" sz="1800"/>
              <a:t>Осіб із заново виявленим професійним захворюван­ням ставлять на диспансерний облік. За ними встанов­люють динамічний нагляд, проводиться лікування і від­новлення працездатності відповідно до індивідуальної програми реабілітації.</a:t>
            </a:r>
            <a:endParaRPr lang="ru-RU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struc.pot">
  <a:themeElements>
    <a:clrScheme name="Construc.pot 1">
      <a:dk1>
        <a:srgbClr val="000000"/>
      </a:dk1>
      <a:lt1>
        <a:srgbClr val="EAE8E2"/>
      </a:lt1>
      <a:dk2>
        <a:srgbClr val="5F5F5F"/>
      </a:dk2>
      <a:lt2>
        <a:srgbClr val="FDBC03"/>
      </a:lt2>
      <a:accent1>
        <a:srgbClr val="A7C1CB"/>
      </a:accent1>
      <a:accent2>
        <a:srgbClr val="A38D77"/>
      </a:accent2>
      <a:accent3>
        <a:srgbClr val="B6B6B6"/>
      </a:accent3>
      <a:accent4>
        <a:srgbClr val="C8C6C1"/>
      </a:accent4>
      <a:accent5>
        <a:srgbClr val="D0DDE2"/>
      </a:accent5>
      <a:accent6>
        <a:srgbClr val="937F6B"/>
      </a:accent6>
      <a:hlink>
        <a:srgbClr val="FFFFCC"/>
      </a:hlink>
      <a:folHlink>
        <a:srgbClr val="FFCC66"/>
      </a:folHlink>
    </a:clrScheme>
    <a:fontScheme name="Construc.p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onstruc.pot 1">
        <a:dk1>
          <a:srgbClr val="000000"/>
        </a:dk1>
        <a:lt1>
          <a:srgbClr val="EAE8E2"/>
        </a:lt1>
        <a:dk2>
          <a:srgbClr val="5F5F5F"/>
        </a:dk2>
        <a:lt2>
          <a:srgbClr val="FDBC03"/>
        </a:lt2>
        <a:accent1>
          <a:srgbClr val="A7C1CB"/>
        </a:accent1>
        <a:accent2>
          <a:srgbClr val="A38D77"/>
        </a:accent2>
        <a:accent3>
          <a:srgbClr val="B6B6B6"/>
        </a:accent3>
        <a:accent4>
          <a:srgbClr val="C8C6C1"/>
        </a:accent4>
        <a:accent5>
          <a:srgbClr val="D0DDE2"/>
        </a:accent5>
        <a:accent6>
          <a:srgbClr val="937F6B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struc.pot 2">
        <a:dk1>
          <a:srgbClr val="333333"/>
        </a:dk1>
        <a:lt1>
          <a:srgbClr val="FFFFFF"/>
        </a:lt1>
        <a:dk2>
          <a:srgbClr val="B75E31"/>
        </a:dk2>
        <a:lt2>
          <a:srgbClr val="463828"/>
        </a:lt2>
        <a:accent1>
          <a:srgbClr val="E09F98"/>
        </a:accent1>
        <a:accent2>
          <a:srgbClr val="E4D8CA"/>
        </a:accent2>
        <a:accent3>
          <a:srgbClr val="FFFFFF"/>
        </a:accent3>
        <a:accent4>
          <a:srgbClr val="2A2A2A"/>
        </a:accent4>
        <a:accent5>
          <a:srgbClr val="EDCDCA"/>
        </a:accent5>
        <a:accent6>
          <a:srgbClr val="CFC4B7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struc.pot 3">
        <a:dk1>
          <a:srgbClr val="333333"/>
        </a:dk1>
        <a:lt1>
          <a:srgbClr val="FFFFFF"/>
        </a:lt1>
        <a:dk2>
          <a:srgbClr val="4D4D4D"/>
        </a:dk2>
        <a:lt2>
          <a:srgbClr val="000000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2A2A2A"/>
        </a:accent4>
        <a:accent5>
          <a:srgbClr val="DCDCDC"/>
        </a:accent5>
        <a:accent6>
          <a:srgbClr val="C8C8C8"/>
        </a:accent6>
        <a:hlink>
          <a:srgbClr val="8080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struc.pot 4">
        <a:dk1>
          <a:srgbClr val="000000"/>
        </a:dk1>
        <a:lt1>
          <a:srgbClr val="EAE8E2"/>
        </a:lt1>
        <a:dk2>
          <a:srgbClr val="783A34"/>
        </a:dk2>
        <a:lt2>
          <a:srgbClr val="FFCC99"/>
        </a:lt2>
        <a:accent1>
          <a:srgbClr val="83AAAD"/>
        </a:accent1>
        <a:accent2>
          <a:srgbClr val="A06766"/>
        </a:accent2>
        <a:accent3>
          <a:srgbClr val="BEAEAE"/>
        </a:accent3>
        <a:accent4>
          <a:srgbClr val="C8C6C1"/>
        </a:accent4>
        <a:accent5>
          <a:srgbClr val="C1D2D3"/>
        </a:accent5>
        <a:accent6>
          <a:srgbClr val="915D5C"/>
        </a:accent6>
        <a:hlink>
          <a:srgbClr val="FFFFCC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Office\Шаблоны\Дизайны презентаций\CONSTRUC.POT</Template>
  <TotalTime>2071</TotalTime>
  <Words>2878</Words>
  <Application>Microsoft Office PowerPoint</Application>
  <PresentationFormat>Экран (4:3)</PresentationFormat>
  <Paragraphs>171</Paragraphs>
  <Slides>35</Slides>
  <Notes>34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Construc.pot</vt:lpstr>
      <vt:lpstr>Кафедра професійної патології, клінічної лабораторної та функціональної діагностики   Тема : Загальні питання в профпатології. Медичні огляди.    </vt:lpstr>
      <vt:lpstr>Історичні етапи розвитку професійної патології як клінічної дисципліни</vt:lpstr>
      <vt:lpstr>З розвитком промисловості в XVI в. стали з'являтися спеціальні роботи про професійні захворювання.</vt:lpstr>
      <vt:lpstr>Італійський лікар, професор практичної медицини Бернардіно Рамаззіні.</vt:lpstr>
      <vt:lpstr>Слайд 5</vt:lpstr>
      <vt:lpstr>Ф.Ф. Эрисман</vt:lpstr>
      <vt:lpstr>В.А. Обух</vt:lpstr>
      <vt:lpstr>Предмет професійної патології</vt:lpstr>
      <vt:lpstr>За етіологічним принципом виділяють такі групи професійних хвороб, зумовлені впливом::</vt:lpstr>
      <vt:lpstr>Слайд 10</vt:lpstr>
      <vt:lpstr> Гігієнічна класифікація праці</vt:lpstr>
      <vt:lpstr>Слайд 12</vt:lpstr>
      <vt:lpstr>Для гігієнічної оцінки умов і характеру праці розроблені критерії, згідно з якими розрізняють наступні класи умов праці:</vt:lpstr>
      <vt:lpstr>Слайд 14</vt:lpstr>
      <vt:lpstr>Слайд 15</vt:lpstr>
      <vt:lpstr>Слайд 16</vt:lpstr>
      <vt:lpstr>Слайд 17</vt:lpstr>
      <vt:lpstr>Слайд 18</vt:lpstr>
      <vt:lpstr>Професійні хвороби є наслідком патологічного впливу на працюючих певних факторів шкідливого виробництва. Нозологічні форми їх визначені затвердженим «Списком професійних захворювань».</vt:lpstr>
      <vt:lpstr>ПРОФЕСІЙНА ЗАХВОРЮВАНІСТЬ</vt:lpstr>
      <vt:lpstr>Залежно від тривалості дії професійного фактора розрізняють гострі і хронічні професійні захворювання. </vt:lpstr>
      <vt:lpstr>МЕДИЧНІ ОГЛЯДИ РОБІТНИКІВ</vt:lpstr>
      <vt:lpstr>МЕДИЧНІ ОГЛЯДИ ПРАЦІВНИКІВ</vt:lpstr>
      <vt:lpstr>МЕДИЧНІ ОГЛЯДИ ПРАЦІВНИКІВ</vt:lpstr>
      <vt:lpstr>МЕДИЧНІ ОГЛЯДИ ПРАЦІВНИКІВ</vt:lpstr>
      <vt:lpstr>МЕДИЧНІ ОГЛЯДИ ПРАЦІВНИКІВ</vt:lpstr>
      <vt:lpstr>МЕДИЧНІ ОГЛЯДИ ПРАЦІВНИКІВ</vt:lpstr>
      <vt:lpstr>МЕДИЧНІ ОГЛЯДИ ПРАЦІВНИКІВ</vt:lpstr>
      <vt:lpstr>МЕДИЧНІ ОГЛЯДИ ПРАЦІВНИКІВ</vt:lpstr>
      <vt:lpstr>ІНВАЛІДНІСТЬ ПРАЦІВНИКІВ ПРОМИСЛОВИХ ПІДПРИЄМСТВ</vt:lpstr>
      <vt:lpstr>Слайд 31</vt:lpstr>
      <vt:lpstr>Слайд 32</vt:lpstr>
      <vt:lpstr>Слайд 33</vt:lpstr>
      <vt:lpstr>Слайд 34</vt:lpstr>
      <vt:lpstr>Основними документами, на підставі яких ставиться діагноз професійного захворювання, є такі: </vt:lpstr>
    </vt:vector>
  </TitlesOfParts>
  <Company>IOH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ПРОФЕССИОНАЛЬНАЯ ЗАБОЛЕВАЕМОСТЬ В УКРАИНЕ НА СОВРЕМЕННОМ ЭТАПЕ</dc:title>
  <dc:creator>Кириченко Олена</dc:creator>
  <cp:lastModifiedBy>e190178poi</cp:lastModifiedBy>
  <cp:revision>112</cp:revision>
  <cp:lastPrinted>1601-01-01T00:00:00Z</cp:lastPrinted>
  <dcterms:created xsi:type="dcterms:W3CDTF">2003-04-04T08:57:03Z</dcterms:created>
  <dcterms:modified xsi:type="dcterms:W3CDTF">2025-12-05T08:25:41Z</dcterms:modified>
</cp:coreProperties>
</file>