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106B4A3-4212-4E39-93DE-E053E8F69C28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106B4A3-4212-4E39-93DE-E053E8F69C28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106B4A3-4212-4E39-93DE-E053E8F69C28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mclinic.ru/diagnosis/magnitno-rezonansnaya-tomografiya-mrt/mrt-sustavov/" TargetMode="External"/><Relationship Id="rId2" Type="http://schemas.openxmlformats.org/officeDocument/2006/relationships/hyperlink" Target="https://www.smclinic.ru/diagnosis/rentgenografiya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1916832"/>
            <a:ext cx="9144000" cy="396044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Тема:Захворювання, </a:t>
            </a:r>
            <a:r>
              <a:rPr lang="uk-UA" dirty="0" smtClean="0">
                <a:solidFill>
                  <a:schemeClr val="tx1"/>
                </a:solidFill>
              </a:rPr>
              <a:t>пов'язані </a:t>
            </a:r>
            <a:r>
              <a:rPr lang="uk-UA" dirty="0" smtClean="0">
                <a:solidFill>
                  <a:schemeClr val="tx1"/>
                </a:solidFill>
              </a:rPr>
              <a:t>з перенапруженням окремих органів і систем</a:t>
            </a:r>
            <a:br>
              <a:rPr lang="uk-UA" dirty="0" smtClean="0">
                <a:solidFill>
                  <a:schemeClr val="tx1"/>
                </a:solidFill>
              </a:rPr>
            </a:br>
            <a:r>
              <a:rPr lang="uk-UA" dirty="0" smtClean="0">
                <a:solidFill>
                  <a:schemeClr val="tx1"/>
                </a:solidFill>
              </a:rPr>
              <a:t/>
            </a:r>
            <a:br>
              <a:rPr lang="uk-UA" dirty="0" smtClean="0">
                <a:solidFill>
                  <a:schemeClr val="tx1"/>
                </a:solidFill>
              </a:rPr>
            </a:br>
            <a:r>
              <a:rPr lang="uk-UA" dirty="0" smtClean="0">
                <a:solidFill>
                  <a:schemeClr val="tx1"/>
                </a:solidFill>
              </a:rPr>
              <a:t/>
            </a:r>
            <a:br>
              <a:rPr lang="uk-UA" dirty="0" smtClean="0">
                <a:solidFill>
                  <a:schemeClr val="tx1"/>
                </a:solidFill>
              </a:rPr>
            </a:br>
            <a:r>
              <a:rPr lang="uk-UA" sz="3100" dirty="0" smtClean="0">
                <a:solidFill>
                  <a:schemeClr val="tx1"/>
                </a:solidFill>
              </a:rPr>
              <a:t>2025-2026 </a:t>
            </a:r>
            <a:r>
              <a:rPr lang="uk-UA" sz="3100" dirty="0" err="1" smtClean="0">
                <a:solidFill>
                  <a:schemeClr val="tx1"/>
                </a:solidFill>
              </a:rPr>
              <a:t>н.р</a:t>
            </a:r>
            <a:r>
              <a:rPr lang="uk-UA" sz="3100" dirty="0" smtClean="0">
                <a:solidFill>
                  <a:schemeClr val="tx1"/>
                </a:solidFill>
              </a:rPr>
              <a:t>. </a:t>
            </a:r>
            <a:endParaRPr lang="fr-FR" sz="3100" dirty="0">
              <a:solidFill>
                <a:schemeClr val="tx1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1726154"/>
          </a:xfrm>
        </p:spPr>
        <p:txBody>
          <a:bodyPr>
            <a:normAutofit lnSpcReduction="10000"/>
          </a:bodyPr>
          <a:lstStyle/>
          <a:p>
            <a:pPr algn="ctr"/>
            <a:r>
              <a:rPr lang="uk-UA" b="1" dirty="0" smtClean="0"/>
              <a:t>Одеський національний медичний університет</a:t>
            </a:r>
          </a:p>
          <a:p>
            <a:pPr algn="ctr"/>
            <a:endParaRPr lang="uk-UA" b="1" dirty="0" smtClean="0"/>
          </a:p>
          <a:p>
            <a:pPr algn="ctr"/>
            <a:r>
              <a:rPr lang="uk-UA" i="1" dirty="0" smtClean="0">
                <a:solidFill>
                  <a:srgbClr val="00B050"/>
                </a:solidFill>
              </a:rPr>
              <a:t>Кафедра професійної патології , клінічної лабораторної та функціональної діагностики</a:t>
            </a:r>
            <a:endParaRPr lang="uk-UA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916832"/>
            <a:ext cx="8229600" cy="4572000"/>
          </a:xfrm>
        </p:spPr>
        <p:txBody>
          <a:bodyPr>
            <a:normAutofit/>
          </a:bodyPr>
          <a:lstStyle/>
          <a:p>
            <a:r>
              <a:rPr lang="ru-RU" dirty="0"/>
              <a:t>Професійний бурсит — хронічне запалення синовіальної сумки, яке розвивається в результаті систематичного тиснення, перенапруження і травматизації у гірників, покрівельників, каменярів, мостівників, </a:t>
            </a:r>
            <a:r>
              <a:rPr lang="ru-RU" dirty="0" err="1"/>
              <a:t>паркетників</a:t>
            </a:r>
            <a:r>
              <a:rPr lang="ru-RU" dirty="0"/>
              <a:t>, тобто у представників тих професій, де має місце тривале упирання на лікоть або коліно з розвитком асептичного запалення сумки і утворення в ній серозно-геморагічного ексудату.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399032"/>
          </a:xfrm>
        </p:spPr>
        <p:txBody>
          <a:bodyPr/>
          <a:lstStyle/>
          <a:p>
            <a:r>
              <a:rPr lang="ru-RU" dirty="0" err="1"/>
              <a:t>Вс</a:t>
            </a:r>
            <a:r>
              <a:rPr lang="uk-UA" dirty="0"/>
              <a:t>т</a:t>
            </a:r>
            <a:r>
              <a:rPr lang="ru-RU" dirty="0" err="1"/>
              <a:t>уп</a:t>
            </a:r>
            <a:r>
              <a:rPr lang="ru-RU" dirty="0"/>
              <a:t> </a:t>
            </a:r>
            <a:endParaRPr lang="fr-FR" dirty="0"/>
          </a:p>
        </p:txBody>
      </p:sp>
      <p:pic>
        <p:nvPicPr>
          <p:cNvPr id="4" name="Image 3" descr="570x280-ostr-bursit-bnr.0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0072" y="260648"/>
            <a:ext cx="3474720" cy="17068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413837"/>
            <a:ext cx="8229600" cy="6040971"/>
          </a:xfrm>
        </p:spPr>
        <p:txBody>
          <a:bodyPr/>
          <a:lstStyle/>
          <a:p>
            <a:r>
              <a:rPr lang="ru-RU" dirty="0"/>
              <a:t>Розвиткові захворювання сприяють незручна поза, шорсткість грунту, недосконалість захисного одягу, тривале охолодження, різка зміна температури навколишнього середовища, вібрація. </a:t>
            </a:r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052736"/>
            <a:ext cx="7571184" cy="302433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Під впливом тривалого тиску і тертя поблизу робочих поверхонь суглобів виникають дистрофічні зміни в порожнині уражених синовіальних сумок з утворенням численних вільних тіл, що мають хрящоподібну щільність. Ділянки, уражені склеротичним процесом, а також рідкий вміст сумок зазнають кальціфікації. Результатом цих процесів є втрата еластичності і стовщення шкіри, фіброз у підшкірній основі, гіперплазія стінки синовіальних сумок.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85242"/>
          </a:xfrm>
        </p:spPr>
        <p:txBody>
          <a:bodyPr>
            <a:normAutofit/>
          </a:bodyPr>
          <a:lstStyle/>
          <a:p>
            <a:r>
              <a:rPr lang="ru-RU" dirty="0"/>
              <a:t>Патогенез</a:t>
            </a:r>
            <a:endParaRPr lang="fr-FR" dirty="0"/>
          </a:p>
        </p:txBody>
      </p:sp>
      <p:pic>
        <p:nvPicPr>
          <p:cNvPr id="4" name="Image 3" descr="subakromialniybursitplechevogosustavasim_BE68DCA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4149080"/>
            <a:ext cx="4315972" cy="242773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Розрізняють бурсит-</a:t>
            </a:r>
          </a:p>
          <a:p>
            <a:r>
              <a:rPr lang="ru-RU" dirty="0"/>
              <a:t> гострий (серозний і гнійний) та </a:t>
            </a:r>
          </a:p>
          <a:p>
            <a:r>
              <a:rPr lang="ru-RU" dirty="0"/>
              <a:t>хронічний (серозний і проліферативний).</a:t>
            </a:r>
          </a:p>
          <a:p>
            <a:pPr>
              <a:buNone/>
            </a:pPr>
            <a:r>
              <a:rPr lang="ru-RU" dirty="0"/>
              <a:t>Гострий бурсит діагностується рідше, ніж хронічний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Клініка</a:t>
            </a:r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764704"/>
            <a:ext cx="8229600" cy="4572000"/>
          </a:xfrm>
        </p:spPr>
        <p:txBody>
          <a:bodyPr>
            <a:normAutofit/>
          </a:bodyPr>
          <a:lstStyle/>
          <a:p>
            <a:r>
              <a:rPr lang="ru-RU" dirty="0"/>
              <a:t>При гострому серозному бурситі хворі скаржаться на болючість у суглобі, наявність припухлості м'якої консистенції та округлої форми. Шкіра в зоні </a:t>
            </a:r>
            <a:r>
              <a:rPr lang="ru-RU" dirty="0" err="1"/>
              <a:t>припухлості</a:t>
            </a:r>
            <a:r>
              <a:rPr lang="ru-RU" dirty="0"/>
              <a:t> </a:t>
            </a:r>
            <a:r>
              <a:rPr lang="ru-RU" dirty="0" err="1"/>
              <a:t>гіперемі</a:t>
            </a:r>
            <a:r>
              <a:rPr lang="uk-UA" dirty="0"/>
              <a:t>й</a:t>
            </a:r>
            <a:r>
              <a:rPr lang="ru-RU" dirty="0" err="1"/>
              <a:t>ована</a:t>
            </a:r>
            <a:r>
              <a:rPr lang="ru-RU" dirty="0"/>
              <a:t>, при дотику визначається локальне підвищення температури шкіри в цій області, має місце обмеження рухомості в суглобі. Вміст сумки має серозний характер. </a:t>
            </a:r>
            <a:endParaRPr lang="fr-FR" dirty="0"/>
          </a:p>
        </p:txBody>
      </p:sp>
      <p:pic>
        <p:nvPicPr>
          <p:cNvPr id="6" name="Image 5" descr="téléchargement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5013176"/>
            <a:ext cx="2857500" cy="1600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4572000"/>
          </a:xfrm>
        </p:spPr>
        <p:txBody>
          <a:bodyPr/>
          <a:lstStyle/>
          <a:p>
            <a:r>
              <a:rPr lang="ru-RU" dirty="0"/>
              <a:t>При гнійному бурситі підвищується температура тіла до 39—40°С. Пунктат бурси гнійний, з великим вмістом лейкоцитів</a:t>
            </a:r>
            <a:endParaRPr lang="fr-FR" dirty="0"/>
          </a:p>
        </p:txBody>
      </p:sp>
      <p:pic>
        <p:nvPicPr>
          <p:cNvPr id="4" name="Image 3" descr="Screenshot_66-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2924944"/>
            <a:ext cx="6362700" cy="34861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Χ</a:t>
            </a:r>
            <a:r>
              <a:rPr lang="ru-RU" dirty="0"/>
              <a:t>ронічний серозний бурсит зустрічається рідко. Він характеризується тривалістю перебігу, помірно вираженою болючістю, наявністю обмеженої, яйцевидної форми припухлості</a:t>
            </a:r>
            <a:endParaRPr lang="fr-F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476672"/>
            <a:ext cx="8229600" cy="4572000"/>
          </a:xfrm>
        </p:spPr>
        <p:txBody>
          <a:bodyPr/>
          <a:lstStyle/>
          <a:p>
            <a:r>
              <a:rPr lang="ru-RU" dirty="0"/>
              <a:t>Поширеною формою хронічного бурситу є проліферативна форма. Перебіг такої форми хронічного бурситу затяжний, з періодами ремісії і загострень, часто може приєднуватись інфекція. Локально визначається флюктуація, стінки сумки стовщені, суглобна щілина зменшена. </a:t>
            </a:r>
            <a:endParaRPr lang="fr-FR" dirty="0"/>
          </a:p>
        </p:txBody>
      </p:sp>
      <p:pic>
        <p:nvPicPr>
          <p:cNvPr id="4" name="Image 3" descr="bursi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4221088"/>
            <a:ext cx="3899925" cy="249289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80728"/>
            <a:ext cx="4330824" cy="5474080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Діагностика професійних хвороб, спричинених функціональним перенапруженням, викликає деякі складнощі, що зумовлено, передусім, відсутністю специфічних клінічних проявів цих станів. </a:t>
            </a:r>
          </a:p>
          <a:p>
            <a:r>
              <a:rPr lang="ru-RU" dirty="0"/>
              <a:t>За підозри на специфічний характер процесу виконується пункція; одержана патологічна рідина прямує на дослідження, а також вивчається кров на антитіла (серологічні реакції).</a:t>
            </a:r>
          </a:p>
          <a:p>
            <a:r>
              <a:rPr lang="ru-RU" dirty="0"/>
              <a:t>При підозрі запалення глибоко розташованих сумок призначається </a:t>
            </a:r>
            <a:r>
              <a:rPr lang="ru-RU" dirty="0">
                <a:hlinkClick r:id="rId2"/>
              </a:rPr>
              <a:t>рентген-дослідження</a:t>
            </a:r>
            <a:r>
              <a:rPr lang="ru-RU" dirty="0"/>
              <a:t> чи </a:t>
            </a:r>
            <a:r>
              <a:rPr lang="ru-RU" dirty="0">
                <a:hlinkClick r:id="rId3"/>
              </a:rPr>
              <a:t>МРТ суглоба</a:t>
            </a:r>
            <a:endParaRPr lang="ru-RU" dirty="0"/>
          </a:p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85242"/>
          </a:xfrm>
        </p:spPr>
        <p:txBody>
          <a:bodyPr>
            <a:normAutofit/>
          </a:bodyPr>
          <a:lstStyle/>
          <a:p>
            <a:r>
              <a:rPr lang="ru-RU" dirty="0"/>
              <a:t>Діагностика</a:t>
            </a:r>
            <a:endParaRPr lang="fr-FR" dirty="0"/>
          </a:p>
        </p:txBody>
      </p:sp>
      <p:pic>
        <p:nvPicPr>
          <p:cNvPr id="5" name="Image 4" descr="unnamed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63633" y="764704"/>
            <a:ext cx="4380368" cy="43204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При гострому бурситі консервативне: спокій, протизапальні засоби (антибіотики, сульфаніламідні препарати, блокада гідрокортизоном або введенням 25 мг (1 мл) суспензії гідрокортизону в порожнину сумки після промивання її 0,5% розчином новокаїну, 2—3 ін'єкції через 3—4 дні), фізіопроцедури (УВЧ, </a:t>
            </a:r>
            <a:r>
              <a:rPr lang="ru-RU" dirty="0" err="1"/>
              <a:t>парафінові</a:t>
            </a:r>
            <a:r>
              <a:rPr lang="ru-RU" dirty="0"/>
              <a:t> </a:t>
            </a:r>
            <a:r>
              <a:rPr lang="ru-RU" dirty="0" err="1"/>
              <a:t>аплікації</a:t>
            </a:r>
            <a:r>
              <a:rPr lang="uk-UA" dirty="0"/>
              <a:t>)</a:t>
            </a:r>
            <a:endParaRPr lang="ru-RU" dirty="0"/>
          </a:p>
          <a:p>
            <a:r>
              <a:rPr lang="ru-RU" dirty="0"/>
              <a:t> При рецидиві або переході процесу в хронічний застосовують оперативне лікування.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Лікування</a:t>
            </a:r>
            <a:endParaRPr lang="fr-F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/>
              <a:t>    Серед профілактичних заходів щодо попередження несприятливої дії функціонального перенапруження найефективнішим є комплексна механізація найбільш важких робіт і тих операцій, що потребують виконання великої кількості стереотипних рухів руками і пальцями. Важливе значення має також правильно організований режим праці і відпочинку, виробнича гімнастика, масаж і теплі ванни для рук, профілактична вітамінізація і загальне ультрафіолетове опромінення, що проводяться восени і навесні. Поряд з професійним відбором, особливе значення в профілактиці цих захворювань надається періодичним медичним оглядам, що проводяться один раз кожні 2 роки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Профілактика</a:t>
            </a:r>
            <a:endParaRPr lang="fr-F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1D03874FAEEE841903A81309A252389" ma:contentTypeVersion="5" ma:contentTypeDescription="Создание документа." ma:contentTypeScope="" ma:versionID="07eb8fa742ba90848a28d080dabf755e">
  <xsd:schema xmlns:xsd="http://www.w3.org/2001/XMLSchema" xmlns:xs="http://www.w3.org/2001/XMLSchema" xmlns:p="http://schemas.microsoft.com/office/2006/metadata/properties" xmlns:ns2="dac2bfd0-d979-4dd2-9df4-50ff2ce65256" targetNamespace="http://schemas.microsoft.com/office/2006/metadata/properties" ma:root="true" ma:fieldsID="c916f306281f759bec5723b51508f274" ns2:_="">
    <xsd:import namespace="dac2bfd0-d979-4dd2-9df4-50ff2ce652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c2bfd0-d979-4dd2-9df4-50ff2ce652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4EF63DD-F595-4DEE-B636-8B8EB2734F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c2bfd0-d979-4dd2-9df4-50ff2ce652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9031A07-D9E6-498E-9E9C-53669928A93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5EC9AAA-7729-4BC9-ADF6-43A3BAE75C4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49</TotalTime>
  <Words>509</Words>
  <Application>Microsoft Office PowerPoint</Application>
  <PresentationFormat>Экран (4:3)</PresentationFormat>
  <Paragraphs>27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Открытая</vt:lpstr>
      <vt:lpstr>Тема:Захворювання, пов'язані з перенапруженням окремих органів і систем   2025-2026 н.р. </vt:lpstr>
      <vt:lpstr>Вступ </vt:lpstr>
      <vt:lpstr>Слайд 3</vt:lpstr>
      <vt:lpstr>Патогенез</vt:lpstr>
      <vt:lpstr>Клініка</vt:lpstr>
      <vt:lpstr>Слайд 6</vt:lpstr>
      <vt:lpstr>Слайд 7</vt:lpstr>
      <vt:lpstr>Слайд 8</vt:lpstr>
      <vt:lpstr>Слайд 9</vt:lpstr>
      <vt:lpstr>Діагностика</vt:lpstr>
      <vt:lpstr>Лікування</vt:lpstr>
      <vt:lpstr>Профілактика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Utilisateur Windows</dc:creator>
  <cp:lastModifiedBy>e190178poi</cp:lastModifiedBy>
  <cp:revision>5</cp:revision>
  <dcterms:created xsi:type="dcterms:W3CDTF">2023-04-13T19:20:36Z</dcterms:created>
  <dcterms:modified xsi:type="dcterms:W3CDTF">2025-10-07T09:56:43Z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0x01010061D03874FAEEE841903A81309A252389</vt:lpwstr>
  </property>
</Properties>
</file>