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4"/>
  </p:notesMasterIdLst>
  <p:handoutMasterIdLst>
    <p:handoutMasterId r:id="rId25"/>
  </p:handoutMasterIdLst>
  <p:sldIdLst>
    <p:sldId id="265" r:id="rId5"/>
    <p:sldId id="285" r:id="rId6"/>
    <p:sldId id="270" r:id="rId7"/>
    <p:sldId id="286" r:id="rId8"/>
    <p:sldId id="288"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9" d="100"/>
          <a:sy n="69" d="100"/>
        </p:scale>
        <p:origin x="696"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02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6DA4BE6-BB57-4BC7-B7B3-56EF5B88B0E5}" type="datetime1">
              <a:rPr lang="uk-UA" smtClean="0"/>
              <a:t>06.11.2025</a:t>
            </a:fld>
            <a:endParaRPr lang="uk-UA" dirty="0"/>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78FE58C-C1A6-4C4C-90C2-B7F5B0504B2D}" type="slidenum">
              <a:rPr lang="uk-UA" smtClean="0"/>
              <a:t>‹№›</a:t>
            </a:fld>
            <a:endParaRPr lang="uk-UA" dirty="0"/>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noProof="0"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77D6AC-9790-4134-B8ED-B29CD8293E2A}" type="datetime1">
              <a:rPr lang="uk-UA" smtClean="0"/>
              <a:pPr/>
              <a:t>06.11.2025</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10E1E9A-E921-4174-A0FC-51868D7AC568}" type="slidenum">
              <a:rPr lang="uk-UA" noProof="0" smtClean="0"/>
              <a:t>‹№›</a:t>
            </a:fld>
            <a:endParaRPr lang="uk-UA" noProof="0" dirty="0"/>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10E1E9A-E921-4174-A0FC-51868D7AC568}" type="slidenum">
              <a:rPr lang="uk-UA" smtClean="0"/>
              <a:t>1</a:t>
            </a:fld>
            <a:endParaRPr lang="uk-UA" dirty="0"/>
          </a:p>
        </p:txBody>
      </p:sp>
    </p:spTree>
    <p:extLst>
      <p:ext uri="{BB962C8B-B14F-4D97-AF65-F5344CB8AC3E}">
        <p14:creationId xmlns:p14="http://schemas.microsoft.com/office/powerpoint/2010/main" val="392020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1400"/>
            <a:ext cx="9144000" cy="2387600"/>
          </a:xfrm>
        </p:spPr>
        <p:txBody>
          <a:bodyPr rtlCol="0" anchor="b"/>
          <a:lstStyle>
            <a:lvl1pPr algn="ctr">
              <a:defRPr sz="6000"/>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p:nvPr>
        </p:nvSpPr>
        <p:spPr>
          <a:xfrm>
            <a:off x="1524000" y="3602038"/>
            <a:ext cx="9144000" cy="1655762"/>
          </a:xfrm>
        </p:spPr>
        <p:txBody>
          <a:bodyPr rtlCol="0"/>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редагувати стиль зразка підзаголовка</a:t>
            </a:r>
            <a:endParaRPr lang="uk-UA" noProof="0" dirty="0"/>
          </a:p>
        </p:txBody>
      </p:sp>
      <p:sp>
        <p:nvSpPr>
          <p:cNvPr id="4" name="Місце для дати 3"/>
          <p:cNvSpPr>
            <a:spLocks noGrp="1"/>
          </p:cNvSpPr>
          <p:nvPr>
            <p:ph type="dt" sz="half" idx="10"/>
          </p:nvPr>
        </p:nvSpPr>
        <p:spPr/>
        <p:txBody>
          <a:bodyPr rtlCol="0"/>
          <a:lstStyle/>
          <a:p>
            <a:pPr rtl="0"/>
            <a:fld id="{76D84C44-8B67-46CD-84B3-E9172F3EC809}" type="datetime1">
              <a:rPr lang="uk-UA" noProof="0" smtClean="0"/>
              <a:t>06.11.2025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551C9351-A8EF-443E-8949-FEA6826B65FA}" type="datetime1">
              <a:rPr lang="uk-UA" noProof="0" smtClean="0"/>
              <a:t>06.11.2025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1658" y="1709738"/>
            <a:ext cx="10105791" cy="2862262"/>
          </a:xfrm>
        </p:spPr>
        <p:txBody>
          <a:bodyPr rtlCol="0" anchor="b"/>
          <a:lstStyle>
            <a:lvl1pPr>
              <a:defRPr sz="6000"/>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241658" y="4589463"/>
            <a:ext cx="10105791"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uk-UA" noProof="0"/>
              <a:t>Відредагуйте стиль зразка тексту</a:t>
            </a:r>
          </a:p>
        </p:txBody>
      </p:sp>
      <p:sp>
        <p:nvSpPr>
          <p:cNvPr id="4" name="Місце для дати 3"/>
          <p:cNvSpPr>
            <a:spLocks noGrp="1"/>
          </p:cNvSpPr>
          <p:nvPr>
            <p:ph type="dt" sz="half" idx="10"/>
          </p:nvPr>
        </p:nvSpPr>
        <p:spPr/>
        <p:txBody>
          <a:bodyPr rtlCol="0"/>
          <a:lstStyle/>
          <a:p>
            <a:pPr rtl="0"/>
            <a:fld id="{7941E268-EA3A-46DC-9577-902CA88CAFB6}" type="datetime1">
              <a:rPr lang="uk-UA" noProof="0" smtClean="0"/>
              <a:t>06.11.2025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1569700"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6605325"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DB6819DA-0229-48A6-A9A4-FCC30C913952}" type="datetime1">
              <a:rPr lang="uk-UA" noProof="0" smtClean="0"/>
              <a:t>06.11.2025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274638"/>
            <a:ext cx="9023350" cy="1143000"/>
          </a:xfrm>
        </p:spPr>
        <p:txBody>
          <a:bodyPr rtlCol="0"/>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6210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4" name="Місце для вмісту 3"/>
          <p:cNvSpPr>
            <a:spLocks noGrp="1"/>
          </p:cNvSpPr>
          <p:nvPr>
            <p:ph sz="half" idx="2"/>
          </p:nvPr>
        </p:nvSpPr>
        <p:spPr>
          <a:xfrm>
            <a:off x="156210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659892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6" name="Місце для вмісту 5"/>
          <p:cNvSpPr>
            <a:spLocks noGrp="1"/>
          </p:cNvSpPr>
          <p:nvPr>
            <p:ph sz="quarter" idx="4"/>
          </p:nvPr>
        </p:nvSpPr>
        <p:spPr>
          <a:xfrm>
            <a:off x="659892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86BC87AB-F179-40D7-A1E3-8196A7CCBFC6}" type="datetime1">
              <a:rPr lang="uk-UA" noProof="0" smtClean="0"/>
              <a:t>06.11.2025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r>
              <a:rPr lang="uk-UA" noProof="0" dirty="0"/>
              <a:t>Додайте нижній колонтитул</a:t>
            </a:r>
          </a:p>
        </p:txBody>
      </p:sp>
      <p:sp>
        <p:nvSpPr>
          <p:cNvPr id="9" name="Місце для номера слайда 8"/>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E455C0F4-C6B9-42DD-B7D5-C8A6AECBFD5F}" type="datetime1">
              <a:rPr lang="uk-UA" noProof="0" smtClean="0"/>
              <a:t>06.11.2025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r>
              <a:rPr lang="uk-UA" noProof="0" dirty="0"/>
              <a:t>Додайте нижній колонтитул</a:t>
            </a:r>
          </a:p>
        </p:txBody>
      </p:sp>
      <p:sp>
        <p:nvSpPr>
          <p:cNvPr id="5" name="Місце для номера слайда 4"/>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433868EE-6545-4BED-92FF-D25866E1503D}" type="datetime1">
              <a:rPr lang="uk-UA" noProof="0" smtClean="0"/>
              <a:t>06.11.2025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r>
              <a:rPr lang="uk-UA" noProof="0" dirty="0"/>
              <a:t>Додайте нижній колонтитул</a:t>
            </a:r>
          </a:p>
        </p:txBody>
      </p:sp>
      <p:sp>
        <p:nvSpPr>
          <p:cNvPr id="4" name="Місце для номера слайда 3"/>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5678905" y="987425"/>
            <a:ext cx="5676483"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E58FEE78-E9D5-4EE5-AB61-B470989471AB}" type="datetime1">
              <a:rPr lang="uk-UA" noProof="0" smtClean="0"/>
              <a:t>06.11.2025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B3BEE4B9-59C6-4268-BB57-F9ADB0242D20}" type="datetime1">
              <a:rPr lang="uk-UA" noProof="0" smtClean="0"/>
              <a:t>06.11.2025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1825625"/>
            <a:ext cx="9791700" cy="43513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80283929-F95A-4827-AF81-1B529DE91613}" type="datetime1">
              <a:rPr lang="uk-UA" noProof="0" smtClean="0"/>
              <a:t>06.11.2025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365125"/>
            <a:ext cx="7010400" cy="58118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2056A98A-BC83-4803-AE33-DDA901C4533D}" type="datetime1">
              <a:rPr lang="uk-UA" noProof="0" smtClean="0"/>
              <a:t>06.11.2025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50C3D21B-1A9D-4244-8386-7F7A046EEE5D}" type="datetime1">
              <a:rPr lang="uk-UA" noProof="0" smtClean="0"/>
              <a:t>06.11.2025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pPr rtl="0"/>
            <a:r>
              <a:rPr lang="uk-UA" noProof="0" dirty="0"/>
              <a:t>Зразок заголовка</a:t>
            </a:r>
          </a:p>
        </p:txBody>
      </p:sp>
      <p:sp>
        <p:nvSpPr>
          <p:cNvPr id="3" name="Місце для тексту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rtl="0"/>
            <a:fld id="{3321145E-25B7-44E8-B8D6-42103549CEC6}" type="datetime1">
              <a:rPr lang="uk-UA" noProof="0" smtClean="0"/>
              <a:t>06.11.2025</a:t>
            </a:fld>
            <a:endParaRPr lang="uk-UA" noProof="0" dirty="0"/>
          </a:p>
        </p:txBody>
      </p:sp>
      <p:sp>
        <p:nvSpPr>
          <p:cNvPr id="5" name="Місце для нижнього колонтитула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rtl="0"/>
            <a:fld id="{71B7BAC7-FE87-40F6-AA24-4F4685D1B022}" type="slidenum">
              <a:rPr lang="uk-UA" noProof="0" smtClean="0"/>
              <a:pPr/>
              <a:t>‹№›</a:t>
            </a:fld>
            <a:endParaRPr lang="uk-UA" noProof="0" dirty="0"/>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cancerhelp.cancerresearchuk.org/type/larynx-cancer/" TargetMode="External"/><Relationship Id="rId3" Type="http://schemas.openxmlformats.org/officeDocument/2006/relationships/hyperlink" Target="http://www.macmillan.org.uk/Cancerinformation/Cancertypes/Bone/Bonecancer.aspx" TargetMode="External"/><Relationship Id="rId7" Type="http://schemas.openxmlformats.org/officeDocument/2006/relationships/hyperlink" Target="http://cancerhelp.cancerresearchuk.org/type/kidney-cancer/" TargetMode="External"/><Relationship Id="rId2" Type="http://schemas.openxmlformats.org/officeDocument/2006/relationships/hyperlink" Target="http://www.macmillan.org.uk/Cancerinformation/Cancertypes/Bladder/Bladdercancer.aspx" TargetMode="External"/><Relationship Id="rId1" Type="http://schemas.openxmlformats.org/officeDocument/2006/relationships/slideLayout" Target="../slideLayouts/slideLayout7.xml"/><Relationship Id="rId6" Type="http://schemas.openxmlformats.org/officeDocument/2006/relationships/hyperlink" Target="http://www.macmillan.org.uk/Cancerinformation/Cancertypes/Colonandrectum/Colonandrectalcancer.aspx" TargetMode="External"/><Relationship Id="rId5" Type="http://schemas.openxmlformats.org/officeDocument/2006/relationships/hyperlink" Target="http://www.macmillan.org.uk/Cancerinformation/Cancertypes/Breast/Breastcancer.aspx" TargetMode="External"/><Relationship Id="rId10" Type="http://schemas.openxmlformats.org/officeDocument/2006/relationships/hyperlink" Target="http://cancerhelp.cancerresearchuk.org/type/liver-cancer/" TargetMode="External"/><Relationship Id="rId4" Type="http://schemas.openxmlformats.org/officeDocument/2006/relationships/hyperlink" Target="http://www.macmillan.org.uk/Cancerinformation/Cancertypes/Brain/Braintumours.aspx" TargetMode="External"/><Relationship Id="rId9" Type="http://schemas.openxmlformats.org/officeDocument/2006/relationships/hyperlink" Target="http://cancerhelp.cancerresearchuk.org/type/leukaemia/"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www.nhs.uk/conditions/Cancer-of-the-oesophagus/Pages/Introduction.aspx" TargetMode="External"/><Relationship Id="rId3" Type="http://schemas.openxmlformats.org/officeDocument/2006/relationships/hyperlink" Target="http://www.macmillan.org.uk/Cancerinformation/Cancertypes/Eye/Melanomaoftheeye.aspx" TargetMode="External"/><Relationship Id="rId7" Type="http://schemas.openxmlformats.org/officeDocument/2006/relationships/hyperlink" Target="http://cancerhelp.cancerresearchuk.org/type/skin-cancer/" TargetMode="External"/><Relationship Id="rId2" Type="http://schemas.openxmlformats.org/officeDocument/2006/relationships/hyperlink" Target="http://www.macmillan.org.uk/Cancerinformation/Cancertypes/Lung/Lungcancer.aspx" TargetMode="External"/><Relationship Id="rId1" Type="http://schemas.openxmlformats.org/officeDocument/2006/relationships/slideLayout" Target="../slideLayouts/slideLayout7.xml"/><Relationship Id="rId6" Type="http://schemas.openxmlformats.org/officeDocument/2006/relationships/hyperlink" Target="http://www.macmillan.org.uk/Cancerinformation/Cancertypes/Lymphomanon-Hodgkin/Non-Hodgkinlymphoma.aspx" TargetMode="External"/><Relationship Id="rId5" Type="http://schemas.openxmlformats.org/officeDocument/2006/relationships/hyperlink" Target="http://cancerhelp.cancerresearchuk.org/type/nasal-cancer/" TargetMode="External"/><Relationship Id="rId10" Type="http://schemas.openxmlformats.org/officeDocument/2006/relationships/hyperlink" Target="http://www.macmillan.org.uk/Cancerinformation/Cancertypes/Stomach/Stomachcancer.aspx" TargetMode="External"/><Relationship Id="rId4" Type="http://schemas.openxmlformats.org/officeDocument/2006/relationships/hyperlink" Target="http://www.macmillan.org.uk/Cancerinformation/Cancertypes/Mesothelioma/Mesothelioma.aspx" TargetMode="External"/><Relationship Id="rId9" Type="http://schemas.openxmlformats.org/officeDocument/2006/relationships/hyperlink" Target="http://patient.info/doctor/Pharyngeal-Cancer.htm"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cancerhelp.cancerresearchuk.org/about-cancer/causes-symptoms/possible-symptoms-of-cancer"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2369126"/>
            <a:ext cx="9144000" cy="1059873"/>
          </a:xfrm>
        </p:spPr>
        <p:txBody>
          <a:bodyPr rtlCol="0">
            <a:normAutofit fontScale="90000"/>
          </a:bodyPr>
          <a:lstStyle/>
          <a:p>
            <a:pPr rtl="0"/>
            <a:br>
              <a:rPr lang="uk-UA" dirty="0"/>
            </a:br>
            <a:endParaRPr lang="uk-UA" dirty="0"/>
          </a:p>
        </p:txBody>
      </p:sp>
      <p:sp>
        <p:nvSpPr>
          <p:cNvPr id="3" name="Підзаголовок 2"/>
          <p:cNvSpPr>
            <a:spLocks noGrp="1"/>
          </p:cNvSpPr>
          <p:nvPr>
            <p:ph type="subTitle" idx="1"/>
          </p:nvPr>
        </p:nvSpPr>
        <p:spPr>
          <a:xfrm>
            <a:off x="1523999" y="4197927"/>
            <a:ext cx="9144001" cy="1059873"/>
          </a:xfrm>
        </p:spPr>
        <p:txBody>
          <a:bodyPr rtlCol="0">
            <a:normAutofit/>
          </a:bodyPr>
          <a:lstStyle/>
          <a:p>
            <a:pPr>
              <a:lnSpc>
                <a:spcPts val="1800"/>
              </a:lnSpc>
              <a:tabLst>
                <a:tab pos="449580" algn="l"/>
              </a:tabLst>
            </a:pPr>
            <a:r>
              <a:rPr lang="en-US" sz="4400" dirty="0">
                <a:solidFill>
                  <a:srgbClr val="FF0000"/>
                </a:solidFill>
                <a:latin typeface="Times New Roman" panose="02020603050405020304" pitchFamily="18" charset="0"/>
                <a:ea typeface="SimSun" panose="02010600030101010101" pitchFamily="2" charset="-122"/>
              </a:rPr>
              <a:t>OCCUPATIONAL TUMORS</a:t>
            </a:r>
            <a:endParaRPr lang="ru-UA" sz="4400" dirty="0">
              <a:solidFill>
                <a:srgbClr val="FF0000"/>
              </a:solidFill>
              <a:latin typeface="Times New Roman" panose="02020603050405020304" pitchFamily="18" charset="0"/>
              <a:ea typeface="SimSun" panose="02010600030101010101" pitchFamily="2" charset="-122"/>
            </a:endParaRPr>
          </a:p>
        </p:txBody>
      </p:sp>
      <p:sp>
        <p:nvSpPr>
          <p:cNvPr id="6" name="Прямокутник 5">
            <a:extLst>
              <a:ext uri="{FF2B5EF4-FFF2-40B4-BE49-F238E27FC236}">
                <a16:creationId xmlns:a16="http://schemas.microsoft.com/office/drawing/2014/main" id="{2FA39DDD-3E52-4AA7-A1AE-6B434AEF1E89}"/>
              </a:ext>
            </a:extLst>
          </p:cNvPr>
          <p:cNvSpPr/>
          <p:nvPr/>
        </p:nvSpPr>
        <p:spPr>
          <a:xfrm>
            <a:off x="2036617" y="789709"/>
            <a:ext cx="8188037" cy="1384995"/>
          </a:xfrm>
          <a:prstGeom prst="rect">
            <a:avLst/>
          </a:prstGeom>
        </p:spPr>
        <p:txBody>
          <a:bodyPr wrap="square">
            <a:spAutoFit/>
          </a:bodyPr>
          <a:lstStyle/>
          <a:p>
            <a:pPr algn="ctr"/>
            <a:r>
              <a:rPr lang="en-US" sz="2800" b="1" dirty="0">
                <a:solidFill>
                  <a:srgbClr val="FFFF00"/>
                </a:solidFill>
                <a:latin typeface="Times New Roman" pitchFamily="18" charset="0"/>
              </a:rPr>
              <a:t>Odessa National Medical University</a:t>
            </a:r>
            <a:br>
              <a:rPr lang="uk-UA" sz="2800" b="1" dirty="0">
                <a:latin typeface="Times New Roman" pitchFamily="18" charset="0"/>
              </a:rPr>
            </a:br>
            <a:r>
              <a:rPr lang="en-US" sz="2800" b="1" dirty="0">
                <a:solidFill>
                  <a:srgbClr val="002060"/>
                </a:solidFill>
                <a:latin typeface="Times New Roman" pitchFamily="18" charset="0"/>
              </a:rPr>
              <a:t>Department of Occupational Pathology, Clinical Laboratory and Functional Diagnostics</a:t>
            </a:r>
            <a:endParaRPr lang="uk-UA" sz="2800" b="1" dirty="0"/>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a:extLst>
              <a:ext uri="{FF2B5EF4-FFF2-40B4-BE49-F238E27FC236}">
                <a16:creationId xmlns:a16="http://schemas.microsoft.com/office/drawing/2014/main" id="{C69AC5F5-0AB9-473C-AB7D-758F5629C3A8}"/>
              </a:ext>
            </a:extLst>
          </p:cNvPr>
          <p:cNvSpPr/>
          <p:nvPr/>
        </p:nvSpPr>
        <p:spPr>
          <a:xfrm>
            <a:off x="1454727" y="1122218"/>
            <a:ext cx="9448800" cy="4003019"/>
          </a:xfrm>
          <a:prstGeom prst="rect">
            <a:avLst/>
          </a:prstGeom>
        </p:spPr>
        <p:txBody>
          <a:bodyPr wrap="square">
            <a:spAutoFit/>
          </a:bodyPr>
          <a:lstStyle/>
          <a:p>
            <a:pPr algn="just">
              <a:lnSpc>
                <a:spcPct val="150000"/>
              </a:lnSpc>
            </a:pPr>
            <a:r>
              <a:rPr lang="en-US" sz="2800" b="1" dirty="0">
                <a:solidFill>
                  <a:srgbClr val="C00000"/>
                </a:solidFill>
              </a:rPr>
              <a:t>Goal</a:t>
            </a:r>
            <a:r>
              <a:rPr lang="en-US" dirty="0"/>
              <a:t>: </a:t>
            </a:r>
          </a:p>
          <a:p>
            <a:pPr algn="just">
              <a:lnSpc>
                <a:spcPct val="150000"/>
              </a:lnSpc>
            </a:pPr>
            <a:r>
              <a:rPr lang="en-US" sz="2400" b="1" dirty="0">
                <a:solidFill>
                  <a:srgbClr val="7030A0"/>
                </a:solidFill>
                <a:latin typeface="Roboto"/>
              </a:rPr>
              <a:t>to determine the main factors of malignant tumors that can occur in production, to expand knowledge about the algorithm for establishing occupational disease in workers, taking into account occupational hazards. </a:t>
            </a:r>
            <a:endParaRPr lang="uk-UA" sz="2400" b="1" dirty="0">
              <a:solidFill>
                <a:srgbClr val="7030A0"/>
              </a:solidFill>
              <a:latin typeface="Roboto"/>
            </a:endParaRPr>
          </a:p>
          <a:p>
            <a:pPr algn="just">
              <a:lnSpc>
                <a:spcPct val="150000"/>
              </a:lnSpc>
            </a:pPr>
            <a:r>
              <a:rPr lang="en-US" sz="2400" b="1" dirty="0">
                <a:solidFill>
                  <a:srgbClr val="C00000"/>
                </a:solidFill>
                <a:latin typeface="Roboto"/>
              </a:rPr>
              <a:t>Key concepts</a:t>
            </a:r>
            <a:r>
              <a:rPr lang="en-US" sz="2400" b="1" dirty="0">
                <a:solidFill>
                  <a:srgbClr val="7030A0"/>
                </a:solidFill>
                <a:latin typeface="Roboto"/>
              </a:rPr>
              <a:t>: carcinogen, malignant tumors, occupational cancer, tumor localization, diagnostics, cancer prevention.</a:t>
            </a:r>
            <a:endParaRPr lang="ru-UA" sz="2400" b="1" dirty="0">
              <a:solidFill>
                <a:srgbClr val="7030A0"/>
              </a:solidFill>
            </a:endParaRPr>
          </a:p>
        </p:txBody>
      </p:sp>
    </p:spTree>
    <p:extLst>
      <p:ext uri="{BB962C8B-B14F-4D97-AF65-F5344CB8AC3E}">
        <p14:creationId xmlns:p14="http://schemas.microsoft.com/office/powerpoint/2010/main" val="213838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E80E915-E1D1-421F-B5F9-FA3E815B1246}"/>
              </a:ext>
            </a:extLst>
          </p:cNvPr>
          <p:cNvSpPr/>
          <p:nvPr/>
        </p:nvSpPr>
        <p:spPr>
          <a:xfrm>
            <a:off x="1496291" y="914400"/>
            <a:ext cx="8659091" cy="4539191"/>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00B050"/>
                </a:solidFill>
                <a:latin typeface="Times New Roman" panose="02020603050405020304" pitchFamily="18" charset="0"/>
                <a:ea typeface="SimSun" panose="02010600030101010101" pitchFamily="2" charset="-122"/>
              </a:rPr>
              <a:t>By definition, a WHO expert: "Occupational carcinogen - a carcinogen that causes malignant tumors in men and women as a result of their occupation." </a:t>
            </a:r>
            <a:br>
              <a:rPr lang="en-US" sz="2800" b="1" dirty="0">
                <a:solidFill>
                  <a:srgbClr val="00B050"/>
                </a:solidFill>
                <a:latin typeface="Times New Roman" panose="02020603050405020304" pitchFamily="18" charset="0"/>
                <a:ea typeface="SimSun" panose="02010600030101010101" pitchFamily="2" charset="-122"/>
              </a:rPr>
            </a:br>
            <a:r>
              <a:rPr lang="uk-UA" sz="2800" b="1" dirty="0">
                <a:solidFill>
                  <a:srgbClr val="00B050"/>
                </a:solidFill>
                <a:latin typeface="Times New Roman" panose="02020603050405020304" pitchFamily="18" charset="0"/>
                <a:ea typeface="SimSun" panose="02010600030101010101" pitchFamily="2" charset="-122"/>
              </a:rPr>
              <a:t>      </a:t>
            </a:r>
            <a:r>
              <a:rPr lang="en-US" sz="2800" b="1" dirty="0">
                <a:solidFill>
                  <a:srgbClr val="00B050"/>
                </a:solidFill>
                <a:latin typeface="Times New Roman" panose="02020603050405020304" pitchFamily="18" charset="0"/>
                <a:ea typeface="SimSun" panose="02010600030101010101" pitchFamily="2" charset="-122"/>
              </a:rPr>
              <a:t>In regard to biological and clinical malignancies (BM), caused by exposure to carcinogens at work, do not differ from tumors caused by other, non-production factors. </a:t>
            </a:r>
            <a:endParaRPr lang="ru-UA" sz="2800" b="1" dirty="0">
              <a:solidFill>
                <a:srgbClr val="00B05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74496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6F93F57-14B3-4B80-B682-95BF80F75D16}"/>
              </a:ext>
            </a:extLst>
          </p:cNvPr>
          <p:cNvSpPr/>
          <p:nvPr/>
        </p:nvSpPr>
        <p:spPr>
          <a:xfrm>
            <a:off x="748145" y="457200"/>
            <a:ext cx="9628910" cy="5839740"/>
          </a:xfrm>
          <a:prstGeom prst="rect">
            <a:avLst/>
          </a:prstGeom>
        </p:spPr>
        <p:txBody>
          <a:bodyPr wrap="square">
            <a:spAutoFit/>
          </a:bodyPr>
          <a:lstStyle/>
          <a:p>
            <a:pPr>
              <a:lnSpc>
                <a:spcPct val="150000"/>
              </a:lnSpc>
            </a:pPr>
            <a:r>
              <a:rPr lang="en-US" sz="2800" b="1" dirty="0">
                <a:solidFill>
                  <a:srgbClr val="FF0000"/>
                </a:solidFill>
                <a:latin typeface="Roboto"/>
              </a:rPr>
              <a:t>Occupational carcinogen </a:t>
            </a:r>
            <a:r>
              <a:rPr lang="en-US" sz="2800" b="1" dirty="0">
                <a:solidFill>
                  <a:srgbClr val="00B0F0"/>
                </a:solidFill>
                <a:latin typeface="Roboto"/>
              </a:rPr>
              <a:t>– is a carcinogen that causes or contributes to the development of malignant tumors in industrial conditions as a result of professional activity.</a:t>
            </a:r>
          </a:p>
          <a:p>
            <a:pPr>
              <a:lnSpc>
                <a:spcPct val="150000"/>
              </a:lnSpc>
            </a:pPr>
            <a:r>
              <a:rPr lang="en-US" sz="2800" b="1" dirty="0">
                <a:solidFill>
                  <a:srgbClr val="00B0F0"/>
                </a:solidFill>
                <a:latin typeface="Roboto"/>
              </a:rPr>
              <a:t> </a:t>
            </a:r>
            <a:r>
              <a:rPr lang="en-US" sz="2800" b="1" dirty="0">
                <a:solidFill>
                  <a:srgbClr val="FF0000"/>
                </a:solidFill>
                <a:latin typeface="Roboto"/>
              </a:rPr>
              <a:t>Occupational cancer </a:t>
            </a:r>
            <a:r>
              <a:rPr lang="en-US" sz="2800" b="1" dirty="0">
                <a:solidFill>
                  <a:srgbClr val="00B0F0"/>
                </a:solidFill>
                <a:latin typeface="Roboto"/>
              </a:rPr>
              <a:t>is a disease that occurs as a result of exposure to certain occupational hazards. This is a set of various malignant neoplasms that develop in response to the action of occupational factors that have a carcinogenic effect.</a:t>
            </a:r>
            <a:endParaRPr lang="ru-UA" sz="2800" b="1" dirty="0">
              <a:solidFill>
                <a:srgbClr val="00B0F0"/>
              </a:solidFill>
            </a:endParaRPr>
          </a:p>
        </p:txBody>
      </p:sp>
    </p:spTree>
    <p:extLst>
      <p:ext uri="{BB962C8B-B14F-4D97-AF65-F5344CB8AC3E}">
        <p14:creationId xmlns:p14="http://schemas.microsoft.com/office/powerpoint/2010/main" val="402379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AB1C6DC-4F0E-48E1-894E-111B79BE4CF3}"/>
              </a:ext>
            </a:extLst>
          </p:cNvPr>
          <p:cNvSpPr/>
          <p:nvPr/>
        </p:nvSpPr>
        <p:spPr>
          <a:xfrm>
            <a:off x="1523999" y="858983"/>
            <a:ext cx="9171709" cy="5572679"/>
          </a:xfrm>
          <a:prstGeom prst="rect">
            <a:avLst/>
          </a:prstGeom>
        </p:spPr>
        <p:txBody>
          <a:bodyPr wrap="square">
            <a:spAutoFit/>
          </a:bodyPr>
          <a:lstStyle/>
          <a:p>
            <a:pPr algn="just">
              <a:lnSpc>
                <a:spcPct val="150000"/>
              </a:lnSpc>
            </a:pPr>
            <a:r>
              <a:rPr lang="en-US" sz="2400" b="1" dirty="0">
                <a:solidFill>
                  <a:srgbClr val="FF0000"/>
                </a:solidFill>
                <a:latin typeface="Roboto"/>
              </a:rPr>
              <a:t>The International Agency for Research on Cancer divides all carcinogenic substances into three groups:</a:t>
            </a:r>
          </a:p>
          <a:p>
            <a:pPr algn="just">
              <a:lnSpc>
                <a:spcPct val="150000"/>
              </a:lnSpc>
            </a:pPr>
            <a:r>
              <a:rPr lang="en-US" sz="2400" dirty="0">
                <a:solidFill>
                  <a:srgbClr val="3C4043"/>
                </a:solidFill>
                <a:latin typeface="Roboto"/>
              </a:rPr>
              <a:t> </a:t>
            </a:r>
            <a:r>
              <a:rPr lang="en-US" sz="2400" b="1" dirty="0">
                <a:solidFill>
                  <a:srgbClr val="7030A0"/>
                </a:solidFill>
                <a:latin typeface="Roboto"/>
              </a:rPr>
              <a:t>group 1</a:t>
            </a:r>
            <a:r>
              <a:rPr lang="en-US" sz="2400" dirty="0">
                <a:solidFill>
                  <a:srgbClr val="3C4043"/>
                </a:solidFill>
                <a:latin typeface="Roboto"/>
              </a:rPr>
              <a:t> – </a:t>
            </a:r>
            <a:r>
              <a:rPr lang="en-US" sz="2400" b="1" dirty="0">
                <a:solidFill>
                  <a:srgbClr val="00B050"/>
                </a:solidFill>
                <a:latin typeface="Roboto"/>
              </a:rPr>
              <a:t>carcinogenic to humans (asbestos, benzene, vinyl chloride, arsenic, nickel);</a:t>
            </a:r>
          </a:p>
          <a:p>
            <a:pPr algn="just">
              <a:lnSpc>
                <a:spcPct val="150000"/>
              </a:lnSpc>
            </a:pPr>
            <a:r>
              <a:rPr lang="en-US" sz="2400" dirty="0">
                <a:solidFill>
                  <a:srgbClr val="3C4043"/>
                </a:solidFill>
                <a:latin typeface="Roboto"/>
              </a:rPr>
              <a:t> </a:t>
            </a:r>
            <a:r>
              <a:rPr lang="en-US" sz="2400" b="1" dirty="0">
                <a:solidFill>
                  <a:srgbClr val="00B0F0"/>
                </a:solidFill>
                <a:latin typeface="Roboto"/>
              </a:rPr>
              <a:t>group 2 </a:t>
            </a:r>
            <a:r>
              <a:rPr lang="en-US" sz="2400" dirty="0">
                <a:solidFill>
                  <a:srgbClr val="3C4043"/>
                </a:solidFill>
                <a:latin typeface="Roboto"/>
              </a:rPr>
              <a:t>– </a:t>
            </a:r>
            <a:r>
              <a:rPr lang="en-US" sz="2400" b="1" dirty="0">
                <a:solidFill>
                  <a:srgbClr val="C00000"/>
                </a:solidFill>
                <a:latin typeface="Roboto"/>
              </a:rPr>
              <a:t>capable of causing cancer; </a:t>
            </a:r>
          </a:p>
          <a:p>
            <a:pPr algn="just">
              <a:lnSpc>
                <a:spcPct val="150000"/>
              </a:lnSpc>
            </a:pPr>
            <a:r>
              <a:rPr lang="en-US" sz="2400" dirty="0">
                <a:solidFill>
                  <a:srgbClr val="3C4043"/>
                </a:solidFill>
                <a:latin typeface="Roboto"/>
              </a:rPr>
              <a:t>-</a:t>
            </a:r>
            <a:r>
              <a:rPr lang="en-US" sz="2400" b="1" dirty="0">
                <a:latin typeface="Roboto"/>
              </a:rPr>
              <a:t>subgroup 2</a:t>
            </a:r>
            <a:r>
              <a:rPr lang="en-US" sz="2400" dirty="0">
                <a:solidFill>
                  <a:srgbClr val="3C4043"/>
                </a:solidFill>
                <a:latin typeface="Roboto"/>
              </a:rPr>
              <a:t>-A </a:t>
            </a:r>
            <a:r>
              <a:rPr lang="en-US" sz="2400" b="1" dirty="0">
                <a:solidFill>
                  <a:srgbClr val="7030A0"/>
                </a:solidFill>
                <a:latin typeface="Roboto"/>
              </a:rPr>
              <a:t>– with a higher degree of evidence (beryllium, cadmium, acrylonitrile);</a:t>
            </a:r>
          </a:p>
          <a:p>
            <a:pPr algn="just">
              <a:lnSpc>
                <a:spcPct val="150000"/>
              </a:lnSpc>
            </a:pPr>
            <a:r>
              <a:rPr lang="en-US" sz="2400" dirty="0">
                <a:solidFill>
                  <a:srgbClr val="3C4043"/>
                </a:solidFill>
                <a:latin typeface="Roboto"/>
              </a:rPr>
              <a:t> -</a:t>
            </a:r>
            <a:r>
              <a:rPr lang="en-US" sz="2400" b="1" dirty="0">
                <a:latin typeface="Roboto"/>
              </a:rPr>
              <a:t>subgroup 2-B </a:t>
            </a:r>
            <a:r>
              <a:rPr lang="en-US" sz="2400" dirty="0">
                <a:solidFill>
                  <a:srgbClr val="3C4043"/>
                </a:solidFill>
                <a:latin typeface="Roboto"/>
              </a:rPr>
              <a:t>– </a:t>
            </a:r>
            <a:r>
              <a:rPr lang="en-US" sz="2400" b="1" dirty="0">
                <a:solidFill>
                  <a:srgbClr val="7030A0"/>
                </a:solidFill>
                <a:latin typeface="Roboto"/>
              </a:rPr>
              <a:t>with a lower degree of evidence (hexachlorobenzene, acetaldehyde);</a:t>
            </a:r>
          </a:p>
          <a:p>
            <a:pPr algn="just">
              <a:lnSpc>
                <a:spcPct val="150000"/>
              </a:lnSpc>
            </a:pPr>
            <a:r>
              <a:rPr lang="en-US" sz="2400" dirty="0">
                <a:solidFill>
                  <a:srgbClr val="3C4043"/>
                </a:solidFill>
                <a:latin typeface="Roboto"/>
              </a:rPr>
              <a:t> </a:t>
            </a:r>
            <a:r>
              <a:rPr lang="en-US" sz="2400" b="1" dirty="0">
                <a:solidFill>
                  <a:srgbClr val="00B050"/>
                </a:solidFill>
                <a:latin typeface="Roboto"/>
              </a:rPr>
              <a:t>group 3 – non-carcinogenic to humans.</a:t>
            </a:r>
            <a:endParaRPr lang="ru-UA" sz="2400" b="1" dirty="0">
              <a:solidFill>
                <a:srgbClr val="00B050"/>
              </a:solidFill>
            </a:endParaRPr>
          </a:p>
        </p:txBody>
      </p:sp>
    </p:spTree>
    <p:extLst>
      <p:ext uri="{BB962C8B-B14F-4D97-AF65-F5344CB8AC3E}">
        <p14:creationId xmlns:p14="http://schemas.microsoft.com/office/powerpoint/2010/main" val="292184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3AD4F43-99A3-4567-97D2-3EE2F3E9CAF3}"/>
              </a:ext>
            </a:extLst>
          </p:cNvPr>
          <p:cNvSpPr/>
          <p:nvPr/>
        </p:nvSpPr>
        <p:spPr>
          <a:xfrm>
            <a:off x="762001" y="152400"/>
            <a:ext cx="10224654" cy="6478184"/>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C00000"/>
                </a:solidFill>
                <a:latin typeface="Times New Roman" panose="02020603050405020304" pitchFamily="18" charset="0"/>
                <a:ea typeface="SimSun" panose="02010600030101010101" pitchFamily="2" charset="-122"/>
              </a:rPr>
              <a:t>Occupational tumor </a:t>
            </a:r>
            <a:r>
              <a:rPr lang="en-US" sz="2800" b="1" dirty="0">
                <a:solidFill>
                  <a:srgbClr val="7030A0"/>
                </a:solidFill>
                <a:latin typeface="Times New Roman" panose="02020603050405020304" pitchFamily="18" charset="0"/>
                <a:ea typeface="SimSun" panose="02010600030101010101" pitchFamily="2" charset="-122"/>
              </a:rPr>
              <a:t>usually result from regular and prolonged (approximately 15-18 years) contact with carcinogenic agents that are pretty intense.</a:t>
            </a:r>
            <a:endParaRPr lang="uk-UA" sz="2800" b="1" dirty="0">
              <a:solidFill>
                <a:srgbClr val="7030A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b="1" dirty="0">
                <a:solidFill>
                  <a:srgbClr val="7030A0"/>
                </a:solidFill>
                <a:latin typeface="Times New Roman" panose="02020603050405020304" pitchFamily="18" charset="0"/>
                <a:ea typeface="SimSun" panose="02010600030101010101" pitchFamily="2" charset="-122"/>
              </a:rPr>
              <a:t> At the same time adopted the concept of carcinogens assumes that any dose of carcinogen (arbitrarily small) can cause mutation (mutation initiate target cell, etc.) which over the years lead to the formation of tumors. </a:t>
            </a:r>
            <a:endParaRPr lang="ru-UA" sz="2800" b="1" dirty="0">
              <a:solidFill>
                <a:srgbClr val="7030A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b="1" dirty="0">
                <a:solidFill>
                  <a:srgbClr val="C00000"/>
                </a:solidFill>
                <a:latin typeface="Times New Roman" panose="02020603050405020304" pitchFamily="18" charset="0"/>
                <a:ea typeface="SimSun" panose="02010600030101010101" pitchFamily="2" charset="-122"/>
              </a:rPr>
              <a:t>Age, sex and genetic differences, health features and lifestyle could affect the effect of the action of carcinogens to the professional groups and the general population. </a:t>
            </a:r>
            <a:endParaRPr lang="ru-UA" sz="2800" b="1" dirty="0">
              <a:solidFill>
                <a:srgbClr val="C0000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51543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E096FA30-5B6C-4EB9-ADE1-41636655A922}"/>
              </a:ext>
            </a:extLst>
          </p:cNvPr>
          <p:cNvSpPr/>
          <p:nvPr/>
        </p:nvSpPr>
        <p:spPr>
          <a:xfrm>
            <a:off x="858982" y="581891"/>
            <a:ext cx="10002982" cy="5193858"/>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0070C0"/>
                </a:solidFill>
                <a:latin typeface="Times New Roman" panose="02020603050405020304" pitchFamily="18" charset="0"/>
                <a:ea typeface="SimSun" panose="02010600030101010101" pitchFamily="2" charset="-122"/>
              </a:rPr>
              <a:t>Occupational carcinogenic actions may cause BM virtually any location. But often in the role </a:t>
            </a:r>
            <a:r>
              <a:rPr lang="en-US" sz="2800" b="1" dirty="0">
                <a:solidFill>
                  <a:srgbClr val="C00000"/>
                </a:solidFill>
                <a:latin typeface="Times New Roman" panose="02020603050405020304" pitchFamily="18" charset="0"/>
                <a:ea typeface="SimSun" panose="02010600030101010101" pitchFamily="2" charset="-122"/>
              </a:rPr>
              <a:t>of target organs are the lungs, digestive, skin, bladder, blood-forming and lymphatic tissue, central nervous system.</a:t>
            </a:r>
            <a:endParaRPr lang="ru-UA" sz="2800" b="1" dirty="0">
              <a:solidFill>
                <a:srgbClr val="C00000"/>
              </a:solidFill>
              <a:latin typeface="Times New Roman" panose="02020603050405020304" pitchFamily="18" charset="0"/>
              <a:ea typeface="SimSun" panose="02010600030101010101" pitchFamily="2" charset="-122"/>
            </a:endParaRPr>
          </a:p>
          <a:p>
            <a:pPr indent="449580" algn="just" fontAlgn="base">
              <a:lnSpc>
                <a:spcPct val="150000"/>
              </a:lnSpc>
              <a:spcAft>
                <a:spcPts val="570"/>
              </a:spcAft>
            </a:pPr>
            <a:r>
              <a:rPr lang="en-US" sz="2800" b="1" dirty="0">
                <a:solidFill>
                  <a:srgbClr val="0070C0"/>
                </a:solidFill>
                <a:latin typeface="Times New Roman" panose="02020603050405020304" pitchFamily="18" charset="0"/>
                <a:ea typeface="Times New Roman" panose="02020603050405020304" pitchFamily="18" charset="0"/>
              </a:rPr>
              <a:t>Biological carcinogens – some micro-organisms such as viruses have been known to cause cancer, either by damaging cells directly or by decreasing the body's ability to control abnormal cells, for example Hepatitis B, HIV viruses and so on.</a:t>
            </a:r>
            <a:endParaRPr lang="ru-UA" sz="2800" b="1" dirty="0">
              <a:solidFill>
                <a:srgbClr val="0070C0"/>
              </a:solidFill>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329422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0EC7D5D4-4D3A-4746-BF13-56D882D641A6}"/>
              </a:ext>
            </a:extLst>
          </p:cNvPr>
          <p:cNvSpPr/>
          <p:nvPr/>
        </p:nvSpPr>
        <p:spPr>
          <a:xfrm>
            <a:off x="651164" y="110836"/>
            <a:ext cx="11125200" cy="5994077"/>
          </a:xfrm>
          <a:prstGeom prst="rect">
            <a:avLst/>
          </a:prstGeom>
        </p:spPr>
        <p:txBody>
          <a:bodyPr wrap="square">
            <a:spAutoFit/>
          </a:bodyPr>
          <a:lstStyle/>
          <a:p>
            <a:pPr algn="just" fontAlgn="base">
              <a:lnSpc>
                <a:spcPct val="150000"/>
              </a:lnSpc>
              <a:spcAft>
                <a:spcPts val="570"/>
              </a:spcAft>
            </a:pPr>
            <a:r>
              <a:rPr lang="uk-UA" sz="2800" b="1"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rPr>
              <a:t>Chemical carcinogens</a:t>
            </a: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B050"/>
                </a:solidFill>
                <a:latin typeface="Times New Roman" panose="02020603050405020304" pitchFamily="18" charset="0"/>
                <a:ea typeface="Times New Roman" panose="02020603050405020304" pitchFamily="18" charset="0"/>
              </a:rPr>
              <a:t>– a number of chemicals are known to be carcinogenic. These chemicals may occur naturally, such as asbestos, be manufactured like vinyl chloride, or be by-products of industrial processes, for example, polycyclic aromatic hydrocarbons.</a:t>
            </a:r>
            <a:endParaRPr lang="ru-UA" sz="2800" b="1" dirty="0">
              <a:solidFill>
                <a:srgbClr val="00B050"/>
              </a:solidFill>
              <a:latin typeface="Calibri" panose="020F0502020204030204" pitchFamily="34" charset="0"/>
              <a:ea typeface="Times New Roman" panose="02020603050405020304" pitchFamily="18" charset="0"/>
            </a:endParaRPr>
          </a:p>
          <a:p>
            <a:pPr algn="just" fontAlgn="base">
              <a:lnSpc>
                <a:spcPct val="150000"/>
              </a:lnSpc>
              <a:spcAft>
                <a:spcPts val="570"/>
              </a:spcAft>
            </a:pP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rPr>
              <a:t>Physical carcinogens</a:t>
            </a:r>
            <a:r>
              <a:rPr lang="en-US" sz="2800" dirty="0">
                <a:solidFill>
                  <a:srgbClr val="000000"/>
                </a:solidFill>
                <a:latin typeface="Times New Roman" panose="02020603050405020304" pitchFamily="18" charset="0"/>
                <a:ea typeface="Times New Roman" panose="02020603050405020304" pitchFamily="18" charset="0"/>
              </a:rPr>
              <a:t> – </a:t>
            </a:r>
            <a:r>
              <a:rPr lang="en-US" sz="2800" b="1" dirty="0">
                <a:solidFill>
                  <a:srgbClr val="0070C0"/>
                </a:solidFill>
                <a:latin typeface="Times New Roman" panose="02020603050405020304" pitchFamily="18" charset="0"/>
                <a:ea typeface="Times New Roman" panose="02020603050405020304" pitchFamily="18" charset="0"/>
              </a:rPr>
              <a:t>agents such as </a:t>
            </a:r>
            <a:r>
              <a:rPr lang="en-US" sz="2800" b="1" dirty="0" err="1">
                <a:solidFill>
                  <a:srgbClr val="0070C0"/>
                </a:solidFill>
                <a:latin typeface="Times New Roman" panose="02020603050405020304" pitchFamily="18" charset="0"/>
                <a:ea typeface="Times New Roman" panose="02020603050405020304" pitchFamily="18" charset="0"/>
              </a:rPr>
              <a:t>ionising</a:t>
            </a:r>
            <a:r>
              <a:rPr lang="en-US" sz="2800" b="1" dirty="0">
                <a:solidFill>
                  <a:srgbClr val="0070C0"/>
                </a:solidFill>
                <a:latin typeface="Times New Roman" panose="02020603050405020304" pitchFamily="18" charset="0"/>
                <a:ea typeface="Times New Roman" panose="02020603050405020304" pitchFamily="18" charset="0"/>
              </a:rPr>
              <a:t> and ultraviolet (UV) radiation have the potential to cause cancer. Examples of </a:t>
            </a:r>
            <a:r>
              <a:rPr lang="en-US" sz="2800" b="1" dirty="0" err="1">
                <a:solidFill>
                  <a:srgbClr val="0070C0"/>
                </a:solidFill>
                <a:latin typeface="Times New Roman" panose="02020603050405020304" pitchFamily="18" charset="0"/>
                <a:ea typeface="Times New Roman" panose="02020603050405020304" pitchFamily="18" charset="0"/>
              </a:rPr>
              <a:t>ionising</a:t>
            </a:r>
            <a:r>
              <a:rPr lang="en-US" sz="2800" b="1" dirty="0">
                <a:solidFill>
                  <a:srgbClr val="0070C0"/>
                </a:solidFill>
                <a:latin typeface="Times New Roman" panose="02020603050405020304" pitchFamily="18" charset="0"/>
                <a:ea typeface="Times New Roman" panose="02020603050405020304" pitchFamily="18" charset="0"/>
              </a:rPr>
              <a:t> radiation include X-rays and alpha, beta and gamma radiation. </a:t>
            </a:r>
            <a:endParaRPr lang="uk-UA" sz="2800" b="1" dirty="0">
              <a:solidFill>
                <a:srgbClr val="0070C0"/>
              </a:solidFill>
              <a:latin typeface="Times New Roman" panose="02020603050405020304" pitchFamily="18" charset="0"/>
              <a:ea typeface="Times New Roman" panose="02020603050405020304" pitchFamily="18" charset="0"/>
            </a:endParaRPr>
          </a:p>
          <a:p>
            <a:pPr algn="just" fontAlgn="base">
              <a:lnSpc>
                <a:spcPct val="150000"/>
              </a:lnSpc>
              <a:spcAft>
                <a:spcPts val="570"/>
              </a:spcAft>
            </a:pPr>
            <a:r>
              <a:rPr lang="en-US" sz="2800" b="1" dirty="0">
                <a:solidFill>
                  <a:srgbClr val="0070C0"/>
                </a:solidFill>
                <a:latin typeface="Times New Roman" panose="02020603050405020304" pitchFamily="18" charset="0"/>
                <a:ea typeface="Times New Roman" panose="02020603050405020304" pitchFamily="18" charset="0"/>
              </a:rPr>
              <a:t>UV radiation can be divided into a number of bands such as UV-B, UV-C </a:t>
            </a:r>
            <a:r>
              <a:rPr lang="en-US" sz="2800" b="1" dirty="0" err="1">
                <a:solidFill>
                  <a:srgbClr val="0070C0"/>
                </a:solidFill>
                <a:latin typeface="Times New Roman" panose="02020603050405020304" pitchFamily="18" charset="0"/>
                <a:ea typeface="Times New Roman" panose="02020603050405020304" pitchFamily="18" charset="0"/>
              </a:rPr>
              <a:t>etc</a:t>
            </a:r>
            <a:r>
              <a:rPr lang="en-US" sz="2800" b="1" dirty="0">
                <a:solidFill>
                  <a:srgbClr val="0070C0"/>
                </a:solidFill>
                <a:latin typeface="Times New Roman" panose="02020603050405020304" pitchFamily="18" charset="0"/>
                <a:ea typeface="Times New Roman" panose="02020603050405020304" pitchFamily="18" charset="0"/>
              </a:rPr>
              <a:t>, some of which are known to cause skin cancer</a:t>
            </a:r>
            <a:r>
              <a:rPr lang="en-US" sz="2800" dirty="0">
                <a:solidFill>
                  <a:srgbClr val="000000"/>
                </a:solidFill>
                <a:latin typeface="Times New Roman" panose="02020603050405020304" pitchFamily="18" charset="0"/>
                <a:ea typeface="Times New Roman" panose="02020603050405020304" pitchFamily="18" charset="0"/>
              </a:rPr>
              <a:t>. </a:t>
            </a:r>
            <a:endParaRPr lang="ru-UA" sz="2800" dirty="0">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152627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FFA3FC1C-A54C-4F76-BEFB-F2265E66EFFB}"/>
              </a:ext>
            </a:extLst>
          </p:cNvPr>
          <p:cNvSpPr/>
          <p:nvPr/>
        </p:nvSpPr>
        <p:spPr>
          <a:xfrm>
            <a:off x="1427017" y="734291"/>
            <a:ext cx="9421091" cy="3901196"/>
          </a:xfrm>
          <a:prstGeom prst="rect">
            <a:avLst/>
          </a:prstGeom>
        </p:spPr>
        <p:txBody>
          <a:bodyPr wrap="square">
            <a:spAutoFit/>
          </a:bodyPr>
          <a:lstStyle/>
          <a:p>
            <a:pPr algn="just">
              <a:lnSpc>
                <a:spcPct val="150000"/>
              </a:lnSpc>
            </a:pPr>
            <a:r>
              <a:rPr lang="en-US" b="1" dirty="0">
                <a:solidFill>
                  <a:srgbClr val="7030A0"/>
                </a:solidFill>
                <a:latin typeface="Times New Roman" panose="02020603050405020304" pitchFamily="18" charset="0"/>
                <a:ea typeface="Times New Roman" panose="02020603050405020304" pitchFamily="18" charset="0"/>
              </a:rPr>
              <a:t> </a:t>
            </a:r>
            <a:r>
              <a:rPr lang="uk-UA" b="1" dirty="0">
                <a:solidFill>
                  <a:srgbClr val="7030A0"/>
                </a:solidFill>
                <a:latin typeface="Times New Roman" panose="02020603050405020304" pitchFamily="18" charset="0"/>
                <a:ea typeface="Times New Roman" panose="02020603050405020304" pitchFamily="18" charset="0"/>
              </a:rPr>
              <a:t>     </a:t>
            </a:r>
            <a:r>
              <a:rPr lang="en-US" sz="2800" b="1" dirty="0">
                <a:solidFill>
                  <a:srgbClr val="7030A0"/>
                </a:solidFill>
                <a:latin typeface="Times New Roman" panose="02020603050405020304" pitchFamily="18" charset="0"/>
                <a:ea typeface="Times New Roman" panose="02020603050405020304" pitchFamily="18" charset="0"/>
              </a:rPr>
              <a:t>Certain occupational circumstances, such as working as a painter or as a welder are also associated with increased risks of some cancers.</a:t>
            </a:r>
            <a:endParaRPr lang="uk-UA" sz="2800" b="1" dirty="0">
              <a:solidFill>
                <a:srgbClr val="7030A0"/>
              </a:solidFill>
              <a:latin typeface="Times New Roman" panose="02020603050405020304" pitchFamily="18" charset="0"/>
              <a:ea typeface="Times New Roman" panose="02020603050405020304" pitchFamily="18" charset="0"/>
            </a:endParaRPr>
          </a:p>
          <a:p>
            <a:pPr algn="just">
              <a:lnSpc>
                <a:spcPct val="150000"/>
              </a:lnSpc>
            </a:pPr>
            <a:r>
              <a:rPr lang="uk-UA" sz="2800" b="1" dirty="0">
                <a:solidFill>
                  <a:srgbClr val="7030A0"/>
                </a:solidFill>
                <a:latin typeface="Times New Roman" panose="02020603050405020304" pitchFamily="18" charset="0"/>
                <a:ea typeface="Times New Roman" panose="02020603050405020304" pitchFamily="18" charset="0"/>
              </a:rPr>
              <a:t>   </a:t>
            </a:r>
            <a:r>
              <a:rPr lang="en-US" sz="2800" b="1" dirty="0">
                <a:solidFill>
                  <a:srgbClr val="7030A0"/>
                </a:solidFill>
                <a:latin typeface="Times New Roman" panose="02020603050405020304" pitchFamily="18" charset="0"/>
                <a:ea typeface="Times New Roman" panose="02020603050405020304" pitchFamily="18" charset="0"/>
              </a:rPr>
              <a:t> In addition, recent studies have started to include analyses of shift work patterns, particularly work at night, and their potential effects on occupational cancer.</a:t>
            </a:r>
            <a:endParaRPr lang="ru-UA" sz="2800" b="1" dirty="0">
              <a:solidFill>
                <a:srgbClr val="7030A0"/>
              </a:solidFill>
            </a:endParaRPr>
          </a:p>
        </p:txBody>
      </p:sp>
    </p:spTree>
    <p:extLst>
      <p:ext uri="{BB962C8B-B14F-4D97-AF65-F5344CB8AC3E}">
        <p14:creationId xmlns:p14="http://schemas.microsoft.com/office/powerpoint/2010/main" val="2061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801DB62-8B7B-4974-A23D-318ED0633338}"/>
              </a:ext>
            </a:extLst>
          </p:cNvPr>
          <p:cNvSpPr/>
          <p:nvPr/>
        </p:nvSpPr>
        <p:spPr>
          <a:xfrm>
            <a:off x="568036" y="568036"/>
            <a:ext cx="10931237" cy="6124754"/>
          </a:xfrm>
          <a:prstGeom prst="rect">
            <a:avLst/>
          </a:prstGeom>
        </p:spPr>
        <p:txBody>
          <a:bodyPr wrap="square">
            <a:spAutoFit/>
          </a:bodyPr>
          <a:lstStyle/>
          <a:p>
            <a:r>
              <a:rPr lang="en-US" sz="2800" b="1" dirty="0">
                <a:solidFill>
                  <a:srgbClr val="FF0000"/>
                </a:solidFill>
                <a:latin typeface="Times New Roman" panose="02020603050405020304" pitchFamily="18" charset="0"/>
                <a:ea typeface="Times New Roman" panose="02020603050405020304" pitchFamily="18" charset="0"/>
              </a:rPr>
              <a:t>Occupational cancer can arise from exposure to many substances or from certain occupational circumstances such as:</a:t>
            </a:r>
            <a:br>
              <a:rPr lang="en-US" sz="2800" b="1" dirty="0">
                <a:solidFill>
                  <a:srgbClr val="FF000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a:t>
            </a:r>
            <a:r>
              <a:rPr lang="en-US" sz="2800" b="1" dirty="0">
                <a:solidFill>
                  <a:srgbClr val="00B050"/>
                </a:solidFill>
                <a:latin typeface="Times New Roman" panose="02020603050405020304" pitchFamily="18" charset="0"/>
                <a:ea typeface="Times New Roman" panose="02020603050405020304" pitchFamily="18" charset="0"/>
              </a:rPr>
              <a:t> asbestos </a:t>
            </a:r>
            <a:r>
              <a:rPr lang="en-US" sz="2800" b="1" dirty="0" err="1">
                <a:solidFill>
                  <a:srgbClr val="00B050"/>
                </a:solidFill>
                <a:latin typeface="Times New Roman" panose="02020603050405020304" pitchFamily="18" charset="0"/>
                <a:ea typeface="Times New Roman" panose="02020603050405020304" pitchFamily="18" charset="0"/>
              </a:rPr>
              <a:t>fibres</a:t>
            </a:r>
            <a:r>
              <a:rPr lang="en-US" sz="2800" b="1" dirty="0">
                <a:solidFill>
                  <a:srgbClr val="00B050"/>
                </a:solidFill>
                <a:latin typeface="Times New Roman" panose="02020603050405020304" pitchFamily="18" charset="0"/>
                <a:ea typeface="Times New Roman" panose="02020603050405020304" pitchFamily="18" charset="0"/>
              </a:rPr>
              <a:t> (colorectum, larynx, lung, ovary, pharynx, stomach cancers, mesothelioma)</a:t>
            </a:r>
            <a:br>
              <a:rPr lang="en-US" sz="2800" b="1" dirty="0">
                <a:solidFill>
                  <a:srgbClr val="00B05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a:t>
            </a:r>
            <a:r>
              <a:rPr lang="en-US" sz="2800" b="1" dirty="0">
                <a:solidFill>
                  <a:srgbClr val="C00000"/>
                </a:solidFill>
                <a:latin typeface="Times New Roman" panose="02020603050405020304" pitchFamily="18" charset="0"/>
                <a:ea typeface="Times New Roman" panose="02020603050405020304" pitchFamily="18" charset="0"/>
              </a:rPr>
              <a:t>wood dusts (nasopharynx, </a:t>
            </a:r>
            <a:r>
              <a:rPr lang="en-US" sz="2800" b="1" dirty="0" err="1">
                <a:solidFill>
                  <a:srgbClr val="C00000"/>
                </a:solidFill>
                <a:latin typeface="Times New Roman" panose="02020603050405020304" pitchFamily="18" charset="0"/>
                <a:ea typeface="Times New Roman" panose="02020603050405020304" pitchFamily="18" charset="0"/>
              </a:rPr>
              <a:t>sinonasal</a:t>
            </a:r>
            <a:r>
              <a:rPr lang="en-US" sz="2800" b="1" dirty="0">
                <a:solidFill>
                  <a:srgbClr val="C00000"/>
                </a:solidFill>
                <a:latin typeface="Times New Roman" panose="02020603050405020304" pitchFamily="18" charset="0"/>
                <a:ea typeface="Times New Roman" panose="02020603050405020304" pitchFamily="18" charset="0"/>
              </a:rPr>
              <a:t> cancers)</a:t>
            </a:r>
            <a:br>
              <a:rPr lang="en-US" sz="2800" b="1" dirty="0">
                <a:solidFill>
                  <a:srgbClr val="C0000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a:t>
            </a:r>
            <a:r>
              <a:rPr lang="en-US" sz="2800" b="1" dirty="0">
                <a:solidFill>
                  <a:srgbClr val="0070C0"/>
                </a:solidFill>
                <a:latin typeface="Times New Roman" panose="02020603050405020304" pitchFamily="18" charset="0"/>
                <a:ea typeface="Times New Roman" panose="02020603050405020304" pitchFamily="18" charset="0"/>
              </a:rPr>
              <a:t>UV radiation from sunlight (skin cancers)</a:t>
            </a:r>
            <a:br>
              <a:rPr lang="en-US" sz="2800" b="1" dirty="0">
                <a:solidFill>
                  <a:srgbClr val="0070C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7030A0"/>
                </a:solidFill>
                <a:latin typeface="Times New Roman" panose="02020603050405020304" pitchFamily="18" charset="0"/>
                <a:ea typeface="Times New Roman" panose="02020603050405020304" pitchFamily="18" charset="0"/>
              </a:rPr>
              <a:t>metalworking fluids and mineral oils (bladder, lung,</a:t>
            </a:r>
            <a:r>
              <a:rPr lang="uk-UA" sz="2800" b="1" dirty="0">
                <a:solidFill>
                  <a:srgbClr val="7030A0"/>
                </a:solidFill>
                <a:latin typeface="Times New Roman" panose="02020603050405020304" pitchFamily="18" charset="0"/>
                <a:ea typeface="Times New Roman" panose="02020603050405020304" pitchFamily="18" charset="0"/>
              </a:rPr>
              <a:t> </a:t>
            </a:r>
            <a:r>
              <a:rPr lang="en-US" sz="2800" b="1" dirty="0" err="1">
                <a:solidFill>
                  <a:srgbClr val="7030A0"/>
                </a:solidFill>
                <a:latin typeface="Times New Roman" panose="02020603050405020304" pitchFamily="18" charset="0"/>
                <a:ea typeface="Times New Roman" panose="02020603050405020304" pitchFamily="18" charset="0"/>
              </a:rPr>
              <a:t>sinonasal</a:t>
            </a:r>
            <a:r>
              <a:rPr lang="en-US" sz="2800" b="1" dirty="0">
                <a:solidFill>
                  <a:srgbClr val="7030A0"/>
                </a:solidFill>
                <a:latin typeface="Times New Roman" panose="02020603050405020304" pitchFamily="18" charset="0"/>
                <a:ea typeface="Times New Roman" panose="02020603050405020304" pitchFamily="18" charset="0"/>
              </a:rPr>
              <a:t>,  </a:t>
            </a:r>
            <a:r>
              <a:rPr lang="en-US" sz="2800" b="1" dirty="0" err="1">
                <a:solidFill>
                  <a:srgbClr val="7030A0"/>
                </a:solidFill>
                <a:latin typeface="Times New Roman" panose="02020603050405020304" pitchFamily="18" charset="0"/>
                <a:ea typeface="Times New Roman" panose="02020603050405020304" pitchFamily="18" charset="0"/>
              </a:rPr>
              <a:t>skincancers</a:t>
            </a:r>
            <a:r>
              <a:rPr lang="en-US" sz="2800" b="1" dirty="0">
                <a:solidFill>
                  <a:srgbClr val="7030A0"/>
                </a:solidFill>
                <a:latin typeface="Times New Roman" panose="02020603050405020304" pitchFamily="18" charset="0"/>
                <a:ea typeface="Times New Roman" panose="02020603050405020304" pitchFamily="18" charset="0"/>
              </a:rPr>
              <a:t>)</a:t>
            </a:r>
            <a:br>
              <a:rPr lang="en-US" sz="2800" b="1" dirty="0">
                <a:solidFill>
                  <a:srgbClr val="7030A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B050"/>
                </a:solidFill>
                <a:latin typeface="Times New Roman" panose="02020603050405020304" pitchFamily="18" charset="0"/>
                <a:ea typeface="Times New Roman" panose="02020603050405020304" pitchFamily="18" charset="0"/>
              </a:rPr>
              <a:t>silica dust (lung cancer)</a:t>
            </a:r>
            <a:br>
              <a:rPr lang="en-US" sz="2800" b="1" dirty="0">
                <a:solidFill>
                  <a:srgbClr val="00B05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FFC000"/>
                </a:solidFill>
                <a:latin typeface="Times New Roman" panose="02020603050405020304" pitchFamily="18" charset="0"/>
                <a:ea typeface="Times New Roman" panose="02020603050405020304" pitchFamily="18" charset="0"/>
              </a:rPr>
              <a:t>diesel engine exhaust (bladder, lung cancers)</a:t>
            </a:r>
            <a:br>
              <a:rPr lang="en-US" sz="2800" b="1" dirty="0">
                <a:solidFill>
                  <a:srgbClr val="FFC00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70C0"/>
                </a:solidFill>
                <a:latin typeface="Times New Roman" panose="02020603050405020304" pitchFamily="18" charset="0"/>
                <a:ea typeface="Times New Roman" panose="02020603050405020304" pitchFamily="18" charset="0"/>
              </a:rPr>
              <a:t>coal tars and pitches (non-melanoma skin cancer)</a:t>
            </a:r>
            <a:br>
              <a:rPr lang="en-US" sz="2800" b="1" dirty="0">
                <a:solidFill>
                  <a:srgbClr val="0070C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7030A0"/>
                </a:solidFill>
                <a:latin typeface="Times New Roman" panose="02020603050405020304" pitchFamily="18" charset="0"/>
                <a:ea typeface="Times New Roman" panose="02020603050405020304" pitchFamily="18" charset="0"/>
              </a:rPr>
              <a:t>arsenic (bladder, lung, skin cancers)</a:t>
            </a:r>
            <a:br>
              <a:rPr lang="en-US" sz="2800" b="1" dirty="0">
                <a:solidFill>
                  <a:srgbClr val="7030A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70C0"/>
                </a:solidFill>
                <a:latin typeface="Times New Roman" panose="02020603050405020304" pitchFamily="18" charset="0"/>
                <a:ea typeface="Times New Roman" panose="02020603050405020304" pitchFamily="18" charset="0"/>
              </a:rPr>
              <a:t>dioxins (lung cancer)</a:t>
            </a:r>
            <a:br>
              <a:rPr lang="en-US" sz="2800" b="1" dirty="0">
                <a:solidFill>
                  <a:srgbClr val="0070C0"/>
                </a:solidFill>
                <a:latin typeface="Times New Roman" panose="02020603050405020304" pitchFamily="18" charset="0"/>
                <a:ea typeface="Times New Roman" panose="02020603050405020304" pitchFamily="18" charset="0"/>
              </a:rPr>
            </a:br>
            <a:endParaRPr lang="ru-UA" sz="2800" b="1" dirty="0">
              <a:solidFill>
                <a:srgbClr val="0070C0"/>
              </a:solidFill>
            </a:endParaRPr>
          </a:p>
        </p:txBody>
      </p:sp>
    </p:spTree>
    <p:extLst>
      <p:ext uri="{BB962C8B-B14F-4D97-AF65-F5344CB8AC3E}">
        <p14:creationId xmlns:p14="http://schemas.microsoft.com/office/powerpoint/2010/main" val="32874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9E111E5-2CF8-4815-9CBE-BE1C15C602A4}"/>
              </a:ext>
            </a:extLst>
          </p:cNvPr>
          <p:cNvSpPr/>
          <p:nvPr/>
        </p:nvSpPr>
        <p:spPr>
          <a:xfrm>
            <a:off x="1149927" y="581891"/>
            <a:ext cx="9892146" cy="4478149"/>
          </a:xfrm>
          <a:prstGeom prst="rect">
            <a:avLst/>
          </a:prstGeom>
        </p:spPr>
        <p:txBody>
          <a:bodyPr wrap="square">
            <a:spAutoFit/>
          </a:bodyPr>
          <a:lstStyle/>
          <a:p>
            <a:pPr fontAlgn="base">
              <a:spcAft>
                <a:spcPts val="570"/>
              </a:spcAft>
            </a:pP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70C0"/>
                </a:solidFill>
                <a:latin typeface="Times New Roman" panose="02020603050405020304" pitchFamily="18" charset="0"/>
                <a:ea typeface="Times New Roman" panose="02020603050405020304" pitchFamily="18" charset="0"/>
              </a:rPr>
              <a:t>environmental tobacco smoke (passive smoke) (lung cancer)</a:t>
            </a:r>
            <a:br>
              <a:rPr lang="en-US" sz="2800" b="1" dirty="0">
                <a:solidFill>
                  <a:srgbClr val="0070C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C00000"/>
                </a:solidFill>
                <a:latin typeface="Times New Roman" panose="02020603050405020304" pitchFamily="18" charset="0"/>
                <a:ea typeface="Times New Roman" panose="02020603050405020304" pitchFamily="18" charset="0"/>
              </a:rPr>
              <a:t>naturally occurring radon (lung cancer)</a:t>
            </a:r>
            <a:br>
              <a:rPr lang="en-US" sz="2800" b="1" dirty="0">
                <a:solidFill>
                  <a:srgbClr val="C0000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B050"/>
                </a:solidFill>
                <a:latin typeface="Times New Roman" panose="02020603050405020304" pitchFamily="18" charset="0"/>
                <a:ea typeface="Times New Roman" panose="02020603050405020304" pitchFamily="18" charset="0"/>
              </a:rPr>
              <a:t>tetrachloroethylene (cervix, non-Hodgkin’s lymphoma, </a:t>
            </a:r>
            <a:r>
              <a:rPr lang="en-US" sz="2800" b="1" dirty="0" err="1">
                <a:solidFill>
                  <a:srgbClr val="00B050"/>
                </a:solidFill>
                <a:latin typeface="Times New Roman" panose="02020603050405020304" pitchFamily="18" charset="0"/>
                <a:ea typeface="Times New Roman" panose="02020603050405020304" pitchFamily="18" charset="0"/>
              </a:rPr>
              <a:t>oesophagus</a:t>
            </a:r>
            <a:r>
              <a:rPr lang="en-US" sz="2800" b="1" dirty="0">
                <a:solidFill>
                  <a:srgbClr val="00B050"/>
                </a:solidFill>
                <a:latin typeface="Times New Roman" panose="02020603050405020304" pitchFamily="18" charset="0"/>
                <a:ea typeface="Times New Roman" panose="02020603050405020304" pitchFamily="18" charset="0"/>
              </a:rPr>
              <a:t> cancers)</a:t>
            </a:r>
            <a:br>
              <a:rPr lang="en-US" sz="2800" b="1" dirty="0">
                <a:solidFill>
                  <a:srgbClr val="00B05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7030A0"/>
                </a:solidFill>
                <a:latin typeface="Times New Roman" panose="02020603050405020304" pitchFamily="18" charset="0"/>
                <a:ea typeface="Times New Roman" panose="02020603050405020304" pitchFamily="18" charset="0"/>
              </a:rPr>
              <a:t>work as a painter (bladder, lung)</a:t>
            </a:r>
            <a:br>
              <a:rPr lang="en-US" sz="2800" b="1" dirty="0">
                <a:solidFill>
                  <a:srgbClr val="7030A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C00000"/>
                </a:solidFill>
                <a:latin typeface="Times New Roman" panose="02020603050405020304" pitchFamily="18" charset="0"/>
                <a:ea typeface="Times New Roman" panose="02020603050405020304" pitchFamily="18" charset="0"/>
              </a:rPr>
              <a:t>work as a welder (lung cancer, melanoma of the eye)</a:t>
            </a:r>
            <a:br>
              <a:rPr lang="en-US" sz="2800" b="1" dirty="0">
                <a:solidFill>
                  <a:srgbClr val="C00000"/>
                </a:solidFill>
                <a:latin typeface="Times New Roman" panose="02020603050405020304" pitchFamily="18" charset="0"/>
                <a:ea typeface="Times New Roman" panose="02020603050405020304" pitchFamily="18" charset="0"/>
              </a:rPr>
            </a:b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latin typeface="Times New Roman" panose="02020603050405020304" pitchFamily="18" charset="0"/>
                <a:ea typeface="Times New Roman" panose="02020603050405020304" pitchFamily="18" charset="0"/>
              </a:rPr>
              <a:t>shift (night) work (breast cancer).</a:t>
            </a:r>
            <a:endParaRPr lang="ru-UA" sz="2800" b="1" dirty="0">
              <a:latin typeface="Calibri" panose="020F0502020204030204" pitchFamily="34" charset="0"/>
              <a:ea typeface="Times New Roman" panose="02020603050405020304" pitchFamily="18" charset="0"/>
            </a:endParaRPr>
          </a:p>
          <a:p>
            <a:pPr fontAlgn="base">
              <a:spcAft>
                <a:spcPts val="570"/>
              </a:spcAft>
            </a:pPr>
            <a:r>
              <a:rPr lang="en-US" sz="2800" b="1" dirty="0">
                <a:solidFill>
                  <a:srgbClr val="C00000"/>
                </a:solidFill>
                <a:latin typeface="Times New Roman" panose="02020603050405020304" pitchFamily="18" charset="0"/>
                <a:ea typeface="Times New Roman" panose="02020603050405020304" pitchFamily="18" charset="0"/>
              </a:rPr>
              <a:t>       The International Agency for Research on Cancer (IARC) lists over 50 substances which are known or probable causes of workplace cancer, and over 100 other possible substances.</a:t>
            </a:r>
            <a:endParaRPr lang="ru-UA" sz="2800" b="1" dirty="0">
              <a:solidFill>
                <a:srgbClr val="C00000"/>
              </a:solidFill>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78420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87355A7-BA19-416F-AD56-ED5BAA533C3E}"/>
              </a:ext>
            </a:extLst>
          </p:cNvPr>
          <p:cNvSpPr/>
          <p:nvPr/>
        </p:nvSpPr>
        <p:spPr>
          <a:xfrm>
            <a:off x="1094508" y="387927"/>
            <a:ext cx="10335491" cy="6119624"/>
          </a:xfrm>
          <a:prstGeom prst="rect">
            <a:avLst/>
          </a:prstGeom>
        </p:spPr>
        <p:txBody>
          <a:bodyPr wrap="square">
            <a:spAutoFit/>
          </a:bodyPr>
          <a:lstStyle/>
          <a:p>
            <a:pPr fontAlgn="base">
              <a:lnSpc>
                <a:spcPts val="1560"/>
              </a:lnSpc>
              <a:spcAft>
                <a:spcPts val="0"/>
              </a:spcAft>
            </a:pPr>
            <a:r>
              <a:rPr lang="en-US" b="1" dirty="0">
                <a:solidFill>
                  <a:srgbClr val="000000"/>
                </a:solidFill>
                <a:latin typeface="Times New Roman" panose="02020603050405020304" pitchFamily="18" charset="0"/>
                <a:ea typeface="Times New Roman" panose="02020603050405020304" pitchFamily="18" charset="0"/>
              </a:rPr>
              <a:t> </a:t>
            </a:r>
            <a:r>
              <a:rPr lang="en-US" sz="2800" b="1" dirty="0">
                <a:solidFill>
                  <a:srgbClr val="C00000"/>
                </a:solidFill>
                <a:latin typeface="Times New Roman" panose="02020603050405020304" pitchFamily="18" charset="0"/>
                <a:ea typeface="Times New Roman" panose="02020603050405020304" pitchFamily="18" charset="0"/>
              </a:rPr>
              <a:t>Types of occupational cancers</a:t>
            </a:r>
            <a:endParaRPr lang="uk-UA" sz="2800" b="1" dirty="0">
              <a:solidFill>
                <a:srgbClr val="C00000"/>
              </a:solidFill>
              <a:latin typeface="Times New Roman" panose="02020603050405020304" pitchFamily="18" charset="0"/>
              <a:ea typeface="Times New Roman" panose="02020603050405020304" pitchFamily="18" charset="0"/>
            </a:endParaRPr>
          </a:p>
          <a:p>
            <a:pPr fontAlgn="base">
              <a:lnSpc>
                <a:spcPts val="1560"/>
              </a:lnSpc>
              <a:spcAft>
                <a:spcPts val="0"/>
              </a:spcAft>
            </a:pPr>
            <a:endParaRPr lang="ru-UA" sz="2800" dirty="0">
              <a:solidFill>
                <a:srgbClr val="C00000"/>
              </a:solidFill>
              <a:latin typeface="Calibri" panose="020F0502020204030204" pitchFamily="34" charset="0"/>
              <a:ea typeface="Times New Roman" panose="02020603050405020304" pitchFamily="18" charset="0"/>
            </a:endParaRPr>
          </a:p>
          <a:p>
            <a:pPr fontAlgn="base">
              <a:spcAft>
                <a:spcPts val="570"/>
              </a:spcAft>
            </a:pPr>
            <a:r>
              <a:rPr lang="en-US" sz="2400" b="1" dirty="0">
                <a:latin typeface="Times New Roman" panose="02020603050405020304" pitchFamily="18" charset="0"/>
                <a:ea typeface="Times New Roman" panose="02020603050405020304" pitchFamily="18" charset="0"/>
              </a:rPr>
              <a:t>Cancers associated with occupational exposure include:</a:t>
            </a:r>
            <a:endParaRPr lang="ru-UA" sz="2400" b="1" dirty="0">
              <a:latin typeface="Calibri" panose="020F0502020204030204" pitchFamily="34" charset="0"/>
              <a:ea typeface="Times New Roman" panose="02020603050405020304" pitchFamily="18" charset="0"/>
            </a:endParaRPr>
          </a:p>
          <a:p>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70C0"/>
                </a:solidFill>
                <a:latin typeface="Calibri" panose="020F050202020403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bladder canc</a:t>
            </a:r>
            <a:r>
              <a:rPr lang="en-US" sz="2400" dirty="0">
                <a:solidFill>
                  <a:srgbClr val="000000"/>
                </a:solidFill>
                <a:latin typeface="Calibri" panose="020F050202020403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latin typeface="Calibri" panose="020F0502020204030204" pitchFamily="34" charset="0"/>
                <a:ea typeface="Times New Roman" panose="02020603050405020304" pitchFamily="18" charset="0"/>
              </a:rPr>
              <a:t>arsenic;  aromatic amines; coal tars and pitched, diesel engine exhaust; work as a hairdresser or barber; metalworking fluids and mineral oils; work as a painter; work in the rubber industry</a:t>
            </a:r>
            <a:r>
              <a:rPr lang="en-US" sz="2400" dirty="0">
                <a:solidFill>
                  <a:srgbClr val="000000"/>
                </a:solidFill>
                <a:latin typeface="Calibri" panose="020F0502020204030204" pitchFamily="34" charset="0"/>
                <a:ea typeface="Times New Roman" panose="02020603050405020304" pitchFamily="18" charset="0"/>
              </a:rPr>
              <a:t>)</a:t>
            </a:r>
            <a:br>
              <a:rPr lang="en-US" sz="2400" dirty="0">
                <a:solidFill>
                  <a:srgbClr val="00000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a:t>
            </a:r>
            <a:r>
              <a:rPr lang="en-US" sz="2400" b="1"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3"/>
              </a:rPr>
              <a:t>bone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latin typeface="Calibri" panose="020F0502020204030204" pitchFamily="34" charset="0"/>
                <a:ea typeface="Times New Roman" panose="02020603050405020304" pitchFamily="18" charset="0"/>
              </a:rPr>
              <a:t>(</a:t>
            </a:r>
            <a:r>
              <a:rPr lang="en-US" sz="2400" b="1" dirty="0" err="1">
                <a:latin typeface="Calibri" panose="020F0502020204030204" pitchFamily="34" charset="0"/>
                <a:ea typeface="Times New Roman" panose="02020603050405020304" pitchFamily="18" charset="0"/>
              </a:rPr>
              <a:t>ionising</a:t>
            </a:r>
            <a:r>
              <a:rPr lang="en-US" sz="2400" b="1" dirty="0">
                <a:latin typeface="Calibri" panose="020F0502020204030204" pitchFamily="34" charset="0"/>
                <a:ea typeface="Times New Roman" panose="02020603050405020304" pitchFamily="18" charset="0"/>
              </a:rPr>
              <a:t> radiation)</a:t>
            </a:r>
            <a:br>
              <a:rPr lang="en-US" sz="2400" b="1" dirty="0">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4"/>
              </a:rPr>
              <a:t>brain and other central nervous system can</a:t>
            </a:r>
            <a:r>
              <a:rPr lang="en-US" sz="2400" dirty="0">
                <a:solidFill>
                  <a:srgbClr val="000000"/>
                </a:solidFill>
                <a:latin typeface="Calibri" panose="020F0502020204030204" pitchFamily="34" charset="0"/>
                <a:ea typeface="Times New Roman" panose="02020603050405020304" pitchFamily="18" charset="0"/>
                <a:hlinkClick r:id="rId4"/>
              </a:rPr>
              <a:t>c</a:t>
            </a:r>
            <a:r>
              <a:rPr lang="en-US" sz="2400" b="1" dirty="0">
                <a:solidFill>
                  <a:srgbClr val="000000"/>
                </a:solidFill>
                <a:latin typeface="Calibri" panose="020F0502020204030204" pitchFamily="34" charset="0"/>
                <a:ea typeface="Times New Roman" panose="02020603050405020304" pitchFamily="18" charset="0"/>
                <a:hlinkClick r:id="rId4"/>
              </a:rPr>
              <a:t>ers</a:t>
            </a:r>
            <a:r>
              <a:rPr lang="en-US" sz="2400" dirty="0">
                <a:solidFill>
                  <a:srgbClr val="000000"/>
                </a:solidFill>
                <a:latin typeface="Calibri" panose="020F0502020204030204" pitchFamily="34" charset="0"/>
                <a:ea typeface="Times New Roman" panose="02020603050405020304" pitchFamily="18" charset="0"/>
              </a:rPr>
              <a:t> (</a:t>
            </a:r>
            <a:r>
              <a:rPr lang="en-US" sz="2400" b="1" dirty="0" err="1">
                <a:solidFill>
                  <a:srgbClr val="00B050"/>
                </a:solidFill>
                <a:latin typeface="Calibri" panose="020F0502020204030204" pitchFamily="34" charset="0"/>
                <a:ea typeface="Times New Roman" panose="02020603050405020304" pitchFamily="18" charset="0"/>
              </a:rPr>
              <a:t>ionising</a:t>
            </a:r>
            <a:r>
              <a:rPr lang="en-US" sz="2400" b="1" dirty="0">
                <a:solidFill>
                  <a:srgbClr val="00B050"/>
                </a:solidFill>
                <a:latin typeface="Calibri" panose="020F0502020204030204" pitchFamily="34" charset="0"/>
                <a:ea typeface="Times New Roman" panose="02020603050405020304" pitchFamily="18" charset="0"/>
              </a:rPr>
              <a:t> radiation </a:t>
            </a:r>
            <a:r>
              <a:rPr lang="en-US" sz="2400" dirty="0">
                <a:solidFill>
                  <a:srgbClr val="000000"/>
                </a:solidFill>
                <a:latin typeface="Calibri" panose="020F0502020204030204" pitchFamily="34" charset="0"/>
                <a:ea typeface="Times New Roman" panose="02020603050405020304" pitchFamily="18" charset="0"/>
              </a:rPr>
              <a:t>)</a:t>
            </a:r>
            <a:br>
              <a:rPr lang="en-US" sz="2400" dirty="0">
                <a:solidFill>
                  <a:srgbClr val="00000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5"/>
              </a:rPr>
              <a:t>breast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err="1">
                <a:solidFill>
                  <a:srgbClr val="00B050"/>
                </a:solidFill>
                <a:latin typeface="Calibri" panose="020F0502020204030204" pitchFamily="34" charset="0"/>
                <a:ea typeface="Times New Roman" panose="02020603050405020304" pitchFamily="18" charset="0"/>
              </a:rPr>
              <a:t>ionising</a:t>
            </a:r>
            <a:r>
              <a:rPr lang="en-US" sz="2400" b="1" dirty="0">
                <a:solidFill>
                  <a:srgbClr val="00B050"/>
                </a:solidFill>
                <a:latin typeface="Calibri" panose="020F0502020204030204" pitchFamily="34" charset="0"/>
                <a:ea typeface="Times New Roman" panose="02020603050405020304" pitchFamily="18" charset="0"/>
              </a:rPr>
              <a:t> radiation; ethylene oxide; shift (night) work</a:t>
            </a:r>
            <a:r>
              <a:rPr lang="en-US" sz="2400" dirty="0">
                <a:solidFill>
                  <a:srgbClr val="000000"/>
                </a:solidFill>
                <a:latin typeface="Calibri" panose="020F0502020204030204" pitchFamily="34" charset="0"/>
                <a:ea typeface="Times New Roman" panose="02020603050405020304" pitchFamily="18" charset="0"/>
              </a:rPr>
              <a:t>)</a:t>
            </a:r>
            <a:br>
              <a:rPr lang="en-US" sz="2400" dirty="0">
                <a:solidFill>
                  <a:srgbClr val="00000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6"/>
              </a:rPr>
              <a:t>colon and rectal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B050"/>
                </a:solidFill>
                <a:latin typeface="Calibri" panose="020F0502020204030204" pitchFamily="34" charset="0"/>
                <a:ea typeface="Times New Roman" panose="02020603050405020304" pitchFamily="18" charset="0"/>
              </a:rPr>
              <a:t>asbestos, </a:t>
            </a:r>
            <a:r>
              <a:rPr lang="en-US" sz="2400" b="1" dirty="0" err="1">
                <a:solidFill>
                  <a:srgbClr val="00B050"/>
                </a:solidFill>
                <a:latin typeface="Calibri" panose="020F0502020204030204" pitchFamily="34" charset="0"/>
                <a:ea typeface="Times New Roman" panose="02020603050405020304" pitchFamily="18" charset="0"/>
              </a:rPr>
              <a:t>ionising</a:t>
            </a:r>
            <a:r>
              <a:rPr lang="en-US" sz="2400" b="1" dirty="0">
                <a:solidFill>
                  <a:srgbClr val="00B050"/>
                </a:solidFill>
                <a:latin typeface="Calibri" panose="020F0502020204030204" pitchFamily="34" charset="0"/>
                <a:ea typeface="Times New Roman" panose="02020603050405020304" pitchFamily="18" charset="0"/>
              </a:rPr>
              <a:t> radiation</a:t>
            </a:r>
            <a:r>
              <a:rPr lang="en-US" sz="2400" dirty="0">
                <a:solidFill>
                  <a:srgbClr val="000000"/>
                </a:solidFill>
                <a:latin typeface="Calibri" panose="020F0502020204030204" pitchFamily="34" charset="0"/>
                <a:ea typeface="Times New Roman" panose="02020603050405020304" pitchFamily="18" charset="0"/>
              </a:rPr>
              <a:t>)</a:t>
            </a:r>
            <a:br>
              <a:rPr lang="en-US" sz="2400" dirty="0">
                <a:solidFill>
                  <a:srgbClr val="00000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a:t>
            </a:r>
            <a:r>
              <a:rPr lang="en-US" sz="2400" b="1"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7"/>
              </a:rPr>
              <a:t>kidney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B050"/>
                </a:solidFill>
                <a:latin typeface="Calibri" panose="020F0502020204030204" pitchFamily="34" charset="0"/>
                <a:ea typeface="Times New Roman" panose="02020603050405020304" pitchFamily="18" charset="0"/>
              </a:rPr>
              <a:t>arsenic, cadmium; coke production; trichloroethylene)</a:t>
            </a:r>
            <a:br>
              <a:rPr lang="en-US" sz="2400" b="1" dirty="0">
                <a:solidFill>
                  <a:srgbClr val="00B05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8"/>
              </a:rPr>
              <a:t>laryngeal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B050"/>
                </a:solidFill>
                <a:latin typeface="Calibri" panose="020F0502020204030204" pitchFamily="34" charset="0"/>
                <a:ea typeface="Times New Roman" panose="02020603050405020304" pitchFamily="18" charset="0"/>
              </a:rPr>
              <a:t>asbestos; work in the rubber industry: strong inorganic acid mists including </a:t>
            </a:r>
            <a:r>
              <a:rPr lang="en-US" sz="2400" b="1" dirty="0" err="1">
                <a:solidFill>
                  <a:srgbClr val="00B050"/>
                </a:solidFill>
                <a:latin typeface="Calibri" panose="020F0502020204030204" pitchFamily="34" charset="0"/>
                <a:ea typeface="Times New Roman" panose="02020603050405020304" pitchFamily="18" charset="0"/>
              </a:rPr>
              <a:t>sulphuric</a:t>
            </a:r>
            <a:r>
              <a:rPr lang="en-US" sz="2400" b="1" dirty="0">
                <a:solidFill>
                  <a:srgbClr val="00B050"/>
                </a:solidFill>
                <a:latin typeface="Calibri" panose="020F0502020204030204" pitchFamily="34" charset="0"/>
                <a:ea typeface="Times New Roman" panose="02020603050405020304" pitchFamily="18" charset="0"/>
              </a:rPr>
              <a:t> acids)</a:t>
            </a:r>
            <a:br>
              <a:rPr lang="en-US" sz="2400" b="1" dirty="0">
                <a:solidFill>
                  <a:srgbClr val="00B05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err="1">
                <a:solidFill>
                  <a:srgbClr val="000000"/>
                </a:solidFill>
                <a:latin typeface="Calibri" panose="020F0502020204030204" pitchFamily="34" charset="0"/>
                <a:ea typeface="Times New Roman" panose="02020603050405020304" pitchFamily="18" charset="0"/>
                <a:hlinkClick r:id="rId9"/>
              </a:rPr>
              <a:t>leukaemia</a:t>
            </a: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B050"/>
                </a:solidFill>
                <a:latin typeface="Calibri" panose="020F0502020204030204" pitchFamily="34" charset="0"/>
                <a:ea typeface="Times New Roman" panose="02020603050405020304" pitchFamily="18" charset="0"/>
              </a:rPr>
              <a:t>benzene, ethylene oxide, formaldehyde, </a:t>
            </a:r>
            <a:r>
              <a:rPr lang="en-US" sz="2400" b="1" dirty="0" err="1">
                <a:solidFill>
                  <a:srgbClr val="00B050"/>
                </a:solidFill>
                <a:latin typeface="Calibri" panose="020F0502020204030204" pitchFamily="34" charset="0"/>
                <a:ea typeface="Times New Roman" panose="02020603050405020304" pitchFamily="18" charset="0"/>
              </a:rPr>
              <a:t>ionising</a:t>
            </a:r>
            <a:r>
              <a:rPr lang="en-US" sz="2400" b="1" dirty="0">
                <a:solidFill>
                  <a:srgbClr val="00B050"/>
                </a:solidFill>
                <a:latin typeface="Calibri" panose="020F0502020204030204" pitchFamily="34" charset="0"/>
                <a:ea typeface="Times New Roman" panose="02020603050405020304" pitchFamily="18" charset="0"/>
              </a:rPr>
              <a:t> radiation, non-arsenical insecticides)</a:t>
            </a:r>
            <a:br>
              <a:rPr lang="en-US" sz="2400" b="1" dirty="0">
                <a:solidFill>
                  <a:srgbClr val="00B050"/>
                </a:solidFill>
                <a:latin typeface="Calibri" panose="020F0502020204030204" pitchFamily="34" charset="0"/>
                <a:ea typeface="Times New Roman" panose="02020603050405020304" pitchFamily="18" charset="0"/>
              </a:rPr>
            </a:b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0000"/>
                </a:solidFill>
                <a:latin typeface="Calibri" panose="020F0502020204030204" pitchFamily="34" charset="0"/>
                <a:ea typeface="Times New Roman" panose="02020603050405020304" pitchFamily="18" charset="0"/>
                <a:hlinkClick r:id="rId10"/>
              </a:rPr>
              <a:t>liver and biliary cancer</a:t>
            </a:r>
            <a:r>
              <a:rPr lang="en-US" sz="2400" dirty="0">
                <a:solidFill>
                  <a:srgbClr val="000000"/>
                </a:solidFill>
                <a:latin typeface="Calibri" panose="020F0502020204030204" pitchFamily="34" charset="0"/>
                <a:ea typeface="Times New Roman" panose="02020603050405020304" pitchFamily="18" charset="0"/>
              </a:rPr>
              <a:t> </a:t>
            </a:r>
            <a:r>
              <a:rPr lang="en-US" sz="2400" b="1" dirty="0">
                <a:solidFill>
                  <a:srgbClr val="00B050"/>
                </a:solidFill>
                <a:latin typeface="Calibri" panose="020F0502020204030204" pitchFamily="34" charset="0"/>
                <a:ea typeface="Times New Roman" panose="02020603050405020304" pitchFamily="18" charset="0"/>
              </a:rPr>
              <a:t>(</a:t>
            </a:r>
            <a:r>
              <a:rPr lang="en-US" sz="2400" b="1" dirty="0" err="1">
                <a:solidFill>
                  <a:srgbClr val="00B050"/>
                </a:solidFill>
                <a:latin typeface="Calibri" panose="020F0502020204030204" pitchFamily="34" charset="0"/>
                <a:ea typeface="Times New Roman" panose="02020603050405020304" pitchFamily="18" charset="0"/>
              </a:rPr>
              <a:t>ionising</a:t>
            </a:r>
            <a:r>
              <a:rPr lang="en-US" sz="2400" b="1" dirty="0">
                <a:solidFill>
                  <a:srgbClr val="00B050"/>
                </a:solidFill>
                <a:latin typeface="Calibri" panose="020F0502020204030204" pitchFamily="34" charset="0"/>
                <a:ea typeface="Times New Roman" panose="02020603050405020304" pitchFamily="18" charset="0"/>
              </a:rPr>
              <a:t> radiation; trichloroethylene, vinyl chloride</a:t>
            </a:r>
            <a:r>
              <a:rPr lang="en-US" sz="2400" dirty="0">
                <a:solidFill>
                  <a:srgbClr val="000000"/>
                </a:solidFill>
                <a:latin typeface="Calibri" panose="020F0502020204030204" pitchFamily="34" charset="0"/>
                <a:ea typeface="Times New Roman" panose="02020603050405020304" pitchFamily="18" charset="0"/>
              </a:rPr>
              <a:t> )</a:t>
            </a:r>
            <a:br>
              <a:rPr lang="en-US" sz="2400" dirty="0">
                <a:solidFill>
                  <a:srgbClr val="000000"/>
                </a:solidFill>
                <a:latin typeface="Calibri" panose="020F0502020204030204" pitchFamily="34" charset="0"/>
                <a:ea typeface="Times New Roman" panose="02020603050405020304" pitchFamily="18" charset="0"/>
              </a:rPr>
            </a:br>
            <a:endParaRPr lang="ru-UA" sz="2400" dirty="0"/>
          </a:p>
        </p:txBody>
      </p:sp>
    </p:spTree>
    <p:extLst>
      <p:ext uri="{BB962C8B-B14F-4D97-AF65-F5344CB8AC3E}">
        <p14:creationId xmlns:p14="http://schemas.microsoft.com/office/powerpoint/2010/main" val="1488513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B98627C-0CAD-4B81-88E2-17F7A09E5F68}"/>
              </a:ext>
            </a:extLst>
          </p:cNvPr>
          <p:cNvSpPr/>
          <p:nvPr/>
        </p:nvSpPr>
        <p:spPr>
          <a:xfrm>
            <a:off x="374073" y="180109"/>
            <a:ext cx="11693236" cy="6679521"/>
          </a:xfrm>
          <a:prstGeom prst="rect">
            <a:avLst/>
          </a:prstGeom>
        </p:spPr>
        <p:txBody>
          <a:bodyPr wrap="square">
            <a:spAutoFit/>
          </a:bodyPr>
          <a:lstStyle/>
          <a:p>
            <a:pPr>
              <a:lnSpc>
                <a:spcPct val="150000"/>
              </a:lnSpc>
              <a:spcAft>
                <a:spcPts val="0"/>
              </a:spcAft>
              <a:tabLst>
                <a:tab pos="449580" algn="l"/>
              </a:tabLst>
            </a:pPr>
            <a:r>
              <a:rPr lang="en-US" sz="24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70C0"/>
                </a:solid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lung cancer</a:t>
            </a:r>
            <a:r>
              <a:rPr lang="en-US" sz="2200" dirty="0">
                <a:solidFill>
                  <a:srgbClr val="000000"/>
                </a:solidFill>
                <a:latin typeface="Times New Roman" panose="02020603050405020304" pitchFamily="18" charset="0"/>
                <a:ea typeface="Times New Roman" panose="02020603050405020304" pitchFamily="18" charset="0"/>
              </a:rPr>
              <a:t> (arsenic; asbestos; beryllium; cadmium; chromium; coal gasification, coal tar and pitches, cobalt; coke production, diesel engine exhaust, dioxins; inorganic lead; iron and steel foundry work, mineral oils; nickel; work as a painter; natural radon in workplaces; </a:t>
            </a:r>
            <a:r>
              <a:rPr lang="en-US" sz="2200" dirty="0" err="1">
                <a:solidFill>
                  <a:srgbClr val="000000"/>
                </a:solidFill>
                <a:latin typeface="Times New Roman" panose="02020603050405020304" pitchFamily="18" charset="0"/>
                <a:ea typeface="Times New Roman" panose="02020603050405020304" pitchFamily="18" charset="0"/>
              </a:rPr>
              <a:t>ionising</a:t>
            </a:r>
            <a:r>
              <a:rPr lang="en-US" sz="2200" dirty="0">
                <a:solidFill>
                  <a:srgbClr val="000000"/>
                </a:solidFill>
                <a:latin typeface="Times New Roman" panose="02020603050405020304" pitchFamily="18" charset="0"/>
                <a:ea typeface="Times New Roman" panose="02020603050405020304" pitchFamily="18" charset="0"/>
              </a:rPr>
              <a:t> radiation, rubber production; silica; strong inorganic acid mists; work as a welder)</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a:t>
            </a:r>
            <a:r>
              <a:rPr lang="en-US" sz="2200" b="1"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3"/>
              </a:rPr>
              <a:t>melanoma of the eye</a:t>
            </a:r>
            <a:r>
              <a:rPr lang="en-US" sz="2200" dirty="0">
                <a:solidFill>
                  <a:srgbClr val="000000"/>
                </a:solidFill>
                <a:latin typeface="Times New Roman" panose="02020603050405020304" pitchFamily="18" charset="0"/>
                <a:ea typeface="Times New Roman" panose="02020603050405020304" pitchFamily="18" charset="0"/>
              </a:rPr>
              <a:t> (welding)</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4"/>
              </a:rPr>
              <a:t>mesothelioma</a:t>
            </a:r>
            <a:r>
              <a:rPr lang="en-US" sz="2200" dirty="0">
                <a:solidFill>
                  <a:srgbClr val="000000"/>
                </a:solidFill>
                <a:latin typeface="Times New Roman" panose="02020603050405020304" pitchFamily="18" charset="0"/>
                <a:ea typeface="Times New Roman" panose="02020603050405020304" pitchFamily="18" charset="0"/>
              </a:rPr>
              <a:t> (asbestos)</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5"/>
              </a:rPr>
              <a:t>nasal and sinus cancer</a:t>
            </a:r>
            <a:r>
              <a:rPr lang="en-US" sz="2200" dirty="0">
                <a:solidFill>
                  <a:srgbClr val="000000"/>
                </a:solidFill>
                <a:latin typeface="Times New Roman" panose="02020603050405020304" pitchFamily="18" charset="0"/>
                <a:ea typeface="Times New Roman" panose="02020603050405020304" pitchFamily="18" charset="0"/>
              </a:rPr>
              <a:t> (chromium, formaldehyde, leather dust, nickel, textile industry, wood dust)</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6"/>
              </a:rPr>
              <a:t>non-Hodgkin’s disease</a:t>
            </a:r>
            <a:r>
              <a:rPr lang="en-US" sz="2200" dirty="0">
                <a:solidFill>
                  <a:srgbClr val="000000"/>
                </a:solidFill>
                <a:latin typeface="Times New Roman" panose="02020603050405020304" pitchFamily="18" charset="0"/>
                <a:ea typeface="Times New Roman" panose="02020603050405020304" pitchFamily="18" charset="0"/>
              </a:rPr>
              <a:t> (work as a hairdresser or barber, non-arsenical insecticides, work as a painter, tetrachloroethylene, trichloroethylene)</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7"/>
              </a:rPr>
              <a:t>non-melanoma skin cancer</a:t>
            </a:r>
            <a:r>
              <a:rPr lang="en-US" sz="2200" dirty="0">
                <a:solidFill>
                  <a:srgbClr val="000000"/>
                </a:solidFill>
                <a:latin typeface="Times New Roman" panose="02020603050405020304" pitchFamily="18" charset="0"/>
                <a:ea typeface="Times New Roman" panose="02020603050405020304" pitchFamily="18" charset="0"/>
              </a:rPr>
              <a:t> (coal tars and pitches, mineral oils, solar radiation)</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err="1">
                <a:solidFill>
                  <a:srgbClr val="000000"/>
                </a:solidFill>
                <a:latin typeface="Times New Roman" panose="02020603050405020304" pitchFamily="18" charset="0"/>
                <a:ea typeface="Times New Roman" panose="02020603050405020304" pitchFamily="18" charset="0"/>
                <a:hlinkClick r:id="rId8"/>
              </a:rPr>
              <a:t>oesophageal</a:t>
            </a:r>
            <a:r>
              <a:rPr lang="en-US" sz="2200" b="1" dirty="0">
                <a:solidFill>
                  <a:srgbClr val="000000"/>
                </a:solidFill>
                <a:latin typeface="Times New Roman" panose="02020603050405020304" pitchFamily="18" charset="0"/>
                <a:ea typeface="Times New Roman" panose="02020603050405020304" pitchFamily="18" charset="0"/>
                <a:hlinkClick r:id="rId8"/>
              </a:rPr>
              <a:t> cancer</a:t>
            </a:r>
            <a:r>
              <a:rPr lang="en-US" sz="2200" dirty="0">
                <a:solidFill>
                  <a:srgbClr val="000000"/>
                </a:solidFill>
                <a:latin typeface="Times New Roman" panose="02020603050405020304" pitchFamily="18" charset="0"/>
                <a:ea typeface="Times New Roman" panose="02020603050405020304" pitchFamily="18" charset="0"/>
              </a:rPr>
              <a:t> (</a:t>
            </a:r>
            <a:r>
              <a:rPr lang="en-US" sz="2200" dirty="0" err="1">
                <a:solidFill>
                  <a:srgbClr val="000000"/>
                </a:solidFill>
                <a:latin typeface="Times New Roman" panose="02020603050405020304" pitchFamily="18" charset="0"/>
                <a:ea typeface="Times New Roman" panose="02020603050405020304" pitchFamily="18" charset="0"/>
              </a:rPr>
              <a:t>soots</a:t>
            </a:r>
            <a:r>
              <a:rPr lang="en-US" sz="2200" dirty="0">
                <a:solidFill>
                  <a:srgbClr val="000000"/>
                </a:solidFill>
                <a:latin typeface="Times New Roman" panose="02020603050405020304" pitchFamily="18" charset="0"/>
                <a:ea typeface="Times New Roman" panose="02020603050405020304" pitchFamily="18" charset="0"/>
              </a:rPr>
              <a:t>; tetrachloroethylene)</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9"/>
              </a:rPr>
              <a:t>pharyngeal can</a:t>
            </a:r>
            <a:r>
              <a:rPr lang="en-US" sz="2200" dirty="0">
                <a:solidFill>
                  <a:srgbClr val="000000"/>
                </a:solidFill>
                <a:latin typeface="Times New Roman" panose="02020603050405020304" pitchFamily="18" charset="0"/>
                <a:ea typeface="Times New Roman" panose="02020603050405020304" pitchFamily="18" charset="0"/>
                <a:hlinkClick r:id="rId9"/>
              </a:rPr>
              <a:t>cer</a:t>
            </a:r>
            <a:r>
              <a:rPr lang="en-US" sz="2200" dirty="0">
                <a:solidFill>
                  <a:srgbClr val="000000"/>
                </a:solidFill>
                <a:latin typeface="Times New Roman" panose="02020603050405020304" pitchFamily="18" charset="0"/>
                <a:ea typeface="Times New Roman" panose="02020603050405020304" pitchFamily="18" charset="0"/>
              </a:rPr>
              <a:t>  (asbestos)</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 </a:t>
            </a:r>
            <a:r>
              <a:rPr lang="en-US" sz="2200" b="1" dirty="0">
                <a:solidFill>
                  <a:srgbClr val="000000"/>
                </a:solidFill>
                <a:latin typeface="Times New Roman" panose="02020603050405020304" pitchFamily="18" charset="0"/>
                <a:ea typeface="Times New Roman" panose="02020603050405020304" pitchFamily="18" charset="0"/>
                <a:hlinkClick r:id="rId10"/>
              </a:rPr>
              <a:t>stomach cancer</a:t>
            </a:r>
            <a:r>
              <a:rPr lang="en-US" sz="2200" dirty="0">
                <a:solidFill>
                  <a:srgbClr val="000000"/>
                </a:solidFill>
                <a:latin typeface="Times New Roman" panose="02020603050405020304" pitchFamily="18" charset="0"/>
                <a:ea typeface="Times New Roman" panose="02020603050405020304" pitchFamily="18" charset="0"/>
              </a:rPr>
              <a:t> (asbestos).</a:t>
            </a:r>
            <a:endParaRPr lang="ru-UA" sz="22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393351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652CB52-E318-41E4-9946-DA54023E8700}"/>
              </a:ext>
            </a:extLst>
          </p:cNvPr>
          <p:cNvSpPr/>
          <p:nvPr/>
        </p:nvSpPr>
        <p:spPr>
          <a:xfrm>
            <a:off x="457200" y="180109"/>
            <a:ext cx="11429999" cy="6360716"/>
          </a:xfrm>
          <a:prstGeom prst="rect">
            <a:avLst/>
          </a:prstGeom>
        </p:spPr>
        <p:txBody>
          <a:bodyPr wrap="square">
            <a:spAutoFit/>
          </a:bodyPr>
          <a:lstStyle/>
          <a:p>
            <a:pPr fontAlgn="base">
              <a:lnSpc>
                <a:spcPts val="1560"/>
              </a:lnSpc>
              <a:spcAft>
                <a:spcPts val="0"/>
              </a:spcAft>
            </a:pPr>
            <a:r>
              <a:rPr lang="en-US" b="1" i="1" dirty="0">
                <a:solidFill>
                  <a:srgbClr val="000000"/>
                </a:solidFill>
                <a:latin typeface="Times New Roman" panose="02020603050405020304" pitchFamily="18" charset="0"/>
                <a:ea typeface="Times New Roman" panose="02020603050405020304" pitchFamily="18" charset="0"/>
              </a:rPr>
              <a:t> </a:t>
            </a:r>
            <a:r>
              <a:rPr lang="en-US" sz="2800" b="1" i="1" dirty="0">
                <a:solidFill>
                  <a:srgbClr val="FF0000"/>
                </a:solidFill>
                <a:latin typeface="Times New Roman" panose="02020603050405020304" pitchFamily="18" charset="0"/>
                <a:ea typeface="Times New Roman" panose="02020603050405020304" pitchFamily="18" charset="0"/>
              </a:rPr>
              <a:t>Symptom</a:t>
            </a:r>
            <a:r>
              <a:rPr lang="en-US" sz="2200" b="1" i="1" dirty="0">
                <a:solidFill>
                  <a:srgbClr val="000000"/>
                </a:solidFill>
                <a:latin typeface="Times New Roman" panose="02020603050405020304" pitchFamily="18" charset="0"/>
                <a:ea typeface="Times New Roman" panose="02020603050405020304" pitchFamily="18" charset="0"/>
              </a:rPr>
              <a:t>s</a:t>
            </a:r>
            <a:endParaRPr lang="ru-UA" sz="2200" dirty="0">
              <a:latin typeface="Calibri" panose="020F0502020204030204" pitchFamily="34" charset="0"/>
              <a:ea typeface="Times New Roman" panose="02020603050405020304" pitchFamily="18" charset="0"/>
            </a:endParaRPr>
          </a:p>
          <a:p>
            <a:pPr fontAlgn="base">
              <a:spcAft>
                <a:spcPts val="0"/>
              </a:spcAft>
            </a:pPr>
            <a:r>
              <a:rPr lang="en-US" sz="2200" dirty="0">
                <a:solidFill>
                  <a:srgbClr val="000000"/>
                </a:solidFill>
                <a:latin typeface="Times New Roman" panose="02020603050405020304" pitchFamily="18" charset="0"/>
                <a:ea typeface="Times New Roman" panose="02020603050405020304" pitchFamily="18" charset="0"/>
              </a:rPr>
              <a:t>        It can take many years for symptoms of cancer to be noticeable and these usually differ depending on the type of cancer. It’s not possible to list </a:t>
            </a:r>
            <a:r>
              <a:rPr lang="en-US" sz="2200" b="1" dirty="0">
                <a:solidFill>
                  <a:srgbClr val="000000"/>
                </a:solidFill>
                <a:latin typeface="Times New Roman" panose="02020603050405020304" pitchFamily="18" charset="0"/>
                <a:ea typeface="Times New Roman" panose="02020603050405020304" pitchFamily="18" charset="0"/>
                <a:hlinkClick r:id="rId2"/>
              </a:rPr>
              <a:t>all the symptoms</a:t>
            </a:r>
            <a:r>
              <a:rPr lang="en-US" sz="2200" dirty="0">
                <a:solidFill>
                  <a:srgbClr val="000000"/>
                </a:solidFill>
                <a:latin typeface="Times New Roman" panose="02020603050405020304" pitchFamily="18" charset="0"/>
                <a:ea typeface="Times New Roman" panose="02020603050405020304" pitchFamily="18" charset="0"/>
              </a:rPr>
              <a:t> that could be caused by every type of cancer, but some common symptoms include:</a:t>
            </a:r>
            <a:br>
              <a:rPr lang="en-US" sz="2200" dirty="0">
                <a:solidFill>
                  <a:srgbClr val="000000"/>
                </a:solidFill>
                <a:latin typeface="Times New Roman" panose="02020603050405020304" pitchFamily="18" charset="0"/>
                <a:ea typeface="Times New Roman" panose="02020603050405020304" pitchFamily="18" charset="0"/>
              </a:rPr>
            </a:br>
            <a:r>
              <a:rPr lang="en-US" sz="2200" dirty="0">
                <a:solidFill>
                  <a:srgbClr val="000000"/>
                </a:solidFill>
                <a:latin typeface="Times New Roman" panose="02020603050405020304" pitchFamily="18" charset="0"/>
                <a:ea typeface="Times New Roman" panose="02020603050405020304" pitchFamily="18" charset="0"/>
              </a:rPr>
              <a:t>•</a:t>
            </a:r>
            <a:r>
              <a:rPr lang="en-US" sz="2200" b="1" dirty="0">
                <a:solidFill>
                  <a:srgbClr val="0070C0"/>
                </a:solidFill>
                <a:latin typeface="Times New Roman" panose="02020603050405020304" pitchFamily="18" charset="0"/>
                <a:ea typeface="Times New Roman" panose="02020603050405020304" pitchFamily="18" charset="0"/>
              </a:rPr>
              <a:t> fever</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general weakness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weight loss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loss of appetite</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fatigue</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anxiety</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muscle aches/unexplained pain</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shortness of breath (lung related cancers)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persistent cough or hoarseness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difficulty in swallowing</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altered bowel habits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lump somewhere on the body</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night sweats</a:t>
            </a:r>
            <a:br>
              <a:rPr lang="en-US" sz="2200" b="1" dirty="0">
                <a:solidFill>
                  <a:srgbClr val="0070C0"/>
                </a:solidFill>
                <a:latin typeface="Times New Roman" panose="02020603050405020304" pitchFamily="18" charset="0"/>
                <a:ea typeface="Times New Roman" panose="02020603050405020304" pitchFamily="18" charset="0"/>
              </a:rPr>
            </a:br>
            <a:r>
              <a:rPr lang="en-US" sz="2200" b="1" dirty="0">
                <a:solidFill>
                  <a:srgbClr val="0070C0"/>
                </a:solidFill>
                <a:latin typeface="Times New Roman" panose="02020603050405020304" pitchFamily="18" charset="0"/>
                <a:ea typeface="Times New Roman" panose="02020603050405020304" pitchFamily="18" charset="0"/>
              </a:rPr>
              <a:t>• reddish, scaly patchy skin</a:t>
            </a:r>
            <a:br>
              <a:rPr lang="en-US" sz="2000" b="1" dirty="0">
                <a:solidFill>
                  <a:srgbClr val="0070C0"/>
                </a:solidFill>
                <a:latin typeface="Times New Roman" panose="02020603050405020304" pitchFamily="18" charset="0"/>
                <a:ea typeface="Times New Roman" panose="02020603050405020304" pitchFamily="18" charset="0"/>
              </a:rPr>
            </a:br>
            <a:r>
              <a:rPr lang="en-US" sz="2000" b="1" dirty="0">
                <a:solidFill>
                  <a:srgbClr val="0070C0"/>
                </a:solidFill>
                <a:latin typeface="Times New Roman" panose="02020603050405020304" pitchFamily="18" charset="0"/>
                <a:ea typeface="Times New Roman" panose="02020603050405020304" pitchFamily="18" charset="0"/>
              </a:rPr>
              <a:t>• abnormal bleeding.</a:t>
            </a:r>
            <a:endParaRPr lang="ru-UA" sz="2000" b="1" dirty="0">
              <a:solidFill>
                <a:srgbClr val="0070C0"/>
              </a:solidFill>
            </a:endParaRPr>
          </a:p>
        </p:txBody>
      </p:sp>
    </p:spTree>
    <p:extLst>
      <p:ext uri="{BB962C8B-B14F-4D97-AF65-F5344CB8AC3E}">
        <p14:creationId xmlns:p14="http://schemas.microsoft.com/office/powerpoint/2010/main" val="64772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FC52970-3E1D-4B12-A96A-6B6AFFF0C6B0}"/>
              </a:ext>
            </a:extLst>
          </p:cNvPr>
          <p:cNvSpPr/>
          <p:nvPr/>
        </p:nvSpPr>
        <p:spPr>
          <a:xfrm>
            <a:off x="1066800" y="415636"/>
            <a:ext cx="10002982" cy="5185522"/>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00B050"/>
                </a:solidFill>
                <a:latin typeface="Times New Roman" panose="02020603050405020304" pitchFamily="18" charset="0"/>
                <a:ea typeface="SimSun" panose="02010600030101010101" pitchFamily="2" charset="-122"/>
              </a:rPr>
              <a:t>Participate in the development of occupational factors should be examined BM in passing to cancer patients medical and social expertise.</a:t>
            </a:r>
            <a:endParaRPr lang="ru-UA" sz="2800" b="1" dirty="0">
              <a:solidFill>
                <a:srgbClr val="00B05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b="1" dirty="0">
                <a:solidFill>
                  <a:srgbClr val="00B050"/>
                </a:solidFill>
                <a:latin typeface="Times New Roman" panose="02020603050405020304" pitchFamily="18" charset="0"/>
                <a:ea typeface="SimSun" panose="02010600030101010101" pitchFamily="2" charset="-122"/>
              </a:rPr>
              <a:t>Occupational route should be an integral part of the history of any person, but without fail - employees carcinogenic productions. In addition, a very important presence of information about risk factors for unprofessional CN, particularly on bad habits. </a:t>
            </a:r>
            <a:endParaRPr lang="ru-UA" sz="2800" b="1" dirty="0">
              <a:solidFill>
                <a:srgbClr val="00B05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309696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2197B38-5337-4C25-A23E-54944CC1D6C3}"/>
              </a:ext>
            </a:extLst>
          </p:cNvPr>
          <p:cNvSpPr/>
          <p:nvPr/>
        </p:nvSpPr>
        <p:spPr>
          <a:xfrm>
            <a:off x="429491" y="0"/>
            <a:ext cx="10861963" cy="6858609"/>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FF0000"/>
                </a:solidFill>
                <a:latin typeface="Times New Roman" panose="02020603050405020304" pitchFamily="18" charset="0"/>
                <a:ea typeface="SimSun" panose="02010600030101010101" pitchFamily="2" charset="-122"/>
              </a:rPr>
              <a:t>Information on the professional route is multi purpose. It is necessary to:</a:t>
            </a:r>
            <a:endParaRPr lang="ru-UA" sz="2800" b="1" dirty="0">
              <a:solidFill>
                <a:srgbClr val="FF000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400" b="1" dirty="0">
                <a:solidFill>
                  <a:srgbClr val="7030A0"/>
                </a:solidFill>
                <a:latin typeface="Times New Roman" panose="02020603050405020304" pitchFamily="18" charset="0"/>
                <a:ea typeface="SimSun" panose="02010600030101010101" pitchFamily="2" charset="-122"/>
              </a:rPr>
              <a:t>• Identify the role of occupational factors in the development of CN.</a:t>
            </a:r>
            <a:endParaRPr lang="ru-UA" sz="2400" b="1" dirty="0">
              <a:solidFill>
                <a:srgbClr val="7030A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400" dirty="0">
                <a:solidFill>
                  <a:srgbClr val="000000"/>
                </a:solidFill>
                <a:latin typeface="Times New Roman" panose="02020603050405020304" pitchFamily="18" charset="0"/>
                <a:ea typeface="SimSun" panose="02010600030101010101" pitchFamily="2" charset="-122"/>
              </a:rPr>
              <a:t>• </a:t>
            </a:r>
            <a:r>
              <a:rPr lang="en-US" sz="2400" b="1" dirty="0">
                <a:solidFill>
                  <a:srgbClr val="00B0F0"/>
                </a:solidFill>
                <a:latin typeface="Times New Roman" panose="02020603050405020304" pitchFamily="18" charset="0"/>
                <a:ea typeface="SimSun" panose="02010600030101010101" pitchFamily="2" charset="-122"/>
              </a:rPr>
              <a:t>Establish an accurate medical diagnosis (</a:t>
            </a:r>
            <a:r>
              <a:rPr lang="en-US" sz="2400" b="1" dirty="0" err="1">
                <a:solidFill>
                  <a:srgbClr val="00B0F0"/>
                </a:solidFill>
                <a:latin typeface="Times New Roman" panose="02020603050405020304" pitchFamily="18" charset="0"/>
                <a:ea typeface="SimSun" panose="02010600030101010101" pitchFamily="2" charset="-122"/>
              </a:rPr>
              <a:t>eg</a:t>
            </a:r>
            <a:r>
              <a:rPr lang="en-US" sz="2400" b="1" dirty="0">
                <a:solidFill>
                  <a:srgbClr val="00B0F0"/>
                </a:solidFill>
                <a:latin typeface="Times New Roman" panose="02020603050405020304" pitchFamily="18" charset="0"/>
                <a:ea typeface="SimSun" panose="02010600030101010101" pitchFamily="2" charset="-122"/>
              </a:rPr>
              <a:t>, pleural mesothelioma and peritoneal often diagnosed posthumously, while the key to diagnosis may be asbestos exposure, which promotes the development of BM).</a:t>
            </a:r>
            <a:endParaRPr lang="ru-UA" sz="2400" b="1" dirty="0">
              <a:solidFill>
                <a:srgbClr val="00B0F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400" b="1" dirty="0">
                <a:solidFill>
                  <a:srgbClr val="00B050"/>
                </a:solidFill>
                <a:latin typeface="Times New Roman" panose="02020603050405020304" pitchFamily="18" charset="0"/>
                <a:ea typeface="SimSun" panose="02010600030101010101" pitchFamily="2" charset="-122"/>
              </a:rPr>
              <a:t>• Reduce the risk of disease by convincing workers to give up bad habits such as smoking. (Known, for example, that the risk of lung cancer is increasing in many joint action of asbestos and smoking.)</a:t>
            </a:r>
            <a:endParaRPr lang="ru-UA" sz="2400" b="1" dirty="0">
              <a:solidFill>
                <a:srgbClr val="00B05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400" b="1" dirty="0">
                <a:solidFill>
                  <a:srgbClr val="FF0000"/>
                </a:solidFill>
                <a:latin typeface="Times New Roman" panose="02020603050405020304" pitchFamily="18" charset="0"/>
                <a:ea typeface="SimSun" panose="02010600030101010101" pitchFamily="2" charset="-122"/>
              </a:rPr>
              <a:t>• Enhance the prevention of CN by chronic and precancerous diseases, so that when exposed to carcinogens on the background of these diseases increases the likelihood of CN. </a:t>
            </a:r>
            <a:endParaRPr lang="ru-UA" sz="2400" b="1" dirty="0">
              <a:solidFill>
                <a:srgbClr val="FF000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313244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D9808D40-6BAE-4333-828C-5E11F2EC781B}"/>
              </a:ext>
            </a:extLst>
          </p:cNvPr>
          <p:cNvSpPr/>
          <p:nvPr/>
        </p:nvSpPr>
        <p:spPr>
          <a:xfrm>
            <a:off x="1440873" y="540327"/>
            <a:ext cx="9240982" cy="5185522"/>
          </a:xfrm>
          <a:prstGeom prst="rect">
            <a:avLst/>
          </a:prstGeom>
        </p:spPr>
        <p:txBody>
          <a:bodyPr wrap="square">
            <a:spAutoFit/>
          </a:bodyPr>
          <a:lstStyle/>
          <a:p>
            <a:pPr indent="450215" algn="just">
              <a:lnSpc>
                <a:spcPct val="150000"/>
              </a:lnSpc>
              <a:spcAft>
                <a:spcPts val="0"/>
              </a:spcAft>
              <a:tabLst>
                <a:tab pos="449580" algn="l"/>
              </a:tabLst>
            </a:pPr>
            <a:r>
              <a:rPr lang="en-US" sz="2800" dirty="0">
                <a:solidFill>
                  <a:srgbClr val="000000"/>
                </a:solidFill>
                <a:latin typeface="Times New Roman" panose="02020603050405020304" pitchFamily="18" charset="0"/>
                <a:ea typeface="SimSun" panose="02010600030101010101" pitchFamily="2" charset="-122"/>
              </a:rPr>
              <a:t>• </a:t>
            </a:r>
            <a:r>
              <a:rPr lang="en-US" sz="2800" b="1" dirty="0">
                <a:solidFill>
                  <a:srgbClr val="00B0F0"/>
                </a:solidFill>
                <a:latin typeface="Times New Roman" panose="02020603050405020304" pitchFamily="18" charset="0"/>
                <a:ea typeface="SimSun" panose="02010600030101010101" pitchFamily="2" charset="-122"/>
              </a:rPr>
              <a:t>Justify the need for compensation and health damage caused by professional BM. The basis for this assessment are the materials of onset, duration and intensity of the impact of carcinogenic factors, coupled with hygienic and clinical data.</a:t>
            </a:r>
            <a:endParaRPr lang="ru-UA" sz="2800" b="1" dirty="0">
              <a:solidFill>
                <a:srgbClr val="00B0F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dirty="0">
                <a:solidFill>
                  <a:srgbClr val="000000"/>
                </a:solidFill>
                <a:latin typeface="Times New Roman" panose="02020603050405020304" pitchFamily="18" charset="0"/>
                <a:ea typeface="SimSun" panose="02010600030101010101" pitchFamily="2" charset="-122"/>
              </a:rPr>
              <a:t>• </a:t>
            </a:r>
            <a:r>
              <a:rPr lang="en-US" sz="2800" b="1" dirty="0">
                <a:solidFill>
                  <a:srgbClr val="00B050"/>
                </a:solidFill>
                <a:latin typeface="Times New Roman" panose="02020603050405020304" pitchFamily="18" charset="0"/>
                <a:ea typeface="SimSun" panose="02010600030101010101" pitchFamily="2" charset="-122"/>
              </a:rPr>
              <a:t>Get information about previously unknown carcinogenic factors at work, and relationships between them and influence the development of CN. </a:t>
            </a:r>
            <a:endParaRPr lang="ru-UA" sz="2800" b="1" dirty="0">
              <a:solidFill>
                <a:srgbClr val="00B05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19912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065B2FE6-59D0-40FE-AF72-6BCA2E746F16}"/>
              </a:ext>
            </a:extLst>
          </p:cNvPr>
          <p:cNvSpPr/>
          <p:nvPr/>
        </p:nvSpPr>
        <p:spPr>
          <a:xfrm>
            <a:off x="512618" y="180109"/>
            <a:ext cx="10529455" cy="6478184"/>
          </a:xfrm>
          <a:prstGeom prst="rect">
            <a:avLst/>
          </a:prstGeom>
        </p:spPr>
        <p:txBody>
          <a:bodyPr wrap="square">
            <a:spAutoFit/>
          </a:bodyPr>
          <a:lstStyle/>
          <a:p>
            <a:pPr indent="450215" algn="just">
              <a:lnSpc>
                <a:spcPct val="150000"/>
              </a:lnSpc>
              <a:spcAft>
                <a:spcPts val="0"/>
              </a:spcAft>
              <a:tabLst>
                <a:tab pos="449580" algn="l"/>
              </a:tabLst>
            </a:pPr>
            <a:r>
              <a:rPr lang="en-US" sz="2800" b="1" dirty="0">
                <a:solidFill>
                  <a:srgbClr val="00B050"/>
                </a:solidFill>
                <a:latin typeface="Times New Roman" panose="02020603050405020304" pitchFamily="18" charset="0"/>
                <a:ea typeface="SimSun" panose="02010600030101010101" pitchFamily="2" charset="-122"/>
              </a:rPr>
              <a:t>Doctors and other professionals associated with the evaluation of carcinogenic effect of production factors on a person must know the factors of carcinogenic and / or production processes, increase the risk of tumors of various locations. </a:t>
            </a:r>
            <a:endParaRPr lang="uk-UA" sz="2800" b="1" dirty="0">
              <a:solidFill>
                <a:srgbClr val="00B05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b="1" dirty="0">
                <a:solidFill>
                  <a:srgbClr val="7030A0"/>
                </a:solidFill>
                <a:latin typeface="Times New Roman" panose="02020603050405020304" pitchFamily="18" charset="0"/>
                <a:ea typeface="SimSun" panose="02010600030101010101" pitchFamily="2" charset="-122"/>
              </a:rPr>
              <a:t>The table presents the BM localization and production factors that could cause their development.</a:t>
            </a:r>
            <a:endParaRPr lang="uk-UA" sz="2800" b="1" dirty="0">
              <a:solidFill>
                <a:srgbClr val="7030A0"/>
              </a:solidFill>
              <a:latin typeface="Times New Roman" panose="02020603050405020304" pitchFamily="18" charset="0"/>
              <a:ea typeface="SimSun" panose="02010600030101010101" pitchFamily="2" charset="-122"/>
            </a:endParaRPr>
          </a:p>
          <a:p>
            <a:pPr indent="450215" algn="just">
              <a:lnSpc>
                <a:spcPct val="150000"/>
              </a:lnSpc>
              <a:spcAft>
                <a:spcPts val="0"/>
              </a:spcAft>
              <a:tabLst>
                <a:tab pos="449580" algn="l"/>
              </a:tabLst>
            </a:pPr>
            <a:r>
              <a:rPr lang="en-US" sz="2800" b="1" dirty="0">
                <a:solidFill>
                  <a:srgbClr val="C00000"/>
                </a:solidFill>
                <a:latin typeface="Times New Roman" panose="02020603050405020304" pitchFamily="18" charset="0"/>
                <a:ea typeface="SimSun" panose="02010600030101010101" pitchFamily="2" charset="-122"/>
              </a:rPr>
              <a:t> Carcinogenic substances may be part of raw materials formed at intermediate stages of the process, to refrain in the final product and / or come into the environment as emissions, effluents and solid wastes.</a:t>
            </a:r>
            <a:endParaRPr lang="ru-UA" sz="2800" b="1" dirty="0">
              <a:solidFill>
                <a:srgbClr val="C00000"/>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63352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4682DD0-1289-4A63-AE3D-0A37841CC5A6}"/>
              </a:ext>
            </a:extLst>
          </p:cNvPr>
          <p:cNvSpPr/>
          <p:nvPr/>
        </p:nvSpPr>
        <p:spPr>
          <a:xfrm>
            <a:off x="2466109" y="3059668"/>
            <a:ext cx="8862252" cy="707886"/>
          </a:xfrm>
          <a:prstGeom prst="rect">
            <a:avLst/>
          </a:prstGeom>
        </p:spPr>
        <p:txBody>
          <a:bodyPr wrap="square">
            <a:spAutoFit/>
          </a:bodyPr>
          <a:lstStyle/>
          <a:p>
            <a:r>
              <a:rPr lang="en-US" sz="4000" b="1" dirty="0">
                <a:solidFill>
                  <a:srgbClr val="FF0000"/>
                </a:solidFill>
                <a:latin typeface="Roboto"/>
              </a:rPr>
              <a:t>Thank you for your attention.</a:t>
            </a:r>
            <a:endParaRPr lang="ru-UA" sz="4000" b="1" dirty="0">
              <a:solidFill>
                <a:srgbClr val="FF0000"/>
              </a:solidFill>
            </a:endParaRPr>
          </a:p>
        </p:txBody>
      </p:sp>
    </p:spTree>
    <p:extLst>
      <p:ext uri="{BB962C8B-B14F-4D97-AF65-F5344CB8AC3E}">
        <p14:creationId xmlns:p14="http://schemas.microsoft.com/office/powerpoint/2010/main" val="277780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Шаблон з оформленням хмарного шкіпера">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13665947_TF03460508" id="{7C268A1D-865A-469C-B6B3-FA30F15611E1}" vid="{FA4F909C-786D-4D56-B34A-04F7CEE089A5}"/>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3.xml><?xml version="1.0" encoding="utf-8"?>
<ds:datastoreItem xmlns:ds="http://schemas.openxmlformats.org/officeDocument/2006/customXml" ds:itemID="{DEDD01B8-816B-49B7-8C81-03AB51D87C54}">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Слайди з оформленням хмарного шкіпера</Template>
  <TotalTime>54</TotalTime>
  <Words>1761</Words>
  <Application>Microsoft Office PowerPoint</Application>
  <PresentationFormat>Широкий екран</PresentationFormat>
  <Paragraphs>49</Paragraphs>
  <Slides>19</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19</vt:i4>
      </vt:variant>
    </vt:vector>
  </HeadingPairs>
  <TitlesOfParts>
    <vt:vector size="26" baseType="lpstr">
      <vt:lpstr>SimSun</vt:lpstr>
      <vt:lpstr>Arial</vt:lpstr>
      <vt:lpstr>Calibri</vt:lpstr>
      <vt:lpstr>Cambria</vt:lpstr>
      <vt:lpstr>Roboto</vt:lpstr>
      <vt:lpstr>Times New Roman</vt:lpstr>
      <vt:lpstr>Шаблон з оформленням хмарного шкіпера</vt:lpstr>
      <vt:lpstr>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Тамара Павлівна Опаріна</dc:creator>
  <cp:lastModifiedBy>Тамара Павлівна Опаріна</cp:lastModifiedBy>
  <cp:revision>6</cp:revision>
  <dcterms:created xsi:type="dcterms:W3CDTF">2025-11-06T18:58:11Z</dcterms:created>
  <dcterms:modified xsi:type="dcterms:W3CDTF">2025-11-06T19:52:37Z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