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4" r:id="rId4"/>
    <p:sldId id="266" r:id="rId5"/>
    <p:sldId id="265" r:id="rId6"/>
    <p:sldId id="258" r:id="rId7"/>
    <p:sldId id="259" r:id="rId8"/>
    <p:sldId id="260" r:id="rId9"/>
    <p:sldId id="261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2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2B2FF-E678-4BEF-91FF-DAE9EA6571E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ED10-0BE2-42AE-A5A4-E0FBDA24FA6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2B2FF-E678-4BEF-91FF-DAE9EA6571E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ED10-0BE2-42AE-A5A4-E0FBDA24FA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2B2FF-E678-4BEF-91FF-DAE9EA6571E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ED10-0BE2-42AE-A5A4-E0FBDA24FA6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2B2FF-E678-4BEF-91FF-DAE9EA6571E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ED10-0BE2-42AE-A5A4-E0FBDA24FA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2B2FF-E678-4BEF-91FF-DAE9EA6571E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ED10-0BE2-42AE-A5A4-E0FBDA24FA67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2B2FF-E678-4BEF-91FF-DAE9EA6571E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ED10-0BE2-42AE-A5A4-E0FBDA24FA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2B2FF-E678-4BEF-91FF-DAE9EA6571E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ED10-0BE2-42AE-A5A4-E0FBDA24FA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2B2FF-E678-4BEF-91FF-DAE9EA6571E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ED10-0BE2-42AE-A5A4-E0FBDA24FA67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2B2FF-E678-4BEF-91FF-DAE9EA6571E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ED10-0BE2-42AE-A5A4-E0FBDA24FA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2B2FF-E678-4BEF-91FF-DAE9EA6571E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ED10-0BE2-42AE-A5A4-E0FBDA24FA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2B2FF-E678-4BEF-91FF-DAE9EA6571E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ED10-0BE2-42AE-A5A4-E0FBDA24FA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91C2B2FF-E678-4BEF-91FF-DAE9EA6571E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4D7ED10-0BE2-42AE-A5A4-E0FBDA24FA6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randomBar dir="vert"/>
  </p:transition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16632"/>
            <a:ext cx="7255768" cy="2952328"/>
          </a:xfrm>
        </p:spPr>
        <p:txBody>
          <a:bodyPr/>
          <a:lstStyle/>
          <a:p>
            <a:r>
              <a:rPr lang="uk-UA" dirty="0" smtClean="0"/>
              <a:t>Дифракція світла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196949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147001"/>
            <a:ext cx="7543800" cy="3240360"/>
          </a:xfrm>
        </p:spPr>
        <p:txBody>
          <a:bodyPr>
            <a:normAutofit/>
          </a:bodyPr>
          <a:lstStyle/>
          <a:p>
            <a:r>
              <a:rPr lang="ru-RU" sz="3600" dirty="0" err="1" smtClean="0"/>
              <a:t>Дифракція</a:t>
            </a:r>
            <a:r>
              <a:rPr lang="ru-RU" sz="3600" dirty="0" smtClean="0"/>
              <a:t> – </a:t>
            </a:r>
            <a:r>
              <a:rPr lang="ru-RU" sz="3600" dirty="0" err="1" smtClean="0"/>
              <a:t>відхилення</a:t>
            </a:r>
            <a:r>
              <a:rPr lang="ru-RU" sz="3600" dirty="0" smtClean="0"/>
              <a:t> </a:t>
            </a:r>
            <a:r>
              <a:rPr lang="ru-RU" sz="3600" dirty="0" err="1" smtClean="0"/>
              <a:t>світла</a:t>
            </a:r>
            <a:r>
              <a:rPr lang="ru-RU" sz="3600" dirty="0" smtClean="0"/>
              <a:t> </a:t>
            </a:r>
            <a:r>
              <a:rPr lang="ru-RU" sz="3600" dirty="0" err="1" smtClean="0"/>
              <a:t>від</a:t>
            </a:r>
            <a:r>
              <a:rPr lang="ru-RU" sz="3600" dirty="0" smtClean="0"/>
              <a:t> </a:t>
            </a:r>
            <a:r>
              <a:rPr lang="ru-RU" sz="3600" dirty="0" err="1" smtClean="0"/>
              <a:t>прямолінійного</a:t>
            </a:r>
            <a:r>
              <a:rPr lang="ru-RU" sz="3600" dirty="0" smtClean="0"/>
              <a:t> </a:t>
            </a:r>
            <a:r>
              <a:rPr lang="ru-RU" sz="3600" dirty="0" err="1" smtClean="0"/>
              <a:t>поширення</a:t>
            </a:r>
            <a:r>
              <a:rPr lang="ru-RU" sz="3600" dirty="0" smtClean="0"/>
              <a:t> при </a:t>
            </a:r>
            <a:r>
              <a:rPr lang="ru-RU" sz="3600" dirty="0" err="1" smtClean="0"/>
              <a:t>проходженні</a:t>
            </a:r>
            <a:r>
              <a:rPr lang="ru-RU" sz="3600" dirty="0" smtClean="0"/>
              <a:t> </a:t>
            </a:r>
            <a:r>
              <a:rPr lang="ru-RU" sz="3600" dirty="0" err="1" smtClean="0"/>
              <a:t>повз</a:t>
            </a:r>
            <a:r>
              <a:rPr lang="ru-RU" sz="3600" dirty="0" smtClean="0"/>
              <a:t> край </a:t>
            </a:r>
            <a:r>
              <a:rPr lang="ru-RU" sz="3600" dirty="0" err="1" smtClean="0"/>
              <a:t>перешкоди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353089"/>
            <a:ext cx="3184748" cy="173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37128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047456"/>
          </a:xfrm>
        </p:spPr>
        <p:txBody>
          <a:bodyPr>
            <a:normAutofit/>
          </a:bodyPr>
          <a:lstStyle/>
          <a:p>
            <a:r>
              <a:rPr lang="ru-RU" dirty="0" err="1" smtClean="0"/>
              <a:t>Дифракцією</a:t>
            </a:r>
            <a:r>
              <a:rPr lang="ru-RU" dirty="0" smtClean="0"/>
              <a:t> </a:t>
            </a:r>
            <a:r>
              <a:rPr lang="ru-RU" dirty="0" err="1" smtClean="0"/>
              <a:t>світла</a:t>
            </a:r>
            <a:r>
              <a:rPr lang="ru-RU" dirty="0" smtClean="0"/>
              <a:t> </a:t>
            </a:r>
            <a:r>
              <a:rPr lang="ru-RU" dirty="0" err="1" smtClean="0"/>
              <a:t>називається</a:t>
            </a:r>
            <a:r>
              <a:rPr lang="ru-RU" dirty="0" smtClean="0"/>
              <a:t> </a:t>
            </a:r>
            <a:r>
              <a:rPr lang="ru-RU" dirty="0" err="1" smtClean="0"/>
              <a:t>явище</a:t>
            </a:r>
            <a:r>
              <a:rPr lang="ru-RU" dirty="0" smtClean="0"/>
              <a:t> </a:t>
            </a:r>
            <a:r>
              <a:rPr lang="ru-RU" dirty="0" err="1" smtClean="0"/>
              <a:t>відхилення</a:t>
            </a:r>
            <a:r>
              <a:rPr lang="ru-RU" dirty="0" smtClean="0"/>
              <a:t> </a:t>
            </a:r>
            <a:r>
              <a:rPr lang="ru-RU" dirty="0" err="1" smtClean="0"/>
              <a:t>світла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прямолінійного</a:t>
            </a:r>
            <a:r>
              <a:rPr lang="ru-RU" dirty="0" smtClean="0"/>
              <a:t> </a:t>
            </a:r>
            <a:r>
              <a:rPr lang="ru-RU" dirty="0" err="1" smtClean="0"/>
              <a:t>напрямку</a:t>
            </a:r>
            <a:r>
              <a:rPr lang="ru-RU" dirty="0" smtClean="0"/>
              <a:t> </a:t>
            </a:r>
            <a:r>
              <a:rPr lang="ru-RU" dirty="0" err="1" smtClean="0"/>
              <a:t>поширення</a:t>
            </a:r>
            <a:r>
              <a:rPr lang="ru-RU" dirty="0" smtClean="0"/>
              <a:t> при </a:t>
            </a:r>
            <a:r>
              <a:rPr lang="ru-RU" dirty="0" err="1" smtClean="0"/>
              <a:t>проходженні</a:t>
            </a:r>
            <a:r>
              <a:rPr lang="ru-RU" dirty="0" smtClean="0"/>
              <a:t> </a:t>
            </a:r>
            <a:r>
              <a:rPr lang="ru-RU" dirty="0" err="1" smtClean="0"/>
              <a:t>поблизу</a:t>
            </a:r>
            <a:r>
              <a:rPr lang="ru-RU" dirty="0" smtClean="0"/>
              <a:t> </a:t>
            </a:r>
            <a:r>
              <a:rPr lang="ru-RU" dirty="0" err="1" smtClean="0"/>
              <a:t>перешкод</a:t>
            </a:r>
            <a:r>
              <a:rPr lang="ru-RU" dirty="0" smtClean="0"/>
              <a:t>. Як </a:t>
            </a:r>
            <a:r>
              <a:rPr lang="ru-RU" dirty="0" err="1" smtClean="0"/>
              <a:t>показує</a:t>
            </a:r>
            <a:r>
              <a:rPr lang="ru-RU" dirty="0" smtClean="0"/>
              <a:t> </a:t>
            </a:r>
            <a:r>
              <a:rPr lang="ru-RU" dirty="0" err="1" smtClean="0"/>
              <a:t>досвід</a:t>
            </a:r>
            <a:r>
              <a:rPr lang="ru-RU" dirty="0" smtClean="0"/>
              <a:t>, </a:t>
            </a:r>
            <a:r>
              <a:rPr lang="ru-RU" dirty="0" err="1" smtClean="0"/>
              <a:t>світло</a:t>
            </a:r>
            <a:r>
              <a:rPr lang="ru-RU" dirty="0" smtClean="0"/>
              <a:t> за </a:t>
            </a:r>
            <a:r>
              <a:rPr lang="ru-RU" dirty="0" err="1" smtClean="0"/>
              <a:t>певних</a:t>
            </a:r>
            <a:r>
              <a:rPr lang="ru-RU" dirty="0" smtClean="0"/>
              <a:t> умов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заходити</a:t>
            </a:r>
            <a:r>
              <a:rPr lang="ru-RU" dirty="0" smtClean="0"/>
              <a:t> в область </a:t>
            </a:r>
            <a:r>
              <a:rPr lang="ru-RU" dirty="0" err="1" smtClean="0"/>
              <a:t>геометричної</a:t>
            </a:r>
            <a:r>
              <a:rPr lang="ru-RU" dirty="0" smtClean="0"/>
              <a:t> </a:t>
            </a:r>
            <a:r>
              <a:rPr lang="ru-RU" dirty="0" err="1" smtClean="0"/>
              <a:t>тіні</a:t>
            </a:r>
            <a:r>
              <a:rPr lang="ru-RU" dirty="0" smtClean="0"/>
              <a:t>. </a:t>
            </a:r>
            <a:r>
              <a:rPr lang="ru-RU" dirty="0" err="1" smtClean="0"/>
              <a:t>Якщо</a:t>
            </a:r>
            <a:r>
              <a:rPr lang="ru-RU" dirty="0" smtClean="0"/>
              <a:t> на шляху </a:t>
            </a:r>
            <a:r>
              <a:rPr lang="ru-RU" dirty="0" err="1" smtClean="0"/>
              <a:t>рівнобіжного</a:t>
            </a:r>
            <a:r>
              <a:rPr lang="ru-RU" dirty="0" smtClean="0"/>
              <a:t> </a:t>
            </a:r>
            <a:r>
              <a:rPr lang="ru-RU" dirty="0" err="1" smtClean="0"/>
              <a:t>світлового</a:t>
            </a:r>
            <a:r>
              <a:rPr lang="ru-RU" dirty="0" smtClean="0"/>
              <a:t> пучка </a:t>
            </a:r>
            <a:r>
              <a:rPr lang="ru-RU" dirty="0" err="1" smtClean="0"/>
              <a:t>розташована</a:t>
            </a:r>
            <a:r>
              <a:rPr lang="ru-RU" dirty="0" smtClean="0"/>
              <a:t> кругла </a:t>
            </a:r>
            <a:r>
              <a:rPr lang="ru-RU" dirty="0" err="1" smtClean="0"/>
              <a:t>перешкода</a:t>
            </a:r>
            <a:r>
              <a:rPr lang="ru-RU" dirty="0" smtClean="0"/>
              <a:t> (</a:t>
            </a:r>
            <a:r>
              <a:rPr lang="ru-RU" dirty="0" err="1" smtClean="0"/>
              <a:t>круглий</a:t>
            </a:r>
            <a:r>
              <a:rPr lang="ru-RU" dirty="0" smtClean="0"/>
              <a:t> диск, кулька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круглий</a:t>
            </a:r>
            <a:r>
              <a:rPr lang="ru-RU" dirty="0" smtClean="0"/>
              <a:t> </a:t>
            </a:r>
            <a:r>
              <a:rPr lang="ru-RU" dirty="0" err="1" smtClean="0"/>
              <a:t>отвір</a:t>
            </a:r>
            <a:r>
              <a:rPr lang="ru-RU" dirty="0" smtClean="0"/>
              <a:t> у </a:t>
            </a:r>
            <a:r>
              <a:rPr lang="ru-RU" dirty="0" err="1" smtClean="0"/>
              <a:t>непрозорому</a:t>
            </a:r>
            <a:r>
              <a:rPr lang="ru-RU" dirty="0" smtClean="0"/>
              <a:t> </a:t>
            </a:r>
            <a:r>
              <a:rPr lang="ru-RU" dirty="0" err="1" smtClean="0"/>
              <a:t>екрані</a:t>
            </a:r>
            <a:r>
              <a:rPr lang="ru-RU" dirty="0" smtClean="0"/>
              <a:t>), то на </a:t>
            </a:r>
            <a:r>
              <a:rPr lang="ru-RU" dirty="0" err="1" smtClean="0"/>
              <a:t>екрані</a:t>
            </a:r>
            <a:r>
              <a:rPr lang="ru-RU" dirty="0" smtClean="0"/>
              <a:t>, </a:t>
            </a:r>
            <a:r>
              <a:rPr lang="ru-RU" dirty="0" err="1" smtClean="0"/>
              <a:t>розташованому</a:t>
            </a:r>
            <a:r>
              <a:rPr lang="ru-RU" dirty="0" smtClean="0"/>
              <a:t> на </a:t>
            </a:r>
            <a:r>
              <a:rPr lang="ru-RU" dirty="0" err="1" smtClean="0"/>
              <a:t>досить</a:t>
            </a:r>
            <a:r>
              <a:rPr lang="ru-RU" dirty="0" smtClean="0"/>
              <a:t> </a:t>
            </a:r>
            <a:r>
              <a:rPr lang="ru-RU" dirty="0" err="1" smtClean="0"/>
              <a:t>великій</a:t>
            </a:r>
            <a:r>
              <a:rPr lang="ru-RU" dirty="0" smtClean="0"/>
              <a:t> </a:t>
            </a:r>
            <a:r>
              <a:rPr lang="ru-RU" dirty="0" err="1" smtClean="0"/>
              <a:t>відстані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перешкоди</a:t>
            </a:r>
            <a:r>
              <a:rPr lang="ru-RU" dirty="0" smtClean="0"/>
              <a:t>, </a:t>
            </a:r>
            <a:r>
              <a:rPr lang="ru-RU" dirty="0" err="1" smtClean="0"/>
              <a:t>з'являється</a:t>
            </a:r>
            <a:r>
              <a:rPr lang="ru-RU" dirty="0" smtClean="0"/>
              <a:t> </a:t>
            </a:r>
            <a:r>
              <a:rPr lang="ru-RU" dirty="0" err="1" smtClean="0"/>
              <a:t>дифракційна</a:t>
            </a:r>
            <a:r>
              <a:rPr lang="ru-RU" dirty="0" smtClean="0"/>
              <a:t> картина – система </a:t>
            </a:r>
            <a:r>
              <a:rPr lang="ru-RU" dirty="0" err="1" smtClean="0"/>
              <a:t>почергових</a:t>
            </a:r>
            <a:r>
              <a:rPr lang="ru-RU" dirty="0" smtClean="0"/>
              <a:t> </a:t>
            </a:r>
            <a:r>
              <a:rPr lang="ru-RU" dirty="0" err="1" smtClean="0"/>
              <a:t>світлих</a:t>
            </a:r>
            <a:r>
              <a:rPr lang="ru-RU" dirty="0" smtClean="0"/>
              <a:t> і </a:t>
            </a:r>
            <a:r>
              <a:rPr lang="ru-RU" dirty="0" err="1" smtClean="0"/>
              <a:t>темних</a:t>
            </a:r>
            <a:r>
              <a:rPr lang="ru-RU" dirty="0" smtClean="0"/>
              <a:t> </a:t>
            </a:r>
            <a:r>
              <a:rPr lang="ru-RU" dirty="0" err="1" smtClean="0"/>
              <a:t>кілець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4383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довжина</a:t>
            </a:r>
            <a:r>
              <a:rPr lang="ru-RU" dirty="0"/>
              <a:t> </a:t>
            </a:r>
            <a:r>
              <a:rPr lang="ru-RU" dirty="0" err="1"/>
              <a:t>світлової</a:t>
            </a:r>
            <a:r>
              <a:rPr lang="ru-RU" dirty="0"/>
              <a:t> </a:t>
            </a:r>
            <a:r>
              <a:rPr lang="ru-RU" dirty="0" err="1"/>
              <a:t>хвилі</a:t>
            </a:r>
            <a:r>
              <a:rPr lang="ru-RU" dirty="0"/>
              <a:t> є </a:t>
            </a:r>
            <a:r>
              <a:rPr lang="ru-RU" dirty="0" err="1"/>
              <a:t>дуже</a:t>
            </a:r>
            <a:r>
              <a:rPr lang="ru-RU" dirty="0"/>
              <a:t> малою, то і </a:t>
            </a:r>
            <a:r>
              <a:rPr lang="ru-RU" dirty="0" err="1"/>
              <a:t>розміри</a:t>
            </a:r>
            <a:r>
              <a:rPr lang="ru-RU" dirty="0"/>
              <a:t> </a:t>
            </a:r>
            <a:r>
              <a:rPr lang="ru-RU" dirty="0" err="1"/>
              <a:t>перешкод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щілини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малими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проходження</a:t>
            </a:r>
            <a:r>
              <a:rPr lang="ru-RU" dirty="0"/>
              <a:t> </a:t>
            </a:r>
            <a:r>
              <a:rPr lang="ru-RU" dirty="0" err="1"/>
              <a:t>монохроматичного</a:t>
            </a:r>
            <a:r>
              <a:rPr lang="ru-RU" dirty="0"/>
              <a:t> </a:t>
            </a:r>
            <a:r>
              <a:rPr lang="ru-RU" dirty="0" err="1"/>
              <a:t>світла</a:t>
            </a:r>
            <a:r>
              <a:rPr lang="ru-RU" dirty="0"/>
              <a:t> через </a:t>
            </a:r>
            <a:r>
              <a:rPr lang="ru-RU" dirty="0" err="1"/>
              <a:t>круглий</a:t>
            </a:r>
            <a:r>
              <a:rPr lang="ru-RU" dirty="0"/>
              <a:t> </a:t>
            </a:r>
            <a:r>
              <a:rPr lang="ru-RU" dirty="0" err="1"/>
              <a:t>отвір</a:t>
            </a:r>
            <a:r>
              <a:rPr lang="ru-RU" dirty="0"/>
              <a:t>, </a:t>
            </a:r>
            <a:r>
              <a:rPr lang="ru-RU" dirty="0" err="1"/>
              <a:t>розмір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сумірний</a:t>
            </a:r>
            <a:r>
              <a:rPr lang="ru-RU" dirty="0"/>
              <a:t> з </a:t>
            </a:r>
            <a:r>
              <a:rPr lang="ru-RU" dirty="0" err="1"/>
              <a:t>довжиною</a:t>
            </a:r>
            <a:r>
              <a:rPr lang="ru-RU" dirty="0"/>
              <a:t> </a:t>
            </a:r>
            <a:r>
              <a:rPr lang="ru-RU" dirty="0" err="1"/>
              <a:t>падаючих</a:t>
            </a:r>
            <a:r>
              <a:rPr lang="ru-RU" dirty="0"/>
              <a:t> </a:t>
            </a:r>
            <a:r>
              <a:rPr lang="ru-RU" dirty="0" err="1"/>
              <a:t>світлових</a:t>
            </a:r>
            <a:r>
              <a:rPr lang="ru-RU" dirty="0"/>
              <a:t> </a:t>
            </a:r>
            <a:r>
              <a:rPr lang="ru-RU" dirty="0" err="1"/>
              <a:t>хвиль</a:t>
            </a:r>
            <a:r>
              <a:rPr lang="ru-RU" dirty="0"/>
              <a:t>, на </a:t>
            </a:r>
            <a:r>
              <a:rPr lang="ru-RU" dirty="0" err="1"/>
              <a:t>екрані</a:t>
            </a:r>
            <a:r>
              <a:rPr lang="ru-RU" dirty="0"/>
              <a:t> </a:t>
            </a:r>
            <a:r>
              <a:rPr lang="ru-RU" dirty="0" err="1"/>
              <a:t>навколо</a:t>
            </a:r>
            <a:r>
              <a:rPr lang="ru-RU" dirty="0"/>
              <a:t> </a:t>
            </a:r>
            <a:r>
              <a:rPr lang="ru-RU" dirty="0" err="1"/>
              <a:t>центральної</a:t>
            </a:r>
            <a:r>
              <a:rPr lang="ru-RU" dirty="0"/>
              <a:t> </a:t>
            </a:r>
            <a:r>
              <a:rPr lang="ru-RU" dirty="0" err="1"/>
              <a:t>світлової</a:t>
            </a:r>
            <a:r>
              <a:rPr lang="ru-RU" dirty="0"/>
              <a:t> </a:t>
            </a:r>
            <a:r>
              <a:rPr lang="ru-RU" dirty="0" err="1"/>
              <a:t>плями</a:t>
            </a:r>
            <a:r>
              <a:rPr lang="ru-RU" dirty="0"/>
              <a:t> </a:t>
            </a:r>
            <a:r>
              <a:rPr lang="ru-RU" dirty="0" err="1"/>
              <a:t>спостерігаються</a:t>
            </a:r>
            <a:r>
              <a:rPr lang="ru-RU" dirty="0"/>
              <a:t> </a:t>
            </a:r>
            <a:r>
              <a:rPr lang="ru-RU" dirty="0" err="1"/>
              <a:t>темні</a:t>
            </a:r>
            <a:r>
              <a:rPr lang="ru-RU" dirty="0"/>
              <a:t> і </a:t>
            </a:r>
            <a:r>
              <a:rPr lang="ru-RU" dirty="0" err="1"/>
              <a:t>світлі</a:t>
            </a:r>
            <a:r>
              <a:rPr lang="ru-RU" dirty="0"/>
              <a:t> </a:t>
            </a:r>
            <a:r>
              <a:rPr lang="ru-RU" dirty="0" err="1"/>
              <a:t>кільця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 smtClean="0"/>
              <a:t>чергуються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347822"/>
            <a:ext cx="3034308" cy="224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1332337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332656"/>
            <a:ext cx="7543800" cy="2592288"/>
          </a:xfrm>
        </p:spPr>
        <p:txBody>
          <a:bodyPr/>
          <a:lstStyle/>
          <a:p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перешкода</a:t>
            </a:r>
            <a:r>
              <a:rPr lang="ru-RU" dirty="0" smtClean="0"/>
              <a:t>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лінійний</a:t>
            </a:r>
            <a:r>
              <a:rPr lang="ru-RU" dirty="0" smtClean="0"/>
              <a:t> характер (</a:t>
            </a:r>
            <a:r>
              <a:rPr lang="ru-RU" dirty="0" err="1" smtClean="0"/>
              <a:t>щілина</a:t>
            </a:r>
            <a:r>
              <a:rPr lang="ru-RU" dirty="0" smtClean="0"/>
              <a:t>, нитка, край </a:t>
            </a:r>
            <a:r>
              <a:rPr lang="ru-RU" dirty="0" err="1" smtClean="0"/>
              <a:t>екрана</a:t>
            </a:r>
            <a:r>
              <a:rPr lang="ru-RU" dirty="0" smtClean="0"/>
              <a:t>), то на </a:t>
            </a:r>
            <a:r>
              <a:rPr lang="ru-RU" dirty="0" err="1" smtClean="0"/>
              <a:t>екрані</a:t>
            </a:r>
            <a:r>
              <a:rPr lang="ru-RU" dirty="0" smtClean="0"/>
              <a:t> </a:t>
            </a:r>
            <a:r>
              <a:rPr lang="ru-RU" dirty="0" err="1" smtClean="0"/>
              <a:t>виникає</a:t>
            </a:r>
            <a:r>
              <a:rPr lang="ru-RU" dirty="0" smtClean="0"/>
              <a:t> система </a:t>
            </a:r>
            <a:r>
              <a:rPr lang="ru-RU" dirty="0" err="1" smtClean="0"/>
              <a:t>рівнобіжних</a:t>
            </a:r>
            <a:r>
              <a:rPr lang="ru-RU" dirty="0" smtClean="0"/>
              <a:t> </a:t>
            </a:r>
            <a:r>
              <a:rPr lang="ru-RU" dirty="0" err="1" smtClean="0"/>
              <a:t>дифракційних</a:t>
            </a:r>
            <a:r>
              <a:rPr lang="ru-RU" dirty="0" smtClean="0"/>
              <a:t> </a:t>
            </a:r>
            <a:r>
              <a:rPr lang="ru-RU" dirty="0" err="1" smtClean="0"/>
              <a:t>смуг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Якщо</a:t>
            </a:r>
            <a:r>
              <a:rPr lang="ru-RU" dirty="0" smtClean="0"/>
              <a:t> ж </a:t>
            </a:r>
            <a:r>
              <a:rPr lang="ru-RU" dirty="0" err="1" smtClean="0"/>
              <a:t>промені</a:t>
            </a:r>
            <a:r>
              <a:rPr lang="ru-RU" dirty="0" smtClean="0"/>
              <a:t> </a:t>
            </a:r>
            <a:r>
              <a:rPr lang="ru-RU" dirty="0" err="1" smtClean="0"/>
              <a:t>світла</a:t>
            </a:r>
            <a:r>
              <a:rPr lang="ru-RU" dirty="0" smtClean="0"/>
              <a:t> </a:t>
            </a:r>
            <a:r>
              <a:rPr lang="ru-RU" dirty="0" err="1" smtClean="0"/>
              <a:t>падають</a:t>
            </a:r>
            <a:r>
              <a:rPr lang="ru-RU" dirty="0" smtClean="0"/>
              <a:t> на </a:t>
            </a:r>
            <a:r>
              <a:rPr lang="ru-RU" dirty="0" err="1" smtClean="0"/>
              <a:t>краплю</a:t>
            </a:r>
            <a:r>
              <a:rPr lang="ru-RU" dirty="0" smtClean="0"/>
              <a:t> води, то вони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заломлююються</a:t>
            </a:r>
            <a:r>
              <a:rPr lang="ru-RU" dirty="0" smtClean="0"/>
              <a:t> , </a:t>
            </a:r>
            <a:r>
              <a:rPr lang="ru-RU" dirty="0" err="1" smtClean="0"/>
              <a:t>або</a:t>
            </a:r>
            <a:r>
              <a:rPr lang="ru-RU" dirty="0" smtClean="0"/>
              <a:t> ж </a:t>
            </a:r>
            <a:r>
              <a:rPr lang="ru-RU" dirty="0" err="1" smtClean="0"/>
              <a:t>відбиваються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границі</a:t>
            </a:r>
            <a:r>
              <a:rPr lang="ru-RU" dirty="0" smtClean="0"/>
              <a:t> </a:t>
            </a:r>
            <a:r>
              <a:rPr lang="ru-RU" dirty="0" err="1" smtClean="0"/>
              <a:t>розділу</a:t>
            </a:r>
            <a:r>
              <a:rPr lang="ru-RU" dirty="0" smtClean="0"/>
              <a:t> </a:t>
            </a:r>
            <a:r>
              <a:rPr lang="ru-RU" dirty="0" err="1" smtClean="0"/>
              <a:t>повітря</a:t>
            </a:r>
            <a:r>
              <a:rPr lang="ru-RU" dirty="0" smtClean="0"/>
              <a:t> і води.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05064"/>
            <a:ext cx="4686138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05064"/>
            <a:ext cx="3636931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5760754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459914"/>
            <a:ext cx="7543800" cy="3231232"/>
          </a:xfrm>
        </p:spPr>
        <p:txBody>
          <a:bodyPr/>
          <a:lstStyle/>
          <a:p>
            <a:r>
              <a:rPr lang="ru-RU" dirty="0" smtClean="0"/>
              <a:t>У </a:t>
            </a:r>
            <a:r>
              <a:rPr lang="ru-RU" dirty="0" err="1" smtClean="0"/>
              <a:t>результаті</a:t>
            </a:r>
            <a:r>
              <a:rPr lang="ru-RU" dirty="0" smtClean="0"/>
              <a:t> </a:t>
            </a:r>
            <a:r>
              <a:rPr lang="ru-RU" dirty="0" err="1" smtClean="0"/>
              <a:t>проходження</a:t>
            </a:r>
            <a:r>
              <a:rPr lang="ru-RU" dirty="0" smtClean="0"/>
              <a:t> </a:t>
            </a:r>
            <a:r>
              <a:rPr lang="ru-RU" dirty="0" err="1" smtClean="0"/>
              <a:t>світла</a:t>
            </a:r>
            <a:r>
              <a:rPr lang="ru-RU" dirty="0" smtClean="0"/>
              <a:t> через </a:t>
            </a:r>
            <a:r>
              <a:rPr lang="ru-RU" dirty="0" err="1" smtClean="0"/>
              <a:t>щілину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краї</a:t>
            </a:r>
            <a:r>
              <a:rPr lang="ru-RU" dirty="0" smtClean="0"/>
              <a:t> </a:t>
            </a:r>
            <a:r>
              <a:rPr lang="ru-RU" dirty="0" err="1" smtClean="0"/>
              <a:t>стануть</a:t>
            </a:r>
            <a:r>
              <a:rPr lang="ru-RU" dirty="0" smtClean="0"/>
              <a:t> </a:t>
            </a:r>
            <a:r>
              <a:rPr lang="ru-RU" dirty="0" err="1" smtClean="0"/>
              <a:t>джерелами</a:t>
            </a:r>
            <a:r>
              <a:rPr lang="ru-RU" dirty="0" smtClean="0"/>
              <a:t> </a:t>
            </a:r>
            <a:r>
              <a:rPr lang="ru-RU" dirty="0" err="1" smtClean="0"/>
              <a:t>вторинних</a:t>
            </a:r>
            <a:r>
              <a:rPr lang="ru-RU" dirty="0" smtClean="0"/>
              <a:t> </a:t>
            </a:r>
            <a:r>
              <a:rPr lang="ru-RU" dirty="0" err="1" smtClean="0"/>
              <a:t>когерентних</a:t>
            </a:r>
            <a:r>
              <a:rPr lang="ru-RU" dirty="0" smtClean="0"/>
              <a:t> </a:t>
            </a:r>
            <a:r>
              <a:rPr lang="ru-RU" dirty="0" err="1" smtClean="0"/>
              <a:t>хвиль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, </a:t>
            </a:r>
            <a:r>
              <a:rPr lang="ru-RU" dirty="0" err="1" smtClean="0"/>
              <a:t>поширюючись</a:t>
            </a:r>
            <a:r>
              <a:rPr lang="ru-RU" dirty="0" smtClean="0"/>
              <a:t>, </a:t>
            </a:r>
            <a:r>
              <a:rPr lang="ru-RU" dirty="0" err="1" smtClean="0"/>
              <a:t>потраплять</a:t>
            </a:r>
            <a:r>
              <a:rPr lang="ru-RU" dirty="0" smtClean="0"/>
              <a:t> у </a:t>
            </a:r>
            <a:r>
              <a:rPr lang="ru-RU" dirty="0" err="1" smtClean="0"/>
              <a:t>геометричну</a:t>
            </a:r>
            <a:r>
              <a:rPr lang="ru-RU" dirty="0" smtClean="0"/>
              <a:t> </a:t>
            </a:r>
            <a:r>
              <a:rPr lang="ru-RU" dirty="0" err="1" smtClean="0"/>
              <a:t>тінь</a:t>
            </a:r>
            <a:r>
              <a:rPr lang="ru-RU" dirty="0" smtClean="0"/>
              <a:t>. </a:t>
            </a:r>
            <a:r>
              <a:rPr lang="ru-RU" dirty="0" err="1" smtClean="0"/>
              <a:t>Оскільки</a:t>
            </a:r>
            <a:r>
              <a:rPr lang="ru-RU" dirty="0" smtClean="0"/>
              <a:t> </a:t>
            </a:r>
            <a:r>
              <a:rPr lang="ru-RU" dirty="0" err="1" smtClean="0"/>
              <a:t>дані</a:t>
            </a:r>
            <a:r>
              <a:rPr lang="ru-RU" dirty="0" smtClean="0"/>
              <a:t> </a:t>
            </a:r>
            <a:r>
              <a:rPr lang="ru-RU" dirty="0" err="1" smtClean="0"/>
              <a:t>хвилі</a:t>
            </a:r>
            <a:r>
              <a:rPr lang="ru-RU" dirty="0" smtClean="0"/>
              <a:t> </a:t>
            </a:r>
            <a:r>
              <a:rPr lang="ru-RU" dirty="0" err="1" smtClean="0"/>
              <a:t>когерентні</a:t>
            </a:r>
            <a:r>
              <a:rPr lang="ru-RU" dirty="0" smtClean="0"/>
              <a:t>, на </a:t>
            </a:r>
            <a:r>
              <a:rPr lang="ru-RU" dirty="0" err="1" smtClean="0"/>
              <a:t>екрані</a:t>
            </a:r>
            <a:r>
              <a:rPr lang="ru-RU" dirty="0" smtClean="0"/>
              <a:t> </a:t>
            </a:r>
            <a:r>
              <a:rPr lang="ru-RU" dirty="0" err="1" smtClean="0"/>
              <a:t>відобразиться</a:t>
            </a:r>
            <a:r>
              <a:rPr lang="ru-RU" dirty="0" smtClean="0"/>
              <a:t> </a:t>
            </a:r>
            <a:r>
              <a:rPr lang="ru-RU" dirty="0" err="1" smtClean="0"/>
              <a:t>інтерференційна</a:t>
            </a:r>
            <a:r>
              <a:rPr lang="ru-RU" dirty="0" smtClean="0"/>
              <a:t> картина.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8840" y="3717032"/>
            <a:ext cx="16610013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8043127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2527176"/>
          </a:xfrm>
        </p:spPr>
        <p:txBody>
          <a:bodyPr/>
          <a:lstStyle/>
          <a:p>
            <a:r>
              <a:rPr lang="ru-RU" dirty="0" err="1" smtClean="0"/>
              <a:t>Виходячи</a:t>
            </a:r>
            <a:r>
              <a:rPr lang="ru-RU" dirty="0" smtClean="0"/>
              <a:t> з того,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чим</a:t>
            </a:r>
            <a:r>
              <a:rPr lang="ru-RU" dirty="0" smtClean="0"/>
              <a:t> </a:t>
            </a:r>
            <a:r>
              <a:rPr lang="ru-RU" dirty="0" err="1" smtClean="0"/>
              <a:t>більша</a:t>
            </a:r>
            <a:r>
              <a:rPr lang="ru-RU" dirty="0" smtClean="0"/>
              <a:t>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щілин</a:t>
            </a:r>
            <a:r>
              <a:rPr lang="ru-RU" dirty="0" smtClean="0"/>
              <a:t>, </a:t>
            </a:r>
            <a:r>
              <a:rPr lang="ru-RU" dirty="0" err="1" smtClean="0"/>
              <a:t>тим</a:t>
            </a:r>
            <a:r>
              <a:rPr lang="ru-RU" dirty="0" smtClean="0"/>
              <a:t> </a:t>
            </a:r>
            <a:r>
              <a:rPr lang="ru-RU" dirty="0" err="1" smtClean="0"/>
              <a:t>чіткішою</a:t>
            </a:r>
            <a:r>
              <a:rPr lang="ru-RU" dirty="0" smtClean="0"/>
              <a:t> є </a:t>
            </a:r>
            <a:r>
              <a:rPr lang="ru-RU" dirty="0" err="1" smtClean="0"/>
              <a:t>інтерференційна</a:t>
            </a:r>
            <a:r>
              <a:rPr lang="ru-RU" dirty="0" smtClean="0"/>
              <a:t> картина, на </a:t>
            </a:r>
            <a:r>
              <a:rPr lang="ru-RU" dirty="0" err="1" smtClean="0"/>
              <a:t>практиці</a:t>
            </a:r>
            <a:r>
              <a:rPr lang="ru-RU" dirty="0" smtClean="0"/>
              <a:t> </a:t>
            </a:r>
            <a:r>
              <a:rPr lang="ru-RU" dirty="0" err="1" smtClean="0"/>
              <a:t>використовують</a:t>
            </a:r>
            <a:r>
              <a:rPr lang="ru-RU" dirty="0" smtClean="0"/>
              <a:t> </a:t>
            </a:r>
            <a:r>
              <a:rPr lang="ru-RU" dirty="0" err="1" smtClean="0"/>
              <a:t>дифракційну</a:t>
            </a:r>
            <a:r>
              <a:rPr lang="ru-RU" dirty="0" smtClean="0"/>
              <a:t> </a:t>
            </a:r>
            <a:r>
              <a:rPr lang="ru-RU" dirty="0" err="1" smtClean="0"/>
              <a:t>решітку</a:t>
            </a:r>
            <a:r>
              <a:rPr lang="ru-RU" dirty="0" smtClean="0"/>
              <a:t> — </a:t>
            </a:r>
            <a:r>
              <a:rPr lang="ru-RU" dirty="0" err="1" smtClean="0"/>
              <a:t>послідовність</a:t>
            </a:r>
            <a:r>
              <a:rPr lang="ru-RU" dirty="0" smtClean="0"/>
              <a:t> </a:t>
            </a:r>
            <a:r>
              <a:rPr lang="ru-RU" dirty="0" err="1" smtClean="0"/>
              <a:t>однакових</a:t>
            </a:r>
            <a:r>
              <a:rPr lang="ru-RU" dirty="0" smtClean="0"/>
              <a:t> за шириною </a:t>
            </a:r>
            <a:r>
              <a:rPr lang="ru-RU" dirty="0" err="1" smtClean="0"/>
              <a:t>щілин</a:t>
            </a:r>
            <a:r>
              <a:rPr lang="ru-RU" dirty="0" smtClean="0"/>
              <a:t>, </a:t>
            </a:r>
            <a:r>
              <a:rPr lang="ru-RU" dirty="0" err="1" smtClean="0"/>
              <a:t>розташованих</a:t>
            </a:r>
            <a:r>
              <a:rPr lang="ru-RU" dirty="0" smtClean="0"/>
              <a:t> на </a:t>
            </a:r>
            <a:r>
              <a:rPr lang="ru-RU" dirty="0" err="1" smtClean="0"/>
              <a:t>однаковій</a:t>
            </a:r>
            <a:r>
              <a:rPr lang="ru-RU" dirty="0" smtClean="0"/>
              <a:t> </a:t>
            </a:r>
            <a:r>
              <a:rPr lang="ru-RU" dirty="0" err="1" smtClean="0"/>
              <a:t>відстані</a:t>
            </a:r>
            <a:r>
              <a:rPr lang="ru-RU" dirty="0" smtClean="0"/>
              <a:t> одна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одної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7242"/>
            <a:ext cx="4153644" cy="2769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57243"/>
            <a:ext cx="3635340" cy="2790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9441203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1807096"/>
          </a:xfrm>
        </p:spPr>
        <p:txBody>
          <a:bodyPr/>
          <a:lstStyle/>
          <a:p>
            <a:r>
              <a:rPr lang="ru-RU" dirty="0" err="1" smtClean="0"/>
              <a:t>Періодом</a:t>
            </a:r>
            <a:r>
              <a:rPr lang="ru-RU" dirty="0" smtClean="0"/>
              <a:t> </a:t>
            </a:r>
            <a:r>
              <a:rPr lang="ru-RU" dirty="0" err="1" smtClean="0"/>
              <a:t>решітки</a:t>
            </a:r>
            <a:r>
              <a:rPr lang="ru-RU" dirty="0" smtClean="0"/>
              <a:t> </a:t>
            </a:r>
            <a:r>
              <a:rPr lang="ru-RU" dirty="0" err="1" smtClean="0"/>
              <a:t>називають</a:t>
            </a:r>
            <a:r>
              <a:rPr lang="ru-RU" dirty="0" smtClean="0"/>
              <a:t> </a:t>
            </a:r>
            <a:r>
              <a:rPr lang="ru-RU" dirty="0" err="1" smtClean="0"/>
              <a:t>відстань</a:t>
            </a:r>
            <a:r>
              <a:rPr lang="ru-RU" dirty="0" smtClean="0"/>
              <a:t>, яка </a:t>
            </a:r>
            <a:r>
              <a:rPr lang="ru-RU" dirty="0" err="1" smtClean="0"/>
              <a:t>дорівнює</a:t>
            </a:r>
            <a:r>
              <a:rPr lang="ru-RU" dirty="0" smtClean="0"/>
              <a:t> </a:t>
            </a:r>
            <a:r>
              <a:rPr lang="ru-RU" dirty="0" err="1" smtClean="0"/>
              <a:t>сумі</a:t>
            </a:r>
            <a:r>
              <a:rPr lang="ru-RU" dirty="0" smtClean="0"/>
              <a:t> </a:t>
            </a:r>
            <a:r>
              <a:rPr lang="ru-RU" dirty="0" err="1" smtClean="0"/>
              <a:t>ширини</a:t>
            </a:r>
            <a:r>
              <a:rPr lang="ru-RU" dirty="0" smtClean="0"/>
              <a:t> </a:t>
            </a:r>
            <a:r>
              <a:rPr lang="ru-RU" dirty="0" err="1" smtClean="0"/>
              <a:t>непрозорої</a:t>
            </a:r>
            <a:r>
              <a:rPr lang="ru-RU" dirty="0" smtClean="0"/>
              <a:t> для </a:t>
            </a:r>
            <a:r>
              <a:rPr lang="ru-RU" dirty="0" err="1" smtClean="0"/>
              <a:t>світла</a:t>
            </a:r>
            <a:r>
              <a:rPr lang="ru-RU" dirty="0" smtClean="0"/>
              <a:t> </a:t>
            </a:r>
            <a:r>
              <a:rPr lang="ru-RU" dirty="0" err="1" smtClean="0"/>
              <a:t>ділянки</a:t>
            </a:r>
            <a:r>
              <a:rPr lang="ru-RU" dirty="0" smtClean="0"/>
              <a:t> і </a:t>
            </a:r>
            <a:r>
              <a:rPr lang="ru-RU" dirty="0" err="1" smtClean="0"/>
              <a:t>ширини</a:t>
            </a:r>
            <a:r>
              <a:rPr lang="ru-RU" dirty="0" smtClean="0"/>
              <a:t> </a:t>
            </a:r>
            <a:r>
              <a:rPr lang="ru-RU" dirty="0" err="1" smtClean="0"/>
              <a:t>щілини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708920"/>
            <a:ext cx="4314030" cy="3450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8880"/>
            <a:ext cx="2790300" cy="381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3709730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err="1"/>
              <a:t>Дифракційні</a:t>
            </a:r>
            <a:r>
              <a:rPr lang="ru-RU" sz="1800" dirty="0"/>
              <a:t> </a:t>
            </a:r>
            <a:r>
              <a:rPr lang="ru-RU" sz="1800" dirty="0" err="1"/>
              <a:t>максимуми</a:t>
            </a:r>
            <a:r>
              <a:rPr lang="ru-RU" sz="1800" dirty="0"/>
              <a:t> </a:t>
            </a:r>
            <a:r>
              <a:rPr lang="ru-RU" sz="1800" dirty="0" err="1"/>
              <a:t>трьох</a:t>
            </a:r>
            <a:r>
              <a:rPr lang="ru-RU" sz="1800" dirty="0"/>
              <a:t> </a:t>
            </a:r>
            <a:r>
              <a:rPr lang="ru-RU" sz="1800" dirty="0" err="1"/>
              <a:t>різних</a:t>
            </a:r>
            <a:r>
              <a:rPr lang="ru-RU" sz="1800" dirty="0"/>
              <a:t> </a:t>
            </a:r>
            <a:r>
              <a:rPr lang="ru-RU" sz="1800" dirty="0" err="1"/>
              <a:t>порядків</a:t>
            </a:r>
            <a:r>
              <a:rPr lang="ru-RU" sz="1800" dirty="0"/>
              <a:t> </a:t>
            </a:r>
            <a:r>
              <a:rPr lang="ru-RU" sz="1800" dirty="0" err="1"/>
              <a:t>від</a:t>
            </a:r>
            <a:r>
              <a:rPr lang="ru-RU" sz="1800" dirty="0"/>
              <a:t> </a:t>
            </a:r>
            <a:r>
              <a:rPr lang="ru-RU" sz="1800" dirty="0" err="1"/>
              <a:t>електричної</a:t>
            </a:r>
            <a:r>
              <a:rPr lang="ru-RU" sz="1800" dirty="0"/>
              <a:t> лампочки, яку </a:t>
            </a:r>
            <a:r>
              <a:rPr lang="ru-RU" sz="1800" dirty="0" err="1"/>
              <a:t>розглядають</a:t>
            </a:r>
            <a:r>
              <a:rPr lang="ru-RU" sz="1800" dirty="0"/>
              <a:t> через </a:t>
            </a:r>
            <a:r>
              <a:rPr lang="ru-RU" sz="1800" dirty="0" err="1"/>
              <a:t>дифракційну</a:t>
            </a:r>
            <a:r>
              <a:rPr lang="ru-RU" sz="1800" dirty="0"/>
              <a:t> </a:t>
            </a:r>
            <a:r>
              <a:rPr lang="ru-RU" sz="1800" dirty="0" err="1"/>
              <a:t>ґратку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2599184"/>
          </a:xfrm>
        </p:spPr>
        <p:txBody>
          <a:bodyPr/>
          <a:lstStyle/>
          <a:p>
            <a:r>
              <a:rPr lang="ru-RU" dirty="0" err="1" smtClean="0"/>
              <a:t>Умови</a:t>
            </a:r>
            <a:r>
              <a:rPr lang="ru-RU" dirty="0" smtClean="0"/>
              <a:t> </a:t>
            </a:r>
            <a:r>
              <a:rPr lang="ru-RU" dirty="0" err="1" smtClean="0"/>
              <a:t>спостереження</a:t>
            </a:r>
            <a:r>
              <a:rPr lang="ru-RU" dirty="0" smtClean="0"/>
              <a:t> </a:t>
            </a:r>
            <a:r>
              <a:rPr lang="ru-RU" dirty="0" err="1" smtClean="0"/>
              <a:t>дифракційного</a:t>
            </a:r>
            <a:r>
              <a:rPr lang="ru-RU" dirty="0" smtClean="0"/>
              <a:t> максимуму: </a:t>
            </a:r>
            <a:r>
              <a:rPr lang="ru-RU" dirty="0" err="1" smtClean="0"/>
              <a:t>добуток</a:t>
            </a:r>
            <a:r>
              <a:rPr lang="ru-RU" dirty="0" smtClean="0"/>
              <a:t> </a:t>
            </a:r>
            <a:r>
              <a:rPr lang="ru-RU" dirty="0" err="1" smtClean="0"/>
              <a:t>періоду</a:t>
            </a:r>
            <a:r>
              <a:rPr lang="ru-RU" dirty="0" smtClean="0"/>
              <a:t> </a:t>
            </a:r>
            <a:r>
              <a:rPr lang="ru-RU" dirty="0" err="1" smtClean="0"/>
              <a:t>решітки</a:t>
            </a:r>
            <a:r>
              <a:rPr lang="ru-RU" dirty="0" smtClean="0"/>
              <a:t> на синус кута </a:t>
            </a:r>
            <a:r>
              <a:rPr lang="ru-RU" dirty="0" err="1" smtClean="0"/>
              <a:t>відхилення</a:t>
            </a:r>
            <a:r>
              <a:rPr lang="ru-RU" dirty="0" smtClean="0"/>
              <a:t> </a:t>
            </a:r>
            <a:r>
              <a:rPr lang="ru-RU" dirty="0" err="1" smtClean="0"/>
              <a:t>променя</a:t>
            </a:r>
            <a:r>
              <a:rPr lang="ru-RU" dirty="0" smtClean="0"/>
              <a:t> </a:t>
            </a:r>
            <a:r>
              <a:rPr lang="ru-RU" dirty="0" err="1" smtClean="0"/>
              <a:t>дорівнює</a:t>
            </a:r>
            <a:r>
              <a:rPr lang="ru-RU" dirty="0" smtClean="0"/>
              <a:t> </a:t>
            </a:r>
            <a:r>
              <a:rPr lang="ru-RU" dirty="0" err="1" smtClean="0"/>
              <a:t>добутку</a:t>
            </a:r>
            <a:r>
              <a:rPr lang="ru-RU" dirty="0" smtClean="0"/>
              <a:t> </a:t>
            </a:r>
            <a:r>
              <a:rPr lang="ru-RU" dirty="0" err="1" smtClean="0"/>
              <a:t>довжини</a:t>
            </a:r>
            <a:r>
              <a:rPr lang="ru-RU" dirty="0" smtClean="0"/>
              <a:t> </a:t>
            </a:r>
            <a:r>
              <a:rPr lang="ru-RU" dirty="0" err="1" smtClean="0"/>
              <a:t>хвилі</a:t>
            </a:r>
            <a:r>
              <a:rPr lang="ru-RU" dirty="0" smtClean="0"/>
              <a:t> і </a:t>
            </a:r>
            <a:r>
              <a:rPr lang="ru-RU" dirty="0" err="1" smtClean="0"/>
              <a:t>цілого</a:t>
            </a:r>
            <a:r>
              <a:rPr lang="ru-RU" dirty="0" smtClean="0"/>
              <a:t> числа, яке </a:t>
            </a:r>
            <a:r>
              <a:rPr lang="ru-RU" dirty="0" err="1" smtClean="0"/>
              <a:t>характеризує</a:t>
            </a:r>
            <a:r>
              <a:rPr lang="ru-RU" dirty="0" smtClean="0"/>
              <a:t> порядок максимуму.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69426"/>
            <a:ext cx="4873724" cy="181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5068666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2743200"/>
          </a:xfrm>
        </p:spPr>
        <p:txBody>
          <a:bodyPr/>
          <a:lstStyle/>
          <a:p>
            <a:r>
              <a:rPr lang="ru-RU" dirty="0" err="1" smtClean="0"/>
              <a:t>Застосування</a:t>
            </a:r>
            <a:r>
              <a:rPr lang="ru-RU" dirty="0" smtClean="0"/>
              <a:t> </a:t>
            </a:r>
            <a:r>
              <a:rPr lang="ru-RU" dirty="0" err="1" smtClean="0"/>
              <a:t>дифракції</a:t>
            </a:r>
            <a:r>
              <a:rPr lang="ru-RU" dirty="0" smtClean="0"/>
              <a:t>: </a:t>
            </a:r>
            <a:r>
              <a:rPr lang="ru-RU" dirty="0" err="1" smtClean="0"/>
              <a:t>визначення</a:t>
            </a:r>
            <a:r>
              <a:rPr lang="ru-RU" dirty="0" smtClean="0"/>
              <a:t> </a:t>
            </a:r>
            <a:r>
              <a:rPr lang="ru-RU" dirty="0" err="1" smtClean="0"/>
              <a:t>хімічного</a:t>
            </a:r>
            <a:r>
              <a:rPr lang="ru-RU" dirty="0" smtClean="0"/>
              <a:t> складу </a:t>
            </a:r>
            <a:r>
              <a:rPr lang="ru-RU" dirty="0" err="1" smtClean="0"/>
              <a:t>речовини</a:t>
            </a:r>
            <a:r>
              <a:rPr lang="ru-RU" dirty="0" smtClean="0"/>
              <a:t>, </a:t>
            </a:r>
            <a:r>
              <a:rPr lang="ru-RU" dirty="0" err="1" smtClean="0"/>
              <a:t>встановлення</a:t>
            </a:r>
            <a:r>
              <a:rPr lang="ru-RU" dirty="0" smtClean="0"/>
              <a:t> </a:t>
            </a:r>
            <a:r>
              <a:rPr lang="ru-RU" dirty="0" err="1" smtClean="0"/>
              <a:t>швидкості</a:t>
            </a:r>
            <a:r>
              <a:rPr lang="ru-RU" dirty="0" smtClean="0"/>
              <a:t> </a:t>
            </a:r>
            <a:r>
              <a:rPr lang="ru-RU" dirty="0" err="1" smtClean="0"/>
              <a:t>обертання</a:t>
            </a:r>
            <a:r>
              <a:rPr lang="ru-RU" dirty="0" smtClean="0"/>
              <a:t>, </a:t>
            </a:r>
            <a:r>
              <a:rPr lang="ru-RU" dirty="0" err="1" smtClean="0"/>
              <a:t>хімічного</a:t>
            </a:r>
            <a:r>
              <a:rPr lang="ru-RU" dirty="0" smtClean="0"/>
              <a:t> складу й </a:t>
            </a:r>
            <a:r>
              <a:rPr lang="ru-RU" dirty="0" err="1" smtClean="0"/>
              <a:t>температури</a:t>
            </a:r>
            <a:r>
              <a:rPr lang="ru-RU" dirty="0" smtClean="0"/>
              <a:t> </a:t>
            </a:r>
            <a:r>
              <a:rPr lang="ru-RU" dirty="0" err="1" smtClean="0"/>
              <a:t>зірок</a:t>
            </a:r>
            <a:r>
              <a:rPr lang="ru-RU" dirty="0" smtClean="0"/>
              <a:t> в </a:t>
            </a:r>
            <a:r>
              <a:rPr lang="ru-RU" dirty="0" err="1" smtClean="0"/>
              <a:t>астрономії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3356992"/>
            <a:ext cx="3937100" cy="295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3932088"/>
      </p:ext>
    </p:extLst>
  </p:cSld>
  <p:clrMapOvr>
    <a:masterClrMapping/>
  </p:clrMapOvr>
  <p:transition spd="slow">
    <p:randomBar dir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36</TotalTime>
  <Words>336</Words>
  <Application>Microsoft Office PowerPoint</Application>
  <PresentationFormat>Экран (4:3)</PresentationFormat>
  <Paragraphs>13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Impact</vt:lpstr>
      <vt:lpstr>Times New Roman</vt:lpstr>
      <vt:lpstr>NewsPrint</vt:lpstr>
      <vt:lpstr>Дифракція світла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Дифракційні максимуми трьох різних порядків від електричної лампочки, яку розглядають через дифракційну ґратку</vt:lpstr>
      <vt:lpstr>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Дифракція світла</dc:title>
  <dc:creator>Master</dc:creator>
  <cp:lastModifiedBy>User</cp:lastModifiedBy>
  <cp:revision>6</cp:revision>
  <dcterms:created xsi:type="dcterms:W3CDTF">2014-02-18T18:52:09Z</dcterms:created>
  <dcterms:modified xsi:type="dcterms:W3CDTF">2020-09-16T11:28:51Z</dcterms:modified>
</cp:coreProperties>
</file>