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89"/>
  </p:notesMasterIdLst>
  <p:sldIdLst>
    <p:sldId id="442" r:id="rId4"/>
    <p:sldId id="275" r:id="rId5"/>
    <p:sldId id="414" r:id="rId6"/>
    <p:sldId id="394" r:id="rId7"/>
    <p:sldId id="258" r:id="rId8"/>
    <p:sldId id="367" r:id="rId9"/>
    <p:sldId id="368" r:id="rId10"/>
    <p:sldId id="395" r:id="rId11"/>
    <p:sldId id="259" r:id="rId12"/>
    <p:sldId id="335" r:id="rId13"/>
    <p:sldId id="337" r:id="rId14"/>
    <p:sldId id="334" r:id="rId15"/>
    <p:sldId id="277" r:id="rId16"/>
    <p:sldId id="540" r:id="rId17"/>
    <p:sldId id="264" r:id="rId18"/>
    <p:sldId id="263" r:id="rId19"/>
    <p:sldId id="392" r:id="rId20"/>
    <p:sldId id="268" r:id="rId21"/>
    <p:sldId id="266" r:id="rId22"/>
    <p:sldId id="269" r:id="rId23"/>
    <p:sldId id="445" r:id="rId24"/>
    <p:sldId id="380" r:id="rId25"/>
    <p:sldId id="357" r:id="rId26"/>
    <p:sldId id="270" r:id="rId27"/>
    <p:sldId id="417" r:id="rId28"/>
    <p:sldId id="416" r:id="rId29"/>
    <p:sldId id="418" r:id="rId30"/>
    <p:sldId id="267" r:id="rId31"/>
    <p:sldId id="400" r:id="rId32"/>
    <p:sldId id="419" r:id="rId33"/>
    <p:sldId id="533" r:id="rId34"/>
    <p:sldId id="443" r:id="rId35"/>
    <p:sldId id="354" r:id="rId36"/>
    <p:sldId id="399" r:id="rId37"/>
    <p:sldId id="420" r:id="rId38"/>
    <p:sldId id="359" r:id="rId39"/>
    <p:sldId id="353" r:id="rId40"/>
    <p:sldId id="398" r:id="rId41"/>
    <p:sldId id="366" r:id="rId42"/>
    <p:sldId id="387" r:id="rId43"/>
    <p:sldId id="446" r:id="rId44"/>
    <p:sldId id="386" r:id="rId45"/>
    <p:sldId id="448" r:id="rId46"/>
    <p:sldId id="376" r:id="rId47"/>
    <p:sldId id="422" r:id="rId48"/>
    <p:sldId id="423" r:id="rId49"/>
    <p:sldId id="355" r:id="rId50"/>
    <p:sldId id="450" r:id="rId51"/>
    <p:sldId id="451" r:id="rId52"/>
    <p:sldId id="452" r:id="rId53"/>
    <p:sldId id="453" r:id="rId54"/>
    <p:sldId id="456" r:id="rId55"/>
    <p:sldId id="457" r:id="rId56"/>
    <p:sldId id="314" r:id="rId57"/>
    <p:sldId id="463" r:id="rId58"/>
    <p:sldId id="464" r:id="rId59"/>
    <p:sldId id="465" r:id="rId60"/>
    <p:sldId id="466" r:id="rId61"/>
    <p:sldId id="467" r:id="rId62"/>
    <p:sldId id="530" r:id="rId63"/>
    <p:sldId id="469" r:id="rId64"/>
    <p:sldId id="470" r:id="rId65"/>
    <p:sldId id="471" r:id="rId66"/>
    <p:sldId id="473" r:id="rId67"/>
    <p:sldId id="474" r:id="rId68"/>
    <p:sldId id="475" r:id="rId69"/>
    <p:sldId id="476" r:id="rId70"/>
    <p:sldId id="479" r:id="rId71"/>
    <p:sldId id="481" r:id="rId72"/>
    <p:sldId id="487" r:id="rId73"/>
    <p:sldId id="488" r:id="rId74"/>
    <p:sldId id="489" r:id="rId75"/>
    <p:sldId id="491" r:id="rId76"/>
    <p:sldId id="492" r:id="rId77"/>
    <p:sldId id="493" r:id="rId78"/>
    <p:sldId id="531" r:id="rId79"/>
    <p:sldId id="496" r:id="rId80"/>
    <p:sldId id="532" r:id="rId81"/>
    <p:sldId id="499" r:id="rId82"/>
    <p:sldId id="498" r:id="rId83"/>
    <p:sldId id="500" r:id="rId84"/>
    <p:sldId id="501" r:id="rId85"/>
    <p:sldId id="503" r:id="rId86"/>
    <p:sldId id="505" r:id="rId87"/>
    <p:sldId id="534" r:id="rId8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FF"/>
    <a:srgbClr val="F5F6F5"/>
    <a:srgbClr val="2E89D2"/>
    <a:srgbClr val="E4AA42"/>
    <a:srgbClr val="D7E4BD"/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19" autoAdjust="0"/>
    <p:restoredTop sz="96197" autoAdjust="0"/>
  </p:normalViewPr>
  <p:slideViewPr>
    <p:cSldViewPr>
      <p:cViewPr varScale="1">
        <p:scale>
          <a:sx n="44" d="100"/>
          <a:sy n="44" d="100"/>
        </p:scale>
        <p:origin x="58" y="2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49" Type="http://schemas.microsoft.com/office/2016/11/relationships/changesInfo" Target="changesInfos/changesInfo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Євген Васильович Тарасов" userId="a15969ee-aba7-475d-9d99-19f0f5bbc01b" providerId="ADAL" clId="{D90AD5A1-2E5A-F945-B2B5-3F69917BB512}"/>
    <pc:docChg chg="custSel addSld delSld modSld sldOrd">
      <pc:chgData name="Євген Васильович Тарасов" userId="a15969ee-aba7-475d-9d99-19f0f5bbc01b" providerId="ADAL" clId="{D90AD5A1-2E5A-F945-B2B5-3F69917BB512}" dt="2023-02-03T10:29:35.443" v="571"/>
      <pc:docMkLst>
        <pc:docMk/>
      </pc:docMkLst>
      <pc:sldChg chg="modSp mod">
        <pc:chgData name="Євген Васильович Тарасов" userId="a15969ee-aba7-475d-9d99-19f0f5bbc01b" providerId="ADAL" clId="{D90AD5A1-2E5A-F945-B2B5-3F69917BB512}" dt="2023-02-02T06:30:50.118" v="569" actId="20577"/>
        <pc:sldMkLst>
          <pc:docMk/>
          <pc:sldMk cId="2067726345" sldId="257"/>
        </pc:sldMkLst>
        <pc:spChg chg="mod">
          <ac:chgData name="Євген Васильович Тарасов" userId="a15969ee-aba7-475d-9d99-19f0f5bbc01b" providerId="ADAL" clId="{D90AD5A1-2E5A-F945-B2B5-3F69917BB512}" dt="2023-02-02T06:30:50.118" v="569" actId="20577"/>
          <ac:spMkLst>
            <pc:docMk/>
            <pc:sldMk cId="2067726345" sldId="257"/>
            <ac:spMk id="2" creationId="{00000000-0000-0000-0000-000000000000}"/>
          </ac:spMkLst>
        </pc:spChg>
      </pc:sldChg>
      <pc:sldChg chg="modSp mod">
        <pc:chgData name="Євген Васильович Тарасов" userId="a15969ee-aba7-475d-9d99-19f0f5bbc01b" providerId="ADAL" clId="{D90AD5A1-2E5A-F945-B2B5-3F69917BB512}" dt="2023-02-01T20:55:13.414" v="1" actId="20577"/>
        <pc:sldMkLst>
          <pc:docMk/>
          <pc:sldMk cId="2830026963" sldId="269"/>
        </pc:sldMkLst>
        <pc:spChg chg="mod">
          <ac:chgData name="Євген Васильович Тарасов" userId="a15969ee-aba7-475d-9d99-19f0f5bbc01b" providerId="ADAL" clId="{D90AD5A1-2E5A-F945-B2B5-3F69917BB512}" dt="2023-02-01T20:55:13.414" v="1" actId="20577"/>
          <ac:spMkLst>
            <pc:docMk/>
            <pc:sldMk cId="2830026963" sldId="269"/>
            <ac:spMk id="14" creationId="{00000000-0000-0000-0000-000000000000}"/>
          </ac:spMkLst>
        </pc:spChg>
      </pc:sldChg>
      <pc:sldChg chg="delSp modSp add mod">
        <pc:chgData name="Євген Васильович Тарасов" userId="a15969ee-aba7-475d-9d99-19f0f5bbc01b" providerId="ADAL" clId="{D90AD5A1-2E5A-F945-B2B5-3F69917BB512}" dt="2023-02-01T21:28:44.353" v="482" actId="1076"/>
        <pc:sldMkLst>
          <pc:docMk/>
          <pc:sldMk cId="0" sldId="300"/>
        </pc:sldMkLst>
        <pc:spChg chg="mod">
          <ac:chgData name="Євген Васильович Тарасов" userId="a15969ee-aba7-475d-9d99-19f0f5bbc01b" providerId="ADAL" clId="{D90AD5A1-2E5A-F945-B2B5-3F69917BB512}" dt="2023-02-01T21:28:44.353" v="482" actId="1076"/>
          <ac:spMkLst>
            <pc:docMk/>
            <pc:sldMk cId="0" sldId="300"/>
            <ac:spMk id="3" creationId="{73BAAC3F-B50F-4756-841A-11E0613C64D6}"/>
          </ac:spMkLst>
        </pc:sp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4" creationId="{2822906D-C50C-44BD-A39A-D3B6387EA121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5" creationId="{8229D66E-6DE2-4343-A954-B743220D2F7B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6" creationId="{0E6E2040-03A1-4D2E-8189-91375CE964AC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7" creationId="{B2A5983A-E807-45D1-AC4F-9B6581E1E049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8" creationId="{435AADB3-2F1E-4F0E-A6F7-F34141C8AD11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9" creationId="{958D4B7F-EBDB-4EFA-89EA-ABF50ED54D1F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10" creationId="{4E9833C0-592F-4C43-8E9A-62065DA79C0C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11" creationId="{62F6533A-0E0D-4AD4-841E-F2AC7B49A90B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12" creationId="{28867654-6A49-4D1F-AA53-9AD37407AD5A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13" creationId="{2EA043F6-6DDA-4C3C-9330-2751D4FD2ED5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27:30.524" v="467" actId="478"/>
          <ac:picMkLst>
            <pc:docMk/>
            <pc:sldMk cId="0" sldId="300"/>
            <ac:picMk id="14" creationId="{3F65B14A-0574-4650-B8DD-CFBB323B8472}"/>
          </ac:picMkLst>
        </pc:picChg>
      </pc:sldChg>
      <pc:sldChg chg="addSp delSp modSp add mod">
        <pc:chgData name="Євген Васильович Тарасов" userId="a15969ee-aba7-475d-9d99-19f0f5bbc01b" providerId="ADAL" clId="{D90AD5A1-2E5A-F945-B2B5-3F69917BB512}" dt="2023-02-01T21:34:56.562" v="557" actId="1076"/>
        <pc:sldMkLst>
          <pc:docMk/>
          <pc:sldMk cId="0" sldId="303"/>
        </pc:sldMkLst>
        <pc:spChg chg="del mod">
          <ac:chgData name="Євген Васильович Тарасов" userId="a15969ee-aba7-475d-9d99-19f0f5bbc01b" providerId="ADAL" clId="{D90AD5A1-2E5A-F945-B2B5-3F69917BB512}" dt="2023-02-01T21:33:36" v="491" actId="478"/>
          <ac:spMkLst>
            <pc:docMk/>
            <pc:sldMk cId="0" sldId="303"/>
            <ac:spMk id="2" creationId="{7E6D53E1-254B-476B-A1C8-8DBEABE11DF4}"/>
          </ac:spMkLst>
        </pc:spChg>
        <pc:spChg chg="mod">
          <ac:chgData name="Євген Васильович Тарасов" userId="a15969ee-aba7-475d-9d99-19f0f5bbc01b" providerId="ADAL" clId="{D90AD5A1-2E5A-F945-B2B5-3F69917BB512}" dt="2023-02-01T21:34:56.562" v="557" actId="1076"/>
          <ac:spMkLst>
            <pc:docMk/>
            <pc:sldMk cId="0" sldId="303"/>
            <ac:spMk id="3" creationId="{BAAB0ED5-BF58-4633-BEF9-C3998BDD9C00}"/>
          </ac:spMkLst>
        </pc:spChg>
        <pc:spChg chg="add del mod">
          <ac:chgData name="Євген Васильович Тарасов" userId="a15969ee-aba7-475d-9d99-19f0f5bbc01b" providerId="ADAL" clId="{D90AD5A1-2E5A-F945-B2B5-3F69917BB512}" dt="2023-02-01T21:33:39.200" v="492" actId="478"/>
          <ac:spMkLst>
            <pc:docMk/>
            <pc:sldMk cId="0" sldId="303"/>
            <ac:spMk id="16" creationId="{B2F727E3-E058-AA35-4F28-8F8EED660EA4}"/>
          </ac:spMkLst>
        </pc:spChg>
        <pc:spChg chg="add mod">
          <ac:chgData name="Євген Васильович Тарасов" userId="a15969ee-aba7-475d-9d99-19f0f5bbc01b" providerId="ADAL" clId="{D90AD5A1-2E5A-F945-B2B5-3F69917BB512}" dt="2023-02-01T21:34:00.312" v="516" actId="20577"/>
          <ac:spMkLst>
            <pc:docMk/>
            <pc:sldMk cId="0" sldId="303"/>
            <ac:spMk id="17" creationId="{31BD2B62-EC09-0B95-7685-728B5DEFAA8C}"/>
          </ac:spMkLst>
        </pc:sp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4" creationId="{600C05FB-4A85-4553-8DB2-6EA518A9DBF7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5" creationId="{ECD84D88-9F18-4883-9E4E-22F0A9040DA4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6" creationId="{6CF4F122-3C22-42D7-B519-AB4A81C0DB86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7" creationId="{8B905805-967C-4FDA-880E-A0CEB9F1D950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8" creationId="{CABD8426-50FC-41AB-AE43-A75859FF8439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9" creationId="{A0D2B562-C530-428B-B303-55989A1A6677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10" creationId="{6BE709ED-5555-4393-874B-6AC3B7BF5A26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11" creationId="{933604A3-0B21-42B0-B9F1-0067FB91F099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12" creationId="{EFD9B924-784C-4DC3-8241-476573079BB1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13" creationId="{51813659-1878-447B-8584-0196977ACE9E}"/>
          </ac:picMkLst>
        </pc:picChg>
        <pc:picChg chg="del">
          <ac:chgData name="Євген Васильович Тарасов" userId="a15969ee-aba7-475d-9d99-19f0f5bbc01b" providerId="ADAL" clId="{D90AD5A1-2E5A-F945-B2B5-3F69917BB512}" dt="2023-02-01T21:34:03.129" v="517" actId="478"/>
          <ac:picMkLst>
            <pc:docMk/>
            <pc:sldMk cId="0" sldId="303"/>
            <ac:picMk id="14" creationId="{0884333B-0DE4-4280-A503-4C44B640D95C}"/>
          </ac:picMkLst>
        </pc:picChg>
      </pc:sldChg>
      <pc:sldChg chg="addSp add">
        <pc:chgData name="Євген Васильович Тарасов" userId="a15969ee-aba7-475d-9d99-19f0f5bbc01b" providerId="ADAL" clId="{D90AD5A1-2E5A-F945-B2B5-3F69917BB512}" dt="2023-02-03T10:29:35.443" v="571"/>
        <pc:sldMkLst>
          <pc:docMk/>
          <pc:sldMk cId="1649609642" sldId="314"/>
        </pc:sldMkLst>
        <pc:inkChg chg="add">
          <ac:chgData name="Євген Васильович Тарасов" userId="a15969ee-aba7-475d-9d99-19f0f5bbc01b" providerId="ADAL" clId="{D90AD5A1-2E5A-F945-B2B5-3F69917BB512}" dt="2023-02-03T10:29:35.443" v="571"/>
          <ac:inkMkLst>
            <pc:docMk/>
            <pc:sldMk cId="1649609642" sldId="314"/>
            <ac:inkMk id="2" creationId="{F7678C7E-8B4F-B717-36ED-2294D95B0877}"/>
          </ac:inkMkLst>
        </pc:inkChg>
      </pc:sldChg>
      <pc:sldChg chg="modSp mod">
        <pc:chgData name="Євген Васильович Тарасов" userId="a15969ee-aba7-475d-9d99-19f0f5bbc01b" providerId="ADAL" clId="{D90AD5A1-2E5A-F945-B2B5-3F69917BB512}" dt="2023-02-02T06:18:17.625" v="567" actId="313"/>
        <pc:sldMkLst>
          <pc:docMk/>
          <pc:sldMk cId="3241180962" sldId="337"/>
        </pc:sldMkLst>
        <pc:spChg chg="mod">
          <ac:chgData name="Євген Васильович Тарасов" userId="a15969ee-aba7-475d-9d99-19f0f5bbc01b" providerId="ADAL" clId="{D90AD5A1-2E5A-F945-B2B5-3F69917BB512}" dt="2023-02-02T06:18:17.625" v="567" actId="313"/>
          <ac:spMkLst>
            <pc:docMk/>
            <pc:sldMk cId="3241180962" sldId="337"/>
            <ac:spMk id="2" creationId="{D325BCAC-6AB4-9960-9EBC-959293B790D0}"/>
          </ac:spMkLst>
        </pc:spChg>
        <pc:spChg chg="mod">
          <ac:chgData name="Євген Васильович Тарасов" userId="a15969ee-aba7-475d-9d99-19f0f5bbc01b" providerId="ADAL" clId="{D90AD5A1-2E5A-F945-B2B5-3F69917BB512}" dt="2023-02-02T06:17:14.930" v="563" actId="20577"/>
          <ac:spMkLst>
            <pc:docMk/>
            <pc:sldMk cId="3241180962" sldId="337"/>
            <ac:spMk id="8" creationId="{3A904C5F-96EB-AC22-811E-8D6FE5E1E829}"/>
          </ac:spMkLst>
        </pc:spChg>
        <pc:spChg chg="mod">
          <ac:chgData name="Євген Васильович Тарасов" userId="a15969ee-aba7-475d-9d99-19f0f5bbc01b" providerId="ADAL" clId="{D90AD5A1-2E5A-F945-B2B5-3F69917BB512}" dt="2023-02-02T06:17:41.759" v="566" actId="20577"/>
          <ac:spMkLst>
            <pc:docMk/>
            <pc:sldMk cId="3241180962" sldId="337"/>
            <ac:spMk id="10" creationId="{892837F6-6A21-C04F-55E7-6EA21B4CC09E}"/>
          </ac:spMkLst>
        </pc:spChg>
      </pc:sldChg>
      <pc:sldChg chg="delSp">
        <pc:chgData name="Євген Васильович Тарасов" userId="a15969ee-aba7-475d-9d99-19f0f5bbc01b" providerId="ADAL" clId="{D90AD5A1-2E5A-F945-B2B5-3F69917BB512}" dt="2023-02-01T21:06:38.141" v="2" actId="478"/>
        <pc:sldMkLst>
          <pc:docMk/>
          <pc:sldMk cId="0" sldId="367"/>
        </pc:sldMkLst>
        <pc:spChg chg="del">
          <ac:chgData name="Євген Васильович Тарасов" userId="a15969ee-aba7-475d-9d99-19f0f5bbc01b" providerId="ADAL" clId="{D90AD5A1-2E5A-F945-B2B5-3F69917BB512}" dt="2023-02-01T21:06:38.141" v="2" actId="478"/>
          <ac:spMkLst>
            <pc:docMk/>
            <pc:sldMk cId="0" sldId="367"/>
            <ac:spMk id="22530" creationId="{36748D06-18B9-F3EC-42FB-F9C54E3CB996}"/>
          </ac:spMkLst>
        </pc:spChg>
      </pc:sldChg>
      <pc:sldChg chg="delSp modSp mod">
        <pc:chgData name="Євген Васильович Тарасов" userId="a15969ee-aba7-475d-9d99-19f0f5bbc01b" providerId="ADAL" clId="{D90AD5A1-2E5A-F945-B2B5-3F69917BB512}" dt="2023-02-01T21:06:45.247" v="4" actId="1076"/>
        <pc:sldMkLst>
          <pc:docMk/>
          <pc:sldMk cId="0" sldId="368"/>
        </pc:sldMkLst>
        <pc:spChg chg="mod">
          <ac:chgData name="Євген Васильович Тарасов" userId="a15969ee-aba7-475d-9d99-19f0f5bbc01b" providerId="ADAL" clId="{D90AD5A1-2E5A-F945-B2B5-3F69917BB512}" dt="2023-02-01T21:06:45.247" v="4" actId="1076"/>
          <ac:spMkLst>
            <pc:docMk/>
            <pc:sldMk cId="0" sldId="368"/>
            <ac:spMk id="6" creationId="{C3A611FE-F4D0-1B5B-2618-3DA6EBD6085E}"/>
          </ac:spMkLst>
        </pc:spChg>
        <pc:spChg chg="del">
          <ac:chgData name="Євген Васильович Тарасов" userId="a15969ee-aba7-475d-9d99-19f0f5bbc01b" providerId="ADAL" clId="{D90AD5A1-2E5A-F945-B2B5-3F69917BB512}" dt="2023-02-01T21:06:41.974" v="3" actId="478"/>
          <ac:spMkLst>
            <pc:docMk/>
            <pc:sldMk cId="0" sldId="368"/>
            <ac:spMk id="23555" creationId="{0265AB82-4621-001C-AEFD-292062F845E2}"/>
          </ac:spMkLst>
        </pc:spChg>
      </pc:sldChg>
      <pc:sldChg chg="del">
        <pc:chgData name="Євген Васильович Тарасов" userId="a15969ee-aba7-475d-9d99-19f0f5bbc01b" providerId="ADAL" clId="{D90AD5A1-2E5A-F945-B2B5-3F69917BB512}" dt="2023-02-01T21:08:12.441" v="7" actId="2696"/>
        <pc:sldMkLst>
          <pc:docMk/>
          <pc:sldMk cId="0" sldId="381"/>
        </pc:sldMkLst>
      </pc:sldChg>
      <pc:sldChg chg="addSp">
        <pc:chgData name="Євген Васильович Тарасов" userId="a15969ee-aba7-475d-9d99-19f0f5bbc01b" providerId="ADAL" clId="{D90AD5A1-2E5A-F945-B2B5-3F69917BB512}" dt="2023-02-03T10:29:35.443" v="571"/>
        <pc:sldMkLst>
          <pc:docMk/>
          <pc:sldMk cId="461379890" sldId="389"/>
        </pc:sldMkLst>
        <pc:inkChg chg="add">
          <ac:chgData name="Євген Васильович Тарасов" userId="a15969ee-aba7-475d-9d99-19f0f5bbc01b" providerId="ADAL" clId="{D90AD5A1-2E5A-F945-B2B5-3F69917BB512}" dt="2023-02-03T10:29:35.443" v="571"/>
          <ac:inkMkLst>
            <pc:docMk/>
            <pc:sldMk cId="461379890" sldId="389"/>
            <ac:inkMk id="3" creationId="{8F86B813-B2AA-600B-11D5-0EF19BF43CD4}"/>
          </ac:inkMkLst>
        </pc:inkChg>
      </pc:sldChg>
      <pc:sldChg chg="addSp">
        <pc:chgData name="Євген Васильович Тарасов" userId="a15969ee-aba7-475d-9d99-19f0f5bbc01b" providerId="ADAL" clId="{D90AD5A1-2E5A-F945-B2B5-3F69917BB512}" dt="2023-02-03T10:29:35.443" v="571"/>
        <pc:sldMkLst>
          <pc:docMk/>
          <pc:sldMk cId="3116182546" sldId="391"/>
        </pc:sldMkLst>
        <pc:inkChg chg="add">
          <ac:chgData name="Євген Васильович Тарасов" userId="a15969ee-aba7-475d-9d99-19f0f5bbc01b" providerId="ADAL" clId="{D90AD5A1-2E5A-F945-B2B5-3F69917BB512}" dt="2023-02-03T10:29:35.443" v="571"/>
          <ac:inkMkLst>
            <pc:docMk/>
            <pc:sldMk cId="3116182546" sldId="391"/>
            <ac:inkMk id="4" creationId="{5DB27821-426D-56A5-7507-384931C35777}"/>
          </ac:inkMkLst>
        </pc:inkChg>
      </pc:sldChg>
      <pc:sldChg chg="del">
        <pc:chgData name="Євген Васильович Тарасов" userId="a15969ee-aba7-475d-9d99-19f0f5bbc01b" providerId="ADAL" clId="{D90AD5A1-2E5A-F945-B2B5-3F69917BB512}" dt="2023-02-01T21:27:03.823" v="463" actId="2696"/>
        <pc:sldMkLst>
          <pc:docMk/>
          <pc:sldMk cId="833241490" sldId="396"/>
        </pc:sldMkLst>
      </pc:sldChg>
      <pc:sldChg chg="delSp">
        <pc:chgData name="Євген Васильович Тарасов" userId="a15969ee-aba7-475d-9d99-19f0f5bbc01b" providerId="ADAL" clId="{D90AD5A1-2E5A-F945-B2B5-3F69917BB512}" dt="2023-02-01T21:07:49.212" v="6" actId="478"/>
        <pc:sldMkLst>
          <pc:docMk/>
          <pc:sldMk cId="0" sldId="398"/>
        </pc:sldMkLst>
        <pc:spChg chg="del">
          <ac:chgData name="Євген Васильович Тарасов" userId="a15969ee-aba7-475d-9d99-19f0f5bbc01b" providerId="ADAL" clId="{D90AD5A1-2E5A-F945-B2B5-3F69917BB512}" dt="2023-02-01T21:07:49.212" v="6" actId="478"/>
          <ac:spMkLst>
            <pc:docMk/>
            <pc:sldMk cId="0" sldId="398"/>
            <ac:spMk id="44035" creationId="{B82AECCA-1E47-22EF-8532-466147308F0D}"/>
          </ac:spMkLst>
        </pc:spChg>
      </pc:sldChg>
      <pc:sldChg chg="modSp add mod">
        <pc:chgData name="Євген Васильович Тарасов" userId="a15969ee-aba7-475d-9d99-19f0f5bbc01b" providerId="ADAL" clId="{D90AD5A1-2E5A-F945-B2B5-3F69917BB512}" dt="2023-02-01T21:21:26.567" v="367"/>
        <pc:sldMkLst>
          <pc:docMk/>
          <pc:sldMk cId="0" sldId="407"/>
        </pc:sldMkLst>
        <pc:spChg chg="mod">
          <ac:chgData name="Євген Васильович Тарасов" userId="a15969ee-aba7-475d-9d99-19f0f5bbc01b" providerId="ADAL" clId="{D90AD5A1-2E5A-F945-B2B5-3F69917BB512}" dt="2023-02-01T21:21:26.567" v="367"/>
          <ac:spMkLst>
            <pc:docMk/>
            <pc:sldMk cId="0" sldId="407"/>
            <ac:spMk id="2" creationId="{3115E5B2-9CDC-3444-E3D7-B03F49B959C7}"/>
          </ac:spMkLst>
        </pc:spChg>
        <pc:spChg chg="mod">
          <ac:chgData name="Євген Васильович Тарасов" userId="a15969ee-aba7-475d-9d99-19f0f5bbc01b" providerId="ADAL" clId="{D90AD5A1-2E5A-F945-B2B5-3F69917BB512}" dt="2023-02-01T21:16:27.842" v="29" actId="207"/>
          <ac:spMkLst>
            <pc:docMk/>
            <pc:sldMk cId="0" sldId="407"/>
            <ac:spMk id="5" creationId="{C070ADCA-19F3-719B-DA9F-E1EBD9C98894}"/>
          </ac:spMkLst>
        </pc:spChg>
        <pc:spChg chg="mod">
          <ac:chgData name="Євген Васильович Тарасов" userId="a15969ee-aba7-475d-9d99-19f0f5bbc01b" providerId="ADAL" clId="{D90AD5A1-2E5A-F945-B2B5-3F69917BB512}" dt="2023-02-01T21:16:55.528" v="32" actId="1076"/>
          <ac:spMkLst>
            <pc:docMk/>
            <pc:sldMk cId="0" sldId="407"/>
            <ac:spMk id="6147" creationId="{C4985A49-DEF1-EEA1-D3FD-397561EEABC6}"/>
          </ac:spMkLst>
        </pc:spChg>
        <pc:graphicFrameChg chg="mod modGraphic">
          <ac:chgData name="Євген Васильович Тарасов" userId="a15969ee-aba7-475d-9d99-19f0f5bbc01b" providerId="ADAL" clId="{D90AD5A1-2E5A-F945-B2B5-3F69917BB512}" dt="2023-02-01T21:16:44.928" v="31" actId="207"/>
          <ac:graphicFrameMkLst>
            <pc:docMk/>
            <pc:sldMk cId="0" sldId="407"/>
            <ac:graphicFrameMk id="6171" creationId="{7AE82879-C1A3-960C-66C7-3FB0633A0EBF}"/>
          </ac:graphicFrameMkLst>
        </pc:graphicFrameChg>
      </pc:sldChg>
      <pc:sldChg chg="new del">
        <pc:chgData name="Євген Васильович Тарасов" userId="a15969ee-aba7-475d-9d99-19f0f5bbc01b" providerId="ADAL" clId="{D90AD5A1-2E5A-F945-B2B5-3F69917BB512}" dt="2023-02-01T21:17:23.429" v="37" actId="2696"/>
        <pc:sldMkLst>
          <pc:docMk/>
          <pc:sldMk cId="956819934" sldId="408"/>
        </pc:sldMkLst>
      </pc:sldChg>
      <pc:sldChg chg="modSp add mod">
        <pc:chgData name="Євген Васильович Тарасов" userId="a15969ee-aba7-475d-9d99-19f0f5bbc01b" providerId="ADAL" clId="{D90AD5A1-2E5A-F945-B2B5-3F69917BB512}" dt="2023-02-01T21:21:00.709" v="366" actId="122"/>
        <pc:sldMkLst>
          <pc:docMk/>
          <pc:sldMk cId="0" sldId="409"/>
        </pc:sldMkLst>
        <pc:spChg chg="mod">
          <ac:chgData name="Євген Васильович Тарасов" userId="a15969ee-aba7-475d-9d99-19f0f5bbc01b" providerId="ADAL" clId="{D90AD5A1-2E5A-F945-B2B5-3F69917BB512}" dt="2023-02-01T21:17:35.157" v="66" actId="20577"/>
          <ac:spMkLst>
            <pc:docMk/>
            <pc:sldMk cId="0" sldId="409"/>
            <ac:spMk id="2" creationId="{73E8E8D9-E06B-3244-5CAE-73020BFAA98C}"/>
          </ac:spMkLst>
        </pc:spChg>
        <pc:graphicFrameChg chg="mod modGraphic">
          <ac:chgData name="Євген Васильович Тарасов" userId="a15969ee-aba7-475d-9d99-19f0f5bbc01b" providerId="ADAL" clId="{D90AD5A1-2E5A-F945-B2B5-3F69917BB512}" dt="2023-02-01T21:21:00.709" v="366" actId="122"/>
          <ac:graphicFrameMkLst>
            <pc:docMk/>
            <pc:sldMk cId="0" sldId="409"/>
            <ac:graphicFrameMk id="14407" creationId="{70CEE107-8DB7-8A45-9255-43FDE6AFB527}"/>
          </ac:graphicFrameMkLst>
        </pc:graphicFrameChg>
      </pc:sldChg>
      <pc:sldChg chg="addSp delSp modSp new mod ord">
        <pc:chgData name="Євген Васильович Тарасов" userId="a15969ee-aba7-475d-9d99-19f0f5bbc01b" providerId="ADAL" clId="{D90AD5A1-2E5A-F945-B2B5-3F69917BB512}" dt="2023-02-01T21:26:56.530" v="462" actId="20578"/>
        <pc:sldMkLst>
          <pc:docMk/>
          <pc:sldMk cId="774179003" sldId="410"/>
        </pc:sldMkLst>
        <pc:spChg chg="add del mod">
          <ac:chgData name="Євген Васильович Тарасов" userId="a15969ee-aba7-475d-9d99-19f0f5bbc01b" providerId="ADAL" clId="{D90AD5A1-2E5A-F945-B2B5-3F69917BB512}" dt="2023-02-01T21:24:13.881" v="379"/>
          <ac:spMkLst>
            <pc:docMk/>
            <pc:sldMk cId="774179003" sldId="410"/>
            <ac:spMk id="2" creationId="{577F6F71-8A4A-2B6B-4757-A028C516A19C}"/>
          </ac:spMkLst>
        </pc:spChg>
        <pc:spChg chg="add mod">
          <ac:chgData name="Євген Васильович Тарасов" userId="a15969ee-aba7-475d-9d99-19f0f5bbc01b" providerId="ADAL" clId="{D90AD5A1-2E5A-F945-B2B5-3F69917BB512}" dt="2023-02-01T21:24:51.399" v="448" actId="20577"/>
          <ac:spMkLst>
            <pc:docMk/>
            <pc:sldMk cId="774179003" sldId="410"/>
            <ac:spMk id="3" creationId="{BFB3F155-FB48-D02C-FEB9-2496BD704BFF}"/>
          </ac:spMkLst>
        </pc:spChg>
        <pc:spChg chg="add mod">
          <ac:chgData name="Євген Васильович Тарасов" userId="a15969ee-aba7-475d-9d99-19f0f5bbc01b" providerId="ADAL" clId="{D90AD5A1-2E5A-F945-B2B5-3F69917BB512}" dt="2023-02-01T21:26:50.150" v="461" actId="1076"/>
          <ac:spMkLst>
            <pc:docMk/>
            <pc:sldMk cId="774179003" sldId="410"/>
            <ac:spMk id="5" creationId="{185BF55A-B043-7452-A631-888E12E0D049}"/>
          </ac:spMkLst>
        </pc:spChg>
        <pc:picChg chg="add mod">
          <ac:chgData name="Євген Васильович Тарасов" userId="a15969ee-aba7-475d-9d99-19f0f5bbc01b" providerId="ADAL" clId="{D90AD5A1-2E5A-F945-B2B5-3F69917BB512}" dt="2023-02-01T21:25:20.890" v="452" actId="1076"/>
          <ac:picMkLst>
            <pc:docMk/>
            <pc:sldMk cId="774179003" sldId="410"/>
            <ac:picMk id="4" creationId="{826F9426-42DC-C96D-1626-8002BDD062CE}"/>
          </ac:picMkLst>
        </pc:picChg>
      </pc:sldChg>
      <pc:sldChg chg="new del">
        <pc:chgData name="Євген Васильович Тарасов" userId="a15969ee-aba7-475d-9d99-19f0f5bbc01b" providerId="ADAL" clId="{D90AD5A1-2E5A-F945-B2B5-3F69917BB512}" dt="2023-02-01T21:27:25.504" v="466" actId="2696"/>
        <pc:sldMkLst>
          <pc:docMk/>
          <pc:sldMk cId="1498832163" sldId="411"/>
        </pc:sldMkLst>
      </pc:sldChg>
      <pc:sldChg chg="new">
        <pc:chgData name="Євген Васильович Тарасов" userId="a15969ee-aba7-475d-9d99-19f0f5bbc01b" providerId="ADAL" clId="{D90AD5A1-2E5A-F945-B2B5-3F69917BB512}" dt="2023-02-01T21:36:43.839" v="560" actId="680"/>
        <pc:sldMkLst>
          <pc:docMk/>
          <pc:sldMk cId="1763839621" sldId="411"/>
        </pc:sldMkLst>
      </pc:sldChg>
      <pc:sldChg chg="new del">
        <pc:chgData name="Євген Васильович Тарасов" userId="a15969ee-aba7-475d-9d99-19f0f5bbc01b" providerId="ADAL" clId="{D90AD5A1-2E5A-F945-B2B5-3F69917BB512}" dt="2023-02-01T21:36:20.660" v="559" actId="2696"/>
        <pc:sldMkLst>
          <pc:docMk/>
          <pc:sldMk cId="3280005074" sldId="411"/>
        </pc:sldMkLst>
      </pc:sldChg>
      <pc:sldChg chg="new">
        <pc:chgData name="Євген Васильович Тарасов" userId="a15969ee-aba7-475d-9d99-19f0f5bbc01b" providerId="ADAL" clId="{D90AD5A1-2E5A-F945-B2B5-3F69917BB512}" dt="2023-02-01T21:36:53.369" v="561" actId="680"/>
        <pc:sldMkLst>
          <pc:docMk/>
          <pc:sldMk cId="56750618" sldId="412"/>
        </pc:sldMkLst>
      </pc:sldChg>
      <pc:sldChg chg="new del">
        <pc:chgData name="Євген Васильович Тарасов" userId="a15969ee-aba7-475d-9d99-19f0f5bbc01b" providerId="ADAL" clId="{D90AD5A1-2E5A-F945-B2B5-3F69917BB512}" dt="2023-02-01T21:36:17.360" v="558" actId="2696"/>
        <pc:sldMkLst>
          <pc:docMk/>
          <pc:sldMk cId="3535750992" sldId="412"/>
        </pc:sldMkLst>
      </pc:sldChg>
    </pc:docChg>
  </pc:docChgLst>
  <pc:docChgLst>
    <pc:chgData name="Євген Васильович Тарасов" userId="a15969ee-aba7-475d-9d99-19f0f5bbc01b" providerId="ADAL" clId="{0FA02375-8431-524E-B30A-366233D271B5}"/>
    <pc:docChg chg="custSel modSld">
      <pc:chgData name="Євген Васильович Тарасов" userId="a15969ee-aba7-475d-9d99-19f0f5bbc01b" providerId="ADAL" clId="{0FA02375-8431-524E-B30A-366233D271B5}" dt="2023-03-17T13:44:23.979" v="2" actId="478"/>
      <pc:docMkLst>
        <pc:docMk/>
      </pc:docMkLst>
      <pc:sldChg chg="delSp mod">
        <pc:chgData name="Євген Васильович Тарасов" userId="a15969ee-aba7-475d-9d99-19f0f5bbc01b" providerId="ADAL" clId="{0FA02375-8431-524E-B30A-366233D271B5}" dt="2023-03-17T13:44:23.979" v="2" actId="478"/>
        <pc:sldMkLst>
          <pc:docMk/>
          <pc:sldMk cId="1649609642" sldId="314"/>
        </pc:sldMkLst>
        <pc:inkChg chg="del">
          <ac:chgData name="Євген Васильович Тарасов" userId="a15969ee-aba7-475d-9d99-19f0f5bbc01b" providerId="ADAL" clId="{0FA02375-8431-524E-B30A-366233D271B5}" dt="2023-03-17T13:44:23.979" v="2" actId="478"/>
          <ac:inkMkLst>
            <pc:docMk/>
            <pc:sldMk cId="1649609642" sldId="314"/>
            <ac:inkMk id="2" creationId="{F7678C7E-8B4F-B717-36ED-2294D95B0877}"/>
          </ac:inkMkLst>
        </pc:inkChg>
      </pc:sldChg>
      <pc:sldChg chg="delSp mod">
        <pc:chgData name="Євген Васильович Тарасов" userId="a15969ee-aba7-475d-9d99-19f0f5bbc01b" providerId="ADAL" clId="{0FA02375-8431-524E-B30A-366233D271B5}" dt="2023-03-17T12:24:41.605" v="1" actId="478"/>
        <pc:sldMkLst>
          <pc:docMk/>
          <pc:sldMk cId="461379890" sldId="389"/>
        </pc:sldMkLst>
        <pc:inkChg chg="del">
          <ac:chgData name="Євген Васильович Тарасов" userId="a15969ee-aba7-475d-9d99-19f0f5bbc01b" providerId="ADAL" clId="{0FA02375-8431-524E-B30A-366233D271B5}" dt="2023-03-17T12:24:41.605" v="1" actId="478"/>
          <ac:inkMkLst>
            <pc:docMk/>
            <pc:sldMk cId="461379890" sldId="389"/>
            <ac:inkMk id="3" creationId="{8F86B813-B2AA-600B-11D5-0EF19BF43CD4}"/>
          </ac:inkMkLst>
        </pc:inkChg>
      </pc:sldChg>
      <pc:sldChg chg="delSp mod">
        <pc:chgData name="Євген Васильович Тарасов" userId="a15969ee-aba7-475d-9d99-19f0f5bbc01b" providerId="ADAL" clId="{0FA02375-8431-524E-B30A-366233D271B5}" dt="2023-03-15T10:18:50.277" v="0" actId="478"/>
        <pc:sldMkLst>
          <pc:docMk/>
          <pc:sldMk cId="3116182546" sldId="391"/>
        </pc:sldMkLst>
        <pc:inkChg chg="del">
          <ac:chgData name="Євген Васильович Тарасов" userId="a15969ee-aba7-475d-9d99-19f0f5bbc01b" providerId="ADAL" clId="{0FA02375-8431-524E-B30A-366233D271B5}" dt="2023-03-15T10:18:50.277" v="0" actId="478"/>
          <ac:inkMkLst>
            <pc:docMk/>
            <pc:sldMk cId="3116182546" sldId="391"/>
            <ac:inkMk id="4" creationId="{5DB27821-426D-56A5-7507-384931C35777}"/>
          </ac:inkMkLst>
        </pc:ink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388A6-58DC-4E37-B989-F77E809425FB}" type="datetimeFigureOut">
              <a:rPr lang="uk-UA" smtClean="0"/>
              <a:t>27.02.2026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F2D93-BDA8-4EC8-8050-47FE1715BE0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908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F2D93-BDA8-4EC8-8050-47FE1715BE03}" type="slidenum">
              <a:rPr lang="uk-UA" smtClean="0"/>
              <a:t>71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1931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F2D93-BDA8-4EC8-8050-47FE1715BE03}" type="slidenum">
              <a:rPr lang="uk-UA" smtClean="0"/>
              <a:t>76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59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altLang="uk-UA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altLang="uk-UA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64C96-F397-43C9-BD11-ED9DCA3BD4D0}" type="slidenum">
              <a:rPr lang="en-IN" altLang="uk-UA"/>
              <a:pPr>
                <a:defRPr/>
              </a:pPr>
              <a:t>‹#›</a:t>
            </a:fld>
            <a:endParaRPr lang="en-IN" altLang="uk-UA"/>
          </a:p>
        </p:txBody>
      </p:sp>
    </p:spTree>
    <p:extLst>
      <p:ext uri="{BB962C8B-B14F-4D97-AF65-F5344CB8AC3E}">
        <p14:creationId xmlns:p14="http://schemas.microsoft.com/office/powerpoint/2010/main" val="2301512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215C4-EF17-4295-94C6-4F6719383BBA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47581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44CD1-4B4B-4A57-9E83-B95E9320D920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635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95BC66-8592-400C-B1CF-740A89A3194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17052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3CB10-6451-4FDC-835E-56DC8C7D95D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80886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C2139-5976-4E80-9638-0272E6848C98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13204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1633A-8FDE-4DFD-AF8C-B1895724A22C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93711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69BFE-083A-4294-A77B-0BAC1FB71CB6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32393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3E90B-7D08-4F75-8017-9A78A499C0A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98718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uk-U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E447D-34F7-4E41-9033-A89BE4384B2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39124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EC449-9F62-4D32-9861-E9B5610A115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637854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C8F40-C664-4244-95AE-C30A5172183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042329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84783-3D1D-423C-8F4E-53764DD8653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5D75AE-0DE7-4170-8B2D-3D9FF30D3E19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30897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0E7EB-CF88-4D5D-B7E7-D4A58E98D5D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13105-4132-4E08-B88D-D3EE11AC59EE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79607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5DA94-7933-466D-B88F-782384C86A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583291-CF3C-42EF-A325-A3F392C07E59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25501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33483-6337-4E91-ABCF-3154FC7F9C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F0A5B6-9AC6-4B1E-9048-7E8997C8A21B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484005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83A3A-2462-41F7-9AC0-07076D66A2B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7DE500-B7A3-4451-B4CA-0DDD24001258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79615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67C8-6169-48B4-8A4C-AB6EB87C05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7486C-E3FE-4E06-8F4F-A9BCF36874A5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47739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99480-7B2E-41D2-AF31-78EC2F5789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166025-CABA-4D37-AA1C-E4BA1DA79106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675418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5FE73-0BBD-4FDE-941C-8C69371C0C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02B3EB-B5AD-4E8F-AF9A-1A7AF196105F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86519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19EB3-AF37-47C9-8921-99E818329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E68D52-2827-4834-805E-4F85BB4CC0AE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027335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7D702-9AED-40B7-AA1D-45086090C65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C8FCE9-A59D-4785-B577-4C4241047C1C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344433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08F9B-DCAB-46E3-BB0B-98BB4AF2C4F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DF365C-7ADD-407E-A820-55299EEA70AA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066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2026-02-27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uk-UA" altLang="ru-RU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uk-UA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064D2203-1E90-4D50-8D57-54A7DB68DF40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3440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4ACE19-C16D-4A65-8D34-CB2C7F5FF41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2026-02-27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6F60AF-86A1-48DA-9346-ECF7FC76031F}" type="slidenum">
              <a:rPr lang="ru-RU" altLang="uk-U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06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.odmu.edu.ua/chair/epidemiology/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ommons.wikimedia.org/wiki/User:LadyofHats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2924175" y="952500"/>
            <a:ext cx="7412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>
                <a:solidFill>
                  <a:prstClr val="black"/>
                </a:solidFill>
                <a:latin typeface="Century Gothic" panose="020B0502020202020204" pitchFamily="34" charset="0"/>
              </a:rPr>
              <a:t>Кафедра загальної та клінічної епідеміології та біобезпеки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>
                <a:solidFill>
                  <a:prstClr val="black"/>
                </a:solidFill>
                <a:latin typeface="Century Gothic" panose="020B0502020202020204" pitchFamily="34" charset="0"/>
              </a:rPr>
              <a:t>з курсом мікробіології та вірусології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15" y="422275"/>
            <a:ext cx="127952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2828925" y="422275"/>
            <a:ext cx="74104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ОДЕСЬКИЙ НАЦІОНАЛЬНИЙ МЕДИЧНИЙ УНІВЕРСИТЕТ</a:t>
            </a: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5303837" y="2763837"/>
            <a:ext cx="1971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Тема</a:t>
            </a:r>
            <a:r>
              <a:rPr lang="en-US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uk-UA" altLang="uk-UA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лекції</a:t>
            </a:r>
            <a:r>
              <a:rPr lang="en-US" altLang="uk-UA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uk-UA" altLang="uk-UA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5781783" y="5782909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1800" dirty="0">
                <a:solidFill>
                  <a:prstClr val="black"/>
                </a:solidFill>
                <a:latin typeface="Century Gothic" panose="020B0502020202020204" pitchFamily="34" charset="0"/>
              </a:rPr>
              <a:t>Одеса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5D502A-70C8-1A95-F677-0A4067BF24A7}"/>
              </a:ext>
            </a:extLst>
          </p:cNvPr>
          <p:cNvCxnSpPr/>
          <p:nvPr/>
        </p:nvCxnSpPr>
        <p:spPr>
          <a:xfrm>
            <a:off x="1546225" y="6308725"/>
            <a:ext cx="9144000" cy="0"/>
          </a:xfrm>
          <a:prstGeom prst="line">
            <a:avLst/>
          </a:prstGeom>
          <a:ln w="76200">
            <a:solidFill>
              <a:srgbClr val="61B3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Subtitle 2"/>
          <p:cNvSpPr txBox="1">
            <a:spLocks/>
          </p:cNvSpPr>
          <p:nvPr/>
        </p:nvSpPr>
        <p:spPr bwMode="auto">
          <a:xfrm>
            <a:off x="2436813" y="2380872"/>
            <a:ext cx="7899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Навчальна дисципліна</a:t>
            </a:r>
            <a:r>
              <a:rPr lang="en-US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lang="uk-UA" altLang="uk-UA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«</a:t>
            </a:r>
            <a:r>
              <a:rPr lang="uk-UA" altLang="uk-UA" sz="2000" dirty="0">
                <a:solidFill>
                  <a:prstClr val="black"/>
                </a:solidFill>
              </a:rPr>
              <a:t>Мікробіологія, вірусологія та імунологія»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3050" y="3339834"/>
            <a:ext cx="11233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0070C0"/>
                </a:solidFill>
              </a:rPr>
              <a:t>Введення в мікробіологію. Морфологія </a:t>
            </a:r>
            <a:r>
              <a:rPr lang="uk-UA" sz="2400" dirty="0">
                <a:solidFill>
                  <a:srgbClr val="0070C0"/>
                </a:solidFill>
              </a:rPr>
              <a:t>та </a:t>
            </a:r>
            <a:r>
              <a:rPr lang="uk-UA" sz="2400" dirty="0" smtClean="0">
                <a:solidFill>
                  <a:srgbClr val="0070C0"/>
                </a:solidFill>
              </a:rPr>
              <a:t>генетика </a:t>
            </a:r>
            <a:r>
              <a:rPr lang="uk-UA" sz="2400" dirty="0">
                <a:solidFill>
                  <a:srgbClr val="0070C0"/>
                </a:solidFill>
              </a:rPr>
              <a:t>мікроорганізмів. 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2436813" y="1908177"/>
            <a:ext cx="7899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uk-UA" altLang="uk-UA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Фармацевтичний</a:t>
            </a:r>
            <a:r>
              <a:rPr lang="ru-RU" altLang="uk-UA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altLang="uk-UA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факультет</a:t>
            </a:r>
            <a:endParaRPr lang="uk-UA" altLang="uk-UA" sz="20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63142" y="5012679"/>
            <a:ext cx="5087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Кольцова І.Г., </a:t>
            </a:r>
            <a:r>
              <a:rPr lang="ru-RU" dirty="0" err="1" smtClean="0">
                <a:latin typeface="Century Gothic" panose="020B0502020202020204" pitchFamily="34" charset="0"/>
              </a:rPr>
              <a:t>доцентка</a:t>
            </a:r>
            <a:r>
              <a:rPr lang="ru-RU" dirty="0" smtClean="0">
                <a:latin typeface="Century Gothic" panose="020B0502020202020204" pitchFamily="34" charset="0"/>
              </a:rPr>
              <a:t> </a:t>
            </a:r>
            <a:r>
              <a:rPr lang="ru-RU" dirty="0" err="1" smtClean="0">
                <a:latin typeface="Century Gothic" panose="020B0502020202020204" pitchFamily="34" charset="0"/>
              </a:rPr>
              <a:t>кафедри</a:t>
            </a:r>
            <a:r>
              <a:rPr lang="ru-RU" dirty="0" smtClean="0">
                <a:latin typeface="Century Gothic" panose="020B0502020202020204" pitchFamily="34" charset="0"/>
              </a:rPr>
              <a:t>, </a:t>
            </a:r>
            <a:r>
              <a:rPr lang="ru-RU" dirty="0" err="1" smtClean="0">
                <a:latin typeface="Century Gothic" panose="020B0502020202020204" pitchFamily="34" charset="0"/>
              </a:rPr>
              <a:t>к.мед.н</a:t>
            </a:r>
            <a:r>
              <a:rPr lang="ru-RU" dirty="0" smtClean="0">
                <a:latin typeface="Century Gothic" panose="020B0502020202020204" pitchFamily="34" charset="0"/>
              </a:rPr>
              <a:t>. 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07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109700" y="966787"/>
            <a:ext cx="9972600" cy="49244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uk-UA" altLang="uk-UA" sz="8800" dirty="0">
                <a:latin typeface="Century Gothic" panose="020B0502020202020204" pitchFamily="34" charset="0"/>
              </a:rPr>
              <a:t>МІКРО</a:t>
            </a:r>
            <a:r>
              <a:rPr lang="en-US" altLang="uk-UA" sz="8800" dirty="0">
                <a:latin typeface="Century Gothic" panose="020B0502020202020204" pitchFamily="34" charset="0"/>
              </a:rPr>
              <a:t> </a:t>
            </a:r>
            <a:r>
              <a:rPr lang="uk-UA" altLang="uk-UA" sz="8800" dirty="0">
                <a:latin typeface="Century Gothic" panose="020B0502020202020204" pitchFamily="34" charset="0"/>
              </a:rPr>
              <a:t>БІО</a:t>
            </a:r>
            <a:r>
              <a:rPr lang="en-US" altLang="uk-UA" sz="8800" dirty="0">
                <a:latin typeface="Century Gothic" panose="020B0502020202020204" pitchFamily="34" charset="0"/>
              </a:rPr>
              <a:t> </a:t>
            </a:r>
            <a:r>
              <a:rPr lang="uk-UA" altLang="uk-UA" sz="8800" dirty="0">
                <a:latin typeface="Century Gothic" panose="020B0502020202020204" pitchFamily="34" charset="0"/>
              </a:rPr>
              <a:t>ЛОГІЯ</a:t>
            </a:r>
            <a:r>
              <a:rPr lang="ru-RU" altLang="uk-UA" sz="2400" dirty="0">
                <a:latin typeface="Century Gothic" panose="020B0502020202020204" pitchFamily="34" charset="0"/>
              </a:rPr>
              <a:t/>
            </a:r>
            <a:br>
              <a:rPr lang="ru-RU" altLang="uk-UA" sz="2400" dirty="0">
                <a:latin typeface="Century Gothic" panose="020B0502020202020204" pitchFamily="34" charset="0"/>
              </a:rPr>
            </a:br>
            <a:endParaRPr lang="ru-RU" altLang="uk-UA" sz="2400" dirty="0">
              <a:latin typeface="Century Gothic" panose="020B0502020202020204" pitchFamily="34" charset="0"/>
            </a:endParaRP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1957206" y="3650866"/>
            <a:ext cx="25939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mikros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Greek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 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- </a:t>
            </a:r>
            <a:r>
              <a:rPr lang="uk-UA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маленький</a:t>
            </a:r>
            <a:endParaRPr lang="uk-UA" altLang="ru-RU" sz="1400" dirty="0">
              <a:solidFill>
                <a:prstClr val="black"/>
              </a:solidFill>
            </a:endParaRPr>
          </a:p>
        </p:txBody>
      </p:sp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5428321" y="3650866"/>
            <a:ext cx="1745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bios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Latin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 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- </a:t>
            </a:r>
            <a:r>
              <a:rPr lang="uk-UA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життя</a:t>
            </a:r>
            <a:endParaRPr lang="uk-UA" altLang="ru-RU" sz="1400" dirty="0">
              <a:solidFill>
                <a:prstClr val="black"/>
              </a:solidFill>
            </a:endParaRPr>
          </a:p>
        </p:txBody>
      </p:sp>
      <p:sp>
        <p:nvSpPr>
          <p:cNvPr id="15365" name="TextBox 7"/>
          <p:cNvSpPr txBox="1">
            <a:spLocks noChangeArrowheads="1"/>
          </p:cNvSpPr>
          <p:nvPr/>
        </p:nvSpPr>
        <p:spPr bwMode="auto">
          <a:xfrm>
            <a:off x="8074438" y="3636578"/>
            <a:ext cx="20024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14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logos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Latin</a:t>
            </a:r>
            <a:r>
              <a:rPr lang="ru-RU" altLang="uk-UA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) </a:t>
            </a:r>
            <a:r>
              <a:rPr lang="ru-RU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– </a:t>
            </a:r>
            <a:r>
              <a:rPr lang="uk-UA" altLang="uk-UA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вчення</a:t>
            </a:r>
            <a:endParaRPr lang="uk-UA" alt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4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33974" y="8424788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dirty="0" smtClean="0"/>
              <a:t>Antoni van Leeuwenhoek (1683) could give description of various types of bacteria. He also invented the simple microscope</a:t>
            </a:r>
            <a:r>
              <a:rPr lang="ru-RU" altLang="ru-RU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altLang="ru-RU" dirty="0" smtClean="0"/>
          </a:p>
        </p:txBody>
      </p:sp>
      <p:pic>
        <p:nvPicPr>
          <p:cNvPr id="9219" name="Picture 5" descr="leeuwenho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476251"/>
            <a:ext cx="3810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microscope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404814"/>
            <a:ext cx="331311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64108" y="4437112"/>
            <a:ext cx="7508209" cy="61107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Антоні ван </a:t>
            </a:r>
            <a:r>
              <a:rPr kumimoji="0" lang="uk-UA" altLang="uk-UA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Левенгук</a:t>
            </a: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(1683)  дав опис різних видів бактерій.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Він також винайшов простий мікроскоп.</a:t>
            </a: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1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>
            <a:extLst>
              <a:ext uri="{FF2B5EF4-FFF2-40B4-BE49-F238E27FC236}">
                <a16:creationId xmlns:a16="http://schemas.microsoft.com/office/drawing/2014/main" id="{B38A032F-5E52-9D41-1F90-A8D0F52FE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98" y="-2664"/>
            <a:ext cx="11166803" cy="686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Louis_Pasteur_Wallpaper">
            <a:extLst>
              <a:ext uri="{FF2B5EF4-FFF2-40B4-BE49-F238E27FC236}">
                <a16:creationId xmlns:a16="http://schemas.microsoft.com/office/drawing/2014/main" id="{3604361A-13E8-1BD6-D22C-A76EC98D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333375"/>
            <a:ext cx="36004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Rectangle 5">
            <a:extLst>
              <a:ext uri="{FF2B5EF4-FFF2-40B4-BE49-F238E27FC236}">
                <a16:creationId xmlns:a16="http://schemas.microsoft.com/office/drawing/2014/main" id="{8970B275-2C34-AD95-8AAA-DF07EA2AE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00" y="5589589"/>
            <a:ext cx="38163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uk-UA" sz="2000" b="1">
                <a:latin typeface="Century Gothic" panose="020B0502020202020204" pitchFamily="34" charset="0"/>
              </a:rPr>
              <a:t>Louis Pasteur</a:t>
            </a:r>
          </a:p>
          <a:p>
            <a:pPr algn="ctr" eaLnBrk="1" hangingPunct="1"/>
            <a:r>
              <a:rPr lang="en-US" altLang="uk-UA" sz="2000">
                <a:latin typeface="Century Gothic" panose="020B0502020202020204" pitchFamily="34" charset="0"/>
              </a:rPr>
              <a:t>(1822-1895)</a:t>
            </a:r>
            <a:endParaRPr lang="ru-RU" altLang="uk-UA" sz="2000">
              <a:latin typeface="Century Gothic" panose="020B0502020202020204" pitchFamily="34" charset="0"/>
            </a:endParaRPr>
          </a:p>
        </p:txBody>
      </p:sp>
      <p:pic>
        <p:nvPicPr>
          <p:cNvPr id="21507" name="Picture 4" descr="Кох">
            <a:extLst>
              <a:ext uri="{FF2B5EF4-FFF2-40B4-BE49-F238E27FC236}">
                <a16:creationId xmlns:a16="http://schemas.microsoft.com/office/drawing/2014/main" id="{EE86E28F-F3BE-319B-D34A-8299C6589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4" y="333376"/>
            <a:ext cx="38258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5">
            <a:extLst>
              <a:ext uri="{FF2B5EF4-FFF2-40B4-BE49-F238E27FC236}">
                <a16:creationId xmlns:a16="http://schemas.microsoft.com/office/drawing/2014/main" id="{B1EDC346-B20A-5C54-AB0A-F4FEE3850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5" y="5589589"/>
            <a:ext cx="36004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uk-UA" sz="2000" b="1">
                <a:latin typeface="Century Gothic" panose="020B0502020202020204" pitchFamily="34" charset="0"/>
              </a:rPr>
              <a:t>Robert Koch</a:t>
            </a:r>
          </a:p>
          <a:p>
            <a:pPr algn="ctr" eaLnBrk="1" hangingPunct="1"/>
            <a:r>
              <a:rPr lang="en-US" altLang="uk-UA" sz="2000">
                <a:latin typeface="Century Gothic" panose="020B0502020202020204" pitchFamily="34" charset="0"/>
              </a:rPr>
              <a:t>(1843-1910)</a:t>
            </a:r>
            <a:endParaRPr lang="ru-RU" altLang="uk-UA" sz="20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B75FCB9-400E-689A-2713-C9C6E815A2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416" y="456676"/>
            <a:ext cx="10297144" cy="617404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389EAF-933B-42B5-6AF9-3A41365C494F}"/>
              </a:ext>
            </a:extLst>
          </p:cNvPr>
          <p:cNvSpPr txBox="1"/>
          <p:nvPr/>
        </p:nvSpPr>
        <p:spPr>
          <a:xfrm>
            <a:off x="1524001" y="6429376"/>
            <a:ext cx="59912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BFB7446-AB94-62B5-736B-7CB70C7223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1638" y="1"/>
            <a:ext cx="8312150" cy="65706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A611FE-F4D0-1B5B-2618-3DA6EBD6085E}"/>
              </a:ext>
            </a:extLst>
          </p:cNvPr>
          <p:cNvSpPr/>
          <p:nvPr/>
        </p:nvSpPr>
        <p:spPr>
          <a:xfrm>
            <a:off x="6992194" y="5143499"/>
            <a:ext cx="3487738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950302-9300-7B95-9054-E94FFA6AA42C}"/>
              </a:ext>
            </a:extLst>
          </p:cNvPr>
          <p:cNvSpPr txBox="1"/>
          <p:nvPr/>
        </p:nvSpPr>
        <p:spPr>
          <a:xfrm>
            <a:off x="1524001" y="6429376"/>
            <a:ext cx="59912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C92FCF-F6EC-8125-A8B6-B3AD91375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496" y="228643"/>
            <a:ext cx="4032448" cy="640071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91CD4C-634E-DA2E-24AB-15D327EDA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290" y="666046"/>
            <a:ext cx="3680254" cy="552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D11DD9-C1D9-4B6F-DFB8-E22F7DF94488}"/>
              </a:ext>
            </a:extLst>
          </p:cNvPr>
          <p:cNvSpPr txBox="1"/>
          <p:nvPr/>
        </p:nvSpPr>
        <p:spPr>
          <a:xfrm>
            <a:off x="1631504" y="980728"/>
            <a:ext cx="85689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Галузі мікробіології</a:t>
            </a:r>
          </a:p>
          <a:p>
            <a:endParaRPr lang="uk-UA" sz="2400" b="1" dirty="0">
              <a:latin typeface="Century Gothic" panose="020B0502020202020204" pitchFamily="34" charset="0"/>
            </a:endParaRPr>
          </a:p>
          <a:p>
            <a:r>
              <a:rPr lang="uk-UA" sz="2400" dirty="0">
                <a:latin typeface="Century Gothic" panose="020B0502020202020204" pitchFamily="34" charset="0"/>
              </a:rPr>
              <a:t>Медична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Харчова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Промислова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Сільськогосподарська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Мікробіологія ґрунту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Мікробіологія рослин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Ветеринарна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Морська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Космічна мікробіологія</a:t>
            </a:r>
          </a:p>
          <a:p>
            <a:r>
              <a:rPr lang="uk-UA" sz="2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Фармацевтична мікробіологія</a:t>
            </a:r>
          </a:p>
        </p:txBody>
      </p:sp>
    </p:spTree>
    <p:extLst>
      <p:ext uri="{BB962C8B-B14F-4D97-AF65-F5344CB8AC3E}">
        <p14:creationId xmlns:p14="http://schemas.microsoft.com/office/powerpoint/2010/main" val="337718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CECF-45A2-9BF1-84B6-0EE7086BF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536" y="980728"/>
            <a:ext cx="9299400" cy="4351338"/>
          </a:xfrm>
        </p:spPr>
        <p:txBody>
          <a:bodyPr/>
          <a:lstStyle/>
          <a:p>
            <a:pPr marL="0" indent="0">
              <a:buNone/>
            </a:pPr>
            <a:r>
              <a:rPr lang="uk-UA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Мікробіологія включає в себе:</a:t>
            </a:r>
          </a:p>
          <a:p>
            <a:pPr marL="0" indent="0">
              <a:buNone/>
            </a:pPr>
            <a:endParaRPr lang="uk-UA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Бактеріологію</a:t>
            </a:r>
            <a:r>
              <a:rPr lang="uk-UA" sz="2400" dirty="0">
                <a:latin typeface="Century Gothic" panose="020B0502020202020204" pitchFamily="34" charset="0"/>
              </a:rPr>
              <a:t>,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займається вивченням бактерій.</a:t>
            </a: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Вірусологію,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вивчає віруси. </a:t>
            </a:r>
            <a:endParaRPr lang="uk-UA" sz="2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Паразитологію,</a:t>
            </a:r>
            <a:r>
              <a:rPr lang="uk-UA" sz="2400" dirty="0">
                <a:latin typeface="Century Gothic" panose="020B0502020202020204" pitchFamily="34" charset="0"/>
              </a:rPr>
              <a:t>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займається вивченням паразитів.</a:t>
            </a:r>
            <a:endParaRPr lang="uk-UA" sz="2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Мікологію,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займається вивченням грибків.</a:t>
            </a: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Імунологію,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займається вивченням механізмів вироблення стійкості організму до інфекційних захворювань.</a:t>
            </a: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Генетику</a:t>
            </a:r>
            <a:r>
              <a:rPr lang="uk-UA" sz="2000" b="1" dirty="0">
                <a:latin typeface="Century Gothic" panose="020B0502020202020204" pitchFamily="34" charset="0"/>
              </a:rPr>
              <a:t>,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що вивчає спадковість і мінливість.</a:t>
            </a:r>
            <a:endParaRPr lang="uk-UA" sz="2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4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CECF-45A2-9BF1-84B6-0EE7086BF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097" y="1844778"/>
            <a:ext cx="4536494" cy="352986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Загальна бактеріологія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 err="1">
                <a:latin typeface="Century Gothic" panose="020B0502020202020204" pitchFamily="34" charset="0"/>
              </a:rPr>
              <a:t>Інфектологія</a:t>
            </a:r>
            <a:endParaRPr lang="uk-UA" sz="24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Імунологія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Серологічні дослідження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Імунопатологія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Спеціальна мікробіологія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Загальна вірусологія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Century Gothic" panose="020B0502020202020204" pitchFamily="34" charset="0"/>
              </a:rPr>
              <a:t>Спеціальна вірусологія</a:t>
            </a:r>
            <a:endParaRPr lang="uk-UA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25BCAC-6AB4-9960-9EBC-959293B790D0}"/>
              </a:ext>
            </a:extLst>
          </p:cNvPr>
          <p:cNvSpPr txBox="1"/>
          <p:nvPr/>
        </p:nvSpPr>
        <p:spPr>
          <a:xfrm>
            <a:off x="2999656" y="1714380"/>
            <a:ext cx="28632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>
                <a:latin typeface="Century Gothic" panose="020B0502020202020204" pitchFamily="34" charset="0"/>
              </a:rPr>
              <a:t>семестри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C634-7A5B-B3B4-D820-75FC813D0AA5}"/>
              </a:ext>
            </a:extLst>
          </p:cNvPr>
          <p:cNvSpPr txBox="1"/>
          <p:nvPr/>
        </p:nvSpPr>
        <p:spPr>
          <a:xfrm>
            <a:off x="2999656" y="3255766"/>
            <a:ext cx="18133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dirty="0">
                <a:latin typeface="Century Gothic" panose="020B0502020202020204" pitchFamily="34" charset="0"/>
              </a:rPr>
              <a:t>лекцій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84EC77-B0AA-1474-C481-94A609C84F0E}"/>
              </a:ext>
            </a:extLst>
          </p:cNvPr>
          <p:cNvSpPr txBox="1"/>
          <p:nvPr/>
        </p:nvSpPr>
        <p:spPr>
          <a:xfrm>
            <a:off x="2999656" y="4797152"/>
            <a:ext cx="2775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Century Gothic" panose="020B0502020202020204" pitchFamily="34" charset="0"/>
              </a:rPr>
              <a:t>практичних</a:t>
            </a:r>
          </a:p>
          <a:p>
            <a:r>
              <a:rPr lang="uk-UA" sz="3600" dirty="0">
                <a:latin typeface="Century Gothic" panose="020B0502020202020204" pitchFamily="34" charset="0"/>
              </a:rPr>
              <a:t>занять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904C5F-96EB-AC22-811E-8D6FE5E1E829}"/>
              </a:ext>
            </a:extLst>
          </p:cNvPr>
          <p:cNvSpPr txBox="1"/>
          <p:nvPr/>
        </p:nvSpPr>
        <p:spPr>
          <a:xfrm>
            <a:off x="1650040" y="1449705"/>
            <a:ext cx="6856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8000" dirty="0">
                <a:latin typeface="Century Gothic" panose="020B0502020202020204" pitchFamily="34" charset="0"/>
              </a:rPr>
              <a:t>2 </a:t>
            </a:r>
            <a:endParaRPr lang="uk-UA" sz="8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2837F6-6A21-C04F-55E7-6EA21B4CC09E}"/>
              </a:ext>
            </a:extLst>
          </p:cNvPr>
          <p:cNvSpPr txBox="1"/>
          <p:nvPr/>
        </p:nvSpPr>
        <p:spPr>
          <a:xfrm>
            <a:off x="1207979" y="4855429"/>
            <a:ext cx="15470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dirty="0" smtClean="0">
                <a:latin typeface="Century Gothic" panose="020B0502020202020204" pitchFamily="34" charset="0"/>
              </a:rPr>
              <a:t>48</a:t>
            </a:r>
            <a:endParaRPr lang="uk-UA" sz="8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27C02F-603B-0F15-BFCC-92E852EA15C4}"/>
              </a:ext>
            </a:extLst>
          </p:cNvPr>
          <p:cNvSpPr txBox="1"/>
          <p:nvPr/>
        </p:nvSpPr>
        <p:spPr>
          <a:xfrm>
            <a:off x="1119793" y="3026093"/>
            <a:ext cx="17234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8000" dirty="0" smtClean="0">
                <a:latin typeface="Century Gothic" panose="020B0502020202020204" pitchFamily="34" charset="0"/>
              </a:rPr>
              <a:t>12</a:t>
            </a:r>
            <a:endParaRPr lang="uk-UA" sz="8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DEFF0-0CF0-8430-BF01-B8CE6F2E9D8D}"/>
              </a:ext>
            </a:extLst>
          </p:cNvPr>
          <p:cNvSpPr txBox="1"/>
          <p:nvPr/>
        </p:nvSpPr>
        <p:spPr>
          <a:xfrm>
            <a:off x="1119793" y="841141"/>
            <a:ext cx="9436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3200" b="1" dirty="0" smtClean="0">
                <a:latin typeface="Century Gothic" panose="020B0502020202020204" pitchFamily="34" charset="0"/>
              </a:rPr>
              <a:t>Курс </a:t>
            </a:r>
            <a:r>
              <a:rPr lang="uk-UA" sz="3200" b="1" dirty="0">
                <a:latin typeface="Century Gothic" panose="020B0502020202020204" pitchFamily="34" charset="0"/>
              </a:rPr>
              <a:t>мікробіології, вірусології та імунології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9376" y="142672"/>
            <a:ext cx="11233248" cy="712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uk-UA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Кафедра - Загальної </a:t>
            </a:r>
            <a:r>
              <a:rPr lang="uk-UA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та клінічної епідеміології та </a:t>
            </a:r>
            <a:r>
              <a:rPr lang="uk-UA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біобезпеки</a:t>
            </a:r>
            <a:r>
              <a:rPr lang="uk-UA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з курсом мікробіології та вірусології</a:t>
            </a:r>
            <a:endParaRPr lang="uk-UA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1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>
            <a:extLst>
              <a:ext uri="{FF2B5EF4-FFF2-40B4-BE49-F238E27FC236}">
                <a16:creationId xmlns:a16="http://schemas.microsoft.com/office/drawing/2014/main" id="{B32825EE-8182-BDCD-F642-E703DDA0A45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93805" y="166075"/>
            <a:ext cx="9144000" cy="5540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uk-UA" altLang="uk-UA" sz="2800" b="1" dirty="0">
                <a:latin typeface="Century Gothic" panose="020B0502020202020204" pitchFamily="34" charset="0"/>
              </a:rPr>
              <a:t>Класифікація </a:t>
            </a:r>
            <a:r>
              <a:rPr lang="uk-UA" altLang="uk-UA" sz="2800" b="1" dirty="0" smtClean="0">
                <a:latin typeface="Century Gothic" panose="020B0502020202020204" pitchFamily="34" charset="0"/>
              </a:rPr>
              <a:t>мікроорганізмів</a:t>
            </a:r>
            <a:endParaRPr lang="ru-RU" altLang="uk-UA" sz="2800" b="1" dirty="0">
              <a:latin typeface="Century Gothic" panose="020B0502020202020204" pitchFamily="34" charset="0"/>
            </a:endParaRPr>
          </a:p>
        </p:txBody>
      </p:sp>
      <p:grpSp>
        <p:nvGrpSpPr>
          <p:cNvPr id="24578" name="Group 3">
            <a:extLst>
              <a:ext uri="{FF2B5EF4-FFF2-40B4-BE49-F238E27FC236}">
                <a16:creationId xmlns:a16="http://schemas.microsoft.com/office/drawing/2014/main" id="{0569B595-20B7-062F-AE2B-1D52C96C0DDB}"/>
              </a:ext>
            </a:extLst>
          </p:cNvPr>
          <p:cNvGrpSpPr>
            <a:grpSpLocks/>
          </p:cNvGrpSpPr>
          <p:nvPr/>
        </p:nvGrpSpPr>
        <p:grpSpPr bwMode="auto">
          <a:xfrm>
            <a:off x="2063552" y="775191"/>
            <a:ext cx="7704856" cy="5805264"/>
            <a:chOff x="1066" y="845"/>
            <a:chExt cx="3402" cy="3164"/>
          </a:xfrm>
        </p:grpSpPr>
        <p:pic>
          <p:nvPicPr>
            <p:cNvPr id="24580" name="Picture 5" descr="Мир микробов">
              <a:extLst>
                <a:ext uri="{FF2B5EF4-FFF2-40B4-BE49-F238E27FC236}">
                  <a16:creationId xmlns:a16="http://schemas.microsoft.com/office/drawing/2014/main" id="{7B9287CB-819F-9C3C-E0EA-E55C72A19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" y="845"/>
              <a:ext cx="3266" cy="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2E7B979D-67CD-DD29-14B6-88C1EEB9C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981"/>
              <a:ext cx="953" cy="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Віруси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82" name="Rectangle 6">
              <a:extLst>
                <a:ext uri="{FF2B5EF4-FFF2-40B4-BE49-F238E27FC236}">
                  <a16:creationId xmlns:a16="http://schemas.microsoft.com/office/drawing/2014/main" id="{CD37CEE9-A9AA-5CB8-3A46-E35CE0F59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434"/>
              <a:ext cx="1089" cy="4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ДНК-</a:t>
              </a:r>
              <a:r>
                <a:rPr lang="uk-UA" altLang="uk-UA" sz="2000" b="1" dirty="0" err="1">
                  <a:latin typeface="Century Gothic" panose="020B0502020202020204" pitchFamily="34" charset="0"/>
                </a:rPr>
                <a:t>геномні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83" name="Rectangle 7">
              <a:extLst>
                <a:ext uri="{FF2B5EF4-FFF2-40B4-BE49-F238E27FC236}">
                  <a16:creationId xmlns:a16="http://schemas.microsoft.com/office/drawing/2014/main" id="{082ABA40-1156-7339-B533-C4B986616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434"/>
              <a:ext cx="1089" cy="4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РНК-</a:t>
              </a:r>
              <a:r>
                <a:rPr lang="uk-UA" altLang="uk-UA" sz="2000" b="1" dirty="0" err="1">
                  <a:latin typeface="Century Gothic" panose="020B0502020202020204" pitchFamily="34" charset="0"/>
                </a:rPr>
                <a:t>геномні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84" name="Line 8">
              <a:extLst>
                <a:ext uri="{FF2B5EF4-FFF2-40B4-BE49-F238E27FC236}">
                  <a16:creationId xmlns:a16="http://schemas.microsoft.com/office/drawing/2014/main" id="{A7578B42-1C84-5F11-4CCF-02185174A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324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85" name="Line 9">
              <a:extLst>
                <a:ext uri="{FF2B5EF4-FFF2-40B4-BE49-F238E27FC236}">
                  <a16:creationId xmlns:a16="http://schemas.microsoft.com/office/drawing/2014/main" id="{9019A847-02BF-0544-00C2-435BC90621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" y="356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86" name="Rectangle 10">
              <a:extLst>
                <a:ext uri="{FF2B5EF4-FFF2-40B4-BE49-F238E27FC236}">
                  <a16:creationId xmlns:a16="http://schemas.microsoft.com/office/drawing/2014/main" id="{41A10864-848C-EBF1-E655-8101B8B7DCD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61" y="3385"/>
              <a:ext cx="1361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Гриби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87" name="Rectangle 11">
              <a:extLst>
                <a:ext uri="{FF2B5EF4-FFF2-40B4-BE49-F238E27FC236}">
                  <a16:creationId xmlns:a16="http://schemas.microsoft.com/office/drawing/2014/main" id="{B3DF52FD-0CFC-8F15-CF2D-5A7475CA2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840"/>
              <a:ext cx="181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uk-UA" altLang="uk-UA">
                <a:latin typeface="Century Gothic" panose="020B0502020202020204" pitchFamily="34" charset="0"/>
              </a:endParaRPr>
            </a:p>
          </p:txBody>
        </p:sp>
        <p:sp>
          <p:nvSpPr>
            <p:cNvPr id="24588" name="Rectangle 12">
              <a:extLst>
                <a:ext uri="{FF2B5EF4-FFF2-40B4-BE49-F238E27FC236}">
                  <a16:creationId xmlns:a16="http://schemas.microsoft.com/office/drawing/2014/main" id="{58D4CE1F-C18D-F683-D54B-1DF13DEF2F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61" y="3702"/>
              <a:ext cx="1361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 err="1">
                  <a:latin typeface="Century Gothic" panose="020B0502020202020204" pitchFamily="34" charset="0"/>
                </a:rPr>
                <a:t>Протозоа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F30C96DF-4BE5-129E-6D77-FE16DAB7DA0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90" y="2840"/>
              <a:ext cx="726" cy="1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uk-UA" altLang="uk-UA" sz="2000" b="1">
                <a:latin typeface="Century Gothic" panose="020B0502020202020204" pitchFamily="34" charset="0"/>
              </a:endParaRPr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6C4E2696-C699-EDAF-8C2A-F6EEEAA70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3430"/>
              <a:ext cx="1089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Бактерії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FD15666E-C2A8-B0D3-4F1B-5A012A766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" y="2750"/>
              <a:ext cx="1089" cy="4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Прокаріоти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92" name="Rectangle 16">
              <a:extLst>
                <a:ext uri="{FF2B5EF4-FFF2-40B4-BE49-F238E27FC236}">
                  <a16:creationId xmlns:a16="http://schemas.microsoft.com/office/drawing/2014/main" id="{1F9F3190-D9BE-C333-8C9E-C2302A47A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2750"/>
              <a:ext cx="1406" cy="4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2000" b="1" dirty="0">
                  <a:latin typeface="Century Gothic" panose="020B0502020202020204" pitchFamily="34" charset="0"/>
                </a:rPr>
                <a:t>Еукаріоти</a:t>
              </a:r>
              <a:endParaRPr lang="ru-RU" altLang="uk-UA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593" name="Line 17">
              <a:extLst>
                <a:ext uri="{FF2B5EF4-FFF2-40B4-BE49-F238E27FC236}">
                  <a16:creationId xmlns:a16="http://schemas.microsoft.com/office/drawing/2014/main" id="{DB70A7D2-76C6-B402-C981-A174DCAE5D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4" y="302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94" name="Line 18">
              <a:extLst>
                <a:ext uri="{FF2B5EF4-FFF2-40B4-BE49-F238E27FC236}">
                  <a16:creationId xmlns:a16="http://schemas.microsoft.com/office/drawing/2014/main" id="{2E775B9C-8002-F05B-13D9-CD23A72932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3022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95" name="Line 19">
              <a:extLst>
                <a:ext uri="{FF2B5EF4-FFF2-40B4-BE49-F238E27FC236}">
                  <a16:creationId xmlns:a16="http://schemas.microsoft.com/office/drawing/2014/main" id="{6CE94D70-A91E-EF05-D30F-E9E9DD9A72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3838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96" name="Line 20">
              <a:extLst>
                <a:ext uri="{FF2B5EF4-FFF2-40B4-BE49-F238E27FC236}">
                  <a16:creationId xmlns:a16="http://schemas.microsoft.com/office/drawing/2014/main" id="{B221095E-7CCF-3CE6-B8FF-771F001C24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356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4597" name="Oval 21">
              <a:extLst>
                <a:ext uri="{FF2B5EF4-FFF2-40B4-BE49-F238E27FC236}">
                  <a16:creationId xmlns:a16="http://schemas.microsoft.com/office/drawing/2014/main" id="{F00739FC-4434-D4BD-2F7D-4C50C1300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" y="1761"/>
              <a:ext cx="953" cy="11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uk-UA" altLang="uk-UA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МІКРО</a:t>
              </a:r>
            </a:p>
            <a:p>
              <a:pPr algn="ctr" eaLnBrk="1" hangingPunct="1"/>
              <a:r>
                <a:rPr lang="uk-UA" altLang="uk-UA" sz="2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організми</a:t>
              </a:r>
              <a:endParaRPr lang="ru-RU" altLang="uk-UA" sz="2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CA1ECEB3-112B-9475-CFF5-584E161188F5}"/>
              </a:ext>
            </a:extLst>
          </p:cNvPr>
          <p:cNvSpPr/>
          <p:nvPr/>
        </p:nvSpPr>
        <p:spPr>
          <a:xfrm>
            <a:off x="4745612" y="800562"/>
            <a:ext cx="2700774" cy="5256876"/>
          </a:xfrm>
          <a:custGeom>
            <a:avLst/>
            <a:gdLst>
              <a:gd name="connsiteX0" fmla="*/ 1350387 w 2700774"/>
              <a:gd name="connsiteY0" fmla="*/ 0 h 5256876"/>
              <a:gd name="connsiteX1" fmla="*/ 1521584 w 2700774"/>
              <a:gd name="connsiteY1" fmla="*/ 128019 h 5256876"/>
              <a:gd name="connsiteX2" fmla="*/ 2700774 w 2700774"/>
              <a:gd name="connsiteY2" fmla="*/ 2628438 h 5256876"/>
              <a:gd name="connsiteX3" fmla="*/ 1521584 w 2700774"/>
              <a:gd name="connsiteY3" fmla="*/ 5128857 h 5256876"/>
              <a:gd name="connsiteX4" fmla="*/ 1350387 w 2700774"/>
              <a:gd name="connsiteY4" fmla="*/ 5256876 h 5256876"/>
              <a:gd name="connsiteX5" fmla="*/ 1179190 w 2700774"/>
              <a:gd name="connsiteY5" fmla="*/ 5128857 h 5256876"/>
              <a:gd name="connsiteX6" fmla="*/ 0 w 2700774"/>
              <a:gd name="connsiteY6" fmla="*/ 2628438 h 5256876"/>
              <a:gd name="connsiteX7" fmla="*/ 1179190 w 2700774"/>
              <a:gd name="connsiteY7" fmla="*/ 128019 h 5256876"/>
              <a:gd name="connsiteX8" fmla="*/ 1350387 w 2700774"/>
              <a:gd name="connsiteY8" fmla="*/ 0 h 525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774" h="5256876">
                <a:moveTo>
                  <a:pt x="1350387" y="0"/>
                </a:moveTo>
                <a:lnTo>
                  <a:pt x="1521584" y="128019"/>
                </a:lnTo>
                <a:cubicBezTo>
                  <a:pt x="2241745" y="722349"/>
                  <a:pt x="2700774" y="1621788"/>
                  <a:pt x="2700774" y="2628438"/>
                </a:cubicBezTo>
                <a:cubicBezTo>
                  <a:pt x="2700774" y="3635089"/>
                  <a:pt x="2241745" y="4534528"/>
                  <a:pt x="1521584" y="5128857"/>
                </a:cubicBezTo>
                <a:lnTo>
                  <a:pt x="1350387" y="5256876"/>
                </a:lnTo>
                <a:lnTo>
                  <a:pt x="1179190" y="5128857"/>
                </a:lnTo>
                <a:cubicBezTo>
                  <a:pt x="459029" y="4534528"/>
                  <a:pt x="0" y="3635089"/>
                  <a:pt x="0" y="2628438"/>
                </a:cubicBezTo>
                <a:cubicBezTo>
                  <a:pt x="0" y="1621788"/>
                  <a:pt x="459029" y="722349"/>
                  <a:pt x="1179190" y="128019"/>
                </a:cubicBezTo>
                <a:lnTo>
                  <a:pt x="1350387" y="0"/>
                </a:lnTo>
                <a:close/>
              </a:path>
            </a:pathLst>
          </a:cu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uk-UA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4A741210-AB16-386D-DCCE-7225209861C2}"/>
              </a:ext>
            </a:extLst>
          </p:cNvPr>
          <p:cNvSpPr/>
          <p:nvPr/>
        </p:nvSpPr>
        <p:spPr>
          <a:xfrm>
            <a:off x="965667" y="188640"/>
            <a:ext cx="5130333" cy="6480720"/>
          </a:xfrm>
          <a:custGeom>
            <a:avLst/>
            <a:gdLst>
              <a:gd name="connsiteX0" fmla="*/ 3240360 w 5130333"/>
              <a:gd name="connsiteY0" fmla="*/ 0 h 6480720"/>
              <a:gd name="connsiteX1" fmla="*/ 5052076 w 5130333"/>
              <a:gd name="connsiteY1" fmla="*/ 553403 h 6480720"/>
              <a:gd name="connsiteX2" fmla="*/ 5130333 w 5130333"/>
              <a:gd name="connsiteY2" fmla="*/ 611922 h 6480720"/>
              <a:gd name="connsiteX3" fmla="*/ 4959136 w 5130333"/>
              <a:gd name="connsiteY3" fmla="*/ 739941 h 6480720"/>
              <a:gd name="connsiteX4" fmla="*/ 3779946 w 5130333"/>
              <a:gd name="connsiteY4" fmla="*/ 3240360 h 6480720"/>
              <a:gd name="connsiteX5" fmla="*/ 4959136 w 5130333"/>
              <a:gd name="connsiteY5" fmla="*/ 5740779 h 6480720"/>
              <a:gd name="connsiteX6" fmla="*/ 5130333 w 5130333"/>
              <a:gd name="connsiteY6" fmla="*/ 5868798 h 6480720"/>
              <a:gd name="connsiteX7" fmla="*/ 5052076 w 5130333"/>
              <a:gd name="connsiteY7" fmla="*/ 5927317 h 6480720"/>
              <a:gd name="connsiteX8" fmla="*/ 3240360 w 5130333"/>
              <a:gd name="connsiteY8" fmla="*/ 6480720 h 6480720"/>
              <a:gd name="connsiteX9" fmla="*/ 0 w 5130333"/>
              <a:gd name="connsiteY9" fmla="*/ 3240360 h 6480720"/>
              <a:gd name="connsiteX10" fmla="*/ 3240360 w 5130333"/>
              <a:gd name="connsiteY10" fmla="*/ 0 h 648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30333" h="6480720">
                <a:moveTo>
                  <a:pt x="3240360" y="0"/>
                </a:moveTo>
                <a:cubicBezTo>
                  <a:pt x="3911461" y="0"/>
                  <a:pt x="4534911" y="204013"/>
                  <a:pt x="5052076" y="553403"/>
                </a:cubicBezTo>
                <a:lnTo>
                  <a:pt x="5130333" y="611922"/>
                </a:lnTo>
                <a:lnTo>
                  <a:pt x="4959136" y="739941"/>
                </a:lnTo>
                <a:cubicBezTo>
                  <a:pt x="4238975" y="1334271"/>
                  <a:pt x="3779946" y="2233710"/>
                  <a:pt x="3779946" y="3240360"/>
                </a:cubicBezTo>
                <a:cubicBezTo>
                  <a:pt x="3779946" y="4247011"/>
                  <a:pt x="4238975" y="5146450"/>
                  <a:pt x="4959136" y="5740779"/>
                </a:cubicBezTo>
                <a:lnTo>
                  <a:pt x="5130333" y="5868798"/>
                </a:lnTo>
                <a:lnTo>
                  <a:pt x="5052076" y="5927317"/>
                </a:lnTo>
                <a:cubicBezTo>
                  <a:pt x="4534911" y="6276707"/>
                  <a:pt x="3911461" y="6480720"/>
                  <a:pt x="3240360" y="6480720"/>
                </a:cubicBezTo>
                <a:cubicBezTo>
                  <a:pt x="1450759" y="6480720"/>
                  <a:pt x="0" y="5029961"/>
                  <a:pt x="0" y="3240360"/>
                </a:cubicBezTo>
                <a:cubicBezTo>
                  <a:pt x="0" y="1450759"/>
                  <a:pt x="1450759" y="0"/>
                  <a:pt x="3240360" y="0"/>
                </a:cubicBezTo>
                <a:close/>
              </a:path>
            </a:pathLst>
          </a:cu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uk-UA" sz="11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70ACE1E-4F9C-20B0-4CB9-16D7923AF26A}"/>
              </a:ext>
            </a:extLst>
          </p:cNvPr>
          <p:cNvSpPr/>
          <p:nvPr/>
        </p:nvSpPr>
        <p:spPr>
          <a:xfrm>
            <a:off x="6096000" y="188640"/>
            <a:ext cx="5130333" cy="6480720"/>
          </a:xfrm>
          <a:custGeom>
            <a:avLst/>
            <a:gdLst>
              <a:gd name="connsiteX0" fmla="*/ 1889973 w 5130333"/>
              <a:gd name="connsiteY0" fmla="*/ 0 h 6480720"/>
              <a:gd name="connsiteX1" fmla="*/ 5130333 w 5130333"/>
              <a:gd name="connsiteY1" fmla="*/ 3240360 h 6480720"/>
              <a:gd name="connsiteX2" fmla="*/ 1889973 w 5130333"/>
              <a:gd name="connsiteY2" fmla="*/ 6480720 h 6480720"/>
              <a:gd name="connsiteX3" fmla="*/ 78257 w 5130333"/>
              <a:gd name="connsiteY3" fmla="*/ 5927317 h 6480720"/>
              <a:gd name="connsiteX4" fmla="*/ 0 w 5130333"/>
              <a:gd name="connsiteY4" fmla="*/ 5868798 h 6480720"/>
              <a:gd name="connsiteX5" fmla="*/ 171197 w 5130333"/>
              <a:gd name="connsiteY5" fmla="*/ 5740779 h 6480720"/>
              <a:gd name="connsiteX6" fmla="*/ 1350387 w 5130333"/>
              <a:gd name="connsiteY6" fmla="*/ 3240360 h 6480720"/>
              <a:gd name="connsiteX7" fmla="*/ 171197 w 5130333"/>
              <a:gd name="connsiteY7" fmla="*/ 739941 h 6480720"/>
              <a:gd name="connsiteX8" fmla="*/ 0 w 5130333"/>
              <a:gd name="connsiteY8" fmla="*/ 611922 h 6480720"/>
              <a:gd name="connsiteX9" fmla="*/ 78257 w 5130333"/>
              <a:gd name="connsiteY9" fmla="*/ 553403 h 6480720"/>
              <a:gd name="connsiteX10" fmla="*/ 1889973 w 5130333"/>
              <a:gd name="connsiteY10" fmla="*/ 0 h 648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30333" h="6480720">
                <a:moveTo>
                  <a:pt x="1889973" y="0"/>
                </a:moveTo>
                <a:cubicBezTo>
                  <a:pt x="3679574" y="0"/>
                  <a:pt x="5130333" y="1450759"/>
                  <a:pt x="5130333" y="3240360"/>
                </a:cubicBezTo>
                <a:cubicBezTo>
                  <a:pt x="5130333" y="5029961"/>
                  <a:pt x="3679574" y="6480720"/>
                  <a:pt x="1889973" y="6480720"/>
                </a:cubicBezTo>
                <a:cubicBezTo>
                  <a:pt x="1218873" y="6480720"/>
                  <a:pt x="595422" y="6276707"/>
                  <a:pt x="78257" y="5927317"/>
                </a:cubicBezTo>
                <a:lnTo>
                  <a:pt x="0" y="5868798"/>
                </a:lnTo>
                <a:lnTo>
                  <a:pt x="171197" y="5740779"/>
                </a:lnTo>
                <a:cubicBezTo>
                  <a:pt x="891358" y="5146450"/>
                  <a:pt x="1350387" y="4247011"/>
                  <a:pt x="1350387" y="3240360"/>
                </a:cubicBezTo>
                <a:cubicBezTo>
                  <a:pt x="1350387" y="2233710"/>
                  <a:pt x="891358" y="1334271"/>
                  <a:pt x="171197" y="739941"/>
                </a:cubicBezTo>
                <a:lnTo>
                  <a:pt x="0" y="611922"/>
                </a:lnTo>
                <a:lnTo>
                  <a:pt x="78257" y="553403"/>
                </a:lnTo>
                <a:cubicBezTo>
                  <a:pt x="595422" y="204013"/>
                  <a:pt x="1218873" y="0"/>
                  <a:pt x="1889973" y="0"/>
                </a:cubicBezTo>
                <a:close/>
              </a:path>
            </a:pathLst>
          </a:cu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1556400" y="1988840"/>
            <a:ext cx="301717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 err="1">
                <a:latin typeface="Century Gothic" panose="020B0502020202020204" pitchFamily="34" charset="0"/>
              </a:rPr>
              <a:t>Нуклеоїд</a:t>
            </a:r>
            <a:endParaRPr lang="uk-UA" sz="1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Кільцева ДНК, вільно циркулююча у </a:t>
            </a:r>
          </a:p>
          <a:p>
            <a:r>
              <a:rPr lang="uk-UA" sz="1400" dirty="0">
                <a:latin typeface="Century Gothic" panose="020B0502020202020204" pitchFamily="34" charset="0"/>
              </a:rPr>
              <a:t>клітині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Більш проста будова ДНК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Немає мембранних органел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Зазвичай клітина менша за</a:t>
            </a:r>
          </a:p>
          <a:p>
            <a:r>
              <a:rPr lang="uk-UA" sz="1400" dirty="0">
                <a:latin typeface="Century Gothic" panose="020B0502020202020204" pitchFamily="34" charset="0"/>
              </a:rPr>
              <a:t> розміром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 клітини діляться шляхом бінарного </a:t>
            </a:r>
          </a:p>
          <a:p>
            <a:r>
              <a:rPr lang="uk-UA" sz="1400" dirty="0">
                <a:latin typeface="Century Gothic" panose="020B0502020202020204" pitchFamily="34" charset="0"/>
              </a:rPr>
              <a:t>поділу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Як правило одноклітинні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Аеробні та анаеробні</a:t>
            </a:r>
          </a:p>
          <a:p>
            <a:endParaRPr lang="uk-UA" sz="1400" dirty="0">
              <a:latin typeface="Century Gothic" panose="020B0502020202020204" pitchFamily="34" charset="0"/>
            </a:endParaRPr>
          </a:p>
          <a:p>
            <a:endParaRPr lang="uk-UA" sz="1400" dirty="0">
              <a:latin typeface="Century Gothic" panose="020B0502020202020204" pitchFamily="34" charset="0"/>
            </a:endParaRPr>
          </a:p>
          <a:p>
            <a:endParaRPr lang="uk-UA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81728" y="2197893"/>
            <a:ext cx="30538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Ядро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Лінійна ДНК, яка знаходиться у ядрі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Більш складна будова ДНК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Мембранні органели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Зазвичай набагато більші за</a:t>
            </a:r>
          </a:p>
          <a:p>
            <a:r>
              <a:rPr lang="uk-UA" sz="1400" dirty="0">
                <a:latin typeface="Century Gothic" panose="020B0502020202020204" pitchFamily="34" charset="0"/>
              </a:rPr>
              <a:t> розміром клітини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Поділ клітин шляхом мітозу та мейозу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Як правило, багатоклітинні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dirty="0">
                <a:latin typeface="Century Gothic" panose="020B0502020202020204" pitchFamily="34" charset="0"/>
              </a:rPr>
              <a:t>Аеробні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748" y="2101693"/>
            <a:ext cx="20178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Хромосоми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ДНК, як генетичний матеріал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Рибосоми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Цитоплазма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Цитоплазматична мембрана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Іноді клітинна стінка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Century Gothic" panose="020B0502020202020204" pitchFamily="34" charset="0"/>
              </a:rPr>
              <a:t>Вакуолі</a:t>
            </a:r>
          </a:p>
          <a:p>
            <a:endParaRPr lang="uk-UA" sz="1100" dirty="0">
              <a:latin typeface="Century Gothic" panose="020B0502020202020204" pitchFamily="34" charset="0"/>
            </a:endParaRPr>
          </a:p>
          <a:p>
            <a:endParaRPr lang="uk-UA" sz="1100" dirty="0">
              <a:latin typeface="Century Gothic" panose="020B0502020202020204" pitchFamily="34" charset="0"/>
            </a:endParaRPr>
          </a:p>
          <a:p>
            <a:endParaRPr lang="uk-UA" sz="1100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82162" y="5977230"/>
            <a:ext cx="2247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Century Gothic" panose="020B0502020202020204" pitchFamily="34" charset="0"/>
              </a:rPr>
              <a:t>Прокаріоти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1673" y="341927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Century Gothic" panose="020B0502020202020204" pitchFamily="34" charset="0"/>
              </a:rPr>
              <a:t>Еукаріоти</a:t>
            </a:r>
          </a:p>
        </p:txBody>
      </p:sp>
    </p:spTree>
    <p:extLst>
      <p:ext uri="{BB962C8B-B14F-4D97-AF65-F5344CB8AC3E}">
        <p14:creationId xmlns:p14="http://schemas.microsoft.com/office/powerpoint/2010/main" val="282756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1378055338-files.gitbook.io/~/files/v0/b/gitbook-legacy-files/o/assets%2F-LWNQxQcC03K2QpOHtO7%2F-LWNR3nctEnCmHgoxAnT%2F-LWNRDZ054YOYW7XoSrm%2Fcarstvo.png?generation=1547672056616067&amp;alt=m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1988840"/>
            <a:ext cx="277177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5560" y="476672"/>
            <a:ext cx="856895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/>
              <a:t>Таксономія</a:t>
            </a:r>
            <a:endParaRPr lang="uk-UA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1978518"/>
            <a:ext cx="3154859" cy="4591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84" y="2142010"/>
            <a:ext cx="2839175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19536" y="692696"/>
            <a:ext cx="8598829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Властивості бактерій:</a:t>
            </a:r>
          </a:p>
          <a:p>
            <a:endParaRPr lang="uk-UA" sz="2800" dirty="0">
              <a:latin typeface="Century Gothic" panose="020B0502020202020204" pitchFamily="34" charset="0"/>
            </a:endParaRPr>
          </a:p>
          <a:p>
            <a:r>
              <a:rPr lang="uk-UA" sz="2800" b="1" dirty="0">
                <a:latin typeface="Century Gothic" panose="020B0502020202020204" pitchFamily="34" charset="0"/>
              </a:rPr>
              <a:t>Фенотип</a:t>
            </a:r>
          </a:p>
          <a:p>
            <a:r>
              <a:rPr lang="uk-UA" sz="2800" dirty="0">
                <a:latin typeface="Century Gothic" panose="020B0502020202020204" pitchFamily="34" charset="0"/>
              </a:rPr>
              <a:t>Морфологічні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структура, форма, організація в мазку</a:t>
            </a:r>
            <a:endParaRPr lang="uk-UA" sz="2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uk-UA" sz="2800" dirty="0" err="1">
                <a:latin typeface="Century Gothic" panose="020B0502020202020204" pitchFamily="34" charset="0"/>
              </a:rPr>
              <a:t>Тінкторіальні</a:t>
            </a:r>
            <a:r>
              <a:rPr lang="uk-UA" sz="2800" dirty="0">
                <a:latin typeface="Century Gothic" panose="020B0502020202020204" pitchFamily="34" charset="0"/>
              </a:rPr>
              <a:t>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відношення до забарвлення</a:t>
            </a:r>
          </a:p>
          <a:p>
            <a:r>
              <a:rPr lang="uk-UA" sz="2800" dirty="0" err="1">
                <a:latin typeface="Century Gothic" panose="020B0502020202020204" pitchFamily="34" charset="0"/>
              </a:rPr>
              <a:t>Культуральні</a:t>
            </a:r>
            <a:r>
              <a:rPr lang="uk-UA" sz="2800" dirty="0">
                <a:latin typeface="Century Gothic" panose="020B0502020202020204" pitchFamily="34" charset="0"/>
              </a:rPr>
              <a:t>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вимоги до та характер росту на середовищах</a:t>
            </a:r>
            <a:endParaRPr lang="uk-UA" sz="2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uk-UA" sz="2800" dirty="0">
                <a:latin typeface="Century Gothic" panose="020B0502020202020204" pitchFamily="34" charset="0"/>
              </a:rPr>
              <a:t>Біохімічні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ферментативна активність</a:t>
            </a:r>
          </a:p>
          <a:p>
            <a:r>
              <a:rPr lang="uk-UA" sz="2800" dirty="0">
                <a:latin typeface="Century Gothic" panose="020B0502020202020204" pitchFamily="34" charset="0"/>
              </a:rPr>
              <a:t>Серологічні </a:t>
            </a:r>
            <a:r>
              <a:rPr lang="uk-UA" sz="2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антигенні властивості</a:t>
            </a:r>
          </a:p>
          <a:p>
            <a:r>
              <a:rPr lang="uk-UA" sz="2800" dirty="0">
                <a:latin typeface="Century Gothic" panose="020B0502020202020204" pitchFamily="34" charset="0"/>
              </a:rPr>
              <a:t>Чутливість до фагів</a:t>
            </a:r>
          </a:p>
          <a:p>
            <a:r>
              <a:rPr lang="uk-UA" sz="2800" dirty="0">
                <a:latin typeface="Century Gothic" panose="020B0502020202020204" pitchFamily="34" charset="0"/>
              </a:rPr>
              <a:t>Чутливість до антибіотиків </a:t>
            </a:r>
          </a:p>
          <a:p>
            <a:endParaRPr lang="uk-UA" sz="2800" dirty="0">
              <a:latin typeface="Century Gothic" panose="020B0502020202020204" pitchFamily="34" charset="0"/>
            </a:endParaRPr>
          </a:p>
          <a:p>
            <a:r>
              <a:rPr lang="uk-UA" sz="2800" b="1" dirty="0">
                <a:latin typeface="Century Gothic" panose="020B0502020202020204" pitchFamily="34" charset="0"/>
              </a:rPr>
              <a:t>Генотип</a:t>
            </a:r>
          </a:p>
          <a:p>
            <a:endParaRPr lang="ru-RU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E1B9007-F206-7D3F-1964-D606D3A244DD}"/>
              </a:ext>
            </a:extLst>
          </p:cNvPr>
          <p:cNvSpPr/>
          <p:nvPr/>
        </p:nvSpPr>
        <p:spPr>
          <a:xfrm>
            <a:off x="7392144" y="4053550"/>
            <a:ext cx="1681248" cy="8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A998FE-9B8E-DF68-6068-AE3EC4A60AC7}"/>
              </a:ext>
            </a:extLst>
          </p:cNvPr>
          <p:cNvSpPr txBox="1"/>
          <p:nvPr/>
        </p:nvSpPr>
        <p:spPr>
          <a:xfrm>
            <a:off x="1631504" y="6012203"/>
            <a:ext cx="8914620" cy="646331"/>
          </a:xfrm>
          <a:prstGeom prst="rect">
            <a:avLst/>
          </a:prstGeom>
          <a:solidFill>
            <a:srgbClr val="FFFFFF">
              <a:alpha val="50980"/>
            </a:srgbClr>
          </a:solidFill>
        </p:spPr>
        <p:txBody>
          <a:bodyPr wrap="none" rtlCol="0">
            <a:spAutoFit/>
          </a:bodyPr>
          <a:lstStyle/>
          <a:p>
            <a:r>
              <a:rPr lang="uk-UA" sz="3600" b="1" dirty="0">
                <a:latin typeface="Century Gothic" panose="020B0502020202020204" pitchFamily="34" charset="0"/>
              </a:rPr>
              <a:t>МОРФОЛОГІЯ БАКТЕРІАЛЬНОЇ КЛІТИНИ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260648"/>
            <a:ext cx="7105487" cy="54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7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96584-6AE4-9640-8C7D-D0C113A666CC}"/>
              </a:ext>
            </a:extLst>
          </p:cNvPr>
          <p:cNvSpPr txBox="1"/>
          <p:nvPr/>
        </p:nvSpPr>
        <p:spPr>
          <a:xfrm>
            <a:off x="20256" y="6552847"/>
            <a:ext cx="2324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Mariana Ruiz </a:t>
            </a:r>
            <a:r>
              <a:rPr lang="en-US" sz="1400" b="0" i="0" u="none" strike="noStrike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  <a:hlinkClick r:id="rId2" tooltip="User:LadyofHats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LadyofHats</a:t>
            </a:r>
            <a:endParaRPr lang="uk-UA" sz="1400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FF7EF8-3A34-FF88-1169-9207EC496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9" r="40301" b="20679"/>
          <a:stretch/>
        </p:blipFill>
        <p:spPr>
          <a:xfrm>
            <a:off x="1631504" y="0"/>
            <a:ext cx="5472608" cy="6632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C1A312-CC6E-1029-E6E9-59B387557D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35"/>
          <a:stretch/>
        </p:blipFill>
        <p:spPr>
          <a:xfrm>
            <a:off x="7235564" y="-9536"/>
            <a:ext cx="295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37"/>
          <a:stretch>
            <a:fillRect/>
          </a:stretch>
        </p:blipFill>
        <p:spPr>
          <a:xfrm>
            <a:off x="3791744" y="195880"/>
            <a:ext cx="3986212" cy="6408737"/>
          </a:xfrm>
        </p:spPr>
      </p:pic>
      <p:sp>
        <p:nvSpPr>
          <p:cNvPr id="32770" name="TextBox 6"/>
          <p:cNvSpPr txBox="1">
            <a:spLocks noChangeArrowheads="1"/>
          </p:cNvSpPr>
          <p:nvPr/>
        </p:nvSpPr>
        <p:spPr bwMode="auto">
          <a:xfrm>
            <a:off x="1685925" y="874713"/>
            <a:ext cx="1170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200" b="1" dirty="0">
                <a:latin typeface="Century Gothic" panose="020B0502020202020204" pitchFamily="34" charset="0"/>
              </a:rPr>
              <a:t>Коки</a:t>
            </a:r>
            <a:endParaRPr lang="en-US" altLang="ru-RU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609577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</p:spTree>
    <p:extLst>
      <p:ext uri="{BB962C8B-B14F-4D97-AF65-F5344CB8AC3E}">
        <p14:creationId xmlns:p14="http://schemas.microsoft.com/office/powerpoint/2010/main" val="398735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7A81DF-F3E4-6F45-9C3C-25233FC92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2550282"/>
            <a:ext cx="375047" cy="6136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00C236-D859-0D48-AAB1-4EB95EC10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1936643"/>
            <a:ext cx="375047" cy="6136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AA4BD1-DD75-1741-9F57-9BB038FED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1323004"/>
            <a:ext cx="375047" cy="6136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A3041F-7395-2A4A-AB54-5C51490E4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709365"/>
            <a:ext cx="375047" cy="6136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066313-C92A-9A4E-B941-1B74B0E4B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5" y="95726"/>
            <a:ext cx="375047" cy="613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2D7056-3042-944A-BCFC-CCF55D340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5618477"/>
            <a:ext cx="375047" cy="613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AE9516-2C25-5D46-A502-1CD923028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5004838"/>
            <a:ext cx="375047" cy="6136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1CA578-37CE-A144-BCE6-16C4CA36D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4391199"/>
            <a:ext cx="375047" cy="6136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8F041D-4BF4-EA4A-A48E-4FACDEFEA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3777560"/>
            <a:ext cx="375047" cy="6136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EA0204-3720-2549-9D3A-7C0E9C101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5" y="3163921"/>
            <a:ext cx="375047" cy="6136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DB65EB-D299-6943-9356-E17507E98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6232116"/>
            <a:ext cx="375047" cy="613639"/>
          </a:xfrm>
          <a:prstGeom prst="rect">
            <a:avLst/>
          </a:prstGeom>
        </p:spPr>
      </p:pic>
      <p:pic>
        <p:nvPicPr>
          <p:cNvPr id="13" name="Content Placeholder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0013"/>
          <a:stretch>
            <a:fillRect/>
          </a:stretch>
        </p:blipFill>
        <p:spPr bwMode="auto">
          <a:xfrm>
            <a:off x="3359696" y="382837"/>
            <a:ext cx="5111750" cy="635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199456" y="908720"/>
            <a:ext cx="16850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200" b="1" dirty="0" err="1">
                <a:latin typeface="Century Gothic" panose="020B0502020202020204" pitchFamily="34" charset="0"/>
              </a:rPr>
              <a:t>Бацили</a:t>
            </a:r>
            <a:endParaRPr lang="en-US" altLang="ru-RU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3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7A81DF-F3E4-6F45-9C3C-25233FC92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2550282"/>
            <a:ext cx="375047" cy="6136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00C236-D859-0D48-AAB1-4EB95EC10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1936643"/>
            <a:ext cx="375047" cy="6136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AA4BD1-DD75-1741-9F57-9BB038FED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1323004"/>
            <a:ext cx="375047" cy="6136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A3041F-7395-2A4A-AB54-5C51490E4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709365"/>
            <a:ext cx="375047" cy="6136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066313-C92A-9A4E-B941-1B74B0E4B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5" y="95726"/>
            <a:ext cx="375047" cy="613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2D7056-3042-944A-BCFC-CCF55D340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5618477"/>
            <a:ext cx="375047" cy="613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AE9516-2C25-5D46-A502-1CD923028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5004838"/>
            <a:ext cx="375047" cy="6136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1CA578-37CE-A144-BCE6-16C4CA36D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4391199"/>
            <a:ext cx="375047" cy="6136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8F041D-4BF4-EA4A-A48E-4FACDEFEA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4" y="3777560"/>
            <a:ext cx="375047" cy="6136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EA0204-3720-2549-9D3A-7C0E9C101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5" y="3163921"/>
            <a:ext cx="375047" cy="6136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DB65EB-D299-6943-9356-E17507E98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r="34375"/>
          <a:stretch/>
        </p:blipFill>
        <p:spPr>
          <a:xfrm>
            <a:off x="11712623" y="6232116"/>
            <a:ext cx="375047" cy="613639"/>
          </a:xfrm>
          <a:prstGeom prst="rect">
            <a:avLst/>
          </a:prstGeom>
        </p:spPr>
      </p:pic>
      <p:pic>
        <p:nvPicPr>
          <p:cNvPr id="13" name="Content Placeholder 4" descr="A picture containing diagram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736" y="426457"/>
            <a:ext cx="5183188" cy="61690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839416" y="836712"/>
            <a:ext cx="23423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ru-RU" sz="3200" b="1" dirty="0">
                <a:latin typeface="Century Gothic" panose="020B0502020202020204" pitchFamily="34" charset="0"/>
              </a:rPr>
              <a:t>Спірохети</a:t>
            </a:r>
            <a:endParaRPr lang="en-US" altLang="ru-RU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1981200" y="5732464"/>
            <a:ext cx="8153400" cy="439737"/>
          </a:xfrm>
        </p:spPr>
        <p:txBody>
          <a:bodyPr/>
          <a:lstStyle/>
          <a:p>
            <a:pPr marL="0" indent="0"/>
            <a:endParaRPr lang="ru-RU" altLang="ru-RU" sz="2200"/>
          </a:p>
        </p:txBody>
      </p:sp>
      <p:sp>
        <p:nvSpPr>
          <p:cNvPr id="2969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919288" y="0"/>
            <a:ext cx="4464050" cy="1512888"/>
          </a:xfrm>
        </p:spPr>
        <p:txBody>
          <a:bodyPr anchor="t">
            <a:normAutofit fontScale="90000"/>
          </a:bodyPr>
          <a:lstStyle/>
          <a:p>
            <a:pPr algn="ctr" eaLnBrk="1" hangingPunct="1"/>
            <a:r>
              <a:rPr lang="ru-RU" altLang="ru-RU" sz="4600" b="1" dirty="0" err="1" smtClean="0"/>
              <a:t>Форми</a:t>
            </a:r>
            <a:r>
              <a:rPr lang="ru-RU" altLang="ru-RU" sz="4600" b="1" dirty="0" smtClean="0"/>
              <a:t> </a:t>
            </a:r>
            <a:r>
              <a:rPr lang="ru-RU" altLang="ru-RU" sz="4600" b="1" dirty="0" err="1" smtClean="0"/>
              <a:t>бактер</a:t>
            </a:r>
            <a:r>
              <a:rPr lang="uk-UA" altLang="ru-RU" sz="4600" b="1" dirty="0" err="1" smtClean="0"/>
              <a:t>ій</a:t>
            </a:r>
            <a:r>
              <a:rPr lang="ru-RU" altLang="ru-RU" sz="4600" b="1" dirty="0" smtClean="0"/>
              <a:t>  </a:t>
            </a:r>
            <a:r>
              <a:rPr lang="uk-UA" altLang="ru-RU" sz="2400" b="1" dirty="0" err="1" smtClean="0">
                <a:solidFill>
                  <a:srgbClr val="0070C0"/>
                </a:solidFill>
              </a:rPr>
              <a:t>скануюча</a:t>
            </a:r>
            <a:r>
              <a:rPr lang="uk-UA" altLang="ru-RU" sz="2400" b="1" dirty="0" smtClean="0">
                <a:solidFill>
                  <a:srgbClr val="0070C0"/>
                </a:solidFill>
              </a:rPr>
              <a:t> електрона мікроскопія</a:t>
            </a:r>
            <a:endParaRPr lang="ru-RU" altLang="ru-RU" sz="2400" b="1" dirty="0">
              <a:solidFill>
                <a:srgbClr val="0070C0"/>
              </a:solidFill>
            </a:endParaRPr>
          </a:p>
        </p:txBody>
      </p:sp>
      <p:pic>
        <p:nvPicPr>
          <p:cNvPr id="29700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3644900"/>
            <a:ext cx="362585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9" y="2276476"/>
            <a:ext cx="4872037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115888"/>
            <a:ext cx="29527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873776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>
            <a:extLst>
              <a:ext uri="{FF2B5EF4-FFF2-40B4-BE49-F238E27FC236}">
                <a16:creationId xmlns:a16="http://schemas.microsoft.com/office/drawing/2014/main" id="{EF6F0E46-C561-59E6-73C4-24408291A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400338"/>
            <a:ext cx="9144000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Box 4">
            <a:extLst>
              <a:ext uri="{FF2B5EF4-FFF2-40B4-BE49-F238E27FC236}">
                <a16:creationId xmlns:a16="http://schemas.microsoft.com/office/drawing/2014/main" id="{5DC24B9C-CC66-F7A9-2355-03E23B2C9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021" y="96837"/>
            <a:ext cx="42899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en-UA" sz="2000" b="1" dirty="0">
                <a:latin typeface="Century Gothic" panose="020B0502020202020204" pitchFamily="34" charset="0"/>
              </a:rPr>
              <a:t>ЦИТОПЛАЗМАТИЧНА МЕМБРАНА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CC9CE4-7DF4-310D-0B47-D6B976584EF6}"/>
              </a:ext>
            </a:extLst>
          </p:cNvPr>
          <p:cNvSpPr txBox="1"/>
          <p:nvPr/>
        </p:nvSpPr>
        <p:spPr>
          <a:xfrm>
            <a:off x="1" y="6600972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335344" y="1988840"/>
            <a:ext cx="2640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</a:t>
            </a:r>
            <a:r>
              <a:rPr lang="ru-RU" b="1" dirty="0" err="1" smtClean="0"/>
              <a:t>Функції</a:t>
            </a:r>
            <a:r>
              <a:rPr lang="ru-RU" b="1" dirty="0" smtClean="0"/>
              <a:t>:</a:t>
            </a:r>
          </a:p>
          <a:p>
            <a:r>
              <a:rPr lang="ru-RU" b="1" dirty="0" err="1" smtClean="0"/>
              <a:t>Бар'єр</a:t>
            </a:r>
            <a:r>
              <a:rPr lang="ru-RU" b="1" dirty="0" smtClean="0"/>
              <a:t> </a:t>
            </a:r>
            <a:r>
              <a:rPr lang="ru-RU" b="1" dirty="0" err="1"/>
              <a:t>проникності</a:t>
            </a:r>
            <a:r>
              <a:rPr lang="ru-RU" b="1" dirty="0"/>
              <a:t>; </a:t>
            </a:r>
            <a:r>
              <a:rPr lang="ru-RU" b="1" dirty="0" err="1"/>
              <a:t>транспортування</a:t>
            </a:r>
            <a:r>
              <a:rPr lang="ru-RU" b="1" dirty="0"/>
              <a:t> </a:t>
            </a:r>
            <a:r>
              <a:rPr lang="ru-RU" b="1" dirty="0" err="1"/>
              <a:t>розчинених</a:t>
            </a:r>
            <a:r>
              <a:rPr lang="ru-RU" b="1" dirty="0"/>
              <a:t> </a:t>
            </a:r>
            <a:r>
              <a:rPr lang="ru-RU" b="1" dirty="0" err="1"/>
              <a:t>речовин</a:t>
            </a:r>
            <a:r>
              <a:rPr lang="ru-RU" b="1" dirty="0"/>
              <a:t>; </a:t>
            </a:r>
            <a:r>
              <a:rPr lang="ru-RU" b="1" dirty="0" err="1"/>
              <a:t>генерування</a:t>
            </a:r>
            <a:r>
              <a:rPr lang="ru-RU" b="1" dirty="0"/>
              <a:t> </a:t>
            </a:r>
            <a:r>
              <a:rPr lang="ru-RU" b="1" dirty="0" err="1"/>
              <a:t>енергії</a:t>
            </a:r>
            <a:r>
              <a:rPr lang="ru-RU" b="1" dirty="0"/>
              <a:t>; </a:t>
            </a:r>
            <a:r>
              <a:rPr lang="ru-RU" b="1" dirty="0" err="1"/>
              <a:t>розташування</a:t>
            </a:r>
            <a:r>
              <a:rPr lang="ru-RU" b="1" dirty="0"/>
              <a:t> </a:t>
            </a:r>
            <a:r>
              <a:rPr lang="ru-RU" b="1" dirty="0" err="1"/>
              <a:t>численних</a:t>
            </a:r>
            <a:r>
              <a:rPr lang="ru-RU" b="1" dirty="0"/>
              <a:t> </a:t>
            </a:r>
            <a:r>
              <a:rPr lang="ru-RU" b="1" dirty="0" err="1"/>
              <a:t>ферментних</a:t>
            </a:r>
            <a:r>
              <a:rPr lang="ru-RU" b="1" dirty="0"/>
              <a:t> систем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41209B2-6E94-E250-DDA5-DAA3295FEE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404813"/>
            <a:ext cx="9144000" cy="576262"/>
          </a:xfrm>
        </p:spPr>
        <p:txBody>
          <a:bodyPr rtlCol="0">
            <a:normAutofit fontScale="90000"/>
          </a:bodyPr>
          <a:lstStyle/>
          <a:p>
            <a:r>
              <a:rPr lang="uk-UA" sz="3200" b="1" dirty="0">
                <a:latin typeface="Century Gothic" panose="020B0502020202020204" pitchFamily="34" charset="0"/>
              </a:rPr>
              <a:t>ПЕПТИДОГЛІКАН </a:t>
            </a:r>
            <a:r>
              <a:rPr lang="uk-UA" sz="3200" dirty="0">
                <a:latin typeface="Century Gothic" panose="020B0502020202020204" pitchFamily="34" charset="0"/>
              </a:rPr>
              <a:t>(</a:t>
            </a:r>
            <a:r>
              <a:rPr lang="uk-UA" sz="3200" dirty="0" err="1">
                <a:latin typeface="Century Gothic" panose="020B0502020202020204" pitchFamily="34" charset="0"/>
              </a:rPr>
              <a:t>муреїн</a:t>
            </a:r>
            <a:r>
              <a:rPr lang="uk-UA" sz="3200" dirty="0">
                <a:latin typeface="Century Gothic" panose="020B0502020202020204" pitchFamily="34" charset="0"/>
              </a:rPr>
              <a:t>)</a:t>
            </a:r>
          </a:p>
        </p:txBody>
      </p:sp>
      <p:grpSp>
        <p:nvGrpSpPr>
          <p:cNvPr id="35842" name="Group 16">
            <a:extLst>
              <a:ext uri="{FF2B5EF4-FFF2-40B4-BE49-F238E27FC236}">
                <a16:creationId xmlns:a16="http://schemas.microsoft.com/office/drawing/2014/main" id="{37155F11-8C0C-71AF-7830-3513B139EE7F}"/>
              </a:ext>
            </a:extLst>
          </p:cNvPr>
          <p:cNvGrpSpPr>
            <a:grpSpLocks/>
          </p:cNvGrpSpPr>
          <p:nvPr/>
        </p:nvGrpSpPr>
        <p:grpSpPr bwMode="auto">
          <a:xfrm>
            <a:off x="983432" y="1628800"/>
            <a:ext cx="6437312" cy="4346575"/>
            <a:chOff x="521" y="981"/>
            <a:chExt cx="4055" cy="2738"/>
          </a:xfrm>
        </p:grpSpPr>
        <p:sp>
          <p:nvSpPr>
            <p:cNvPr id="35844" name="Text Box 5">
              <a:extLst>
                <a:ext uri="{FF2B5EF4-FFF2-40B4-BE49-F238E27FC236}">
                  <a16:creationId xmlns:a16="http://schemas.microsoft.com/office/drawing/2014/main" id="{EDDAB673-6756-8591-6C51-63204426F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981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 dirty="0">
                  <a:solidFill>
                    <a:srgbClr val="009900"/>
                  </a:solidFill>
                  <a:latin typeface="Arial" panose="020B0604020202020204" pitchFamily="34" charset="0"/>
                </a:rPr>
                <a:t>NAG</a:t>
              </a:r>
              <a:endParaRPr lang="ru-RU" altLang="uk-UA" sz="2000" b="1" dirty="0">
                <a:solidFill>
                  <a:srgbClr val="0099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45" name="Text Box 12">
              <a:extLst>
                <a:ext uri="{FF2B5EF4-FFF2-40B4-BE49-F238E27FC236}">
                  <a16:creationId xmlns:a16="http://schemas.microsoft.com/office/drawing/2014/main" id="{2F5FB919-E099-64A6-8559-30FCD75D4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1" y="2840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>
                  <a:solidFill>
                    <a:srgbClr val="0066CC"/>
                  </a:solidFill>
                  <a:latin typeface="Arial" panose="020B0604020202020204" pitchFamily="34" charset="0"/>
                </a:rPr>
                <a:t>NAM</a:t>
              </a:r>
              <a:endParaRPr lang="ru-RU" altLang="uk-UA" sz="2000" b="1">
                <a:solidFill>
                  <a:srgbClr val="0066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46" name="Text Box 6">
              <a:extLst>
                <a:ext uri="{FF2B5EF4-FFF2-40B4-BE49-F238E27FC236}">
                  <a16:creationId xmlns:a16="http://schemas.microsoft.com/office/drawing/2014/main" id="{2250D648-5FEE-5FD0-B671-0DB8D09A0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344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>
                  <a:solidFill>
                    <a:srgbClr val="009900"/>
                  </a:solidFill>
                  <a:latin typeface="Arial" panose="020B0604020202020204" pitchFamily="34" charset="0"/>
                </a:rPr>
                <a:t>NAG</a:t>
              </a:r>
              <a:endParaRPr lang="ru-RU" altLang="uk-UA" sz="2000" b="1">
                <a:solidFill>
                  <a:srgbClr val="00990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5847" name="Picture 14">
              <a:extLst>
                <a:ext uri="{FF2B5EF4-FFF2-40B4-BE49-F238E27FC236}">
                  <a16:creationId xmlns:a16="http://schemas.microsoft.com/office/drawing/2014/main" id="{B9700D0D-AC96-E92C-494D-5A51A9E64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1162"/>
              <a:ext cx="3692" cy="2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848" name="Text Box 10">
              <a:extLst>
                <a:ext uri="{FF2B5EF4-FFF2-40B4-BE49-F238E27FC236}">
                  <a16:creationId xmlns:a16="http://schemas.microsoft.com/office/drawing/2014/main" id="{C7909E41-504B-C14E-BB03-550B9D86E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1480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 dirty="0">
                  <a:solidFill>
                    <a:srgbClr val="0066CC"/>
                  </a:solidFill>
                  <a:latin typeface="Arial" panose="020B0604020202020204" pitchFamily="34" charset="0"/>
                </a:rPr>
                <a:t>NAM</a:t>
              </a:r>
              <a:endParaRPr lang="ru-RU" altLang="uk-UA" sz="2000" b="1" dirty="0">
                <a:solidFill>
                  <a:srgbClr val="0066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49" name="Text Box 11">
              <a:extLst>
                <a:ext uri="{FF2B5EF4-FFF2-40B4-BE49-F238E27FC236}">
                  <a16:creationId xmlns:a16="http://schemas.microsoft.com/office/drawing/2014/main" id="{DEBDE222-9120-8C58-F8D6-7E8AC1EFE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1661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 dirty="0">
                  <a:solidFill>
                    <a:srgbClr val="0066CC"/>
                  </a:solidFill>
                  <a:latin typeface="Arial" panose="020B0604020202020204" pitchFamily="34" charset="0"/>
                </a:rPr>
                <a:t>NAM</a:t>
              </a:r>
              <a:endParaRPr lang="ru-RU" altLang="uk-UA" sz="2000" b="1" dirty="0">
                <a:solidFill>
                  <a:srgbClr val="0066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50" name="Text Box 15">
              <a:extLst>
                <a:ext uri="{FF2B5EF4-FFF2-40B4-BE49-F238E27FC236}">
                  <a16:creationId xmlns:a16="http://schemas.microsoft.com/office/drawing/2014/main" id="{ED5EF3A7-85E8-3085-1242-108B8BA81E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470" y="2886"/>
              <a:ext cx="5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>
                  <a:solidFill>
                    <a:srgbClr val="0066CC"/>
                  </a:solidFill>
                  <a:latin typeface="Arial" panose="020B0604020202020204" pitchFamily="34" charset="0"/>
                </a:rPr>
                <a:t>NAM</a:t>
              </a:r>
              <a:endParaRPr lang="ru-RU" altLang="uk-UA" sz="2000" b="1">
                <a:solidFill>
                  <a:srgbClr val="0066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51" name="Text Box 9">
              <a:extLst>
                <a:ext uri="{FF2B5EF4-FFF2-40B4-BE49-F238E27FC236}">
                  <a16:creationId xmlns:a16="http://schemas.microsoft.com/office/drawing/2014/main" id="{46CD859A-94D8-E9C1-5C72-D939610988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1570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 dirty="0">
                  <a:solidFill>
                    <a:srgbClr val="009900"/>
                  </a:solidFill>
                  <a:latin typeface="Arial" panose="020B0604020202020204" pitchFamily="34" charset="0"/>
                </a:rPr>
                <a:t>NAG</a:t>
              </a:r>
              <a:endParaRPr lang="ru-RU" altLang="uk-UA" sz="2000" b="1" dirty="0">
                <a:solidFill>
                  <a:srgbClr val="0099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52" name="Text Box 4">
              <a:extLst>
                <a:ext uri="{FF2B5EF4-FFF2-40B4-BE49-F238E27FC236}">
                  <a16:creationId xmlns:a16="http://schemas.microsoft.com/office/drawing/2014/main" id="{4F01D977-2879-2C77-B0E6-ABAD5158D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2069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uk-UA" sz="2000" b="1">
                  <a:solidFill>
                    <a:srgbClr val="009900"/>
                  </a:solidFill>
                  <a:latin typeface="Arial" panose="020B0604020202020204" pitchFamily="34" charset="0"/>
                </a:rPr>
                <a:t>NAG</a:t>
              </a:r>
              <a:endParaRPr lang="ru-RU" altLang="uk-UA" sz="2000" b="1">
                <a:solidFill>
                  <a:srgbClr val="0099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" name="Text Box 5">
            <a:extLst>
              <a:ext uri="{FF2B5EF4-FFF2-40B4-BE49-F238E27FC236}">
                <a16:creationId xmlns:a16="http://schemas.microsoft.com/office/drawing/2014/main" id="{8A1FF8B4-16A9-C3B3-0CA7-76441ED65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006" y="3244914"/>
            <a:ext cx="38632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uk-UA" sz="2000" b="1" dirty="0">
                <a:solidFill>
                  <a:srgbClr val="009900"/>
                </a:solidFill>
                <a:latin typeface="Arial" panose="020B0604020202020204" pitchFamily="34" charset="0"/>
              </a:rPr>
              <a:t>NAG</a:t>
            </a:r>
            <a:r>
              <a:rPr lang="uk-UA" altLang="uk-UA" sz="2000" b="1" dirty="0">
                <a:solidFill>
                  <a:srgbClr val="009900"/>
                </a:solidFill>
                <a:latin typeface="Arial" panose="020B0604020202020204" pitchFamily="34" charset="0"/>
              </a:rPr>
              <a:t> – </a:t>
            </a:r>
            <a:r>
              <a:rPr lang="uk-UA" altLang="uk-UA" sz="1600" dirty="0" err="1">
                <a:solidFill>
                  <a:srgbClr val="009900"/>
                </a:solidFill>
                <a:latin typeface="Arial" panose="020B0604020202020204" pitchFamily="34" charset="0"/>
              </a:rPr>
              <a:t>глюкозамін</a:t>
            </a:r>
            <a:r>
              <a:rPr lang="uk-UA" altLang="uk-UA" sz="1600" dirty="0">
                <a:solidFill>
                  <a:srgbClr val="009900"/>
                </a:solidFill>
                <a:latin typeface="Arial" panose="020B0604020202020204" pitchFamily="34" charset="0"/>
              </a:rPr>
              <a:t>-</a:t>
            </a:r>
            <a:r>
              <a:rPr lang="en-US" altLang="uk-UA" sz="1600" dirty="0">
                <a:solidFill>
                  <a:srgbClr val="009900"/>
                </a:solidFill>
                <a:latin typeface="Arial" panose="020B0604020202020204" pitchFamily="34" charset="0"/>
              </a:rPr>
              <a:t>N-</a:t>
            </a:r>
            <a:r>
              <a:rPr lang="uk-UA" altLang="uk-UA" sz="1600" dirty="0">
                <a:solidFill>
                  <a:srgbClr val="009900"/>
                </a:solidFill>
                <a:latin typeface="Arial" panose="020B0604020202020204" pitchFamily="34" charset="0"/>
              </a:rPr>
              <a:t>ацетил</a:t>
            </a:r>
            <a:endParaRPr lang="ru-RU" altLang="uk-UA" sz="2000" dirty="0">
              <a:solidFill>
                <a:srgbClr val="0099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F81491CB-A865-CADB-4B43-52EA05630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006" y="3838638"/>
            <a:ext cx="38632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uk-UA" sz="2000" b="1" dirty="0">
                <a:solidFill>
                  <a:srgbClr val="0066CC"/>
                </a:solidFill>
                <a:latin typeface="Arial" panose="020B0604020202020204" pitchFamily="34" charset="0"/>
              </a:rPr>
              <a:t>NAM</a:t>
            </a:r>
            <a:r>
              <a:rPr lang="uk-UA" altLang="uk-UA" sz="2000" b="1" dirty="0">
                <a:solidFill>
                  <a:srgbClr val="0066CC"/>
                </a:solidFill>
                <a:latin typeface="Arial" panose="020B0604020202020204" pitchFamily="34" charset="0"/>
              </a:rPr>
              <a:t> – </a:t>
            </a:r>
            <a:r>
              <a:rPr lang="en-US" altLang="uk-UA" sz="1600" dirty="0">
                <a:solidFill>
                  <a:srgbClr val="0066CC"/>
                </a:solidFill>
                <a:latin typeface="Arial" panose="020B0604020202020204" pitchFamily="34" charset="0"/>
              </a:rPr>
              <a:t>N-</a:t>
            </a:r>
            <a:r>
              <a:rPr lang="uk-UA" altLang="uk-UA" sz="1600" dirty="0">
                <a:solidFill>
                  <a:srgbClr val="0066CC"/>
                </a:solidFill>
                <a:latin typeface="Arial" panose="020B0604020202020204" pitchFamily="34" charset="0"/>
              </a:rPr>
              <a:t>ацетил-</a:t>
            </a:r>
            <a:r>
              <a:rPr lang="uk-UA" altLang="uk-UA" sz="1600" dirty="0" err="1">
                <a:solidFill>
                  <a:srgbClr val="0066CC"/>
                </a:solidFill>
                <a:latin typeface="Arial" panose="020B0604020202020204" pitchFamily="34" charset="0"/>
              </a:rPr>
              <a:t>муреїнова</a:t>
            </a:r>
            <a:r>
              <a:rPr lang="uk-UA" altLang="uk-UA" sz="1600" dirty="0">
                <a:solidFill>
                  <a:srgbClr val="0066CC"/>
                </a:solidFill>
                <a:latin typeface="Arial" panose="020B0604020202020204" pitchFamily="34" charset="0"/>
              </a:rPr>
              <a:t> кислота</a:t>
            </a:r>
            <a:endParaRPr lang="ru-RU" altLang="uk-UA" sz="2000" dirty="0">
              <a:solidFill>
                <a:srgbClr val="0066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652E1239-7EA9-949B-2B8A-F03B64D440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648"/>
          <a:stretch/>
        </p:blipFill>
        <p:spPr bwMode="auto">
          <a:xfrm>
            <a:off x="779701" y="1844824"/>
            <a:ext cx="5013752" cy="410697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7A3E15-4360-3EC1-BDF5-33230F80D4B2}"/>
              </a:ext>
            </a:extLst>
          </p:cNvPr>
          <p:cNvSpPr txBox="1"/>
          <p:nvPr/>
        </p:nvSpPr>
        <p:spPr>
          <a:xfrm>
            <a:off x="3286577" y="476672"/>
            <a:ext cx="5618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Century Gothic" panose="020B0502020202020204" pitchFamily="34" charset="0"/>
              </a:rPr>
              <a:t>КЛІТИННА СТІНКА БАКТЕРІЙ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D4D072-1538-AED3-CB6D-33A91A3D136F}"/>
              </a:ext>
            </a:extLst>
          </p:cNvPr>
          <p:cNvSpPr/>
          <p:nvPr/>
        </p:nvSpPr>
        <p:spPr>
          <a:xfrm>
            <a:off x="5461221" y="3122818"/>
            <a:ext cx="1223596" cy="890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2A6C8729-696F-91EE-E8B3-EA85BBABDC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03" y="1500009"/>
            <a:ext cx="5979125" cy="432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77F607-E9CA-7B7F-7532-BFD0511F6B01}"/>
              </a:ext>
            </a:extLst>
          </p:cNvPr>
          <p:cNvSpPr txBox="1"/>
          <p:nvPr/>
        </p:nvSpPr>
        <p:spPr>
          <a:xfrm>
            <a:off x="1274934" y="5261728"/>
            <a:ext cx="447947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Century Gothic" panose="020B0502020202020204" pitchFamily="34" charset="0"/>
              </a:rPr>
              <a:t>Грам-позитивна</a:t>
            </a:r>
            <a:r>
              <a:rPr lang="uk-UA" sz="2000" dirty="0">
                <a:latin typeface="Century Gothic" panose="020B0502020202020204" pitchFamily="34" charset="0"/>
              </a:rPr>
              <a:t> клітинна стінка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63B299-8823-AB9B-48CC-2251EFF326AA}"/>
              </a:ext>
            </a:extLst>
          </p:cNvPr>
          <p:cNvSpPr txBox="1"/>
          <p:nvPr/>
        </p:nvSpPr>
        <p:spPr>
          <a:xfrm>
            <a:off x="6684817" y="5261728"/>
            <a:ext cx="423224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uk-UA" sz="2000" b="1" dirty="0">
                <a:latin typeface="Century Gothic" panose="020B0502020202020204" pitchFamily="34" charset="0"/>
              </a:rPr>
              <a:t>Грам-негативна</a:t>
            </a:r>
            <a:r>
              <a:rPr lang="uk-UA" sz="2000" dirty="0">
                <a:latin typeface="Century Gothic" panose="020B0502020202020204" pitchFamily="34" charset="0"/>
              </a:rPr>
              <a:t> клітинна стінка</a:t>
            </a:r>
          </a:p>
        </p:txBody>
      </p:sp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10345A9D-7C43-D55B-613D-74D9CCC496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05" t="30579" b="44457"/>
          <a:stretch/>
        </p:blipFill>
        <p:spPr bwMode="auto">
          <a:xfrm>
            <a:off x="5385165" y="3898312"/>
            <a:ext cx="891364" cy="890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10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249238"/>
            <a:ext cx="7991475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19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staining of bacterial spore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4" y="155576"/>
            <a:ext cx="8580437" cy="644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6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gram stainin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15888"/>
            <a:ext cx="8737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01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BE74E6-9A5F-1B14-6DD0-F23561813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9" t="20047" r="4599" b="2887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127448" y="6093296"/>
            <a:ext cx="3674404" cy="461665"/>
          </a:xfrm>
          <a:prstGeom prst="rect">
            <a:avLst/>
          </a:prstGeom>
          <a:solidFill>
            <a:srgbClr val="FFFFFF">
              <a:alpha val="52157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Staphylococcus aureus</a:t>
            </a:r>
            <a:endParaRPr lang="en-US" sz="2400" b="1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40216" y="6093296"/>
            <a:ext cx="2517036" cy="461665"/>
          </a:xfrm>
          <a:prstGeom prst="rect">
            <a:avLst/>
          </a:prstGeom>
          <a:solidFill>
            <a:srgbClr val="FFFFFF">
              <a:alpha val="52157"/>
            </a:srgbClr>
          </a:solidFill>
        </p:spPr>
        <p:txBody>
          <a:bodyPr wrap="none">
            <a:spAutoFit/>
          </a:bodyPr>
          <a:lstStyle/>
          <a:p>
            <a:pPr fontAlgn="base"/>
            <a:r>
              <a:rPr lang="en-US" sz="24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Escherichia coli</a:t>
            </a:r>
            <a:endParaRPr lang="en-US" sz="2400" b="1" i="0" dirty="0">
              <a:effectLst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0FBB0-8C5A-6137-49FD-1A9241296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34B6C8-BC7E-6259-1753-295E5A0E40B1}"/>
              </a:ext>
            </a:extLst>
          </p:cNvPr>
          <p:cNvSpPr txBox="1"/>
          <p:nvPr/>
        </p:nvSpPr>
        <p:spPr>
          <a:xfrm>
            <a:off x="8074968" y="6519446"/>
            <a:ext cx="4128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Michael R Francisco/Flickr/CC BY-SA 2.0</a:t>
            </a:r>
            <a:endParaRPr lang="uk-UA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1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Ziehl-Nielsen stainin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700214"/>
            <a:ext cx="699135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19288" y="5157788"/>
            <a:ext cx="8356600" cy="1079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3200" b="1" dirty="0" smtClean="0">
                <a:solidFill>
                  <a:srgbClr val="002060"/>
                </a:solidFill>
              </a:rPr>
              <a:t>Кислотостійкі бактерії</a:t>
            </a:r>
            <a:r>
              <a:rPr lang="en-US" sz="3200" b="1" dirty="0" smtClean="0">
                <a:solidFill>
                  <a:srgbClr val="002060"/>
                </a:solidFill>
              </a:rPr>
              <a:t>: </a:t>
            </a:r>
            <a:r>
              <a:rPr lang="en-US" sz="3200" b="1" dirty="0">
                <a:solidFill>
                  <a:srgbClr val="002060"/>
                </a:solidFill>
              </a:rPr>
              <a:t>Mycobacteria</a:t>
            </a:r>
          </a:p>
          <a:p>
            <a:pPr algn="ctr" eaLnBrk="1" hangingPunct="1">
              <a:defRPr/>
            </a:pPr>
            <a:r>
              <a:rPr lang="en-US" sz="3200" b="1" dirty="0">
                <a:solidFill>
                  <a:srgbClr val="002060"/>
                </a:solidFill>
              </a:rPr>
              <a:t>                                 </a:t>
            </a:r>
            <a:r>
              <a:rPr lang="uk-UA" sz="3200" b="1" dirty="0" smtClean="0">
                <a:solidFill>
                  <a:srgbClr val="002060"/>
                </a:solidFill>
              </a:rPr>
              <a:t>            </a:t>
            </a:r>
            <a:r>
              <a:rPr lang="en-US" sz="3200" b="1" dirty="0" err="1" smtClean="0">
                <a:solidFill>
                  <a:srgbClr val="002060"/>
                </a:solidFill>
              </a:rPr>
              <a:t>Actinomycetes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9156" name="Прямоугольник 4"/>
          <p:cNvSpPr>
            <a:spLocks noChangeArrowheads="1"/>
          </p:cNvSpPr>
          <p:nvPr/>
        </p:nvSpPr>
        <p:spPr bwMode="auto">
          <a:xfrm>
            <a:off x="1487488" y="260648"/>
            <a:ext cx="9715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3600" b="1" dirty="0" err="1" smtClean="0">
                <a:solidFill>
                  <a:srgbClr val="FF0000"/>
                </a:solidFill>
              </a:rPr>
              <a:t>Фарбуванн</a:t>
            </a:r>
            <a:r>
              <a:rPr lang="uk-UA" altLang="ru-RU" sz="3600" b="1" dirty="0" smtClean="0">
                <a:solidFill>
                  <a:srgbClr val="FF0000"/>
                </a:solidFill>
              </a:rPr>
              <a:t> за </a:t>
            </a:r>
            <a:r>
              <a:rPr lang="uk-UA" altLang="ru-RU" sz="3600" b="1" dirty="0" err="1" smtClean="0">
                <a:solidFill>
                  <a:srgbClr val="FF0000"/>
                </a:solidFill>
              </a:rPr>
              <a:t>Цілем-Нільсеном</a:t>
            </a:r>
            <a:endParaRPr lang="ru-RU" alt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72" y="0"/>
            <a:ext cx="10638055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51984" y="548680"/>
            <a:ext cx="2736304" cy="86409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M.tuberculosis</a:t>
            </a:r>
            <a:endParaRPr lang="uk-UA" sz="2400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5231904" y="1412776"/>
            <a:ext cx="1440160" cy="648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675393" y="1412776"/>
            <a:ext cx="796871" cy="10801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46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0"/>
            <a:ext cx="5514912" cy="6858000"/>
          </a:xfrm>
          <a:prstGeom prst="rect">
            <a:avLst/>
          </a:prstGeom>
        </p:spPr>
      </p:pic>
      <p:pic>
        <p:nvPicPr>
          <p:cNvPr id="3" name="Picture 1" descr="Diagram&#10;&#10;Description automatically generated">
            <a:extLst>
              <a:ext uri="{FF2B5EF4-FFF2-40B4-BE49-F238E27FC236}">
                <a16:creationId xmlns:a16="http://schemas.microsoft.com/office/drawing/2014/main" id="{B9EA6181-2362-3C85-B4C1-BE89713D7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0"/>
            <a:ext cx="42291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3">
            <a:extLst>
              <a:ext uri="{FF2B5EF4-FFF2-40B4-BE49-F238E27FC236}">
                <a16:creationId xmlns:a16="http://schemas.microsoft.com/office/drawing/2014/main" id="{41CF2FF1-35AF-7DA2-175E-4A49C30C84F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47321" y="3933056"/>
            <a:ext cx="4787433" cy="1495425"/>
          </a:xfrm>
        </p:spPr>
        <p:txBody>
          <a:bodyPr anchor="t">
            <a:noAutofit/>
          </a:bodyPr>
          <a:lstStyle/>
          <a:p>
            <a:pPr algn="l"/>
            <a:r>
              <a:rPr lang="uk-UA" altLang="uk-UA" sz="2000" dirty="0">
                <a:latin typeface="Century Gothic" panose="020B0502020202020204" pitchFamily="34" charset="0"/>
              </a:rPr>
              <a:t>стійкі в навколишньому середовищі</a:t>
            </a:r>
            <a:r>
              <a:rPr lang="en-US" altLang="uk-UA" sz="2000" dirty="0">
                <a:latin typeface="Century Gothic" panose="020B0502020202020204" pitchFamily="34" charset="0"/>
              </a:rPr>
              <a:t/>
            </a:r>
            <a:br>
              <a:rPr lang="en-US" altLang="uk-UA" sz="2000" dirty="0">
                <a:latin typeface="Century Gothic" panose="020B0502020202020204" pitchFamily="34" charset="0"/>
              </a:rPr>
            </a:br>
            <a:r>
              <a:rPr lang="en-US" altLang="uk-UA" sz="2000" dirty="0">
                <a:latin typeface="Century Gothic" panose="020B0502020202020204" pitchFamily="34" charset="0"/>
              </a:rPr>
              <a:t/>
            </a:r>
            <a:br>
              <a:rPr lang="en-US" altLang="uk-UA" sz="2000" dirty="0">
                <a:latin typeface="Century Gothic" panose="020B0502020202020204" pitchFamily="34" charset="0"/>
              </a:rPr>
            </a:br>
            <a:r>
              <a:rPr lang="uk-UA" altLang="uk-UA" sz="2000" dirty="0">
                <a:latin typeface="Century Gothic" panose="020B0502020202020204" pitchFamily="34" charset="0"/>
              </a:rPr>
              <a:t>форма виживання бактеріальної клітини в несприятливих умовах</a:t>
            </a:r>
            <a:endParaRPr lang="ru-RU" altLang="uk-UA" sz="2000" dirty="0">
              <a:latin typeface="Century Gothic" panose="020B0502020202020204" pitchFamily="34" charset="0"/>
            </a:endParaRPr>
          </a:p>
        </p:txBody>
      </p:sp>
      <p:pic>
        <p:nvPicPr>
          <p:cNvPr id="46082" name="Picture 7" descr="endospore">
            <a:extLst>
              <a:ext uri="{FF2B5EF4-FFF2-40B4-BE49-F238E27FC236}">
                <a16:creationId xmlns:a16="http://schemas.microsoft.com/office/drawing/2014/main" id="{5E67E383-7611-214B-63A9-41DAC3059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274662"/>
            <a:ext cx="395763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8" descr="photo_spore">
            <a:extLst>
              <a:ext uri="{FF2B5EF4-FFF2-40B4-BE49-F238E27FC236}">
                <a16:creationId xmlns:a16="http://schemas.microsoft.com/office/drawing/2014/main" id="{CF34425D-E82B-06E7-9A8C-7681A72A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941" y="3284984"/>
            <a:ext cx="342265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Box 10">
            <a:extLst>
              <a:ext uri="{FF2B5EF4-FFF2-40B4-BE49-F238E27FC236}">
                <a16:creationId xmlns:a16="http://schemas.microsoft.com/office/drawing/2014/main" id="{EB6003DB-4FEE-ED14-CFC8-49045B3B0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168" y="830576"/>
            <a:ext cx="2465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uk-UA" sz="2800" b="1" dirty="0">
                <a:latin typeface="Century Gothic" panose="020B0502020202020204" pitchFamily="34" charset="0"/>
              </a:rPr>
              <a:t>ЕНДОСПОРИ</a:t>
            </a:r>
            <a:endParaRPr lang="uk-UA" altLang="en-UA" sz="28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>
            <a:extLst>
              <a:ext uri="{FF2B5EF4-FFF2-40B4-BE49-F238E27FC236}">
                <a16:creationId xmlns:a16="http://schemas.microsoft.com/office/drawing/2014/main" id="{1349710F-5D5A-76F3-A89E-E9A14705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7" b="38583"/>
          <a:stretch>
            <a:fillRect/>
          </a:stretch>
        </p:blipFill>
        <p:spPr bwMode="auto">
          <a:xfrm>
            <a:off x="708057" y="2492896"/>
            <a:ext cx="10775885" cy="3443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TextBox 2">
            <a:extLst>
              <a:ext uri="{FF2B5EF4-FFF2-40B4-BE49-F238E27FC236}">
                <a16:creationId xmlns:a16="http://schemas.microsoft.com/office/drawing/2014/main" id="{B67BF848-5FC6-5365-A991-155395D92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973" y="1554672"/>
            <a:ext cx="36792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en-UA" sz="3600" b="1" dirty="0">
                <a:latin typeface="Century Gothic" panose="020B0502020202020204" pitchFamily="34" charset="0"/>
              </a:rPr>
              <a:t>Типи ендоспор</a:t>
            </a:r>
          </a:p>
        </p:txBody>
      </p:sp>
      <p:sp>
        <p:nvSpPr>
          <p:cNvPr id="48131" name="TextBox 3">
            <a:extLst>
              <a:ext uri="{FF2B5EF4-FFF2-40B4-BE49-F238E27FC236}">
                <a16:creationId xmlns:a16="http://schemas.microsoft.com/office/drawing/2014/main" id="{7955AC92-5F2F-3639-3370-8DF1B8056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446" y="1700808"/>
            <a:ext cx="56781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en-UA" sz="2000" b="1" dirty="0">
                <a:latin typeface="Century Gothic" panose="020B0502020202020204" pitchFamily="34" charset="0"/>
              </a:rPr>
              <a:t>ФОРМА та РОЗТАШУВАННЯ та ВИПИНАННЯ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Группа 8"/>
          <p:cNvGrpSpPr>
            <a:grpSpLocks/>
          </p:cNvGrpSpPr>
          <p:nvPr/>
        </p:nvGrpSpPr>
        <p:grpSpPr bwMode="auto">
          <a:xfrm>
            <a:off x="2209801" y="765175"/>
            <a:ext cx="7737475" cy="5976938"/>
            <a:chOff x="685709" y="548680"/>
            <a:chExt cx="7737414" cy="5976663"/>
          </a:xfrm>
        </p:grpSpPr>
        <p:pic>
          <p:nvPicPr>
            <p:cNvPr id="50180" name="Pictur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staining of bacterial spores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858" y="548680"/>
              <a:ext cx="3126251" cy="2419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685709" y="3183809"/>
              <a:ext cx="3200375" cy="4317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uk-UA" b="1" dirty="0" smtClean="0">
                  <a:solidFill>
                    <a:srgbClr val="C00000"/>
                  </a:solidFill>
                </a:rPr>
                <a:t>Фарбування за Грамом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  <p:pic>
          <p:nvPicPr>
            <p:cNvPr id="50182" name="Picture 4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staining of bacterial spores&quot;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664" y="908720"/>
              <a:ext cx="2267226" cy="3200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3" name="Picture 6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staining of bacterial spores&quot;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7" y="4352871"/>
              <a:ext cx="3347066" cy="143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148137" y="5996729"/>
              <a:ext cx="3274986" cy="5286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b="1" dirty="0">
                  <a:solidFill>
                    <a:srgbClr val="C00000"/>
                  </a:solidFill>
                </a:rPr>
                <a:t>Malachite green staining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55558" y="5993554"/>
              <a:ext cx="3200375" cy="4317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uk-UA" b="1" dirty="0" smtClean="0">
                  <a:solidFill>
                    <a:srgbClr val="C00000"/>
                  </a:solidFill>
                </a:rPr>
                <a:t>Фарбування за Ожешко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60321" y="3717184"/>
              <a:ext cx="3195612" cy="206683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uk-UA" dirty="0">
                  <a:solidFill>
                    <a:schemeClr val="tx1"/>
                  </a:solidFill>
                </a:rPr>
                <a:t>1-й етап – </a:t>
              </a:r>
              <a:r>
                <a:rPr lang="uk-UA" dirty="0" smtClean="0">
                  <a:solidFill>
                    <a:schemeClr val="tx1"/>
                  </a:solidFill>
                </a:rPr>
                <a:t>обробка </a:t>
              </a:r>
              <a:r>
                <a:rPr lang="en-US" dirty="0" err="1" smtClean="0">
                  <a:solidFill>
                    <a:schemeClr val="tx1"/>
                  </a:solidFill>
                </a:rPr>
                <a:t>HCl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endParaRPr lang="uk-UA" dirty="0" smtClean="0">
                <a:solidFill>
                  <a:schemeClr val="tx1"/>
                </a:solidFill>
              </a:endParaRPr>
            </a:p>
            <a:p>
              <a:pPr>
                <a:defRPr/>
              </a:pPr>
              <a:r>
                <a:rPr lang="uk-UA" dirty="0" smtClean="0">
                  <a:solidFill>
                    <a:schemeClr val="tx1"/>
                  </a:solidFill>
                </a:rPr>
                <a:t>2-й </a:t>
              </a:r>
              <a:r>
                <a:rPr lang="uk-UA" dirty="0">
                  <a:solidFill>
                    <a:schemeClr val="tx1"/>
                  </a:solidFill>
                </a:rPr>
                <a:t>крок – кислотостійке фарбування за </a:t>
              </a:r>
              <a:r>
                <a:rPr lang="uk-UA" dirty="0" err="1">
                  <a:solidFill>
                    <a:schemeClr val="tx1"/>
                  </a:solidFill>
                </a:rPr>
                <a:t>Цілем-Нільсеном</a:t>
              </a:r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1547715" y="5436368"/>
              <a:ext cx="1384289" cy="253988"/>
            </a:xfrm>
            <a:prstGeom prst="ellipse">
              <a:avLst/>
            </a:prstGeom>
            <a:solidFill>
              <a:srgbClr val="68A4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068411" y="5436368"/>
              <a:ext cx="342897" cy="25398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155735" y="149433"/>
            <a:ext cx="7777162" cy="549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dirty="0" smtClean="0">
                <a:solidFill>
                  <a:srgbClr val="C00000"/>
                </a:solidFill>
              </a:rPr>
              <a:t>Фарбування спор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09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8" descr="Pili+Flagella">
            <a:extLst>
              <a:ext uri="{FF2B5EF4-FFF2-40B4-BE49-F238E27FC236}">
                <a16:creationId xmlns:a16="http://schemas.microsoft.com/office/drawing/2014/main" id="{6CB8A19F-BED4-5FEC-0B72-96A963E91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142" y="1142148"/>
            <a:ext cx="3731911" cy="532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Text Box 4">
            <a:extLst>
              <a:ext uri="{FF2B5EF4-FFF2-40B4-BE49-F238E27FC236}">
                <a16:creationId xmlns:a16="http://schemas.microsoft.com/office/drawing/2014/main" id="{09DFA34C-6DEE-79D6-B03A-F1D8EA7A6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216" y="2132856"/>
            <a:ext cx="280831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altLang="uk-UA" sz="2000" dirty="0">
                <a:latin typeface="Century Gothic" panose="020B0502020202020204" pitchFamily="34" charset="0"/>
              </a:rPr>
              <a:t>прикріплення до субстрату</a:t>
            </a:r>
            <a:endParaRPr lang="en-US" altLang="uk-UA" sz="2000" dirty="0">
              <a:latin typeface="Century Gothic" panose="020B0502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altLang="uk-UA" sz="2000" dirty="0">
                <a:latin typeface="Century Gothic" panose="020B0502020202020204" pitchFamily="34" charset="0"/>
              </a:rPr>
              <a:t>захист від фагоцитозу</a:t>
            </a:r>
            <a:endParaRPr lang="en-US" altLang="uk-UA" sz="2000" dirty="0">
              <a:latin typeface="Century Gothic" panose="020B050202020202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altLang="uk-UA" sz="2000" dirty="0">
                <a:latin typeface="Century Gothic" panose="020B0502020202020204" pitchFamily="34" charset="0"/>
              </a:rPr>
              <a:t>секс-</a:t>
            </a:r>
            <a:r>
              <a:rPr lang="uk-UA" altLang="uk-UA" sz="2000" dirty="0" err="1">
                <a:latin typeface="Century Gothic" panose="020B0502020202020204" pitchFamily="34" charset="0"/>
              </a:rPr>
              <a:t>пілі</a:t>
            </a:r>
            <a:r>
              <a:rPr lang="uk-UA" altLang="uk-UA" sz="2000" dirty="0">
                <a:latin typeface="Century Gothic" panose="020B0502020202020204" pitchFamily="34" charset="0"/>
              </a:rPr>
              <a:t> забезпечують кон’югацію</a:t>
            </a:r>
            <a:endParaRPr lang="ru-RU" altLang="uk-UA" sz="2000" dirty="0">
              <a:latin typeface="Century Gothic" panose="020B0502020202020204" pitchFamily="34" charset="0"/>
            </a:endParaRPr>
          </a:p>
        </p:txBody>
      </p:sp>
      <p:sp>
        <p:nvSpPr>
          <p:cNvPr id="39939" name="TextBox 2">
            <a:extLst>
              <a:ext uri="{FF2B5EF4-FFF2-40B4-BE49-F238E27FC236}">
                <a16:creationId xmlns:a16="http://schemas.microsoft.com/office/drawing/2014/main" id="{1E0F84C8-08B8-436C-62E7-24A4E85CA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864" y="0"/>
            <a:ext cx="2799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uk-UA" sz="2800" b="1" dirty="0">
                <a:latin typeface="Century Gothic" panose="020B0502020202020204" pitchFamily="34" charset="0"/>
              </a:rPr>
              <a:t>ПІЛІ ТА ФІМБРІЇ</a:t>
            </a:r>
            <a:endParaRPr lang="uk-UA" altLang="en-UA" sz="2800" dirty="0"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5400" y="1052736"/>
            <a:ext cx="2376264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</a:t>
            </a:r>
            <a:r>
              <a:rPr lang="uk-UA" sz="2000" dirty="0" err="1" smtClean="0">
                <a:solidFill>
                  <a:schemeClr val="tx1"/>
                </a:solidFill>
              </a:rPr>
              <a:t>ілі</a:t>
            </a:r>
            <a:r>
              <a:rPr lang="uk-UA" sz="2000" dirty="0" smtClean="0">
                <a:solidFill>
                  <a:schemeClr val="tx1"/>
                </a:solidFill>
              </a:rPr>
              <a:t> адгезії, або </a:t>
            </a:r>
            <a:r>
              <a:rPr lang="uk-UA" sz="2000" dirty="0" err="1" smtClean="0">
                <a:solidFill>
                  <a:schemeClr val="tx1"/>
                </a:solidFill>
              </a:rPr>
              <a:t>фімбрії</a:t>
            </a:r>
            <a:endParaRPr lang="uk-UA" sz="2000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071664" y="1916832"/>
            <a:ext cx="1224136" cy="10801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95400" y="4687401"/>
            <a:ext cx="2376264" cy="8640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Секс -п</a:t>
            </a:r>
            <a:r>
              <a:rPr lang="uk-UA" sz="2000" dirty="0" err="1" smtClean="0">
                <a:solidFill>
                  <a:schemeClr val="tx1"/>
                </a:solidFill>
              </a:rPr>
              <a:t>ілі</a:t>
            </a:r>
            <a:endParaRPr lang="uk-UA" sz="20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071664" y="4941168"/>
            <a:ext cx="888150" cy="6103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13">
            <a:extLst>
              <a:ext uri="{FF2B5EF4-FFF2-40B4-BE49-F238E27FC236}">
                <a16:creationId xmlns:a16="http://schemas.microsoft.com/office/drawing/2014/main" id="{C7E33479-5ADD-3867-DE47-F1FCE7BB26A1}"/>
              </a:ext>
            </a:extLst>
          </p:cNvPr>
          <p:cNvGrpSpPr>
            <a:grpSpLocks/>
          </p:cNvGrpSpPr>
          <p:nvPr/>
        </p:nvGrpSpPr>
        <p:grpSpPr bwMode="auto">
          <a:xfrm>
            <a:off x="1124805" y="0"/>
            <a:ext cx="6561797" cy="6859145"/>
            <a:chOff x="385" y="482"/>
            <a:chExt cx="3061" cy="2446"/>
          </a:xfrm>
        </p:grpSpPr>
        <p:grpSp>
          <p:nvGrpSpPr>
            <p:cNvPr id="40963" name="Group 12">
              <a:extLst>
                <a:ext uri="{FF2B5EF4-FFF2-40B4-BE49-F238E27FC236}">
                  <a16:creationId xmlns:a16="http://schemas.microsoft.com/office/drawing/2014/main" id="{FB3E9E52-EB2E-BF83-F4A5-F37A88CC7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" y="482"/>
              <a:ext cx="3039" cy="2446"/>
              <a:chOff x="385" y="845"/>
              <a:chExt cx="3039" cy="2446"/>
            </a:xfrm>
          </p:grpSpPr>
          <p:pic>
            <p:nvPicPr>
              <p:cNvPr id="40965" name="Picture 6" descr="Срез Субтил">
                <a:extLst>
                  <a:ext uri="{FF2B5EF4-FFF2-40B4-BE49-F238E27FC236}">
                    <a16:creationId xmlns:a16="http://schemas.microsoft.com/office/drawing/2014/main" id="{EBCD3069-898F-5EB2-1085-AFA5F695DD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79"/>
              <a:stretch/>
            </p:blipFill>
            <p:spPr bwMode="auto">
              <a:xfrm>
                <a:off x="385" y="845"/>
                <a:ext cx="2994" cy="2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968" name="Rectangle 7">
                <a:extLst>
                  <a:ext uri="{FF2B5EF4-FFF2-40B4-BE49-F238E27FC236}">
                    <a16:creationId xmlns:a16="http://schemas.microsoft.com/office/drawing/2014/main" id="{269AE9AE-29DC-A36C-88B3-1C5D37ED6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1071"/>
                <a:ext cx="1134" cy="2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uk-UA" altLang="uk-UA" sz="2000" dirty="0" err="1">
                    <a:latin typeface="Century Gothic" panose="020B0502020202020204" pitchFamily="34" charset="0"/>
                  </a:rPr>
                  <a:t>Нуклеоїд</a:t>
                </a:r>
                <a:endParaRPr lang="ru-RU" altLang="uk-UA" sz="2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969" name="Rectangle 8">
                <a:extLst>
                  <a:ext uri="{FF2B5EF4-FFF2-40B4-BE49-F238E27FC236}">
                    <a16:creationId xmlns:a16="http://schemas.microsoft.com/office/drawing/2014/main" id="{0E9CEDA6-E80C-5F3F-58FF-25F1E2085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1298"/>
                <a:ext cx="1497" cy="2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uk-UA" altLang="uk-UA" sz="2000" dirty="0">
                    <a:latin typeface="Century Gothic" panose="020B0502020202020204" pitchFamily="34" charset="0"/>
                  </a:rPr>
                  <a:t>Клітинна стінка</a:t>
                </a:r>
                <a:endParaRPr lang="ru-RU" altLang="uk-UA" sz="2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970" name="Rectangle 9">
                <a:extLst>
                  <a:ext uri="{FF2B5EF4-FFF2-40B4-BE49-F238E27FC236}">
                    <a16:creationId xmlns:a16="http://schemas.microsoft.com/office/drawing/2014/main" id="{383A6EAB-C145-7FA9-9B2F-93853A6B1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1570"/>
                <a:ext cx="1361" cy="2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uk-UA" altLang="uk-UA" sz="2000" dirty="0" err="1">
                    <a:latin typeface="Century Gothic" panose="020B0502020202020204" pitchFamily="34" charset="0"/>
                  </a:rPr>
                  <a:t>Плазмалема</a:t>
                </a:r>
                <a:endParaRPr lang="ru-RU" altLang="uk-UA" sz="2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971" name="Rectangle 10">
                <a:extLst>
                  <a:ext uri="{FF2B5EF4-FFF2-40B4-BE49-F238E27FC236}">
                    <a16:creationId xmlns:a16="http://schemas.microsoft.com/office/drawing/2014/main" id="{A259159E-5BAB-18C7-1A50-D088FB397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3" y="2341"/>
                <a:ext cx="1134" cy="2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uk-UA" altLang="uk-UA" sz="2000" dirty="0" err="1">
                    <a:latin typeface="Century Gothic" panose="020B0502020202020204" pitchFamily="34" charset="0"/>
                  </a:rPr>
                  <a:t>Мезосома</a:t>
                </a:r>
                <a:endParaRPr lang="ru-RU" altLang="uk-UA" sz="2000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0964" name="Rectangle 11">
              <a:extLst>
                <a:ext uri="{FF2B5EF4-FFF2-40B4-BE49-F238E27FC236}">
                  <a16:creationId xmlns:a16="http://schemas.microsoft.com/office/drawing/2014/main" id="{71E921EF-F7AF-50AB-B3C3-C9A8EB9AA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4" y="2372"/>
              <a:ext cx="1542" cy="5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uk-UA" sz="20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3DBFC9E-CB77-D369-7F4F-9EAC4CC2573B}"/>
              </a:ext>
            </a:extLst>
          </p:cNvPr>
          <p:cNvSpPr txBox="1"/>
          <p:nvPr/>
        </p:nvSpPr>
        <p:spPr>
          <a:xfrm>
            <a:off x="8310288" y="689024"/>
            <a:ext cx="2053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/>
              <a:t>МЕЗОСОМА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44CAF-BF71-6144-B194-FF286F6B6122}"/>
              </a:ext>
            </a:extLst>
          </p:cNvPr>
          <p:cNvSpPr txBox="1"/>
          <p:nvPr/>
        </p:nvSpPr>
        <p:spPr>
          <a:xfrm>
            <a:off x="7550309" y="4233441"/>
            <a:ext cx="3730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>
                <a:latin typeface="Century Gothic" panose="020B0502020202020204" pitchFamily="34" charset="0"/>
              </a:rPr>
              <a:t>? Артефакт фіксації</a:t>
            </a:r>
          </a:p>
          <a:p>
            <a:r>
              <a:rPr lang="uk-UA" sz="2400" dirty="0">
                <a:latin typeface="Century Gothic" panose="020B0502020202020204" pitchFamily="34" charset="0"/>
              </a:rPr>
              <a:t>? Тимчасова органела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>
            <a:extLst>
              <a:ext uri="{FF2B5EF4-FFF2-40B4-BE49-F238E27FC236}">
                <a16:creationId xmlns:a16="http://schemas.microsoft.com/office/drawing/2014/main" id="{EEC3A26A-FF0F-E4E9-538C-3E1815D7C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375"/>
            <a:ext cx="9144000" cy="644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extBox 3">
            <a:extLst>
              <a:ext uri="{FF2B5EF4-FFF2-40B4-BE49-F238E27FC236}">
                <a16:creationId xmlns:a16="http://schemas.microsoft.com/office/drawing/2014/main" id="{EE8E1408-18C9-FFDA-4138-28CCB7EBD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404664"/>
            <a:ext cx="20168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uk-UA" sz="2800" b="1" dirty="0">
                <a:latin typeface="Century Gothic" panose="020B0502020202020204" pitchFamily="34" charset="0"/>
              </a:rPr>
              <a:t>Рибосоми</a:t>
            </a:r>
            <a:endParaRPr lang="uk-UA" altLang="en-UA" sz="28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Content Placeholder 5">
            <a:extLst>
              <a:ext uri="{FF2B5EF4-FFF2-40B4-BE49-F238E27FC236}">
                <a16:creationId xmlns:a16="http://schemas.microsoft.com/office/drawing/2014/main" id="{83097B02-D678-BA7B-36A0-A1EB71C094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0538" y="2349501"/>
            <a:ext cx="8750300" cy="3006725"/>
          </a:xfrm>
        </p:spPr>
      </p:pic>
      <p:sp>
        <p:nvSpPr>
          <p:cNvPr id="43010" name="TextBox 8">
            <a:extLst>
              <a:ext uri="{FF2B5EF4-FFF2-40B4-BE49-F238E27FC236}">
                <a16:creationId xmlns:a16="http://schemas.microsoft.com/office/drawing/2014/main" id="{255D91B6-793D-F2B8-A5D6-8E903A1B1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50" y="2492896"/>
            <a:ext cx="20168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uk-UA" sz="2800" b="1" dirty="0">
                <a:latin typeface="Century Gothic" panose="020B0502020202020204" pitchFamily="34" charset="0"/>
              </a:rPr>
              <a:t>Рибосоми</a:t>
            </a:r>
            <a:endParaRPr lang="uk-UA" altLang="en-UA" sz="28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B4C932-E2B9-431F-B6B9-1E58B5DD12CF}"/>
              </a:ext>
            </a:extLst>
          </p:cNvPr>
          <p:cNvSpPr txBox="1"/>
          <p:nvPr/>
        </p:nvSpPr>
        <p:spPr>
          <a:xfrm>
            <a:off x="0" y="6561529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Content Placeholder 3">
            <a:extLst>
              <a:ext uri="{FF2B5EF4-FFF2-40B4-BE49-F238E27FC236}">
                <a16:creationId xmlns:a16="http://schemas.microsoft.com/office/drawing/2014/main" id="{AB6B8515-7804-4FA1-9ABE-CABCBDF27F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1539" y="1233489"/>
            <a:ext cx="7908925" cy="439102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32A806-FE6D-60EF-D0F5-35C795A7D3B9}"/>
              </a:ext>
            </a:extLst>
          </p:cNvPr>
          <p:cNvSpPr txBox="1"/>
          <p:nvPr/>
        </p:nvSpPr>
        <p:spPr>
          <a:xfrm>
            <a:off x="1517651" y="6550026"/>
            <a:ext cx="12477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schoolbag.info</a:t>
            </a:r>
            <a:endParaRPr lang="uk-UA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059" name="TextBox 5">
            <a:extLst>
              <a:ext uri="{FF2B5EF4-FFF2-40B4-BE49-F238E27FC236}">
                <a16:creationId xmlns:a16="http://schemas.microsoft.com/office/drawing/2014/main" id="{1DE23CB3-2FFD-0F2C-A3E2-617D0ABCB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50" y="307977"/>
            <a:ext cx="20168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uk-UA" sz="2800" b="1" dirty="0">
                <a:latin typeface="Century Gothic" panose="020B0502020202020204" pitchFamily="34" charset="0"/>
              </a:rPr>
              <a:t>Рибосоми</a:t>
            </a:r>
            <a:endParaRPr lang="uk-UA" altLang="en-UA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F14A9E-708C-830C-3BF7-FD8212CFA66D}"/>
              </a:ext>
            </a:extLst>
          </p:cNvPr>
          <p:cNvSpPr txBox="1"/>
          <p:nvPr/>
        </p:nvSpPr>
        <p:spPr>
          <a:xfrm>
            <a:off x="2198770" y="1351410"/>
            <a:ext cx="3450386" cy="400110"/>
          </a:xfrm>
          <a:prstGeom prst="rect">
            <a:avLst/>
          </a:prstGeom>
          <a:solidFill>
            <a:srgbClr val="2E89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Прокаріотичні</a:t>
            </a:r>
            <a:r>
              <a:rPr lang="uk-UA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рибосоми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E8512-4431-2710-841C-FC4BA671F7FB}"/>
              </a:ext>
            </a:extLst>
          </p:cNvPr>
          <p:cNvSpPr txBox="1"/>
          <p:nvPr/>
        </p:nvSpPr>
        <p:spPr>
          <a:xfrm>
            <a:off x="6565492" y="1351410"/>
            <a:ext cx="3225563" cy="400110"/>
          </a:xfrm>
          <a:prstGeom prst="rect">
            <a:avLst/>
          </a:prstGeom>
          <a:solidFill>
            <a:srgbClr val="2E89D2"/>
          </a:solidFill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Еукаріотичні рибосоми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ab-ics%20and%20riboso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64" y="5294"/>
            <a:ext cx="10780837" cy="685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40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>
            <a:extLst>
              <a:ext uri="{FF2B5EF4-FFF2-40B4-BE49-F238E27FC236}">
                <a16:creationId xmlns:a16="http://schemas.microsoft.com/office/drawing/2014/main" id="{8DCEB2D4-4C94-E1CA-4156-925D801F5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72" y="693628"/>
            <a:ext cx="9457305" cy="480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Rectangle 2">
            <a:extLst>
              <a:ext uri="{FF2B5EF4-FFF2-40B4-BE49-F238E27FC236}">
                <a16:creationId xmlns:a16="http://schemas.microsoft.com/office/drawing/2014/main" id="{0936FEAE-975B-7FC2-3808-BD479D9B918A}"/>
              </a:ext>
            </a:extLst>
          </p:cNvPr>
          <p:cNvSpPr txBox="1">
            <a:spLocks/>
          </p:cNvSpPr>
          <p:nvPr/>
        </p:nvSpPr>
        <p:spPr bwMode="auto">
          <a:xfrm>
            <a:off x="3287688" y="-63609"/>
            <a:ext cx="57912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800" b="1" dirty="0">
                <a:latin typeface="Century Gothic" panose="020B0502020202020204" pitchFamily="34" charset="0"/>
              </a:rPr>
              <a:t>Джгутики бактерій</a:t>
            </a:r>
            <a:endParaRPr lang="ru-RU" altLang="uk-UA" sz="28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355D54-5F14-2F6B-3700-C9DE101403FC}"/>
              </a:ext>
            </a:extLst>
          </p:cNvPr>
          <p:cNvSpPr txBox="1"/>
          <p:nvPr/>
        </p:nvSpPr>
        <p:spPr>
          <a:xfrm>
            <a:off x="5938158" y="6396037"/>
            <a:ext cx="59912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Microbiology : an introduction / Gerard J. Tortora, Bergen Community College, </a:t>
            </a:r>
            <a:r>
              <a:rPr lang="en-US" sz="1200" dirty="0" err="1"/>
              <a:t>Berdell</a:t>
            </a:r>
            <a:r>
              <a:rPr lang="en-US" sz="1200" dirty="0"/>
              <a:t> R. Funke, North Dakota State University, Christine L. Case, Skyline College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07369" y="5536858"/>
            <a:ext cx="11161240" cy="82651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Джгутик E. </a:t>
            </a:r>
            <a:r>
              <a:rPr kumimoji="0" lang="uk-UA" altLang="uk-UA" sz="1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coli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складається з трьох частин: нитки, гачка та базального тіла, які складаються з різних білків. Базальне тіло і гачок прикріплюють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хлистоподібну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нитку до поверхні клітини. Базальне тільце складається з чотирьох кільцеподібних білків, складених у вигляді пончиків навколо центрального стрижня в клітинній оболонці. Внутрішні кільця, пов’язані з плазматичною мембраною, є джгутиковою електростанцією для активації нитки. Нитка обертається і стискається, що приводить у рух і керує клітиною під час руху.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forms of flagella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-7700"/>
            <a:ext cx="9145016" cy="68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74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>
            <a:extLst>
              <a:ext uri="{FF2B5EF4-FFF2-40B4-BE49-F238E27FC236}">
                <a16:creationId xmlns:a16="http://schemas.microsoft.com/office/drawing/2014/main" id="{D697BBE2-2192-19D8-630F-6CAAF5129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29" y="450897"/>
            <a:ext cx="10584740" cy="615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Rectangle 2">
            <a:extLst>
              <a:ext uri="{FF2B5EF4-FFF2-40B4-BE49-F238E27FC236}">
                <a16:creationId xmlns:a16="http://schemas.microsoft.com/office/drawing/2014/main" id="{5BD28CDC-9C1E-9E67-CBB1-E925BAB16A1E}"/>
              </a:ext>
            </a:extLst>
          </p:cNvPr>
          <p:cNvSpPr txBox="1">
            <a:spLocks/>
          </p:cNvSpPr>
          <p:nvPr/>
        </p:nvSpPr>
        <p:spPr bwMode="auto">
          <a:xfrm>
            <a:off x="3200399" y="50005"/>
            <a:ext cx="5791201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2800" b="1" dirty="0">
                <a:latin typeface="Century Gothic" panose="020B0502020202020204" pitchFamily="34" charset="0"/>
              </a:rPr>
              <a:t>Джгутики бактерій</a:t>
            </a:r>
            <a:endParaRPr lang="ru-RU" altLang="uk-UA" sz="2800" b="1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E8667-F1EE-CAD8-3EE7-1BBF867BDD5D}"/>
              </a:ext>
            </a:extLst>
          </p:cNvPr>
          <p:cNvSpPr txBox="1"/>
          <p:nvPr/>
        </p:nvSpPr>
        <p:spPr>
          <a:xfrm>
            <a:off x="0" y="6581003"/>
            <a:ext cx="124327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Microbiology : an introduction / Gerard J. Tortora, Bergen Community College,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Berdell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R. Funke, North Dakota State University, Christine L. Case, Skyline College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8FCD73-8765-BD05-3990-552745124A1B}"/>
              </a:ext>
            </a:extLst>
          </p:cNvPr>
          <p:cNvSpPr txBox="1"/>
          <p:nvPr/>
        </p:nvSpPr>
        <p:spPr>
          <a:xfrm>
            <a:off x="983432" y="6141611"/>
            <a:ext cx="237626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Перитрих</a:t>
            </a:r>
            <a:endParaRPr lang="uk-UA" b="1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D3365-5FDD-CFDE-9BB7-2DFFA8CFAAA9}"/>
              </a:ext>
            </a:extLst>
          </p:cNvPr>
          <p:cNvSpPr txBox="1"/>
          <p:nvPr/>
        </p:nvSpPr>
        <p:spPr>
          <a:xfrm>
            <a:off x="3539498" y="6141611"/>
            <a:ext cx="255650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Монотрих</a:t>
            </a:r>
            <a:endParaRPr lang="uk-UA" b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E575D-0F1C-81ED-35B1-D1E9D6A2A35D}"/>
              </a:ext>
            </a:extLst>
          </p:cNvPr>
          <p:cNvSpPr txBox="1"/>
          <p:nvPr/>
        </p:nvSpPr>
        <p:spPr>
          <a:xfrm>
            <a:off x="6095999" y="6141611"/>
            <a:ext cx="255650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Лофотрих</a:t>
            </a:r>
            <a:endParaRPr lang="uk-UA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B0D8B-774A-5B70-F0D1-2C558BB66DCD}"/>
              </a:ext>
            </a:extLst>
          </p:cNvPr>
          <p:cNvSpPr txBox="1"/>
          <p:nvPr/>
        </p:nvSpPr>
        <p:spPr>
          <a:xfrm>
            <a:off x="8742184" y="6141611"/>
            <a:ext cx="255650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Амфітрих</a:t>
            </a:r>
            <a:endParaRPr lang="uk-UA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08213" y="1989138"/>
            <a:ext cx="7561262" cy="14414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</a:rPr>
              <a:t>1) </a:t>
            </a:r>
            <a:r>
              <a:rPr lang="ru-RU" sz="3200" b="1" dirty="0" err="1" smtClean="0">
                <a:solidFill>
                  <a:srgbClr val="002060"/>
                </a:solidFill>
              </a:rPr>
              <a:t>Імпрегнація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сріблом</a:t>
            </a:r>
            <a:r>
              <a:rPr lang="ru-RU" sz="3200" b="1" dirty="0" smtClean="0">
                <a:solidFill>
                  <a:srgbClr val="002060"/>
                </a:solidFill>
              </a:rPr>
              <a:t> за </a:t>
            </a:r>
            <a:r>
              <a:rPr lang="ru-RU" sz="3200" b="1" dirty="0" err="1" smtClean="0">
                <a:solidFill>
                  <a:srgbClr val="002060"/>
                </a:solidFill>
              </a:rPr>
              <a:t>Морозовим</a:t>
            </a:r>
            <a:endParaRPr lang="ru-RU" sz="3200" b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</a:rPr>
              <a:t>2) </a:t>
            </a:r>
            <a:r>
              <a:rPr lang="ru-RU" sz="3200" b="1" dirty="0" err="1">
                <a:solidFill>
                  <a:srgbClr val="002060"/>
                </a:solidFill>
              </a:rPr>
              <a:t>Використання</a:t>
            </a:r>
            <a:r>
              <a:rPr lang="ru-RU" sz="3200" b="1" dirty="0">
                <a:solidFill>
                  <a:srgbClr val="002060"/>
                </a:solidFill>
              </a:rPr>
              <a:t> протрави для </a:t>
            </a:r>
            <a:r>
              <a:rPr lang="ru-RU" sz="3200" b="1" dirty="0" err="1">
                <a:solidFill>
                  <a:srgbClr val="002060"/>
                </a:solidFill>
              </a:rPr>
              <a:t>збільшення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розміру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джгутиків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2227" name="Прямоугольник 8"/>
          <p:cNvSpPr>
            <a:spLocks noChangeArrowheads="1"/>
          </p:cNvSpPr>
          <p:nvPr/>
        </p:nvSpPr>
        <p:spPr bwMode="auto">
          <a:xfrm>
            <a:off x="3179763" y="119063"/>
            <a:ext cx="54721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3600" b="1" dirty="0" smtClean="0">
                <a:solidFill>
                  <a:srgbClr val="FF0000"/>
                </a:solidFill>
              </a:rPr>
              <a:t>Фарбування джгутиків</a:t>
            </a:r>
            <a:endParaRPr lang="ru-RU" alt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92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847850" y="187325"/>
            <a:ext cx="8153400" cy="762000"/>
          </a:xfrm>
        </p:spPr>
        <p:txBody>
          <a:bodyPr anchor="t"/>
          <a:lstStyle/>
          <a:p>
            <a:pPr algn="ctr" eaLnBrk="1" hangingPunct="1"/>
            <a:r>
              <a:rPr lang="uk-UA" altLang="ru-RU" sz="3400" b="1" dirty="0" smtClean="0">
                <a:solidFill>
                  <a:srgbClr val="FF0000"/>
                </a:solidFill>
              </a:rPr>
              <a:t>Капсули бактерій</a:t>
            </a:r>
            <a:endParaRPr lang="ru-RU" altLang="ru-RU" sz="3400" dirty="0">
              <a:solidFill>
                <a:srgbClr val="FF0000"/>
              </a:solidFill>
            </a:endParaRPr>
          </a:p>
        </p:txBody>
      </p:sp>
      <p:pic>
        <p:nvPicPr>
          <p:cNvPr id="53251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973" y="1268760"/>
            <a:ext cx="4042553" cy="436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4206676" y="1124744"/>
            <a:ext cx="3435747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en-US" altLang="ru-RU" sz="2200" b="1" dirty="0">
                <a:solidFill>
                  <a:srgbClr val="3366FF"/>
                </a:solidFill>
                <a:latin typeface="Arial" panose="020B0604020202020204" pitchFamily="34" charset="0"/>
              </a:rPr>
              <a:t>2) </a:t>
            </a:r>
            <a:r>
              <a:rPr lang="uk-UA" altLang="ru-RU" sz="2200" b="1" dirty="0" smtClean="0">
                <a:solidFill>
                  <a:srgbClr val="3366FF"/>
                </a:solidFill>
                <a:latin typeface="Arial" panose="020B0604020202020204" pitchFamily="34" charset="0"/>
              </a:rPr>
              <a:t>Фарбування за </a:t>
            </a:r>
            <a:r>
              <a:rPr lang="uk-UA" altLang="ru-RU" sz="2200" b="1" dirty="0" err="1" smtClean="0">
                <a:solidFill>
                  <a:srgbClr val="3366FF"/>
                </a:solidFill>
                <a:latin typeface="Arial" panose="020B0604020202020204" pitchFamily="34" charset="0"/>
              </a:rPr>
              <a:t>Гінсом-Буррі</a:t>
            </a:r>
            <a:endParaRPr lang="uk-UA" altLang="ru-RU" sz="2200" b="1" dirty="0" smtClean="0">
              <a:solidFill>
                <a:srgbClr val="3366FF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1. Одну </a:t>
            </a:r>
            <a:r>
              <a:rPr lang="ru-RU" altLang="ru-RU" sz="2000" dirty="0" err="1">
                <a:latin typeface="Arial" panose="020B0604020202020204" pitchFamily="34" charset="0"/>
              </a:rPr>
              <a:t>краплю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</a:rPr>
              <a:t>матеріалу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змішати</a:t>
            </a:r>
            <a:r>
              <a:rPr lang="ru-RU" altLang="ru-RU" sz="2000" dirty="0" smtClean="0"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</a:rPr>
              <a:t>з </a:t>
            </a:r>
            <a:r>
              <a:rPr lang="ru-RU" altLang="ru-RU" sz="2000" dirty="0" err="1">
                <a:latin typeface="Arial" panose="020B0604020202020204" pitchFamily="34" charset="0"/>
              </a:rPr>
              <a:t>краплею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</a:rPr>
              <a:t>туші</a:t>
            </a:r>
            <a:r>
              <a:rPr lang="ru-RU" altLang="ru-RU" sz="2000" dirty="0">
                <a:latin typeface="Arial" panose="020B0604020202020204" pitchFamily="34" charset="0"/>
              </a:rPr>
              <a:t>, </a:t>
            </a:r>
            <a:r>
              <a:rPr lang="ru-RU" altLang="ru-RU" sz="2000" dirty="0" smtClean="0">
                <a:latin typeface="Arial" panose="020B0604020202020204" pitchFamily="34" charset="0"/>
              </a:rPr>
              <a:t>нанести </a:t>
            </a:r>
            <a:r>
              <a:rPr lang="ru-RU" altLang="ru-RU" sz="2000" dirty="0">
                <a:latin typeface="Arial" panose="020B0604020202020204" pitchFamily="34" charset="0"/>
              </a:rPr>
              <a:t>на </a:t>
            </a:r>
            <a:r>
              <a:rPr lang="ru-RU" altLang="ru-RU" sz="2000" dirty="0" err="1">
                <a:latin typeface="Arial" panose="020B0604020202020204" pitchFamily="34" charset="0"/>
              </a:rPr>
              <a:t>предметне</a:t>
            </a:r>
            <a:r>
              <a:rPr lang="ru-RU" altLang="ru-RU" sz="2000" dirty="0">
                <a:latin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</a:rPr>
              <a:t>скло</a:t>
            </a:r>
            <a:r>
              <a:rPr lang="ru-RU" altLang="ru-RU" sz="2000" dirty="0">
                <a:latin typeface="Arial" panose="020B0604020202020204" pitchFamily="34" charset="0"/>
              </a:rPr>
              <a:t>, 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висушити</a:t>
            </a:r>
            <a:r>
              <a:rPr lang="ru-RU" altLang="ru-RU" sz="2000" dirty="0" smtClean="0"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</a:rPr>
              <a:t>і 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зафіксувати</a:t>
            </a:r>
            <a:r>
              <a:rPr lang="ru-RU" altLang="ru-RU" sz="2000" dirty="0" smtClean="0">
                <a:latin typeface="Arial" panose="020B0604020202020204" pitchFamily="34" charset="0"/>
              </a:rPr>
              <a:t>.</a:t>
            </a:r>
            <a:endParaRPr lang="ru-RU" altLang="ru-RU" sz="20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ru-RU" altLang="ru-RU" sz="2000" dirty="0" smtClean="0">
                <a:latin typeface="Arial" panose="020B0604020202020204" pitchFamily="34" charset="0"/>
              </a:rPr>
              <a:t>2.Накапати </a:t>
            </a:r>
            <a:r>
              <a:rPr lang="ru-RU" altLang="ru-RU" sz="2000" dirty="0" err="1">
                <a:latin typeface="Arial" panose="020B0604020202020204" pitchFamily="34" charset="0"/>
              </a:rPr>
              <a:t>розчин</a:t>
            </a:r>
            <a:r>
              <a:rPr lang="ru-RU" altLang="ru-RU" sz="2000" dirty="0">
                <a:latin typeface="Arial" panose="020B0604020202020204" pitchFamily="34" charset="0"/>
              </a:rPr>
              <a:t> фуксину </a:t>
            </a:r>
            <a:r>
              <a:rPr lang="ru-RU" altLang="ru-RU" sz="2000" dirty="0" err="1">
                <a:latin typeface="Arial" panose="020B0604020202020204" pitchFamily="34" charset="0"/>
              </a:rPr>
              <a:t>Пффейфера</a:t>
            </a:r>
            <a:r>
              <a:rPr lang="ru-RU" altLang="ru-RU" sz="2000" dirty="0">
                <a:latin typeface="Arial" panose="020B0604020202020204" pitchFamily="34" charset="0"/>
              </a:rPr>
              <a:t> на 1-2 </a:t>
            </a:r>
            <a:r>
              <a:rPr lang="ru-RU" altLang="ru-RU" sz="2000" dirty="0" err="1">
                <a:latin typeface="Arial" panose="020B0604020202020204" pitchFamily="34" charset="0"/>
              </a:rPr>
              <a:t>хв</a:t>
            </a:r>
            <a:r>
              <a:rPr lang="ru-RU" altLang="ru-RU" sz="20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ru-RU" altLang="ru-RU" sz="2000" dirty="0">
                <a:latin typeface="Arial" panose="020B0604020202020204" pitchFamily="34" charset="0"/>
              </a:rPr>
              <a:t>3. </a:t>
            </a:r>
            <a:r>
              <a:rPr lang="ru-RU" altLang="ru-RU" sz="2000" dirty="0" err="1">
                <a:latin typeface="Arial" panose="020B0604020202020204" pitchFamily="34" charset="0"/>
              </a:rPr>
              <a:t>Промивання</a:t>
            </a:r>
            <a:r>
              <a:rPr lang="ru-RU" altLang="ru-RU" sz="2000" dirty="0">
                <a:latin typeface="Arial" panose="020B0604020202020204" pitchFamily="34" charset="0"/>
              </a:rPr>
              <a:t> водою, </a:t>
            </a:r>
            <a:r>
              <a:rPr lang="ru-RU" altLang="ru-RU" sz="2000" dirty="0" err="1">
                <a:latin typeface="Arial" panose="020B0604020202020204" pitchFamily="34" charset="0"/>
              </a:rPr>
              <a:t>мікроскопія</a:t>
            </a:r>
            <a:r>
              <a:rPr lang="ru-RU" altLang="ru-RU" sz="20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3253" name="Прямоугольник 1"/>
          <p:cNvSpPr>
            <a:spLocks noChangeArrowheads="1"/>
          </p:cNvSpPr>
          <p:nvPr/>
        </p:nvSpPr>
        <p:spPr bwMode="auto">
          <a:xfrm>
            <a:off x="335360" y="1007779"/>
            <a:ext cx="347306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en-US" altLang="ru-RU" sz="2200" b="1" dirty="0">
                <a:solidFill>
                  <a:srgbClr val="3366FF"/>
                </a:solidFill>
                <a:latin typeface="Arial" panose="020B0604020202020204" pitchFamily="34" charset="0"/>
              </a:rPr>
              <a:t>1) </a:t>
            </a:r>
            <a:r>
              <a:rPr lang="uk-UA" altLang="ru-RU" sz="2200" b="1" dirty="0" smtClean="0">
                <a:solidFill>
                  <a:srgbClr val="3366FF"/>
                </a:solidFill>
                <a:latin typeface="Arial" panose="020B0604020202020204" pitchFamily="34" charset="0"/>
              </a:rPr>
              <a:t>Фарбування за </a:t>
            </a:r>
            <a:r>
              <a:rPr lang="uk-UA" altLang="ru-RU" sz="2200" b="1" dirty="0" err="1" smtClean="0">
                <a:solidFill>
                  <a:srgbClr val="3366FF"/>
                </a:solidFill>
                <a:latin typeface="Arial" panose="020B0604020202020204" pitchFamily="34" charset="0"/>
              </a:rPr>
              <a:t>Буррі</a:t>
            </a:r>
            <a:endParaRPr lang="en-US" altLang="ru-RU" sz="2200" b="1" dirty="0">
              <a:solidFill>
                <a:srgbClr val="3366FF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  <a:buClrTx/>
              <a:buNone/>
            </a:pPr>
            <a:r>
              <a:rPr lang="en-US" altLang="ru-RU" sz="2200" b="1" dirty="0" smtClean="0">
                <a:solidFill>
                  <a:srgbClr val="3366FF"/>
                </a:solidFill>
                <a:latin typeface="Arial" panose="020B0604020202020204" pitchFamily="34" charset="0"/>
              </a:rPr>
              <a:t>(</a:t>
            </a:r>
            <a:r>
              <a:rPr lang="uk-UA" altLang="ru-RU" sz="2200" b="1" dirty="0" smtClean="0">
                <a:solidFill>
                  <a:srgbClr val="3366FF"/>
                </a:solidFill>
                <a:latin typeface="Arial" panose="020B0604020202020204" pitchFamily="34" charset="0"/>
              </a:rPr>
              <a:t>негативне</a:t>
            </a:r>
            <a:r>
              <a:rPr lang="en-US" altLang="ru-RU" sz="2200" b="1" dirty="0" smtClean="0">
                <a:solidFill>
                  <a:srgbClr val="3366FF"/>
                </a:solidFill>
                <a:latin typeface="Arial" panose="020B0604020202020204" pitchFamily="34" charset="0"/>
              </a:rPr>
              <a:t>)</a:t>
            </a:r>
            <a:endParaRPr lang="en-US" altLang="ru-RU" sz="2200" b="1" dirty="0">
              <a:solidFill>
                <a:srgbClr val="3366FF"/>
              </a:solidFill>
              <a:latin typeface="Arial" panose="020B0604020202020204" pitchFamily="34" charset="0"/>
            </a:endParaRPr>
          </a:p>
        </p:txBody>
      </p:sp>
      <p:sp>
        <p:nvSpPr>
          <p:cNvPr id="2" name="AutoShape 2" descr="2.4: Фарбування мікроскопічних зразків - LibreTexts - Ukrayins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2.4: Фарбування мікроскопічних зразків - LibreTexts - Ukrayinsk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-523" r="74741" b="10703"/>
          <a:stretch/>
        </p:blipFill>
        <p:spPr>
          <a:xfrm>
            <a:off x="460375" y="1916470"/>
            <a:ext cx="3348052" cy="437268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3431704" y="1644366"/>
            <a:ext cx="774972" cy="7765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042244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3">
            <a:extLst>
              <a:ext uri="{FF2B5EF4-FFF2-40B4-BE49-F238E27FC236}">
                <a16:creationId xmlns:a16="http://schemas.microsoft.com/office/drawing/2014/main" id="{8D8AB4ED-895A-D20D-A60B-9B8A40D93A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9300" y="171449"/>
            <a:ext cx="8153400" cy="433387"/>
          </a:xfrm>
        </p:spPr>
        <p:txBody>
          <a:bodyPr rtlCol="0" anchor="t">
            <a:noAutofit/>
          </a:bodyPr>
          <a:lstStyle/>
          <a:p>
            <a:pPr>
              <a:defRPr/>
            </a:pPr>
            <a:r>
              <a:rPr lang="uk-UA" altLang="uk-UA" sz="2800" b="1" dirty="0">
                <a:latin typeface="Century Gothic" panose="020B0502020202020204" pitchFamily="34" charset="0"/>
              </a:rPr>
              <a:t>ВКЛЮЧЕННЯ.</a:t>
            </a:r>
            <a:r>
              <a:rPr lang="en-US" altLang="uk-UA" sz="2800" dirty="0">
                <a:latin typeface="Century Gothic" panose="020B0502020202020204" pitchFamily="34" charset="0"/>
              </a:rPr>
              <a:t/>
            </a:r>
            <a:br>
              <a:rPr lang="en-US" altLang="uk-UA" sz="2800" dirty="0">
                <a:latin typeface="Century Gothic" panose="020B0502020202020204" pitchFamily="34" charset="0"/>
              </a:rPr>
            </a:br>
            <a:r>
              <a:rPr lang="uk-UA" altLang="uk-UA" sz="2800" dirty="0">
                <a:latin typeface="Century Gothic" panose="020B0502020202020204" pitchFamily="34" charset="0"/>
              </a:rPr>
              <a:t>Зерна волютину у </a:t>
            </a:r>
            <a:r>
              <a:rPr lang="en-US" altLang="uk-UA" sz="2800" i="1" dirty="0">
                <a:latin typeface="Century Gothic" panose="020B0502020202020204" pitchFamily="34" charset="0"/>
              </a:rPr>
              <a:t>Corynebacterium</a:t>
            </a:r>
            <a:r>
              <a:rPr lang="uk-UA" altLang="uk-UA" sz="2800" i="1" dirty="0">
                <a:latin typeface="Century Gothic" panose="020B0502020202020204" pitchFamily="34" charset="0"/>
              </a:rPr>
              <a:t> </a:t>
            </a:r>
            <a:r>
              <a:rPr lang="en-US" altLang="uk-UA" sz="2800" i="1" dirty="0">
                <a:latin typeface="Century Gothic" panose="020B0502020202020204" pitchFamily="34" charset="0"/>
              </a:rPr>
              <a:t>sp.</a:t>
            </a:r>
            <a:endParaRPr lang="ru-RU" altLang="uk-UA" sz="2800" i="1" dirty="0">
              <a:latin typeface="Century Gothic" panose="020B0502020202020204" pitchFamily="34" charset="0"/>
            </a:endParaRPr>
          </a:p>
        </p:txBody>
      </p:sp>
      <p:pic>
        <p:nvPicPr>
          <p:cNvPr id="49154" name="Рисунок 4">
            <a:extLst>
              <a:ext uri="{FF2B5EF4-FFF2-40B4-BE49-F238E27FC236}">
                <a16:creationId xmlns:a16="http://schemas.microsoft.com/office/drawing/2014/main" id="{112DAD64-032C-1624-8DFD-C89642B5D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1528266"/>
            <a:ext cx="2709863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2">
            <a:extLst>
              <a:ext uri="{FF2B5EF4-FFF2-40B4-BE49-F238E27FC236}">
                <a16:creationId xmlns:a16="http://schemas.microsoft.com/office/drawing/2014/main" id="{85E1707C-B188-332F-7965-BB68405B8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498" y="1340768"/>
            <a:ext cx="2671763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26495" y="4509120"/>
            <a:ext cx="3816424" cy="158057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Фарбування за </a:t>
            </a:r>
            <a:r>
              <a:rPr kumimoji="0" lang="uk-UA" altLang="uk-UA" sz="2100" b="1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Леффлером</a:t>
            </a:r>
            <a:r>
              <a:rPr kumimoji="0" lang="uk-UA" altLang="uk-UA" sz="21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Лужний метиленовий синій </a:t>
            </a:r>
            <a:r>
              <a:rPr kumimoji="0" lang="uk-UA" altLang="uk-UA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Леффлера</a:t>
            </a: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– 3 – 5 хв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Миття, сушіння, мікроскопія</a:t>
            </a: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36160" y="4284166"/>
            <a:ext cx="396044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b="1" dirty="0" smtClean="0">
                <a:latin typeface="inherit"/>
              </a:rPr>
              <a:t>Фарбування за </a:t>
            </a:r>
            <a:r>
              <a:rPr lang="uk-UA" sz="2100" b="1" dirty="0" err="1" smtClean="0">
                <a:latin typeface="inherit"/>
              </a:rPr>
              <a:t>Нейссером</a:t>
            </a:r>
            <a:endParaRPr lang="uk-UA" sz="2100" b="1" dirty="0" smtClean="0">
              <a:latin typeface="inherit"/>
            </a:endParaRPr>
          </a:p>
          <a:p>
            <a:r>
              <a:rPr lang="uk-UA" sz="2100" dirty="0" smtClean="0">
                <a:latin typeface="inherit"/>
              </a:rPr>
              <a:t>1. Оцтовий </a:t>
            </a:r>
            <a:r>
              <a:rPr lang="uk-UA" sz="2100" dirty="0">
                <a:latin typeface="inherit"/>
              </a:rPr>
              <a:t>метиленовий синій </a:t>
            </a:r>
            <a:r>
              <a:rPr lang="uk-UA" sz="2100" dirty="0" err="1" smtClean="0">
                <a:latin typeface="inherit"/>
              </a:rPr>
              <a:t>Нейссера</a:t>
            </a:r>
            <a:r>
              <a:rPr lang="uk-UA" sz="2100" dirty="0" smtClean="0">
                <a:latin typeface="inherit"/>
              </a:rPr>
              <a:t> </a:t>
            </a:r>
            <a:r>
              <a:rPr lang="uk-UA" sz="2100" dirty="0">
                <a:latin typeface="inherit"/>
              </a:rPr>
              <a:t>1 хв.</a:t>
            </a:r>
          </a:p>
          <a:p>
            <a:r>
              <a:rPr lang="uk-UA" sz="2100" dirty="0" smtClean="0">
                <a:latin typeface="inherit"/>
              </a:rPr>
              <a:t>2. Змити </a:t>
            </a:r>
            <a:r>
              <a:rPr lang="uk-UA" sz="2100" dirty="0">
                <a:latin typeface="inherit"/>
              </a:rPr>
              <a:t>водою</a:t>
            </a:r>
          </a:p>
          <a:p>
            <a:r>
              <a:rPr lang="uk-UA" sz="2100" dirty="0" smtClean="0">
                <a:latin typeface="inherit"/>
              </a:rPr>
              <a:t>3. Розчин </a:t>
            </a:r>
            <a:r>
              <a:rPr lang="uk-UA" sz="2100" dirty="0" err="1">
                <a:latin typeface="inherit"/>
              </a:rPr>
              <a:t>Люголя</a:t>
            </a:r>
            <a:r>
              <a:rPr lang="uk-UA" sz="2100" dirty="0">
                <a:latin typeface="inherit"/>
              </a:rPr>
              <a:t> – ½ хв</a:t>
            </a:r>
          </a:p>
          <a:p>
            <a:r>
              <a:rPr lang="uk-UA" sz="2100" dirty="0" smtClean="0">
                <a:latin typeface="inherit"/>
              </a:rPr>
              <a:t>4. Без </a:t>
            </a:r>
            <a:r>
              <a:rPr lang="uk-UA" sz="2100" dirty="0">
                <a:latin typeface="inherit"/>
              </a:rPr>
              <a:t>змивання – </a:t>
            </a:r>
            <a:r>
              <a:rPr lang="uk-UA" sz="2100" dirty="0" err="1">
                <a:latin typeface="inherit"/>
              </a:rPr>
              <a:t>везувін</a:t>
            </a:r>
            <a:r>
              <a:rPr lang="uk-UA" sz="2100" dirty="0">
                <a:latin typeface="inherit"/>
              </a:rPr>
              <a:t> 1 хв</a:t>
            </a:r>
          </a:p>
          <a:p>
            <a:r>
              <a:rPr lang="uk-UA" sz="2100" dirty="0" smtClean="0">
                <a:latin typeface="inherit"/>
              </a:rPr>
              <a:t>5. Миття</a:t>
            </a:r>
            <a:r>
              <a:rPr lang="uk-UA" sz="2100" dirty="0">
                <a:latin typeface="inherit"/>
              </a:rPr>
              <a:t>, сушіння, мікроскопія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48" y="1916831"/>
            <a:ext cx="3666504" cy="21306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92" y="4509120"/>
            <a:ext cx="252028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Зерна волютину</a:t>
            </a:r>
            <a:endParaRPr lang="uk-UA" sz="2000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1271464" y="4047454"/>
            <a:ext cx="288032" cy="461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007" y="3154656"/>
            <a:ext cx="377985" cy="548688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1558287" y="4047454"/>
            <a:ext cx="325245" cy="461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9" y="1341438"/>
            <a:ext cx="8785225" cy="5211762"/>
          </a:xfrm>
        </p:spPr>
      </p:pic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1919289" y="404814"/>
            <a:ext cx="8353425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altLang="uk-UA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ДНК – </a:t>
            </a:r>
            <a:r>
              <a:rPr lang="ru-RU" altLang="uk-UA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</a:t>
            </a:r>
            <a:r>
              <a:rPr lang="ru-RU" altLang="uk-UA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складна структура, яка </a:t>
            </a:r>
            <a:r>
              <a:rPr lang="ru-RU" altLang="uk-UA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створює</a:t>
            </a:r>
            <a:r>
              <a:rPr lang="ru-RU" altLang="uk-UA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altLang="uk-UA" sz="3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життя</a:t>
            </a:r>
            <a:endParaRPr lang="ru-RU" altLang="uk-UA" sz="3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0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dirty="0" smtClean="0">
                <a:solidFill>
                  <a:srgbClr val="C00000"/>
                </a:solidFill>
              </a:rPr>
              <a:t>ДНК</a:t>
            </a:r>
            <a:endParaRPr lang="en-IN" altLang="uk-UA" dirty="0">
              <a:solidFill>
                <a:srgbClr val="C00000"/>
              </a:solidFill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83432" y="2645322"/>
            <a:ext cx="4495800" cy="2835770"/>
          </a:xfrm>
        </p:spPr>
        <p:txBody>
          <a:bodyPr/>
          <a:lstStyle/>
          <a:p>
            <a:pPr>
              <a:defRPr/>
            </a:pPr>
            <a:r>
              <a:rPr lang="uk-UA" altLang="uk-UA" sz="2200" dirty="0"/>
              <a:t>Молекула ДНК складається з двох ланцюгів нуклеотидів, згорнутих разом у формі подвійної спіралі</a:t>
            </a:r>
            <a:r>
              <a:rPr lang="uk-UA" altLang="uk-UA" sz="2200" dirty="0" smtClean="0"/>
              <a:t>.</a:t>
            </a:r>
          </a:p>
          <a:p>
            <a:pPr>
              <a:defRPr/>
            </a:pPr>
            <a:r>
              <a:rPr lang="uk-UA" altLang="uk-UA" sz="2200" dirty="0" smtClean="0"/>
              <a:t>Кожен </a:t>
            </a:r>
            <a:r>
              <a:rPr lang="uk-UA" altLang="uk-UA" sz="2200" dirty="0"/>
              <a:t>ланцюг має основу із залишків дезоксирибози та фосфатів, розташованих по черзі.</a:t>
            </a:r>
            <a:endParaRPr lang="ru-RU" altLang="uk-UA" sz="2200" dirty="0"/>
          </a:p>
        </p:txBody>
      </p:sp>
      <p:pic>
        <p:nvPicPr>
          <p:cNvPr id="7172" name="Picture 7" descr="d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7438" y="1268414"/>
            <a:ext cx="4500562" cy="558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90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dirty="0" smtClean="0">
                <a:solidFill>
                  <a:srgbClr val="C00000"/>
                </a:solidFill>
              </a:rPr>
              <a:t>Структура ДНК</a:t>
            </a:r>
            <a:endParaRPr lang="en-IN" altLang="uk-UA" dirty="0">
              <a:solidFill>
                <a:srgbClr val="C00000"/>
              </a:solidFill>
            </a:endParaRP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557338"/>
            <a:ext cx="4038600" cy="4525962"/>
          </a:xfrm>
        </p:spPr>
        <p:txBody>
          <a:bodyPr/>
          <a:lstStyle/>
          <a:p>
            <a:pPr marL="0" indent="0">
              <a:lnSpc>
                <a:spcPct val="80000"/>
              </a:lnSpc>
              <a:defRPr/>
            </a:pPr>
            <a:r>
              <a:rPr lang="uk-UA" altLang="uk-UA" sz="2400" dirty="0"/>
              <a:t>До кожної дезоксирибози приєднана одна з чотирьох азотистих основ: </a:t>
            </a:r>
            <a:endParaRPr lang="uk-UA" altLang="uk-UA" sz="2400" dirty="0" smtClean="0"/>
          </a:p>
          <a:p>
            <a:pPr marL="0" indent="0">
              <a:lnSpc>
                <a:spcPct val="80000"/>
              </a:lnSpc>
              <a:defRPr/>
            </a:pPr>
            <a:r>
              <a:rPr lang="uk-UA" altLang="uk-UA" sz="2400" dirty="0" err="1" smtClean="0">
                <a:solidFill>
                  <a:srgbClr val="C00000"/>
                </a:solidFill>
              </a:rPr>
              <a:t>Пурини</a:t>
            </a:r>
            <a:r>
              <a:rPr lang="uk-UA" altLang="uk-UA" sz="2400" dirty="0" smtClean="0"/>
              <a:t> –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uk-UA" altLang="uk-UA" sz="2400" dirty="0" smtClean="0"/>
              <a:t>Аденін-Гуанін </a:t>
            </a:r>
          </a:p>
          <a:p>
            <a:pPr marL="0" indent="0">
              <a:lnSpc>
                <a:spcPct val="80000"/>
              </a:lnSpc>
              <a:defRPr/>
            </a:pPr>
            <a:r>
              <a:rPr lang="uk-UA" altLang="uk-UA" sz="2400" dirty="0" err="1" smtClean="0">
                <a:solidFill>
                  <a:srgbClr val="C00000"/>
                </a:solidFill>
              </a:rPr>
              <a:t>Пірамідини</a:t>
            </a:r>
            <a:r>
              <a:rPr lang="uk-UA" altLang="uk-UA" sz="2400" dirty="0" smtClean="0"/>
              <a:t> –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uk-UA" altLang="uk-UA" sz="2400" dirty="0" err="1" smtClean="0"/>
              <a:t>Тимідин-Цитозин</a:t>
            </a:r>
            <a:endParaRPr lang="uk-UA" altLang="uk-UA" sz="2400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uk-UA" altLang="uk-UA" sz="2400" dirty="0" smtClean="0"/>
          </a:p>
          <a:p>
            <a:pPr marL="0" indent="0">
              <a:lnSpc>
                <a:spcPct val="80000"/>
              </a:lnSpc>
              <a:defRPr/>
            </a:pPr>
            <a:r>
              <a:rPr lang="uk-UA" altLang="uk-UA" sz="2400" dirty="0" smtClean="0"/>
              <a:t>Співвідношення </a:t>
            </a:r>
            <a:r>
              <a:rPr lang="en-US" altLang="uk-UA" sz="2400" dirty="0" smtClean="0"/>
              <a:t>A+T</a:t>
            </a:r>
            <a:r>
              <a:rPr lang="uk-UA" altLang="uk-UA" sz="2400" dirty="0" smtClean="0"/>
              <a:t> </a:t>
            </a:r>
            <a:r>
              <a:rPr lang="en-US" altLang="uk-UA" sz="2400" dirty="0" smtClean="0"/>
              <a:t>G+C </a:t>
            </a:r>
            <a:r>
              <a:rPr lang="uk-UA" altLang="uk-UA" sz="2400" dirty="0"/>
              <a:t>відрізняється для кожного виду – основа генетичної гомології</a:t>
            </a:r>
            <a:endParaRPr lang="en-IN" altLang="uk-UA" sz="2400" dirty="0"/>
          </a:p>
        </p:txBody>
      </p:sp>
      <p:pic>
        <p:nvPicPr>
          <p:cNvPr id="8196" name="Picture 7" descr="dn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4200" y="1412876"/>
            <a:ext cx="5003800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19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C00000"/>
                </a:solidFill>
              </a:rPr>
              <a:t>Як РНК відрізняється від ДНК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1464" y="1844824"/>
            <a:ext cx="5040312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altLang="uk-UA" sz="2000" dirty="0"/>
          </a:p>
          <a:p>
            <a:pPr>
              <a:lnSpc>
                <a:spcPct val="80000"/>
              </a:lnSpc>
              <a:defRPr/>
            </a:pPr>
            <a:r>
              <a:rPr lang="uk-UA" altLang="uk-UA" sz="2400" dirty="0"/>
              <a:t>РНК містить - цукор рибозу замість </a:t>
            </a:r>
            <a:r>
              <a:rPr lang="uk-UA" altLang="uk-UA" sz="2400" dirty="0" smtClean="0"/>
              <a:t>дезоксирибози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Урацил </a:t>
            </a:r>
            <a:r>
              <a:rPr lang="uk-UA" altLang="uk-UA" sz="2400" dirty="0"/>
              <a:t>присутній замість тиміну (</a:t>
            </a:r>
            <a:r>
              <a:rPr lang="en-US" altLang="uk-UA" sz="2400" dirty="0"/>
              <a:t>A-U</a:t>
            </a:r>
            <a:r>
              <a:rPr lang="en-US" altLang="uk-UA" sz="2400" dirty="0" smtClean="0"/>
              <a:t>)</a:t>
            </a:r>
            <a:endParaRPr lang="uk-UA" altLang="uk-UA" sz="2400" dirty="0" smtClean="0"/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ДНК </a:t>
            </a:r>
            <a:r>
              <a:rPr lang="uk-UA" altLang="uk-UA" sz="2400" dirty="0"/>
              <a:t>- </a:t>
            </a:r>
            <a:r>
              <a:rPr lang="uk-UA" altLang="uk-UA" sz="2400" dirty="0" err="1"/>
              <a:t>дволанцюгова</a:t>
            </a:r>
            <a:r>
              <a:rPr lang="uk-UA" altLang="uk-UA" sz="2400" dirty="0"/>
              <a:t>, РНК </a:t>
            </a:r>
            <a:r>
              <a:rPr lang="uk-UA" altLang="uk-UA" sz="2400" dirty="0" smtClean="0"/>
              <a:t>– </a:t>
            </a:r>
            <a:r>
              <a:rPr lang="uk-UA" altLang="uk-UA" sz="2400" dirty="0" err="1" smtClean="0"/>
              <a:t>одноланцюгова</a:t>
            </a:r>
            <a:endParaRPr lang="uk-UA" altLang="uk-UA" sz="2400" dirty="0" smtClean="0"/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Типи РНК: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uk-UA" altLang="uk-UA" sz="2400" dirty="0" smtClean="0"/>
              <a:t>Матрична </a:t>
            </a:r>
            <a:r>
              <a:rPr lang="uk-UA" altLang="uk-UA" sz="2400" dirty="0"/>
              <a:t>РНК </a:t>
            </a:r>
            <a:r>
              <a:rPr lang="uk-UA" altLang="uk-UA" sz="2400" dirty="0" err="1" smtClean="0"/>
              <a:t>мРНК</a:t>
            </a:r>
            <a:endParaRPr lang="uk-UA" altLang="uk-UA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uk-UA" altLang="uk-UA" sz="2400" dirty="0" err="1" smtClean="0"/>
              <a:t>Рибосомна</a:t>
            </a:r>
            <a:r>
              <a:rPr lang="uk-UA" altLang="uk-UA" sz="2400" dirty="0" smtClean="0"/>
              <a:t> </a:t>
            </a:r>
            <a:r>
              <a:rPr lang="uk-UA" altLang="uk-UA" sz="2400" dirty="0"/>
              <a:t>РНК </a:t>
            </a:r>
            <a:r>
              <a:rPr lang="uk-UA" altLang="uk-UA" sz="2400" dirty="0" err="1"/>
              <a:t>рРНК</a:t>
            </a:r>
            <a:endParaRPr lang="uk-UA" altLang="uk-UA" sz="24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uk-UA" altLang="uk-UA" sz="2400" dirty="0" smtClean="0"/>
              <a:t>Транспортна </a:t>
            </a:r>
            <a:r>
              <a:rPr lang="uk-UA" altLang="uk-UA" sz="2400" dirty="0"/>
              <a:t>РНК </a:t>
            </a:r>
            <a:r>
              <a:rPr lang="uk-UA" altLang="uk-UA" sz="2400" dirty="0" err="1"/>
              <a:t>тРНК</a:t>
            </a:r>
            <a:r>
              <a:rPr lang="en-US" altLang="uk-UA" sz="2000" dirty="0" smtClean="0"/>
              <a:t>       </a:t>
            </a:r>
            <a:endParaRPr lang="en-IN" altLang="uk-UA" sz="2000" dirty="0"/>
          </a:p>
        </p:txBody>
      </p:sp>
      <p:pic>
        <p:nvPicPr>
          <p:cNvPr id="9220" name="Picture 4" descr="dna_versus_rna_revers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557339"/>
            <a:ext cx="41402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11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6302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uk-UA" sz="4000" dirty="0" err="1">
                <a:solidFill>
                  <a:srgbClr val="C00000"/>
                </a:solidFill>
              </a:rPr>
              <a:t>Коди</a:t>
            </a:r>
            <a:r>
              <a:rPr lang="ru-RU" altLang="uk-UA" sz="4000" dirty="0">
                <a:solidFill>
                  <a:srgbClr val="C00000"/>
                </a:solidFill>
              </a:rPr>
              <a:t> для </a:t>
            </a:r>
            <a:r>
              <a:rPr lang="ru-RU" altLang="uk-UA" sz="4000" dirty="0" err="1">
                <a:solidFill>
                  <a:srgbClr val="C00000"/>
                </a:solidFill>
              </a:rPr>
              <a:t>амінокислот</a:t>
            </a:r>
            <a:r>
              <a:rPr lang="ru-RU" altLang="uk-UA" sz="4000" dirty="0">
                <a:solidFill>
                  <a:srgbClr val="C00000"/>
                </a:solidFill>
              </a:rPr>
              <a:t> - </a:t>
            </a:r>
            <a:r>
              <a:rPr lang="ru-RU" altLang="uk-UA" sz="4000" dirty="0" err="1">
                <a:solidFill>
                  <a:srgbClr val="C00000"/>
                </a:solidFill>
              </a:rPr>
              <a:t>генетичний</a:t>
            </a:r>
            <a:r>
              <a:rPr lang="ru-RU" altLang="uk-UA" sz="4000" dirty="0">
                <a:solidFill>
                  <a:srgbClr val="C00000"/>
                </a:solidFill>
              </a:rPr>
              <a:t> код.</a:t>
            </a:r>
          </a:p>
        </p:txBody>
      </p:sp>
      <p:pic>
        <p:nvPicPr>
          <p:cNvPr id="12292" name="Picture 7" descr="Рисунок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881062"/>
            <a:ext cx="4716463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519935" y="980728"/>
            <a:ext cx="5619279" cy="5168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uk-UA" altLang="uk-UA" sz="2800" smtClean="0"/>
              <a:t>Код – це триплет </a:t>
            </a:r>
            <a:r>
              <a:rPr lang="en-US" altLang="uk-UA" sz="2800" smtClean="0"/>
              <a:t>A-T-C.</a:t>
            </a:r>
            <a:endParaRPr lang="uk-UA" altLang="uk-UA" sz="2800" smtClean="0"/>
          </a:p>
          <a:p>
            <a:pPr>
              <a:lnSpc>
                <a:spcPct val="90000"/>
              </a:lnSpc>
              <a:defRPr/>
            </a:pPr>
            <a:r>
              <a:rPr lang="uk-UA" altLang="uk-UA" sz="2800" smtClean="0"/>
              <a:t>Один код може утворювати одну амінокислоту.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sz="2800" smtClean="0"/>
              <a:t>Для утворення подібної послідовності амінокислот присутній більше одного коду:</a:t>
            </a:r>
          </a:p>
          <a:p>
            <a:pPr>
              <a:lnSpc>
                <a:spcPct val="90000"/>
              </a:lnSpc>
              <a:defRPr/>
            </a:pPr>
            <a:r>
              <a:rPr lang="en-US" altLang="uk-UA" sz="2800" smtClean="0"/>
              <a:t>AGA </a:t>
            </a:r>
            <a:r>
              <a:rPr lang="uk-UA" altLang="uk-UA" sz="2800" smtClean="0"/>
              <a:t>утворює аргінін.</a:t>
            </a:r>
          </a:p>
          <a:p>
            <a:pPr>
              <a:lnSpc>
                <a:spcPct val="90000"/>
              </a:lnSpc>
              <a:defRPr/>
            </a:pPr>
            <a:r>
              <a:rPr lang="en-US" altLang="uk-UA" sz="2800" smtClean="0"/>
              <a:t>AGC, CGU, CGG </a:t>
            </a:r>
            <a:r>
              <a:rPr lang="uk-UA" altLang="uk-UA" sz="2800" smtClean="0"/>
              <a:t>також кодують подібну амінокислоту.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sz="2800" smtClean="0"/>
              <a:t>Деякі кодони </a:t>
            </a:r>
            <a:r>
              <a:rPr lang="en-US" altLang="uk-UA" sz="2800" smtClean="0"/>
              <a:t>UAA </a:t>
            </a:r>
            <a:r>
              <a:rPr lang="uk-UA" altLang="uk-UA" sz="2800" smtClean="0"/>
              <a:t>не кодують жодної амінокислоти, що називається нонсенс-кодоном</a:t>
            </a:r>
            <a:endParaRPr lang="en-IN" altLang="uk-UA" sz="2400" dirty="0"/>
          </a:p>
        </p:txBody>
      </p:sp>
    </p:spTree>
    <p:extLst>
      <p:ext uri="{BB962C8B-B14F-4D97-AF65-F5344CB8AC3E}">
        <p14:creationId xmlns:p14="http://schemas.microsoft.com/office/powerpoint/2010/main" val="114884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C00000"/>
                </a:solidFill>
              </a:rPr>
              <a:t>Визначення гену</a:t>
            </a:r>
            <a:endParaRPr lang="en-IN" altLang="uk-UA" dirty="0">
              <a:solidFill>
                <a:srgbClr val="C00000"/>
              </a:solidFill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43472" y="1341438"/>
            <a:ext cx="4500563" cy="4525962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uk-UA" altLang="uk-UA" sz="2800" dirty="0">
                <a:solidFill>
                  <a:srgbClr val="C00000"/>
                </a:solidFill>
              </a:rPr>
              <a:t>Ген </a:t>
            </a:r>
            <a:r>
              <a:rPr lang="uk-UA" altLang="uk-UA" sz="2800" dirty="0"/>
              <a:t>– це послідовність ДНК, що містить кодони, що визначають певний поліпептид</a:t>
            </a:r>
            <a:r>
              <a:rPr lang="uk-UA" altLang="uk-UA" sz="2800" dirty="0" smtClean="0"/>
              <a:t>.</a:t>
            </a:r>
          </a:p>
          <a:p>
            <a:pPr>
              <a:defRPr/>
            </a:pPr>
            <a:endParaRPr lang="uk-UA" altLang="uk-UA" sz="2800" dirty="0" smtClean="0"/>
          </a:p>
          <a:p>
            <a:pPr>
              <a:defRPr/>
            </a:pPr>
            <a:r>
              <a:rPr lang="uk-UA" altLang="uk-UA" sz="2800" dirty="0" smtClean="0"/>
              <a:t>ДНК </a:t>
            </a:r>
            <a:r>
              <a:rPr lang="uk-UA" altLang="uk-UA" sz="2800" dirty="0"/>
              <a:t>містить багато генів (комбінації сотень і тисяч нуклеотидів) </a:t>
            </a:r>
            <a:r>
              <a:rPr lang="uk-UA" altLang="uk-UA" sz="2800" dirty="0" smtClean="0"/>
              <a:t>– це </a:t>
            </a:r>
            <a:r>
              <a:rPr lang="uk-UA" altLang="uk-UA" sz="2800" dirty="0" smtClean="0">
                <a:solidFill>
                  <a:srgbClr val="C00000"/>
                </a:solidFill>
              </a:rPr>
              <a:t>Генотип</a:t>
            </a:r>
          </a:p>
          <a:p>
            <a:pPr>
              <a:defRPr/>
            </a:pPr>
            <a:endParaRPr lang="uk-UA" altLang="uk-UA" sz="28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uk-UA" altLang="uk-UA" sz="2800" dirty="0">
                <a:solidFill>
                  <a:srgbClr val="C00000"/>
                </a:solidFill>
              </a:rPr>
              <a:t>Фенотип</a:t>
            </a:r>
            <a:r>
              <a:rPr lang="uk-UA" altLang="uk-UA" sz="2800" dirty="0"/>
              <a:t> – це фізичний прояв у певному середовищі. Може змінюватися залежно від середовища.</a:t>
            </a:r>
            <a:endParaRPr lang="en-IN" altLang="uk-UA" sz="2800" dirty="0"/>
          </a:p>
          <a:p>
            <a:pPr>
              <a:defRPr/>
            </a:pPr>
            <a:endParaRPr lang="en-IN" altLang="uk-UA" sz="2800" dirty="0">
              <a:solidFill>
                <a:srgbClr val="C00000"/>
              </a:solidFill>
            </a:endParaRPr>
          </a:p>
        </p:txBody>
      </p:sp>
      <p:pic>
        <p:nvPicPr>
          <p:cNvPr id="13316" name="Picture 6" descr="Gen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4564" y="1341438"/>
            <a:ext cx="4643437" cy="5256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44DFFD-AD68-113D-17AC-EC692C3A4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15" y="368660"/>
            <a:ext cx="1052757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0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6" y="277814"/>
            <a:ext cx="8435975" cy="1139825"/>
          </a:xfrm>
        </p:spPr>
        <p:txBody>
          <a:bodyPr/>
          <a:lstStyle/>
          <a:p>
            <a:pPr>
              <a:defRPr/>
            </a:pPr>
            <a:r>
              <a:rPr lang="uk-UA" altLang="uk-UA" sz="3600" b="1" dirty="0" err="1">
                <a:solidFill>
                  <a:srgbClr val="C00000"/>
                </a:solidFill>
              </a:rPr>
              <a:t>Позахромосомні</a:t>
            </a:r>
            <a:r>
              <a:rPr lang="uk-UA" altLang="uk-UA" sz="3600" b="1" dirty="0">
                <a:solidFill>
                  <a:srgbClr val="C00000"/>
                </a:solidFill>
              </a:rPr>
              <a:t> генетичні елементи</a:t>
            </a:r>
            <a:endParaRPr lang="en-IN" altLang="uk-UA" sz="3600" b="1" dirty="0">
              <a:solidFill>
                <a:srgbClr val="C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600200"/>
            <a:ext cx="8435975" cy="4997450"/>
          </a:xfrm>
        </p:spPr>
        <p:txBody>
          <a:bodyPr/>
          <a:lstStyle/>
          <a:p>
            <a:pPr marL="361950" indent="-361950">
              <a:lnSpc>
                <a:spcPct val="80000"/>
              </a:lnSpc>
              <a:buNone/>
              <a:defRPr/>
            </a:pPr>
            <a:r>
              <a:rPr lang="uk-UA" altLang="uk-UA" sz="2400" dirty="0"/>
              <a:t>Бактерії мають додаткові хромосомні генетичні </a:t>
            </a:r>
            <a:r>
              <a:rPr lang="uk-UA" altLang="uk-UA" sz="2400" dirty="0" smtClean="0"/>
              <a:t>елементи</a:t>
            </a:r>
          </a:p>
          <a:p>
            <a:pPr marL="361950" indent="-361950">
              <a:lnSpc>
                <a:spcPct val="80000"/>
              </a:lnSpc>
              <a:buNone/>
              <a:defRPr/>
            </a:pPr>
            <a:r>
              <a:rPr lang="uk-UA" altLang="uk-UA" sz="2400" dirty="0" smtClean="0"/>
              <a:t>Не </a:t>
            </a:r>
            <a:r>
              <a:rPr lang="uk-UA" altLang="uk-UA" sz="2400" dirty="0"/>
              <a:t>є необхідними для виживання </a:t>
            </a:r>
            <a:r>
              <a:rPr lang="uk-UA" altLang="uk-UA" sz="2400" dirty="0" smtClean="0"/>
              <a:t>бактерій, але роблять</a:t>
            </a:r>
          </a:p>
          <a:p>
            <a:pPr marL="361950" indent="-361950">
              <a:lnSpc>
                <a:spcPct val="80000"/>
              </a:lnSpc>
              <a:buNone/>
              <a:defRPr/>
            </a:pPr>
            <a:r>
              <a:rPr lang="uk-UA" altLang="uk-UA" sz="2400" dirty="0" smtClean="0"/>
              <a:t>бактерії </a:t>
            </a:r>
            <a:r>
              <a:rPr lang="uk-UA" altLang="uk-UA" sz="2400" dirty="0"/>
              <a:t>стійкими до антибіотиків</a:t>
            </a:r>
            <a:r>
              <a:rPr lang="uk-UA" altLang="uk-UA" sz="2400" dirty="0" smtClean="0"/>
              <a:t>, допомагають </a:t>
            </a:r>
            <a:r>
              <a:rPr lang="uk-UA" altLang="uk-UA" sz="2400" dirty="0"/>
              <a:t>їм </a:t>
            </a:r>
            <a:r>
              <a:rPr lang="uk-UA" altLang="uk-UA" sz="2400" dirty="0" smtClean="0"/>
              <a:t>виживати</a:t>
            </a:r>
          </a:p>
          <a:p>
            <a:pPr marL="361950" indent="-361950">
              <a:lnSpc>
                <a:spcPct val="80000"/>
              </a:lnSpc>
              <a:buNone/>
              <a:defRPr/>
            </a:pPr>
            <a:r>
              <a:rPr lang="uk-UA" altLang="uk-UA" sz="2400" dirty="0" smtClean="0"/>
              <a:t>та роблять </a:t>
            </a:r>
            <a:r>
              <a:rPr lang="uk-UA" altLang="uk-UA" sz="2400" dirty="0"/>
              <a:t>їх здатними виробляти токсини та </a:t>
            </a:r>
            <a:r>
              <a:rPr lang="uk-UA" altLang="uk-UA" sz="2400" dirty="0" err="1" smtClean="0"/>
              <a:t>бактеріоцини</a:t>
            </a:r>
            <a:r>
              <a:rPr lang="uk-UA" altLang="uk-UA" sz="2400" dirty="0" smtClean="0"/>
              <a:t>. </a:t>
            </a:r>
          </a:p>
          <a:p>
            <a:pPr marL="361950" indent="-361950">
              <a:lnSpc>
                <a:spcPct val="80000"/>
              </a:lnSpc>
              <a:buNone/>
              <a:defRPr/>
            </a:pPr>
            <a:endParaRPr lang="uk-UA" altLang="uk-UA" sz="2400" dirty="0" smtClean="0"/>
          </a:p>
          <a:p>
            <a:pPr marL="361950" indent="-361950">
              <a:lnSpc>
                <a:spcPct val="80000"/>
              </a:lnSpc>
              <a:buNone/>
              <a:defRPr/>
            </a:pPr>
            <a:r>
              <a:rPr lang="uk-UA" altLang="uk-UA" sz="2400" dirty="0" smtClean="0"/>
              <a:t>Додаткові </a:t>
            </a:r>
            <a:r>
              <a:rPr lang="uk-UA" altLang="uk-UA" sz="2400" dirty="0"/>
              <a:t>хромосомні генетичні елементи</a:t>
            </a:r>
            <a:r>
              <a:rPr lang="uk-UA" altLang="uk-UA" sz="2400" dirty="0" smtClean="0"/>
              <a:t>: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uk-UA" altLang="uk-UA" sz="2400" dirty="0" err="1" smtClean="0"/>
              <a:t>плазміди</a:t>
            </a:r>
            <a:r>
              <a:rPr lang="uk-UA" altLang="uk-UA" sz="2400" dirty="0" smtClean="0"/>
              <a:t>,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uk-UA" altLang="uk-UA" sz="2400" dirty="0" err="1" smtClean="0"/>
              <a:t>транспозони</a:t>
            </a:r>
            <a:r>
              <a:rPr lang="uk-UA" altLang="uk-UA" sz="2400" dirty="0" smtClean="0"/>
              <a:t>,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uk-UA" sz="2400" dirty="0" smtClean="0"/>
              <a:t>Is-</a:t>
            </a:r>
            <a:r>
              <a:rPr lang="uk-UA" altLang="uk-UA" sz="2400" dirty="0" smtClean="0"/>
              <a:t>послідовності.</a:t>
            </a:r>
            <a:endParaRPr lang="en-IN" altLang="uk-UA" sz="2400" dirty="0"/>
          </a:p>
        </p:txBody>
      </p:sp>
    </p:spTree>
    <p:extLst>
      <p:ext uri="{BB962C8B-B14F-4D97-AF65-F5344CB8AC3E}">
        <p14:creationId xmlns:p14="http://schemas.microsoft.com/office/powerpoint/2010/main" val="293193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altLang="uk-UA" sz="2400" dirty="0"/>
          </a:p>
          <a:p>
            <a:pPr>
              <a:lnSpc>
                <a:spcPct val="80000"/>
              </a:lnSpc>
              <a:defRPr/>
            </a:pPr>
            <a:r>
              <a:rPr lang="uk-UA" altLang="uk-UA" sz="2400" dirty="0" err="1"/>
              <a:t>Плазміди</a:t>
            </a:r>
            <a:r>
              <a:rPr lang="uk-UA" altLang="uk-UA" sz="2400" dirty="0"/>
              <a:t> – це кільцеві або лінійні молекули ДНК, присутні в цитоплазмі бактерій</a:t>
            </a:r>
            <a:r>
              <a:rPr lang="uk-UA" altLang="uk-UA" sz="2400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Здатні </a:t>
            </a:r>
            <a:r>
              <a:rPr lang="uk-UA" altLang="uk-UA" sz="2400" dirty="0"/>
              <a:t>до автономної реплікації</a:t>
            </a:r>
            <a:r>
              <a:rPr lang="uk-UA" altLang="uk-UA" sz="2400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Можуть </a:t>
            </a:r>
            <a:r>
              <a:rPr lang="uk-UA" altLang="uk-UA" sz="2400" dirty="0"/>
              <a:t>переносити гени з однієї клітини в іншу</a:t>
            </a:r>
            <a:r>
              <a:rPr lang="uk-UA" altLang="uk-UA" sz="2400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Виступають </a:t>
            </a:r>
            <a:r>
              <a:rPr lang="uk-UA" altLang="uk-UA" sz="2400" dirty="0"/>
              <a:t>як вектори в генній інженерії</a:t>
            </a:r>
            <a:r>
              <a:rPr lang="uk-UA" altLang="uk-UA" sz="2400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2400" dirty="0" smtClean="0"/>
              <a:t>Також </a:t>
            </a:r>
            <a:r>
              <a:rPr lang="uk-UA" altLang="uk-UA" sz="2400" dirty="0"/>
              <a:t>можуть бути присутніми в дріжджах.</a:t>
            </a:r>
            <a:endParaRPr lang="en-IN" altLang="uk-UA" sz="2400" dirty="0"/>
          </a:p>
        </p:txBody>
      </p:sp>
      <p:pic>
        <p:nvPicPr>
          <p:cNvPr id="20484" name="Picture 6" descr="Sachs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040" y="1140619"/>
            <a:ext cx="4716462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36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uk-UA" altLang="uk-UA" sz="2800" dirty="0" err="1"/>
              <a:t>Плазміди</a:t>
            </a:r>
            <a:r>
              <a:rPr lang="uk-UA" altLang="uk-UA" sz="2800" dirty="0"/>
              <a:t> можуть кодувати генетичну інформацію для </a:t>
            </a:r>
            <a:r>
              <a:rPr lang="uk-UA" altLang="uk-UA" sz="2800" dirty="0" smtClean="0"/>
              <a:t>різних властивостей</a:t>
            </a:r>
            <a:r>
              <a:rPr lang="uk-UA" altLang="uk-UA" sz="2800" dirty="0"/>
              <a:t> </a:t>
            </a:r>
            <a:r>
              <a:rPr lang="uk-UA" altLang="uk-UA" sz="2800" dirty="0" smtClean="0"/>
              <a:t>бактерій: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1 </a:t>
            </a:r>
            <a:r>
              <a:rPr lang="uk-UA" altLang="uk-UA" sz="2800" dirty="0"/>
              <a:t>Резистентність до антибіотиків - </a:t>
            </a:r>
            <a:r>
              <a:rPr lang="en-US" altLang="uk-UA" sz="2800" dirty="0"/>
              <a:t>R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altLang="uk-UA" sz="2800" dirty="0" smtClean="0"/>
              <a:t>2 </a:t>
            </a:r>
            <a:r>
              <a:rPr lang="uk-UA" altLang="uk-UA" sz="2800" dirty="0"/>
              <a:t>Виробництво </a:t>
            </a:r>
            <a:r>
              <a:rPr lang="uk-UA" altLang="uk-UA" sz="2800" dirty="0" err="1"/>
              <a:t>бактеріоцинів</a:t>
            </a:r>
            <a:r>
              <a:rPr lang="uk-UA" altLang="uk-UA" sz="2800" dirty="0"/>
              <a:t> - </a:t>
            </a:r>
            <a:r>
              <a:rPr lang="en-US" altLang="uk-UA" sz="2800" dirty="0"/>
              <a:t>Col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altLang="uk-UA" sz="2800" dirty="0" smtClean="0"/>
              <a:t>3 </a:t>
            </a:r>
            <a:r>
              <a:rPr lang="uk-UA" altLang="uk-UA" sz="2800" dirty="0"/>
              <a:t>Виробництво екзотоксинів - </a:t>
            </a:r>
            <a:r>
              <a:rPr lang="en-US" altLang="uk-UA" sz="2800" dirty="0" err="1"/>
              <a:t>Tox</a:t>
            </a:r>
            <a:r>
              <a:rPr lang="en-US" altLang="uk-UA" sz="2800" dirty="0"/>
              <a:t>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altLang="uk-UA" sz="2800" dirty="0" smtClean="0"/>
              <a:t>4 </a:t>
            </a:r>
            <a:r>
              <a:rPr lang="uk-UA" altLang="uk-UA" sz="2800" dirty="0"/>
              <a:t>Підвищена патогенність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5 </a:t>
            </a:r>
            <a:r>
              <a:rPr lang="uk-UA" altLang="uk-UA" sz="2800" dirty="0"/>
              <a:t>Знижена чутливість до мутагенів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6 </a:t>
            </a:r>
            <a:r>
              <a:rPr lang="uk-UA" altLang="uk-UA" sz="2800" dirty="0"/>
              <a:t>Розкладають складні органічні молекули</a:t>
            </a:r>
            <a:endParaRPr lang="en-US" altLang="uk-UA" sz="2800" dirty="0"/>
          </a:p>
        </p:txBody>
      </p:sp>
    </p:spTree>
    <p:extLst>
      <p:ext uri="{BB962C8B-B14F-4D97-AF65-F5344CB8AC3E}">
        <p14:creationId xmlns:p14="http://schemas.microsoft.com/office/powerpoint/2010/main" val="226958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09650" y="1805245"/>
            <a:ext cx="4038600" cy="452596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altLang="uk-UA" sz="2800" dirty="0" err="1"/>
              <a:t>Можуть</a:t>
            </a:r>
            <a:r>
              <a:rPr lang="ru-RU" altLang="uk-UA" sz="2800" dirty="0"/>
              <a:t> бути </a:t>
            </a:r>
            <a:r>
              <a:rPr lang="ru-RU" altLang="uk-UA" sz="2800" dirty="0" err="1"/>
              <a:t>незалежними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або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інтегрованими</a:t>
            </a:r>
            <a:r>
              <a:rPr lang="ru-RU" altLang="uk-UA" sz="2800" dirty="0"/>
              <a:t> з хромосомною ДНК</a:t>
            </a:r>
            <a:r>
              <a:rPr lang="ru-RU" altLang="uk-UA" sz="2800" dirty="0" smtClean="0"/>
              <a:t>.</a:t>
            </a:r>
          </a:p>
          <a:p>
            <a:pPr>
              <a:defRPr/>
            </a:pPr>
            <a:r>
              <a:rPr lang="ru-RU" altLang="uk-UA" sz="2800" dirty="0" err="1" smtClean="0"/>
              <a:t>Епісоми</a:t>
            </a:r>
            <a:r>
              <a:rPr lang="ru-RU" altLang="uk-UA" sz="2800" dirty="0" smtClean="0"/>
              <a:t> </a:t>
            </a:r>
            <a:r>
              <a:rPr lang="ru-RU" altLang="uk-UA" sz="2800" dirty="0"/>
              <a:t>– </a:t>
            </a:r>
            <a:r>
              <a:rPr lang="ru-RU" altLang="uk-UA" sz="2800" dirty="0" err="1"/>
              <a:t>це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інтегрована</a:t>
            </a:r>
            <a:r>
              <a:rPr lang="ru-RU" altLang="uk-UA" sz="2800" dirty="0"/>
              <a:t> форма </a:t>
            </a:r>
            <a:r>
              <a:rPr lang="ru-RU" altLang="uk-UA" sz="2800" dirty="0" err="1"/>
              <a:t>плазміди</a:t>
            </a:r>
            <a:r>
              <a:rPr lang="ru-RU" altLang="uk-UA" sz="2800" dirty="0"/>
              <a:t> з ДНК</a:t>
            </a:r>
            <a:r>
              <a:rPr lang="ru-RU" altLang="uk-UA" sz="2800" dirty="0" smtClean="0"/>
              <a:t>.</a:t>
            </a:r>
          </a:p>
          <a:p>
            <a:pPr>
              <a:defRPr/>
            </a:pPr>
            <a:r>
              <a:rPr lang="ru-RU" altLang="uk-UA" sz="2800" dirty="0" err="1" smtClean="0"/>
              <a:t>Плазміди</a:t>
            </a:r>
            <a:r>
              <a:rPr lang="ru-RU" altLang="uk-UA" sz="2800" dirty="0" smtClean="0"/>
              <a:t> </a:t>
            </a:r>
            <a:r>
              <a:rPr lang="ru-RU" altLang="uk-UA" sz="2800" dirty="0" err="1"/>
              <a:t>можуть</a:t>
            </a:r>
            <a:r>
              <a:rPr lang="ru-RU" altLang="uk-UA" sz="2800" dirty="0"/>
              <a:t> бути </a:t>
            </a:r>
            <a:r>
              <a:rPr lang="ru-RU" altLang="uk-UA" sz="2800" dirty="0" smtClean="0"/>
              <a:t>такими, </a:t>
            </a:r>
            <a:r>
              <a:rPr lang="ru-RU" altLang="uk-UA" sz="2800" dirty="0" err="1" smtClean="0"/>
              <a:t>що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передаються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самостійно</a:t>
            </a:r>
            <a:r>
              <a:rPr lang="ru-RU" altLang="uk-UA" sz="2800" dirty="0" smtClean="0"/>
              <a:t> (</a:t>
            </a:r>
            <a:r>
              <a:rPr lang="en-US" altLang="uk-UA" sz="2800" dirty="0" smtClean="0"/>
              <a:t>F-</a:t>
            </a:r>
            <a:r>
              <a:rPr lang="uk-UA" altLang="uk-UA" sz="2800" dirty="0" smtClean="0"/>
              <a:t>фактор</a:t>
            </a:r>
            <a:r>
              <a:rPr lang="en-US" altLang="uk-UA" sz="2800" dirty="0" smtClean="0"/>
              <a:t>)</a:t>
            </a:r>
            <a:r>
              <a:rPr lang="uk-UA" altLang="uk-UA" sz="2800" dirty="0" smtClean="0"/>
              <a:t> і такими, які не можуть передаватися самостійно.</a:t>
            </a:r>
            <a:endParaRPr lang="en-IN" altLang="uk-UA" sz="2800" dirty="0"/>
          </a:p>
        </p:txBody>
      </p:sp>
      <p:pic>
        <p:nvPicPr>
          <p:cNvPr id="22532" name="Picture 6" descr="400px-Plasmid_replication_(english)_sv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8300" y="1196976"/>
            <a:ext cx="5003800" cy="5516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01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69215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uk-UA" sz="4000" b="1" dirty="0">
                <a:solidFill>
                  <a:srgbClr val="C00000"/>
                </a:solidFill>
              </a:rPr>
              <a:t>F </a:t>
            </a:r>
            <a:r>
              <a:rPr lang="uk-UA" altLang="uk-UA" sz="4000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sz="4000" b="1" dirty="0">
              <a:solidFill>
                <a:srgbClr val="C00000"/>
              </a:solidFill>
            </a:endParaRP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75520" y="908050"/>
            <a:ext cx="3754437" cy="360045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defRPr/>
            </a:pPr>
            <a:r>
              <a:rPr lang="uk-UA" altLang="uk-UA" sz="2800" dirty="0" smtClean="0"/>
              <a:t>Трансфер-фактор </a:t>
            </a:r>
            <a:r>
              <a:rPr lang="uk-UA" altLang="uk-UA" sz="2800" dirty="0"/>
              <a:t>містить генетичну інформацію, необхідну для синтезу </a:t>
            </a:r>
            <a:r>
              <a:rPr lang="uk-UA" altLang="uk-UA" sz="2800" dirty="0" smtClean="0"/>
              <a:t>статевих </a:t>
            </a:r>
            <a:r>
              <a:rPr lang="uk-UA" altLang="uk-UA" sz="2800" dirty="0" err="1" smtClean="0"/>
              <a:t>пілей</a:t>
            </a:r>
            <a:r>
              <a:rPr lang="uk-UA" altLang="uk-UA" sz="2800" dirty="0" smtClean="0"/>
              <a:t> </a:t>
            </a:r>
            <a:r>
              <a:rPr lang="uk-UA" altLang="uk-UA" sz="2800" dirty="0"/>
              <a:t>та для </a:t>
            </a:r>
            <a:r>
              <a:rPr lang="uk-UA" altLang="uk-UA" sz="2800" dirty="0" err="1"/>
              <a:t>самоперенесення</a:t>
            </a:r>
            <a:r>
              <a:rPr lang="uk-UA" altLang="uk-UA" sz="2800" dirty="0"/>
              <a:t> без будь-яких інших ідентифікованих генетичних </a:t>
            </a:r>
            <a:r>
              <a:rPr lang="uk-UA" altLang="uk-UA" sz="2800" dirty="0" smtClean="0"/>
              <a:t>матеріалів в процесі </a:t>
            </a:r>
            <a:r>
              <a:rPr lang="uk-UA" altLang="uk-UA" sz="2800" dirty="0" err="1" smtClean="0"/>
              <a:t>коньюгації</a:t>
            </a:r>
            <a:r>
              <a:rPr lang="uk-UA" altLang="uk-UA" sz="2800" dirty="0" smtClean="0"/>
              <a:t>.</a:t>
            </a:r>
            <a:endParaRPr lang="en-IN" altLang="uk-UA" sz="1800" b="1" i="1" dirty="0"/>
          </a:p>
        </p:txBody>
      </p:sp>
      <p:pic>
        <p:nvPicPr>
          <p:cNvPr id="23556" name="Picture 6" descr="bactrec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4508500"/>
            <a:ext cx="2808288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7" descr="400px-BacterConju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4" y="981076"/>
            <a:ext cx="4643437" cy="551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1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6896" y="117703"/>
            <a:ext cx="3967336" cy="1139825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Кон’югація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22137" y="1455435"/>
            <a:ext cx="3049371" cy="32934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323" y="1479611"/>
            <a:ext cx="2664296" cy="326930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75920" y="4757500"/>
            <a:ext cx="65750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Деякі прокаріоти демонструють компетентність – стан, за якого клітини здатні поглинати вільну ДНК, що вивільняється іншими бактеріями</a:t>
            </a:r>
            <a:r>
              <a:rPr lang="uk-UA" dirty="0" smtClean="0"/>
              <a:t>.</a:t>
            </a:r>
          </a:p>
          <a:p>
            <a:r>
              <a:rPr lang="uk-UA" dirty="0" smtClean="0"/>
              <a:t>Включення </a:t>
            </a:r>
            <a:r>
              <a:rPr lang="uk-UA" dirty="0"/>
              <a:t>донорської ДНК у клітину-реципієнт вимагає активності </a:t>
            </a:r>
            <a:r>
              <a:rPr lang="uk-UA" dirty="0" err="1"/>
              <a:t>одноланцюгового</a:t>
            </a:r>
            <a:r>
              <a:rPr lang="uk-UA" dirty="0"/>
              <a:t> </a:t>
            </a:r>
            <a:r>
              <a:rPr lang="uk-UA" dirty="0" err="1"/>
              <a:t>зв'язуючого</a:t>
            </a:r>
            <a:r>
              <a:rPr lang="uk-UA" dirty="0"/>
              <a:t> білка, білка </a:t>
            </a:r>
            <a:r>
              <a:rPr lang="en-US" dirty="0" err="1"/>
              <a:t>RecA</a:t>
            </a:r>
            <a:r>
              <a:rPr lang="en-US" dirty="0"/>
              <a:t>, </a:t>
            </a:r>
            <a:r>
              <a:rPr lang="uk-UA" dirty="0"/>
              <a:t>та кількох інших ферментів. Тільки компетентні клітини здатні до трансформації.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432" y="817459"/>
            <a:ext cx="3960440" cy="603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01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uk-UA" b="1" dirty="0" smtClean="0">
                <a:solidFill>
                  <a:srgbClr val="C00000"/>
                </a:solidFill>
              </a:rPr>
              <a:t>Col </a:t>
            </a:r>
            <a:r>
              <a:rPr lang="uk-UA" altLang="uk-UA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9138" y="2205038"/>
            <a:ext cx="8229600" cy="32686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uk-UA" altLang="uk-UA" sz="2800" dirty="0" smtClean="0"/>
              <a:t>Це </a:t>
            </a:r>
            <a:r>
              <a:rPr lang="uk-UA" altLang="uk-UA" sz="2800" dirty="0" err="1" smtClean="0"/>
              <a:t>плазміди</a:t>
            </a:r>
            <a:r>
              <a:rPr lang="uk-UA" altLang="uk-UA" sz="2800" dirty="0" smtClean="0"/>
              <a:t> </a:t>
            </a:r>
            <a:r>
              <a:rPr lang="uk-UA" altLang="uk-UA" sz="2800" dirty="0" err="1" smtClean="0"/>
              <a:t>бактеріоциногенності</a:t>
            </a:r>
            <a:r>
              <a:rPr lang="uk-UA" altLang="uk-UA" sz="2800" dirty="0" smtClean="0"/>
              <a:t>, кодують </a:t>
            </a:r>
            <a:r>
              <a:rPr lang="uk-UA" altLang="uk-UA" sz="2800" dirty="0" err="1" smtClean="0"/>
              <a:t>бактеріоцини</a:t>
            </a:r>
            <a:r>
              <a:rPr lang="uk-UA" altLang="uk-UA" sz="2800" dirty="0" smtClean="0"/>
              <a:t>, або бактеріальні антибіотики.</a:t>
            </a:r>
          </a:p>
          <a:p>
            <a:pPr>
              <a:lnSpc>
                <a:spcPct val="90000"/>
              </a:lnSpc>
              <a:defRPr/>
            </a:pPr>
            <a:endParaRPr lang="uk-UA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en-US" altLang="uk-UA" sz="2800" dirty="0" smtClean="0"/>
              <a:t>E.coli</a:t>
            </a:r>
            <a:r>
              <a:rPr lang="uk-UA" altLang="uk-UA" sz="2800" dirty="0" smtClean="0"/>
              <a:t>– </a:t>
            </a:r>
            <a:r>
              <a:rPr lang="uk-UA" altLang="uk-UA" sz="2800" dirty="0" err="1" smtClean="0"/>
              <a:t>коліцини</a:t>
            </a:r>
            <a:r>
              <a:rPr lang="uk-UA" altLang="uk-UA" sz="2800" dirty="0" smtClean="0"/>
              <a:t>, які </a:t>
            </a:r>
            <a:r>
              <a:rPr lang="uk-UA" altLang="uk-UA" sz="2800" dirty="0"/>
              <a:t>летальні для інших </a:t>
            </a:r>
            <a:r>
              <a:rPr lang="uk-UA" altLang="uk-UA" sz="2800" dirty="0" err="1"/>
              <a:t>ентеробактерій</a:t>
            </a:r>
            <a:r>
              <a:rPr lang="uk-UA" altLang="uk-UA" sz="2800" dirty="0" smtClean="0"/>
              <a:t>.</a:t>
            </a:r>
            <a:endParaRPr lang="en-US" altLang="uk-UA" sz="2800" dirty="0" smtClean="0"/>
          </a:p>
          <a:p>
            <a:pPr>
              <a:lnSpc>
                <a:spcPct val="90000"/>
              </a:lnSpc>
              <a:defRPr/>
            </a:pPr>
            <a:endParaRPr lang="uk-UA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en-US" altLang="uk-UA" sz="2800" dirty="0" err="1" smtClean="0"/>
              <a:t>P.aeuriginosa</a:t>
            </a:r>
            <a:r>
              <a:rPr lang="uk-UA" altLang="uk-UA" sz="2800" dirty="0" smtClean="0"/>
              <a:t> – </a:t>
            </a:r>
            <a:r>
              <a:rPr lang="uk-UA" altLang="uk-UA" sz="2800" dirty="0" err="1" smtClean="0"/>
              <a:t>Піоцини</a:t>
            </a:r>
            <a:endParaRPr lang="uk-UA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en-US" altLang="uk-UA" sz="2800" dirty="0" err="1" smtClean="0"/>
              <a:t>C.diptheriae</a:t>
            </a:r>
            <a:r>
              <a:rPr lang="uk-UA" altLang="uk-UA" sz="2800" dirty="0" smtClean="0"/>
              <a:t> -  </a:t>
            </a:r>
            <a:r>
              <a:rPr lang="uk-UA" altLang="uk-UA" sz="2800" dirty="0" err="1" smtClean="0"/>
              <a:t>Дифтероцини</a:t>
            </a:r>
            <a:r>
              <a:rPr lang="uk-UA" altLang="uk-UA" sz="2800" dirty="0" smtClean="0"/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en-US" altLang="uk-UA" sz="2800" dirty="0" err="1" smtClean="0"/>
              <a:t>Y.pestis</a:t>
            </a:r>
            <a:r>
              <a:rPr lang="uk-UA" altLang="uk-UA" sz="2800" dirty="0" smtClean="0"/>
              <a:t> -</a:t>
            </a:r>
            <a:r>
              <a:rPr lang="uk-UA" altLang="uk-UA" sz="2800" dirty="0" err="1" smtClean="0"/>
              <a:t>Пестицини</a:t>
            </a:r>
            <a:r>
              <a:rPr lang="uk-UA" altLang="uk-UA" sz="2800" dirty="0" smtClean="0"/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en-US" altLang="uk-UA" sz="2800" dirty="0" err="1" smtClean="0"/>
              <a:t>B.anthracis</a:t>
            </a:r>
            <a:r>
              <a:rPr lang="uk-UA" altLang="uk-UA" sz="2800" dirty="0" smtClean="0"/>
              <a:t> - </a:t>
            </a:r>
            <a:r>
              <a:rPr lang="uk-UA" altLang="uk-UA" sz="2800" dirty="0" err="1" smtClean="0"/>
              <a:t>Антрацин</a:t>
            </a:r>
            <a:r>
              <a:rPr lang="uk-UA" altLang="uk-UA" sz="2800" dirty="0" smtClean="0"/>
              <a:t> </a:t>
            </a:r>
            <a:r>
              <a:rPr lang="en-US" altLang="uk-UA" sz="2800" dirty="0" smtClean="0"/>
              <a:t>   </a:t>
            </a:r>
            <a:endParaRPr lang="en-IN" altLang="uk-UA" sz="16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5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uk-UA" sz="4000" b="1" dirty="0" smtClean="0">
                <a:solidFill>
                  <a:srgbClr val="C00000"/>
                </a:solidFill>
              </a:rPr>
              <a:t>R </a:t>
            </a:r>
            <a:r>
              <a:rPr lang="uk-UA" altLang="uk-UA" sz="4000" b="1" dirty="0" err="1" smtClean="0">
                <a:solidFill>
                  <a:srgbClr val="C00000"/>
                </a:solidFill>
              </a:rPr>
              <a:t>плазміди</a:t>
            </a:r>
            <a:endParaRPr lang="en-IN" altLang="uk-UA" sz="4000" b="1" dirty="0">
              <a:solidFill>
                <a:srgbClr val="C00000"/>
              </a:solidFill>
            </a:endParaRP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uk-UA" sz="2800" dirty="0" smtClean="0"/>
              <a:t>R-</a:t>
            </a:r>
            <a:r>
              <a:rPr lang="uk-UA" altLang="uk-UA" sz="2800" dirty="0" err="1" smtClean="0"/>
              <a:t>плазміди</a:t>
            </a:r>
            <a:r>
              <a:rPr lang="uk-UA" altLang="uk-UA" sz="2800" dirty="0" smtClean="0"/>
              <a:t> </a:t>
            </a:r>
            <a:r>
              <a:rPr lang="uk-UA" altLang="uk-UA" sz="2800" dirty="0"/>
              <a:t>– допомагають поширювати множинну лікарську </a:t>
            </a:r>
            <a:r>
              <a:rPr lang="uk-UA" altLang="uk-UA" sz="2800" dirty="0" smtClean="0"/>
              <a:t>стійкість</a:t>
            </a:r>
          </a:p>
          <a:p>
            <a:pPr>
              <a:defRPr/>
            </a:pPr>
            <a:r>
              <a:rPr lang="uk-UA" altLang="uk-UA" sz="2800" dirty="0" smtClean="0"/>
              <a:t>Відкриті </a:t>
            </a:r>
            <a:r>
              <a:rPr lang="uk-UA" altLang="uk-UA" sz="2800" dirty="0"/>
              <a:t>в 1959 році (Японія</a:t>
            </a:r>
            <a:r>
              <a:rPr lang="uk-UA" altLang="uk-UA" sz="2800" dirty="0" smtClean="0"/>
              <a:t>)</a:t>
            </a:r>
          </a:p>
          <a:p>
            <a:pPr>
              <a:defRPr/>
            </a:pPr>
            <a:r>
              <a:rPr lang="uk-UA" altLang="uk-UA" sz="2800" dirty="0" smtClean="0"/>
              <a:t>Наприклад при інфекції</a:t>
            </a:r>
            <a:r>
              <a:rPr lang="uk-UA" altLang="uk-UA" sz="2800" dirty="0"/>
              <a:t>, </a:t>
            </a:r>
            <a:r>
              <a:rPr lang="uk-UA" altLang="uk-UA" sz="2800" dirty="0" smtClean="0"/>
              <a:t>спричиненій </a:t>
            </a:r>
            <a:r>
              <a:rPr lang="uk-UA" altLang="uk-UA" sz="2800" dirty="0" err="1"/>
              <a:t>шигелами</a:t>
            </a:r>
            <a:r>
              <a:rPr lang="uk-UA" altLang="uk-UA" sz="2800" dirty="0"/>
              <a:t>, </a:t>
            </a:r>
            <a:r>
              <a:rPr lang="en-US" altLang="uk-UA" sz="2800" dirty="0"/>
              <a:t>R-</a:t>
            </a:r>
            <a:r>
              <a:rPr lang="uk-UA" altLang="uk-UA" sz="2800" dirty="0" err="1"/>
              <a:t>плазміди</a:t>
            </a:r>
            <a:r>
              <a:rPr lang="uk-UA" altLang="uk-UA" sz="2800" dirty="0"/>
              <a:t> </a:t>
            </a:r>
            <a:r>
              <a:rPr lang="uk-UA" altLang="uk-UA" sz="2800" dirty="0" smtClean="0"/>
              <a:t> поширюють </a:t>
            </a:r>
            <a:r>
              <a:rPr lang="uk-UA" altLang="uk-UA" sz="2800" dirty="0"/>
              <a:t>стійкість до таких антибіотиків: </a:t>
            </a:r>
            <a:endParaRPr lang="uk-UA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err="1" smtClean="0"/>
              <a:t>Сульфонаміди</a:t>
            </a:r>
            <a:r>
              <a:rPr lang="uk-UA" altLang="uk-UA" sz="2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Стрептоміцин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err="1" smtClean="0"/>
              <a:t>Хлорамфенікол</a:t>
            </a:r>
            <a:r>
              <a:rPr lang="uk-UA" altLang="uk-UA" sz="2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Тетрациклін</a:t>
            </a:r>
            <a:endParaRPr lang="en-IN" altLang="uk-UA" sz="2800" dirty="0"/>
          </a:p>
        </p:txBody>
      </p:sp>
    </p:spTree>
    <p:extLst>
      <p:ext uri="{BB962C8B-B14F-4D97-AF65-F5344CB8AC3E}">
        <p14:creationId xmlns:p14="http://schemas.microsoft.com/office/powerpoint/2010/main" val="9314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0" y="0"/>
            <a:ext cx="7772400" cy="12128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uk-UA" sz="4000" b="1" dirty="0" err="1" smtClean="0">
                <a:solidFill>
                  <a:srgbClr val="C00000"/>
                </a:solidFill>
                <a:cs typeface="Times New Roman" pitchFamily="18" charset="0"/>
              </a:rPr>
              <a:t>Транспозони</a:t>
            </a:r>
            <a:r>
              <a:rPr lang="ru-RU" altLang="uk-UA" sz="4000" b="1" dirty="0" smtClean="0">
                <a:solidFill>
                  <a:srgbClr val="C00000"/>
                </a:solidFill>
                <a:cs typeface="Times New Roman" pitchFamily="18" charset="0"/>
              </a:rPr>
              <a:t> та </a:t>
            </a:r>
            <a:r>
              <a:rPr lang="en-US" altLang="uk-UA" sz="4000" b="1" dirty="0" smtClean="0">
                <a:solidFill>
                  <a:srgbClr val="C00000"/>
                </a:solidFill>
                <a:cs typeface="Times New Roman" pitchFamily="18" charset="0"/>
              </a:rPr>
              <a:t>Is-</a:t>
            </a:r>
            <a:r>
              <a:rPr lang="ru-RU" altLang="uk-UA" sz="4000" b="1" dirty="0" err="1" smtClean="0">
                <a:solidFill>
                  <a:srgbClr val="C00000"/>
                </a:solidFill>
                <a:cs typeface="Times New Roman" pitchFamily="18" charset="0"/>
              </a:rPr>
              <a:t>посл</a:t>
            </a:r>
            <a:r>
              <a:rPr lang="uk-UA" altLang="uk-UA" sz="4000" b="1" dirty="0" smtClean="0">
                <a:solidFill>
                  <a:srgbClr val="C00000"/>
                </a:solidFill>
                <a:cs typeface="Times New Roman" pitchFamily="18" charset="0"/>
              </a:rPr>
              <a:t>і</a:t>
            </a:r>
            <a:r>
              <a:rPr lang="ru-RU" altLang="uk-UA" sz="4000" b="1" dirty="0" err="1" smtClean="0">
                <a:solidFill>
                  <a:srgbClr val="C00000"/>
                </a:solidFill>
                <a:cs typeface="Times New Roman" pitchFamily="18" charset="0"/>
              </a:rPr>
              <a:t>довності</a:t>
            </a:r>
            <a:endParaRPr lang="en-US" altLang="uk-UA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3243" y="980728"/>
            <a:ext cx="6122837" cy="5877272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  <a:defRPr/>
            </a:pPr>
            <a:r>
              <a:rPr lang="en-US" altLang="uk-UA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Транспозони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 та </a:t>
            </a:r>
            <a:r>
              <a:rPr lang="en-US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Is-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послідовності 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– це генетичні елементи, які можуть переміщатися з одного місця на хромосомі в інше 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en-US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“jumping genes” 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стрибкові 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гени) за допомогою процесу, який називається транспозицією, типу сайт-специфічної рекомбінації, також за принципом «вирізати та вставити» можуть переміщатися між хромосомними та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позахромосомними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 молекулами ДНК у клітинах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  <a:r>
              <a:rPr lang="en-US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  <a:p>
            <a:pPr algn="l">
              <a:buFont typeface="Wingdings" pitchFamily="2" charset="2"/>
              <a:buChar char="Ø"/>
              <a:defRPr/>
            </a:pP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Малі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транспозони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 мають 1–2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кб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  <a:r>
              <a:rPr lang="en-US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Не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самореплікуються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 та залежать від </a:t>
            </a:r>
            <a:r>
              <a:rPr lang="uk-UA" altLang="uk-UA" sz="2400" b="1" dirty="0" err="1">
                <a:solidFill>
                  <a:schemeClr val="tx1"/>
                </a:solidFill>
                <a:cs typeface="Times New Roman" pitchFamily="18" charset="0"/>
              </a:rPr>
              <a:t>плазміди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 або хромосоми для реплікації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.</a:t>
            </a:r>
            <a:r>
              <a:rPr lang="en-US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solidFill>
                  <a:schemeClr val="tx1"/>
                </a:solidFill>
                <a:cs typeface="Times New Roman" pitchFamily="18" charset="0"/>
              </a:rPr>
              <a:t>Транспозони</a:t>
            </a:r>
            <a:r>
              <a:rPr lang="uk-UA" altLang="uk-UA" sz="2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uk-UA" altLang="uk-UA" sz="2400" b="1" dirty="0">
                <a:solidFill>
                  <a:schemeClr val="tx1"/>
                </a:solidFill>
                <a:cs typeface="Times New Roman" pitchFamily="18" charset="0"/>
              </a:rPr>
              <a:t>додають фрагмент ДНК.</a:t>
            </a:r>
            <a:endParaRPr lang="en-US" altLang="uk-UA" sz="2400" dirty="0">
              <a:solidFill>
                <a:schemeClr val="tx1"/>
              </a:solidFill>
            </a:endParaRPr>
          </a:p>
        </p:txBody>
      </p:sp>
      <p:pic>
        <p:nvPicPr>
          <p:cNvPr id="4" name="Picture 2" descr="10_F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313" y="1412776"/>
            <a:ext cx="530683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2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altLang="uk-UA" sz="4000" b="1" dirty="0">
                <a:solidFill>
                  <a:srgbClr val="C00000"/>
                </a:solidFill>
              </a:rPr>
              <a:t>Принципи </a:t>
            </a:r>
            <a:r>
              <a:rPr lang="uk-UA" altLang="uk-UA" sz="4000" b="1" dirty="0" err="1">
                <a:solidFill>
                  <a:srgbClr val="C00000"/>
                </a:solidFill>
              </a:rPr>
              <a:t>генотипових</a:t>
            </a:r>
            <a:r>
              <a:rPr lang="uk-UA" altLang="uk-UA" sz="4000" b="1" dirty="0">
                <a:solidFill>
                  <a:srgbClr val="C00000"/>
                </a:solidFill>
              </a:rPr>
              <a:t> варіацій</a:t>
            </a:r>
            <a:endParaRPr lang="en-IN" altLang="uk-UA" sz="4000" b="1" dirty="0">
              <a:solidFill>
                <a:srgbClr val="C0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uk-UA" sz="2800" dirty="0"/>
          </a:p>
          <a:p>
            <a:pPr>
              <a:defRPr/>
            </a:pPr>
            <a:r>
              <a:rPr lang="uk-UA" altLang="uk-UA" sz="2800" dirty="0" smtClean="0"/>
              <a:t>Мутації</a:t>
            </a:r>
            <a:endParaRPr lang="en-US" altLang="uk-UA" sz="2800" dirty="0" smtClean="0"/>
          </a:p>
          <a:p>
            <a:pPr>
              <a:defRPr/>
            </a:pPr>
            <a:r>
              <a:rPr lang="uk-UA" altLang="uk-UA" sz="2800" dirty="0" err="1" smtClean="0"/>
              <a:t>Рекомбінантні</a:t>
            </a:r>
            <a:r>
              <a:rPr lang="uk-UA" altLang="uk-UA" sz="2800" dirty="0" smtClean="0"/>
              <a:t> </a:t>
            </a:r>
            <a:r>
              <a:rPr lang="uk-UA" altLang="uk-UA" sz="2800" dirty="0"/>
              <a:t>генотипові варіації шляхом перенесення </a:t>
            </a:r>
            <a:r>
              <a:rPr lang="uk-UA" altLang="uk-UA" sz="2800" dirty="0" smtClean="0"/>
              <a:t>генів</a:t>
            </a:r>
            <a:r>
              <a:rPr lang="uk-UA" altLang="uk-UA" sz="2800" dirty="0"/>
              <a:t>:</a:t>
            </a:r>
            <a:r>
              <a:rPr lang="uk-UA" altLang="uk-UA" sz="2800" dirty="0" smtClean="0"/>
              <a:t> </a:t>
            </a:r>
            <a:endParaRPr lang="en-US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Трансформація </a:t>
            </a:r>
            <a:endParaRPr lang="en-US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Трансдукція </a:t>
            </a:r>
            <a:r>
              <a:rPr lang="uk-UA" altLang="uk-UA" sz="2800" dirty="0"/>
              <a:t>(</a:t>
            </a:r>
            <a:r>
              <a:rPr lang="uk-UA" altLang="uk-UA" sz="2800" dirty="0" err="1"/>
              <a:t>лізогенна</a:t>
            </a:r>
            <a:r>
              <a:rPr lang="uk-UA" altLang="uk-UA" sz="2800" dirty="0"/>
              <a:t> конверсія) </a:t>
            </a:r>
            <a:endParaRPr lang="en-US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Кон'югація </a:t>
            </a:r>
            <a:endParaRPr lang="en-US" altLang="uk-UA" sz="28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uk-UA" altLang="uk-UA" sz="2800" dirty="0" smtClean="0"/>
              <a:t>Транспозиція</a:t>
            </a:r>
            <a:endParaRPr lang="en-IN" altLang="uk-UA" sz="2800" dirty="0"/>
          </a:p>
        </p:txBody>
      </p:sp>
    </p:spTree>
    <p:extLst>
      <p:ext uri="{BB962C8B-B14F-4D97-AF65-F5344CB8AC3E}">
        <p14:creationId xmlns:p14="http://schemas.microsoft.com/office/powerpoint/2010/main" val="12899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FF0000"/>
                </a:solidFill>
              </a:rPr>
              <a:t>Мутації</a:t>
            </a:r>
            <a:endParaRPr lang="en-IN" altLang="uk-UA" b="1" dirty="0">
              <a:solidFill>
                <a:srgbClr val="FF00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7408" y="1508796"/>
            <a:ext cx="6119986" cy="51133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uk-UA" altLang="uk-UA" sz="2400" dirty="0"/>
              <a:t>Мутація — це випадкова, неорієнтована, спадкова </a:t>
            </a:r>
            <a:r>
              <a:rPr lang="uk-UA" altLang="uk-UA" sz="2400" dirty="0" err="1"/>
              <a:t>варіація.Спричинена</a:t>
            </a:r>
            <a:r>
              <a:rPr lang="uk-UA" altLang="uk-UA" sz="2400" dirty="0"/>
              <a:t> зміною </a:t>
            </a:r>
            <a:r>
              <a:rPr lang="uk-UA" altLang="uk-UA" sz="2400" dirty="0" err="1"/>
              <a:t>нуклеотидної</a:t>
            </a:r>
            <a:r>
              <a:rPr lang="uk-UA" altLang="uk-UA" sz="2400" dirty="0"/>
              <a:t> послідовності в певній точці ДНК, що може виникнути внаслідок: </a:t>
            </a:r>
            <a:endParaRPr lang="uk-UA" altLang="uk-UA" sz="2400" dirty="0" smtClean="0"/>
          </a:p>
          <a:p>
            <a:pPr>
              <a:defRPr/>
            </a:pPr>
            <a:r>
              <a:rPr lang="uk-UA" altLang="uk-UA" sz="2400" dirty="0" smtClean="0"/>
              <a:t>Додавання </a:t>
            </a:r>
          </a:p>
          <a:p>
            <a:pPr>
              <a:defRPr/>
            </a:pPr>
            <a:r>
              <a:rPr lang="uk-UA" altLang="uk-UA" sz="2400" dirty="0" err="1" smtClean="0"/>
              <a:t>Делеції</a:t>
            </a:r>
            <a:r>
              <a:rPr lang="uk-UA" altLang="uk-UA" sz="2400" dirty="0" smtClean="0"/>
              <a:t> </a:t>
            </a:r>
          </a:p>
          <a:p>
            <a:pPr>
              <a:defRPr/>
            </a:pPr>
            <a:r>
              <a:rPr lang="uk-UA" altLang="uk-UA" sz="2400" dirty="0" smtClean="0"/>
              <a:t>Заміщення </a:t>
            </a:r>
            <a:r>
              <a:rPr lang="uk-UA" altLang="uk-UA" sz="2400" dirty="0"/>
              <a:t>однієї або кількох основ</a:t>
            </a:r>
            <a:r>
              <a:rPr lang="uk-UA" altLang="uk-UA" sz="2400" dirty="0" smtClean="0"/>
              <a:t>.</a:t>
            </a:r>
          </a:p>
          <a:p>
            <a:pPr marL="0" indent="0">
              <a:buNone/>
              <a:defRPr/>
            </a:pPr>
            <a:r>
              <a:rPr lang="uk-UA" altLang="uk-UA" sz="2400" dirty="0" smtClean="0"/>
              <a:t>Мутації </a:t>
            </a:r>
            <a:r>
              <a:rPr lang="uk-UA" altLang="uk-UA" sz="2400" dirty="0"/>
              <a:t>можуть виникати в будь-якій послідовності та можуть бути </a:t>
            </a:r>
            <a:r>
              <a:rPr lang="uk-UA" altLang="uk-UA" sz="2400" dirty="0" smtClean="0"/>
              <a:t>корисними </a:t>
            </a:r>
            <a:r>
              <a:rPr lang="uk-UA" altLang="uk-UA" sz="2400" dirty="0"/>
              <a:t>для виживання, або смертельними та шкідливими, що руйнують </a:t>
            </a:r>
            <a:r>
              <a:rPr lang="uk-UA" altLang="uk-UA" sz="2400" dirty="0" err="1"/>
              <a:t>життєво</a:t>
            </a:r>
            <a:r>
              <a:rPr lang="uk-UA" altLang="uk-UA" sz="2400" dirty="0"/>
              <a:t> важливі функції.</a:t>
            </a:r>
            <a:endParaRPr lang="en-IN" altLang="uk-UA" sz="2400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484314"/>
            <a:ext cx="41402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3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altLang="uk-UA" b="1" dirty="0">
                <a:solidFill>
                  <a:srgbClr val="FF0000"/>
                </a:solidFill>
              </a:rPr>
              <a:t>Мутації</a:t>
            </a:r>
            <a:endParaRPr lang="ru-RU" altLang="uk-UA" b="1" dirty="0">
              <a:solidFill>
                <a:srgbClr val="FF0000"/>
              </a:solidFill>
            </a:endParaRPr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uk-UA" dirty="0"/>
              <a:t> </a:t>
            </a:r>
            <a:r>
              <a:rPr lang="ru-RU" altLang="uk-UA" dirty="0" err="1"/>
              <a:t>Різні</a:t>
            </a:r>
            <a:r>
              <a:rPr lang="ru-RU" altLang="uk-UA" dirty="0"/>
              <a:t> </a:t>
            </a:r>
            <a:r>
              <a:rPr lang="ru-RU" altLang="uk-UA" dirty="0" err="1"/>
              <a:t>типи</a:t>
            </a:r>
            <a:r>
              <a:rPr lang="ru-RU" altLang="uk-UA" dirty="0"/>
              <a:t> </a:t>
            </a:r>
            <a:r>
              <a:rPr lang="ru-RU" altLang="uk-UA" dirty="0" err="1"/>
              <a:t>мутацій</a:t>
            </a:r>
            <a:r>
              <a:rPr lang="ru-RU" altLang="uk-UA" dirty="0"/>
              <a:t> </a:t>
            </a:r>
            <a:r>
              <a:rPr lang="ru-RU" altLang="uk-UA" dirty="0" err="1"/>
              <a:t>можуть</a:t>
            </a:r>
            <a:r>
              <a:rPr lang="ru-RU" altLang="uk-UA" dirty="0"/>
              <a:t> </a:t>
            </a:r>
            <a:r>
              <a:rPr lang="ru-RU" altLang="uk-UA" dirty="0" err="1"/>
              <a:t>відбуватися</a:t>
            </a:r>
            <a:r>
              <a:rPr lang="ru-RU" altLang="uk-UA" dirty="0"/>
              <a:t> з </a:t>
            </a:r>
            <a:r>
              <a:rPr lang="ru-RU" altLang="uk-UA" dirty="0" err="1"/>
              <a:t>різною</a:t>
            </a:r>
            <a:r>
              <a:rPr lang="ru-RU" altLang="uk-UA" dirty="0"/>
              <a:t> частотою. Для </a:t>
            </a:r>
            <a:r>
              <a:rPr lang="ru-RU" altLang="uk-UA" dirty="0" err="1"/>
              <a:t>типової</a:t>
            </a:r>
            <a:r>
              <a:rPr lang="ru-RU" altLang="uk-UA" dirty="0"/>
              <a:t> </a:t>
            </a:r>
            <a:r>
              <a:rPr lang="ru-RU" altLang="uk-UA" dirty="0" err="1"/>
              <a:t>бактерії</a:t>
            </a:r>
            <a:r>
              <a:rPr lang="ru-RU" altLang="uk-UA" dirty="0"/>
              <a:t> </a:t>
            </a:r>
            <a:r>
              <a:rPr lang="ru-RU" altLang="uk-UA" dirty="0" err="1"/>
              <a:t>зазвичай</a:t>
            </a:r>
            <a:r>
              <a:rPr lang="ru-RU" altLang="uk-UA" dirty="0"/>
              <a:t> </a:t>
            </a:r>
            <a:r>
              <a:rPr lang="ru-RU" altLang="uk-UA" dirty="0" err="1"/>
              <a:t>спостерігається</a:t>
            </a:r>
            <a:r>
              <a:rPr lang="ru-RU" altLang="uk-UA" dirty="0"/>
              <a:t> частота </a:t>
            </a:r>
            <a:r>
              <a:rPr lang="ru-RU" altLang="uk-UA" dirty="0" err="1"/>
              <a:t>мутацій</a:t>
            </a:r>
            <a:r>
              <a:rPr lang="ru-RU" altLang="uk-UA" dirty="0"/>
              <a:t> </a:t>
            </a:r>
            <a:r>
              <a:rPr lang="ru-RU" altLang="uk-UA" dirty="0" err="1"/>
              <a:t>від</a:t>
            </a:r>
            <a:r>
              <a:rPr lang="ru-RU" altLang="uk-UA" dirty="0"/>
              <a:t> 10–7 до 10–11 на пару основ</a:t>
            </a:r>
            <a:r>
              <a:rPr lang="ru-RU" altLang="uk-UA" dirty="0" smtClean="0"/>
              <a:t>.</a:t>
            </a:r>
          </a:p>
          <a:p>
            <a:pPr>
              <a:defRPr/>
            </a:pPr>
            <a:endParaRPr lang="ru-RU" altLang="uk-UA" dirty="0" smtClean="0"/>
          </a:p>
          <a:p>
            <a:pPr>
              <a:defRPr/>
            </a:pPr>
            <a:r>
              <a:rPr lang="uk-UA" altLang="uk-UA" dirty="0"/>
              <a:t>Хоча РНК- та ДНК-</a:t>
            </a:r>
            <a:r>
              <a:rPr lang="uk-UA" altLang="uk-UA" dirty="0" err="1"/>
              <a:t>полімерази</a:t>
            </a:r>
            <a:r>
              <a:rPr lang="uk-UA" altLang="uk-UA" dirty="0"/>
              <a:t> допускають помилки приблизно з однаковою швидкістю, РНК-</a:t>
            </a:r>
            <a:r>
              <a:rPr lang="uk-UA" altLang="uk-UA" dirty="0" err="1"/>
              <a:t>геноми</a:t>
            </a:r>
            <a:r>
              <a:rPr lang="uk-UA" altLang="uk-UA" dirty="0"/>
              <a:t> зазвичай накопичують мутації з набагато вищою частотою, ніж ДНК-</a:t>
            </a:r>
            <a:r>
              <a:rPr lang="uk-UA" altLang="uk-UA" dirty="0" err="1"/>
              <a:t>геноми</a:t>
            </a:r>
            <a:r>
              <a:rPr lang="uk-UA" altLang="uk-UA" dirty="0"/>
              <a:t>.</a:t>
            </a:r>
            <a:endParaRPr lang="en-US" altLang="uk-UA" dirty="0"/>
          </a:p>
        </p:txBody>
      </p:sp>
    </p:spTree>
    <p:extLst>
      <p:ext uri="{BB962C8B-B14F-4D97-AF65-F5344CB8AC3E}">
        <p14:creationId xmlns:p14="http://schemas.microsoft.com/office/powerpoint/2010/main" val="24556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-456728" y="270543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uk-UA" dirty="0" smtClean="0">
                <a:solidFill>
                  <a:srgbClr val="C00000"/>
                </a:solidFill>
              </a:rPr>
              <a:t>Мутагенні агенти</a:t>
            </a:r>
            <a:endParaRPr lang="en-IN" altLang="uk-UA" dirty="0">
              <a:solidFill>
                <a:srgbClr val="C0000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3433" y="3853299"/>
            <a:ext cx="4392488" cy="17287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uk-UA" altLang="uk-UA" dirty="0" err="1"/>
              <a:t>Алкілуючі</a:t>
            </a:r>
            <a:r>
              <a:rPr lang="uk-UA" altLang="uk-UA" dirty="0"/>
              <a:t> </a:t>
            </a:r>
            <a:r>
              <a:rPr lang="uk-UA" altLang="uk-UA" dirty="0" smtClean="0"/>
              <a:t>агенти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dirty="0" err="1" smtClean="0"/>
              <a:t>Арцидинові</a:t>
            </a:r>
            <a:r>
              <a:rPr lang="uk-UA" altLang="uk-UA" dirty="0" smtClean="0"/>
              <a:t> барвники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dirty="0" smtClean="0"/>
              <a:t>Кілька </a:t>
            </a:r>
            <a:r>
              <a:rPr lang="uk-UA" altLang="uk-UA" dirty="0"/>
              <a:t>форм радіації</a:t>
            </a:r>
            <a:endParaRPr lang="en-IN" altLang="uk-UA" dirty="0">
              <a:cs typeface="Times New Roman" pitchFamily="18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1992313" y="1"/>
            <a:ext cx="8229600" cy="9239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uk-UA" altLang="uk-UA" dirty="0" smtClean="0">
                <a:solidFill>
                  <a:srgbClr val="C00000"/>
                </a:solidFill>
                <a:effectLst/>
                <a:latin typeface="+mj-lt"/>
              </a:rPr>
              <a:t>Мутагенез</a:t>
            </a:r>
            <a:endParaRPr lang="en-IN" altLang="uk-UA" dirty="0">
              <a:solidFill>
                <a:srgbClr val="C00000"/>
              </a:solidFill>
              <a:effectLst/>
              <a:latin typeface="+mj-lt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246573" y="1261563"/>
            <a:ext cx="9721080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accent2"/>
              </a:buCl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l">
              <a:buFont typeface="Wingdings" pitchFamily="2" charset="2"/>
              <a:buChar char="Ø"/>
              <a:defRPr/>
            </a:pPr>
            <a:r>
              <a:rPr lang="en-US" alt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Мутагени – це хімічні, фізичні або біологічні агенти, що збільшують </a:t>
            </a:r>
            <a:r>
              <a:rPr lang="uk-UA" altLang="uk-UA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частоту  </a:t>
            </a:r>
            <a:r>
              <a:rPr lang="uk-UA" alt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мутацій. Мутагени можуть змінювати ДНК багатьма різними способами, але </a:t>
            </a:r>
            <a:r>
              <a:rPr lang="uk-UA" altLang="uk-UA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  </a:t>
            </a:r>
            <a:r>
              <a:rPr lang="uk-UA" altLang="uk-UA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 не є мутаціями, якщо вони не можуть бути успадкованими.</a:t>
            </a:r>
            <a:endParaRPr lang="en-US" altLang="uk-UA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113" y="2649302"/>
            <a:ext cx="5027174" cy="413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5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68498" y="260648"/>
            <a:ext cx="5618163" cy="11398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uk-UA" sz="3200" b="1" dirty="0" err="1">
                <a:solidFill>
                  <a:srgbClr val="C00000"/>
                </a:solidFill>
              </a:rPr>
              <a:t>Трансформація</a:t>
            </a:r>
            <a:r>
              <a:rPr lang="ru-RU" altLang="uk-UA" sz="3200" b="1" dirty="0">
                <a:solidFill>
                  <a:srgbClr val="C00000"/>
                </a:solidFill>
              </a:rPr>
              <a:t> </a:t>
            </a:r>
            <a:r>
              <a:rPr lang="ru-RU" altLang="uk-UA" sz="3200" b="1" dirty="0" err="1">
                <a:solidFill>
                  <a:srgbClr val="C00000"/>
                </a:solidFill>
              </a:rPr>
              <a:t>генетичного</a:t>
            </a:r>
            <a:r>
              <a:rPr lang="ru-RU" altLang="uk-UA" sz="3200" b="1" dirty="0">
                <a:solidFill>
                  <a:srgbClr val="C00000"/>
                </a:solidFill>
              </a:rPr>
              <a:t> </a:t>
            </a:r>
            <a:r>
              <a:rPr lang="ru-RU" altLang="uk-UA" sz="3200" b="1" dirty="0" err="1">
                <a:solidFill>
                  <a:srgbClr val="C00000"/>
                </a:solidFill>
              </a:rPr>
              <a:t>матеріалу</a:t>
            </a:r>
            <a:r>
              <a:rPr lang="ru-RU" altLang="uk-UA" sz="3200" b="1" dirty="0">
                <a:solidFill>
                  <a:srgbClr val="C00000"/>
                </a:solidFill>
              </a:rPr>
              <a:t> (</a:t>
            </a:r>
            <a:r>
              <a:rPr lang="ru-RU" altLang="uk-UA" sz="3200" b="1" dirty="0" err="1">
                <a:solidFill>
                  <a:srgbClr val="C00000"/>
                </a:solidFill>
              </a:rPr>
              <a:t>перенесення</a:t>
            </a:r>
            <a:r>
              <a:rPr lang="ru-RU" altLang="uk-UA" sz="3200" b="1" dirty="0">
                <a:solidFill>
                  <a:srgbClr val="C00000"/>
                </a:solidFill>
              </a:rPr>
              <a:t> </a:t>
            </a:r>
            <a:r>
              <a:rPr lang="ru-RU" altLang="uk-UA" sz="3200" b="1" dirty="0" err="1" smtClean="0">
                <a:solidFill>
                  <a:srgbClr val="C00000"/>
                </a:solidFill>
              </a:rPr>
              <a:t>генів</a:t>
            </a:r>
            <a:r>
              <a:rPr lang="ru-RU" altLang="uk-UA" sz="3200" b="1" dirty="0" smtClean="0">
                <a:solidFill>
                  <a:srgbClr val="C00000"/>
                </a:solidFill>
              </a:rPr>
              <a:t>)</a:t>
            </a:r>
            <a:endParaRPr lang="en-IN" altLang="uk-UA" sz="3200" b="1" dirty="0">
              <a:solidFill>
                <a:srgbClr val="C0000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5360" y="1600201"/>
            <a:ext cx="5684441" cy="4525963"/>
          </a:xfrm>
        </p:spPr>
        <p:txBody>
          <a:bodyPr/>
          <a:lstStyle/>
          <a:p>
            <a:pPr marL="0" indent="17463">
              <a:lnSpc>
                <a:spcPct val="90000"/>
              </a:lnSpc>
              <a:defRPr/>
            </a:pPr>
            <a:r>
              <a:rPr lang="uk-UA" altLang="uk-UA" sz="2400" dirty="0">
                <a:cs typeface="Times New Roman" pitchFamily="18" charset="0"/>
              </a:rPr>
              <a:t>Рекомбінація — важливий еволюційний процес, і клітини мають специфічні механізми для забезпечення цього процесу</a:t>
            </a:r>
            <a:r>
              <a:rPr lang="uk-UA" altLang="uk-UA" sz="2400" dirty="0" smtClean="0">
                <a:cs typeface="Times New Roman" pitchFamily="18" charset="0"/>
              </a:rPr>
              <a:t>.</a:t>
            </a:r>
          </a:p>
          <a:p>
            <a:pPr marL="0" indent="17463">
              <a:lnSpc>
                <a:spcPct val="90000"/>
              </a:lnSpc>
              <a:defRPr/>
            </a:pPr>
            <a:endParaRPr lang="uk-UA" altLang="uk-UA" sz="2400" dirty="0" smtClean="0">
              <a:cs typeface="Times New Roman" pitchFamily="18" charset="0"/>
            </a:endParaRPr>
          </a:p>
          <a:p>
            <a:pPr marL="0" indent="17463">
              <a:lnSpc>
                <a:spcPct val="90000"/>
              </a:lnSpc>
              <a:defRPr/>
            </a:pPr>
            <a:r>
              <a:rPr lang="uk-UA" altLang="uk-UA" sz="2400" dirty="0" smtClean="0">
                <a:cs typeface="Times New Roman" pitchFamily="18" charset="0"/>
              </a:rPr>
              <a:t>Механізми </a:t>
            </a:r>
            <a:r>
              <a:rPr lang="uk-UA" altLang="uk-UA" sz="2400" dirty="0">
                <a:cs typeface="Times New Roman" pitchFamily="18" charset="0"/>
              </a:rPr>
              <a:t>рекомбінації, що відбуваються у прокаріотів, включають перенесення ДНК під час </a:t>
            </a:r>
            <a:r>
              <a:rPr lang="uk-UA" altLang="uk-UA" sz="2400" dirty="0" smtClean="0">
                <a:cs typeface="Times New Roman" pitchFamily="18" charset="0"/>
              </a:rPr>
              <a:t>процесів:</a:t>
            </a:r>
          </a:p>
          <a:p>
            <a:pPr marL="0" indent="17463">
              <a:lnSpc>
                <a:spcPct val="90000"/>
              </a:lnSpc>
              <a:defRPr/>
            </a:pPr>
            <a:r>
              <a:rPr lang="uk-UA" altLang="uk-UA" sz="2400" dirty="0" smtClean="0">
                <a:cs typeface="Times New Roman" pitchFamily="18" charset="0"/>
              </a:rPr>
              <a:t> </a:t>
            </a:r>
            <a:r>
              <a:rPr lang="uk-UA" altLang="uk-UA" sz="2400" dirty="0">
                <a:cs typeface="Times New Roman" pitchFamily="18" charset="0"/>
              </a:rPr>
              <a:t>трансформації, </a:t>
            </a:r>
            <a:endParaRPr lang="uk-UA" altLang="uk-UA" sz="2400" dirty="0" smtClean="0">
              <a:cs typeface="Times New Roman" pitchFamily="18" charset="0"/>
            </a:endParaRPr>
          </a:p>
          <a:p>
            <a:pPr marL="0" indent="17463">
              <a:lnSpc>
                <a:spcPct val="90000"/>
              </a:lnSpc>
              <a:defRPr/>
            </a:pPr>
            <a:r>
              <a:rPr lang="uk-UA" altLang="uk-UA" sz="2400" dirty="0" smtClean="0">
                <a:cs typeface="Times New Roman" pitchFamily="18" charset="0"/>
              </a:rPr>
              <a:t>трансдукції </a:t>
            </a:r>
            <a:r>
              <a:rPr lang="uk-UA" altLang="uk-UA" sz="2400" dirty="0">
                <a:cs typeface="Times New Roman" pitchFamily="18" charset="0"/>
              </a:rPr>
              <a:t>та </a:t>
            </a:r>
            <a:endParaRPr lang="uk-UA" altLang="uk-UA" sz="2400" dirty="0" smtClean="0">
              <a:cs typeface="Times New Roman" pitchFamily="18" charset="0"/>
            </a:endParaRPr>
          </a:p>
          <a:p>
            <a:pPr marL="0" indent="17463">
              <a:lnSpc>
                <a:spcPct val="90000"/>
              </a:lnSpc>
              <a:defRPr/>
            </a:pPr>
            <a:r>
              <a:rPr lang="uk-UA" altLang="uk-UA" sz="2400" dirty="0" smtClean="0">
                <a:cs typeface="Times New Roman" pitchFamily="18" charset="0"/>
              </a:rPr>
              <a:t>кон'югації</a:t>
            </a:r>
            <a:r>
              <a:rPr lang="uk-UA" altLang="uk-UA" sz="2400" dirty="0">
                <a:cs typeface="Times New Roman" pitchFamily="18" charset="0"/>
              </a:rPr>
              <a:t>.</a:t>
            </a:r>
            <a:endParaRPr lang="en-US" altLang="uk-UA" sz="2400" dirty="0">
              <a:cs typeface="Times New Roman" pitchFamily="18" charset="0"/>
            </a:endParaRPr>
          </a:p>
        </p:txBody>
      </p:sp>
      <p:pic>
        <p:nvPicPr>
          <p:cNvPr id="37892" name="Picture 6" descr="10_F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5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1992313" y="-171450"/>
            <a:ext cx="8229600" cy="1125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uk-UA" b="1" i="1">
                <a:solidFill>
                  <a:srgbClr val="FFFF00"/>
                </a:solidFill>
              </a:rPr>
              <a:t>Griffith Phenomenon</a:t>
            </a:r>
            <a:endParaRPr lang="en-IN" altLang="uk-UA" b="1" i="1">
              <a:solidFill>
                <a:srgbClr val="FFFF00"/>
              </a:solidFill>
            </a:endParaRPr>
          </a:p>
        </p:txBody>
      </p:sp>
      <p:pic>
        <p:nvPicPr>
          <p:cNvPr id="39939" name="Picture 6" descr="716px-Griffith_experiment_sv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836614"/>
            <a:ext cx="8496300" cy="4897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3173" y="5632606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uk-UA" altLang="uk-UA" sz="2400" dirty="0"/>
              <a:t>Відкриття трансформації стало однією з ключових подій у біології, оскільки воно призвело до експериментів, які продемонстрували, що ДНК є генетичним </a:t>
            </a:r>
            <a:r>
              <a:rPr lang="uk-UA" altLang="uk-UA" sz="2400" dirty="0" smtClean="0"/>
              <a:t>матеріалом (</a:t>
            </a:r>
            <a:r>
              <a:rPr lang="uk-UA" altLang="uk-UA" sz="2400" dirty="0" err="1" smtClean="0"/>
              <a:t>Ейвері</a:t>
            </a:r>
            <a:r>
              <a:rPr lang="uk-UA" altLang="uk-UA" sz="2400" dirty="0"/>
              <a:t>, </a:t>
            </a:r>
            <a:r>
              <a:rPr lang="uk-UA" altLang="uk-UA" sz="2400" dirty="0" err="1"/>
              <a:t>Макклеод</a:t>
            </a:r>
            <a:r>
              <a:rPr lang="uk-UA" altLang="uk-UA" sz="2400" dirty="0"/>
              <a:t>, </a:t>
            </a:r>
            <a:r>
              <a:rPr lang="uk-UA" altLang="uk-UA" sz="2400" dirty="0" err="1"/>
              <a:t>Маккартні</a:t>
            </a:r>
            <a:r>
              <a:rPr lang="uk-UA" altLang="uk-UA" sz="2400" dirty="0"/>
              <a:t> у </a:t>
            </a:r>
            <a:r>
              <a:rPr lang="uk-UA" altLang="uk-UA" sz="2400" dirty="0" smtClean="0"/>
              <a:t>1944).</a:t>
            </a:r>
            <a:endParaRPr lang="ru-RU" alt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83632" y="116632"/>
            <a:ext cx="655272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Трансформація - Феномен </a:t>
            </a:r>
            <a:r>
              <a:rPr lang="uk-UA" sz="3200" b="1" dirty="0" err="1" smtClean="0">
                <a:solidFill>
                  <a:srgbClr val="C00000"/>
                </a:solidFill>
              </a:rPr>
              <a:t>Грифітса</a:t>
            </a:r>
            <a:endParaRPr lang="uk-U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2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C00000"/>
                </a:solidFill>
              </a:rPr>
              <a:t>Бактеріофаги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99456" y="2132856"/>
            <a:ext cx="5384800" cy="4525963"/>
          </a:xfrm>
        </p:spPr>
        <p:txBody>
          <a:bodyPr/>
          <a:lstStyle/>
          <a:p>
            <a:pPr eaLnBrk="1" hangingPunct="1">
              <a:defRPr/>
            </a:pPr>
            <a:endParaRPr lang="en-US" altLang="uk-UA" sz="2400" dirty="0"/>
          </a:p>
          <a:p>
            <a:pPr>
              <a:defRPr/>
            </a:pPr>
            <a:r>
              <a:rPr lang="uk-UA" altLang="uk-UA" sz="2400" dirty="0"/>
              <a:t>Це віруси, що паразитують на бактеріях і складаються з нуклеїнової кислоти в ядрі та білкової оболонки</a:t>
            </a:r>
            <a:r>
              <a:rPr lang="uk-UA" altLang="uk-UA" sz="2400" dirty="0" smtClean="0"/>
              <a:t>.</a:t>
            </a:r>
          </a:p>
          <a:p>
            <a:pPr>
              <a:defRPr/>
            </a:pPr>
            <a:endParaRPr lang="uk-UA" altLang="uk-UA" sz="2400" dirty="0" smtClean="0"/>
          </a:p>
          <a:p>
            <a:pPr>
              <a:defRPr/>
            </a:pPr>
            <a:r>
              <a:rPr lang="uk-UA" altLang="uk-UA" sz="2400" dirty="0" err="1" smtClean="0"/>
              <a:t>Фагова</a:t>
            </a:r>
            <a:r>
              <a:rPr lang="uk-UA" altLang="uk-UA" sz="2400" dirty="0" smtClean="0"/>
              <a:t> </a:t>
            </a:r>
            <a:r>
              <a:rPr lang="uk-UA" altLang="uk-UA" sz="2400" dirty="0"/>
              <a:t>частинка може мати в ядрі, окрім власної нуклеїнової кислоти, також сегмент ДНК хазяїна.</a:t>
            </a:r>
            <a:endParaRPr lang="en-IN" alt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296" y="1165774"/>
            <a:ext cx="3849588" cy="565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6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3759" y="105056"/>
            <a:ext cx="10972800" cy="67304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altLang="uk-UA" sz="4000" b="1" dirty="0" smtClean="0">
                <a:solidFill>
                  <a:srgbClr val="FF0000"/>
                </a:solidFill>
              </a:rPr>
              <a:t>Типи взаємодії бактеріофагів і інфікованих клітин</a:t>
            </a:r>
            <a:endParaRPr lang="en-IN" altLang="uk-UA" sz="400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778098"/>
            <a:ext cx="9132362" cy="60799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4754" y="1080221"/>
            <a:ext cx="275009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Вірулентний фаг</a:t>
            </a:r>
          </a:p>
          <a:p>
            <a:pPr algn="ctr"/>
            <a:endParaRPr lang="uk-UA" sz="2400" dirty="0" smtClean="0">
              <a:solidFill>
                <a:schemeClr val="tx1"/>
              </a:solidFill>
            </a:endParaRPr>
          </a:p>
          <a:p>
            <a:pPr algn="ctr"/>
            <a:endParaRPr lang="uk-UA" sz="2400" dirty="0">
              <a:solidFill>
                <a:schemeClr val="tx1"/>
              </a:solidFill>
            </a:endParaRPr>
          </a:p>
          <a:p>
            <a:pPr algn="ctr"/>
            <a:r>
              <a:rPr lang="uk-UA" sz="2400" dirty="0" err="1" smtClean="0">
                <a:solidFill>
                  <a:schemeClr val="tx1"/>
                </a:solidFill>
              </a:rPr>
              <a:t>Літичний</a:t>
            </a:r>
            <a:r>
              <a:rPr lang="uk-UA" sz="2400" dirty="0" smtClean="0">
                <a:solidFill>
                  <a:schemeClr val="tx1"/>
                </a:solidFill>
              </a:rPr>
              <a:t> цикл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flipH="1">
            <a:off x="1919536" y="1634714"/>
            <a:ext cx="210266" cy="64092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9299541" y="980728"/>
            <a:ext cx="2629107" cy="18116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Помірний фаг</a:t>
            </a:r>
          </a:p>
          <a:p>
            <a:pPr algn="ctr"/>
            <a:endParaRPr lang="uk-UA" sz="2400" dirty="0" smtClean="0">
              <a:solidFill>
                <a:schemeClr val="tx1"/>
              </a:solidFill>
            </a:endParaRPr>
          </a:p>
          <a:p>
            <a:pPr algn="ctr"/>
            <a:endParaRPr lang="uk-UA" sz="2400" dirty="0" smtClean="0">
              <a:solidFill>
                <a:schemeClr val="tx1"/>
              </a:solidFill>
            </a:endParaRPr>
          </a:p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Лізогенія </a:t>
            </a:r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4295" y="1601049"/>
            <a:ext cx="299598" cy="64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0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29172" y="13905"/>
            <a:ext cx="8229600" cy="9191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FF0000"/>
                </a:solidFill>
              </a:rPr>
              <a:t>Лізогенія</a:t>
            </a:r>
            <a:endParaRPr lang="en-IN" altLang="uk-UA" b="1" dirty="0">
              <a:solidFill>
                <a:srgbClr val="FF0000"/>
              </a:solidFill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368" y="1162266"/>
            <a:ext cx="11784632" cy="58772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altLang="uk-UA" dirty="0"/>
              <a:t>У </a:t>
            </a:r>
            <a:r>
              <a:rPr lang="uk-UA" altLang="uk-UA" dirty="0" err="1"/>
              <a:t>лізогенних</a:t>
            </a:r>
            <a:r>
              <a:rPr lang="uk-UA" altLang="uk-UA" dirty="0"/>
              <a:t> бактеріях </a:t>
            </a:r>
            <a:r>
              <a:rPr lang="uk-UA" altLang="uk-UA" dirty="0" err="1"/>
              <a:t>профаги</a:t>
            </a:r>
            <a:r>
              <a:rPr lang="uk-UA" altLang="uk-UA" dirty="0"/>
              <a:t> (помірний фаг, інтегрований у ДНК хазяїна) є додатковим сегментом бактеріальної хромосоми, який може </a:t>
            </a:r>
            <a:r>
              <a:rPr lang="uk-UA" altLang="uk-UA" dirty="0" err="1"/>
              <a:t>реплікуватися</a:t>
            </a:r>
            <a:r>
              <a:rPr lang="uk-UA" altLang="uk-UA" dirty="0"/>
              <a:t> разом з ДНК хазяїна</a:t>
            </a:r>
            <a:r>
              <a:rPr lang="uk-UA" altLang="uk-UA" dirty="0" smtClean="0"/>
              <a:t>.</a:t>
            </a:r>
          </a:p>
          <a:p>
            <a:pPr>
              <a:defRPr/>
            </a:pPr>
            <a:r>
              <a:rPr lang="uk-UA" altLang="uk-UA" dirty="0" smtClean="0"/>
              <a:t>Кодує </a:t>
            </a:r>
            <a:r>
              <a:rPr lang="uk-UA" altLang="uk-UA" dirty="0"/>
              <a:t>нові характеристики: </a:t>
            </a:r>
            <a:r>
              <a:rPr lang="uk-UA" altLang="uk-UA" dirty="0" err="1"/>
              <a:t>токсигенність</a:t>
            </a:r>
            <a:r>
              <a:rPr lang="uk-UA" altLang="uk-UA" dirty="0"/>
              <a:t>, стійкість до ліків</a:t>
            </a:r>
            <a:r>
              <a:rPr lang="uk-UA" altLang="uk-UA" dirty="0" smtClean="0"/>
              <a:t>.</a:t>
            </a:r>
          </a:p>
          <a:p>
            <a:pPr>
              <a:defRPr/>
            </a:pPr>
            <a:r>
              <a:rPr lang="uk-UA" altLang="uk-UA" dirty="0" smtClean="0"/>
              <a:t>Наприклад, </a:t>
            </a:r>
            <a:r>
              <a:rPr lang="uk-UA" altLang="uk-UA" dirty="0" err="1" smtClean="0"/>
              <a:t>лізогенна</a:t>
            </a:r>
            <a:r>
              <a:rPr lang="uk-UA" altLang="uk-UA" dirty="0" smtClean="0"/>
              <a:t> </a:t>
            </a:r>
            <a:r>
              <a:rPr lang="uk-UA" altLang="uk-UA" dirty="0"/>
              <a:t>конверсія в дифтерійних бактеріях надає їм </a:t>
            </a:r>
            <a:r>
              <a:rPr lang="uk-UA" altLang="uk-UA" dirty="0" err="1"/>
              <a:t>токсигенності</a:t>
            </a:r>
            <a:r>
              <a:rPr lang="uk-UA" altLang="uk-UA" dirty="0"/>
              <a:t> шляхом </a:t>
            </a:r>
            <a:r>
              <a:rPr lang="uk-UA" altLang="uk-UA" dirty="0" err="1"/>
              <a:t>лізогенізації</a:t>
            </a:r>
            <a:r>
              <a:rPr lang="uk-UA" altLang="uk-UA" dirty="0"/>
              <a:t> фагом бета (містить </a:t>
            </a:r>
            <a:r>
              <a:rPr lang="en-US" altLang="uk-UA" dirty="0" err="1"/>
              <a:t>tox</a:t>
            </a:r>
            <a:r>
              <a:rPr lang="en-US" altLang="uk-UA" dirty="0"/>
              <a:t>+</a:t>
            </a:r>
            <a:r>
              <a:rPr lang="uk-UA" altLang="uk-UA" dirty="0"/>
              <a:t>ген</a:t>
            </a:r>
            <a:r>
              <a:rPr lang="en-US" altLang="uk-UA" dirty="0"/>
              <a:t>)</a:t>
            </a:r>
            <a:r>
              <a:rPr lang="uk-UA" altLang="uk-UA" dirty="0"/>
              <a:t>. Виведення фага з </a:t>
            </a:r>
            <a:r>
              <a:rPr lang="uk-UA" altLang="uk-UA" dirty="0" err="1"/>
              <a:t>токсигенного</a:t>
            </a:r>
            <a:r>
              <a:rPr lang="uk-UA" altLang="uk-UA" dirty="0"/>
              <a:t> штаму робить його нетоксичним.</a:t>
            </a:r>
            <a:r>
              <a:rPr lang="en-US" altLang="uk-UA" dirty="0"/>
              <a:t>   </a:t>
            </a:r>
          </a:p>
          <a:p>
            <a:pPr>
              <a:defRPr/>
            </a:pPr>
            <a:r>
              <a:rPr lang="uk-UA" altLang="uk-UA" dirty="0"/>
              <a:t>Набуває нових антигенних характеристик.</a:t>
            </a:r>
            <a:r>
              <a:rPr lang="en-US" altLang="uk-UA" sz="2800" dirty="0"/>
              <a:t>  </a:t>
            </a:r>
            <a:endParaRPr lang="en-US" altLang="uk-UA" sz="2800" b="1" i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uk-UA" altLang="uk-UA" dirty="0" smtClean="0"/>
              <a:t>Захищає від подібних вірулентних </a:t>
            </a:r>
            <a:r>
              <a:rPr lang="uk-UA" altLang="uk-UA" dirty="0"/>
              <a:t>бактеріофагів</a:t>
            </a:r>
            <a:r>
              <a:rPr lang="uk-UA" altLang="uk-UA" dirty="0" smtClean="0"/>
              <a:t>.</a:t>
            </a:r>
          </a:p>
          <a:p>
            <a:pPr eaLnBrk="1" hangingPunct="1">
              <a:defRPr/>
            </a:pPr>
            <a:endParaRPr lang="en-IN" altLang="uk-UA" sz="2800" dirty="0"/>
          </a:p>
        </p:txBody>
      </p:sp>
    </p:spTree>
    <p:extLst>
      <p:ext uri="{BB962C8B-B14F-4D97-AF65-F5344CB8AC3E}">
        <p14:creationId xmlns:p14="http://schemas.microsoft.com/office/powerpoint/2010/main" val="174036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altLang="uk-UA" b="1" dirty="0" err="1">
                <a:solidFill>
                  <a:srgbClr val="FF0000"/>
                </a:solidFill>
              </a:rPr>
              <a:t>Перенесення</a:t>
            </a:r>
            <a:r>
              <a:rPr lang="ru-RU" altLang="uk-UA" b="1" dirty="0">
                <a:solidFill>
                  <a:srgbClr val="FF0000"/>
                </a:solidFill>
              </a:rPr>
              <a:t> ДНК за </a:t>
            </a:r>
            <a:r>
              <a:rPr lang="ru-RU" altLang="uk-UA" b="1" dirty="0" err="1">
                <a:solidFill>
                  <a:srgbClr val="FF0000"/>
                </a:solidFill>
              </a:rPr>
              <a:t>допомогою</a:t>
            </a:r>
            <a:r>
              <a:rPr lang="ru-RU" altLang="uk-UA" b="1" dirty="0">
                <a:solidFill>
                  <a:srgbClr val="FF0000"/>
                </a:solidFill>
              </a:rPr>
              <a:t> </a:t>
            </a:r>
            <a:r>
              <a:rPr lang="ru-RU" altLang="uk-UA" b="1" dirty="0" err="1">
                <a:solidFill>
                  <a:srgbClr val="FF0000"/>
                </a:solidFill>
              </a:rPr>
              <a:t>бактеріофагів</a:t>
            </a:r>
            <a:r>
              <a:rPr lang="ru-RU" altLang="uk-UA" b="1" dirty="0">
                <a:solidFill>
                  <a:srgbClr val="FF0000"/>
                </a:solidFill>
              </a:rPr>
              <a:t> - </a:t>
            </a:r>
            <a:r>
              <a:rPr lang="ru-RU" altLang="uk-UA" b="1" dirty="0" err="1" smtClean="0">
                <a:solidFill>
                  <a:srgbClr val="FF0000"/>
                </a:solidFill>
              </a:rPr>
              <a:t>Трансдукція</a:t>
            </a:r>
            <a:endParaRPr lang="en-IN" altLang="uk-UA" b="1" dirty="0">
              <a:solidFill>
                <a:srgbClr val="FF0000"/>
              </a:solidFill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1684" y="2276872"/>
            <a:ext cx="3592576" cy="3778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altLang="uk-UA" sz="2800" dirty="0" err="1"/>
              <a:t>Трансдукція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визначається</a:t>
            </a:r>
            <a:r>
              <a:rPr lang="ru-RU" altLang="uk-UA" sz="2800" dirty="0"/>
              <a:t> як </a:t>
            </a:r>
            <a:r>
              <a:rPr lang="ru-RU" altLang="uk-UA" sz="2800" dirty="0" err="1"/>
              <a:t>перенесення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частини</a:t>
            </a:r>
            <a:r>
              <a:rPr lang="ru-RU" altLang="uk-UA" sz="2800" dirty="0"/>
              <a:t> ДНК </a:t>
            </a:r>
            <a:r>
              <a:rPr lang="ru-RU" altLang="uk-UA" sz="2800" dirty="0" err="1"/>
              <a:t>від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однієї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бактерії</a:t>
            </a:r>
            <a:r>
              <a:rPr lang="ru-RU" altLang="uk-UA" sz="2800" dirty="0"/>
              <a:t> до </a:t>
            </a:r>
            <a:r>
              <a:rPr lang="ru-RU" altLang="uk-UA" sz="2800" dirty="0" err="1"/>
              <a:t>іншої</a:t>
            </a:r>
            <a:r>
              <a:rPr lang="ru-RU" altLang="uk-UA" sz="2800" dirty="0"/>
              <a:t> за </a:t>
            </a:r>
            <a:r>
              <a:rPr lang="ru-RU" altLang="uk-UA" sz="2800" dirty="0" err="1"/>
              <a:t>допомогою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бактеріофагів</a:t>
            </a:r>
            <a:r>
              <a:rPr lang="ru-RU" altLang="uk-UA" sz="2800" dirty="0"/>
              <a:t>.</a:t>
            </a:r>
            <a:r>
              <a:rPr lang="en-US" altLang="uk-UA" sz="2800" dirty="0" smtClean="0"/>
              <a:t>     </a:t>
            </a:r>
            <a:endParaRPr lang="en-IN" altLang="uk-UA" sz="1600" b="1" i="1" dirty="0">
              <a:solidFill>
                <a:srgbClr val="FFFF00"/>
              </a:solidFill>
            </a:endParaRPr>
          </a:p>
        </p:txBody>
      </p:sp>
      <p:pic>
        <p:nvPicPr>
          <p:cNvPr id="51204" name="Picture 5" descr="transdu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7848" y="1590726"/>
            <a:ext cx="4932040" cy="52672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32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30288"/>
            <a:ext cx="10972800" cy="1139825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uk-UA" b="1" dirty="0" smtClean="0">
                <a:solidFill>
                  <a:srgbClr val="C00000"/>
                </a:solidFill>
              </a:rPr>
              <a:t>Молекулярна генетика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536" y="2636913"/>
            <a:ext cx="8352928" cy="1944216"/>
          </a:xfrm>
        </p:spPr>
        <p:txBody>
          <a:bodyPr/>
          <a:lstStyle/>
          <a:p>
            <a:pPr eaLnBrk="1" hangingPunct="1">
              <a:defRPr/>
            </a:pPr>
            <a:endParaRPr lang="en-US" altLang="uk-UA" sz="2800" dirty="0"/>
          </a:p>
          <a:p>
            <a:pPr>
              <a:defRPr/>
            </a:pPr>
            <a:r>
              <a:rPr lang="uk-UA" altLang="uk-UA" sz="2800" dirty="0"/>
              <a:t>Аналіз та маніпулювання ДНК з використанням </a:t>
            </a:r>
            <a:endParaRPr lang="uk-UA" altLang="uk-UA" sz="2800" dirty="0" smtClean="0"/>
          </a:p>
          <a:p>
            <a:pPr marL="0" indent="0">
              <a:buNone/>
              <a:defRPr/>
            </a:pPr>
            <a:r>
              <a:rPr lang="uk-UA" altLang="uk-UA" sz="2800" dirty="0"/>
              <a:t> </a:t>
            </a:r>
            <a:r>
              <a:rPr lang="uk-UA" altLang="uk-UA" sz="2800" dirty="0" smtClean="0"/>
              <a:t>     біохімічних </a:t>
            </a:r>
            <a:r>
              <a:rPr lang="uk-UA" altLang="uk-UA" sz="2800" dirty="0"/>
              <a:t>та мікробіологічних методів</a:t>
            </a:r>
            <a:endParaRPr lang="en-IN" altLang="uk-UA" sz="2800" dirty="0"/>
          </a:p>
        </p:txBody>
      </p:sp>
    </p:spTree>
    <p:extLst>
      <p:ext uri="{BB962C8B-B14F-4D97-AF65-F5344CB8AC3E}">
        <p14:creationId xmlns:p14="http://schemas.microsoft.com/office/powerpoint/2010/main" val="231810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26" y="166936"/>
            <a:ext cx="12191999" cy="5760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uk-UA" sz="4000" b="1" i="1" dirty="0" smtClean="0">
                <a:solidFill>
                  <a:srgbClr val="C00000"/>
                </a:solidFill>
              </a:rPr>
              <a:t/>
            </a:r>
            <a:br>
              <a:rPr lang="ru-RU" altLang="uk-UA" sz="4000" b="1" i="1" dirty="0" smtClean="0">
                <a:solidFill>
                  <a:srgbClr val="C00000"/>
                </a:solidFill>
              </a:rPr>
            </a:br>
            <a:r>
              <a:rPr lang="ru-RU" altLang="uk-UA" sz="4000" b="1" i="1" dirty="0" err="1" smtClean="0">
                <a:solidFill>
                  <a:srgbClr val="C00000"/>
                </a:solidFill>
              </a:rPr>
              <a:t>Полімеразна</a:t>
            </a:r>
            <a:r>
              <a:rPr lang="ru-RU" altLang="uk-UA" sz="4000" b="1" i="1" dirty="0" smtClean="0">
                <a:solidFill>
                  <a:srgbClr val="C00000"/>
                </a:solidFill>
              </a:rPr>
              <a:t> </a:t>
            </a:r>
            <a:r>
              <a:rPr lang="ru-RU" altLang="uk-UA" sz="4000" b="1" i="1" dirty="0" err="1">
                <a:solidFill>
                  <a:srgbClr val="C00000"/>
                </a:solidFill>
              </a:rPr>
              <a:t>ланцюгова</a:t>
            </a:r>
            <a:r>
              <a:rPr lang="ru-RU" altLang="uk-UA" sz="4000" b="1" i="1" dirty="0">
                <a:solidFill>
                  <a:srgbClr val="C00000"/>
                </a:solidFill>
              </a:rPr>
              <a:t> </a:t>
            </a:r>
            <a:r>
              <a:rPr lang="ru-RU" altLang="uk-UA" sz="4000" b="1" i="1" dirty="0" err="1">
                <a:solidFill>
                  <a:srgbClr val="C00000"/>
                </a:solidFill>
              </a:rPr>
              <a:t>реакція</a:t>
            </a:r>
            <a:r>
              <a:rPr lang="ru-RU" altLang="uk-UA" sz="4000" b="1" i="1" dirty="0">
                <a:solidFill>
                  <a:srgbClr val="C00000"/>
                </a:solidFill>
              </a:rPr>
              <a:t>, </a:t>
            </a:r>
            <a:r>
              <a:rPr lang="ru-RU" altLang="uk-UA" sz="4000" b="1" i="1" dirty="0" err="1">
                <a:solidFill>
                  <a:srgbClr val="C00000"/>
                </a:solidFill>
              </a:rPr>
              <a:t>Кері</a:t>
            </a:r>
            <a:r>
              <a:rPr lang="ru-RU" altLang="uk-UA" sz="4000" b="1" i="1" dirty="0">
                <a:solidFill>
                  <a:srgbClr val="C00000"/>
                </a:solidFill>
              </a:rPr>
              <a:t> </a:t>
            </a:r>
            <a:r>
              <a:rPr lang="ru-RU" altLang="uk-UA" sz="4000" b="1" i="1" dirty="0" err="1">
                <a:solidFill>
                  <a:srgbClr val="C00000"/>
                </a:solidFill>
              </a:rPr>
              <a:t>Бенкс</a:t>
            </a:r>
            <a:r>
              <a:rPr lang="ru-RU" altLang="uk-UA" sz="4000" b="1" i="1" dirty="0">
                <a:solidFill>
                  <a:srgbClr val="C00000"/>
                </a:solidFill>
              </a:rPr>
              <a:t> </a:t>
            </a:r>
            <a:r>
              <a:rPr lang="ru-RU" altLang="uk-UA" sz="4000" b="1" i="1" dirty="0" err="1" smtClean="0">
                <a:solidFill>
                  <a:srgbClr val="C00000"/>
                </a:solidFill>
              </a:rPr>
              <a:t>Мюлліс</a:t>
            </a:r>
            <a:r>
              <a:rPr lang="ru-RU" altLang="uk-UA" sz="4000" b="1" i="1" dirty="0">
                <a:solidFill>
                  <a:srgbClr val="C00000"/>
                </a:solidFill>
              </a:rPr>
              <a:t>, 1983</a:t>
            </a:r>
            <a:r>
              <a:rPr lang="en-US" altLang="uk-UA" sz="4000" b="1" i="1" dirty="0">
                <a:solidFill>
                  <a:srgbClr val="FFFF00"/>
                </a:solidFill>
              </a:rPr>
              <a:t/>
            </a:r>
            <a:br>
              <a:rPr lang="en-US" altLang="uk-UA" sz="4000" b="1" i="1" dirty="0">
                <a:solidFill>
                  <a:srgbClr val="FFFF00"/>
                </a:solidFill>
              </a:rPr>
            </a:br>
            <a:endParaRPr lang="en-IN" altLang="uk-UA" sz="4000" b="1" i="1" dirty="0">
              <a:solidFill>
                <a:srgbClr val="FFFF00"/>
              </a:solidFill>
            </a:endParaRP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336" y="836712"/>
            <a:ext cx="9189763" cy="6021288"/>
          </a:xfrm>
        </p:spPr>
        <p:txBody>
          <a:bodyPr>
            <a:normAutofit fontScale="47500" lnSpcReduction="20000"/>
          </a:bodyPr>
          <a:lstStyle/>
          <a:p>
            <a:pPr eaLnBrk="1" hangingPunct="1">
              <a:defRPr/>
            </a:pPr>
            <a:endParaRPr lang="en-US" altLang="uk-UA" dirty="0"/>
          </a:p>
          <a:p>
            <a:pPr>
              <a:defRPr/>
            </a:pPr>
            <a:r>
              <a:rPr lang="uk-UA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Полімеразна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ланцюгова реакція (ПЛР) – молекулярно-біологічний метод, що дозволяє збільшити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10</a:t>
            </a:r>
            <a:r>
              <a:rPr lang="uk-UA" sz="5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разів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копій певного фрагмента ДНК </a:t>
            </a:r>
            <a:r>
              <a:rPr lang="en-US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vitro,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високу аналітичну чутливість та специфічність. </a:t>
            </a:r>
            <a:endParaRPr lang="uk-UA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 є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 та чутливість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 досліджень. </a:t>
            </a:r>
            <a:endParaRPr lang="uk-UA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 на багаторазовому вибірковому копіюванні певного фрагменту ДНК за допомогою ферментів у штучних умовах.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Копіюється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фрагмент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ДНК, який задовольняє заданим умовам, і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присутній у досліджуваному зразку. </a:t>
            </a:r>
            <a:endParaRPr lang="uk-UA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 ПЛР </a:t>
            </a:r>
            <a:r>
              <a:rPr lang="uk-UA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ампліфікують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порівняно короткі ділянки ДНК (зазвичай, не більше 3 000 пар нуклеотидів, проте є </a:t>
            </a:r>
            <a:r>
              <a:rPr lang="uk-UA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методи, які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 «піднімати» до 20 000 пар нуклеотидів – це так звана </a:t>
            </a:r>
            <a:r>
              <a:rPr lang="en-US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Range 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ПЛР)</a:t>
            </a:r>
            <a:endParaRPr lang="en-IN" altLang="uk-UA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099" y="1052736"/>
            <a:ext cx="2790825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52384" y="5301208"/>
            <a:ext cx="2304256" cy="1152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Нобелівська премія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1993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4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4567"/>
            <a:ext cx="10972800" cy="556121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Процес і компоненти ПЛР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0261" y="4835025"/>
            <a:ext cx="2466493" cy="2022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87" y="853009"/>
            <a:ext cx="5544616" cy="40273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6000" y="1196752"/>
            <a:ext cx="609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ПЛР включає три циклічно повторювані стадії </a:t>
            </a:r>
            <a:r>
              <a:rPr lang="uk-UA" sz="2400" dirty="0" smtClean="0"/>
              <a:t>: </a:t>
            </a:r>
          </a:p>
          <a:p>
            <a:r>
              <a:rPr lang="uk-UA" sz="2400" dirty="0" smtClean="0">
                <a:solidFill>
                  <a:srgbClr val="C00000"/>
                </a:solidFill>
              </a:rPr>
              <a:t>1)Денатурацію </a:t>
            </a:r>
            <a:r>
              <a:rPr lang="uk-UA" sz="2400" dirty="0">
                <a:solidFill>
                  <a:srgbClr val="C00000"/>
                </a:solidFill>
              </a:rPr>
              <a:t>ДНК </a:t>
            </a:r>
            <a:r>
              <a:rPr lang="uk-UA" sz="2400" dirty="0"/>
              <a:t>– </a:t>
            </a:r>
            <a:r>
              <a:rPr lang="uk-UA" sz="2400" dirty="0" smtClean="0"/>
              <a:t>розплітання подвійної </a:t>
            </a:r>
            <a:r>
              <a:rPr lang="uk-UA" sz="2400" dirty="0"/>
              <a:t>спіралі ДНК і відокремлення </a:t>
            </a:r>
            <a:r>
              <a:rPr lang="uk-UA" sz="2400" dirty="0" smtClean="0"/>
              <a:t>полінуклеотид-них </a:t>
            </a:r>
            <a:r>
              <a:rPr lang="uk-UA" sz="2400" dirty="0"/>
              <a:t>ланцюгів; </a:t>
            </a:r>
            <a:endParaRPr lang="uk-UA" sz="2400" dirty="0" smtClean="0"/>
          </a:p>
          <a:p>
            <a:r>
              <a:rPr lang="uk-UA" sz="2400" dirty="0" smtClean="0">
                <a:solidFill>
                  <a:srgbClr val="C00000"/>
                </a:solidFill>
              </a:rPr>
              <a:t>2</a:t>
            </a:r>
            <a:r>
              <a:rPr lang="uk-UA" sz="2400" dirty="0">
                <a:solidFill>
                  <a:srgbClr val="C00000"/>
                </a:solidFill>
              </a:rPr>
              <a:t>) </a:t>
            </a:r>
            <a:r>
              <a:rPr lang="uk-UA" sz="2400" dirty="0" smtClean="0">
                <a:solidFill>
                  <a:srgbClr val="C00000"/>
                </a:solidFill>
              </a:rPr>
              <a:t>Відпал </a:t>
            </a:r>
            <a:r>
              <a:rPr lang="uk-UA" sz="2400" dirty="0" err="1">
                <a:solidFill>
                  <a:srgbClr val="C00000"/>
                </a:solidFill>
              </a:rPr>
              <a:t>праймерів</a:t>
            </a:r>
            <a:r>
              <a:rPr lang="uk-UA" sz="2400" dirty="0">
                <a:solidFill>
                  <a:srgbClr val="C00000"/>
                </a:solidFill>
              </a:rPr>
              <a:t> </a:t>
            </a:r>
            <a:r>
              <a:rPr lang="uk-UA" sz="2400" dirty="0"/>
              <a:t>– гібридизація </a:t>
            </a:r>
            <a:r>
              <a:rPr lang="uk-UA" sz="2400" dirty="0" err="1"/>
              <a:t>праймерів</a:t>
            </a:r>
            <a:r>
              <a:rPr lang="uk-UA" sz="2400" dirty="0"/>
              <a:t> і </a:t>
            </a:r>
            <a:r>
              <a:rPr lang="uk-UA" sz="2400" dirty="0" err="1"/>
              <a:t>одноланцюгової</a:t>
            </a:r>
            <a:r>
              <a:rPr lang="uk-UA" sz="2400" dirty="0"/>
              <a:t> ДНК-мішені з утворенням </a:t>
            </a:r>
            <a:r>
              <a:rPr lang="uk-UA" sz="2400" dirty="0" err="1"/>
              <a:t>дволанцюгових</a:t>
            </a:r>
            <a:r>
              <a:rPr lang="uk-UA" sz="2400" dirty="0"/>
              <a:t> комплексів «</a:t>
            </a:r>
            <a:r>
              <a:rPr lang="uk-UA" sz="2400" dirty="0" err="1"/>
              <a:t>праймер</a:t>
            </a:r>
            <a:r>
              <a:rPr lang="uk-UA" sz="2400" dirty="0"/>
              <a:t>-матриця», необхідних для ініціації синтезу ДНК з мономерів </a:t>
            </a:r>
            <a:r>
              <a:rPr lang="uk-UA" sz="2400" dirty="0" smtClean="0"/>
              <a:t>–</a:t>
            </a:r>
            <a:r>
              <a:rPr lang="uk-UA" sz="2400" dirty="0" err="1" smtClean="0"/>
              <a:t>нуклеозид</a:t>
            </a:r>
            <a:r>
              <a:rPr lang="uk-UA" sz="2400" dirty="0" smtClean="0"/>
              <a:t> </a:t>
            </a:r>
            <a:r>
              <a:rPr lang="uk-UA" sz="2400" dirty="0" err="1" smtClean="0"/>
              <a:t>трифосфатів</a:t>
            </a:r>
            <a:r>
              <a:rPr lang="uk-UA" sz="2400" dirty="0" smtClean="0"/>
              <a:t> (А,Т,Г,Ц); </a:t>
            </a:r>
          </a:p>
          <a:p>
            <a:r>
              <a:rPr lang="uk-UA" sz="2400" dirty="0" smtClean="0">
                <a:solidFill>
                  <a:srgbClr val="C00000"/>
                </a:solidFill>
              </a:rPr>
              <a:t>3</a:t>
            </a:r>
            <a:r>
              <a:rPr lang="uk-UA" sz="2400" dirty="0">
                <a:solidFill>
                  <a:srgbClr val="C00000"/>
                </a:solidFill>
              </a:rPr>
              <a:t>) </a:t>
            </a:r>
            <a:r>
              <a:rPr lang="uk-UA" sz="2400" dirty="0" smtClean="0">
                <a:solidFill>
                  <a:srgbClr val="C00000"/>
                </a:solidFill>
              </a:rPr>
              <a:t>Полімеризацію </a:t>
            </a:r>
            <a:r>
              <a:rPr lang="uk-UA" sz="2400" dirty="0"/>
              <a:t>– добудову (подовження, </a:t>
            </a:r>
            <a:r>
              <a:rPr lang="uk-UA" sz="2400" dirty="0">
                <a:solidFill>
                  <a:srgbClr val="C00000"/>
                </a:solidFill>
              </a:rPr>
              <a:t>елонгацію</a:t>
            </a:r>
            <a:r>
              <a:rPr lang="uk-UA" sz="2400" dirty="0"/>
              <a:t>) комплементарних ланцюгів ДНК ферментом </a:t>
            </a:r>
            <a:r>
              <a:rPr lang="uk-UA" sz="2400" dirty="0" smtClean="0"/>
              <a:t>ДНК-</a:t>
            </a:r>
            <a:r>
              <a:rPr lang="uk-UA" sz="2400" dirty="0" err="1" smtClean="0"/>
              <a:t>полімеразою</a:t>
            </a:r>
            <a:endParaRPr lang="uk-UA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656" y="4835025"/>
            <a:ext cx="2088232" cy="20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7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altLang="uk-UA" sz="4000" b="1" dirty="0">
                <a:solidFill>
                  <a:srgbClr val="C00000"/>
                </a:solidFill>
              </a:rPr>
              <a:t>ДНК-зонди - гібридизація ДНК</a:t>
            </a:r>
            <a:endParaRPr lang="en-IN" altLang="uk-UA" sz="4000" b="1" dirty="0">
              <a:solidFill>
                <a:srgbClr val="C00000"/>
              </a:solidFill>
            </a:endParaRP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223" y="1614387"/>
            <a:ext cx="5553132" cy="3701233"/>
          </a:xfrm>
        </p:spPr>
        <p:txBody>
          <a:bodyPr/>
          <a:lstStyle/>
          <a:p>
            <a:pPr marL="0" indent="17463">
              <a:defRPr/>
            </a:pPr>
            <a:r>
              <a:rPr lang="uk-UA" altLang="uk-UA" sz="2400" dirty="0" smtClean="0"/>
              <a:t>ДНК-зонди -це </a:t>
            </a:r>
            <a:r>
              <a:rPr lang="uk-UA" altLang="uk-UA" sz="2400" dirty="0"/>
              <a:t>радіоактивні, </a:t>
            </a:r>
            <a:r>
              <a:rPr lang="uk-UA" altLang="uk-UA" sz="2400" dirty="0" err="1"/>
              <a:t>біотинільовані</a:t>
            </a:r>
            <a:r>
              <a:rPr lang="uk-UA" altLang="uk-UA" sz="2400" dirty="0"/>
              <a:t> або іншим чином мічені копії унікальної </a:t>
            </a:r>
            <a:r>
              <a:rPr lang="uk-UA" altLang="uk-UA" sz="2400" dirty="0" err="1"/>
              <a:t>одноланцюгової</a:t>
            </a:r>
            <a:r>
              <a:rPr lang="uk-UA" altLang="uk-UA" sz="2400" dirty="0"/>
              <a:t> </a:t>
            </a:r>
            <a:r>
              <a:rPr lang="uk-UA" altLang="uk-UA" sz="2400" dirty="0" smtClean="0"/>
              <a:t>ДНК</a:t>
            </a:r>
          </a:p>
          <a:p>
            <a:pPr marL="0" indent="0">
              <a:buNone/>
              <a:defRPr/>
            </a:pPr>
            <a:r>
              <a:rPr lang="uk-UA" altLang="uk-UA" sz="2400" dirty="0" smtClean="0"/>
              <a:t>• </a:t>
            </a:r>
            <a:r>
              <a:rPr lang="uk-UA" altLang="uk-UA" sz="2400" dirty="0"/>
              <a:t>Містить 20-25 </a:t>
            </a:r>
            <a:r>
              <a:rPr lang="uk-UA" altLang="uk-UA" sz="2400" dirty="0" smtClean="0"/>
              <a:t>нуклеотидів</a:t>
            </a:r>
          </a:p>
          <a:p>
            <a:pPr marL="0" indent="0">
              <a:buNone/>
              <a:defRPr/>
            </a:pPr>
            <a:r>
              <a:rPr lang="uk-UA" altLang="uk-UA" sz="2400" dirty="0" smtClean="0"/>
              <a:t>• </a:t>
            </a:r>
            <a:r>
              <a:rPr lang="uk-UA" altLang="uk-UA" sz="2400" dirty="0"/>
              <a:t>Допомагає у виявленні гомологічної ДНК шляхом гібридизації</a:t>
            </a:r>
            <a:r>
              <a:rPr lang="uk-UA" altLang="uk-UA" sz="2400" dirty="0" smtClean="0"/>
              <a:t>.</a:t>
            </a:r>
          </a:p>
          <a:p>
            <a:pPr marL="0" indent="0">
              <a:buNone/>
              <a:defRPr/>
            </a:pPr>
            <a:r>
              <a:rPr lang="uk-UA" altLang="uk-UA" sz="2400" dirty="0" smtClean="0"/>
              <a:t>• </a:t>
            </a:r>
            <a:r>
              <a:rPr lang="uk-UA" altLang="uk-UA" sz="2400" dirty="0"/>
              <a:t>Допомагає у діагностиці інфекційних </a:t>
            </a:r>
            <a:r>
              <a:rPr lang="uk-UA" altLang="uk-UA" sz="2400" dirty="0" smtClean="0"/>
              <a:t>захворювань</a:t>
            </a:r>
          </a:p>
          <a:p>
            <a:pPr marL="0" indent="0">
              <a:buNone/>
              <a:defRPr/>
            </a:pPr>
            <a:r>
              <a:rPr lang="uk-UA" altLang="uk-UA" sz="2400" dirty="0" smtClean="0"/>
              <a:t>• </a:t>
            </a:r>
            <a:r>
              <a:rPr lang="uk-UA" altLang="uk-UA" sz="2400" dirty="0"/>
              <a:t>Можна виявити незначні кількості ДНК.</a:t>
            </a:r>
            <a:endParaRPr lang="en-IN" alt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733" y="2564904"/>
            <a:ext cx="6000667" cy="1800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79976" y="2564904"/>
            <a:ext cx="23042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tx1"/>
                </a:solidFill>
              </a:rPr>
              <a:t>Одноланцюгова</a:t>
            </a:r>
            <a:r>
              <a:rPr lang="uk-UA" dirty="0" smtClean="0">
                <a:solidFill>
                  <a:schemeClr val="tx1"/>
                </a:solidFill>
              </a:rPr>
              <a:t> ДНК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7835" y="5399531"/>
            <a:ext cx="11247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/>
              <a:t>Процес: Включає денатурацію (розділення </a:t>
            </a:r>
            <a:r>
              <a:rPr lang="uk-UA" sz="2400" dirty="0" err="1"/>
              <a:t>дволанцюгової</a:t>
            </a:r>
            <a:r>
              <a:rPr lang="uk-UA" sz="2400" dirty="0"/>
              <a:t> ДНК на </a:t>
            </a:r>
            <a:r>
              <a:rPr lang="uk-UA" sz="2400" dirty="0" err="1"/>
              <a:t>одноланцюгові</a:t>
            </a:r>
            <a:r>
              <a:rPr lang="uk-UA" sz="2400" dirty="0"/>
              <a:t> при високій температурі) та </a:t>
            </a:r>
            <a:r>
              <a:rPr lang="uk-UA" sz="2400" dirty="0" err="1"/>
              <a:t>ренатурацію</a:t>
            </a:r>
            <a:r>
              <a:rPr lang="uk-UA" sz="2400" dirty="0"/>
              <a:t> (утворення гібридних молекул </a:t>
            </a:r>
            <a:r>
              <a:rPr lang="uk-UA" sz="2400" dirty="0" smtClean="0"/>
              <a:t>з зондами при </a:t>
            </a:r>
            <a:r>
              <a:rPr lang="uk-UA" sz="2400" dirty="0"/>
              <a:t>зниженні температури). </a:t>
            </a:r>
          </a:p>
        </p:txBody>
      </p:sp>
    </p:spTree>
    <p:extLst>
      <p:ext uri="{BB962C8B-B14F-4D97-AF65-F5344CB8AC3E}">
        <p14:creationId xmlns:p14="http://schemas.microsoft.com/office/powerpoint/2010/main" val="116371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rgbClr val="C00000"/>
                </a:solidFill>
              </a:rPr>
              <a:t>Методи застосування:</a:t>
            </a:r>
            <a:br>
              <a:rPr lang="uk-UA" dirty="0">
                <a:solidFill>
                  <a:srgbClr val="C00000"/>
                </a:solidFill>
              </a:rPr>
            </a:b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4611" y="1916832"/>
            <a:ext cx="12000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 smtClean="0">
                <a:solidFill>
                  <a:srgbClr val="C00000"/>
                </a:solidFill>
              </a:rPr>
              <a:t>Саузерн-блот</a:t>
            </a:r>
            <a:r>
              <a:rPr lang="uk-UA" sz="2800" dirty="0" smtClean="0">
                <a:solidFill>
                  <a:srgbClr val="C00000"/>
                </a:solidFill>
              </a:rPr>
              <a:t> </a:t>
            </a:r>
            <a:r>
              <a:rPr lang="uk-UA" sz="2800" dirty="0">
                <a:solidFill>
                  <a:srgbClr val="C00000"/>
                </a:solidFill>
              </a:rPr>
              <a:t>(</a:t>
            </a:r>
            <a:r>
              <a:rPr lang="en-US" sz="2800" dirty="0">
                <a:solidFill>
                  <a:srgbClr val="C00000"/>
                </a:solidFill>
              </a:rPr>
              <a:t>Southern blot)</a:t>
            </a:r>
            <a:r>
              <a:rPr lang="en-US" sz="2800" dirty="0"/>
              <a:t>: </a:t>
            </a:r>
            <a:r>
              <a:rPr lang="uk-UA" sz="2800" dirty="0"/>
              <a:t>Виявлення специфічних послідовностей ДНК у зразку.</a:t>
            </a:r>
          </a:p>
          <a:p>
            <a:r>
              <a:rPr lang="uk-UA" sz="2800" dirty="0">
                <a:solidFill>
                  <a:srgbClr val="C00000"/>
                </a:solidFill>
              </a:rPr>
              <a:t>Флуоресцентна гібридизація </a:t>
            </a:r>
            <a:r>
              <a:rPr lang="en-US" sz="2800" dirty="0">
                <a:solidFill>
                  <a:srgbClr val="C00000"/>
                </a:solidFill>
              </a:rPr>
              <a:t>in situ (FISH): </a:t>
            </a:r>
            <a:r>
              <a:rPr lang="uk-UA" sz="2800" dirty="0" err="1"/>
              <a:t>Цитогенетичний</a:t>
            </a:r>
            <a:r>
              <a:rPr lang="uk-UA" sz="2800" dirty="0"/>
              <a:t> метод, що показує розташування генів на хромосомах.</a:t>
            </a:r>
          </a:p>
          <a:p>
            <a:r>
              <a:rPr lang="uk-UA" sz="2800" dirty="0">
                <a:solidFill>
                  <a:srgbClr val="C00000"/>
                </a:solidFill>
              </a:rPr>
              <a:t>Порівняльна </a:t>
            </a:r>
            <a:r>
              <a:rPr lang="uk-UA" sz="2800" dirty="0" err="1">
                <a:solidFill>
                  <a:srgbClr val="C00000"/>
                </a:solidFill>
              </a:rPr>
              <a:t>геномна</a:t>
            </a:r>
            <a:r>
              <a:rPr lang="uk-UA" sz="2800" dirty="0">
                <a:solidFill>
                  <a:srgbClr val="C00000"/>
                </a:solidFill>
              </a:rPr>
              <a:t> гібридизація (</a:t>
            </a:r>
            <a:r>
              <a:rPr lang="en-US" sz="2800" dirty="0">
                <a:solidFill>
                  <a:srgbClr val="C00000"/>
                </a:solidFill>
              </a:rPr>
              <a:t>CGH): </a:t>
            </a:r>
            <a:r>
              <a:rPr lang="uk-UA" sz="2800" dirty="0"/>
              <a:t>Порівняння </a:t>
            </a:r>
            <a:r>
              <a:rPr lang="uk-UA" sz="2800" dirty="0" err="1"/>
              <a:t>геномів</a:t>
            </a:r>
            <a:r>
              <a:rPr lang="uk-UA" sz="2800" dirty="0"/>
              <a:t>, що допомагає виявити зміни в числі копій генів (наприклад, у пухлинах</a:t>
            </a:r>
            <a:r>
              <a:rPr lang="uk-UA" sz="2800" dirty="0" smtClean="0"/>
              <a:t>).</a:t>
            </a:r>
          </a:p>
          <a:p>
            <a:endParaRPr lang="uk-UA" sz="2800" dirty="0"/>
          </a:p>
          <a:p>
            <a:r>
              <a:rPr lang="uk-UA" sz="2800" dirty="0" smtClean="0"/>
              <a:t>Метод </a:t>
            </a:r>
            <a:r>
              <a:rPr lang="uk-UA" sz="2800" dirty="0"/>
              <a:t>дозволяє точно визначити, чи містить зразок ДНК певної послідовності, використовуючи для цього мічені "зонди". </a:t>
            </a:r>
          </a:p>
        </p:txBody>
      </p:sp>
    </p:spTree>
    <p:extLst>
      <p:ext uri="{BB962C8B-B14F-4D97-AF65-F5344CB8AC3E}">
        <p14:creationId xmlns:p14="http://schemas.microsoft.com/office/powerpoint/2010/main" val="197661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b="1" dirty="0" err="1" smtClean="0">
                <a:solidFill>
                  <a:srgbClr val="C00000"/>
                </a:solidFill>
              </a:rPr>
              <a:t>Блоттінг</a:t>
            </a:r>
            <a:r>
              <a:rPr lang="uk-UA" altLang="uk-UA" b="1" dirty="0" smtClean="0">
                <a:solidFill>
                  <a:srgbClr val="C00000"/>
                </a:solidFill>
              </a:rPr>
              <a:t> методи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96752"/>
            <a:ext cx="10972800" cy="4896544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uk-UA" altLang="uk-UA" dirty="0" smtClean="0"/>
              <a:t>Фрагменти</a:t>
            </a:r>
            <a:r>
              <a:rPr lang="uk-UA" altLang="uk-UA" dirty="0"/>
              <a:t>, отримані шляхом розщеплення </a:t>
            </a:r>
            <a:r>
              <a:rPr lang="uk-UA" altLang="uk-UA" dirty="0" err="1"/>
              <a:t>рестрикційними</a:t>
            </a:r>
            <a:r>
              <a:rPr lang="uk-UA" altLang="uk-UA" dirty="0"/>
              <a:t> ферментами в розділовому гелі, можна перенести на </a:t>
            </a:r>
            <a:r>
              <a:rPr lang="uk-UA" altLang="uk-UA" dirty="0" err="1"/>
              <a:t>нітроцелюлозні</a:t>
            </a:r>
            <a:r>
              <a:rPr lang="uk-UA" altLang="uk-UA" dirty="0"/>
              <a:t> або нейлонові мембрани</a:t>
            </a:r>
            <a:r>
              <a:rPr lang="uk-UA" altLang="uk-UA" dirty="0" smtClean="0"/>
              <a:t>.</a:t>
            </a:r>
          </a:p>
          <a:p>
            <a:pPr>
              <a:defRPr/>
            </a:pPr>
            <a:r>
              <a:rPr lang="uk-UA" altLang="uk-UA" dirty="0" smtClean="0"/>
              <a:t>Існує кілька </a:t>
            </a:r>
            <a:r>
              <a:rPr lang="uk-UA" altLang="uk-UA" dirty="0"/>
              <a:t>методів</a:t>
            </a:r>
            <a:r>
              <a:rPr lang="uk-UA" altLang="uk-UA" dirty="0" smtClean="0"/>
              <a:t>:</a:t>
            </a:r>
          </a:p>
          <a:p>
            <a:pPr>
              <a:defRPr/>
            </a:pPr>
            <a:r>
              <a:rPr lang="uk-UA" altLang="uk-UA" dirty="0" smtClean="0"/>
              <a:t>1</a:t>
            </a:r>
            <a:r>
              <a:rPr lang="uk-UA" altLang="uk-UA" dirty="0"/>
              <a:t>. </a:t>
            </a:r>
            <a:r>
              <a:rPr lang="en-US" altLang="uk-UA" dirty="0"/>
              <a:t>Southern</a:t>
            </a:r>
            <a:r>
              <a:rPr lang="uk-UA" altLang="uk-UA" dirty="0" smtClean="0"/>
              <a:t>-</a:t>
            </a:r>
            <a:r>
              <a:rPr lang="uk-UA" altLang="uk-UA" dirty="0" err="1" smtClean="0"/>
              <a:t>блоттінг</a:t>
            </a:r>
            <a:r>
              <a:rPr lang="uk-UA" altLang="uk-UA" dirty="0" smtClean="0"/>
              <a:t> – ДНК</a:t>
            </a:r>
          </a:p>
          <a:p>
            <a:pPr>
              <a:defRPr/>
            </a:pPr>
            <a:r>
              <a:rPr lang="uk-UA" altLang="uk-UA" dirty="0" smtClean="0"/>
              <a:t>2</a:t>
            </a:r>
            <a:r>
              <a:rPr lang="uk-UA" altLang="uk-UA" dirty="0"/>
              <a:t>. </a:t>
            </a:r>
            <a:r>
              <a:rPr lang="en-US" altLang="uk-UA" dirty="0"/>
              <a:t>Northern</a:t>
            </a:r>
            <a:r>
              <a:rPr lang="uk-UA" altLang="uk-UA" dirty="0" smtClean="0"/>
              <a:t>-</a:t>
            </a:r>
            <a:r>
              <a:rPr lang="uk-UA" altLang="uk-UA" dirty="0" err="1" smtClean="0"/>
              <a:t>блоттінг</a:t>
            </a:r>
            <a:r>
              <a:rPr lang="uk-UA" altLang="uk-UA" dirty="0" smtClean="0"/>
              <a:t> – РНК</a:t>
            </a:r>
          </a:p>
          <a:p>
            <a:pPr>
              <a:defRPr/>
            </a:pPr>
            <a:r>
              <a:rPr lang="uk-UA" altLang="uk-UA" dirty="0" smtClean="0"/>
              <a:t>3</a:t>
            </a:r>
            <a:r>
              <a:rPr lang="uk-UA" altLang="uk-UA" dirty="0"/>
              <a:t>. </a:t>
            </a:r>
            <a:r>
              <a:rPr lang="en-US" altLang="uk-UA" dirty="0"/>
              <a:t>Western</a:t>
            </a:r>
            <a:r>
              <a:rPr lang="uk-UA" altLang="uk-UA" dirty="0" smtClean="0"/>
              <a:t>-</a:t>
            </a:r>
            <a:r>
              <a:rPr lang="uk-UA" altLang="uk-UA" dirty="0" err="1" smtClean="0"/>
              <a:t>блоттінг</a:t>
            </a:r>
            <a:r>
              <a:rPr lang="uk-UA" altLang="uk-UA" dirty="0" smtClean="0"/>
              <a:t> </a:t>
            </a:r>
            <a:r>
              <a:rPr lang="uk-UA" altLang="uk-UA" dirty="0"/>
              <a:t>- </a:t>
            </a:r>
            <a:r>
              <a:rPr lang="uk-UA" altLang="uk-UA" dirty="0" smtClean="0"/>
              <a:t>білки</a:t>
            </a:r>
          </a:p>
          <a:p>
            <a:pPr>
              <a:defRPr/>
            </a:pPr>
            <a:r>
              <a:rPr lang="uk-UA" altLang="uk-UA" dirty="0" smtClean="0"/>
              <a:t>4.</a:t>
            </a:r>
            <a:r>
              <a:rPr lang="en-US" altLang="uk-UA" dirty="0" smtClean="0"/>
              <a:t> Eastern-</a:t>
            </a:r>
            <a:r>
              <a:rPr lang="ru-RU" altLang="uk-UA" dirty="0" err="1" smtClean="0"/>
              <a:t>блотт</a:t>
            </a:r>
            <a:r>
              <a:rPr lang="uk-UA" altLang="uk-UA" dirty="0" smtClean="0"/>
              <a:t>і</a:t>
            </a:r>
            <a:r>
              <a:rPr lang="ru-RU" altLang="uk-UA" dirty="0" err="1" smtClean="0"/>
              <a:t>нг</a:t>
            </a:r>
            <a:r>
              <a:rPr lang="ru-RU" altLang="uk-UA" dirty="0" smtClean="0"/>
              <a:t> – </a:t>
            </a:r>
            <a:r>
              <a:rPr lang="ru-RU" altLang="uk-UA" dirty="0" err="1" smtClean="0"/>
              <a:t>посттрансляційні</a:t>
            </a:r>
            <a:endParaRPr lang="ru-RU" altLang="uk-UA" dirty="0" smtClean="0"/>
          </a:p>
          <a:p>
            <a:pPr marL="0" indent="0">
              <a:buNone/>
              <a:defRPr/>
            </a:pPr>
            <a:r>
              <a:rPr lang="uk-UA" altLang="uk-UA" dirty="0" smtClean="0"/>
              <a:t>                                          модифікації білків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032" y="2852936"/>
            <a:ext cx="2557964" cy="31470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99862" y="6093296"/>
            <a:ext cx="3450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Sir Edwin Mellor Southern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30337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04" y="1433265"/>
            <a:ext cx="5303912" cy="53611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1139825"/>
          </a:xfrm>
        </p:spPr>
        <p:txBody>
          <a:bodyPr/>
          <a:lstStyle/>
          <a:p>
            <a:pPr eaLnBrk="1" hangingPunct="1">
              <a:defRPr/>
            </a:pPr>
            <a:endParaRPr lang="uk-UA" dirty="0"/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85" y="1281451"/>
            <a:ext cx="3275231" cy="263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6080" y="3945729"/>
            <a:ext cx="2897374" cy="275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uk-UA" dirty="0" err="1">
                <a:solidFill>
                  <a:srgbClr val="C00000"/>
                </a:solidFill>
              </a:rPr>
              <a:t>Nothern</a:t>
            </a:r>
            <a:r>
              <a:rPr lang="en-US" altLang="uk-UA" dirty="0">
                <a:solidFill>
                  <a:srgbClr val="C00000"/>
                </a:solidFill>
              </a:rPr>
              <a:t> </a:t>
            </a:r>
            <a:r>
              <a:rPr lang="uk-UA" altLang="uk-UA" dirty="0" err="1" smtClean="0">
                <a:solidFill>
                  <a:srgbClr val="C00000"/>
                </a:solidFill>
              </a:rPr>
              <a:t>блоттінг</a:t>
            </a:r>
            <a:endParaRPr lang="ru-RU" altLang="uk-UA" dirty="0">
              <a:solidFill>
                <a:srgbClr val="C00000"/>
              </a:solidFill>
            </a:endParaRPr>
          </a:p>
        </p:txBody>
      </p:sp>
      <p:pic>
        <p:nvPicPr>
          <p:cNvPr id="6041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416" y="1700808"/>
            <a:ext cx="10972800" cy="4525963"/>
          </a:xfrm>
        </p:spPr>
      </p:pic>
    </p:spTree>
    <p:extLst>
      <p:ext uri="{BB962C8B-B14F-4D97-AF65-F5344CB8AC3E}">
        <p14:creationId xmlns:p14="http://schemas.microsoft.com/office/powerpoint/2010/main" val="47285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uk-UA" b="1" dirty="0">
                <a:solidFill>
                  <a:srgbClr val="C00000"/>
                </a:solidFill>
              </a:rPr>
              <a:t>Western </a:t>
            </a:r>
            <a:r>
              <a:rPr lang="uk-UA" altLang="uk-UA" b="1" dirty="0" err="1" smtClean="0">
                <a:solidFill>
                  <a:srgbClr val="C00000"/>
                </a:solidFill>
              </a:rPr>
              <a:t>блоттінг</a:t>
            </a:r>
            <a:endParaRPr lang="en-IN" altLang="uk-UA" b="1" dirty="0">
              <a:solidFill>
                <a:srgbClr val="C00000"/>
              </a:solidFill>
            </a:endParaRP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5360" y="1628800"/>
            <a:ext cx="4766320" cy="4525963"/>
          </a:xfrm>
        </p:spPr>
        <p:txBody>
          <a:bodyPr/>
          <a:lstStyle/>
          <a:p>
            <a:pPr>
              <a:defRPr/>
            </a:pPr>
            <a:r>
              <a:rPr lang="uk-UA" altLang="uk-UA" sz="2400" dirty="0"/>
              <a:t>У Вестерн-</a:t>
            </a:r>
            <a:r>
              <a:rPr lang="uk-UA" altLang="uk-UA" sz="2400" dirty="0" err="1"/>
              <a:t>блоттингу</a:t>
            </a:r>
            <a:r>
              <a:rPr lang="uk-UA" altLang="uk-UA" sz="2400" dirty="0"/>
              <a:t> суміш білків (антигенів) розділяється за допомогою </a:t>
            </a:r>
            <a:r>
              <a:rPr lang="en-US" altLang="uk-UA" sz="2400" dirty="0"/>
              <a:t>SDS (</a:t>
            </a:r>
            <a:r>
              <a:rPr lang="uk-UA" altLang="uk-UA" sz="2400" dirty="0"/>
              <a:t>електрофорезу в </a:t>
            </a:r>
            <a:r>
              <a:rPr lang="uk-UA" altLang="uk-UA" sz="2400" dirty="0" err="1"/>
              <a:t>поліакриламідному</a:t>
            </a:r>
            <a:r>
              <a:rPr lang="uk-UA" altLang="uk-UA" sz="2400" dirty="0"/>
              <a:t> гелі з </a:t>
            </a:r>
            <a:r>
              <a:rPr lang="uk-UA" altLang="uk-UA" sz="2400" dirty="0" err="1"/>
              <a:t>додецилсульфатом</a:t>
            </a:r>
            <a:r>
              <a:rPr lang="uk-UA" altLang="uk-UA" sz="2400" dirty="0"/>
              <a:t> натрію), </a:t>
            </a:r>
            <a:r>
              <a:rPr lang="uk-UA" altLang="uk-UA" sz="2400" dirty="0" err="1"/>
              <a:t>блотується</a:t>
            </a:r>
            <a:r>
              <a:rPr lang="uk-UA" altLang="uk-UA" sz="2400" dirty="0"/>
              <a:t> на </a:t>
            </a:r>
            <a:r>
              <a:rPr lang="uk-UA" altLang="uk-UA" sz="2400" dirty="0" err="1"/>
              <a:t>нітроцелюлозні</a:t>
            </a:r>
            <a:r>
              <a:rPr lang="uk-UA" altLang="uk-UA" sz="2400" dirty="0"/>
              <a:t> смужки та ідентифікується за допомогою радіоактивно мічених або </a:t>
            </a:r>
            <a:r>
              <a:rPr lang="uk-UA" altLang="uk-UA" sz="2400" dirty="0" err="1"/>
              <a:t>ферментативно</a:t>
            </a:r>
            <a:r>
              <a:rPr lang="uk-UA" altLang="uk-UA" sz="2400" dirty="0"/>
              <a:t> мічених антитіл як зондів.</a:t>
            </a:r>
            <a:endParaRPr lang="en-IN" alt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924" y="1196752"/>
            <a:ext cx="6009476" cy="31745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4397805"/>
            <a:ext cx="33337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uk-UA" dirty="0">
                <a:solidFill>
                  <a:srgbClr val="C00000"/>
                </a:solidFill>
              </a:rPr>
              <a:t>Microarray </a:t>
            </a:r>
            <a:r>
              <a:rPr lang="uk-UA" altLang="uk-UA" dirty="0" smtClean="0">
                <a:solidFill>
                  <a:srgbClr val="C00000"/>
                </a:solidFill>
              </a:rPr>
              <a:t>метод</a:t>
            </a:r>
            <a:endParaRPr lang="ru-RU" altLang="uk-UA" dirty="0">
              <a:solidFill>
                <a:srgbClr val="C00000"/>
              </a:solidFill>
            </a:endParaRPr>
          </a:p>
        </p:txBody>
      </p:sp>
      <p:pic>
        <p:nvPicPr>
          <p:cNvPr id="634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341439"/>
            <a:ext cx="4200525" cy="52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1341439"/>
            <a:ext cx="463550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4365625"/>
            <a:ext cx="4643437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59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altLang="uk-UA" sz="4000" b="1" dirty="0" smtClean="0">
                <a:solidFill>
                  <a:srgbClr val="C00000"/>
                </a:solidFill>
              </a:rPr>
              <a:t>Генно-інженерні продукти</a:t>
            </a:r>
            <a:endParaRPr lang="en-IN" altLang="uk-UA" sz="4000" b="1" dirty="0">
              <a:solidFill>
                <a:srgbClr val="C00000"/>
              </a:solidFill>
            </a:endParaRPr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altLang="uk-UA" sz="2800" dirty="0" err="1"/>
              <a:t>Можна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приготувати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бажаний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білок</a:t>
            </a:r>
            <a:r>
              <a:rPr lang="ru-RU" altLang="uk-UA" sz="2800" dirty="0"/>
              <a:t> у чистому </a:t>
            </a:r>
            <a:r>
              <a:rPr lang="ru-RU" altLang="uk-UA" sz="2800" dirty="0" err="1"/>
              <a:t>вигляді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економічним</a:t>
            </a:r>
            <a:r>
              <a:rPr lang="ru-RU" altLang="uk-UA" sz="2800" dirty="0"/>
              <a:t> </a:t>
            </a:r>
            <a:r>
              <a:rPr lang="ru-RU" altLang="uk-UA" sz="2800" dirty="0" smtClean="0"/>
              <a:t>способом:</a:t>
            </a:r>
          </a:p>
          <a:p>
            <a:pPr>
              <a:lnSpc>
                <a:spcPct val="90000"/>
              </a:lnSpc>
              <a:defRPr/>
            </a:pPr>
            <a:r>
              <a:rPr lang="ru-RU" altLang="uk-UA" sz="2800" dirty="0" err="1" smtClean="0"/>
              <a:t>Соматостатин</a:t>
            </a:r>
            <a:endParaRPr lang="ru-RU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ru-RU" altLang="uk-UA" sz="2800" dirty="0" err="1" smtClean="0"/>
              <a:t>Комерційні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препарати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клонованого</a:t>
            </a:r>
            <a:r>
              <a:rPr lang="ru-RU" altLang="uk-UA" sz="2800" dirty="0" smtClean="0"/>
              <a:t> </a:t>
            </a:r>
            <a:r>
              <a:rPr lang="ru-RU" altLang="uk-UA" sz="2800" dirty="0" err="1"/>
              <a:t>людського</a:t>
            </a:r>
            <a:r>
              <a:rPr lang="ru-RU" altLang="uk-UA" sz="2800" dirty="0"/>
              <a:t> </a:t>
            </a:r>
            <a:r>
              <a:rPr lang="ru-RU" altLang="uk-UA" sz="2800" dirty="0" err="1" smtClean="0"/>
              <a:t>інсуліну</a:t>
            </a:r>
            <a:endParaRPr lang="ru-RU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ru-RU" altLang="uk-UA" sz="2800" dirty="0" err="1" smtClean="0"/>
              <a:t>Інтерферонів</a:t>
            </a:r>
            <a:endParaRPr lang="ru-RU" altLang="uk-UA" sz="2800" dirty="0" smtClean="0"/>
          </a:p>
          <a:p>
            <a:pPr>
              <a:lnSpc>
                <a:spcPct val="90000"/>
              </a:lnSpc>
              <a:defRPr/>
            </a:pPr>
            <a:r>
              <a:rPr lang="ru-RU" altLang="uk-UA" sz="2800" dirty="0" err="1" smtClean="0"/>
              <a:t>Вакцини</a:t>
            </a:r>
            <a:r>
              <a:rPr lang="ru-RU" altLang="uk-UA" sz="2800" dirty="0" smtClean="0"/>
              <a:t> </a:t>
            </a:r>
            <a:r>
              <a:rPr lang="ru-RU" altLang="uk-UA" sz="2800" dirty="0" err="1"/>
              <a:t>проти</a:t>
            </a:r>
            <a:r>
              <a:rPr lang="ru-RU" altLang="uk-UA" sz="2800" dirty="0"/>
              <a:t> гепатиту В</a:t>
            </a:r>
            <a:endParaRPr lang="en-IN" altLang="uk-UA" sz="2800" dirty="0"/>
          </a:p>
        </p:txBody>
      </p:sp>
      <p:pic>
        <p:nvPicPr>
          <p:cNvPr id="65540" name="Picture 9" descr="vacxinviemgan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1538" y="1484314"/>
            <a:ext cx="4716462" cy="5373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8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88640"/>
            <a:ext cx="11649293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74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4342</TotalTime>
  <Words>2444</Words>
  <Application>Microsoft Office PowerPoint</Application>
  <PresentationFormat>Широкоэкранный</PresentationFormat>
  <Paragraphs>404</Paragraphs>
  <Slides>85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85</vt:i4>
      </vt:variant>
    </vt:vector>
  </HeadingPairs>
  <TitlesOfParts>
    <vt:vector size="96" baseType="lpstr">
      <vt:lpstr>Arial</vt:lpstr>
      <vt:lpstr>Calibri</vt:lpstr>
      <vt:lpstr>Calibri Light</vt:lpstr>
      <vt:lpstr>Century Gothic</vt:lpstr>
      <vt:lpstr>inherit</vt:lpstr>
      <vt:lpstr>Times New Roman</vt:lpstr>
      <vt:lpstr>Verdana</vt:lpstr>
      <vt:lpstr>Wingdings</vt:lpstr>
      <vt:lpstr>Тема Office</vt:lpstr>
      <vt:lpstr>Office Theme</vt:lpstr>
      <vt:lpstr>1_Тема Office</vt:lpstr>
      <vt:lpstr>Презентация PowerPoint</vt:lpstr>
      <vt:lpstr>МІКРО БІО ЛОГІЯ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мікроорганізмів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 бактерій  скануюча електрона мікроскопія</vt:lpstr>
      <vt:lpstr>Презентация PowerPoint</vt:lpstr>
      <vt:lpstr>ПЕПТИДОГЛІКАН (муреїн)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стійкі в навколишньому середовищі  форма виживання бактеріальної клітини в несприятливих умовах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Капсули бактерій</vt:lpstr>
      <vt:lpstr>ВКЛЮЧЕННЯ. Зерна волютину у Corynebacterium sp.</vt:lpstr>
      <vt:lpstr>Презентация PowerPoint</vt:lpstr>
      <vt:lpstr>ДНК</vt:lpstr>
      <vt:lpstr>Структура ДНК</vt:lpstr>
      <vt:lpstr>Як РНК відрізняється від ДНК</vt:lpstr>
      <vt:lpstr>Коди для амінокислот - генетичний код.</vt:lpstr>
      <vt:lpstr>Визначення гену</vt:lpstr>
      <vt:lpstr>Презентация PowerPoint</vt:lpstr>
      <vt:lpstr>Позахромосомні генетичні елементи</vt:lpstr>
      <vt:lpstr>Плазміди</vt:lpstr>
      <vt:lpstr>Плазміди</vt:lpstr>
      <vt:lpstr>Плазміди</vt:lpstr>
      <vt:lpstr>F плазміди</vt:lpstr>
      <vt:lpstr>Кон’югація</vt:lpstr>
      <vt:lpstr>Col плазміди</vt:lpstr>
      <vt:lpstr>R плазміди</vt:lpstr>
      <vt:lpstr>Транспозони та Is-послідовності</vt:lpstr>
      <vt:lpstr>Принципи генотипових варіацій</vt:lpstr>
      <vt:lpstr>Мутації</vt:lpstr>
      <vt:lpstr>Мутації</vt:lpstr>
      <vt:lpstr>Мутагенні агенти</vt:lpstr>
      <vt:lpstr>Трансформація генетичного матеріалу (перенесення генів)</vt:lpstr>
      <vt:lpstr>Griffith Phenomenon</vt:lpstr>
      <vt:lpstr>Бактеріофаги</vt:lpstr>
      <vt:lpstr>Типи взаємодії бактеріофагів і інфікованих клітин</vt:lpstr>
      <vt:lpstr>Лізогенія</vt:lpstr>
      <vt:lpstr>Перенесення ДНК за допомогою бактеріофагів - Трансдукція</vt:lpstr>
      <vt:lpstr>Молекулярна генетика</vt:lpstr>
      <vt:lpstr> Полімеразна ланцюгова реакція, Кері Бенкс Мюлліс, 1983 </vt:lpstr>
      <vt:lpstr>Процес і компоненти ПЛР</vt:lpstr>
      <vt:lpstr>ДНК-зонди - гібридизація ДНК</vt:lpstr>
      <vt:lpstr>Методи застосування: </vt:lpstr>
      <vt:lpstr>Блоттінг методи</vt:lpstr>
      <vt:lpstr>Презентация PowerPoint</vt:lpstr>
      <vt:lpstr>Nothern блоттінг</vt:lpstr>
      <vt:lpstr>Western блоттінг</vt:lpstr>
      <vt:lpstr>Microarray метод</vt:lpstr>
      <vt:lpstr>Генно-інженерні продукти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MARY</dc:creator>
  <cp:lastModifiedBy>Лебедь Андрей</cp:lastModifiedBy>
  <cp:revision>90</cp:revision>
  <dcterms:created xsi:type="dcterms:W3CDTF">2022-08-30T19:49:56Z</dcterms:created>
  <dcterms:modified xsi:type="dcterms:W3CDTF">2026-02-27T12:25:04Z</dcterms:modified>
</cp:coreProperties>
</file>