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4" r:id="rId2"/>
  </p:sldMasterIdLst>
  <p:notesMasterIdLst>
    <p:notesMasterId r:id="rId38"/>
  </p:notesMasterIdLst>
  <p:sldIdLst>
    <p:sldId id="300" r:id="rId3"/>
    <p:sldId id="257" r:id="rId4"/>
    <p:sldId id="258" r:id="rId5"/>
    <p:sldId id="259" r:id="rId6"/>
    <p:sldId id="260" r:id="rId7"/>
    <p:sldId id="261" r:id="rId8"/>
    <p:sldId id="262" r:id="rId9"/>
    <p:sldId id="266" r:id="rId10"/>
    <p:sldId id="267" r:id="rId11"/>
    <p:sldId id="268" r:id="rId12"/>
    <p:sldId id="290" r:id="rId13"/>
    <p:sldId id="291" r:id="rId14"/>
    <p:sldId id="293" r:id="rId15"/>
    <p:sldId id="263" r:id="rId16"/>
    <p:sldId id="264" r:id="rId17"/>
    <p:sldId id="265" r:id="rId18"/>
    <p:sldId id="299" r:id="rId19"/>
    <p:sldId id="270" r:id="rId20"/>
    <p:sldId id="271" r:id="rId21"/>
    <p:sldId id="272" r:id="rId22"/>
    <p:sldId id="273" r:id="rId23"/>
    <p:sldId id="274" r:id="rId24"/>
    <p:sldId id="294" r:id="rId25"/>
    <p:sldId id="301" r:id="rId26"/>
    <p:sldId id="296" r:id="rId27"/>
    <p:sldId id="275" r:id="rId28"/>
    <p:sldId id="276" r:id="rId29"/>
    <p:sldId id="277" r:id="rId30"/>
    <p:sldId id="279" r:id="rId31"/>
    <p:sldId id="280" r:id="rId32"/>
    <p:sldId id="281" r:id="rId33"/>
    <p:sldId id="282" r:id="rId34"/>
    <p:sldId id="283" r:id="rId35"/>
    <p:sldId id="285" r:id="rId36"/>
    <p:sldId id="284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7" d="100"/>
          <a:sy n="57" d="100"/>
        </p:scale>
        <p:origin x="10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E07959-5B98-4CF0-AAF6-68B19A538DEB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AF37D3-C627-4116-9263-5EE612336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235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2228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C0AE253-2EC4-4E3F-BB1B-F33545BA15B2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9502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3252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2B47DD5-E078-4E36-A543-CBAB1C06929E}" type="slidenum">
              <a:rPr kumimoji="0" lang="ru-RU" alt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altLang="uk-UA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1463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/>
        </p:nvSpPr>
        <p:spPr>
          <a:xfrm>
            <a:off x="12001501" y="4846638"/>
            <a:ext cx="190500" cy="201136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9"/>
          <p:cNvSpPr/>
          <p:nvPr/>
        </p:nvSpPr>
        <p:spPr>
          <a:xfrm>
            <a:off x="12001501" y="0"/>
            <a:ext cx="190500" cy="48466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1"/>
            <a:ext cx="103632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800600"/>
            <a:ext cx="9144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A8F4E-8CC8-443F-B1C0-410E845862D2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2026-02-27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2216C99-F7D8-444B-BFDC-1E29DB74341E}" type="slidenum">
              <a:rPr lang="ru-RU" altLang="uk-UA" smtClean="0">
                <a:solidFill>
                  <a:srgbClr val="000000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uk-UA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104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/>
          <p:nvPr/>
        </p:nvSpPr>
        <p:spPr>
          <a:xfrm>
            <a:off x="12001501" y="4846638"/>
            <a:ext cx="190500" cy="201136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9"/>
          <p:cNvSpPr/>
          <p:nvPr/>
        </p:nvSpPr>
        <p:spPr>
          <a:xfrm>
            <a:off x="12001501" y="0"/>
            <a:ext cx="190500" cy="48466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12001169" cy="4846320"/>
          </a:xfrm>
          <a:solidFill>
            <a:schemeClr val="bg1">
              <a:lumMod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5715000"/>
            <a:ext cx="108712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9600" y="4953000"/>
            <a:ext cx="10871200" cy="7620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A105ED-5BA1-4A70-86B2-003E1214C2A4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2026-02-27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FF535B7-141C-46DC-BAF5-F91A2321E1B1}" type="slidenum">
              <a:rPr lang="ru-RU" altLang="uk-UA" smtClean="0">
                <a:solidFill>
                  <a:srgbClr val="000000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uk-UA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38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76B74-7E12-4318-9981-720B0CFF2E0B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2026-02-27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0BC57AC-99D1-44E4-9CA7-FAB3C8D957D4}" type="slidenum">
              <a:rPr lang="ru-RU" altLang="uk-UA" smtClean="0">
                <a:solidFill>
                  <a:srgbClr val="000000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uk-UA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625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2026-02-27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893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/>
        </p:nvSpPr>
        <p:spPr>
          <a:xfrm>
            <a:off x="12001501" y="4846638"/>
            <a:ext cx="190500" cy="201136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9"/>
          <p:cNvSpPr/>
          <p:nvPr/>
        </p:nvSpPr>
        <p:spPr>
          <a:xfrm>
            <a:off x="12001501" y="0"/>
            <a:ext cx="190500" cy="48466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1"/>
            <a:ext cx="103632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800600"/>
            <a:ext cx="9144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A8F4E-8CC8-443F-B1C0-410E845862D2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2026-02-27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2216C99-F7D8-444B-BFDC-1E29DB74341E}" type="slidenum">
              <a:rPr lang="ru-RU" altLang="uk-UA" smtClean="0">
                <a:solidFill>
                  <a:srgbClr val="000000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uk-UA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824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/>
          <p:nvPr/>
        </p:nvSpPr>
        <p:spPr>
          <a:xfrm>
            <a:off x="12001501" y="4846638"/>
            <a:ext cx="190500" cy="201136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9"/>
          <p:cNvSpPr/>
          <p:nvPr/>
        </p:nvSpPr>
        <p:spPr>
          <a:xfrm>
            <a:off x="12001501" y="0"/>
            <a:ext cx="190500" cy="48466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12001169" cy="4846320"/>
          </a:xfrm>
          <a:solidFill>
            <a:schemeClr val="bg1">
              <a:lumMod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5715000"/>
            <a:ext cx="108712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9600" y="4953000"/>
            <a:ext cx="10871200" cy="7620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A105ED-5BA1-4A70-86B2-003E1214C2A4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2026-02-27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FF535B7-141C-46DC-BAF5-F91A2321E1B1}" type="slidenum">
              <a:rPr lang="ru-RU" altLang="uk-UA" smtClean="0">
                <a:solidFill>
                  <a:srgbClr val="000000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uk-UA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191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76B74-7E12-4318-9981-720B0CFF2E0B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2026-02-27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0BC57AC-99D1-44E4-9CA7-FAB3C8D957D4}" type="slidenum">
              <a:rPr lang="ru-RU" altLang="uk-UA" smtClean="0">
                <a:solidFill>
                  <a:srgbClr val="000000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uk-UA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399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jpe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7216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752601"/>
            <a:ext cx="10160000" cy="437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2"/>
          </p:nvPr>
        </p:nvSpPr>
        <p:spPr>
          <a:xfrm>
            <a:off x="609600" y="6172200"/>
            <a:ext cx="4572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000">
                <a:latin typeface="+mn-lt"/>
              </a:defRPr>
            </a:lvl1pPr>
          </a:lstStyle>
          <a:p>
            <a:pPr>
              <a:defRPr/>
            </a:pPr>
            <a:fld id="{9181604C-62B4-426E-A30D-3864749B66BE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2026-02-27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609600" y="6492876"/>
            <a:ext cx="4572000" cy="284163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000"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4"/>
          </p:nvPr>
        </p:nvSpPr>
        <p:spPr>
          <a:xfrm rot="16200000">
            <a:off x="11188965" y="5824803"/>
            <a:ext cx="1316038" cy="48683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2400" b="1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7D97CAF-CF54-4EAA-BF8C-B713AE8A565D}" type="slidenum">
              <a:rPr lang="ru-RU" altLang="uk-UA" smtClean="0">
                <a:solidFill>
                  <a:srgbClr val="000000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uk-UA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039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8" r:id="rId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 spc="-60">
          <a:solidFill>
            <a:schemeClr val="tx2"/>
          </a:solidFill>
          <a:latin typeface="Arial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ts val="600"/>
        </a:spcAft>
        <a:buFont typeface="Arial" panose="020B0604020202020204" pitchFamily="34" charset="0"/>
        <a:defRPr sz="2000" b="1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457200" indent="-18256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7216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752601"/>
            <a:ext cx="10160000" cy="437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2"/>
          </p:nvPr>
        </p:nvSpPr>
        <p:spPr>
          <a:xfrm>
            <a:off x="609600" y="6172200"/>
            <a:ext cx="4572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000">
                <a:latin typeface="+mn-lt"/>
              </a:defRPr>
            </a:lvl1pPr>
          </a:lstStyle>
          <a:p>
            <a:pPr>
              <a:defRPr/>
            </a:pPr>
            <a:fld id="{9181604C-62B4-426E-A30D-3864749B66BE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2026-02-27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609600" y="6492876"/>
            <a:ext cx="4572000" cy="284163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000"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4"/>
          </p:nvPr>
        </p:nvSpPr>
        <p:spPr>
          <a:xfrm rot="16200000">
            <a:off x="11188965" y="5824803"/>
            <a:ext cx="1316038" cy="48683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2400" b="1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7D97CAF-CF54-4EAA-BF8C-B713AE8A565D}" type="slidenum">
              <a:rPr lang="ru-RU" altLang="uk-UA" smtClean="0">
                <a:solidFill>
                  <a:srgbClr val="000000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uk-UA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986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 spc="-60">
          <a:solidFill>
            <a:schemeClr val="tx2"/>
          </a:solidFill>
          <a:latin typeface="Arial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ts val="600"/>
        </a:spcAft>
        <a:buFont typeface="Arial" panose="020B0604020202020204" pitchFamily="34" charset="0"/>
        <a:defRPr sz="2000" b="1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457200" indent="-18256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Box 3"/>
          <p:cNvSpPr txBox="1">
            <a:spLocks noChangeArrowheads="1"/>
          </p:cNvSpPr>
          <p:nvPr/>
        </p:nvSpPr>
        <p:spPr bwMode="auto">
          <a:xfrm>
            <a:off x="2924175" y="952500"/>
            <a:ext cx="741203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uk-UA" altLang="uk-UA" sz="1800">
                <a:solidFill>
                  <a:prstClr val="black"/>
                </a:solidFill>
                <a:latin typeface="Century Gothic" panose="020B0502020202020204" pitchFamily="34" charset="0"/>
              </a:rPr>
              <a:t>Кафедра загальної та клінічної епідеміології та біобезпеки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uk-UA" altLang="uk-UA" sz="1800">
                <a:solidFill>
                  <a:prstClr val="black"/>
                </a:solidFill>
                <a:latin typeface="Century Gothic" panose="020B0502020202020204" pitchFamily="34" charset="0"/>
              </a:rPr>
              <a:t>з курсом мікробіології та вірусології</a:t>
            </a:r>
          </a:p>
        </p:txBody>
      </p:sp>
      <p:pic>
        <p:nvPicPr>
          <p:cNvPr id="512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915" y="422275"/>
            <a:ext cx="1279525" cy="167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TextBox 6"/>
          <p:cNvSpPr txBox="1">
            <a:spLocks noChangeArrowheads="1"/>
          </p:cNvSpPr>
          <p:nvPr/>
        </p:nvSpPr>
        <p:spPr bwMode="auto">
          <a:xfrm>
            <a:off x="2828925" y="422275"/>
            <a:ext cx="7410450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uk-UA" altLang="uk-UA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ОДЕСЬКИЙ НАЦІОНАЛЬНИЙ МЕДИЧНИЙ УНІВЕРСИТЕТ</a:t>
            </a:r>
          </a:p>
        </p:txBody>
      </p:sp>
      <p:sp>
        <p:nvSpPr>
          <p:cNvPr id="5126" name="TextBox 7"/>
          <p:cNvSpPr txBox="1">
            <a:spLocks noChangeArrowheads="1"/>
          </p:cNvSpPr>
          <p:nvPr/>
        </p:nvSpPr>
        <p:spPr bwMode="auto">
          <a:xfrm>
            <a:off x="5286624" y="3015252"/>
            <a:ext cx="1971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uk-UA" altLang="uk-UA" sz="2400" dirty="0">
                <a:solidFill>
                  <a:prstClr val="black"/>
                </a:solidFill>
                <a:latin typeface="Century Gothic" panose="020B0502020202020204" pitchFamily="34" charset="0"/>
              </a:rPr>
              <a:t>Тема</a:t>
            </a:r>
            <a:r>
              <a:rPr lang="en-US" altLang="uk-UA" sz="24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uk-UA" altLang="uk-UA" sz="2400" dirty="0">
                <a:solidFill>
                  <a:prstClr val="black"/>
                </a:solidFill>
                <a:latin typeface="Century Gothic" panose="020B0502020202020204" pitchFamily="34" charset="0"/>
              </a:rPr>
              <a:t>лекції</a:t>
            </a:r>
            <a:r>
              <a:rPr lang="en-US" altLang="uk-UA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:</a:t>
            </a:r>
            <a:endParaRPr lang="uk-UA" altLang="uk-UA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5127" name="TextBox 11"/>
          <p:cNvSpPr txBox="1">
            <a:spLocks noChangeArrowheads="1"/>
          </p:cNvSpPr>
          <p:nvPr/>
        </p:nvSpPr>
        <p:spPr bwMode="auto">
          <a:xfrm>
            <a:off x="5781783" y="5782909"/>
            <a:ext cx="981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uk-UA" altLang="uk-UA" sz="1800" dirty="0">
                <a:solidFill>
                  <a:prstClr val="black"/>
                </a:solidFill>
                <a:latin typeface="Century Gothic" panose="020B0502020202020204" pitchFamily="34" charset="0"/>
              </a:rPr>
              <a:t>Одеса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65D502A-70C8-1A95-F677-0A4067BF24A7}"/>
              </a:ext>
            </a:extLst>
          </p:cNvPr>
          <p:cNvCxnSpPr/>
          <p:nvPr/>
        </p:nvCxnSpPr>
        <p:spPr>
          <a:xfrm>
            <a:off x="1546225" y="6308725"/>
            <a:ext cx="9144000" cy="0"/>
          </a:xfrm>
          <a:prstGeom prst="line">
            <a:avLst/>
          </a:prstGeom>
          <a:ln w="76200">
            <a:solidFill>
              <a:srgbClr val="61B3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9" name="Subtitle 2"/>
          <p:cNvSpPr txBox="1">
            <a:spLocks/>
          </p:cNvSpPr>
          <p:nvPr/>
        </p:nvSpPr>
        <p:spPr bwMode="auto">
          <a:xfrm>
            <a:off x="2436813" y="2380872"/>
            <a:ext cx="7899400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None/>
            </a:pPr>
            <a:r>
              <a:rPr lang="uk-UA" altLang="uk-UA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Навчальна дисципліна</a:t>
            </a:r>
            <a:r>
              <a:rPr lang="en-US" altLang="uk-UA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: </a:t>
            </a:r>
            <a:r>
              <a:rPr lang="uk-UA" altLang="uk-UA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«</a:t>
            </a:r>
            <a:r>
              <a:rPr lang="uk-UA" altLang="uk-UA" sz="2000" dirty="0">
                <a:solidFill>
                  <a:prstClr val="black"/>
                </a:solidFill>
              </a:rPr>
              <a:t>Мікробіологія, вірусологія та імунологія»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69889" y="3728631"/>
            <a:ext cx="112332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 smtClean="0">
                <a:solidFill>
                  <a:srgbClr val="0070C0"/>
                </a:solidFill>
              </a:rPr>
              <a:t>Фізіологія мікроорганізмів. Мікробіологічні основи </a:t>
            </a:r>
            <a:r>
              <a:rPr lang="uk-UA" sz="2400" dirty="0" err="1" smtClean="0">
                <a:solidFill>
                  <a:srgbClr val="0070C0"/>
                </a:solidFill>
              </a:rPr>
              <a:t>дезинфекції</a:t>
            </a:r>
            <a:r>
              <a:rPr lang="uk-UA" sz="2400" dirty="0" smtClean="0">
                <a:solidFill>
                  <a:srgbClr val="0070C0"/>
                </a:solidFill>
              </a:rPr>
              <a:t>. </a:t>
            </a:r>
            <a:endParaRPr lang="uk-UA" sz="2400" dirty="0">
              <a:solidFill>
                <a:srgbClr val="0070C0"/>
              </a:solidFill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 bwMode="auto">
          <a:xfrm>
            <a:off x="2436813" y="1908177"/>
            <a:ext cx="7899400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None/>
            </a:pPr>
            <a:r>
              <a:rPr lang="uk-UA" altLang="uk-UA" sz="20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Фармацевтичний</a:t>
            </a:r>
            <a:r>
              <a:rPr lang="ru-RU" altLang="uk-UA" sz="20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 факультет</a:t>
            </a:r>
            <a:endParaRPr lang="uk-UA" altLang="uk-UA" sz="2000" dirty="0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763142" y="5012679"/>
            <a:ext cx="50878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Century Gothic" panose="020B0502020202020204" pitchFamily="34" charset="0"/>
              </a:rPr>
              <a:t>Кольцова І.Г., </a:t>
            </a:r>
            <a:r>
              <a:rPr lang="ru-RU" dirty="0" err="1" smtClean="0">
                <a:latin typeface="Century Gothic" panose="020B0502020202020204" pitchFamily="34" charset="0"/>
              </a:rPr>
              <a:t>доцентка</a:t>
            </a:r>
            <a:r>
              <a:rPr lang="ru-RU" dirty="0" smtClean="0">
                <a:latin typeface="Century Gothic" panose="020B0502020202020204" pitchFamily="34" charset="0"/>
              </a:rPr>
              <a:t> </a:t>
            </a:r>
            <a:r>
              <a:rPr lang="ru-RU" dirty="0" err="1" smtClean="0">
                <a:latin typeface="Century Gothic" panose="020B0502020202020204" pitchFamily="34" charset="0"/>
              </a:rPr>
              <a:t>кафедри</a:t>
            </a:r>
            <a:r>
              <a:rPr lang="ru-RU" dirty="0" smtClean="0">
                <a:latin typeface="Century Gothic" panose="020B0502020202020204" pitchFamily="34" charset="0"/>
              </a:rPr>
              <a:t>, </a:t>
            </a:r>
            <a:r>
              <a:rPr lang="ru-RU" dirty="0" err="1" smtClean="0">
                <a:latin typeface="Century Gothic" panose="020B0502020202020204" pitchFamily="34" charset="0"/>
              </a:rPr>
              <a:t>к.мед.н</a:t>
            </a:r>
            <a:r>
              <a:rPr lang="ru-RU" dirty="0" smtClean="0">
                <a:latin typeface="Century Gothic" panose="020B0502020202020204" pitchFamily="34" charset="0"/>
              </a:rPr>
              <a:t>. </a:t>
            </a:r>
            <a:endParaRPr lang="ru-RU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232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03389" y="260350"/>
            <a:ext cx="8713787" cy="6337300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marL="0" indent="0" eaLnBrk="1" hangingPunct="1">
              <a:lnSpc>
                <a:spcPct val="90000"/>
              </a:lnSpc>
              <a:defRPr/>
            </a:pP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Фізіологія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бактерій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200" b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вивчає</a:t>
            </a:r>
            <a:r>
              <a:rPr lang="ru-RU" sz="2200" b="0" dirty="0"/>
              <a:t> </a:t>
            </a:r>
            <a:r>
              <a:rPr lang="ru-RU" sz="2200" b="0" dirty="0" err="1"/>
              <a:t>фізичні</a:t>
            </a:r>
            <a:r>
              <a:rPr lang="ru-RU" sz="2200" b="0" dirty="0"/>
              <a:t>, </a:t>
            </a:r>
            <a:r>
              <a:rPr lang="ru-RU" sz="2200" b="0" dirty="0" err="1"/>
              <a:t>хімічні</a:t>
            </a:r>
            <a:r>
              <a:rPr lang="ru-RU" sz="2200" b="0" dirty="0"/>
              <a:t> та </a:t>
            </a:r>
            <a:r>
              <a:rPr lang="ru-RU" sz="2200" b="0" dirty="0" err="1"/>
              <a:t>біологічні</a:t>
            </a:r>
            <a:r>
              <a:rPr lang="ru-RU" sz="2200" b="0" dirty="0"/>
              <a:t> </a:t>
            </a:r>
            <a:r>
              <a:rPr lang="ru-RU" sz="2200" b="0" dirty="0" err="1"/>
              <a:t>процеси</a:t>
            </a:r>
            <a:r>
              <a:rPr lang="ru-RU" sz="2200" b="0" dirty="0"/>
              <a:t> в </a:t>
            </a:r>
            <a:r>
              <a:rPr lang="ru-RU" sz="2200" b="0" dirty="0" err="1"/>
              <a:t>бактеріальній</a:t>
            </a:r>
            <a:r>
              <a:rPr lang="ru-RU" sz="2200" b="0" dirty="0"/>
              <a:t> </a:t>
            </a:r>
            <a:r>
              <a:rPr lang="ru-RU" sz="2200" b="0" dirty="0" err="1"/>
              <a:t>клітині</a:t>
            </a:r>
            <a:r>
              <a:rPr lang="ru-RU" sz="2200" b="0" dirty="0"/>
              <a:t>, а </a:t>
            </a:r>
            <a:r>
              <a:rPr lang="ru-RU" sz="2200" b="0" dirty="0" err="1"/>
              <a:t>також</a:t>
            </a:r>
            <a:r>
              <a:rPr lang="ru-RU" sz="2200" b="0" dirty="0"/>
              <a:t> </a:t>
            </a:r>
            <a:r>
              <a:rPr lang="ru-RU" sz="2200" b="0" dirty="0" err="1"/>
              <a:t>фізічні</a:t>
            </a:r>
            <a:r>
              <a:rPr lang="ru-RU" sz="2200" b="0" dirty="0"/>
              <a:t>, </a:t>
            </a:r>
            <a:r>
              <a:rPr lang="ru-RU" sz="2200" b="0" dirty="0" err="1"/>
              <a:t>хімічні</a:t>
            </a:r>
            <a:r>
              <a:rPr lang="ru-RU" sz="2200" b="0" dirty="0"/>
              <a:t> та </a:t>
            </a:r>
            <a:r>
              <a:rPr lang="ru-RU" sz="2200" b="0" dirty="0" err="1"/>
              <a:t>біологічні</a:t>
            </a:r>
            <a:r>
              <a:rPr lang="ru-RU" sz="2200" b="0" dirty="0"/>
              <a:t> </a:t>
            </a:r>
            <a:r>
              <a:rPr lang="ru-RU" sz="2200" b="0" dirty="0" err="1" smtClean="0"/>
              <a:t>перетворення</a:t>
            </a:r>
            <a:r>
              <a:rPr lang="ru-RU" sz="2200" b="0" dirty="0"/>
              <a:t>, </a:t>
            </a:r>
            <a:r>
              <a:rPr lang="ru-RU" sz="2200" b="0" dirty="0" err="1"/>
              <a:t>що</a:t>
            </a:r>
            <a:r>
              <a:rPr lang="ru-RU" sz="2200" b="0" dirty="0"/>
              <a:t> </a:t>
            </a:r>
            <a:r>
              <a:rPr lang="ru-RU" sz="2200" b="0" dirty="0" err="1"/>
              <a:t>викликані</a:t>
            </a:r>
            <a:r>
              <a:rPr lang="ru-RU" sz="2200" b="0" dirty="0"/>
              <a:t> </a:t>
            </a:r>
            <a:r>
              <a:rPr lang="ru-RU" sz="2200" b="0" dirty="0" err="1"/>
              <a:t>бактеріями</a:t>
            </a:r>
            <a:r>
              <a:rPr lang="ru-RU" sz="2200" b="0" dirty="0"/>
              <a:t> в </a:t>
            </a:r>
            <a:r>
              <a:rPr lang="ru-RU" sz="2200" b="0" dirty="0" err="1"/>
              <a:t>навколишньому</a:t>
            </a:r>
            <a:r>
              <a:rPr lang="ru-RU" sz="2200" b="0" dirty="0"/>
              <a:t> </a:t>
            </a:r>
            <a:r>
              <a:rPr lang="ru-RU" sz="2200" b="0" dirty="0" err="1"/>
              <a:t>середовищі</a:t>
            </a:r>
            <a:r>
              <a:rPr lang="ru-RU" sz="2200" b="0" dirty="0"/>
              <a:t>.</a:t>
            </a:r>
          </a:p>
          <a:p>
            <a:pPr marL="0" indent="0" eaLnBrk="1" hangingPunct="1">
              <a:lnSpc>
                <a:spcPct val="90000"/>
              </a:lnSpc>
              <a:defRPr/>
            </a:pP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Життєдіяльність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бактерій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200" b="0" dirty="0" err="1" smtClean="0"/>
              <a:t>забезпечується</a:t>
            </a:r>
            <a:r>
              <a:rPr lang="ru-RU" sz="2200" b="0" dirty="0" smtClean="0"/>
              <a:t> </a:t>
            </a:r>
            <a:r>
              <a:rPr lang="ru-RU" sz="2200" b="0" dirty="0" err="1"/>
              <a:t>клітинними</a:t>
            </a:r>
            <a:r>
              <a:rPr lang="ru-RU" sz="2200" b="0" dirty="0"/>
              <a:t> структурами (цитоплазмою, </a:t>
            </a:r>
            <a:r>
              <a:rPr lang="ru-RU" sz="2200" b="0" dirty="0" err="1"/>
              <a:t>оболонками</a:t>
            </a:r>
            <a:r>
              <a:rPr lang="ru-RU" sz="2200" b="0" dirty="0"/>
              <a:t>, </a:t>
            </a:r>
            <a:r>
              <a:rPr lang="ru-RU" sz="2200" b="0" dirty="0" err="1" smtClean="0"/>
              <a:t>ядерним</a:t>
            </a:r>
            <a:r>
              <a:rPr lang="ru-RU" sz="2200" b="0" dirty="0" smtClean="0"/>
              <a:t> </a:t>
            </a:r>
            <a:r>
              <a:rPr lang="ru-RU" sz="2200" b="0" dirty="0" err="1"/>
              <a:t>апаратом</a:t>
            </a:r>
            <a:r>
              <a:rPr lang="ru-RU" sz="2200" b="0" dirty="0"/>
              <a:t>, </a:t>
            </a:r>
            <a:r>
              <a:rPr lang="ru-RU" sz="2200" b="0" dirty="0" err="1"/>
              <a:t>органелами</a:t>
            </a:r>
            <a:r>
              <a:rPr lang="ru-RU" sz="2200" b="0" dirty="0"/>
              <a:t>) та </a:t>
            </a:r>
            <a:r>
              <a:rPr lang="ru-RU" sz="2200" b="0" dirty="0" err="1"/>
              <a:t>відповідним</a:t>
            </a:r>
            <a:r>
              <a:rPr lang="ru-RU" sz="2200" b="0" dirty="0"/>
              <a:t> </a:t>
            </a:r>
            <a:r>
              <a:rPr lang="ru-RU" sz="2200" b="0" dirty="0" err="1"/>
              <a:t>хімічним</a:t>
            </a:r>
            <a:r>
              <a:rPr lang="ru-RU" sz="2200" b="0" dirty="0"/>
              <a:t> складом. </a:t>
            </a:r>
          </a:p>
          <a:p>
            <a:pPr marL="0" indent="0" algn="just" eaLnBrk="1" hangingPunct="1">
              <a:lnSpc>
                <a:spcPct val="90000"/>
              </a:lnSpc>
              <a:defRPr/>
            </a:pP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Хімічний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склад </a:t>
            </a: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бактерій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r>
              <a:rPr lang="ru-RU" sz="2200" dirty="0">
                <a:solidFill>
                  <a:srgbClr val="FF0000"/>
                </a:solidFill>
              </a:rPr>
              <a:t>   </a:t>
            </a:r>
          </a:p>
          <a:p>
            <a:pPr marL="0" indent="0" algn="just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200" dirty="0">
                <a:solidFill>
                  <a:srgbClr val="0070C0"/>
                </a:solidFill>
              </a:rPr>
              <a:t>вода</a:t>
            </a:r>
            <a:r>
              <a:rPr lang="ru-RU" sz="2200" dirty="0"/>
              <a:t> </a:t>
            </a:r>
            <a:r>
              <a:rPr lang="ru-RU" sz="2200" b="0" dirty="0"/>
              <a:t>(75-85% в </a:t>
            </a:r>
            <a:r>
              <a:rPr lang="ru-RU" sz="2200" b="0" dirty="0" err="1"/>
              <a:t>вегетативних</a:t>
            </a:r>
            <a:r>
              <a:rPr lang="ru-RU" sz="2200" b="0" dirty="0"/>
              <a:t> </a:t>
            </a:r>
            <a:r>
              <a:rPr lang="ru-RU" sz="2200" b="0" dirty="0" err="1"/>
              <a:t>клітинах</a:t>
            </a:r>
            <a:r>
              <a:rPr lang="ru-RU" sz="2200" b="0" dirty="0"/>
              <a:t>, 40-50% в спорах), </a:t>
            </a:r>
            <a:r>
              <a:rPr lang="ru-RU" sz="2200" b="0" dirty="0" err="1"/>
              <a:t>може</a:t>
            </a:r>
            <a:r>
              <a:rPr lang="ru-RU" sz="2200" b="0" dirty="0"/>
              <a:t> бути в </a:t>
            </a:r>
            <a:r>
              <a:rPr lang="ru-RU" sz="2200" b="0" dirty="0" err="1"/>
              <a:t>бактеріальних</a:t>
            </a:r>
            <a:r>
              <a:rPr lang="ru-RU" sz="2200" b="0" dirty="0"/>
              <a:t> </a:t>
            </a:r>
            <a:r>
              <a:rPr lang="ru-RU" sz="2200" b="0" dirty="0" err="1"/>
              <a:t>клітинах</a:t>
            </a:r>
            <a:r>
              <a:rPr lang="ru-RU" sz="2200" b="0" dirty="0"/>
              <a:t> у </a:t>
            </a:r>
            <a:r>
              <a:rPr lang="ru-RU" sz="2200" b="0" dirty="0" err="1"/>
              <a:t>вигляді</a:t>
            </a:r>
            <a:r>
              <a:rPr lang="ru-RU" sz="2200" b="0" dirty="0"/>
              <a:t> </a:t>
            </a:r>
            <a:r>
              <a:rPr lang="ru-RU" sz="2200" b="0" dirty="0" err="1"/>
              <a:t>самостійної</a:t>
            </a:r>
            <a:r>
              <a:rPr lang="ru-RU" sz="2200" b="0" dirty="0"/>
              <a:t> </a:t>
            </a:r>
            <a:r>
              <a:rPr lang="ru-RU" sz="2200" b="0" dirty="0" err="1"/>
              <a:t>речовини</a:t>
            </a:r>
            <a:r>
              <a:rPr lang="ru-RU" sz="2200" b="0" dirty="0"/>
              <a:t> (</a:t>
            </a:r>
            <a:r>
              <a:rPr lang="ru-RU" sz="2200" dirty="0" err="1">
                <a:solidFill>
                  <a:srgbClr val="0070C0"/>
                </a:solidFill>
              </a:rPr>
              <a:t>вільна</a:t>
            </a:r>
            <a:r>
              <a:rPr lang="ru-RU" sz="2200" dirty="0">
                <a:solidFill>
                  <a:srgbClr val="0070C0"/>
                </a:solidFill>
              </a:rPr>
              <a:t> вода</a:t>
            </a:r>
            <a:r>
              <a:rPr lang="ru-RU" sz="2200" dirty="0"/>
              <a:t>) </a:t>
            </a:r>
            <a:r>
              <a:rPr lang="ru-RU" sz="2200" b="0" dirty="0" err="1"/>
              <a:t>або</a:t>
            </a:r>
            <a:r>
              <a:rPr lang="ru-RU" sz="2200" b="0" dirty="0"/>
              <a:t> </a:t>
            </a:r>
            <a:r>
              <a:rPr lang="ru-RU" sz="2200" b="0" dirty="0" err="1"/>
              <a:t>зв’язана</a:t>
            </a:r>
            <a:r>
              <a:rPr lang="ru-RU" sz="2200" b="0" dirty="0"/>
              <a:t> з компонентами </a:t>
            </a:r>
            <a:r>
              <a:rPr lang="ru-RU" sz="2200" b="0" dirty="0" err="1"/>
              <a:t>клітини</a:t>
            </a:r>
            <a:r>
              <a:rPr lang="ru-RU" sz="2200" b="0" dirty="0"/>
              <a:t> (</a:t>
            </a:r>
            <a:r>
              <a:rPr lang="ru-RU" sz="2200" b="0" dirty="0" err="1" smtClean="0"/>
              <a:t>з</a:t>
            </a:r>
            <a:r>
              <a:rPr lang="ru-RU" sz="2200" dirty="0" err="1" smtClean="0">
                <a:solidFill>
                  <a:srgbClr val="0070C0"/>
                </a:solidFill>
              </a:rPr>
              <a:t>в’язана</a:t>
            </a:r>
            <a:r>
              <a:rPr lang="ru-RU" sz="2200" dirty="0" smtClean="0">
                <a:solidFill>
                  <a:srgbClr val="0070C0"/>
                </a:solidFill>
              </a:rPr>
              <a:t> </a:t>
            </a:r>
            <a:r>
              <a:rPr lang="ru-RU" sz="2200" dirty="0">
                <a:solidFill>
                  <a:srgbClr val="0070C0"/>
                </a:solidFill>
              </a:rPr>
              <a:t>вода</a:t>
            </a:r>
            <a:r>
              <a:rPr lang="ru-RU" sz="2200" b="0" dirty="0"/>
              <a:t>); </a:t>
            </a:r>
          </a:p>
          <a:p>
            <a:pPr marL="0" indent="0" algn="just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200" dirty="0" err="1">
                <a:solidFill>
                  <a:srgbClr val="0070C0"/>
                </a:solidFill>
              </a:rPr>
              <a:t>сухий</a:t>
            </a:r>
            <a:r>
              <a:rPr lang="ru-RU" sz="2200" dirty="0">
                <a:solidFill>
                  <a:srgbClr val="0070C0"/>
                </a:solidFill>
              </a:rPr>
              <a:t> </a:t>
            </a:r>
            <a:r>
              <a:rPr lang="ru-RU" sz="2200" dirty="0" err="1">
                <a:solidFill>
                  <a:srgbClr val="0070C0"/>
                </a:solidFill>
              </a:rPr>
              <a:t>залишок</a:t>
            </a:r>
            <a:r>
              <a:rPr lang="ru-RU" sz="2200" dirty="0">
                <a:solidFill>
                  <a:srgbClr val="0070C0"/>
                </a:solidFill>
              </a:rPr>
              <a:t> </a:t>
            </a:r>
            <a:r>
              <a:rPr lang="ru-RU" sz="2200" b="0" dirty="0" err="1"/>
              <a:t>містить</a:t>
            </a:r>
            <a:r>
              <a:rPr lang="ru-RU" sz="2200" b="0" dirty="0"/>
              <a:t> </a:t>
            </a:r>
            <a:r>
              <a:rPr lang="ru-RU" sz="2200" dirty="0" err="1">
                <a:solidFill>
                  <a:srgbClr val="0070C0"/>
                </a:solidFill>
              </a:rPr>
              <a:t>мінеральн</a:t>
            </a:r>
            <a:r>
              <a:rPr lang="uk-UA" sz="2200" dirty="0">
                <a:solidFill>
                  <a:srgbClr val="0070C0"/>
                </a:solidFill>
              </a:rPr>
              <a:t>і </a:t>
            </a:r>
            <a:r>
              <a:rPr lang="ru-RU" sz="2200" dirty="0" err="1">
                <a:solidFill>
                  <a:srgbClr val="0070C0"/>
                </a:solidFill>
              </a:rPr>
              <a:t>речовини</a:t>
            </a:r>
            <a:r>
              <a:rPr lang="ru-RU" sz="2200" dirty="0">
                <a:solidFill>
                  <a:srgbClr val="0070C0"/>
                </a:solidFill>
              </a:rPr>
              <a:t> </a:t>
            </a:r>
            <a:r>
              <a:rPr lang="ru-RU" sz="2200" b="0" dirty="0"/>
              <a:t>(2-14%), </a:t>
            </a:r>
            <a:r>
              <a:rPr lang="ru-RU" sz="2200" dirty="0"/>
              <a:t> </a:t>
            </a:r>
            <a:r>
              <a:rPr lang="ru-RU" sz="2200" dirty="0" err="1">
                <a:solidFill>
                  <a:srgbClr val="0070C0"/>
                </a:solidFill>
              </a:rPr>
              <a:t>органічну</a:t>
            </a:r>
            <a:r>
              <a:rPr lang="ru-RU" sz="2200" dirty="0">
                <a:solidFill>
                  <a:srgbClr val="0070C0"/>
                </a:solidFill>
              </a:rPr>
              <a:t> </a:t>
            </a:r>
            <a:r>
              <a:rPr lang="ru-RU" sz="2200" dirty="0" err="1">
                <a:solidFill>
                  <a:srgbClr val="0070C0"/>
                </a:solidFill>
              </a:rPr>
              <a:t>частину</a:t>
            </a:r>
            <a:r>
              <a:rPr lang="ru-RU" sz="2200" b="0" dirty="0"/>
              <a:t>, </a:t>
            </a:r>
            <a:r>
              <a:rPr lang="ru-RU" sz="2200" b="0" dirty="0" err="1"/>
              <a:t>що</a:t>
            </a:r>
            <a:r>
              <a:rPr lang="ru-RU" sz="2200" b="0" dirty="0"/>
              <a:t> </a:t>
            </a:r>
            <a:r>
              <a:rPr lang="ru-RU" sz="2200" b="0" dirty="0" err="1"/>
              <a:t>складається</a:t>
            </a:r>
            <a:r>
              <a:rPr lang="ru-RU" sz="2200" b="0" dirty="0"/>
              <a:t> на 50-70% </a:t>
            </a:r>
            <a:r>
              <a:rPr lang="ru-RU" sz="2200" b="0" dirty="0" err="1"/>
              <a:t>із</a:t>
            </a:r>
            <a:r>
              <a:rPr lang="ru-RU" sz="2200" b="0" dirty="0"/>
              <a:t> </a:t>
            </a:r>
            <a:r>
              <a:rPr lang="ru-RU" sz="2200" dirty="0" err="1">
                <a:solidFill>
                  <a:srgbClr val="0070C0"/>
                </a:solidFill>
              </a:rPr>
              <a:t>білків</a:t>
            </a:r>
            <a:r>
              <a:rPr lang="ru-RU" sz="2200" b="0" dirty="0"/>
              <a:t>, на 10-30% </a:t>
            </a:r>
            <a:r>
              <a:rPr lang="ru-RU" sz="2200" b="0" dirty="0" err="1"/>
              <a:t>із</a:t>
            </a:r>
            <a:r>
              <a:rPr lang="ru-RU" sz="2200" b="0" dirty="0"/>
              <a:t> </a:t>
            </a:r>
            <a:r>
              <a:rPr lang="ru-RU" sz="2200" dirty="0" err="1">
                <a:solidFill>
                  <a:srgbClr val="0070C0"/>
                </a:solidFill>
              </a:rPr>
              <a:t>нуклеїнових</a:t>
            </a:r>
            <a:r>
              <a:rPr lang="ru-RU" sz="2200" dirty="0">
                <a:solidFill>
                  <a:srgbClr val="0070C0"/>
                </a:solidFill>
              </a:rPr>
              <a:t> кис</a:t>
            </a:r>
            <a:r>
              <a:rPr lang="ru-RU" sz="2200" b="0" dirty="0"/>
              <a:t>лот (ДНК та РНК), 12-28% </a:t>
            </a:r>
            <a:r>
              <a:rPr lang="ru-RU" sz="2200" b="0" dirty="0" err="1"/>
              <a:t>із</a:t>
            </a:r>
            <a:r>
              <a:rPr lang="ru-RU" sz="2200" b="0" dirty="0"/>
              <a:t> </a:t>
            </a:r>
            <a:r>
              <a:rPr lang="ru-RU" sz="2200" b="0" dirty="0" err="1"/>
              <a:t>в</a:t>
            </a:r>
            <a:r>
              <a:rPr lang="ru-RU" sz="2200" dirty="0" err="1">
                <a:solidFill>
                  <a:srgbClr val="0070C0"/>
                </a:solidFill>
              </a:rPr>
              <a:t>углеводів</a:t>
            </a:r>
            <a:r>
              <a:rPr lang="ru-RU" sz="2200" b="0" dirty="0"/>
              <a:t>, в тому </a:t>
            </a:r>
            <a:r>
              <a:rPr lang="ru-RU" sz="2200" b="0" dirty="0" err="1"/>
              <a:t>числі</a:t>
            </a:r>
            <a:r>
              <a:rPr lang="ru-RU" sz="2200" b="0" dirty="0"/>
              <a:t> </a:t>
            </a:r>
            <a:r>
              <a:rPr lang="ru-RU" sz="2200" b="0" dirty="0" err="1"/>
              <a:t>полісахариди</a:t>
            </a:r>
            <a:r>
              <a:rPr lang="ru-RU" sz="2200" b="0" dirty="0"/>
              <a:t>, на 10-40% - </a:t>
            </a:r>
            <a:r>
              <a:rPr lang="ru-RU" sz="2200" b="0" dirty="0" err="1"/>
              <a:t>із</a:t>
            </a:r>
            <a:r>
              <a:rPr lang="ru-RU" sz="2200" b="0" dirty="0"/>
              <a:t> </a:t>
            </a:r>
            <a:r>
              <a:rPr lang="ru-RU" sz="2200" dirty="0" err="1">
                <a:solidFill>
                  <a:srgbClr val="0070C0"/>
                </a:solidFill>
              </a:rPr>
              <a:t>ліпідів</a:t>
            </a:r>
            <a:r>
              <a:rPr lang="ru-RU" sz="2200" b="0" dirty="0"/>
              <a:t>. </a:t>
            </a:r>
          </a:p>
          <a:p>
            <a:pPr marL="0" indent="0" algn="just"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Органогени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r>
              <a:rPr lang="ru-RU" sz="2200" b="0" dirty="0"/>
              <a:t> </a:t>
            </a:r>
            <a:r>
              <a:rPr lang="ru-RU" sz="2600" dirty="0">
                <a:solidFill>
                  <a:srgbClr val="0070C0"/>
                </a:solidFill>
              </a:rPr>
              <a:t>С, Н, О, </a:t>
            </a:r>
            <a:r>
              <a:rPr lang="ru-RU" sz="2600" dirty="0" err="1">
                <a:solidFill>
                  <a:srgbClr val="0070C0"/>
                </a:solidFill>
              </a:rPr>
              <a:t>N</a:t>
            </a:r>
            <a:r>
              <a:rPr lang="ru-RU" sz="2600" dirty="0">
                <a:solidFill>
                  <a:srgbClr val="0070C0"/>
                </a:solidFill>
              </a:rPr>
              <a:t>, </a:t>
            </a:r>
            <a:r>
              <a:rPr lang="ru-RU" sz="2600" dirty="0" err="1">
                <a:solidFill>
                  <a:srgbClr val="0070C0"/>
                </a:solidFill>
              </a:rPr>
              <a:t>P</a:t>
            </a:r>
            <a:r>
              <a:rPr lang="ru-RU" sz="2600" dirty="0">
                <a:solidFill>
                  <a:srgbClr val="0070C0"/>
                </a:solidFill>
              </a:rPr>
              <a:t>, </a:t>
            </a:r>
            <a:r>
              <a:rPr lang="ru-RU" sz="2600" dirty="0" err="1">
                <a:solidFill>
                  <a:srgbClr val="0070C0"/>
                </a:solidFill>
              </a:rPr>
              <a:t>S</a:t>
            </a:r>
            <a:r>
              <a:rPr lang="ru-RU" sz="2600" dirty="0">
                <a:solidFill>
                  <a:srgbClr val="0070C0"/>
                </a:solidFill>
              </a:rPr>
              <a:t>, К, </a:t>
            </a:r>
            <a:r>
              <a:rPr lang="ru-RU" sz="2600" dirty="0" err="1">
                <a:solidFill>
                  <a:srgbClr val="0070C0"/>
                </a:solidFill>
              </a:rPr>
              <a:t>Са</a:t>
            </a:r>
            <a:r>
              <a:rPr lang="ru-RU" sz="2600" dirty="0">
                <a:solidFill>
                  <a:srgbClr val="0070C0"/>
                </a:solidFill>
              </a:rPr>
              <a:t>, </a:t>
            </a:r>
            <a:r>
              <a:rPr lang="ru-RU" sz="2600" dirty="0" err="1">
                <a:solidFill>
                  <a:srgbClr val="0070C0"/>
                </a:solidFill>
              </a:rPr>
              <a:t>Mg</a:t>
            </a:r>
            <a:r>
              <a:rPr lang="ru-RU" sz="2600" dirty="0">
                <a:solidFill>
                  <a:srgbClr val="0070C0"/>
                </a:solidFill>
              </a:rPr>
              <a:t>, </a:t>
            </a:r>
            <a:r>
              <a:rPr lang="ru-RU" sz="2600" dirty="0" err="1">
                <a:solidFill>
                  <a:srgbClr val="0070C0"/>
                </a:solidFill>
              </a:rPr>
              <a:t>Fe</a:t>
            </a:r>
            <a:r>
              <a:rPr lang="ru-RU" sz="2600" dirty="0">
                <a:solidFill>
                  <a:srgbClr val="0070C0"/>
                </a:solidFill>
              </a:rPr>
              <a:t>;   </a:t>
            </a:r>
            <a:r>
              <a:rPr lang="ru-RU" sz="2200" dirty="0">
                <a:solidFill>
                  <a:srgbClr val="0070C0"/>
                </a:solidFill>
              </a:rPr>
              <a:t> </a:t>
            </a: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Мікроелементи</a:t>
            </a:r>
            <a:r>
              <a:rPr lang="ru-RU" sz="2200" b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r>
              <a:rPr lang="en-US" sz="2200" b="0" dirty="0"/>
              <a:t> </a:t>
            </a:r>
            <a:r>
              <a:rPr lang="en-US" dirty="0">
                <a:solidFill>
                  <a:srgbClr val="7030A0"/>
                </a:solidFill>
              </a:rPr>
              <a:t>Mn, Mo, Zn, </a:t>
            </a:r>
            <a:r>
              <a:rPr lang="ru-RU" dirty="0">
                <a:solidFill>
                  <a:srgbClr val="7030A0"/>
                </a:solidFill>
              </a:rPr>
              <a:t>С</a:t>
            </a:r>
            <a:r>
              <a:rPr lang="en-US" dirty="0">
                <a:solidFill>
                  <a:srgbClr val="7030A0"/>
                </a:solidFill>
              </a:rPr>
              <a:t>u</a:t>
            </a:r>
            <a:r>
              <a:rPr lang="ru-RU" dirty="0">
                <a:solidFill>
                  <a:srgbClr val="7030A0"/>
                </a:solidFill>
              </a:rPr>
              <a:t>, Со, </a:t>
            </a:r>
            <a:r>
              <a:rPr lang="en-US" dirty="0">
                <a:solidFill>
                  <a:srgbClr val="7030A0"/>
                </a:solidFill>
              </a:rPr>
              <a:t>Ni, </a:t>
            </a:r>
            <a:r>
              <a:rPr lang="en-US" dirty="0" err="1">
                <a:solidFill>
                  <a:srgbClr val="7030A0"/>
                </a:solidFill>
              </a:rPr>
              <a:t>Va</a:t>
            </a:r>
            <a:r>
              <a:rPr lang="en-US" dirty="0">
                <a:solidFill>
                  <a:srgbClr val="7030A0"/>
                </a:solidFill>
              </a:rPr>
              <a:t>, </a:t>
            </a:r>
            <a:r>
              <a:rPr lang="ru-RU" dirty="0">
                <a:solidFill>
                  <a:srgbClr val="7030A0"/>
                </a:solidFill>
              </a:rPr>
              <a:t>В, С</a:t>
            </a:r>
            <a:r>
              <a:rPr lang="en-US" dirty="0">
                <a:solidFill>
                  <a:srgbClr val="7030A0"/>
                </a:solidFill>
              </a:rPr>
              <a:t>l</a:t>
            </a:r>
            <a:r>
              <a:rPr lang="ru-RU" dirty="0">
                <a:solidFill>
                  <a:srgbClr val="7030A0"/>
                </a:solidFill>
              </a:rPr>
              <a:t>, </a:t>
            </a:r>
            <a:r>
              <a:rPr lang="en-US" dirty="0">
                <a:solidFill>
                  <a:srgbClr val="7030A0"/>
                </a:solidFill>
              </a:rPr>
              <a:t>Na, Se, Si, Wo</a:t>
            </a:r>
            <a:endParaRPr lang="ru-RU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63551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3388" y="260351"/>
            <a:ext cx="8640762" cy="360363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0">
                <a:schemeClr val="accent1">
                  <a:tint val="44500"/>
                  <a:satMod val="160000"/>
                  <a:lumMod val="45000"/>
                  <a:lumOff val="55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spc="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Класифікація</a:t>
            </a:r>
            <a:r>
              <a:rPr lang="ru-RU" sz="2000" b="1" spc="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spc="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бактерій</a:t>
            </a:r>
            <a:r>
              <a:rPr lang="ru-RU" sz="2000" b="1" spc="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типом </a:t>
            </a:r>
            <a:r>
              <a:rPr lang="ru-RU" sz="2000" b="1" spc="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живлення</a:t>
            </a:r>
            <a:endParaRPr lang="ru-RU" sz="2000" b="1" spc="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23" name="Объект 2"/>
          <p:cNvSpPr>
            <a:spLocks noGrp="1"/>
          </p:cNvSpPr>
          <p:nvPr>
            <p:ph idx="1"/>
          </p:nvPr>
        </p:nvSpPr>
        <p:spPr>
          <a:xfrm>
            <a:off x="1631951" y="692150"/>
            <a:ext cx="8785225" cy="5905500"/>
          </a:xfrm>
          <a:solidFill>
            <a:schemeClr val="bg1"/>
          </a:solidFill>
        </p:spPr>
        <p:txBody>
          <a:bodyPr/>
          <a:lstStyle/>
          <a:p>
            <a:pPr marL="0" indent="0" algn="ctr" eaLnBrk="1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dirty="0">
                <a:solidFill>
                  <a:srgbClr val="7030A0"/>
                </a:solidFill>
                <a:latin typeface="Arial" panose="020B0604020202020204" pitchFamily="34" charset="0"/>
              </a:rPr>
              <a:t>АУТОТРОФИ</a:t>
            </a:r>
            <a:r>
              <a:rPr lang="ru-RU" altLang="ru-RU" dirty="0" smtClean="0">
                <a:solidFill>
                  <a:srgbClr val="7030A0"/>
                </a:solidFill>
                <a:latin typeface="Arial" panose="020B0604020202020204" pitchFamily="34" charset="0"/>
              </a:rPr>
              <a:t> </a:t>
            </a:r>
          </a:p>
          <a:p>
            <a:pPr marL="0" indent="0" algn="ctr" eaLnBrk="1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dirty="0" err="1" smtClean="0">
                <a:latin typeface="Arial" panose="020B0604020202020204" pitchFamily="34" charset="0"/>
              </a:rPr>
              <a:t>використовують</a:t>
            </a:r>
            <a:r>
              <a:rPr lang="ru-RU" altLang="ru-RU" dirty="0" smtClean="0">
                <a:latin typeface="Arial" panose="020B0604020202020204" pitchFamily="34" charset="0"/>
              </a:rPr>
              <a:t> в </a:t>
            </a:r>
            <a:r>
              <a:rPr lang="ru-RU" altLang="ru-RU" dirty="0" err="1" smtClean="0">
                <a:latin typeface="Arial" panose="020B0604020202020204" pitchFamily="34" charset="0"/>
              </a:rPr>
              <a:t>якості</a:t>
            </a:r>
            <a:r>
              <a:rPr lang="ru-RU" altLang="ru-RU" dirty="0" smtClean="0">
                <a:latin typeface="Arial" panose="020B0604020202020204" pitchFamily="34" charset="0"/>
              </a:rPr>
              <a:t> единого </a:t>
            </a:r>
            <a:r>
              <a:rPr lang="ru-RU" altLang="ru-RU" dirty="0" err="1" smtClean="0">
                <a:latin typeface="Arial" panose="020B0604020202020204" pitchFamily="34" charset="0"/>
              </a:rPr>
              <a:t>джерела</a:t>
            </a:r>
            <a:r>
              <a:rPr lang="ru-RU" altLang="ru-RU" dirty="0" smtClean="0">
                <a:latin typeface="Arial" panose="020B0604020202020204" pitchFamily="34" charset="0"/>
              </a:rPr>
              <a:t> карбону СО</a:t>
            </a:r>
            <a:r>
              <a:rPr lang="ru-RU" altLang="ru-RU" baseline="-25000" dirty="0" smtClean="0">
                <a:latin typeface="Arial" panose="020B0604020202020204" pitchFamily="34" charset="0"/>
              </a:rPr>
              <a:t>2</a:t>
            </a:r>
            <a:r>
              <a:rPr lang="ru-RU" altLang="ru-RU" dirty="0" smtClean="0">
                <a:latin typeface="Arial" panose="020B0604020202020204" pitchFamily="34" charset="0"/>
              </a:rPr>
              <a:t>.</a:t>
            </a:r>
          </a:p>
          <a:p>
            <a:pPr marL="0" indent="0" algn="ctr" eaLnBrk="1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dirty="0">
                <a:solidFill>
                  <a:srgbClr val="7030A0"/>
                </a:solidFill>
                <a:latin typeface="Arial" panose="020B0604020202020204" pitchFamily="34" charset="0"/>
              </a:rPr>
              <a:t>ГЕТЕРОТРОФИ </a:t>
            </a:r>
          </a:p>
          <a:p>
            <a:pPr marL="0" indent="0" algn="ctr" eaLnBrk="1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dirty="0" err="1" smtClean="0">
                <a:latin typeface="Arial" panose="020B0604020202020204" pitchFamily="34" charset="0"/>
              </a:rPr>
              <a:t>використовують</a:t>
            </a:r>
            <a:r>
              <a:rPr lang="ru-RU" altLang="ru-RU" dirty="0" smtClean="0">
                <a:latin typeface="Arial" panose="020B0604020202020204" pitchFamily="34" charset="0"/>
              </a:rPr>
              <a:t> карбон </a:t>
            </a:r>
            <a:r>
              <a:rPr lang="ru-RU" altLang="ru-RU" dirty="0" err="1" smtClean="0">
                <a:latin typeface="Arial" panose="020B0604020202020204" pitchFamily="34" charset="0"/>
              </a:rPr>
              <a:t>складних</a:t>
            </a:r>
            <a:r>
              <a:rPr lang="ru-RU" altLang="ru-RU" dirty="0" smtClean="0">
                <a:latin typeface="Arial" panose="020B0604020202020204" pitchFamily="34" charset="0"/>
              </a:rPr>
              <a:t> орган</a:t>
            </a:r>
            <a:r>
              <a:rPr lang="uk-UA" altLang="ru-RU" dirty="0" smtClean="0">
                <a:latin typeface="Arial" panose="020B0604020202020204" pitchFamily="34" charset="0"/>
              </a:rPr>
              <a:t>і</a:t>
            </a:r>
            <a:r>
              <a:rPr lang="ru-RU" altLang="ru-RU" dirty="0" err="1" smtClean="0">
                <a:latin typeface="Arial" panose="020B0604020202020204" pitchFamily="34" charset="0"/>
              </a:rPr>
              <a:t>чних</a:t>
            </a:r>
            <a:r>
              <a:rPr lang="ru-RU" altLang="ru-RU" dirty="0" smtClean="0">
                <a:latin typeface="Arial" panose="020B0604020202020204" pitchFamily="34" charset="0"/>
              </a:rPr>
              <a:t> </a:t>
            </a:r>
            <a:r>
              <a:rPr lang="ru-RU" altLang="ru-RU" dirty="0" err="1" smtClean="0">
                <a:latin typeface="Arial" panose="020B0604020202020204" pitchFamily="34" charset="0"/>
              </a:rPr>
              <a:t>сполук</a:t>
            </a:r>
            <a:endParaRPr lang="ru-RU" altLang="ru-RU" dirty="0" smtClean="0">
              <a:latin typeface="Arial" panose="020B0604020202020204" pitchFamily="34" charset="0"/>
            </a:endParaRPr>
          </a:p>
          <a:p>
            <a:pPr marL="0" indent="0" eaLnBrk="1" hangingPunct="1">
              <a:spcBef>
                <a:spcPct val="0"/>
              </a:spcBef>
              <a:spcAft>
                <a:spcPct val="0"/>
              </a:spcAft>
            </a:pPr>
            <a:endParaRPr lang="ru-RU" altLang="ru-RU" dirty="0" smtClean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marL="0" indent="0" algn="ctr" eaLnBrk="1" hangingPunct="1">
              <a:spcBef>
                <a:spcPct val="0"/>
              </a:spcBef>
              <a:spcAft>
                <a:spcPct val="0"/>
              </a:spcAft>
            </a:pPr>
            <a:endParaRPr lang="ru-RU" altLang="ru-RU" dirty="0" smtClean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marL="0" indent="0" algn="ctr" eaLnBrk="1" hangingPunct="1">
              <a:spcBef>
                <a:spcPct val="0"/>
              </a:spcBef>
              <a:spcAft>
                <a:spcPct val="0"/>
              </a:spcAft>
            </a:pPr>
            <a:endParaRPr lang="ru-RU" altLang="ru-RU" dirty="0" smtClean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marL="0" indent="0" algn="just" eaLnBrk="1" hangingPunct="1">
              <a:spcBef>
                <a:spcPct val="0"/>
              </a:spcBef>
              <a:spcAft>
                <a:spcPct val="0"/>
              </a:spcAft>
            </a:pPr>
            <a:endParaRPr lang="ru-RU" altLang="ru-RU" dirty="0" smtClean="0">
              <a:latin typeface="Arial" panose="020B0604020202020204" pitchFamily="34" charset="0"/>
            </a:endParaRPr>
          </a:p>
          <a:p>
            <a:pPr marL="0" indent="0" algn="just" eaLnBrk="1" hangingPunct="1">
              <a:spcBef>
                <a:spcPct val="0"/>
              </a:spcBef>
              <a:spcAft>
                <a:spcPct val="0"/>
              </a:spcAft>
            </a:pPr>
            <a:endParaRPr lang="ru-RU" altLang="ru-RU" dirty="0" smtClean="0">
              <a:latin typeface="Arial" panose="020B0604020202020204" pitchFamily="34" charset="0"/>
            </a:endParaRPr>
          </a:p>
          <a:p>
            <a:pPr marL="0" indent="0" algn="ctr" eaLnBrk="1" hangingPunct="1">
              <a:spcBef>
                <a:spcPts val="600"/>
              </a:spcBef>
              <a:spcAft>
                <a:spcPct val="0"/>
              </a:spcAft>
            </a:pPr>
            <a:r>
              <a:rPr lang="ru-RU" altLang="ru-RU" sz="2400" dirty="0" err="1">
                <a:solidFill>
                  <a:srgbClr val="FF0000"/>
                </a:solidFill>
                <a:latin typeface="Arial" panose="020B0604020202020204" pitchFamily="34" charset="0"/>
              </a:rPr>
              <a:t>Патогенні</a:t>
            </a:r>
            <a:r>
              <a:rPr lang="ru-RU" altLang="ru-RU" sz="2400" dirty="0">
                <a:latin typeface="Arial" panose="020B0604020202020204" pitchFamily="34" charset="0"/>
              </a:rPr>
              <a:t> </a:t>
            </a:r>
            <a:r>
              <a:rPr lang="ru-RU" altLang="ru-RU" sz="2400" dirty="0" err="1">
                <a:solidFill>
                  <a:srgbClr val="FF0000"/>
                </a:solidFill>
                <a:latin typeface="Arial" panose="020B0604020202020204" pitchFamily="34" charset="0"/>
              </a:rPr>
              <a:t>бактерії</a:t>
            </a:r>
            <a:r>
              <a:rPr lang="ru-RU" altLang="ru-RU" sz="2400" dirty="0">
                <a:latin typeface="Arial" panose="020B0604020202020204" pitchFamily="34" charset="0"/>
              </a:rPr>
              <a:t>  </a:t>
            </a:r>
            <a:r>
              <a:rPr lang="ru-RU" altLang="ru-RU" sz="2400" dirty="0">
                <a:solidFill>
                  <a:srgbClr val="FF0000"/>
                </a:solidFill>
                <a:latin typeface="Arial" panose="020B0604020202020204" pitchFamily="34" charset="0"/>
              </a:rPr>
              <a:t>-</a:t>
            </a:r>
            <a:r>
              <a:rPr lang="ru-RU" altLang="ru-RU" sz="2400" dirty="0">
                <a:latin typeface="Arial" panose="020B0604020202020204" pitchFamily="34" charset="0"/>
              </a:rPr>
              <a:t>  </a:t>
            </a:r>
            <a:r>
              <a:rPr lang="ru-RU" altLang="ru-RU" sz="2400" dirty="0" err="1">
                <a:solidFill>
                  <a:srgbClr val="FF0000"/>
                </a:solidFill>
                <a:latin typeface="Arial" panose="020B0604020202020204" pitchFamily="34" charset="0"/>
              </a:rPr>
              <a:t>паратрофи</a:t>
            </a:r>
            <a:r>
              <a:rPr lang="ru-RU" altLang="ru-RU" sz="2400" dirty="0">
                <a:solidFill>
                  <a:srgbClr val="FF0000"/>
                </a:solidFill>
                <a:latin typeface="Arial" panose="020B0604020202020204" pitchFamily="34" charset="0"/>
              </a:rPr>
              <a:t> та </a:t>
            </a:r>
            <a:r>
              <a:rPr lang="ru-RU" altLang="ru-RU" sz="2400" dirty="0" err="1">
                <a:solidFill>
                  <a:srgbClr val="FF0000"/>
                </a:solidFill>
                <a:latin typeface="Arial" panose="020B0604020202020204" pitchFamily="34" charset="0"/>
              </a:rPr>
              <a:t>метатрофи</a:t>
            </a:r>
            <a:endParaRPr lang="ru-RU" altLang="ru-RU" sz="2400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marL="0" indent="0" algn="just" eaLnBrk="1" hangingPunct="1">
              <a:spcBef>
                <a:spcPts val="1200"/>
              </a:spcBef>
              <a:spcAft>
                <a:spcPct val="0"/>
              </a:spcAft>
            </a:pPr>
            <a:r>
              <a:rPr lang="ru-RU" altLang="ru-RU" sz="1700" dirty="0">
                <a:latin typeface="Arial" panose="020B0604020202020204" pitchFamily="34" charset="0"/>
              </a:rPr>
              <a:t>Для </a:t>
            </a:r>
            <a:r>
              <a:rPr lang="ru-RU" altLang="ru-RU" sz="1700" dirty="0" err="1">
                <a:latin typeface="Arial" panose="020B0604020202020204" pitchFamily="34" charset="0"/>
              </a:rPr>
              <a:t>життєдіяльності</a:t>
            </a:r>
            <a:r>
              <a:rPr lang="ru-RU" altLang="ru-RU" sz="1700" dirty="0">
                <a:latin typeface="Arial" panose="020B0604020202020204" pitchFamily="34" charset="0"/>
              </a:rPr>
              <a:t> </a:t>
            </a:r>
            <a:r>
              <a:rPr lang="ru-RU" altLang="ru-RU" sz="1700" dirty="0" err="1">
                <a:latin typeface="Arial" panose="020B0604020202020204" pitchFamily="34" charset="0"/>
              </a:rPr>
              <a:t>бактерій</a:t>
            </a:r>
            <a:r>
              <a:rPr lang="ru-RU" altLang="ru-RU" sz="1700" dirty="0">
                <a:latin typeface="Arial" panose="020B0604020202020204" pitchFamily="34" charset="0"/>
              </a:rPr>
              <a:t> (росту та </a:t>
            </a:r>
            <a:r>
              <a:rPr lang="ru-RU" altLang="ru-RU" sz="1700" dirty="0" err="1">
                <a:latin typeface="Arial" panose="020B0604020202020204" pitchFamily="34" charset="0"/>
              </a:rPr>
              <a:t>размноження</a:t>
            </a:r>
            <a:r>
              <a:rPr lang="ru-RU" altLang="ru-RU" sz="1700" dirty="0">
                <a:latin typeface="Arial" panose="020B0604020202020204" pitchFamily="34" charset="0"/>
              </a:rPr>
              <a:t>) </a:t>
            </a:r>
            <a:r>
              <a:rPr lang="ru-RU" altLang="ru-RU" sz="1700" dirty="0" err="1">
                <a:latin typeface="Arial" panose="020B0604020202020204" pitchFamily="34" charset="0"/>
              </a:rPr>
              <a:t>необхідні</a:t>
            </a:r>
            <a:r>
              <a:rPr lang="ru-RU" altLang="ru-RU" sz="1700" dirty="0">
                <a:latin typeface="Arial" panose="020B0604020202020204" pitchFamily="34" charset="0"/>
              </a:rPr>
              <a:t> </a:t>
            </a:r>
            <a:r>
              <a:rPr lang="ru-RU" altLang="ru-RU" sz="1700" dirty="0" err="1">
                <a:latin typeface="Arial" panose="020B0604020202020204" pitchFamily="34" charset="0"/>
              </a:rPr>
              <a:t>відповідні</a:t>
            </a:r>
            <a:r>
              <a:rPr lang="ru-RU" altLang="ru-RU" sz="1700" dirty="0">
                <a:latin typeface="Arial" panose="020B0604020202020204" pitchFamily="34" charset="0"/>
              </a:rPr>
              <a:t> </a:t>
            </a:r>
            <a:r>
              <a:rPr lang="ru-RU" altLang="ru-RU" sz="1700" dirty="0" err="1">
                <a:latin typeface="Arial" panose="020B0604020202020204" pitchFamily="34" charset="0"/>
              </a:rPr>
              <a:t>поживні</a:t>
            </a:r>
            <a:r>
              <a:rPr lang="ru-RU" altLang="ru-RU" sz="1700" dirty="0">
                <a:latin typeface="Arial" panose="020B0604020202020204" pitchFamily="34" charset="0"/>
              </a:rPr>
              <a:t> </a:t>
            </a:r>
            <a:r>
              <a:rPr lang="ru-RU" altLang="ru-RU" sz="1700" dirty="0" err="1">
                <a:latin typeface="Arial" panose="020B0604020202020204" pitchFamily="34" charset="0"/>
              </a:rPr>
              <a:t>речовини</a:t>
            </a:r>
            <a:r>
              <a:rPr lang="ru-RU" altLang="ru-RU" sz="1700" dirty="0">
                <a:latin typeface="Arial" panose="020B0604020202020204" pitchFamily="34" charset="0"/>
              </a:rPr>
              <a:t> в </a:t>
            </a:r>
            <a:r>
              <a:rPr lang="ru-RU" altLang="ru-RU" sz="1700" dirty="0" err="1">
                <a:latin typeface="Arial" panose="020B0604020202020204" pitchFamily="34" charset="0"/>
              </a:rPr>
              <a:t>формі</a:t>
            </a:r>
            <a:r>
              <a:rPr lang="ru-RU" altLang="ru-RU" sz="1700" dirty="0">
                <a:latin typeface="Arial" panose="020B0604020202020204" pitchFamily="34" charset="0"/>
              </a:rPr>
              <a:t>, </a:t>
            </a:r>
            <a:r>
              <a:rPr lang="ru-RU" altLang="ru-RU" sz="1700" dirty="0" err="1">
                <a:latin typeface="Arial" panose="020B0604020202020204" pitchFamily="34" charset="0"/>
              </a:rPr>
              <a:t>що</a:t>
            </a:r>
            <a:r>
              <a:rPr lang="ru-RU" altLang="ru-RU" sz="1700" dirty="0">
                <a:latin typeface="Arial" panose="020B0604020202020204" pitchFamily="34" charset="0"/>
              </a:rPr>
              <a:t> </a:t>
            </a:r>
            <a:r>
              <a:rPr lang="ru-RU" altLang="ru-RU" sz="1700" dirty="0" err="1" smtClean="0">
                <a:latin typeface="Arial" panose="020B0604020202020204" pitchFamily="34" charset="0"/>
              </a:rPr>
              <a:t>засвоюються</a:t>
            </a:r>
            <a:r>
              <a:rPr lang="ru-RU" altLang="ru-RU" sz="1700" dirty="0">
                <a:latin typeface="Arial" panose="020B0604020202020204" pitchFamily="34" charset="0"/>
              </a:rPr>
              <a:t>, </a:t>
            </a:r>
            <a:r>
              <a:rPr lang="ru-RU" altLang="ru-RU" sz="1700" dirty="0" err="1">
                <a:latin typeface="Arial" panose="020B0604020202020204" pitchFamily="34" charset="0"/>
              </a:rPr>
              <a:t>також</a:t>
            </a:r>
            <a:r>
              <a:rPr lang="ru-RU" altLang="ru-RU" sz="1700" dirty="0">
                <a:latin typeface="Arial" panose="020B0604020202020204" pitchFamily="34" charset="0"/>
              </a:rPr>
              <a:t> вода, </a:t>
            </a:r>
            <a:r>
              <a:rPr lang="ru-RU" altLang="ru-RU" sz="1700" dirty="0" err="1">
                <a:latin typeface="Arial" panose="020B0604020202020204" pitchFamily="34" charset="0"/>
              </a:rPr>
              <a:t>вітаміни</a:t>
            </a:r>
            <a:r>
              <a:rPr lang="ru-RU" altLang="ru-RU" sz="1700" dirty="0">
                <a:latin typeface="Arial" panose="020B0604020202020204" pitchFamily="34" charset="0"/>
              </a:rPr>
              <a:t>, </a:t>
            </a:r>
            <a:r>
              <a:rPr lang="ru-RU" altLang="ru-RU" sz="1700" dirty="0" err="1">
                <a:latin typeface="Arial" panose="020B0604020202020204" pitchFamily="34" charset="0"/>
              </a:rPr>
              <a:t>ростові</a:t>
            </a:r>
            <a:r>
              <a:rPr lang="ru-RU" altLang="ru-RU" sz="1700" dirty="0">
                <a:latin typeface="Arial" panose="020B0604020202020204" pitchFamily="34" charset="0"/>
              </a:rPr>
              <a:t> </a:t>
            </a:r>
            <a:r>
              <a:rPr lang="ru-RU" altLang="ru-RU" sz="1700" dirty="0" err="1">
                <a:latin typeface="Arial" panose="020B0604020202020204" pitchFamily="34" charset="0"/>
              </a:rPr>
              <a:t>фактори</a:t>
            </a:r>
            <a:r>
              <a:rPr lang="ru-RU" altLang="ru-RU" sz="1700" dirty="0">
                <a:latin typeface="Arial" panose="020B0604020202020204" pitchFamily="34" charset="0"/>
              </a:rPr>
              <a:t>, </a:t>
            </a:r>
            <a:r>
              <a:rPr lang="ru-RU" altLang="ru-RU" sz="1700" dirty="0" err="1">
                <a:latin typeface="Arial" panose="020B0604020202020204" pitchFamily="34" charset="0"/>
              </a:rPr>
              <a:t>мінеральні</a:t>
            </a:r>
            <a:r>
              <a:rPr lang="ru-RU" altLang="ru-RU" sz="1700" dirty="0">
                <a:latin typeface="Arial" panose="020B0604020202020204" pitchFamily="34" charset="0"/>
              </a:rPr>
              <a:t> </a:t>
            </a:r>
            <a:r>
              <a:rPr lang="ru-RU" altLang="ru-RU" sz="1700" dirty="0" err="1">
                <a:latin typeface="Arial" panose="020B0604020202020204" pitchFamily="34" charset="0"/>
              </a:rPr>
              <a:t>сполуки</a:t>
            </a:r>
            <a:r>
              <a:rPr lang="ru-RU" altLang="ru-RU" sz="1700" dirty="0">
                <a:latin typeface="Arial" panose="020B0604020202020204" pitchFamily="34" charset="0"/>
              </a:rPr>
              <a:t>, </a:t>
            </a:r>
            <a:r>
              <a:rPr lang="ru-RU" altLang="ru-RU" sz="1700" dirty="0" err="1">
                <a:latin typeface="Arial" panose="020B0604020202020204" pitchFamily="34" charset="0"/>
              </a:rPr>
              <a:t>мікроелементи</a:t>
            </a:r>
            <a:r>
              <a:rPr lang="ru-RU" altLang="ru-RU" sz="1700" dirty="0">
                <a:latin typeface="Arial" panose="020B0604020202020204" pitchFamily="34" charset="0"/>
              </a:rPr>
              <a:t>.</a:t>
            </a:r>
          </a:p>
          <a:p>
            <a:pPr marL="0" indent="0" algn="just" eaLnBrk="1" hangingPunct="1">
              <a:spcBef>
                <a:spcPts val="1200"/>
              </a:spcBef>
              <a:spcAft>
                <a:spcPct val="0"/>
              </a:spcAft>
            </a:pPr>
            <a:r>
              <a:rPr lang="ru-RU" altLang="ru-RU" dirty="0" smtClean="0">
                <a:latin typeface="Arial" panose="020B0604020202020204" pitchFamily="34" charset="0"/>
              </a:rPr>
              <a:t>При </a:t>
            </a:r>
            <a:r>
              <a:rPr lang="ru-RU" altLang="ru-RU" dirty="0" err="1" smtClean="0">
                <a:latin typeface="Arial" panose="020B0604020202020204" pitchFamily="34" charset="0"/>
              </a:rPr>
              <a:t>діагностичному</a:t>
            </a:r>
            <a:r>
              <a:rPr lang="ru-RU" altLang="ru-RU" dirty="0" smtClean="0">
                <a:latin typeface="Arial" panose="020B0604020202020204" pitchFamily="34" charset="0"/>
              </a:rPr>
              <a:t> </a:t>
            </a:r>
            <a:r>
              <a:rPr lang="ru-RU" altLang="ru-RU" dirty="0" err="1" smtClean="0">
                <a:latin typeface="Arial" panose="020B0604020202020204" pitchFamily="34" charset="0"/>
              </a:rPr>
              <a:t>культивуванні</a:t>
            </a:r>
            <a:r>
              <a:rPr lang="ru-RU" altLang="ru-RU" dirty="0" smtClean="0">
                <a:latin typeface="Arial" panose="020B0604020202020204" pitchFamily="34" charset="0"/>
              </a:rPr>
              <a:t> </a:t>
            </a:r>
            <a:r>
              <a:rPr lang="ru-RU" altLang="ru-RU" dirty="0" err="1" smtClean="0">
                <a:latin typeface="Arial" panose="020B0604020202020204" pitchFamily="34" charset="0"/>
              </a:rPr>
              <a:t>бактерії</a:t>
            </a:r>
            <a:r>
              <a:rPr lang="ru-RU" altLang="ru-RU" dirty="0" smtClean="0">
                <a:latin typeface="Arial" panose="020B0604020202020204" pitchFamily="34" charset="0"/>
              </a:rPr>
              <a:t> </a:t>
            </a:r>
            <a:r>
              <a:rPr lang="ru-RU" altLang="ru-RU" dirty="0" err="1" smtClean="0">
                <a:latin typeface="Arial" panose="020B0604020202020204" pitchFamily="34" charset="0"/>
              </a:rPr>
              <a:t>разділяють</a:t>
            </a:r>
            <a:r>
              <a:rPr lang="ru-RU" altLang="ru-RU" dirty="0" smtClean="0">
                <a:latin typeface="Arial" panose="020B0604020202020204" pitchFamily="34" charset="0"/>
              </a:rPr>
              <a:t> на:</a:t>
            </a:r>
          </a:p>
          <a:p>
            <a:pPr marL="0" indent="0" algn="just" eaLnBrk="1" hangingPunct="1">
              <a:spcBef>
                <a:spcPct val="0"/>
              </a:spcBef>
              <a:spcAft>
                <a:spcPct val="0"/>
              </a:spcAft>
            </a:pPr>
            <a:endParaRPr lang="ru-RU" altLang="ru-RU" dirty="0" smtClean="0">
              <a:latin typeface="Arial" panose="020B0604020202020204" pitchFamily="34" charset="0"/>
            </a:endParaRPr>
          </a:p>
          <a:p>
            <a:pPr marL="0" indent="0" algn="just" eaLnBrk="1" hangingPunct="1">
              <a:spcBef>
                <a:spcPct val="0"/>
              </a:spcBef>
              <a:spcAft>
                <a:spcPct val="0"/>
              </a:spcAft>
            </a:pPr>
            <a:endParaRPr lang="ru-RU" altLang="ru-RU" dirty="0" smtClean="0">
              <a:latin typeface="Arial" panose="020B0604020202020204" pitchFamily="34" charset="0"/>
            </a:endParaRPr>
          </a:p>
          <a:p>
            <a:pPr marL="0" indent="0" algn="just" eaLnBrk="1" hangingPunct="1">
              <a:spcBef>
                <a:spcPct val="0"/>
              </a:spcBef>
              <a:spcAft>
                <a:spcPct val="0"/>
              </a:spcAft>
            </a:pPr>
            <a:endParaRPr lang="ru-RU" altLang="ru-RU" dirty="0" smtClean="0">
              <a:latin typeface="Arial" panose="020B0604020202020204" pitchFamily="34" charset="0"/>
            </a:endParaRPr>
          </a:p>
          <a:p>
            <a:pPr marL="0" indent="0" algn="just" eaLnBrk="1" hangingPunct="1">
              <a:spcBef>
                <a:spcPct val="0"/>
              </a:spcBef>
              <a:spcAft>
                <a:spcPct val="0"/>
              </a:spcAft>
            </a:pPr>
            <a:endParaRPr lang="ru-RU" altLang="ru-RU" dirty="0" smtClean="0">
              <a:latin typeface="Arial" panose="020B0604020202020204" pitchFamily="34" charset="0"/>
            </a:endParaRPr>
          </a:p>
          <a:p>
            <a:pPr marL="0" indent="0" algn="just" eaLnBrk="1" hangingPunct="1">
              <a:spcBef>
                <a:spcPct val="0"/>
              </a:spcBef>
              <a:spcAft>
                <a:spcPct val="0"/>
              </a:spcAft>
            </a:pPr>
            <a:endParaRPr lang="ru-RU" altLang="ru-RU" dirty="0" smtClean="0">
              <a:latin typeface="Arial" panose="020B06040202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7433552"/>
              </p:ext>
            </p:extLst>
          </p:nvPr>
        </p:nvGraphicFramePr>
        <p:xfrm>
          <a:off x="1631950" y="2565400"/>
          <a:ext cx="8567738" cy="1150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38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838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5093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</a:rPr>
                        <a:t>МЕТАТРОФИ  (САПРОФІТИ)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/>
                        <a:t>Відносно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прості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органічні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сполуки</a:t>
                      </a:r>
                      <a:r>
                        <a:rPr lang="ru-RU" sz="1600" dirty="0"/>
                        <a:t> та </a:t>
                      </a:r>
                      <a:r>
                        <a:rPr lang="ru-RU" sz="1600" dirty="0" err="1"/>
                        <a:t>використовують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мертвий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поживний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матеріал</a:t>
                      </a:r>
                      <a:endParaRPr lang="ru-RU" sz="1800" dirty="0"/>
                    </a:p>
                  </a:txBody>
                  <a:tcPr marL="91427" marR="91427" marT="45673" marB="45673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</a:rPr>
                        <a:t>ПАРАТРОФИ  (ПАРАЗИТИ)</a:t>
                      </a:r>
                    </a:p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/>
                        <a:t>Використовують</a:t>
                      </a:r>
                      <a:r>
                        <a:rPr lang="ru-RU" sz="1800" dirty="0"/>
                        <a:t> </a:t>
                      </a:r>
                      <a:r>
                        <a:rPr lang="ru-RU" sz="1600" dirty="0" err="1"/>
                        <a:t>складні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сполуки,що</a:t>
                      </a:r>
                      <a:r>
                        <a:rPr lang="ru-RU" sz="1600" dirty="0"/>
                        <a:t> часто </a:t>
                      </a:r>
                      <a:r>
                        <a:rPr lang="ru-RU" sz="1600" dirty="0" err="1"/>
                        <a:t>знаходяться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тільки</a:t>
                      </a:r>
                      <a:r>
                        <a:rPr lang="ru-RU" sz="1600" dirty="0"/>
                        <a:t> в </a:t>
                      </a:r>
                      <a:r>
                        <a:rPr lang="ru-RU" sz="1600" dirty="0" err="1"/>
                        <a:t>живих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організмах</a:t>
                      </a:r>
                      <a:r>
                        <a:rPr lang="ru-RU" sz="1600" dirty="0"/>
                        <a:t>.</a:t>
                      </a:r>
                      <a:endParaRPr lang="ru-RU" sz="1800" dirty="0"/>
                    </a:p>
                  </a:txBody>
                  <a:tcPr marL="91427" marR="91427" marT="45673" marB="45673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9" name="Прямая со стрелкой 8"/>
          <p:cNvCxnSpPr/>
          <p:nvPr/>
        </p:nvCxnSpPr>
        <p:spPr>
          <a:xfrm>
            <a:off x="7586663" y="3284539"/>
            <a:ext cx="0" cy="1222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6348413" y="2268538"/>
            <a:ext cx="266700" cy="296862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5232400" y="2268538"/>
            <a:ext cx="287338" cy="296862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Таблица 23"/>
          <p:cNvGraphicFramePr>
            <a:graphicFrameLocks noGrp="1"/>
          </p:cNvGraphicFramePr>
          <p:nvPr/>
        </p:nvGraphicFramePr>
        <p:xfrm>
          <a:off x="1847850" y="5589589"/>
          <a:ext cx="8496300" cy="11890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8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8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903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7030A0"/>
                          </a:solidFill>
                        </a:rPr>
                        <a:t>НЕВИБАГЛИВІ</a:t>
                      </a:r>
                    </a:p>
                    <a:p>
                      <a:pPr algn="ctr"/>
                      <a:r>
                        <a:rPr lang="ru-RU" sz="1800" dirty="0" err="1">
                          <a:solidFill>
                            <a:srgbClr val="0070C0"/>
                          </a:solidFill>
                        </a:rPr>
                        <a:t>ростуть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</a:rPr>
                        <a:t> на </a:t>
                      </a:r>
                      <a:r>
                        <a:rPr lang="ru-RU" sz="1800" dirty="0" err="1">
                          <a:solidFill>
                            <a:srgbClr val="0070C0"/>
                          </a:solidFill>
                        </a:rPr>
                        <a:t>простих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</a:rPr>
                        <a:t>,</a:t>
                      </a:r>
                      <a:r>
                        <a:rPr lang="ru-RU" sz="18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ru-RU" sz="1800" baseline="0" dirty="0" err="1">
                          <a:solidFill>
                            <a:srgbClr val="0070C0"/>
                          </a:solidFill>
                        </a:rPr>
                        <a:t>універсальних</a:t>
                      </a:r>
                      <a:r>
                        <a:rPr lang="ru-RU" sz="18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ru-RU" sz="1800" baseline="0" dirty="0" err="1">
                          <a:solidFill>
                            <a:srgbClr val="0070C0"/>
                          </a:solidFill>
                        </a:rPr>
                        <a:t>поживних</a:t>
                      </a:r>
                      <a:r>
                        <a:rPr lang="ru-RU" sz="18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ru-RU" sz="1800" baseline="0" dirty="0" err="1">
                          <a:solidFill>
                            <a:srgbClr val="0070C0"/>
                          </a:solidFill>
                        </a:rPr>
                        <a:t>середовищах</a:t>
                      </a:r>
                      <a:endParaRPr lang="ru-RU" sz="1800" dirty="0">
                        <a:solidFill>
                          <a:srgbClr val="0070C0"/>
                        </a:solidFill>
                      </a:endParaRPr>
                    </a:p>
                  </a:txBody>
                  <a:tcPr marL="91433" marR="91433" marT="45732" marB="45732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7030A0"/>
                          </a:solidFill>
                        </a:rPr>
                        <a:t>ВИБАГЛИВІ</a:t>
                      </a:r>
                    </a:p>
                    <a:p>
                      <a:pPr algn="ctr"/>
                      <a:r>
                        <a:rPr lang="ru-RU" sz="1800" dirty="0" err="1">
                          <a:solidFill>
                            <a:srgbClr val="0070C0"/>
                          </a:solidFill>
                        </a:rPr>
                        <a:t>ростуть</a:t>
                      </a:r>
                      <a:r>
                        <a:rPr lang="ru-RU" sz="1800" baseline="0" dirty="0">
                          <a:solidFill>
                            <a:srgbClr val="0070C0"/>
                          </a:solidFill>
                        </a:rPr>
                        <a:t> на </a:t>
                      </a:r>
                      <a:r>
                        <a:rPr lang="ru-RU" sz="1800" baseline="0" dirty="0" err="1">
                          <a:solidFill>
                            <a:srgbClr val="0070C0"/>
                          </a:solidFill>
                        </a:rPr>
                        <a:t>спеціальних</a:t>
                      </a:r>
                      <a:r>
                        <a:rPr lang="ru-RU" sz="18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ru-RU" sz="1800" baseline="0" dirty="0" err="1">
                          <a:solidFill>
                            <a:srgbClr val="0070C0"/>
                          </a:solidFill>
                        </a:rPr>
                        <a:t>поживних</a:t>
                      </a:r>
                      <a:r>
                        <a:rPr lang="ru-RU" sz="18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ru-RU" sz="1800" baseline="0" dirty="0" err="1">
                          <a:solidFill>
                            <a:srgbClr val="0070C0"/>
                          </a:solidFill>
                        </a:rPr>
                        <a:t>середовищах</a:t>
                      </a:r>
                      <a:endParaRPr lang="ru-RU" sz="1800" dirty="0">
                        <a:solidFill>
                          <a:srgbClr val="0070C0"/>
                        </a:solidFill>
                      </a:endParaRPr>
                    </a:p>
                  </a:txBody>
                  <a:tcPr marL="91433" marR="91433" marT="45732" marB="45732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8316329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9726" y="260350"/>
            <a:ext cx="8856663" cy="501650"/>
          </a:xfrm>
          <a:blipFill dpi="0" rotWithShape="1">
            <a:blip r:embed="rId3" cstate="print">
              <a:alphaModFix amt="34000"/>
            </a:blip>
            <a:srcRect/>
            <a:tile tx="0" ty="0" sx="100000" sy="100000" flip="none" algn="tl"/>
          </a:blipFill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spc="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Бактеріальні</a:t>
            </a:r>
            <a:r>
              <a:rPr lang="ru-RU" sz="2800" b="1" spc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800" b="1" spc="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транспортні</a:t>
            </a:r>
            <a:r>
              <a:rPr lang="ru-RU" sz="2800" b="1" spc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800" b="1" spc="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системи</a:t>
            </a:r>
            <a:endParaRPr lang="ru-RU" sz="2800" b="1" spc="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31747" name="Picture 3" descr="A screenshot of a cell phone&#10;&#10;Description automatically generat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314" y="908051"/>
            <a:ext cx="8461375" cy="554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6730414"/>
      </p:ext>
    </p:extLst>
  </p:cSld>
  <p:clrMapOvr>
    <a:masterClrMapping/>
  </p:clrMapOvr>
  <p:transition spd="slow">
    <p:pull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/>
          </p:cNvSpPr>
          <p:nvPr>
            <p:ph type="title"/>
          </p:nvPr>
        </p:nvSpPr>
        <p:spPr bwMode="auto">
          <a:xfrm>
            <a:off x="1855787" y="0"/>
            <a:ext cx="8435975" cy="61277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ru-RU" sz="3200" b="1" cap="none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Фосфотрансферазна</a:t>
            </a:r>
            <a:r>
              <a:rPr lang="ru-RU" sz="3200" b="1" cap="none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 система</a:t>
            </a:r>
            <a:endParaRPr lang="ru-RU" sz="3200" b="1" cap="none" dirty="0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32771" name="Picture 2" descr="A picture containing fruit, food&#10;&#10;Description automatically generat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196" y="704821"/>
            <a:ext cx="6308157" cy="4181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039" y="5362982"/>
            <a:ext cx="119409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Прикладом системи перенесення радикалів, яка є звичайною для бактерій, є </a:t>
            </a:r>
            <a:r>
              <a:rPr lang="uk-UA" dirty="0" err="1"/>
              <a:t>фосфотрансферазна</a:t>
            </a:r>
            <a:r>
              <a:rPr lang="uk-UA" dirty="0"/>
              <a:t> система. Вона транспортує багато цукрів та </a:t>
            </a:r>
            <a:r>
              <a:rPr lang="uk-UA" dirty="0" smtClean="0"/>
              <a:t>їхніх похідних</a:t>
            </a:r>
            <a:r>
              <a:rPr lang="uk-UA" dirty="0"/>
              <a:t>, які </a:t>
            </a:r>
            <a:r>
              <a:rPr lang="uk-UA" dirty="0" err="1"/>
              <a:t>фосфорилюються</a:t>
            </a:r>
            <a:r>
              <a:rPr lang="uk-UA" dirty="0"/>
              <a:t> у процесі перенесення і надходять у клітину </a:t>
            </a:r>
            <a:r>
              <a:rPr lang="uk-UA" dirty="0" smtClean="0"/>
              <a:t>у вигляді </a:t>
            </a:r>
            <a:r>
              <a:rPr lang="uk-UA" dirty="0" err="1"/>
              <a:t>цукрофосфатів</a:t>
            </a:r>
            <a:r>
              <a:rPr lang="uk-UA" dirty="0"/>
              <a:t>. Оскільки мембрана є практично непроникливою </a:t>
            </a:r>
            <a:r>
              <a:rPr lang="uk-UA" dirty="0" smtClean="0"/>
              <a:t>для більшості </a:t>
            </a:r>
            <a:r>
              <a:rPr lang="uk-UA" dirty="0" err="1"/>
              <a:t>фосфорильованих</a:t>
            </a:r>
            <a:r>
              <a:rPr lang="uk-UA" dirty="0"/>
              <a:t> </a:t>
            </a:r>
            <a:r>
              <a:rPr lang="uk-UA" dirty="0" err="1"/>
              <a:t>сполук</a:t>
            </a:r>
            <a:r>
              <a:rPr lang="uk-UA" dirty="0"/>
              <a:t>, то </a:t>
            </a:r>
            <a:r>
              <a:rPr lang="uk-UA" dirty="0" err="1"/>
              <a:t>цукрофосфати</a:t>
            </a:r>
            <a:r>
              <a:rPr lang="uk-UA" dirty="0"/>
              <a:t>, які утворилися</a:t>
            </a:r>
            <a:r>
              <a:rPr lang="uk-UA" dirty="0" smtClean="0"/>
              <a:t>, затримуються </a:t>
            </a:r>
            <a:r>
              <a:rPr lang="uk-UA" dirty="0"/>
              <a:t>в середині клітини.</a:t>
            </a:r>
          </a:p>
        </p:txBody>
      </p:sp>
    </p:spTree>
    <p:extLst>
      <p:ext uri="{BB962C8B-B14F-4D97-AF65-F5344CB8AC3E}">
        <p14:creationId xmlns:p14="http://schemas.microsoft.com/office/powerpoint/2010/main" val="3855980236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03388" y="188913"/>
            <a:ext cx="8640762" cy="6553200"/>
          </a:xfrm>
        </p:spPr>
        <p:txBody>
          <a:bodyPr/>
          <a:lstStyle/>
          <a:p>
            <a:pPr marL="0" indent="0" algn="ctr" eaLnBrk="1" hangingPunct="1"/>
            <a:r>
              <a:rPr lang="ru-RU" altLang="uk-UA" sz="4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КУЛЬТИВУВАННЯ БАКТЕРІЙ</a:t>
            </a:r>
          </a:p>
          <a:p>
            <a:pPr marL="0" indent="0" algn="ctr" eaLnBrk="1"/>
            <a:r>
              <a:rPr lang="ru-RU" altLang="uk-UA" sz="2400" dirty="0">
                <a:solidFill>
                  <a:srgbClr val="7030A0"/>
                </a:solidFill>
                <a:latin typeface="Arial" panose="020B0604020202020204" pitchFamily="34" charset="0"/>
              </a:rPr>
              <a:t>ДЛЯ КУЛЬТИВУВАННЯ КОЖНОГО ВИДА БАКТЕРІЙ НЕОБХІДНІ ПЕВНІ УМОВИ:</a:t>
            </a:r>
          </a:p>
          <a:p>
            <a:pPr marL="0" indent="0" eaLnBrk="1">
              <a:spcBef>
                <a:spcPts val="1200"/>
              </a:spcBef>
            </a:pPr>
            <a:r>
              <a:rPr lang="ru-RU" altLang="uk-UA" sz="2400" dirty="0">
                <a:solidFill>
                  <a:srgbClr val="090EE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ПОЖИВНЕ СЕРЕДОВИЩЕ.</a:t>
            </a:r>
            <a:r>
              <a:rPr lang="ru-RU" altLang="uk-UA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ru-RU" altLang="uk-UA" sz="24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Вимоги</a:t>
            </a:r>
            <a:r>
              <a:rPr lang="ru-RU" altLang="uk-UA" sz="2400" dirty="0">
                <a:latin typeface="Arial" panose="020B0604020202020204" pitchFamily="34" charset="0"/>
              </a:rPr>
              <a:t>: </a:t>
            </a:r>
            <a:r>
              <a:rPr lang="ru-RU" altLang="uk-UA" sz="2400" dirty="0" err="1">
                <a:latin typeface="Arial" panose="020B0604020202020204" pitchFamily="34" charset="0"/>
              </a:rPr>
              <a:t>вміст</a:t>
            </a:r>
            <a:r>
              <a:rPr lang="ru-RU" altLang="uk-UA" sz="2400" dirty="0">
                <a:latin typeface="Arial" panose="020B0604020202020204" pitchFamily="34" charset="0"/>
              </a:rPr>
              <a:t> </a:t>
            </a:r>
            <a:r>
              <a:rPr lang="ru-RU" altLang="uk-UA" sz="2400" dirty="0" err="1">
                <a:latin typeface="Arial" panose="020B0604020202020204" pitchFamily="34" charset="0"/>
              </a:rPr>
              <a:t>необхідних</a:t>
            </a:r>
            <a:r>
              <a:rPr lang="ru-RU" altLang="uk-UA" sz="2400" dirty="0">
                <a:latin typeface="Arial" panose="020B0604020202020204" pitchFamily="34" charset="0"/>
              </a:rPr>
              <a:t> </a:t>
            </a:r>
            <a:r>
              <a:rPr lang="ru-RU" altLang="uk-UA" sz="2400" dirty="0" err="1">
                <a:latin typeface="Arial" panose="020B0604020202020204" pitchFamily="34" charset="0"/>
              </a:rPr>
              <a:t>поживних</a:t>
            </a:r>
            <a:r>
              <a:rPr lang="ru-RU" altLang="uk-UA" sz="2400" dirty="0">
                <a:latin typeface="Arial" panose="020B0604020202020204" pitchFamily="34" charset="0"/>
              </a:rPr>
              <a:t> </a:t>
            </a:r>
            <a:r>
              <a:rPr lang="ru-RU" altLang="uk-UA" sz="2400" dirty="0" err="1">
                <a:latin typeface="Arial" panose="020B0604020202020204" pitchFamily="34" charset="0"/>
              </a:rPr>
              <a:t>речовин</a:t>
            </a:r>
            <a:r>
              <a:rPr lang="ru-RU" altLang="uk-UA" sz="2400" dirty="0">
                <a:latin typeface="Arial" panose="020B0604020202020204" pitchFamily="34" charset="0"/>
              </a:rPr>
              <a:t> в </a:t>
            </a:r>
            <a:r>
              <a:rPr lang="ru-RU" altLang="uk-UA" sz="2400" dirty="0" err="1">
                <a:latin typeface="Arial" panose="020B0604020202020204" pitchFamily="34" charset="0"/>
              </a:rPr>
              <a:t>доступній</a:t>
            </a:r>
            <a:r>
              <a:rPr lang="ru-RU" altLang="uk-UA" sz="2400" dirty="0">
                <a:latin typeface="Arial" panose="020B0604020202020204" pitchFamily="34" charset="0"/>
              </a:rPr>
              <a:t> </a:t>
            </a:r>
            <a:r>
              <a:rPr lang="ru-RU" altLang="uk-UA" sz="2400" dirty="0" err="1">
                <a:latin typeface="Arial" panose="020B0604020202020204" pitchFamily="34" charset="0"/>
              </a:rPr>
              <a:t>формі</a:t>
            </a:r>
            <a:r>
              <a:rPr lang="ru-RU" altLang="uk-UA" sz="2400" dirty="0">
                <a:latin typeface="Arial" panose="020B0604020202020204" pitchFamily="34" charset="0"/>
              </a:rPr>
              <a:t>, </a:t>
            </a:r>
            <a:r>
              <a:rPr lang="ru-RU" altLang="uk-UA" sz="2400" dirty="0" err="1">
                <a:latin typeface="Arial" panose="020B0604020202020204" pitchFamily="34" charset="0"/>
              </a:rPr>
              <a:t>певний</a:t>
            </a:r>
            <a:r>
              <a:rPr lang="ru-RU" altLang="uk-UA" sz="2400" dirty="0">
                <a:latin typeface="Arial" panose="020B0604020202020204" pitchFamily="34" charset="0"/>
              </a:rPr>
              <a:t> рН (</a:t>
            </a:r>
            <a:r>
              <a:rPr lang="ru-RU" altLang="uk-UA" sz="2400" dirty="0" err="1">
                <a:latin typeface="Arial" panose="020B0604020202020204" pitchFamily="34" charset="0"/>
              </a:rPr>
              <a:t>частіше</a:t>
            </a:r>
            <a:r>
              <a:rPr lang="ru-RU" altLang="uk-UA" sz="2400" dirty="0">
                <a:latin typeface="Arial" panose="020B0604020202020204" pitchFamily="34" charset="0"/>
              </a:rPr>
              <a:t> за все - 7,2 - 7,6), </a:t>
            </a:r>
            <a:r>
              <a:rPr lang="ru-RU" altLang="uk-UA" sz="2400" dirty="0" err="1">
                <a:latin typeface="Arial" panose="020B0604020202020204" pitchFamily="34" charset="0"/>
              </a:rPr>
              <a:t>необхідна</a:t>
            </a:r>
            <a:r>
              <a:rPr lang="ru-RU" altLang="uk-UA" sz="2400" dirty="0">
                <a:latin typeface="Arial" panose="020B0604020202020204" pitchFamily="34" charset="0"/>
              </a:rPr>
              <a:t> </a:t>
            </a:r>
            <a:r>
              <a:rPr lang="ru-RU" altLang="uk-UA" sz="2400" dirty="0" err="1">
                <a:latin typeface="Arial" panose="020B0604020202020204" pitchFamily="34" charset="0"/>
              </a:rPr>
              <a:t>консистенція</a:t>
            </a:r>
            <a:r>
              <a:rPr lang="ru-RU" altLang="uk-UA" sz="2400" dirty="0">
                <a:latin typeface="Arial" panose="020B0604020202020204" pitchFamily="34" charset="0"/>
              </a:rPr>
              <a:t> (</a:t>
            </a:r>
            <a:r>
              <a:rPr lang="ru-RU" altLang="uk-UA" sz="2400" dirty="0" err="1">
                <a:latin typeface="Arial" panose="020B0604020202020204" pitchFamily="34" charset="0"/>
              </a:rPr>
              <a:t>рідкі</a:t>
            </a:r>
            <a:r>
              <a:rPr lang="ru-RU" altLang="uk-UA" sz="2400" dirty="0">
                <a:latin typeface="Arial" panose="020B0604020202020204" pitchFamily="34" charset="0"/>
              </a:rPr>
              <a:t>, </a:t>
            </a:r>
            <a:r>
              <a:rPr lang="ru-RU" altLang="uk-UA" sz="2400" dirty="0" err="1">
                <a:latin typeface="Arial" panose="020B0604020202020204" pitchFamily="34" charset="0"/>
              </a:rPr>
              <a:t>щільні</a:t>
            </a:r>
            <a:r>
              <a:rPr lang="ru-RU" altLang="uk-UA" sz="2400" dirty="0">
                <a:latin typeface="Arial" panose="020B0604020202020204" pitchFamily="34" charset="0"/>
              </a:rPr>
              <a:t>, </a:t>
            </a:r>
            <a:r>
              <a:rPr lang="ru-RU" altLang="uk-UA" sz="2400" dirty="0" err="1">
                <a:latin typeface="Arial" panose="020B0604020202020204" pitchFamily="34" charset="0"/>
              </a:rPr>
              <a:t>напіврідкі</a:t>
            </a:r>
            <a:r>
              <a:rPr lang="ru-RU" altLang="uk-UA" sz="2400" dirty="0">
                <a:latin typeface="Arial" panose="020B0604020202020204" pitchFamily="34" charset="0"/>
              </a:rPr>
              <a:t> </a:t>
            </a:r>
            <a:r>
              <a:rPr lang="ru-RU" altLang="uk-UA" sz="2400" dirty="0" err="1">
                <a:latin typeface="Arial" panose="020B0604020202020204" pitchFamily="34" charset="0"/>
              </a:rPr>
              <a:t>середовища</a:t>
            </a:r>
            <a:r>
              <a:rPr lang="ru-RU" altLang="uk-UA" sz="2400" dirty="0">
                <a:latin typeface="Arial" panose="020B0604020202020204" pitchFamily="34" charset="0"/>
              </a:rPr>
              <a:t>), </a:t>
            </a:r>
            <a:r>
              <a:rPr lang="ru-RU" altLang="uk-UA" sz="2400" dirty="0" err="1">
                <a:latin typeface="Arial" panose="020B0604020202020204" pitchFamily="34" charset="0"/>
              </a:rPr>
              <a:t>стерильність</a:t>
            </a:r>
            <a:r>
              <a:rPr lang="ru-RU" altLang="uk-UA" sz="2400" dirty="0">
                <a:latin typeface="Arial" panose="020B0604020202020204" pitchFamily="34" charset="0"/>
              </a:rPr>
              <a:t>, </a:t>
            </a:r>
            <a:r>
              <a:rPr lang="ru-RU" altLang="uk-UA" sz="2400" dirty="0" err="1">
                <a:latin typeface="Arial" panose="020B0604020202020204" pitchFamily="34" charset="0"/>
              </a:rPr>
              <a:t>якщо</a:t>
            </a:r>
            <a:r>
              <a:rPr lang="ru-RU" altLang="uk-UA" sz="2400" dirty="0">
                <a:latin typeface="Arial" panose="020B0604020202020204" pitchFamily="34" charset="0"/>
              </a:rPr>
              <a:t> </a:t>
            </a:r>
            <a:r>
              <a:rPr lang="ru-RU" altLang="uk-UA" sz="2400" dirty="0" err="1">
                <a:latin typeface="Arial" panose="020B0604020202020204" pitchFamily="34" charset="0"/>
              </a:rPr>
              <a:t>можливо</a:t>
            </a:r>
            <a:r>
              <a:rPr lang="ru-RU" altLang="uk-UA" sz="2400" dirty="0">
                <a:latin typeface="Arial" panose="020B0604020202020204" pitchFamily="34" charset="0"/>
              </a:rPr>
              <a:t> - </a:t>
            </a:r>
            <a:r>
              <a:rPr lang="ru-RU" altLang="uk-UA" sz="2400" dirty="0" err="1">
                <a:latin typeface="Arial" panose="020B0604020202020204" pitchFamily="34" charset="0"/>
              </a:rPr>
              <a:t>прозорість</a:t>
            </a:r>
            <a:r>
              <a:rPr lang="ru-RU" altLang="uk-UA" sz="2400" dirty="0">
                <a:latin typeface="Arial" panose="020B0604020202020204" pitchFamily="34" charset="0"/>
              </a:rPr>
              <a:t>, </a:t>
            </a:r>
            <a:r>
              <a:rPr lang="ru-RU" altLang="uk-UA" sz="2400" dirty="0" err="1">
                <a:latin typeface="Arial" panose="020B0604020202020204" pitchFamily="34" charset="0"/>
              </a:rPr>
              <a:t>зручна</a:t>
            </a:r>
            <a:r>
              <a:rPr lang="ru-RU" altLang="uk-UA" sz="2400" dirty="0">
                <a:latin typeface="Arial" panose="020B0604020202020204" pitchFamily="34" charset="0"/>
              </a:rPr>
              <a:t> фасовка,  </a:t>
            </a:r>
            <a:r>
              <a:rPr lang="ru-RU" altLang="uk-UA" sz="2400" dirty="0" err="1">
                <a:latin typeface="Arial" panose="020B0604020202020204" pitchFamily="34" charset="0"/>
              </a:rPr>
              <a:t>економічність</a:t>
            </a:r>
            <a:r>
              <a:rPr lang="ru-RU" altLang="uk-UA" sz="2400" dirty="0">
                <a:latin typeface="Arial" panose="020B0604020202020204" pitchFamily="34" charset="0"/>
              </a:rPr>
              <a:t>. </a:t>
            </a:r>
          </a:p>
          <a:p>
            <a:pPr marL="0" indent="0" eaLnBrk="1"/>
            <a:r>
              <a:rPr lang="ru-RU" altLang="uk-UA" sz="2400" dirty="0">
                <a:solidFill>
                  <a:srgbClr val="090EE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УМОВИ </a:t>
            </a:r>
            <a:r>
              <a:rPr lang="ru-RU" altLang="uk-UA" sz="2400" dirty="0" smtClean="0">
                <a:solidFill>
                  <a:srgbClr val="090EE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АЕРАЦІЇ </a:t>
            </a:r>
            <a:r>
              <a:rPr lang="uk-UA" altLang="uk-UA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в залежності</a:t>
            </a:r>
            <a:r>
              <a:rPr lang="ru-RU" altLang="uk-UA" sz="2400" dirty="0">
                <a:latin typeface="Arial" panose="020B0604020202020204" pitchFamily="34" charset="0"/>
              </a:rPr>
              <a:t> </a:t>
            </a:r>
            <a:r>
              <a:rPr lang="ru-RU" altLang="uk-UA" sz="2400" dirty="0" err="1">
                <a:latin typeface="Arial" panose="020B0604020202020204" pitchFamily="34" charset="0"/>
              </a:rPr>
              <a:t>від</a:t>
            </a:r>
            <a:r>
              <a:rPr lang="ru-RU" altLang="uk-UA" sz="2400" dirty="0">
                <a:latin typeface="Arial" panose="020B0604020202020204" pitchFamily="34" charset="0"/>
              </a:rPr>
              <a:t> типу </a:t>
            </a:r>
            <a:r>
              <a:rPr lang="ru-RU" altLang="uk-UA" sz="2400" dirty="0" err="1">
                <a:latin typeface="Arial" panose="020B0604020202020204" pitchFamily="34" charset="0"/>
              </a:rPr>
              <a:t>дихання</a:t>
            </a:r>
            <a:r>
              <a:rPr lang="ru-RU" altLang="uk-UA" sz="2400" dirty="0">
                <a:latin typeface="Arial" panose="020B0604020202020204" pitchFamily="34" charset="0"/>
              </a:rPr>
              <a:t>.</a:t>
            </a:r>
          </a:p>
          <a:p>
            <a:pPr marL="0" indent="0" eaLnBrk="1"/>
            <a:r>
              <a:rPr lang="ru-RU" altLang="uk-UA" sz="2400" dirty="0">
                <a:solidFill>
                  <a:srgbClr val="090EE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ТЕМПЕРАТУРА </a:t>
            </a:r>
            <a:r>
              <a:rPr lang="ru-RU" altLang="uk-UA" sz="2400" dirty="0" err="1">
                <a:latin typeface="Arial" panose="020B0604020202020204" pitchFamily="34" charset="0"/>
              </a:rPr>
              <a:t>створюється</a:t>
            </a:r>
            <a:r>
              <a:rPr lang="ru-RU" altLang="uk-UA" sz="2400" dirty="0">
                <a:latin typeface="Arial" panose="020B0604020202020204" pitchFamily="34" charset="0"/>
              </a:rPr>
              <a:t> в </a:t>
            </a:r>
            <a:r>
              <a:rPr lang="ru-RU" altLang="uk-UA" sz="2400" dirty="0" err="1">
                <a:latin typeface="Arial" panose="020B0604020202020204" pitchFamily="34" charset="0"/>
              </a:rPr>
              <a:t>термостаті</a:t>
            </a:r>
            <a:r>
              <a:rPr lang="ru-RU" altLang="uk-UA" sz="2400" dirty="0">
                <a:latin typeface="Arial" panose="020B0604020202020204" pitchFamily="34" charset="0"/>
              </a:rPr>
              <a:t>. </a:t>
            </a:r>
            <a:r>
              <a:rPr lang="ru-RU" altLang="uk-UA" sz="2400" dirty="0" err="1">
                <a:latin typeface="Arial" panose="020B0604020202020204" pitchFamily="34" charset="0"/>
              </a:rPr>
              <a:t>Більшість</a:t>
            </a:r>
            <a:r>
              <a:rPr lang="ru-RU" altLang="uk-UA" sz="2400" dirty="0">
                <a:latin typeface="Arial" panose="020B0604020202020204" pitchFamily="34" charset="0"/>
              </a:rPr>
              <a:t> </a:t>
            </a:r>
            <a:r>
              <a:rPr lang="ru-RU" altLang="uk-UA" sz="2400" dirty="0" err="1">
                <a:latin typeface="Arial" panose="020B0604020202020204" pitchFamily="34" charset="0"/>
              </a:rPr>
              <a:t>патогенних</a:t>
            </a:r>
            <a:r>
              <a:rPr lang="ru-RU" altLang="uk-UA" sz="2400" dirty="0">
                <a:latin typeface="Arial" panose="020B0604020202020204" pitchFamily="34" charset="0"/>
              </a:rPr>
              <a:t> </a:t>
            </a:r>
            <a:r>
              <a:rPr lang="ru-RU" altLang="uk-UA" sz="2400" dirty="0" err="1">
                <a:latin typeface="Arial" panose="020B0604020202020204" pitchFamily="34" charset="0"/>
              </a:rPr>
              <a:t>бактерій</a:t>
            </a:r>
            <a:r>
              <a:rPr lang="ru-RU" altLang="uk-UA" sz="2400" dirty="0">
                <a:latin typeface="Arial" panose="020B0604020202020204" pitchFamily="34" charset="0"/>
              </a:rPr>
              <a:t> -  </a:t>
            </a:r>
            <a:r>
              <a:rPr lang="ru-RU" altLang="uk-UA" sz="2400" dirty="0" err="1">
                <a:latin typeface="Arial" panose="020B0604020202020204" pitchFamily="34" charset="0"/>
              </a:rPr>
              <a:t>мезофили</a:t>
            </a:r>
            <a:r>
              <a:rPr lang="ru-RU" altLang="uk-UA" sz="2400" dirty="0">
                <a:latin typeface="Arial" panose="020B0604020202020204" pitchFamily="34" charset="0"/>
              </a:rPr>
              <a:t> (37°С).</a:t>
            </a:r>
          </a:p>
          <a:p>
            <a:pPr marL="0" indent="0" eaLnBrk="1"/>
            <a:r>
              <a:rPr lang="ru-RU" altLang="uk-UA" sz="2400" dirty="0">
                <a:solidFill>
                  <a:srgbClr val="090EE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ВІДСУТНІСТЬ ШКІДЛИВИХ ФАКТОРІВ</a:t>
            </a:r>
            <a:r>
              <a:rPr lang="ru-RU" altLang="uk-UA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. </a:t>
            </a:r>
            <a:endParaRPr lang="ru-RU" altLang="uk-UA" sz="24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09536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83" name="Group 4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0530775"/>
              </p:ext>
            </p:extLst>
          </p:nvPr>
        </p:nvGraphicFramePr>
        <p:xfrm>
          <a:off x="1524000" y="403226"/>
          <a:ext cx="9144000" cy="6221413"/>
        </p:xfrm>
        <a:graphic>
          <a:graphicData uri="http://schemas.openxmlformats.org/drawingml/2006/table">
            <a:tbl>
              <a:tblPr/>
              <a:tblGrid>
                <a:gridCol w="2627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63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98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4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Вид</a:t>
                      </a: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Назначение</a:t>
                      </a: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Примеры</a:t>
                      </a: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3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90EEB"/>
                          </a:solidFill>
                          <a:effectLst/>
                          <a:latin typeface="Arial" charset="0"/>
                        </a:rPr>
                        <a:t>Прості</a:t>
                      </a:r>
                      <a:endParaRPr kumimoji="0" lang="ru-RU" sz="2100" b="1" i="0" u="none" strike="noStrike" cap="none" normalizeH="0" baseline="0" dirty="0">
                        <a:ln>
                          <a:noFill/>
                        </a:ln>
                        <a:solidFill>
                          <a:srgbClr val="090EEB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90EEB"/>
                          </a:solidFill>
                          <a:effectLst/>
                          <a:latin typeface="Arial" charset="0"/>
                        </a:rPr>
                        <a:t>(</a:t>
                      </a:r>
                      <a:r>
                        <a:rPr kumimoji="0" lang="ru-RU" sz="2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90EEB"/>
                          </a:solidFill>
                          <a:effectLst/>
                          <a:latin typeface="Arial" charset="0"/>
                        </a:rPr>
                        <a:t>универсальні</a:t>
                      </a:r>
                      <a:r>
                        <a:rPr kumimoji="0" lang="ru-RU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90EEB"/>
                          </a:solidFill>
                          <a:effectLst/>
                          <a:latin typeface="Arial" charset="0"/>
                        </a:rPr>
                        <a:t>)</a:t>
                      </a:r>
                      <a:endParaRPr kumimoji="0" lang="ru-RU" sz="2100" b="1" i="0" u="none" strike="noStrike" cap="none" normalizeH="0" baseline="0" dirty="0">
                        <a:ln>
                          <a:noFill/>
                        </a:ln>
                        <a:solidFill>
                          <a:srgbClr val="090EEB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Для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невибагливих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бактерій</a:t>
                      </a: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D3D4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МПБ, МПА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0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90EEB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ru-RU" sz="2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90EEB"/>
                          </a:solidFill>
                          <a:effectLst/>
                          <a:latin typeface="Arial" charset="0"/>
                        </a:rPr>
                        <a:t>Спеціальні</a:t>
                      </a:r>
                      <a:endParaRPr kumimoji="0" lang="ru-RU" sz="2100" b="1" i="0" u="none" strike="noStrike" cap="none" normalizeH="0" baseline="0" dirty="0">
                        <a:ln>
                          <a:noFill/>
                        </a:ln>
                        <a:solidFill>
                          <a:srgbClr val="090EEB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Для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вибагливих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бактерій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D3D4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Глюкозний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МПБ, </a:t>
                      </a: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Кров’яний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МПА, </a:t>
                      </a: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середовище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Кітта-Тароцці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4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90EEB"/>
                          </a:solidFill>
                          <a:effectLst/>
                          <a:latin typeface="Arial" charset="0"/>
                        </a:rPr>
                        <a:t>Диференціально</a:t>
                      </a:r>
                      <a:r>
                        <a:rPr kumimoji="0" lang="ru-RU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90EEB"/>
                          </a:solidFill>
                          <a:effectLst/>
                          <a:latin typeface="Arial" charset="0"/>
                        </a:rPr>
                        <a:t> - </a:t>
                      </a:r>
                      <a:r>
                        <a:rPr kumimoji="0" lang="ru-RU" sz="2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90EEB"/>
                          </a:solidFill>
                          <a:effectLst/>
                          <a:latin typeface="Arial" charset="0"/>
                        </a:rPr>
                        <a:t>діагностичні</a:t>
                      </a:r>
                      <a:endParaRPr kumimoji="0" lang="ru-RU" sz="2100" b="1" i="0" u="none" strike="noStrike" cap="none" normalizeH="0" baseline="0" dirty="0">
                        <a:ln>
                          <a:noFill/>
                        </a:ln>
                        <a:solidFill>
                          <a:srgbClr val="090EEB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Для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диферен-ціювання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бактерій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D3D4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Середовища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Гісса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, 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Ендо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Левіна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/>
                      </a:r>
                      <a:b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ЖСА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14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90EEB"/>
                          </a:solidFill>
                          <a:effectLst/>
                          <a:latin typeface="Arial" charset="0"/>
                        </a:rPr>
                        <a:t>Елективні</a:t>
                      </a:r>
                      <a:r>
                        <a:rPr kumimoji="0" lang="ru-RU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90EEB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2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90EEB"/>
                          </a:solidFill>
                          <a:effectLst/>
                          <a:latin typeface="Arial" charset="0"/>
                        </a:rPr>
                        <a:t>селективні</a:t>
                      </a:r>
                      <a:endParaRPr kumimoji="0" lang="ru-RU" sz="2100" b="1" i="0" u="none" strike="noStrike" cap="none" normalizeH="0" baseline="0" dirty="0">
                        <a:ln>
                          <a:noFill/>
                        </a:ln>
                        <a:solidFill>
                          <a:srgbClr val="090EEB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100" b="1" i="0" u="none" strike="noStrike" cap="none" normalizeH="0" baseline="0" dirty="0">
                        <a:ln>
                          <a:noFill/>
                        </a:ln>
                        <a:solidFill>
                          <a:srgbClr val="090EEB"/>
                        </a:solidFill>
                        <a:effectLst/>
                        <a:latin typeface="Arial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Для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накопичення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бактерій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певного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виду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D3D4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Лужна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пептона вода,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Ру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Плоскірева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, Мюллера,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селенітовий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бульйон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93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90EEB"/>
                          </a:solidFill>
                          <a:effectLst/>
                          <a:latin typeface="Arial" charset="0"/>
                        </a:rPr>
                        <a:t>Транспортні</a:t>
                      </a:r>
                      <a:r>
                        <a:rPr kumimoji="0" lang="ru-RU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90EEB"/>
                          </a:solidFill>
                          <a:effectLst/>
                          <a:latin typeface="Arial" charset="0"/>
                        </a:rPr>
                        <a:t> та</a:t>
                      </a:r>
                    </a:p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90EEB"/>
                          </a:solidFill>
                          <a:effectLst/>
                          <a:latin typeface="Arial" charset="0"/>
                        </a:rPr>
                        <a:t>Консервуючі</a:t>
                      </a:r>
                      <a:endParaRPr kumimoji="0" lang="ru-RU" sz="2100" b="1" i="0" u="none" strike="noStrike" cap="none" normalizeH="0" baseline="0" dirty="0">
                        <a:ln>
                          <a:noFill/>
                        </a:ln>
                        <a:solidFill>
                          <a:srgbClr val="090EEB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Для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збереження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бактерій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під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час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транспортування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D3D4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Гліцеринова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суміш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Середовище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Амієса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(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напіврідкий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МПА з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активованим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вугіллям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) 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4848" name="TextBox 4"/>
          <p:cNvSpPr txBox="1">
            <a:spLocks noChangeArrowheads="1"/>
          </p:cNvSpPr>
          <p:nvPr/>
        </p:nvSpPr>
        <p:spPr bwMode="auto">
          <a:xfrm>
            <a:off x="1919289" y="14288"/>
            <a:ext cx="8569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C00000"/>
                </a:solidFill>
              </a:rPr>
              <a:t>КЛАСИФІКАЦІЯ ПОЖИВНИХ СЕРЕДОВИЩ ЗА ПРИЗНАЧЕННЯМ</a:t>
            </a:r>
          </a:p>
        </p:txBody>
      </p:sp>
    </p:spTree>
    <p:extLst>
      <p:ext uri="{BB962C8B-B14F-4D97-AF65-F5344CB8AC3E}">
        <p14:creationId xmlns:p14="http://schemas.microsoft.com/office/powerpoint/2010/main" val="160733284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1" y="152400"/>
            <a:ext cx="8291513" cy="53975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ТИПИ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ДИХАННЯ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бактерІй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915" name="Rectangle 165"/>
          <p:cNvSpPr>
            <a:spLocks noChangeArrowheads="1"/>
          </p:cNvSpPr>
          <p:nvPr/>
        </p:nvSpPr>
        <p:spPr bwMode="auto">
          <a:xfrm>
            <a:off x="1524001" y="572400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1800" b="0">
              <a:solidFill>
                <a:srgbClr val="000000"/>
              </a:solidFill>
            </a:endParaRPr>
          </a:p>
        </p:txBody>
      </p:sp>
      <p:graphicFrame>
        <p:nvGraphicFramePr>
          <p:cNvPr id="8497" name="Group 30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393113"/>
              </p:ext>
            </p:extLst>
          </p:nvPr>
        </p:nvGraphicFramePr>
        <p:xfrm>
          <a:off x="1919289" y="690563"/>
          <a:ext cx="8675687" cy="5867401"/>
        </p:xfrm>
        <a:graphic>
          <a:graphicData uri="http://schemas.openxmlformats.org/drawingml/2006/table">
            <a:tbl>
              <a:tblPr/>
              <a:tblGrid>
                <a:gridCol w="2160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69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87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Тип </a:t>
                      </a:r>
                      <a:r>
                        <a:rPr kumimoji="0" 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дихання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7" marB="45717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Умови</a:t>
                      </a: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аерації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7" marB="45717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Приклади</a:t>
                      </a: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7" marB="45717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Культиву-вання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7" marB="45717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Аероби</a:t>
                      </a:r>
                      <a:endParaRPr kumimoji="0" lang="ru-RU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7" marB="45717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2C4F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Вільний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 доступ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кисню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7" marB="45717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Pseudomonas</a:t>
                      </a: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aeruginosa</a:t>
                      </a: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Термостат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7" marB="45717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76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Факультатив-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ні</a:t>
                      </a:r>
                      <a:r>
                        <a:rPr kumimoji="0" lang="ru-RU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2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анаероби</a:t>
                      </a:r>
                      <a:endParaRPr kumimoji="0" lang="ru-RU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7" marB="45717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2C4F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Вільний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 доступ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кисню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7" marB="45717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Большість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патогенних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бактерій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Термостат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492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Мікро</a:t>
                      </a:r>
                      <a:r>
                        <a:rPr kumimoji="0" lang="ru-RU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аерофили</a:t>
                      </a:r>
                      <a:endParaRPr kumimoji="0" lang="ru-RU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Капнофили</a:t>
                      </a:r>
                      <a:endParaRPr kumimoji="0" lang="ru-RU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2C4F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Знижений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вміст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 О</a:t>
                      </a:r>
                      <a:r>
                        <a:rPr kumimoji="0" lang="ru-RU" sz="20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2</a:t>
                      </a: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Підвищений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 - СО</a:t>
                      </a:r>
                      <a:r>
                        <a:rPr kumimoji="0" lang="ru-RU" sz="20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2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Brucella abortus</a:t>
                      </a: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Helicobacter pylori</a:t>
                      </a: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7" marB="45717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>
                        <a:alpha val="5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pitchFamily="34" charset="0"/>
                        </a:rPr>
                        <a:t>Анаеростат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Arial" pitchFamily="34" charset="0"/>
                        </a:rPr>
                        <a:t>,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спец.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обладнання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,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средовище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Кітт-Тароцці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7" marB="45717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5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Облігатні</a:t>
                      </a:r>
                      <a:r>
                        <a:rPr kumimoji="0" lang="ru-RU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2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анаероби</a:t>
                      </a:r>
                      <a:endParaRPr kumimoji="0" lang="ru-RU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7" marB="45717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2C4F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Без доступа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кисню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7" marB="45717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Clostridium </a:t>
                      </a:r>
                      <a:r>
                        <a:rPr kumimoji="0" lang="en-US" sz="20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tetani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>
                        <a:alpha val="5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8947" name="Rectangle 294"/>
          <p:cNvSpPr>
            <a:spLocks noChangeArrowheads="1"/>
          </p:cNvSpPr>
          <p:nvPr/>
        </p:nvSpPr>
        <p:spPr bwMode="auto">
          <a:xfrm>
            <a:off x="1524001" y="5693847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18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051930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/>
          </p:cNvSpPr>
          <p:nvPr>
            <p:ph type="body" idx="1"/>
          </p:nvPr>
        </p:nvSpPr>
        <p:spPr>
          <a:xfrm>
            <a:off x="1703389" y="188913"/>
            <a:ext cx="8713787" cy="6553200"/>
          </a:xfrm>
        </p:spPr>
        <p:txBody>
          <a:bodyPr/>
          <a:lstStyle/>
          <a:p>
            <a:pPr algn="ctr">
              <a:buFont typeface="Arial" charset="0"/>
              <a:buNone/>
              <a:defRPr/>
            </a:pPr>
            <a:r>
              <a:rPr lang="ru-RU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СТВОРЕННЯ АНАЕРОБНИХ УМОВ</a:t>
            </a:r>
          </a:p>
          <a:p>
            <a:pPr algn="ctr">
              <a:buFont typeface="Arial" charset="0"/>
              <a:buNone/>
              <a:defRPr/>
            </a:pPr>
            <a:endParaRPr lang="ru-RU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39939" name="Picture 4" descr="Анаэростат старый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6" y="836613"/>
            <a:ext cx="3186113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Picture 7" descr="анаэростат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1189" y="765175"/>
            <a:ext cx="2947987" cy="302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8" descr="Микроанаэростат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839" y="765175"/>
            <a:ext cx="1152525" cy="236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Text Box 9"/>
          <p:cNvSpPr txBox="1">
            <a:spLocks noChangeArrowheads="1"/>
          </p:cNvSpPr>
          <p:nvPr/>
        </p:nvSpPr>
        <p:spPr bwMode="auto">
          <a:xfrm>
            <a:off x="1895476" y="6107114"/>
            <a:ext cx="294481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lnSpc>
                <a:spcPts val="1200"/>
              </a:lnSpc>
              <a:spcBef>
                <a:spcPct val="5000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Стаціонарний </a:t>
            </a:r>
          </a:p>
          <a:p>
            <a:pPr algn="ctr" fontAlgn="base">
              <a:lnSpc>
                <a:spcPts val="1200"/>
              </a:lnSpc>
              <a:spcBef>
                <a:spcPct val="5000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>анаеростат</a:t>
            </a:r>
          </a:p>
        </p:txBody>
      </p:sp>
      <p:sp>
        <p:nvSpPr>
          <p:cNvPr id="39943" name="Text Box 10"/>
          <p:cNvSpPr txBox="1">
            <a:spLocks noChangeArrowheads="1"/>
          </p:cNvSpPr>
          <p:nvPr/>
        </p:nvSpPr>
        <p:spPr bwMode="auto">
          <a:xfrm>
            <a:off x="4873626" y="3141663"/>
            <a:ext cx="23018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1800">
                <a:solidFill>
                  <a:srgbClr val="000000"/>
                </a:solidFill>
              </a:rPr>
              <a:t>Мікроанаеростат</a:t>
            </a:r>
          </a:p>
        </p:txBody>
      </p:sp>
      <p:pic>
        <p:nvPicPr>
          <p:cNvPr id="39944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389" y="3649663"/>
            <a:ext cx="1317625" cy="222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Picture 1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8551" y="3819525"/>
            <a:ext cx="2447925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6" name="TextBox 2"/>
          <p:cNvSpPr txBox="1">
            <a:spLocks noChangeArrowheads="1"/>
          </p:cNvSpPr>
          <p:nvPr/>
        </p:nvSpPr>
        <p:spPr bwMode="auto">
          <a:xfrm>
            <a:off x="4681538" y="5934075"/>
            <a:ext cx="29464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800">
                <a:solidFill>
                  <a:srgbClr val="000000"/>
                </a:solidFill>
              </a:rPr>
              <a:t>Шляхом вигорання </a:t>
            </a:r>
            <a:r>
              <a:rPr lang="ru-RU" altLang="ru-RU">
                <a:solidFill>
                  <a:srgbClr val="000000"/>
                </a:solidFill>
              </a:rPr>
              <a:t>О</a:t>
            </a:r>
            <a:r>
              <a:rPr lang="ru-RU" altLang="ru-RU" baseline="-25000">
                <a:solidFill>
                  <a:srgbClr val="000000"/>
                </a:solidFill>
              </a:rPr>
              <a:t>2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1800" b="0" baseline="-25000">
              <a:solidFill>
                <a:srgbClr val="000000"/>
              </a:solidFill>
            </a:endParaRPr>
          </a:p>
        </p:txBody>
      </p:sp>
      <p:sp>
        <p:nvSpPr>
          <p:cNvPr id="39947" name="TextBox 3"/>
          <p:cNvSpPr txBox="1">
            <a:spLocks noChangeArrowheads="1"/>
          </p:cNvSpPr>
          <p:nvPr/>
        </p:nvSpPr>
        <p:spPr bwMode="auto">
          <a:xfrm>
            <a:off x="8685213" y="5732463"/>
            <a:ext cx="12239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800">
                <a:solidFill>
                  <a:srgbClr val="000000"/>
                </a:solidFill>
              </a:rPr>
              <a:t>Трубки Бурри</a:t>
            </a:r>
          </a:p>
        </p:txBody>
      </p:sp>
      <p:sp>
        <p:nvSpPr>
          <p:cNvPr id="2" name="AutoShape 2" descr="Anaerostats| Danla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356218"/>
      </p:ext>
    </p:extLst>
  </p:cSld>
  <p:clrMapOvr>
    <a:masterClrMapping/>
  </p:clrMapOvr>
  <p:transition spd="slow">
    <p:pull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0" y="260351"/>
            <a:ext cx="9036050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Набір</a:t>
            </a:r>
            <a:r>
              <a:rPr lang="ru-RU" sz="2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для </a:t>
            </a:r>
            <a:r>
              <a:rPr lang="ru-RU" sz="2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культивування</a:t>
            </a:r>
            <a:r>
              <a:rPr lang="ru-RU" sz="2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в </a:t>
            </a:r>
            <a:r>
              <a:rPr lang="ru-RU" sz="2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анаеробних</a:t>
            </a:r>
            <a:r>
              <a:rPr lang="ru-RU" sz="2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умовах</a:t>
            </a:r>
            <a:r>
              <a:rPr lang="ru-RU" sz="2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988" y="1052513"/>
            <a:ext cx="6697662" cy="545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0470993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uk-UA" altLang="uk-UA" sz="2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+mn-ea"/>
                <a:cs typeface="+mn-cs"/>
              </a:rPr>
              <a:t>СТВОРЕННЯ АНАЕРОБНИХ УМОВ В СУЧАСНОМУ АНАЕРОСТАТІ</a:t>
            </a:r>
            <a:r>
              <a:rPr lang="en-US" altLang="uk-UA" sz="2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+mn-ea"/>
                <a:cs typeface="+mn-cs"/>
              </a:rPr>
              <a:t>, </a:t>
            </a:r>
            <a:r>
              <a:rPr lang="en-US" altLang="uk-UA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+mn-ea"/>
                <a:cs typeface="+mn-cs"/>
              </a:rPr>
              <a:t>BACTRON,Sheldon</a:t>
            </a:r>
            <a:r>
              <a:rPr lang="en-US" altLang="uk-U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+mn-ea"/>
                <a:cs typeface="+mn-cs"/>
              </a:rPr>
              <a:t> Manufacturing Inc., USA</a:t>
            </a:r>
            <a:endParaRPr lang="ru-RU" dirty="0"/>
          </a:p>
        </p:txBody>
      </p:sp>
      <p:pic>
        <p:nvPicPr>
          <p:cNvPr id="8195" name="Объект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1628775"/>
            <a:ext cx="7900988" cy="4662488"/>
          </a:xfrm>
        </p:spPr>
      </p:pic>
    </p:spTree>
    <p:extLst>
      <p:ext uri="{BB962C8B-B14F-4D97-AF65-F5344CB8AC3E}">
        <p14:creationId xmlns:p14="http://schemas.microsoft.com/office/powerpoint/2010/main" val="619800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altLang="uk-UA" smtClean="0"/>
          </a:p>
        </p:txBody>
      </p:sp>
      <p:sp>
        <p:nvSpPr>
          <p:cNvPr id="921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altLang="uk-UA" smtClean="0"/>
          </a:p>
        </p:txBody>
      </p:sp>
      <p:pic>
        <p:nvPicPr>
          <p:cNvPr id="9220" name="Рисунок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0" y="274638"/>
            <a:ext cx="8669338" cy="650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875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BFB3F155-FB48-D02C-FEB9-2496BD704BFF}"/>
              </a:ext>
            </a:extLst>
          </p:cNvPr>
          <p:cNvSpPr txBox="1">
            <a:spLocks/>
          </p:cNvSpPr>
          <p:nvPr/>
        </p:nvSpPr>
        <p:spPr>
          <a:xfrm>
            <a:off x="1776414" y="579438"/>
            <a:ext cx="8639175" cy="36036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uk-UA" altLang="uk-UA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ТЕМПЕРАТУРНИЙ ОПТИМУМ БАКТЕРІЙ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6F9426-42DC-C96D-1626-8002BDD062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52" y="1484784"/>
            <a:ext cx="11454168" cy="46085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85BF55A-B043-7452-A631-888E12E0D049}"/>
              </a:ext>
            </a:extLst>
          </p:cNvPr>
          <p:cNvSpPr txBox="1"/>
          <p:nvPr/>
        </p:nvSpPr>
        <p:spPr>
          <a:xfrm>
            <a:off x="0" y="6581001"/>
            <a:ext cx="42867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Microbiology: Canadian Edition by Wendy Keenleyside</a:t>
            </a:r>
            <a:endParaRPr lang="uk-UA" sz="12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310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31951" y="763588"/>
            <a:ext cx="8856663" cy="529431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ru-RU" sz="2000" b="1" dirty="0">
                <a:solidFill>
                  <a:srgbClr val="090E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ОКСИДОРЕДУКТАЗИ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 - </a:t>
            </a:r>
            <a:r>
              <a:rPr lang="ru-RU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каталізують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реакції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окиснення-відновлення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</a:p>
          <a:p>
            <a:pPr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ru-RU" sz="2000" b="1" dirty="0">
                <a:solidFill>
                  <a:srgbClr val="090E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ТРАНСФЕРАЗИ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- </a:t>
            </a:r>
            <a:r>
              <a:rPr lang="ru-RU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каталізують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реакції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переносу </a:t>
            </a:r>
            <a:r>
              <a:rPr lang="ru-RU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різних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груп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від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донора до акцептора.</a:t>
            </a:r>
          </a:p>
          <a:p>
            <a:pPr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ru-RU" sz="2000" b="1" dirty="0" smtClean="0">
                <a:solidFill>
                  <a:srgbClr val="090E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Г</a:t>
            </a:r>
            <a:r>
              <a:rPr lang="uk-UA" sz="2000" b="1" dirty="0" smtClean="0">
                <a:solidFill>
                  <a:srgbClr val="090E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І</a:t>
            </a:r>
            <a:r>
              <a:rPr lang="ru-RU" sz="2000" b="1" dirty="0" smtClean="0">
                <a:solidFill>
                  <a:srgbClr val="090E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ДРОЛАЗИ</a:t>
            </a:r>
            <a:r>
              <a:rPr lang="ru-RU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– </a:t>
            </a:r>
            <a:r>
              <a:rPr lang="ru-RU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каталізують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разрив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зв’язків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в субстратах з </a:t>
            </a:r>
            <a:r>
              <a:rPr lang="ru-RU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приєднанням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води.</a:t>
            </a:r>
          </a:p>
          <a:p>
            <a:pPr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ru-RU" sz="2000" b="1" dirty="0">
                <a:solidFill>
                  <a:srgbClr val="090E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ЛІАЗИ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- </a:t>
            </a:r>
            <a:r>
              <a:rPr lang="ru-RU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каталізують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реакції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разрив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зв’язків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в субстратах без </a:t>
            </a:r>
            <a:r>
              <a:rPr lang="ru-RU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приєднання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води </a:t>
            </a:r>
            <a:r>
              <a:rPr lang="ru-RU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чи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окиснення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</a:p>
          <a:p>
            <a:pPr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ru-RU" sz="2000" b="1" dirty="0">
                <a:solidFill>
                  <a:srgbClr val="090E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ІЗОМЕРАЗИ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- </a:t>
            </a:r>
            <a:r>
              <a:rPr lang="ru-RU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каталізують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перетворення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в межах </a:t>
            </a:r>
            <a:r>
              <a:rPr lang="ru-RU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однієї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молекули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ru-RU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внутрішньомолекулярні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перебудови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).</a:t>
            </a:r>
          </a:p>
          <a:p>
            <a:pPr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ru-RU" sz="2000" b="1" dirty="0">
                <a:solidFill>
                  <a:srgbClr val="090E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ЛІГАЗИ (СИНТЕТАЗИ) 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- </a:t>
            </a:r>
            <a:r>
              <a:rPr lang="ru-RU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каталізують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приєднання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двох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молекул з </a:t>
            </a:r>
            <a:r>
              <a:rPr lang="ru-RU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використанням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енергії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фосфатних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зв’язків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</a:p>
          <a:p>
            <a:pPr algn="ctr"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ru-RU" sz="2400" b="1" spc="180" dirty="0">
                <a:solidFill>
                  <a:srgbClr val="7030A0"/>
                </a:solidFill>
                <a:latin typeface="Tahoma" pitchFamily="34" charset="0"/>
                <a:cs typeface="Tahoma" pitchFamily="34" charset="0"/>
              </a:rPr>
              <a:t>ЕНДОФЕРМЕНТИ. ЕКЗОФЕРМЕНТИ</a:t>
            </a:r>
          </a:p>
          <a:p>
            <a:pPr algn="ctr"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rgbClr val="7030A0"/>
                </a:solidFill>
                <a:latin typeface="Tahoma" pitchFamily="34" charset="0"/>
                <a:cs typeface="Tahoma" pitchFamily="34" charset="0"/>
              </a:rPr>
              <a:t>КОНСТИТУТИВНІ. ІНДУКОВАНІ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135189" y="115888"/>
            <a:ext cx="8251825" cy="6477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600" b="1" spc="6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ФЕРМЕНТИ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БАКТЕРІЙ</a:t>
            </a:r>
          </a:p>
        </p:txBody>
      </p:sp>
    </p:spTree>
    <p:extLst>
      <p:ext uri="{BB962C8B-B14F-4D97-AF65-F5344CB8AC3E}">
        <p14:creationId xmlns:p14="http://schemas.microsoft.com/office/powerpoint/2010/main" val="3337226516"/>
      </p:ext>
    </p:extLst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1" y="152401"/>
            <a:ext cx="8291513" cy="684213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24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КласИфІкацІя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4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ферментІв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4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бактерІй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ЗА </a:t>
            </a:r>
            <a:r>
              <a:rPr lang="ru-RU" sz="24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субстратноЮ</a:t>
            </a:r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4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спецИфІчнІстЮ</a:t>
            </a: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74826" y="1052514"/>
            <a:ext cx="8569325" cy="5329237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marL="1619250" indent="0" eaLnBrk="1">
              <a:defRPr/>
            </a:pPr>
            <a:r>
              <a:rPr lang="ru-RU" sz="2800" dirty="0">
                <a:solidFill>
                  <a:srgbClr val="7030A0"/>
                </a:solidFill>
              </a:rPr>
              <a:t>ПРОТЕОЛІТИЧНІ, </a:t>
            </a:r>
          </a:p>
          <a:p>
            <a:pPr marL="1619250" indent="0" eaLnBrk="1">
              <a:defRPr/>
            </a:pPr>
            <a:r>
              <a:rPr lang="ru-RU" sz="2800" dirty="0">
                <a:solidFill>
                  <a:srgbClr val="7030A0"/>
                </a:solidFill>
              </a:rPr>
              <a:t>ГЛІКОЛІТИЧНІ, </a:t>
            </a:r>
          </a:p>
          <a:p>
            <a:pPr marL="1619250" indent="0" eaLnBrk="1">
              <a:defRPr/>
            </a:pPr>
            <a:r>
              <a:rPr lang="ru-RU" sz="2800" dirty="0">
                <a:solidFill>
                  <a:srgbClr val="7030A0"/>
                </a:solidFill>
              </a:rPr>
              <a:t>ЛІПОЛІТИЧНІ, </a:t>
            </a:r>
          </a:p>
          <a:p>
            <a:pPr marL="1619250" indent="0" eaLnBrk="1">
              <a:defRPr/>
            </a:pPr>
            <a:r>
              <a:rPr lang="ru-RU" sz="2800" dirty="0" smtClean="0">
                <a:solidFill>
                  <a:srgbClr val="7030A0"/>
                </a:solidFill>
              </a:rPr>
              <a:t>НУКЛЕАЗНІ,</a:t>
            </a:r>
            <a:endParaRPr lang="ru-RU" sz="2800" dirty="0">
              <a:solidFill>
                <a:srgbClr val="7030A0"/>
              </a:solidFill>
            </a:endParaRPr>
          </a:p>
          <a:p>
            <a:pPr marL="1619250" indent="0" eaLnBrk="1">
              <a:defRPr/>
            </a:pPr>
            <a:r>
              <a:rPr lang="ru-RU" sz="2800" dirty="0" smtClean="0">
                <a:solidFill>
                  <a:srgbClr val="7030A0"/>
                </a:solidFill>
              </a:rPr>
              <a:t>ОКСИДО-РЕДУКТАЗНІ </a:t>
            </a:r>
          </a:p>
          <a:p>
            <a:pPr marL="1619250" indent="0" eaLnBrk="1">
              <a:defRPr/>
            </a:pPr>
            <a:endParaRPr lang="ru-RU" sz="2800" dirty="0">
              <a:solidFill>
                <a:srgbClr val="FF0000"/>
              </a:solidFill>
            </a:endParaRPr>
          </a:p>
          <a:p>
            <a:pPr marL="1619250" indent="0" algn="ctr" eaLnBrk="1">
              <a:defRPr/>
            </a:pPr>
            <a:r>
              <a:rPr lang="ru-RU" sz="2400" dirty="0" err="1">
                <a:solidFill>
                  <a:srgbClr val="FF0000"/>
                </a:solidFill>
              </a:rPr>
              <a:t>Ферментативна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 err="1">
                <a:solidFill>
                  <a:srgbClr val="FF0000"/>
                </a:solidFill>
              </a:rPr>
              <a:t>активність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 err="1">
                <a:solidFill>
                  <a:srgbClr val="FF0000"/>
                </a:solidFill>
              </a:rPr>
              <a:t>бактерій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 err="1">
                <a:solidFill>
                  <a:srgbClr val="FF0000"/>
                </a:solidFill>
              </a:rPr>
              <a:t>вивчається</a:t>
            </a:r>
            <a:r>
              <a:rPr lang="ru-RU" sz="2400" dirty="0">
                <a:solidFill>
                  <a:srgbClr val="FF0000"/>
                </a:solidFill>
              </a:rPr>
              <a:t> шляхом </a:t>
            </a:r>
            <a:r>
              <a:rPr lang="ru-RU" sz="2400" dirty="0" err="1">
                <a:solidFill>
                  <a:srgbClr val="FF0000"/>
                </a:solidFill>
              </a:rPr>
              <a:t>посіву</a:t>
            </a:r>
            <a:r>
              <a:rPr lang="ru-RU" sz="2400" dirty="0">
                <a:solidFill>
                  <a:srgbClr val="FF0000"/>
                </a:solidFill>
              </a:rPr>
              <a:t> на </a:t>
            </a:r>
            <a:r>
              <a:rPr lang="ru-RU" sz="2400" dirty="0" err="1">
                <a:solidFill>
                  <a:srgbClr val="FF0000"/>
                </a:solidFill>
              </a:rPr>
              <a:t>диференціально-діагностичні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 err="1">
                <a:solidFill>
                  <a:srgbClr val="FF0000"/>
                </a:solidFill>
              </a:rPr>
              <a:t>поживні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 err="1">
                <a:solidFill>
                  <a:srgbClr val="FF0000"/>
                </a:solidFill>
              </a:rPr>
              <a:t>середовища</a:t>
            </a:r>
            <a:r>
              <a:rPr lang="ru-RU" sz="2400" dirty="0">
                <a:solidFill>
                  <a:srgbClr val="FF0000"/>
                </a:solidFill>
              </a:rPr>
              <a:t>.</a:t>
            </a:r>
          </a:p>
          <a:p>
            <a:pPr marL="1619250" indent="0" eaLnBrk="1">
              <a:defRPr/>
            </a:pPr>
            <a:r>
              <a:rPr lang="ru-RU" sz="2800" dirty="0">
                <a:solidFill>
                  <a:srgbClr val="FF0000"/>
                </a:solidFill>
              </a:rPr>
              <a:t>	</a:t>
            </a:r>
          </a:p>
          <a:p>
            <a:pPr marL="1619250" indent="0" eaLnBrk="1" hangingPunct="1">
              <a:defRPr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724265729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/>
          </p:cNvSpPr>
          <p:nvPr>
            <p:ph type="body" idx="1"/>
          </p:nvPr>
        </p:nvSpPr>
        <p:spPr>
          <a:xfrm>
            <a:off x="1617664" y="447675"/>
            <a:ext cx="8713787" cy="6440488"/>
          </a:xfrm>
        </p:spPr>
        <p:txBody>
          <a:bodyPr/>
          <a:lstStyle/>
          <a:p>
            <a:r>
              <a:rPr lang="ru-RU" altLang="ru-RU" smtClean="0">
                <a:latin typeface="Arial" panose="020B0604020202020204" pitchFamily="34" charset="0"/>
              </a:rPr>
              <a:t>  </a:t>
            </a:r>
          </a:p>
        </p:txBody>
      </p: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1712914" y="428626"/>
            <a:ext cx="3455987" cy="19081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 err="1">
                <a:solidFill>
                  <a:srgbClr val="090EEB"/>
                </a:solidFill>
                <a:latin typeface="Arial" charset="0"/>
              </a:rPr>
              <a:t>Принциповий</a:t>
            </a:r>
            <a:r>
              <a:rPr lang="ru-RU" sz="2000" b="1" dirty="0">
                <a:solidFill>
                  <a:srgbClr val="090EEB"/>
                </a:solidFill>
                <a:latin typeface="Arial" charset="0"/>
              </a:rPr>
              <a:t> склад </a:t>
            </a:r>
            <a:r>
              <a:rPr lang="ru-RU" sz="2000" b="1" dirty="0" err="1">
                <a:solidFill>
                  <a:srgbClr val="090EEB"/>
                </a:solidFill>
                <a:latin typeface="Arial" charset="0"/>
              </a:rPr>
              <a:t>диф</a:t>
            </a:r>
            <a:r>
              <a:rPr lang="ru-RU" sz="2000" b="1" dirty="0">
                <a:solidFill>
                  <a:srgbClr val="090EEB"/>
                </a:solidFill>
                <a:latin typeface="Arial" charset="0"/>
              </a:rPr>
              <a:t>.-</a:t>
            </a:r>
            <a:r>
              <a:rPr lang="ru-RU" sz="2000" b="1" dirty="0" err="1">
                <a:solidFill>
                  <a:srgbClr val="090EEB"/>
                </a:solidFill>
                <a:latin typeface="Arial" charset="0"/>
              </a:rPr>
              <a:t>діагн</a:t>
            </a:r>
            <a:r>
              <a:rPr lang="ru-RU" sz="2000" b="1" dirty="0">
                <a:solidFill>
                  <a:srgbClr val="090EEB"/>
                </a:solidFill>
                <a:latin typeface="Arial" charset="0"/>
              </a:rPr>
              <a:t>. </a:t>
            </a:r>
            <a:r>
              <a:rPr lang="ru-RU" sz="2000" b="1" dirty="0" err="1">
                <a:solidFill>
                  <a:srgbClr val="090EEB"/>
                </a:solidFill>
                <a:latin typeface="Arial" charset="0"/>
              </a:rPr>
              <a:t>середовищ</a:t>
            </a:r>
            <a:r>
              <a:rPr lang="ru-RU" sz="2000" b="1" dirty="0">
                <a:solidFill>
                  <a:srgbClr val="000000"/>
                </a:solidFill>
                <a:latin typeface="Arial" charset="0"/>
              </a:rPr>
              <a:t>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 err="1">
                <a:solidFill>
                  <a:srgbClr val="FF0000"/>
                </a:solidFill>
                <a:latin typeface="Arial" charset="0"/>
              </a:rPr>
              <a:t>Поживна</a:t>
            </a:r>
            <a:r>
              <a:rPr lang="ru-RU" sz="2000" b="1" dirty="0">
                <a:solidFill>
                  <a:srgbClr val="FF0000"/>
                </a:solidFill>
                <a:latin typeface="Arial" charset="0"/>
              </a:rPr>
              <a:t> основа </a:t>
            </a:r>
          </a:p>
          <a:p>
            <a:pPr marL="857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>
                <a:solidFill>
                  <a:srgbClr val="FF0000"/>
                </a:solidFill>
                <a:latin typeface="Arial" charset="0"/>
              </a:rPr>
              <a:t>Субстрат</a:t>
            </a:r>
          </a:p>
          <a:p>
            <a:pPr marL="857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 err="1">
                <a:solidFill>
                  <a:srgbClr val="FF0000"/>
                </a:solidFill>
                <a:latin typeface="Arial" charset="0"/>
              </a:rPr>
              <a:t>Індикатор</a:t>
            </a:r>
            <a:r>
              <a:rPr lang="ru-RU" sz="2000" b="1" dirty="0">
                <a:solidFill>
                  <a:srgbClr val="FF0000"/>
                </a:solidFill>
                <a:latin typeface="Arial" charset="0"/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3789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864" y="2044701"/>
            <a:ext cx="885825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33688" y="3667125"/>
            <a:ext cx="3262312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dirty="0" err="1">
                <a:solidFill>
                  <a:srgbClr val="000000"/>
                </a:solidFill>
                <a:latin typeface="Arial" charset="0"/>
              </a:rPr>
              <a:t>Ріст</a:t>
            </a:r>
            <a:r>
              <a:rPr lang="ru-RU" sz="16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600" b="1" i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E.coli</a:t>
            </a:r>
            <a:r>
              <a:rPr lang="en-US" sz="16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>
                <a:solidFill>
                  <a:srgbClr val="000000"/>
                </a:solidFill>
                <a:latin typeface="Arial" panose="020B0604020202020204" pitchFamily="34" charset="0"/>
                <a:cs typeface="Times New Roman" pitchFamily="18" charset="0"/>
              </a:rPr>
              <a:t>на середовище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Times New Roman" pitchFamily="18" charset="0"/>
              </a:rPr>
              <a:t> Эндо</a:t>
            </a:r>
            <a:endParaRPr lang="ru-RU" sz="1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296" name="TextBox 6"/>
          <p:cNvSpPr txBox="1">
            <a:spLocks noChangeArrowheads="1"/>
          </p:cNvSpPr>
          <p:nvPr/>
        </p:nvSpPr>
        <p:spPr bwMode="auto">
          <a:xfrm>
            <a:off x="1617018" y="2420888"/>
            <a:ext cx="461665" cy="1118346"/>
          </a:xfrm>
          <a:prstGeom prst="rect">
            <a:avLst/>
          </a:prstGeom>
          <a:noFill/>
          <a:ln>
            <a:noFill/>
          </a:ln>
        </p:spPr>
        <p:txBody>
          <a:bodyPr vert="vert27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>
                <a:solidFill>
                  <a:srgbClr val="000000"/>
                </a:solidFill>
              </a:rPr>
              <a:t>Сахароза</a:t>
            </a:r>
          </a:p>
        </p:txBody>
      </p:sp>
      <p:sp>
        <p:nvSpPr>
          <p:cNvPr id="37895" name="TextBox 7"/>
          <p:cNvSpPr txBox="1">
            <a:spLocks noChangeArrowheads="1"/>
          </p:cNvSpPr>
          <p:nvPr/>
        </p:nvSpPr>
        <p:spPr bwMode="auto">
          <a:xfrm>
            <a:off x="1617663" y="4137026"/>
            <a:ext cx="18653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0">
                <a:solidFill>
                  <a:srgbClr val="000000"/>
                </a:solidFill>
              </a:rPr>
              <a:t>Середовища Гісса</a:t>
            </a:r>
          </a:p>
        </p:txBody>
      </p:sp>
      <p:pic>
        <p:nvPicPr>
          <p:cNvPr id="37896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975" y="1620839"/>
            <a:ext cx="2014538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7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976" y="4005263"/>
            <a:ext cx="2087563" cy="209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8" name="TextBox 1"/>
          <p:cNvSpPr txBox="1">
            <a:spLocks noChangeArrowheads="1"/>
          </p:cNvSpPr>
          <p:nvPr/>
        </p:nvSpPr>
        <p:spPr bwMode="auto">
          <a:xfrm>
            <a:off x="3276600" y="6116638"/>
            <a:ext cx="2686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0">
                <a:solidFill>
                  <a:srgbClr val="000000"/>
                </a:solidFill>
              </a:rPr>
              <a:t>Колонії </a:t>
            </a:r>
            <a:r>
              <a:rPr lang="en-US" altLang="ru-RU" sz="16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coli</a:t>
            </a:r>
            <a:r>
              <a:rPr lang="en-US" altLang="ru-RU" sz="1600" b="0">
                <a:solidFill>
                  <a:srgbClr val="000000"/>
                </a:solidFill>
              </a:rPr>
              <a:t> </a:t>
            </a:r>
            <a:r>
              <a:rPr lang="uk-UA" altLang="ru-RU" sz="1600" b="0">
                <a:solidFill>
                  <a:srgbClr val="000000"/>
                </a:solidFill>
              </a:rPr>
              <a:t>та</a:t>
            </a:r>
            <a:r>
              <a:rPr lang="en-US" altLang="ru-RU" sz="1600" b="0">
                <a:solidFill>
                  <a:srgbClr val="000000"/>
                </a:solidFill>
              </a:rPr>
              <a:t> </a:t>
            </a:r>
            <a:r>
              <a:rPr lang="en-US" altLang="ru-RU" sz="16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uk-UA" altLang="ru-RU" sz="16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 sz="16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typhi</a:t>
            </a:r>
            <a:r>
              <a:rPr lang="uk-UA" altLang="ru-RU" sz="16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0">
                <a:solidFill>
                  <a:srgbClr val="000000"/>
                </a:solidFill>
              </a:rPr>
              <a:t>на середовищі МакКонки</a:t>
            </a:r>
          </a:p>
        </p:txBody>
      </p:sp>
      <p:cxnSp>
        <p:nvCxnSpPr>
          <p:cNvPr id="20" name="Прямая со стрелкой 19"/>
          <p:cNvCxnSpPr/>
          <p:nvPr/>
        </p:nvCxnSpPr>
        <p:spPr>
          <a:xfrm flipH="1" flipV="1">
            <a:off x="4057844" y="5550508"/>
            <a:ext cx="742012" cy="686804"/>
          </a:xfrm>
          <a:prstGeom prst="straightConnector1">
            <a:avLst/>
          </a:prstGeom>
          <a:ln w="19050"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9600000" scaled="0"/>
            </a:gradFill>
            <a:tailEnd type="arrow"/>
          </a:ln>
          <a:effectLst>
            <a:glow>
              <a:srgbClr val="FF0000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 flipV="1">
            <a:off x="4261215" y="5103833"/>
            <a:ext cx="1074646" cy="1096350"/>
          </a:xfrm>
          <a:prstGeom prst="straightConnector1">
            <a:avLst/>
          </a:prstGeom>
          <a:ln w="19050">
            <a:gradFill>
              <a:gsLst>
                <a:gs pos="0">
                  <a:srgbClr val="000000"/>
                </a:gs>
                <a:gs pos="42000">
                  <a:srgbClr val="0A128C"/>
                </a:gs>
                <a:gs pos="75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9600000" scaled="0"/>
            </a:gradFill>
            <a:tailEnd type="arrow"/>
          </a:ln>
          <a:effectLst>
            <a:glow>
              <a:srgbClr val="FF0000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6"/>
          <p:cNvSpPr txBox="1">
            <a:spLocks noChangeArrowheads="1"/>
          </p:cNvSpPr>
          <p:nvPr/>
        </p:nvSpPr>
        <p:spPr bwMode="auto">
          <a:xfrm>
            <a:off x="2721288" y="2308221"/>
            <a:ext cx="461665" cy="1118346"/>
          </a:xfrm>
          <a:prstGeom prst="rect">
            <a:avLst/>
          </a:prstGeom>
          <a:noFill/>
          <a:ln>
            <a:noFill/>
          </a:ln>
        </p:spPr>
        <p:txBody>
          <a:bodyPr vert="vert27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>
                <a:solidFill>
                  <a:srgbClr val="000000"/>
                </a:solidFill>
              </a:rPr>
              <a:t>Глюкоза</a:t>
            </a:r>
          </a:p>
        </p:txBody>
      </p:sp>
      <p:pic>
        <p:nvPicPr>
          <p:cNvPr id="37902" name="Рисунок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463" y="5103813"/>
            <a:ext cx="3816350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903" name="TextBox 23"/>
          <p:cNvSpPr txBox="1">
            <a:spLocks noChangeArrowheads="1"/>
          </p:cNvSpPr>
          <p:nvPr/>
        </p:nvSpPr>
        <p:spPr bwMode="auto">
          <a:xfrm>
            <a:off x="1554163" y="6367464"/>
            <a:ext cx="17589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altLang="ru-RU" sz="1600" b="0">
                <a:solidFill>
                  <a:srgbClr val="000000"/>
                </a:solidFill>
              </a:rPr>
              <a:t>Трубки Буррі</a:t>
            </a:r>
            <a:endParaRPr lang="ru-RU" altLang="ru-RU" sz="1600" b="0">
              <a:solidFill>
                <a:srgbClr val="000000"/>
              </a:solidFill>
            </a:endParaRPr>
          </a:p>
        </p:txBody>
      </p:sp>
      <p:pic>
        <p:nvPicPr>
          <p:cNvPr id="37904" name="Picture 1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551" y="4419601"/>
            <a:ext cx="1706563" cy="197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905" name="TextBox 25"/>
          <p:cNvSpPr txBox="1">
            <a:spLocks noChangeArrowheads="1"/>
          </p:cNvSpPr>
          <p:nvPr/>
        </p:nvSpPr>
        <p:spPr bwMode="auto">
          <a:xfrm>
            <a:off x="6240463" y="6481764"/>
            <a:ext cx="40830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altLang="ru-RU" sz="1600" b="0">
                <a:solidFill>
                  <a:srgbClr val="000000"/>
                </a:solidFill>
              </a:rPr>
              <a:t>Варіант</a:t>
            </a:r>
            <a:r>
              <a:rPr lang="ru-RU" altLang="ru-RU" sz="1600" b="0">
                <a:solidFill>
                  <a:srgbClr val="000000"/>
                </a:solidFill>
              </a:rPr>
              <a:t>и </a:t>
            </a:r>
            <a:r>
              <a:rPr lang="uk-UA" altLang="ru-RU" sz="1600" b="0">
                <a:solidFill>
                  <a:srgbClr val="000000"/>
                </a:solidFill>
              </a:rPr>
              <a:t>розріджування желатину</a:t>
            </a:r>
            <a:endParaRPr lang="ru-RU" altLang="ru-RU" sz="1600" b="0">
              <a:solidFill>
                <a:srgbClr val="00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947863" y="1"/>
            <a:ext cx="837565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Вивчення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біохімічних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властивостей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бактерій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37907" name="Picture 2" descr="A picture containing object&#10;&#10;Description automatically generated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325" y="644526"/>
            <a:ext cx="3646488" cy="400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6831994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80911" y="5687"/>
            <a:ext cx="3402842" cy="685800"/>
          </a:xfrm>
        </p:spPr>
        <p:txBody>
          <a:bodyPr>
            <a:normAutofit/>
          </a:bodyPr>
          <a:lstStyle/>
          <a:p>
            <a:r>
              <a:rPr lang="uk-UA" sz="3200" b="1" cap="none" dirty="0" smtClean="0">
                <a:latin typeface="Calibri" panose="020F0502020204030204" pitchFamily="34" charset="0"/>
              </a:rPr>
              <a:t>Середовища </a:t>
            </a:r>
            <a:r>
              <a:rPr lang="uk-UA" sz="3200" b="1" cap="none" dirty="0" err="1" smtClean="0">
                <a:latin typeface="Calibri" panose="020F0502020204030204" pitchFamily="34" charset="0"/>
              </a:rPr>
              <a:t>Гісса</a:t>
            </a:r>
            <a:endParaRPr lang="uk-UA" sz="3200" b="1" cap="none" dirty="0">
              <a:latin typeface="Calibri" panose="020F0502020204030204" pitchFamily="34" charset="0"/>
            </a:endParaRPr>
          </a:p>
        </p:txBody>
      </p:sp>
      <p:pic>
        <p:nvPicPr>
          <p:cNvPr id="1026" name="Picture 2" descr="http://ecolab-d.ru/files/bioteh/gissa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1449" y="808646"/>
            <a:ext cx="4326339" cy="5863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164A9D6C-279E-7773-2E97-8362069944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33" t="11595" r="1830" b="13099"/>
          <a:stretch/>
        </p:blipFill>
        <p:spPr bwMode="auto">
          <a:xfrm>
            <a:off x="407368" y="2074459"/>
            <a:ext cx="5900002" cy="3332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890027" y="5687"/>
            <a:ext cx="3402842" cy="685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 cap="all" spc="-60">
                <a:solidFill>
                  <a:schemeClr val="tx2"/>
                </a:solidFill>
                <a:latin typeface="Arial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r>
              <a:rPr lang="uk-UA" sz="3200" b="1" cap="none" dirty="0" smtClean="0">
                <a:latin typeface="Calibri" panose="020F0502020204030204" pitchFamily="34" charset="0"/>
              </a:rPr>
              <a:t>Середовище </a:t>
            </a:r>
            <a:r>
              <a:rPr lang="uk-UA" sz="3200" b="1" cap="none" dirty="0" err="1" smtClean="0">
                <a:latin typeface="Calibri" panose="020F0502020204030204" pitchFamily="34" charset="0"/>
              </a:rPr>
              <a:t>Ендо</a:t>
            </a:r>
            <a:endParaRPr lang="uk-UA" sz="3200" b="1" cap="none" dirty="0">
              <a:latin typeface="Calibri" panose="020F0502020204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120154" y="3740572"/>
            <a:ext cx="2304256" cy="576064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chemeClr val="tx1"/>
                </a:solidFill>
              </a:rPr>
              <a:t>Лактозопозитивн</a:t>
            </a:r>
            <a:r>
              <a:rPr lang="uk-UA" dirty="0" smtClean="0">
                <a:solidFill>
                  <a:schemeClr val="tx1"/>
                </a:solidFill>
              </a:rPr>
              <a:t>і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3740572"/>
            <a:ext cx="2304256" cy="576064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chemeClr val="tx1"/>
                </a:solidFill>
              </a:rPr>
              <a:t>Лактозонегативн</a:t>
            </a:r>
            <a:r>
              <a:rPr lang="uk-UA" dirty="0" smtClean="0">
                <a:solidFill>
                  <a:schemeClr val="tx1"/>
                </a:solidFill>
              </a:rPr>
              <a:t>і</a:t>
            </a:r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7497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31951" y="188914"/>
            <a:ext cx="8856663" cy="6480175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marL="0" indent="0" eaLnBrk="1">
              <a:defRPr/>
            </a:pPr>
            <a:r>
              <a:rPr lang="ru-RU" sz="2400" dirty="0">
                <a:solidFill>
                  <a:srgbClr val="FF0000"/>
                </a:solidFill>
              </a:rPr>
              <a:t>Культура </a:t>
            </a:r>
            <a:r>
              <a:rPr lang="ru-RU" sz="2400" dirty="0" err="1">
                <a:solidFill>
                  <a:srgbClr val="FF0000"/>
                </a:solidFill>
              </a:rPr>
              <a:t>мікроорганізмів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>
                <a:solidFill>
                  <a:srgbClr val="090EEB"/>
                </a:solidFill>
              </a:rPr>
              <a:t>- </a:t>
            </a:r>
            <a:r>
              <a:rPr lang="ru-RU" sz="2400" dirty="0" err="1">
                <a:solidFill>
                  <a:srgbClr val="090EEB"/>
                </a:solidFill>
              </a:rPr>
              <a:t>це</a:t>
            </a:r>
            <a:r>
              <a:rPr lang="ru-RU" sz="2400" dirty="0">
                <a:solidFill>
                  <a:srgbClr val="090EEB"/>
                </a:solidFill>
              </a:rPr>
              <a:t> м</a:t>
            </a:r>
            <a:r>
              <a:rPr lang="uk-UA" sz="2400" dirty="0">
                <a:solidFill>
                  <a:srgbClr val="090EEB"/>
                </a:solidFill>
              </a:rPr>
              <a:t>і</a:t>
            </a:r>
            <a:r>
              <a:rPr lang="ru-RU" sz="2400" dirty="0" err="1">
                <a:solidFill>
                  <a:srgbClr val="090EEB"/>
                </a:solidFill>
              </a:rPr>
              <a:t>кроорганізми</a:t>
            </a:r>
            <a:r>
              <a:rPr lang="ru-RU" sz="2400" dirty="0">
                <a:solidFill>
                  <a:srgbClr val="090EEB"/>
                </a:solidFill>
              </a:rPr>
              <a:t>, </a:t>
            </a:r>
            <a:r>
              <a:rPr lang="ru-RU" sz="2400" dirty="0" err="1">
                <a:solidFill>
                  <a:srgbClr val="090EEB"/>
                </a:solidFill>
              </a:rPr>
              <a:t>що</a:t>
            </a:r>
            <a:r>
              <a:rPr lang="ru-RU" sz="2400" dirty="0">
                <a:solidFill>
                  <a:srgbClr val="090EEB"/>
                </a:solidFill>
              </a:rPr>
              <a:t> </a:t>
            </a:r>
            <a:r>
              <a:rPr lang="ru-RU" sz="2400" dirty="0" err="1">
                <a:solidFill>
                  <a:srgbClr val="090EEB"/>
                </a:solidFill>
              </a:rPr>
              <a:t>виросли</a:t>
            </a:r>
            <a:r>
              <a:rPr lang="ru-RU" sz="2400" dirty="0">
                <a:solidFill>
                  <a:srgbClr val="090EEB"/>
                </a:solidFill>
              </a:rPr>
              <a:t> на </a:t>
            </a:r>
            <a:r>
              <a:rPr lang="ru-RU" sz="2400" dirty="0" err="1">
                <a:solidFill>
                  <a:srgbClr val="090EEB"/>
                </a:solidFill>
              </a:rPr>
              <a:t>поживному</a:t>
            </a:r>
            <a:r>
              <a:rPr lang="ru-RU" sz="2400" dirty="0">
                <a:solidFill>
                  <a:srgbClr val="090EEB"/>
                </a:solidFill>
              </a:rPr>
              <a:t> </a:t>
            </a:r>
            <a:r>
              <a:rPr lang="ru-RU" sz="2400" dirty="0" err="1">
                <a:solidFill>
                  <a:srgbClr val="090EEB"/>
                </a:solidFill>
              </a:rPr>
              <a:t>середовищі</a:t>
            </a:r>
            <a:r>
              <a:rPr lang="ru-RU" sz="2400" dirty="0">
                <a:solidFill>
                  <a:srgbClr val="090EEB"/>
                </a:solidFill>
              </a:rPr>
              <a:t> в </a:t>
            </a:r>
            <a:r>
              <a:rPr lang="ru-RU" sz="2400" dirty="0" err="1">
                <a:solidFill>
                  <a:srgbClr val="090EEB"/>
                </a:solidFill>
              </a:rPr>
              <a:t>лабораторії</a:t>
            </a:r>
            <a:r>
              <a:rPr lang="ru-RU" sz="2400" dirty="0">
                <a:solidFill>
                  <a:srgbClr val="090EEB"/>
                </a:solidFill>
              </a:rPr>
              <a:t>. </a:t>
            </a:r>
          </a:p>
          <a:p>
            <a:pPr marL="0" indent="0" eaLnBrk="1">
              <a:defRPr/>
            </a:pPr>
            <a:r>
              <a:rPr lang="ru-RU" sz="2400" dirty="0" err="1">
                <a:solidFill>
                  <a:srgbClr val="FF0000"/>
                </a:solidFill>
              </a:rPr>
              <a:t>Популяція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 err="1">
                <a:solidFill>
                  <a:srgbClr val="FF0000"/>
                </a:solidFill>
              </a:rPr>
              <a:t>мікроорганізмів</a:t>
            </a:r>
            <a:r>
              <a:rPr lang="ru-RU" sz="2400" dirty="0">
                <a:solidFill>
                  <a:srgbClr val="090EEB"/>
                </a:solidFill>
              </a:rPr>
              <a:t> - </a:t>
            </a:r>
            <a:r>
              <a:rPr lang="ru-RU" sz="2400" dirty="0" err="1">
                <a:solidFill>
                  <a:srgbClr val="090EEB"/>
                </a:solidFill>
              </a:rPr>
              <a:t>це</a:t>
            </a:r>
            <a:r>
              <a:rPr lang="ru-RU" sz="2400" dirty="0">
                <a:solidFill>
                  <a:srgbClr val="090EEB"/>
                </a:solidFill>
              </a:rPr>
              <a:t> </a:t>
            </a:r>
            <a:r>
              <a:rPr lang="ru-RU" sz="2400" dirty="0" err="1">
                <a:solidFill>
                  <a:srgbClr val="090EEB"/>
                </a:solidFill>
              </a:rPr>
              <a:t>сукупність</a:t>
            </a:r>
            <a:r>
              <a:rPr lang="ru-RU" sz="2400" dirty="0">
                <a:solidFill>
                  <a:srgbClr val="090EEB"/>
                </a:solidFill>
              </a:rPr>
              <a:t> </a:t>
            </a:r>
            <a:r>
              <a:rPr lang="ru-RU" sz="2400" dirty="0" err="1">
                <a:solidFill>
                  <a:srgbClr val="090EEB"/>
                </a:solidFill>
              </a:rPr>
              <a:t>живих</a:t>
            </a:r>
            <a:r>
              <a:rPr lang="ru-RU" sz="2400" dirty="0">
                <a:solidFill>
                  <a:srgbClr val="090EEB"/>
                </a:solidFill>
              </a:rPr>
              <a:t> </a:t>
            </a:r>
            <a:r>
              <a:rPr lang="ru-RU" sz="2400" dirty="0" err="1">
                <a:solidFill>
                  <a:srgbClr val="090EEB"/>
                </a:solidFill>
              </a:rPr>
              <a:t>мікроорганізмів</a:t>
            </a:r>
            <a:r>
              <a:rPr lang="ru-RU" sz="2400" dirty="0">
                <a:solidFill>
                  <a:srgbClr val="090EEB"/>
                </a:solidFill>
              </a:rPr>
              <a:t> </a:t>
            </a:r>
            <a:r>
              <a:rPr lang="ru-RU" sz="2400" dirty="0" err="1">
                <a:solidFill>
                  <a:srgbClr val="090EEB"/>
                </a:solidFill>
              </a:rPr>
              <a:t>незалежно</a:t>
            </a:r>
            <a:r>
              <a:rPr lang="ru-RU" sz="2400" dirty="0">
                <a:solidFill>
                  <a:srgbClr val="090EEB"/>
                </a:solidFill>
              </a:rPr>
              <a:t> </a:t>
            </a:r>
            <a:r>
              <a:rPr lang="ru-RU" sz="2400" dirty="0" err="1">
                <a:solidFill>
                  <a:srgbClr val="090EEB"/>
                </a:solidFill>
              </a:rPr>
              <a:t>від</a:t>
            </a:r>
            <a:r>
              <a:rPr lang="ru-RU" sz="2400" dirty="0">
                <a:solidFill>
                  <a:srgbClr val="090EEB"/>
                </a:solidFill>
              </a:rPr>
              <a:t> того, </a:t>
            </a:r>
            <a:r>
              <a:rPr lang="ru-RU" sz="2400" dirty="0" err="1">
                <a:solidFill>
                  <a:srgbClr val="090EEB"/>
                </a:solidFill>
              </a:rPr>
              <a:t>отримана</a:t>
            </a:r>
            <a:r>
              <a:rPr lang="ru-RU" sz="2400" dirty="0">
                <a:solidFill>
                  <a:srgbClr val="090EEB"/>
                </a:solidFill>
              </a:rPr>
              <a:t> вона в </a:t>
            </a:r>
            <a:r>
              <a:rPr lang="ru-RU" sz="2400" dirty="0" err="1" smtClean="0">
                <a:solidFill>
                  <a:srgbClr val="090EEB"/>
                </a:solidFill>
              </a:rPr>
              <a:t>лабораторіях</a:t>
            </a:r>
            <a:r>
              <a:rPr lang="ru-RU" sz="2400" dirty="0" smtClean="0">
                <a:solidFill>
                  <a:srgbClr val="090EEB"/>
                </a:solidFill>
              </a:rPr>
              <a:t> </a:t>
            </a:r>
            <a:r>
              <a:rPr lang="ru-RU" sz="2400" dirty="0" err="1">
                <a:solidFill>
                  <a:srgbClr val="090EEB"/>
                </a:solidFill>
              </a:rPr>
              <a:t>чи</a:t>
            </a:r>
            <a:r>
              <a:rPr lang="ru-RU" sz="2400" dirty="0">
                <a:solidFill>
                  <a:srgbClr val="090EEB"/>
                </a:solidFill>
              </a:rPr>
              <a:t> </a:t>
            </a:r>
            <a:r>
              <a:rPr lang="ru-RU" sz="2400" dirty="0" err="1">
                <a:solidFill>
                  <a:srgbClr val="090EEB"/>
                </a:solidFill>
              </a:rPr>
              <a:t>розвинулась</a:t>
            </a:r>
            <a:r>
              <a:rPr lang="ru-RU" sz="2400" dirty="0">
                <a:solidFill>
                  <a:srgbClr val="090EEB"/>
                </a:solidFill>
              </a:rPr>
              <a:t> в </a:t>
            </a:r>
            <a:r>
              <a:rPr lang="ru-RU" sz="2400" dirty="0" err="1">
                <a:solidFill>
                  <a:srgbClr val="090EEB"/>
                </a:solidFill>
              </a:rPr>
              <a:t>природних</a:t>
            </a:r>
            <a:r>
              <a:rPr lang="ru-RU" sz="2400" dirty="0">
                <a:solidFill>
                  <a:srgbClr val="090EEB"/>
                </a:solidFill>
              </a:rPr>
              <a:t> </a:t>
            </a:r>
            <a:r>
              <a:rPr lang="ru-RU" sz="2400" dirty="0" err="1">
                <a:solidFill>
                  <a:srgbClr val="090EEB"/>
                </a:solidFill>
              </a:rPr>
              <a:t>умовах</a:t>
            </a:r>
            <a:r>
              <a:rPr lang="ru-RU" sz="2400" dirty="0">
                <a:solidFill>
                  <a:srgbClr val="090EEB"/>
                </a:solidFill>
              </a:rPr>
              <a:t> в </a:t>
            </a:r>
            <a:r>
              <a:rPr lang="ru-RU" sz="2400" dirty="0" err="1">
                <a:solidFill>
                  <a:srgbClr val="090EEB"/>
                </a:solidFill>
              </a:rPr>
              <a:t>організмі</a:t>
            </a:r>
            <a:r>
              <a:rPr lang="ru-RU" sz="2400" dirty="0">
                <a:solidFill>
                  <a:srgbClr val="090EEB"/>
                </a:solidFill>
              </a:rPr>
              <a:t> </a:t>
            </a:r>
            <a:r>
              <a:rPr lang="ru-RU" sz="2400" dirty="0" err="1">
                <a:solidFill>
                  <a:srgbClr val="090EEB"/>
                </a:solidFill>
              </a:rPr>
              <a:t>хазяїна</a:t>
            </a:r>
            <a:r>
              <a:rPr lang="ru-RU" sz="2400" dirty="0">
                <a:solidFill>
                  <a:srgbClr val="090EEB"/>
                </a:solidFill>
              </a:rPr>
              <a:t> </a:t>
            </a:r>
            <a:r>
              <a:rPr lang="ru-RU" sz="2400" dirty="0" err="1">
                <a:solidFill>
                  <a:srgbClr val="090EEB"/>
                </a:solidFill>
              </a:rPr>
              <a:t>чи</a:t>
            </a:r>
            <a:r>
              <a:rPr lang="ru-RU" sz="2400" dirty="0">
                <a:solidFill>
                  <a:srgbClr val="090EEB"/>
                </a:solidFill>
              </a:rPr>
              <a:t> поза ним.</a:t>
            </a:r>
          </a:p>
          <a:p>
            <a:pPr marL="0" indent="0" eaLnBrk="1">
              <a:defRPr/>
            </a:pPr>
            <a:r>
              <a:rPr lang="ru-RU" sz="2400" dirty="0">
                <a:solidFill>
                  <a:srgbClr val="FF0000"/>
                </a:solidFill>
              </a:rPr>
              <a:t>ЧИСТА КУЛЬТУРА </a:t>
            </a:r>
            <a:r>
              <a:rPr lang="ru-RU" sz="2400" dirty="0">
                <a:solidFill>
                  <a:srgbClr val="090EEB"/>
                </a:solidFill>
              </a:rPr>
              <a:t>- культура </a:t>
            </a:r>
            <a:r>
              <a:rPr lang="ru-RU" sz="2400" dirty="0" err="1">
                <a:solidFill>
                  <a:srgbClr val="090EEB"/>
                </a:solidFill>
              </a:rPr>
              <a:t>мікроорганізмів</a:t>
            </a:r>
            <a:r>
              <a:rPr lang="ru-RU" sz="2400" dirty="0">
                <a:solidFill>
                  <a:srgbClr val="090EEB"/>
                </a:solidFill>
              </a:rPr>
              <a:t> одного виду. </a:t>
            </a:r>
          </a:p>
          <a:p>
            <a:pPr>
              <a:defRPr/>
            </a:pPr>
            <a:r>
              <a:rPr lang="ru-RU" altLang="ru-RU" sz="2400" dirty="0">
                <a:solidFill>
                  <a:srgbClr val="FF0000"/>
                </a:solidFill>
                <a:latin typeface="Arial" panose="020B0604020202020204" pitchFamily="34" charset="0"/>
              </a:rPr>
              <a:t>Штамм</a:t>
            </a:r>
            <a:r>
              <a:rPr lang="ru-RU" altLang="ru-RU" sz="2400" dirty="0">
                <a:latin typeface="Arial" panose="020B0604020202020204" pitchFamily="34" charset="0"/>
              </a:rPr>
              <a:t> - культура </a:t>
            </a:r>
            <a:r>
              <a:rPr lang="ru-RU" altLang="ru-RU" sz="2400" dirty="0" err="1">
                <a:latin typeface="Arial" panose="020B0604020202020204" pitchFamily="34" charset="0"/>
              </a:rPr>
              <a:t>мікроорганізмів</a:t>
            </a:r>
            <a:r>
              <a:rPr lang="ru-RU" altLang="ru-RU" sz="2400" dirty="0">
                <a:latin typeface="Arial" panose="020B0604020202020204" pitchFamily="34" charset="0"/>
              </a:rPr>
              <a:t>, </a:t>
            </a:r>
            <a:r>
              <a:rPr lang="ru-RU" altLang="ru-RU" sz="2400" dirty="0" err="1">
                <a:latin typeface="Arial" panose="020B0604020202020204" pitchFamily="34" charset="0"/>
              </a:rPr>
              <a:t>виділена</a:t>
            </a:r>
            <a:r>
              <a:rPr lang="ru-RU" altLang="ru-RU" sz="2400" dirty="0">
                <a:latin typeface="Arial" panose="020B0604020202020204" pitchFamily="34" charset="0"/>
              </a:rPr>
              <a:t> </a:t>
            </a:r>
            <a:r>
              <a:rPr lang="ru-RU" altLang="ru-RU" sz="2400" dirty="0" err="1">
                <a:latin typeface="Arial" panose="020B0604020202020204" pitchFamily="34" charset="0"/>
              </a:rPr>
              <a:t>із</a:t>
            </a:r>
            <a:r>
              <a:rPr lang="ru-RU" altLang="ru-RU" sz="2400" dirty="0">
                <a:latin typeface="Arial" panose="020B0604020202020204" pitchFamily="34" charset="0"/>
              </a:rPr>
              <a:t> </a:t>
            </a:r>
            <a:r>
              <a:rPr lang="ru-RU" altLang="ru-RU" sz="2400" dirty="0" err="1">
                <a:latin typeface="Arial" panose="020B0604020202020204" pitchFamily="34" charset="0"/>
              </a:rPr>
              <a:t>певного</a:t>
            </a:r>
            <a:r>
              <a:rPr lang="ru-RU" altLang="ru-RU" sz="2400" dirty="0">
                <a:latin typeface="Arial" panose="020B0604020202020204" pitchFamily="34" charset="0"/>
              </a:rPr>
              <a:t> </a:t>
            </a:r>
            <a:r>
              <a:rPr lang="ru-RU" altLang="ru-RU" sz="2400" dirty="0" err="1">
                <a:latin typeface="Arial" panose="020B0604020202020204" pitchFamily="34" charset="0"/>
              </a:rPr>
              <a:t>джерела</a:t>
            </a:r>
            <a:r>
              <a:rPr lang="ru-RU" altLang="ru-RU" sz="2400" dirty="0">
                <a:latin typeface="Arial" panose="020B0604020202020204" pitchFamily="34" charset="0"/>
              </a:rPr>
              <a:t>.</a:t>
            </a:r>
          </a:p>
          <a:p>
            <a:pPr>
              <a:defRPr/>
            </a:pPr>
            <a:r>
              <a:rPr lang="ru-RU" altLang="ru-RU" sz="2400" dirty="0">
                <a:solidFill>
                  <a:srgbClr val="FF0000"/>
                </a:solidFill>
                <a:latin typeface="Arial" panose="020B0604020202020204" pitchFamily="34" charset="0"/>
              </a:rPr>
              <a:t>Клон</a:t>
            </a:r>
            <a:r>
              <a:rPr lang="ru-RU" altLang="ru-RU" sz="2400" dirty="0">
                <a:latin typeface="Arial" panose="020B0604020202020204" pitchFamily="34" charset="0"/>
              </a:rPr>
              <a:t> - культура </a:t>
            </a:r>
            <a:r>
              <a:rPr lang="ru-RU" altLang="ru-RU" sz="2400" dirty="0" err="1">
                <a:latin typeface="Arial" panose="020B0604020202020204" pitchFamily="34" charset="0"/>
              </a:rPr>
              <a:t>мікроорганізмів</a:t>
            </a:r>
            <a:r>
              <a:rPr lang="ru-RU" altLang="ru-RU" sz="2400" dirty="0">
                <a:latin typeface="Arial" panose="020B0604020202020204" pitchFamily="34" charset="0"/>
              </a:rPr>
              <a:t>, </a:t>
            </a:r>
            <a:r>
              <a:rPr lang="ru-RU" altLang="ru-RU" sz="2400" dirty="0" err="1">
                <a:latin typeface="Arial" panose="020B0604020202020204" pitchFamily="34" charset="0"/>
              </a:rPr>
              <a:t>отримана</a:t>
            </a:r>
            <a:r>
              <a:rPr lang="ru-RU" altLang="ru-RU" sz="2400" dirty="0">
                <a:latin typeface="Arial" panose="020B0604020202020204" pitchFamily="34" charset="0"/>
              </a:rPr>
              <a:t> в </a:t>
            </a:r>
            <a:r>
              <a:rPr lang="ru-RU" altLang="ru-RU" sz="2400" dirty="0" err="1" smtClean="0">
                <a:latin typeface="Arial" panose="020B0604020202020204" pitchFamily="34" charset="0"/>
              </a:rPr>
              <a:t>результаті</a:t>
            </a:r>
            <a:r>
              <a:rPr lang="ru-RU" altLang="ru-RU" sz="2400" dirty="0" smtClean="0">
                <a:latin typeface="Arial" panose="020B0604020202020204" pitchFamily="34" charset="0"/>
              </a:rPr>
              <a:t> </a:t>
            </a:r>
            <a:r>
              <a:rPr lang="ru-RU" altLang="ru-RU" sz="2400" dirty="0" err="1">
                <a:latin typeface="Arial" panose="020B0604020202020204" pitchFamily="34" charset="0"/>
              </a:rPr>
              <a:t>поділу</a:t>
            </a:r>
            <a:r>
              <a:rPr lang="ru-RU" altLang="ru-RU" sz="2400" dirty="0">
                <a:latin typeface="Arial" panose="020B0604020202020204" pitchFamily="34" charset="0"/>
              </a:rPr>
              <a:t> </a:t>
            </a:r>
            <a:r>
              <a:rPr lang="ru-RU" altLang="ru-RU" sz="2400" dirty="0" err="1">
                <a:latin typeface="Arial" panose="020B0604020202020204" pitchFamily="34" charset="0"/>
              </a:rPr>
              <a:t>однієї</a:t>
            </a:r>
            <a:r>
              <a:rPr lang="ru-RU" altLang="ru-RU" sz="2400" dirty="0">
                <a:latin typeface="Arial" panose="020B0604020202020204" pitchFamily="34" charset="0"/>
              </a:rPr>
              <a:t> </a:t>
            </a:r>
            <a:r>
              <a:rPr lang="ru-RU" altLang="ru-RU" sz="2400" dirty="0" err="1">
                <a:latin typeface="Arial" panose="020B0604020202020204" pitchFamily="34" charset="0"/>
              </a:rPr>
              <a:t>вегетативної</a:t>
            </a:r>
            <a:r>
              <a:rPr lang="ru-RU" altLang="ru-RU" sz="2400" dirty="0">
                <a:latin typeface="Arial" panose="020B0604020202020204" pitchFamily="34" charset="0"/>
              </a:rPr>
              <a:t> </a:t>
            </a:r>
            <a:r>
              <a:rPr lang="ru-RU" altLang="ru-RU" sz="2400" dirty="0" err="1">
                <a:latin typeface="Arial" panose="020B0604020202020204" pitchFamily="34" charset="0"/>
              </a:rPr>
              <a:t>форми</a:t>
            </a:r>
            <a:r>
              <a:rPr lang="ru-RU" altLang="ru-RU" sz="2400" dirty="0">
                <a:latin typeface="Arial" panose="020B0604020202020204" pitchFamily="34" charset="0"/>
              </a:rPr>
              <a:t>. </a:t>
            </a:r>
          </a:p>
          <a:p>
            <a:pPr marL="0" indent="0" eaLnBrk="1">
              <a:defRPr/>
            </a:pPr>
            <a:r>
              <a:rPr lang="ru-RU" sz="2400" dirty="0" err="1">
                <a:solidFill>
                  <a:srgbClr val="090EEB"/>
                </a:solidFill>
              </a:rPr>
              <a:t>Штами</a:t>
            </a:r>
            <a:r>
              <a:rPr lang="ru-RU" sz="2400" dirty="0">
                <a:solidFill>
                  <a:srgbClr val="090EEB"/>
                </a:solidFill>
              </a:rPr>
              <a:t>, </a:t>
            </a:r>
            <a:r>
              <a:rPr lang="ru-RU" sz="2400" dirty="0" err="1">
                <a:solidFill>
                  <a:srgbClr val="090EEB"/>
                </a:solidFill>
              </a:rPr>
              <a:t>що</a:t>
            </a:r>
            <a:r>
              <a:rPr lang="ru-RU" sz="2400" dirty="0">
                <a:solidFill>
                  <a:srgbClr val="090EEB"/>
                </a:solidFill>
              </a:rPr>
              <a:t> </a:t>
            </a:r>
            <a:r>
              <a:rPr lang="ru-RU" sz="2400" dirty="0" err="1">
                <a:solidFill>
                  <a:srgbClr val="090EEB"/>
                </a:solidFill>
              </a:rPr>
              <a:t>мають</a:t>
            </a:r>
            <a:r>
              <a:rPr lang="ru-RU" sz="2400" dirty="0">
                <a:solidFill>
                  <a:srgbClr val="090EEB"/>
                </a:solidFill>
              </a:rPr>
              <a:t> </a:t>
            </a:r>
            <a:r>
              <a:rPr lang="ru-RU" sz="2400" dirty="0" err="1">
                <a:solidFill>
                  <a:srgbClr val="090EEB"/>
                </a:solidFill>
              </a:rPr>
              <a:t>корисні</a:t>
            </a:r>
            <a:r>
              <a:rPr lang="ru-RU" sz="2400" dirty="0">
                <a:solidFill>
                  <a:srgbClr val="090EEB"/>
                </a:solidFill>
              </a:rPr>
              <a:t> </a:t>
            </a:r>
            <a:r>
              <a:rPr lang="ru-RU" sz="2400" dirty="0" err="1">
                <a:solidFill>
                  <a:srgbClr val="090EEB"/>
                </a:solidFill>
              </a:rPr>
              <a:t>властивості</a:t>
            </a:r>
            <a:r>
              <a:rPr lang="ru-RU" sz="2400" dirty="0">
                <a:solidFill>
                  <a:srgbClr val="090EEB"/>
                </a:solidFill>
              </a:rPr>
              <a:t>, </a:t>
            </a:r>
            <a:r>
              <a:rPr lang="ru-RU" sz="2400" dirty="0" err="1">
                <a:solidFill>
                  <a:srgbClr val="090EEB"/>
                </a:solidFill>
              </a:rPr>
              <a:t>є</a:t>
            </a:r>
            <a:r>
              <a:rPr lang="ru-RU" sz="2400" dirty="0">
                <a:solidFill>
                  <a:srgbClr val="090EEB"/>
                </a:solidFill>
              </a:rPr>
              <a:t> </a:t>
            </a:r>
            <a:r>
              <a:rPr lang="ru-RU" sz="2400" dirty="0" err="1">
                <a:solidFill>
                  <a:srgbClr val="090EEB"/>
                </a:solidFill>
              </a:rPr>
              <a:t>об’єктами</a:t>
            </a:r>
            <a:r>
              <a:rPr lang="ru-RU" sz="2400" dirty="0">
                <a:solidFill>
                  <a:srgbClr val="090EEB"/>
                </a:solidFill>
              </a:rPr>
              <a:t> </a:t>
            </a:r>
            <a:r>
              <a:rPr lang="ru-RU" sz="2400" dirty="0" err="1">
                <a:solidFill>
                  <a:srgbClr val="090EEB"/>
                </a:solidFill>
              </a:rPr>
              <a:t>патентування</a:t>
            </a:r>
            <a:r>
              <a:rPr lang="ru-RU" sz="2400" dirty="0">
                <a:solidFill>
                  <a:srgbClr val="090EEB"/>
                </a:solidFill>
              </a:rPr>
              <a:t>.</a:t>
            </a:r>
          </a:p>
          <a:p>
            <a:pPr marL="0" indent="0" eaLnBrk="1" hangingPunct="1"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494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74826" y="188914"/>
            <a:ext cx="8569325" cy="6408737"/>
          </a:xfrm>
        </p:spPr>
        <p:txBody>
          <a:bodyPr/>
          <a:lstStyle/>
          <a:p>
            <a:pPr>
              <a:spcBef>
                <a:spcPts val="1200"/>
              </a:spcBef>
              <a:defRPr/>
            </a:pPr>
            <a:r>
              <a:rPr lang="ru-RU" sz="3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КУЛЬТУРАЛЬНІ </a:t>
            </a:r>
            <a:r>
              <a:rPr lang="ru-RU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ВЛАСТИВОСТІ</a:t>
            </a:r>
            <a:r>
              <a:rPr lang="ru-RU" sz="3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БАКТЕРіЙ</a:t>
            </a:r>
            <a:r>
              <a:rPr lang="ru-RU" sz="3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</a:t>
            </a:r>
            <a:r>
              <a:rPr lang="ru-RU" sz="3000" dirty="0"/>
              <a:t> </a:t>
            </a:r>
          </a:p>
          <a:p>
            <a:pPr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rgbClr val="7030A0"/>
                </a:solidFill>
              </a:rPr>
              <a:t>Тип </a:t>
            </a:r>
            <a:r>
              <a:rPr lang="ru-RU" sz="3200" dirty="0" err="1">
                <a:solidFill>
                  <a:srgbClr val="7030A0"/>
                </a:solidFill>
              </a:rPr>
              <a:t>живлення</a:t>
            </a:r>
            <a:r>
              <a:rPr lang="ru-RU" sz="3200" dirty="0">
                <a:solidFill>
                  <a:srgbClr val="7030A0"/>
                </a:solidFill>
              </a:rPr>
              <a:t> (</a:t>
            </a:r>
            <a:r>
              <a:rPr lang="ru-RU" sz="3200" dirty="0" err="1">
                <a:solidFill>
                  <a:srgbClr val="7030A0"/>
                </a:solidFill>
              </a:rPr>
              <a:t>вимогливість</a:t>
            </a:r>
            <a:r>
              <a:rPr lang="ru-RU" sz="3200" dirty="0">
                <a:solidFill>
                  <a:srgbClr val="7030A0"/>
                </a:solidFill>
              </a:rPr>
              <a:t> до </a:t>
            </a:r>
            <a:r>
              <a:rPr lang="ru-RU" sz="3200" dirty="0" err="1">
                <a:solidFill>
                  <a:srgbClr val="7030A0"/>
                </a:solidFill>
              </a:rPr>
              <a:t>поживних</a:t>
            </a:r>
            <a:r>
              <a:rPr lang="ru-RU" sz="3200" dirty="0">
                <a:solidFill>
                  <a:srgbClr val="7030A0"/>
                </a:solidFill>
              </a:rPr>
              <a:t> </a:t>
            </a:r>
            <a:r>
              <a:rPr lang="ru-RU" sz="3200" dirty="0" err="1">
                <a:solidFill>
                  <a:srgbClr val="7030A0"/>
                </a:solidFill>
              </a:rPr>
              <a:t>середовищ</a:t>
            </a:r>
            <a:r>
              <a:rPr lang="ru-RU" sz="3200" dirty="0">
                <a:solidFill>
                  <a:srgbClr val="7030A0"/>
                </a:solidFill>
              </a:rPr>
              <a:t>) </a:t>
            </a:r>
          </a:p>
          <a:p>
            <a:pPr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rgbClr val="7030A0"/>
                </a:solidFill>
              </a:rPr>
              <a:t>Тип </a:t>
            </a:r>
            <a:r>
              <a:rPr lang="ru-RU" sz="3200" dirty="0" err="1">
                <a:solidFill>
                  <a:srgbClr val="7030A0"/>
                </a:solidFill>
              </a:rPr>
              <a:t>дихання</a:t>
            </a:r>
            <a:r>
              <a:rPr lang="ru-RU" sz="3200" dirty="0">
                <a:solidFill>
                  <a:srgbClr val="7030A0"/>
                </a:solidFill>
              </a:rPr>
              <a:t>, </a:t>
            </a:r>
          </a:p>
          <a:p>
            <a:pPr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3200" dirty="0" err="1">
                <a:solidFill>
                  <a:srgbClr val="7030A0"/>
                </a:solidFill>
              </a:rPr>
              <a:t>Температурний</a:t>
            </a:r>
            <a:r>
              <a:rPr lang="ru-RU" sz="3200" dirty="0">
                <a:solidFill>
                  <a:srgbClr val="7030A0"/>
                </a:solidFill>
              </a:rPr>
              <a:t> оптимум</a:t>
            </a:r>
            <a:r>
              <a:rPr lang="uk-UA" sz="3200" dirty="0">
                <a:solidFill>
                  <a:srgbClr val="7030A0"/>
                </a:solidFill>
              </a:rPr>
              <a:t>,</a:t>
            </a:r>
            <a:r>
              <a:rPr lang="ru-RU" sz="3200" dirty="0">
                <a:solidFill>
                  <a:srgbClr val="7030A0"/>
                </a:solidFill>
              </a:rPr>
              <a:t> </a:t>
            </a:r>
          </a:p>
          <a:p>
            <a:pPr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3200" dirty="0" err="1">
                <a:solidFill>
                  <a:srgbClr val="7030A0"/>
                </a:solidFill>
              </a:rPr>
              <a:t>Морфологія</a:t>
            </a:r>
            <a:r>
              <a:rPr lang="ru-RU" sz="3200" dirty="0">
                <a:solidFill>
                  <a:srgbClr val="7030A0"/>
                </a:solidFill>
              </a:rPr>
              <a:t> росту на </a:t>
            </a:r>
            <a:r>
              <a:rPr lang="ru-RU" sz="3200" dirty="0" err="1">
                <a:solidFill>
                  <a:srgbClr val="7030A0"/>
                </a:solidFill>
              </a:rPr>
              <a:t>рідких</a:t>
            </a:r>
            <a:r>
              <a:rPr lang="ru-RU" sz="3200" dirty="0">
                <a:solidFill>
                  <a:srgbClr val="7030A0"/>
                </a:solidFill>
              </a:rPr>
              <a:t> </a:t>
            </a:r>
            <a:r>
              <a:rPr lang="ru-RU" sz="3200" dirty="0" err="1">
                <a:solidFill>
                  <a:srgbClr val="7030A0"/>
                </a:solidFill>
              </a:rPr>
              <a:t>поживних</a:t>
            </a:r>
            <a:r>
              <a:rPr lang="ru-RU" sz="3200" dirty="0">
                <a:solidFill>
                  <a:srgbClr val="7030A0"/>
                </a:solidFill>
              </a:rPr>
              <a:t> </a:t>
            </a:r>
            <a:r>
              <a:rPr lang="ru-RU" sz="3200" dirty="0" err="1">
                <a:solidFill>
                  <a:srgbClr val="7030A0"/>
                </a:solidFill>
              </a:rPr>
              <a:t>середовищах</a:t>
            </a:r>
            <a:endParaRPr lang="ru-RU" sz="3200" dirty="0">
              <a:solidFill>
                <a:srgbClr val="7030A0"/>
              </a:solidFill>
            </a:endParaRPr>
          </a:p>
          <a:p>
            <a:pPr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3200" dirty="0" err="1">
                <a:solidFill>
                  <a:srgbClr val="7030A0"/>
                </a:solidFill>
              </a:rPr>
              <a:t>Морфологія</a:t>
            </a:r>
            <a:r>
              <a:rPr lang="ru-RU" sz="3200" dirty="0">
                <a:solidFill>
                  <a:srgbClr val="7030A0"/>
                </a:solidFill>
              </a:rPr>
              <a:t> росту на </a:t>
            </a:r>
            <a:r>
              <a:rPr lang="ru-RU" sz="3200" dirty="0" err="1">
                <a:solidFill>
                  <a:srgbClr val="7030A0"/>
                </a:solidFill>
              </a:rPr>
              <a:t>твердих</a:t>
            </a:r>
            <a:r>
              <a:rPr lang="ru-RU" sz="3200" dirty="0">
                <a:solidFill>
                  <a:srgbClr val="7030A0"/>
                </a:solidFill>
              </a:rPr>
              <a:t> </a:t>
            </a:r>
            <a:r>
              <a:rPr lang="ru-RU" sz="3200" dirty="0" err="1">
                <a:solidFill>
                  <a:srgbClr val="7030A0"/>
                </a:solidFill>
              </a:rPr>
              <a:t>поживних</a:t>
            </a:r>
            <a:r>
              <a:rPr lang="ru-RU" sz="3200" dirty="0">
                <a:solidFill>
                  <a:srgbClr val="7030A0"/>
                </a:solidFill>
              </a:rPr>
              <a:t> </a:t>
            </a:r>
            <a:r>
              <a:rPr lang="ru-RU" sz="3200" dirty="0" err="1">
                <a:solidFill>
                  <a:srgbClr val="7030A0"/>
                </a:solidFill>
              </a:rPr>
              <a:t>середовищах</a:t>
            </a:r>
            <a:endParaRPr lang="ru-RU" sz="3200" dirty="0">
              <a:solidFill>
                <a:srgbClr val="7030A0"/>
              </a:solidFill>
            </a:endParaRPr>
          </a:p>
          <a:p>
            <a:pPr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3200" dirty="0" err="1">
                <a:solidFill>
                  <a:srgbClr val="7030A0"/>
                </a:solidFill>
              </a:rPr>
              <a:t>Морфологія</a:t>
            </a:r>
            <a:r>
              <a:rPr lang="ru-RU" sz="3200" dirty="0">
                <a:solidFill>
                  <a:srgbClr val="7030A0"/>
                </a:solidFill>
              </a:rPr>
              <a:t> </a:t>
            </a:r>
            <a:r>
              <a:rPr lang="ru-RU" sz="3200" dirty="0" err="1">
                <a:solidFill>
                  <a:srgbClr val="7030A0"/>
                </a:solidFill>
              </a:rPr>
              <a:t>колоній</a:t>
            </a:r>
            <a:endParaRPr lang="ru-RU" sz="3200" dirty="0">
              <a:solidFill>
                <a:srgbClr val="7030A0"/>
              </a:solidFill>
            </a:endParaRPr>
          </a:p>
          <a:p>
            <a:pPr>
              <a:buFont typeface="Arial" charset="0"/>
              <a:buNone/>
              <a:defRPr/>
            </a:pPr>
            <a:r>
              <a:rPr lang="ru-RU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3936573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03389" y="188914"/>
            <a:ext cx="8713787" cy="6408737"/>
          </a:xfrm>
        </p:spPr>
        <p:txBody>
          <a:bodyPr/>
          <a:lstStyle/>
          <a:p>
            <a:pPr algn="ctr">
              <a:buFont typeface="Arial" charset="0"/>
              <a:buNone/>
              <a:defRPr/>
            </a:pPr>
            <a:r>
              <a:rPr lang="uk-UA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ХАРАКТЕРИСТИКА РОСТУ БАКТЕРІЙ </a:t>
            </a:r>
          </a:p>
          <a:p>
            <a:pPr algn="ctr">
              <a:buFont typeface="Arial" charset="0"/>
              <a:buNone/>
              <a:defRPr/>
            </a:pPr>
            <a:endParaRPr lang="ru-RU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4796916"/>
              </p:ext>
            </p:extLst>
          </p:nvPr>
        </p:nvGraphicFramePr>
        <p:xfrm>
          <a:off x="1847850" y="781051"/>
          <a:ext cx="8280400" cy="56991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44936">
                <a:tc>
                  <a:txBody>
                    <a:bodyPr/>
                    <a:lstStyle/>
                    <a:p>
                      <a:pPr algn="ctr"/>
                      <a:r>
                        <a:rPr lang="uk-UA" sz="2800" dirty="0"/>
                        <a:t>на рідких поживних середовищах</a:t>
                      </a:r>
                      <a:endParaRPr lang="ru-RU" sz="2800" dirty="0"/>
                    </a:p>
                  </a:txBody>
                  <a:tcPr marL="91434" marR="91434" marT="45722" marB="45722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На </a:t>
                      </a:r>
                      <a:r>
                        <a:rPr lang="ru-RU" sz="2800" dirty="0" err="1"/>
                        <a:t>скошеному</a:t>
                      </a:r>
                      <a:endParaRPr lang="ru-RU" sz="2800" dirty="0"/>
                    </a:p>
                    <a:p>
                      <a:pPr algn="ctr"/>
                      <a:r>
                        <a:rPr lang="ru-RU" sz="2800" dirty="0" err="1"/>
                        <a:t>поживному</a:t>
                      </a:r>
                      <a:r>
                        <a:rPr lang="ru-RU" sz="2800" dirty="0"/>
                        <a:t> </a:t>
                      </a:r>
                      <a:r>
                        <a:rPr lang="ru-RU" sz="2800" dirty="0" err="1"/>
                        <a:t>агарі</a:t>
                      </a:r>
                      <a:endParaRPr lang="ru-RU" sz="2800" dirty="0"/>
                    </a:p>
                  </a:txBody>
                  <a:tcPr marL="91434" marR="91434" marT="45722" marB="45722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936">
                <a:tc>
                  <a:txBody>
                    <a:bodyPr/>
                    <a:lstStyle/>
                    <a:p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Дифузне</a:t>
                      </a:r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помутніння</a:t>
                      </a:r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 та осад</a:t>
                      </a:r>
                    </a:p>
                  </a:txBody>
                  <a:tcPr marL="91434" marR="91434" marT="45722" marB="45722" anchor="ctr"/>
                </a:tc>
                <a:tc>
                  <a:txBody>
                    <a:bodyPr/>
                    <a:lstStyle/>
                    <a:p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Рясний</a:t>
                      </a:r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або</a:t>
                      </a:r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незначний</a:t>
                      </a:r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наліт</a:t>
                      </a:r>
                      <a:endParaRPr lang="ru-RU" sz="2800" b="1" dirty="0">
                        <a:solidFill>
                          <a:srgbClr val="7030A0"/>
                        </a:solidFill>
                      </a:endParaRPr>
                    </a:p>
                  </a:txBody>
                  <a:tcPr marL="91434" marR="91434" marT="45722" marB="4572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4489">
                <a:tc>
                  <a:txBody>
                    <a:bodyPr/>
                    <a:lstStyle/>
                    <a:p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Придонно </a:t>
                      </a:r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чи</a:t>
                      </a:r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 по </a:t>
                      </a:r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стінці</a:t>
                      </a:r>
                      <a:endParaRPr lang="ru-RU" sz="2800" b="1" dirty="0">
                        <a:solidFill>
                          <a:srgbClr val="7030A0"/>
                        </a:solidFill>
                      </a:endParaRPr>
                    </a:p>
                  </a:txBody>
                  <a:tcPr marL="91434" marR="91434" marT="45722" marB="45722" anchor="ctr"/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У </a:t>
                      </a:r>
                      <a:r>
                        <a:rPr lang="ru-RU" sz="2800" b="1" dirty="0" err="1" smtClean="0">
                          <a:solidFill>
                            <a:srgbClr val="7030A0"/>
                          </a:solidFill>
                        </a:rPr>
                        <a:t>вигляді</a:t>
                      </a:r>
                      <a:r>
                        <a:rPr lang="ru-RU" sz="2800" b="1" dirty="0" smtClean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колоній</a:t>
                      </a:r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, </a:t>
                      </a:r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що</a:t>
                      </a:r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 не </a:t>
                      </a:r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зливаються</a:t>
                      </a:r>
                      <a:endParaRPr lang="ru-RU" sz="2800" b="1" dirty="0">
                        <a:solidFill>
                          <a:srgbClr val="7030A0"/>
                        </a:solidFill>
                      </a:endParaRPr>
                    </a:p>
                  </a:txBody>
                  <a:tcPr marL="91434" marR="91434" marT="45722" marB="45722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4936">
                <a:tc>
                  <a:txBody>
                    <a:bodyPr/>
                    <a:lstStyle/>
                    <a:p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У </a:t>
                      </a:r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вигляді</a:t>
                      </a:r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плівки</a:t>
                      </a:r>
                      <a:endParaRPr lang="ru-RU" sz="2800" b="1" dirty="0">
                        <a:solidFill>
                          <a:srgbClr val="7030A0"/>
                        </a:solidFill>
                      </a:endParaRPr>
                    </a:p>
                  </a:txBody>
                  <a:tcPr marL="91434" marR="91434" marT="45722" marB="45722" anchor="ctr"/>
                </a:tc>
                <a:tc>
                  <a:txBody>
                    <a:bodyPr/>
                    <a:lstStyle/>
                    <a:p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Вологий</a:t>
                      </a:r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або</a:t>
                      </a:r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сухий</a:t>
                      </a:r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наліт</a:t>
                      </a:r>
                      <a:endParaRPr lang="ru-RU" sz="2800" b="1" dirty="0">
                        <a:solidFill>
                          <a:srgbClr val="7030A0"/>
                        </a:solidFill>
                      </a:endParaRPr>
                    </a:p>
                  </a:txBody>
                  <a:tcPr marL="91434" marR="91434" marT="45722" marB="45722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4891">
                <a:tc>
                  <a:txBody>
                    <a:bodyPr/>
                    <a:lstStyle/>
                    <a:p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Осад у </a:t>
                      </a:r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вигляді</a:t>
                      </a:r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грудочки</a:t>
                      </a:r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вати</a:t>
                      </a:r>
                      <a:endParaRPr lang="ru-RU" sz="2800" b="1" dirty="0">
                        <a:solidFill>
                          <a:srgbClr val="7030A0"/>
                        </a:solidFill>
                      </a:endParaRPr>
                    </a:p>
                  </a:txBody>
                  <a:tcPr marL="91434" marR="91434" marT="45722" marB="45722" anchor="ctr"/>
                </a:tc>
                <a:tc>
                  <a:txBody>
                    <a:bodyPr/>
                    <a:lstStyle/>
                    <a:p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Слизовий</a:t>
                      </a:r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наліт</a:t>
                      </a:r>
                      <a:endParaRPr lang="ru-RU" sz="2800" b="1" dirty="0">
                        <a:solidFill>
                          <a:srgbClr val="7030A0"/>
                        </a:solidFill>
                      </a:endParaRPr>
                    </a:p>
                  </a:txBody>
                  <a:tcPr marL="91434" marR="91434" marT="45722" marB="45722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4936">
                <a:tc>
                  <a:txBody>
                    <a:bodyPr/>
                    <a:lstStyle/>
                    <a:p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Відсутність</a:t>
                      </a:r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видимих</a:t>
                      </a:r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змін</a:t>
                      </a:r>
                      <a:endParaRPr lang="ru-RU" sz="2800" b="1" dirty="0">
                        <a:solidFill>
                          <a:srgbClr val="7030A0"/>
                        </a:solidFill>
                      </a:endParaRPr>
                    </a:p>
                  </a:txBody>
                  <a:tcPr marL="91434" marR="91434" marT="45722" marB="45722" anchor="ctr"/>
                </a:tc>
                <a:tc>
                  <a:txBody>
                    <a:bodyPr/>
                    <a:lstStyle/>
                    <a:p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Пігментований</a:t>
                      </a:r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800" b="1" dirty="0" err="1">
                          <a:solidFill>
                            <a:srgbClr val="7030A0"/>
                          </a:solidFill>
                        </a:rPr>
                        <a:t>наліт</a:t>
                      </a:r>
                      <a:endParaRPr lang="ru-RU" sz="2800" b="1" dirty="0">
                        <a:solidFill>
                          <a:srgbClr val="7030A0"/>
                        </a:solidFill>
                      </a:endParaRPr>
                    </a:p>
                  </a:txBody>
                  <a:tcPr marL="91434" marR="91434" marT="45722" marB="45722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6159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3696" y="680968"/>
            <a:ext cx="8642350" cy="53244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КОЛОНІЯ</a:t>
            </a:r>
            <a:r>
              <a:rPr lang="ru-RU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32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sz="3200" b="1" dirty="0">
                <a:solidFill>
                  <a:srgbClr val="FF0000"/>
                </a:solidFill>
                <a:latin typeface="Arial" charset="0"/>
              </a:rPr>
              <a:t>-</a:t>
            </a:r>
            <a:r>
              <a:rPr lang="ru-RU" sz="32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sz="3200" b="1" dirty="0">
                <a:solidFill>
                  <a:srgbClr val="7030A0"/>
                </a:solidFill>
                <a:latin typeface="Arial" charset="0"/>
              </a:rPr>
              <a:t>результат </a:t>
            </a:r>
            <a:r>
              <a:rPr lang="ru-RU" sz="3200" b="1" dirty="0" err="1">
                <a:solidFill>
                  <a:srgbClr val="7030A0"/>
                </a:solidFill>
                <a:latin typeface="Arial" charset="0"/>
              </a:rPr>
              <a:t>розмноження</a:t>
            </a:r>
            <a:r>
              <a:rPr lang="ru-RU" sz="3200" b="1" dirty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3200" b="1" dirty="0">
                <a:solidFill>
                  <a:srgbClr val="FF0000"/>
                </a:solidFill>
                <a:latin typeface="Arial" charset="0"/>
              </a:rPr>
              <a:t>ОДНІЄЇ</a:t>
            </a:r>
            <a:r>
              <a:rPr lang="ru-RU" sz="3200" b="1" dirty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Arial" charset="0"/>
              </a:rPr>
              <a:t>мікробної</a:t>
            </a:r>
            <a:r>
              <a:rPr lang="ru-RU" sz="3200" b="1" dirty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Arial" charset="0"/>
              </a:rPr>
              <a:t>клітини</a:t>
            </a:r>
            <a:r>
              <a:rPr lang="ru-RU" sz="3200" b="1" dirty="0">
                <a:solidFill>
                  <a:srgbClr val="7030A0"/>
                </a:solidFill>
                <a:latin typeface="Arial" charset="0"/>
              </a:rPr>
              <a:t> на </a:t>
            </a:r>
            <a:r>
              <a:rPr lang="ru-RU" sz="3200" b="1" dirty="0">
                <a:solidFill>
                  <a:srgbClr val="FF0000"/>
                </a:solidFill>
                <a:latin typeface="Arial" charset="0"/>
              </a:rPr>
              <a:t>ЩІЛЬНОМУ</a:t>
            </a:r>
            <a:r>
              <a:rPr lang="ru-RU" sz="3200" b="1" dirty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Arial" charset="0"/>
              </a:rPr>
              <a:t>поживному</a:t>
            </a:r>
            <a:r>
              <a:rPr lang="ru-RU" sz="3200" b="1" dirty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Arial" charset="0"/>
              </a:rPr>
              <a:t>середовищі</a:t>
            </a:r>
            <a:r>
              <a:rPr lang="ru-RU" sz="3200" dirty="0">
                <a:solidFill>
                  <a:srgbClr val="7030A0"/>
                </a:solidFill>
                <a:latin typeface="Arial" charset="0"/>
              </a:rPr>
              <a:t>.</a:t>
            </a:r>
          </a:p>
          <a:p>
            <a:pPr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ІЗОЛЬОВАНА КОЛОНІЯ </a:t>
            </a:r>
            <a:r>
              <a:rPr lang="ru-RU" sz="3200" b="1" dirty="0">
                <a:solidFill>
                  <a:srgbClr val="FF0000"/>
                </a:solidFill>
                <a:latin typeface="Arial" charset="0"/>
              </a:rPr>
              <a:t>–</a:t>
            </a:r>
            <a:r>
              <a:rPr lang="ru-RU" sz="3200" b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Arial" charset="0"/>
              </a:rPr>
              <a:t>колонія</a:t>
            </a:r>
            <a:r>
              <a:rPr lang="ru-RU" sz="3200" b="1" dirty="0">
                <a:solidFill>
                  <a:srgbClr val="7030A0"/>
                </a:solidFill>
                <a:latin typeface="Arial" charset="0"/>
              </a:rPr>
              <a:t>, </a:t>
            </a:r>
            <a:r>
              <a:rPr lang="ru-RU" sz="3200" b="1" dirty="0" err="1">
                <a:solidFill>
                  <a:srgbClr val="FF0000"/>
                </a:solidFill>
                <a:latin typeface="Arial" charset="0"/>
              </a:rPr>
              <a:t>відділена</a:t>
            </a:r>
            <a:r>
              <a:rPr lang="ru-RU" sz="3200" b="1" dirty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Arial" charset="0"/>
              </a:rPr>
              <a:t>від</a:t>
            </a:r>
            <a:r>
              <a:rPr lang="ru-RU" sz="3200" b="1" dirty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Arial" charset="0"/>
              </a:rPr>
              <a:t>інших</a:t>
            </a:r>
            <a:r>
              <a:rPr lang="ru-RU" sz="3200" b="1" dirty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Arial" charset="0"/>
              </a:rPr>
              <a:t>колоній</a:t>
            </a:r>
            <a:r>
              <a:rPr lang="ru-RU" sz="3200" b="1" dirty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Arial" charset="0"/>
              </a:rPr>
              <a:t>стерильним</a:t>
            </a:r>
            <a:r>
              <a:rPr lang="ru-RU" sz="3200" b="1" dirty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Arial" charset="0"/>
              </a:rPr>
              <a:t>середовищем</a:t>
            </a:r>
            <a:r>
              <a:rPr lang="ru-RU" sz="3200" b="1" dirty="0">
                <a:solidFill>
                  <a:srgbClr val="7030A0"/>
                </a:solidFill>
                <a:latin typeface="Arial" charset="0"/>
              </a:rPr>
              <a:t>.</a:t>
            </a:r>
          </a:p>
          <a:p>
            <a:pPr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ПІДОЗРІЛА КОЛОНІЯ - </a:t>
            </a:r>
            <a:r>
              <a:rPr lang="ru-RU" sz="3200" b="1" dirty="0">
                <a:solidFill>
                  <a:srgbClr val="7030A0"/>
                </a:solidFill>
                <a:latin typeface="Arial" charset="0"/>
              </a:rPr>
              <a:t>КОЛОНІЯ, ЩО ЗА </a:t>
            </a:r>
            <a:r>
              <a:rPr lang="ru-RU" sz="3200" b="1" dirty="0">
                <a:solidFill>
                  <a:srgbClr val="FF0000"/>
                </a:solidFill>
                <a:latin typeface="Arial" charset="0"/>
              </a:rPr>
              <a:t>МОРФОЛОГІЄЮ</a:t>
            </a:r>
            <a:r>
              <a:rPr lang="ru-RU" sz="3200" b="1" dirty="0">
                <a:solidFill>
                  <a:srgbClr val="7030A0"/>
                </a:solidFill>
                <a:latin typeface="Arial" charset="0"/>
              </a:rPr>
              <a:t> ТА </a:t>
            </a:r>
            <a:r>
              <a:rPr lang="ru-RU" sz="3200" b="1" dirty="0">
                <a:solidFill>
                  <a:srgbClr val="FF0000"/>
                </a:solidFill>
                <a:latin typeface="Arial" charset="0"/>
              </a:rPr>
              <a:t>МІКРОСКОПІЧНОМУ</a:t>
            </a:r>
            <a:r>
              <a:rPr lang="ru-RU" sz="3200" b="1" dirty="0">
                <a:solidFill>
                  <a:srgbClr val="7030A0"/>
                </a:solidFill>
                <a:latin typeface="Arial" charset="0"/>
              </a:rPr>
              <a:t> СКЛАДУ </a:t>
            </a:r>
            <a:r>
              <a:rPr lang="ru-RU" sz="3200" b="1" dirty="0" smtClean="0">
                <a:solidFill>
                  <a:srgbClr val="FF0000"/>
                </a:solidFill>
                <a:latin typeface="Arial" charset="0"/>
              </a:rPr>
              <a:t>СХОЖА</a:t>
            </a:r>
            <a:r>
              <a:rPr lang="ru-RU" sz="3200" b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3200" b="1" dirty="0">
                <a:solidFill>
                  <a:srgbClr val="7030A0"/>
                </a:solidFill>
                <a:latin typeface="Arial" charset="0"/>
              </a:rPr>
              <a:t>НА КОЛОНІЮ ПАТОГЕННОГО МІКРООРГАНІЗМА</a:t>
            </a:r>
            <a:r>
              <a:rPr lang="ru-RU" sz="3200" dirty="0">
                <a:solidFill>
                  <a:srgbClr val="7030A0"/>
                </a:solidFill>
                <a:latin typeface="Arial" charset="0"/>
              </a:rPr>
              <a:t>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0212" y="1151054"/>
            <a:ext cx="3115326" cy="3109229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9438003" y="1778926"/>
            <a:ext cx="648072" cy="720080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02197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03388" y="333376"/>
            <a:ext cx="8640762" cy="6048375"/>
          </a:xfrm>
        </p:spPr>
        <p:txBody>
          <a:bodyPr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МОРФОЛОГІЯ КОЛОНІЙ:</a:t>
            </a:r>
          </a:p>
          <a:p>
            <a:pPr marL="706438" indent="20638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solidFill>
                  <a:srgbClr val="0070C0"/>
                </a:solidFill>
              </a:rPr>
              <a:t>форма, </a:t>
            </a:r>
          </a:p>
          <a:p>
            <a:pPr marL="706438" indent="20638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 err="1" smtClean="0">
                <a:solidFill>
                  <a:srgbClr val="0070C0"/>
                </a:solidFill>
              </a:rPr>
              <a:t>розмір</a:t>
            </a:r>
            <a:r>
              <a:rPr lang="ru-RU" sz="4400" dirty="0" smtClean="0">
                <a:solidFill>
                  <a:srgbClr val="0070C0"/>
                </a:solidFill>
              </a:rPr>
              <a:t>, </a:t>
            </a:r>
            <a:endParaRPr lang="ru-RU" sz="4400" dirty="0">
              <a:solidFill>
                <a:srgbClr val="0070C0"/>
              </a:solidFill>
            </a:endParaRPr>
          </a:p>
          <a:p>
            <a:pPr marL="706438" indent="20638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 err="1" smtClean="0">
                <a:solidFill>
                  <a:srgbClr val="0070C0"/>
                </a:solidFill>
              </a:rPr>
              <a:t>поверхня</a:t>
            </a:r>
            <a:r>
              <a:rPr lang="ru-RU" sz="4400" dirty="0">
                <a:solidFill>
                  <a:srgbClr val="0070C0"/>
                </a:solidFill>
              </a:rPr>
              <a:t>,</a:t>
            </a:r>
          </a:p>
          <a:p>
            <a:pPr marL="706438" indent="20638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solidFill>
                  <a:srgbClr val="0070C0"/>
                </a:solidFill>
              </a:rPr>
              <a:t>характер краю, </a:t>
            </a:r>
          </a:p>
          <a:p>
            <a:pPr marL="706438" indent="20638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solidFill>
                  <a:srgbClr val="0070C0"/>
                </a:solidFill>
              </a:rPr>
              <a:t>структура, </a:t>
            </a:r>
          </a:p>
          <a:p>
            <a:pPr marL="706438" indent="20638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 err="1">
                <a:solidFill>
                  <a:srgbClr val="0070C0"/>
                </a:solidFill>
              </a:rPr>
              <a:t>консистенція</a:t>
            </a:r>
            <a:r>
              <a:rPr lang="ru-RU" sz="4400" dirty="0">
                <a:solidFill>
                  <a:srgbClr val="0070C0"/>
                </a:solidFill>
              </a:rPr>
              <a:t>, </a:t>
            </a:r>
          </a:p>
          <a:p>
            <a:pPr marL="706438" indent="20638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 err="1">
                <a:solidFill>
                  <a:srgbClr val="0070C0"/>
                </a:solidFill>
              </a:rPr>
              <a:t>колір</a:t>
            </a:r>
            <a:r>
              <a:rPr lang="ru-RU" sz="4400" dirty="0">
                <a:solidFill>
                  <a:srgbClr val="0070C0"/>
                </a:solidFill>
              </a:rPr>
              <a:t>, </a:t>
            </a:r>
          </a:p>
          <a:p>
            <a:pPr marL="706438" indent="20638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 err="1">
                <a:solidFill>
                  <a:srgbClr val="0070C0"/>
                </a:solidFill>
              </a:rPr>
              <a:t>мікроскопічний</a:t>
            </a:r>
            <a:r>
              <a:rPr lang="ru-RU" sz="4400" dirty="0">
                <a:solidFill>
                  <a:srgbClr val="0070C0"/>
                </a:solidFill>
              </a:rPr>
              <a:t> склад.</a:t>
            </a:r>
          </a:p>
          <a:p>
            <a:pPr>
              <a:buFont typeface="Arial" charset="0"/>
              <a:buNone/>
              <a:defRPr/>
            </a:pPr>
            <a:endParaRPr lang="ru-RU" sz="4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35534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285EACA-DD2D-4401-7EF8-B57E26CABD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314" b="3314"/>
          <a:stretch/>
        </p:blipFill>
        <p:spPr>
          <a:xfrm>
            <a:off x="1379475" y="72341"/>
            <a:ext cx="9102006" cy="679897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BF374DD-E5D6-2265-3030-BDB49F6FBE17}"/>
              </a:ext>
            </a:extLst>
          </p:cNvPr>
          <p:cNvSpPr txBox="1"/>
          <p:nvPr/>
        </p:nvSpPr>
        <p:spPr>
          <a:xfrm>
            <a:off x="3907739" y="5949280"/>
            <a:ext cx="43765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МОРФОЛОГІЯ КОЛОНІЙ</a:t>
            </a:r>
          </a:p>
        </p:txBody>
      </p:sp>
    </p:spTree>
    <p:extLst>
      <p:ext uri="{BB962C8B-B14F-4D97-AF65-F5344CB8AC3E}">
        <p14:creationId xmlns:p14="http://schemas.microsoft.com/office/powerpoint/2010/main" val="361125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164A9D6C-279E-7773-2E97-8362069944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33" t="11595" r="1830" b="13099"/>
          <a:stretch/>
        </p:blipFill>
        <p:spPr bwMode="auto">
          <a:xfrm>
            <a:off x="1" y="22095"/>
            <a:ext cx="12192000" cy="6885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891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3DC2C8A-6024-FB91-16B2-5DB51A1303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160" y="30426"/>
            <a:ext cx="9753679" cy="682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99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9438" y="482600"/>
            <a:ext cx="4595812" cy="402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1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263" y="454026"/>
            <a:ext cx="2952750" cy="289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6" y="4621214"/>
            <a:ext cx="4557713" cy="152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663" y="3392488"/>
            <a:ext cx="3054350" cy="241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324225" y="-41275"/>
            <a:ext cx="511175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МОРФОЛОГІЯ КОЛОНІЙ</a:t>
            </a:r>
          </a:p>
        </p:txBody>
      </p:sp>
      <p:sp>
        <p:nvSpPr>
          <p:cNvPr id="48135" name="TextBox 6"/>
          <p:cNvSpPr txBox="1">
            <a:spLocks noChangeArrowheads="1"/>
          </p:cNvSpPr>
          <p:nvPr/>
        </p:nvSpPr>
        <p:spPr bwMode="auto">
          <a:xfrm>
            <a:off x="1887538" y="6149976"/>
            <a:ext cx="45577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24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Corynebacterium  diphtheriae</a:t>
            </a:r>
            <a:endParaRPr lang="ru-RU" altLang="ru-RU" sz="2400" i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136" name="TextBox 7"/>
          <p:cNvSpPr txBox="1">
            <a:spLocks noChangeArrowheads="1"/>
          </p:cNvSpPr>
          <p:nvPr/>
        </p:nvSpPr>
        <p:spPr bwMode="auto">
          <a:xfrm>
            <a:off x="6465888" y="5813426"/>
            <a:ext cx="36004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altLang="ru-RU" sz="24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Золотистий пігмент  </a:t>
            </a:r>
            <a:endParaRPr lang="en-US" altLang="ru-RU" sz="2400" i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24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S. aureus</a:t>
            </a:r>
            <a:endParaRPr lang="ru-RU" altLang="ru-RU" sz="2400" i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44060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/>
          </p:cNvSpPr>
          <p:nvPr>
            <p:ph type="body" idx="1"/>
          </p:nvPr>
        </p:nvSpPr>
        <p:spPr>
          <a:xfrm>
            <a:off x="1981200" y="260350"/>
            <a:ext cx="8362950" cy="6192838"/>
          </a:xfrm>
        </p:spPr>
        <p:txBody>
          <a:bodyPr/>
          <a:lstStyle/>
          <a:p>
            <a:pPr algn="ctr">
              <a:buFont typeface="Arial" charset="0"/>
              <a:buNone/>
              <a:defRPr/>
            </a:pPr>
            <a:r>
              <a:rPr lang="ru-RU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ФАЗИ РОЗМНОЖЕННЯ БАКТЕРІЙ</a:t>
            </a:r>
          </a:p>
        </p:txBody>
      </p:sp>
      <p:pic>
        <p:nvPicPr>
          <p:cNvPr id="49155" name="Picture 2" descr="A close up of a map&#10;&#10;Description automatically generat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014" y="801689"/>
            <a:ext cx="7807325" cy="581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2247675"/>
      </p:ext>
    </p:extLst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3388" y="152400"/>
            <a:ext cx="8640762" cy="539750"/>
          </a:xfrm>
        </p:spPr>
        <p:txBody>
          <a:bodyPr>
            <a:no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ПричинИ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ЗАГИБЕЛІ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бактерІй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179" name="Объект 2"/>
          <p:cNvSpPr>
            <a:spLocks noGrp="1"/>
          </p:cNvSpPr>
          <p:nvPr>
            <p:ph idx="1"/>
          </p:nvPr>
        </p:nvSpPr>
        <p:spPr>
          <a:xfrm>
            <a:off x="1992314" y="908051"/>
            <a:ext cx="8218487" cy="5362575"/>
          </a:xfrm>
        </p:spPr>
        <p:txBody>
          <a:bodyPr/>
          <a:lstStyle/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altLang="ru-RU" sz="3200" dirty="0" err="1">
                <a:solidFill>
                  <a:srgbClr val="7030A0"/>
                </a:solidFill>
                <a:latin typeface="Arial" panose="020B0604020202020204" pitchFamily="34" charset="0"/>
              </a:rPr>
              <a:t>Виснаження</a:t>
            </a:r>
            <a:r>
              <a:rPr lang="ru-RU" altLang="ru-RU" sz="3200" dirty="0">
                <a:solidFill>
                  <a:srgbClr val="7030A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3200" dirty="0" err="1" smtClean="0">
                <a:solidFill>
                  <a:srgbClr val="7030A0"/>
                </a:solidFill>
                <a:latin typeface="Arial" panose="020B0604020202020204" pitchFamily="34" charset="0"/>
              </a:rPr>
              <a:t>поживного</a:t>
            </a:r>
            <a:r>
              <a:rPr lang="ru-RU" altLang="ru-RU" sz="3200" dirty="0" smtClean="0">
                <a:solidFill>
                  <a:srgbClr val="7030A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3200" dirty="0" err="1" smtClean="0">
                <a:solidFill>
                  <a:srgbClr val="7030A0"/>
                </a:solidFill>
                <a:latin typeface="Arial" panose="020B0604020202020204" pitchFamily="34" charset="0"/>
              </a:rPr>
              <a:t>середовища</a:t>
            </a:r>
            <a:r>
              <a:rPr lang="ru-RU" altLang="ru-RU" sz="3200" dirty="0" smtClean="0">
                <a:solidFill>
                  <a:srgbClr val="7030A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3200" dirty="0">
                <a:solidFill>
                  <a:srgbClr val="7030A0"/>
                </a:solidFill>
                <a:latin typeface="Arial" panose="020B0604020202020204" pitchFamily="34" charset="0"/>
              </a:rPr>
              <a:t>за </a:t>
            </a:r>
            <a:r>
              <a:rPr lang="ru-RU" altLang="ru-RU" sz="3200" dirty="0" err="1">
                <a:solidFill>
                  <a:srgbClr val="7030A0"/>
                </a:solidFill>
                <a:latin typeface="Arial" panose="020B0604020202020204" pitchFamily="34" charset="0"/>
              </a:rPr>
              <a:t>лімітуючими</a:t>
            </a:r>
            <a:r>
              <a:rPr lang="ru-RU" altLang="ru-RU" sz="3200" dirty="0">
                <a:solidFill>
                  <a:srgbClr val="7030A0"/>
                </a:solidFill>
                <a:latin typeface="Arial" panose="020B0604020202020204" pitchFamily="34" charset="0"/>
              </a:rPr>
              <a:t> компонентами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altLang="ru-RU" sz="3200" dirty="0" err="1">
                <a:solidFill>
                  <a:srgbClr val="7030A0"/>
                </a:solidFill>
                <a:latin typeface="Arial" panose="020B0604020202020204" pitchFamily="34" charset="0"/>
              </a:rPr>
              <a:t>Самоотруєння</a:t>
            </a:r>
            <a:r>
              <a:rPr lang="ru-RU" altLang="ru-RU" sz="3200" dirty="0">
                <a:solidFill>
                  <a:srgbClr val="7030A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3200" dirty="0" err="1">
                <a:solidFill>
                  <a:srgbClr val="7030A0"/>
                </a:solidFill>
                <a:latin typeface="Arial" panose="020B0604020202020204" pitchFamily="34" charset="0"/>
              </a:rPr>
              <a:t>середовища</a:t>
            </a:r>
            <a:r>
              <a:rPr lang="ru-RU" altLang="ru-RU" sz="3200" dirty="0">
                <a:solidFill>
                  <a:srgbClr val="7030A0"/>
                </a:solidFill>
                <a:latin typeface="Arial" panose="020B0604020202020204" pitchFamily="34" charset="0"/>
              </a:rPr>
              <a:t> продуктами </a:t>
            </a:r>
            <a:r>
              <a:rPr lang="ru-RU" altLang="ru-RU" sz="3200" dirty="0" err="1">
                <a:solidFill>
                  <a:srgbClr val="7030A0"/>
                </a:solidFill>
                <a:latin typeface="Arial" panose="020B0604020202020204" pitchFamily="34" charset="0"/>
              </a:rPr>
              <a:t>метаболізму</a:t>
            </a:r>
            <a:r>
              <a:rPr lang="ru-RU" altLang="ru-RU" sz="3200" dirty="0">
                <a:solidFill>
                  <a:srgbClr val="7030A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3200" dirty="0" err="1">
                <a:solidFill>
                  <a:srgbClr val="7030A0"/>
                </a:solidFill>
                <a:latin typeface="Arial" panose="020B0604020202020204" pitchFamily="34" charset="0"/>
              </a:rPr>
              <a:t>бактерій</a:t>
            </a:r>
            <a:endParaRPr lang="ru-RU" altLang="ru-RU" sz="3200" dirty="0">
              <a:solidFill>
                <a:srgbClr val="7030A0"/>
              </a:solidFill>
              <a:latin typeface="Arial" panose="020B0604020202020204" pitchFamily="34" charset="0"/>
            </a:endParaRP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altLang="ru-RU" sz="3200" dirty="0" err="1" smtClean="0">
                <a:solidFill>
                  <a:srgbClr val="7030A0"/>
                </a:solidFill>
                <a:latin typeface="Arial" panose="020B0604020202020204" pitchFamily="34" charset="0"/>
              </a:rPr>
              <a:t>Витрата</a:t>
            </a:r>
            <a:r>
              <a:rPr lang="ru-RU" altLang="ru-RU" sz="3200" dirty="0" smtClean="0">
                <a:solidFill>
                  <a:srgbClr val="7030A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3200" dirty="0" err="1">
                <a:solidFill>
                  <a:srgbClr val="7030A0"/>
                </a:solidFill>
                <a:latin typeface="Arial" panose="020B0604020202020204" pitchFamily="34" charset="0"/>
              </a:rPr>
              <a:t>розчиненого</a:t>
            </a:r>
            <a:r>
              <a:rPr lang="ru-RU" altLang="ru-RU" sz="3200" dirty="0">
                <a:solidFill>
                  <a:srgbClr val="7030A0"/>
                </a:solidFill>
                <a:latin typeface="Arial" panose="020B0604020202020204" pitchFamily="34" charset="0"/>
              </a:rPr>
              <a:t> в </a:t>
            </a:r>
            <a:r>
              <a:rPr lang="ru-RU" altLang="ru-RU" sz="3200" dirty="0" err="1">
                <a:solidFill>
                  <a:srgbClr val="7030A0"/>
                </a:solidFill>
                <a:latin typeface="Arial" panose="020B0604020202020204" pitchFamily="34" charset="0"/>
              </a:rPr>
              <a:t>середовищі</a:t>
            </a:r>
            <a:r>
              <a:rPr lang="ru-RU" altLang="ru-RU" sz="3200" dirty="0">
                <a:solidFill>
                  <a:srgbClr val="7030A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3200" dirty="0" err="1">
                <a:solidFill>
                  <a:srgbClr val="7030A0"/>
                </a:solidFill>
                <a:latin typeface="Arial" panose="020B0604020202020204" pitchFamily="34" charset="0"/>
              </a:rPr>
              <a:t>кисню</a:t>
            </a:r>
            <a:endParaRPr lang="ru-RU" altLang="ru-RU" sz="3200" dirty="0">
              <a:solidFill>
                <a:srgbClr val="7030A0"/>
              </a:solidFill>
              <a:latin typeface="Arial" panose="020B0604020202020204" pitchFamily="34" charset="0"/>
            </a:endParaRP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altLang="ru-RU" sz="3200" dirty="0" err="1">
                <a:solidFill>
                  <a:srgbClr val="7030A0"/>
                </a:solidFill>
                <a:latin typeface="Arial" panose="020B0604020202020204" pitchFamily="34" charset="0"/>
              </a:rPr>
              <a:t>Природне</a:t>
            </a:r>
            <a:r>
              <a:rPr lang="ru-RU" altLang="ru-RU" sz="3200" dirty="0">
                <a:solidFill>
                  <a:srgbClr val="7030A0"/>
                </a:solidFill>
                <a:latin typeface="Arial" panose="020B0604020202020204" pitchFamily="34" charset="0"/>
              </a:rPr>
              <a:t> «</a:t>
            </a:r>
            <a:r>
              <a:rPr lang="ru-RU" altLang="ru-RU" sz="3200" dirty="0" err="1">
                <a:solidFill>
                  <a:srgbClr val="7030A0"/>
                </a:solidFill>
                <a:latin typeface="Arial" panose="020B0604020202020204" pitchFamily="34" charset="0"/>
              </a:rPr>
              <a:t>старіння</a:t>
            </a:r>
            <a:r>
              <a:rPr lang="ru-RU" altLang="ru-RU" sz="3200" dirty="0">
                <a:solidFill>
                  <a:srgbClr val="7030A0"/>
                </a:solidFill>
                <a:latin typeface="Arial" panose="020B0604020202020204" pitchFamily="34" charset="0"/>
              </a:rPr>
              <a:t>» </a:t>
            </a:r>
            <a:r>
              <a:rPr lang="ru-RU" altLang="ru-RU" sz="3200" dirty="0" err="1">
                <a:solidFill>
                  <a:srgbClr val="7030A0"/>
                </a:solidFill>
                <a:latin typeface="Arial" panose="020B0604020202020204" pitchFamily="34" charset="0"/>
              </a:rPr>
              <a:t>бактерій</a:t>
            </a:r>
            <a:endParaRPr lang="ru-RU" altLang="ru-RU" sz="3200" dirty="0">
              <a:solidFill>
                <a:srgbClr val="7030A0"/>
              </a:solidFill>
              <a:latin typeface="Arial" panose="020B0604020202020204" pitchFamily="34" charset="0"/>
            </a:endParaRP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altLang="ru-RU" sz="3200" dirty="0" err="1">
                <a:solidFill>
                  <a:srgbClr val="7030A0"/>
                </a:solidFill>
                <a:latin typeface="Arial" panose="020B0604020202020204" pitchFamily="34" charset="0"/>
              </a:rPr>
              <a:t>Саморегуляція</a:t>
            </a:r>
            <a:r>
              <a:rPr lang="ru-RU" altLang="ru-RU" sz="3200" dirty="0">
                <a:solidFill>
                  <a:srgbClr val="7030A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3200" dirty="0" err="1">
                <a:solidFill>
                  <a:srgbClr val="7030A0"/>
                </a:solidFill>
                <a:latin typeface="Arial" panose="020B0604020202020204" pitchFamily="34" charset="0"/>
              </a:rPr>
              <a:t>чисельності</a:t>
            </a:r>
            <a:r>
              <a:rPr lang="ru-RU" altLang="ru-RU" sz="3200" dirty="0">
                <a:solidFill>
                  <a:srgbClr val="7030A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3200" dirty="0" err="1">
                <a:solidFill>
                  <a:srgbClr val="7030A0"/>
                </a:solidFill>
                <a:latin typeface="Arial" panose="020B0604020202020204" pitchFamily="34" charset="0"/>
              </a:rPr>
              <a:t>популяції</a:t>
            </a:r>
            <a:endParaRPr lang="ru-RU" altLang="ru-RU" sz="3200" dirty="0">
              <a:solidFill>
                <a:srgbClr val="7030A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99514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152400"/>
            <a:ext cx="10740705" cy="837501"/>
          </a:xfrm>
        </p:spPr>
        <p:txBody>
          <a:bodyPr/>
          <a:lstStyle/>
          <a:p>
            <a:pPr algn="ctr"/>
            <a:r>
              <a:rPr lang="uk-UA" dirty="0" smtClean="0"/>
              <a:t>Мікробіологічні </a:t>
            </a:r>
            <a:r>
              <a:rPr lang="uk-UA" dirty="0"/>
              <a:t>о</a:t>
            </a:r>
            <a:r>
              <a:rPr lang="uk-UA" dirty="0" smtClean="0"/>
              <a:t>снови стерилізації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599" y="1299596"/>
            <a:ext cx="10854520" cy="5087556"/>
          </a:xfrm>
        </p:spPr>
        <p:txBody>
          <a:bodyPr/>
          <a:lstStyle/>
          <a:p>
            <a:r>
              <a:rPr lang="uk-UA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Дезінфе́кція</a:t>
            </a:r>
            <a:r>
              <a:rPr lang="uk-UA" sz="2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або </a:t>
            </a:r>
            <a:r>
              <a:rPr lang="uk-UA" sz="24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знезара́жування</a:t>
            </a:r>
            <a:r>
              <a:rPr lang="uk-UA" sz="2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b="0" dirty="0"/>
              <a:t>— комплекс заходів, спрямованих на знищення у середовищі життєдіяльності людини збудників інфекційних </a:t>
            </a:r>
            <a:r>
              <a:rPr lang="uk-UA" sz="2400" b="0" dirty="0" err="1"/>
              <a:t>хвороб</a:t>
            </a:r>
            <a:r>
              <a:rPr lang="uk-UA" sz="2400" b="0" dirty="0"/>
              <a:t> (власне дезінфекція) та їхніх переносників — комах (дезінсекція) і гризунів (дератизація</a:t>
            </a:r>
            <a:r>
              <a:rPr lang="uk-UA" sz="2400" b="0" dirty="0" smtClean="0"/>
              <a:t>)</a:t>
            </a:r>
          </a:p>
          <a:p>
            <a:r>
              <a:rPr lang="uk-UA" sz="2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Стерилізація</a:t>
            </a:r>
            <a:r>
              <a:rPr lang="uk-UA" sz="2400" b="0" dirty="0"/>
              <a:t> — знищення всіх патологічних організмів та біологічних агентів, здатних розповсюджуватись (наприклад, бактерії, </a:t>
            </a:r>
            <a:r>
              <a:rPr lang="uk-UA" sz="2400" b="0" dirty="0" err="1"/>
              <a:t>пріони</a:t>
            </a:r>
            <a:r>
              <a:rPr lang="uk-UA" sz="2400" b="0" dirty="0"/>
              <a:t> і віруси) фізичною або хімічною дією на них речовин засобами, з поверхонь, медичного обладнання, харчових продуктів або біологічних середовищ, як зовні так і всередині</a:t>
            </a:r>
            <a:r>
              <a:rPr lang="uk-UA" sz="2400" b="0" dirty="0" smtClean="0"/>
              <a:t>.</a:t>
            </a:r>
          </a:p>
          <a:p>
            <a:r>
              <a:rPr lang="uk-UA" sz="2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Стерильність</a:t>
            </a:r>
            <a:r>
              <a:rPr lang="uk-UA" sz="2400" dirty="0"/>
              <a:t> </a:t>
            </a:r>
            <a:r>
              <a:rPr lang="uk-UA" sz="2400" b="0" dirty="0" smtClean="0"/>
              <a:t>(лат.</a:t>
            </a:r>
            <a:r>
              <a:rPr lang="en-US" sz="2400" b="0" i="1" dirty="0" err="1" smtClean="0"/>
              <a:t>sterilis</a:t>
            </a:r>
            <a:r>
              <a:rPr lang="en-US" sz="2400" b="0" dirty="0"/>
              <a:t> — </a:t>
            </a:r>
            <a:r>
              <a:rPr lang="uk-UA" sz="2400" b="0" dirty="0"/>
              <a:t>безплідний) — відсутність у середовищі, організмі, будь-якому матеріалі або виробі </a:t>
            </a:r>
            <a:r>
              <a:rPr lang="uk-UA" sz="2400" b="0" dirty="0" smtClean="0"/>
              <a:t>життєздатних</a:t>
            </a:r>
            <a:r>
              <a:rPr lang="uk-UA" sz="2400" b="0" dirty="0"/>
              <a:t> </a:t>
            </a:r>
            <a:r>
              <a:rPr lang="uk-UA" sz="2400" b="0" dirty="0" smtClean="0"/>
              <a:t>мікроорганізмів та </a:t>
            </a:r>
            <a:r>
              <a:rPr lang="uk-UA" sz="2400" b="0" dirty="0"/>
              <a:t>їх </a:t>
            </a:r>
            <a:r>
              <a:rPr lang="uk-UA" sz="2400" b="0" dirty="0" smtClean="0"/>
              <a:t>спор.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117551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9933" y="267750"/>
            <a:ext cx="11353101" cy="6275663"/>
          </a:xfrm>
        </p:spPr>
        <p:txBody>
          <a:bodyPr/>
          <a:lstStyle/>
          <a:p>
            <a:r>
              <a:rPr lang="uk-UA" sz="2400" b="0" i="1" dirty="0">
                <a:solidFill>
                  <a:srgbClr val="C00000"/>
                </a:solidFill>
              </a:rPr>
              <a:t>За видами</a:t>
            </a:r>
            <a:r>
              <a:rPr lang="uk-UA" sz="2400" b="0" dirty="0"/>
              <a:t> розрізняють дезінфекцію: </a:t>
            </a:r>
            <a:r>
              <a:rPr lang="uk-UA" sz="2400" b="0" dirty="0">
                <a:solidFill>
                  <a:srgbClr val="C00000"/>
                </a:solidFill>
              </a:rPr>
              <a:t>профілактичну</a:t>
            </a:r>
            <a:r>
              <a:rPr lang="uk-UA" sz="2400" b="0" dirty="0"/>
              <a:t> (для недопущення потрапляння інфекції на поверхню); </a:t>
            </a:r>
            <a:r>
              <a:rPr lang="uk-UA" sz="2400" b="0" dirty="0" smtClean="0">
                <a:solidFill>
                  <a:srgbClr val="C00000"/>
                </a:solidFill>
              </a:rPr>
              <a:t>осередкову</a:t>
            </a:r>
            <a:r>
              <a:rPr lang="uk-UA" sz="2400" b="0" dirty="0"/>
              <a:t> (у місці знаходження зараженої людини); </a:t>
            </a:r>
            <a:r>
              <a:rPr lang="uk-UA" sz="2400" b="0" dirty="0">
                <a:solidFill>
                  <a:srgbClr val="C00000"/>
                </a:solidFill>
              </a:rPr>
              <a:t>завершальну</a:t>
            </a:r>
            <a:r>
              <a:rPr lang="uk-UA" sz="2400" b="0" dirty="0"/>
              <a:t> (після видалення джерела інфекції з вогнища</a:t>
            </a:r>
            <a:r>
              <a:rPr lang="uk-UA" sz="2400" b="0" dirty="0" smtClean="0"/>
              <a:t>).</a:t>
            </a:r>
          </a:p>
          <a:p>
            <a:endParaRPr lang="uk-UA" sz="2400" b="0" dirty="0"/>
          </a:p>
          <a:p>
            <a:r>
              <a:rPr lang="uk-UA" sz="2400" i="1" dirty="0">
                <a:solidFill>
                  <a:srgbClr val="C00000"/>
                </a:solidFill>
              </a:rPr>
              <a:t>За методами проведення</a:t>
            </a:r>
            <a:r>
              <a:rPr lang="uk-UA" sz="2400" dirty="0">
                <a:solidFill>
                  <a:srgbClr val="C00000"/>
                </a:solidFill>
              </a:rPr>
              <a:t> дезінфекція буває</a:t>
            </a:r>
            <a:r>
              <a:rPr lang="uk-UA" sz="2400" dirty="0" smtClean="0">
                <a:solidFill>
                  <a:srgbClr val="C00000"/>
                </a:solidFill>
              </a:rPr>
              <a:t>:</a:t>
            </a:r>
          </a:p>
          <a:p>
            <a:endParaRPr lang="uk-UA" sz="2400" b="0" dirty="0">
              <a:solidFill>
                <a:srgbClr val="C00000"/>
              </a:solidFill>
            </a:endParaRPr>
          </a:p>
          <a:p>
            <a:r>
              <a:rPr lang="uk-UA" sz="2400" b="0" dirty="0" smtClean="0">
                <a:solidFill>
                  <a:srgbClr val="FF0000"/>
                </a:solidFill>
              </a:rPr>
              <a:t>механічною</a:t>
            </a:r>
            <a:r>
              <a:rPr lang="uk-UA" sz="2400" b="0" dirty="0" smtClean="0"/>
              <a:t> </a:t>
            </a:r>
            <a:r>
              <a:rPr lang="uk-UA" sz="2400" b="0" dirty="0"/>
              <a:t>— миття та очищення інструментів вручну або в мийних машинах;</a:t>
            </a:r>
          </a:p>
          <a:p>
            <a:r>
              <a:rPr lang="uk-UA" sz="2400" b="0" dirty="0">
                <a:solidFill>
                  <a:srgbClr val="FF0000"/>
                </a:solidFill>
              </a:rPr>
              <a:t>х</a:t>
            </a:r>
            <a:r>
              <a:rPr lang="uk-UA" sz="2400" b="0" dirty="0" smtClean="0">
                <a:solidFill>
                  <a:srgbClr val="FF0000"/>
                </a:solidFill>
              </a:rPr>
              <a:t>імічною</a:t>
            </a:r>
            <a:r>
              <a:rPr lang="uk-UA" sz="2400" b="0" dirty="0" smtClean="0"/>
              <a:t> — </a:t>
            </a:r>
            <a:r>
              <a:rPr lang="uk-UA" sz="2400" b="0" dirty="0"/>
              <a:t>за допомогою </a:t>
            </a:r>
            <a:r>
              <a:rPr lang="uk-UA" sz="2400" b="0" dirty="0" err="1"/>
              <a:t>деззасобів</a:t>
            </a:r>
            <a:r>
              <a:rPr lang="uk-UA" sz="2400" b="0" dirty="0"/>
              <a:t> </a:t>
            </a:r>
            <a:r>
              <a:rPr lang="uk-UA" sz="2400" b="0" dirty="0" smtClean="0"/>
              <a:t>(</a:t>
            </a:r>
            <a:r>
              <a:rPr lang="uk-UA" sz="2400" b="0" dirty="0" err="1" smtClean="0"/>
              <a:t>санітайзер</a:t>
            </a:r>
            <a:r>
              <a:rPr lang="uk-UA" sz="2400" b="0" dirty="0" smtClean="0"/>
              <a:t> для рук, </a:t>
            </a:r>
            <a:r>
              <a:rPr lang="uk-UA" sz="2400" b="0" dirty="0"/>
              <a:t>інші </a:t>
            </a:r>
            <a:r>
              <a:rPr lang="uk-UA" sz="2400" b="0" dirty="0" err="1"/>
              <a:t>деззасоби</a:t>
            </a:r>
            <a:r>
              <a:rPr lang="uk-UA" sz="2400" b="0" dirty="0"/>
              <a:t> на </a:t>
            </a:r>
            <a:endParaRPr lang="en-US" sz="2400" b="0" dirty="0" smtClean="0"/>
          </a:p>
          <a:p>
            <a:r>
              <a:rPr lang="en-US" sz="2400" b="0" dirty="0"/>
              <a:t> </a:t>
            </a:r>
            <a:r>
              <a:rPr lang="en-US" sz="2400" b="0" dirty="0" smtClean="0"/>
              <a:t>                  </a:t>
            </a:r>
            <a:r>
              <a:rPr lang="uk-UA" sz="2400" b="0" dirty="0" smtClean="0"/>
              <a:t>основі </a:t>
            </a:r>
            <a:r>
              <a:rPr lang="uk-UA" sz="2400" b="0" dirty="0"/>
              <a:t>спирту, йоду тощо).;</a:t>
            </a:r>
          </a:p>
          <a:p>
            <a:r>
              <a:rPr lang="uk-UA" sz="2400" b="0" dirty="0" smtClean="0">
                <a:solidFill>
                  <a:srgbClr val="FF0000"/>
                </a:solidFill>
              </a:rPr>
              <a:t>фізичною </a:t>
            </a:r>
            <a:r>
              <a:rPr lang="uk-UA" sz="2400" b="0" dirty="0"/>
              <a:t>— за допомогою високої температури, тиску тощо.;</a:t>
            </a:r>
          </a:p>
          <a:p>
            <a:r>
              <a:rPr lang="uk-UA" sz="2400" b="0" dirty="0" smtClean="0">
                <a:solidFill>
                  <a:srgbClr val="FF0000"/>
                </a:solidFill>
              </a:rPr>
              <a:t>біологічною</a:t>
            </a:r>
            <a:r>
              <a:rPr lang="uk-UA" sz="2400" b="0" dirty="0" smtClean="0"/>
              <a:t> </a:t>
            </a:r>
            <a:r>
              <a:rPr lang="uk-UA" sz="2400" b="0" dirty="0"/>
              <a:t>— за допомогою бактеріофагів;</a:t>
            </a:r>
          </a:p>
          <a:p>
            <a:r>
              <a:rPr lang="uk-UA" sz="2400" b="0" dirty="0" smtClean="0">
                <a:solidFill>
                  <a:srgbClr val="FF0000"/>
                </a:solidFill>
              </a:rPr>
              <a:t>комбінованою.</a:t>
            </a:r>
            <a:endParaRPr lang="uk-UA" sz="2400" b="0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2124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14275" y="1140205"/>
            <a:ext cx="10160000" cy="4373563"/>
          </a:xfrm>
        </p:spPr>
        <p:txBody>
          <a:bodyPr/>
          <a:lstStyle/>
          <a:p>
            <a:r>
              <a:rPr lang="ru-RU" sz="2400" i="1" dirty="0" err="1">
                <a:solidFill>
                  <a:srgbClr val="C00000"/>
                </a:solidFill>
              </a:rPr>
              <a:t>Стерилізація</a:t>
            </a:r>
            <a:r>
              <a:rPr lang="ru-RU" sz="2400" i="1" dirty="0">
                <a:solidFill>
                  <a:srgbClr val="C00000"/>
                </a:solidFill>
              </a:rPr>
              <a:t> проводиться такими методами</a:t>
            </a:r>
            <a:r>
              <a:rPr lang="ru-RU" sz="2400" i="1" dirty="0" smtClean="0">
                <a:solidFill>
                  <a:srgbClr val="C00000"/>
                </a:solidFill>
              </a:rPr>
              <a:t>:</a:t>
            </a:r>
            <a:endParaRPr lang="ru-RU" sz="2400" dirty="0" smtClean="0">
              <a:solidFill>
                <a:srgbClr val="C0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ru-RU" sz="2400" b="0" dirty="0">
              <a:solidFill>
                <a:srgbClr val="C0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0" dirty="0" err="1" smtClean="0"/>
              <a:t>фізичним</a:t>
            </a:r>
            <a:r>
              <a:rPr lang="ru-RU" sz="2400" b="0" dirty="0" smtClean="0"/>
              <a:t> (</a:t>
            </a:r>
            <a:r>
              <a:rPr lang="ru-RU" sz="2400" b="0" dirty="0" err="1" smtClean="0"/>
              <a:t>термічним</a:t>
            </a:r>
            <a:r>
              <a:rPr lang="ru-RU" sz="2400" b="0" dirty="0" smtClean="0"/>
              <a:t> - </a:t>
            </a:r>
            <a:r>
              <a:rPr lang="ru-RU" sz="2400" b="0" dirty="0" err="1" smtClean="0"/>
              <a:t>вплив</a:t>
            </a:r>
            <a:r>
              <a:rPr lang="ru-RU" sz="2400" b="0" dirty="0" smtClean="0"/>
              <a:t> </a:t>
            </a:r>
            <a:r>
              <a:rPr lang="ru-RU" sz="2400" b="0" dirty="0" err="1" smtClean="0"/>
              <a:t>гарячого</a:t>
            </a:r>
            <a:r>
              <a:rPr lang="ru-RU" sz="2400" b="0" dirty="0" smtClean="0"/>
              <a:t> </a:t>
            </a:r>
            <a:r>
              <a:rPr lang="ru-RU" sz="2400" b="0" dirty="0" err="1" smtClean="0"/>
              <a:t>повітря</a:t>
            </a:r>
            <a:r>
              <a:rPr lang="ru-RU" sz="2400" b="0" dirty="0" smtClean="0"/>
              <a:t> </a:t>
            </a:r>
            <a:r>
              <a:rPr lang="ru-RU" sz="2400" b="0" dirty="0" err="1" smtClean="0"/>
              <a:t>або</a:t>
            </a:r>
            <a:r>
              <a:rPr lang="ru-RU" sz="2400" b="0" dirty="0" smtClean="0"/>
              <a:t> пари);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0" dirty="0" err="1" smtClean="0"/>
              <a:t>радіаційним</a:t>
            </a:r>
            <a:r>
              <a:rPr lang="ru-RU" sz="2400" b="0" dirty="0" smtClean="0"/>
              <a:t> (за </a:t>
            </a:r>
            <a:r>
              <a:rPr lang="ru-RU" sz="2400" b="0" dirty="0" err="1" smtClean="0"/>
              <a:t>допомогою</a:t>
            </a:r>
            <a:r>
              <a:rPr lang="ru-RU" sz="2400" b="0" dirty="0" smtClean="0"/>
              <a:t> </a:t>
            </a:r>
            <a:r>
              <a:rPr lang="ru-RU" sz="2400" b="0" dirty="0" err="1" smtClean="0"/>
              <a:t>променів</a:t>
            </a:r>
            <a:r>
              <a:rPr lang="ru-RU" sz="2400" b="0" dirty="0" smtClean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0" dirty="0" err="1" smtClean="0"/>
              <a:t>хімічним</a:t>
            </a:r>
            <a:r>
              <a:rPr lang="ru-RU" sz="2400" b="0" dirty="0" smtClean="0"/>
              <a:t> </a:t>
            </a:r>
            <a:r>
              <a:rPr lang="ru-RU" sz="2400" b="0" dirty="0"/>
              <a:t>(за </a:t>
            </a:r>
            <a:r>
              <a:rPr lang="ru-RU" sz="2400" b="0" dirty="0" err="1"/>
              <a:t>допомогою</a:t>
            </a:r>
            <a:r>
              <a:rPr lang="ru-RU" sz="2400" b="0" dirty="0"/>
              <a:t> </a:t>
            </a:r>
            <a:r>
              <a:rPr lang="ru-RU" sz="2400" b="0" dirty="0" smtClean="0"/>
              <a:t>газ</a:t>
            </a:r>
            <a:r>
              <a:rPr lang="uk-UA" sz="2400" b="0" dirty="0" err="1" smtClean="0"/>
              <a:t>ів</a:t>
            </a:r>
            <a:r>
              <a:rPr lang="uk-UA" sz="2400" b="0" dirty="0" smtClean="0"/>
              <a:t> або </a:t>
            </a:r>
            <a:r>
              <a:rPr lang="ru-RU" sz="2400" b="0" dirty="0" err="1" smtClean="0"/>
              <a:t>спеціальних</a:t>
            </a:r>
            <a:r>
              <a:rPr lang="ru-RU" sz="2400" b="0" dirty="0" smtClean="0"/>
              <a:t> </a:t>
            </a:r>
            <a:r>
              <a:rPr lang="ru-RU" sz="2400" b="0" dirty="0" err="1"/>
              <a:t>розчинів</a:t>
            </a:r>
            <a:r>
              <a:rPr lang="ru-RU" sz="2400" b="0" dirty="0"/>
              <a:t>);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0" dirty="0" err="1" smtClean="0"/>
              <a:t>плазмовим</a:t>
            </a:r>
            <a:r>
              <a:rPr lang="ru-RU" sz="2400" b="0" dirty="0" smtClean="0"/>
              <a:t> та </a:t>
            </a:r>
            <a:r>
              <a:rPr lang="ru-RU" sz="2400" b="0" dirty="0" err="1" smtClean="0"/>
              <a:t>озоновим</a:t>
            </a:r>
            <a:r>
              <a:rPr lang="ru-RU" sz="2400" b="0" dirty="0" smtClean="0"/>
              <a:t> (за </a:t>
            </a:r>
            <a:r>
              <a:rPr lang="ru-RU" sz="2400" b="0" dirty="0" err="1"/>
              <a:t>допомогою</a:t>
            </a:r>
            <a:r>
              <a:rPr lang="ru-RU" sz="2400" b="0" dirty="0"/>
              <a:t> </a:t>
            </a:r>
            <a:r>
              <a:rPr lang="ru-RU" sz="2400" b="0" dirty="0" err="1"/>
              <a:t>плазми</a:t>
            </a:r>
            <a:r>
              <a:rPr lang="ru-RU" sz="2400" b="0" dirty="0"/>
              <a:t> </a:t>
            </a:r>
            <a:r>
              <a:rPr lang="ru-RU" sz="2400" b="0" dirty="0" err="1"/>
              <a:t>перекису</a:t>
            </a:r>
            <a:r>
              <a:rPr lang="ru-RU" sz="2400" b="0" dirty="0"/>
              <a:t> </a:t>
            </a:r>
            <a:r>
              <a:rPr lang="ru-RU" sz="2400" b="0" dirty="0" err="1"/>
              <a:t>водню</a:t>
            </a:r>
            <a:r>
              <a:rPr lang="ru-RU" sz="2400" b="0" dirty="0" smtClean="0"/>
              <a:t>);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0" dirty="0" err="1" smtClean="0"/>
              <a:t>механічним</a:t>
            </a:r>
            <a:r>
              <a:rPr lang="ru-RU" sz="2400" b="0" dirty="0" smtClean="0"/>
              <a:t> (</a:t>
            </a:r>
            <a:r>
              <a:rPr lang="ru-RU" sz="2400" b="0" dirty="0" err="1" smtClean="0"/>
              <a:t>бактеріальні</a:t>
            </a:r>
            <a:r>
              <a:rPr lang="ru-RU" sz="2400" b="0" dirty="0" smtClean="0"/>
              <a:t> </a:t>
            </a:r>
            <a:r>
              <a:rPr lang="ru-RU" sz="2400" b="0" dirty="0" err="1" smtClean="0"/>
              <a:t>фільтри</a:t>
            </a:r>
            <a:r>
              <a:rPr lang="ru-RU" sz="2400" b="0" dirty="0" smtClean="0"/>
              <a:t>);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0" dirty="0" err="1"/>
              <a:t>у</a:t>
            </a:r>
            <a:r>
              <a:rPr lang="ru-RU" sz="2400" b="0" dirty="0" err="1" smtClean="0"/>
              <a:t>льтразвуковим</a:t>
            </a:r>
            <a:r>
              <a:rPr lang="ru-RU" sz="2400" b="0" dirty="0" smtClean="0"/>
              <a:t>. </a:t>
            </a:r>
            <a:endParaRPr lang="ru-RU" sz="2400" b="0" dirty="0"/>
          </a:p>
        </p:txBody>
      </p:sp>
    </p:spTree>
    <p:extLst>
      <p:ext uri="{BB962C8B-B14F-4D97-AF65-F5344CB8AC3E}">
        <p14:creationId xmlns:p14="http://schemas.microsoft.com/office/powerpoint/2010/main" val="37168991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43897" y="-1058557"/>
            <a:ext cx="6452066" cy="105855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5575" y="275923"/>
            <a:ext cx="5279472" cy="1108260"/>
          </a:xfrm>
        </p:spPr>
        <p:txBody>
          <a:bodyPr/>
          <a:lstStyle/>
          <a:p>
            <a:r>
              <a:rPr lang="ru-RU" dirty="0" smtClean="0"/>
              <a:t>    </a:t>
            </a:r>
            <a:r>
              <a:rPr lang="ru-RU" dirty="0" err="1" smtClean="0">
                <a:solidFill>
                  <a:srgbClr val="FF0000"/>
                </a:solidFill>
              </a:rPr>
              <a:t>Тепловий</a:t>
            </a:r>
            <a:r>
              <a:rPr lang="ru-RU" dirty="0" smtClean="0">
                <a:solidFill>
                  <a:srgbClr val="FF0000"/>
                </a:solidFill>
              </a:rPr>
              <a:t> — </a:t>
            </a:r>
            <a:r>
              <a:rPr lang="ru-RU" dirty="0" err="1" smtClean="0">
                <a:solidFill>
                  <a:srgbClr val="FF0000"/>
                </a:solidFill>
              </a:rPr>
              <a:t>паровий</a:t>
            </a:r>
            <a:r>
              <a:rPr lang="ru-RU" dirty="0" smtClean="0">
                <a:solidFill>
                  <a:srgbClr val="FF0000"/>
                </a:solidFill>
              </a:rPr>
              <a:t> метод (</a:t>
            </a:r>
            <a:r>
              <a:rPr lang="ru-RU" dirty="0" err="1" smtClean="0">
                <a:solidFill>
                  <a:srgbClr val="FF0000"/>
                </a:solidFill>
              </a:rPr>
              <a:t>автоклавування</a:t>
            </a:r>
            <a:r>
              <a:rPr lang="ru-RU" dirty="0" smtClean="0">
                <a:solidFill>
                  <a:srgbClr val="FF0000"/>
                </a:solidFill>
              </a:rPr>
              <a:t> за </a:t>
            </a:r>
            <a:r>
              <a:rPr lang="ru-RU" dirty="0" err="1" smtClean="0">
                <a:solidFill>
                  <a:srgbClr val="FF0000"/>
                </a:solidFill>
              </a:rPr>
              <a:t>допомогою</a:t>
            </a:r>
            <a:r>
              <a:rPr lang="ru-RU" dirty="0" smtClean="0">
                <a:solidFill>
                  <a:srgbClr val="FF0000"/>
                </a:solidFill>
              </a:rPr>
              <a:t> автоклаву)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AutoShape 2" descr="Автоклав 250 литра - Професионални Автоклавы - новые, Все, Новые"/>
          <p:cNvSpPr>
            <a:spLocks noChangeAspect="1" noChangeArrowheads="1"/>
          </p:cNvSpPr>
          <p:nvPr/>
        </p:nvSpPr>
        <p:spPr bwMode="auto">
          <a:xfrm>
            <a:off x="155575" y="-10251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211" y="1803816"/>
            <a:ext cx="2833819" cy="378329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971024" y="519242"/>
            <a:ext cx="52638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uk-UA" sz="2000" b="1" dirty="0">
                <a:solidFill>
                  <a:srgbClr val="FF0000"/>
                </a:solidFill>
                <a:latin typeface="Arial" panose="020B0604020202020204" pitchFamily="34" charset="0"/>
              </a:rPr>
              <a:t>П</a:t>
            </a:r>
            <a:r>
              <a:rPr lang="uk-UA" sz="2000" b="1" i="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овітряний (</a:t>
            </a:r>
            <a:r>
              <a:rPr lang="uk-UA" sz="2000" b="1" i="0" dirty="0" err="1" smtClean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сухожарова</a:t>
            </a:r>
            <a:r>
              <a:rPr lang="uk-UA" sz="2000" b="1" i="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стериліз</a:t>
            </a:r>
            <a:r>
              <a:rPr lang="uk-UA" sz="2000" b="0" i="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ація);</a:t>
            </a:r>
            <a:r>
              <a:rPr lang="uk-UA" sz="2000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endParaRPr lang="en-US" sz="2000" dirty="0"/>
          </a:p>
        </p:txBody>
      </p:sp>
      <p:pic>
        <p:nvPicPr>
          <p:cNvPr id="1028" name="Picture 4" descr="Сухожаровой шкаф ГП-20 СПУ купить в интернет магазине NailCorp.r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2958" y="1916758"/>
            <a:ext cx="5741417" cy="3330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6" descr="Стерилизатор для маникюрных инструментов: ультразвуковой, ультрафиолетовый  или сухожар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06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615" y="546682"/>
            <a:ext cx="11341289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cap="none" dirty="0" smtClean="0">
                <a:latin typeface="Calibri" panose="020F0502020204030204" pitchFamily="34" charset="0"/>
              </a:rPr>
              <a:t>Стерилізація інфрачервоним, УФ-, радіаційним та лазерним випромінюванням</a:t>
            </a:r>
            <a:r>
              <a:rPr lang="en-US" b="1" cap="none" dirty="0" smtClean="0">
                <a:latin typeface="Calibri" panose="020F0502020204030204" pitchFamily="34" charset="0"/>
              </a:rPr>
              <a:t/>
            </a:r>
            <a:br>
              <a:rPr lang="en-US" b="1" cap="none" dirty="0" smtClean="0">
                <a:latin typeface="Calibri" panose="020F0502020204030204" pitchFamily="34" charset="0"/>
              </a:rPr>
            </a:br>
            <a:endParaRPr lang="en-US" b="1" cap="none" dirty="0">
              <a:latin typeface="Calibri" panose="020F0502020204030204" pitchFamily="34" charset="0"/>
            </a:endParaRPr>
          </a:p>
        </p:txBody>
      </p:sp>
      <p:pic>
        <p:nvPicPr>
          <p:cNvPr id="34820" name="Picture 4" descr="Ультрафиолет: эффективная дезинфекция и безопасность / Хаб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04" y="2854455"/>
            <a:ext cx="3591419" cy="2389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2" name="Picture 6" descr="Стерилизация гамма-излучением – Что это такое?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527" y="2799854"/>
            <a:ext cx="4553597" cy="2417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4" name="Picture 8" descr="Стерилизация медицинских изделий - ENERGOKOMPLE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124" y="2772872"/>
            <a:ext cx="3225187" cy="2416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73589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9626" y="704676"/>
            <a:ext cx="9929562" cy="605785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785145" y="125835"/>
            <a:ext cx="7155809" cy="4781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FF0000"/>
                </a:solidFill>
              </a:rPr>
              <a:t>ХІМІЧНА СТЕРИЛІЗАЦІЯ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7663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1176314"/>
              </p:ext>
            </p:extLst>
          </p:nvPr>
        </p:nvGraphicFramePr>
        <p:xfrm>
          <a:off x="1115735" y="117446"/>
          <a:ext cx="10293292" cy="6600705"/>
        </p:xfrm>
        <a:graphic>
          <a:graphicData uri="http://schemas.openxmlformats.org/drawingml/2006/table">
            <a:tbl>
              <a:tblPr/>
              <a:tblGrid>
                <a:gridCol w="1871507">
                  <a:extLst>
                    <a:ext uri="{9D8B030D-6E8A-4147-A177-3AD203B41FA5}">
                      <a16:colId xmlns:a16="http://schemas.microsoft.com/office/drawing/2014/main" val="651673011"/>
                    </a:ext>
                  </a:extLst>
                </a:gridCol>
                <a:gridCol w="1684356">
                  <a:extLst>
                    <a:ext uri="{9D8B030D-6E8A-4147-A177-3AD203B41FA5}">
                      <a16:colId xmlns:a16="http://schemas.microsoft.com/office/drawing/2014/main" val="1036595106"/>
                    </a:ext>
                  </a:extLst>
                </a:gridCol>
                <a:gridCol w="2245808">
                  <a:extLst>
                    <a:ext uri="{9D8B030D-6E8A-4147-A177-3AD203B41FA5}">
                      <a16:colId xmlns:a16="http://schemas.microsoft.com/office/drawing/2014/main" val="1455392176"/>
                    </a:ext>
                  </a:extLst>
                </a:gridCol>
                <a:gridCol w="2994413">
                  <a:extLst>
                    <a:ext uri="{9D8B030D-6E8A-4147-A177-3AD203B41FA5}">
                      <a16:colId xmlns:a16="http://schemas.microsoft.com/office/drawing/2014/main" val="3304156889"/>
                    </a:ext>
                  </a:extLst>
                </a:gridCol>
                <a:gridCol w="1497208">
                  <a:extLst>
                    <a:ext uri="{9D8B030D-6E8A-4147-A177-3AD203B41FA5}">
                      <a16:colId xmlns:a16="http://schemas.microsoft.com/office/drawing/2014/main" val="3511516198"/>
                    </a:ext>
                  </a:extLst>
                </a:gridCol>
              </a:tblGrid>
              <a:tr h="498953">
                <a:tc>
                  <a:txBody>
                    <a:bodyPr/>
                    <a:lstStyle/>
                    <a:p>
                      <a:pPr algn="ctr" rtl="0" fontAlgn="base"/>
                      <a:r>
                        <a:rPr lang="uk-UA" sz="1600" b="1" i="0" dirty="0">
                          <a:effectLst/>
                          <a:latin typeface="Times New Roman" panose="02020603050405020304" pitchFamily="18" charset="0"/>
                        </a:rPr>
                        <a:t>Вид стерилізації</a:t>
                      </a:r>
                      <a:r>
                        <a:rPr lang="uk-UA" sz="1600" b="0" i="0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endParaRPr lang="uk-UA" sz="1600" b="0" i="0" dirty="0">
                        <a:effectLst/>
                      </a:endParaRPr>
                    </a:p>
                  </a:txBody>
                  <a:tcPr marL="81495" marR="81495" marT="40747" marB="40747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uk-UA" sz="1600" b="1" i="0">
                          <a:effectLst/>
                          <a:latin typeface="Times New Roman" panose="02020603050405020304" pitchFamily="18" charset="0"/>
                        </a:rPr>
                        <a:t>Апаратура</a:t>
                      </a:r>
                      <a:r>
                        <a:rPr lang="uk-UA" sz="1600" b="0" i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endParaRPr lang="uk-UA" sz="1600" b="0" i="0">
                        <a:effectLst/>
                      </a:endParaRPr>
                    </a:p>
                  </a:txBody>
                  <a:tcPr marL="81495" marR="81495" marT="40747" marB="40747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uk-UA" sz="1600" b="1" i="0" dirty="0">
                          <a:effectLst/>
                          <a:latin typeface="Times New Roman" panose="02020603050405020304" pitchFamily="18" charset="0"/>
                        </a:rPr>
                        <a:t>Режим стерилізації</a:t>
                      </a:r>
                      <a:r>
                        <a:rPr lang="uk-UA" sz="1600" b="0" i="0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endParaRPr lang="uk-UA" sz="1600" b="0" i="0" dirty="0">
                        <a:effectLst/>
                      </a:endParaRPr>
                    </a:p>
                  </a:txBody>
                  <a:tcPr marL="81495" marR="81495" marT="40747" marB="40747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uk-UA" sz="1600" b="1" i="0">
                          <a:effectLst/>
                          <a:latin typeface="Times New Roman" panose="02020603050405020304" pitchFamily="18" charset="0"/>
                        </a:rPr>
                        <a:t>Об'єкти, що стерилізуються</a:t>
                      </a:r>
                      <a:r>
                        <a:rPr lang="uk-UA" sz="1600" b="0" i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endParaRPr lang="uk-UA" sz="1600" b="0" i="0">
                        <a:effectLst/>
                      </a:endParaRPr>
                    </a:p>
                  </a:txBody>
                  <a:tcPr marL="81495" marR="81495" marT="40747" marB="40747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uk-UA" sz="1600" b="1" i="0">
                          <a:effectLst/>
                          <a:latin typeface="Times New Roman" panose="02020603050405020304" pitchFamily="18" charset="0"/>
                        </a:rPr>
                        <a:t>Повнота стерилізації</a:t>
                      </a:r>
                      <a:r>
                        <a:rPr lang="uk-UA" sz="1600" b="0" i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endParaRPr lang="uk-UA" sz="1600" b="0" i="0">
                        <a:effectLst/>
                      </a:endParaRPr>
                    </a:p>
                  </a:txBody>
                  <a:tcPr marL="81495" marR="81495" marT="40747" marB="40747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9480473"/>
                  </a:ext>
                </a:extLst>
              </a:tr>
              <a:tr h="755402">
                <a:tc>
                  <a:txBody>
                    <a:bodyPr/>
                    <a:lstStyle/>
                    <a:p>
                      <a:pPr algn="l" rtl="0" fontAlgn="base"/>
                      <a:r>
                        <a:rPr lang="uk-UA" sz="1600" b="0" i="0" dirty="0">
                          <a:effectLst/>
                          <a:latin typeface="Times New Roman" panose="02020603050405020304" pitchFamily="18" charset="0"/>
                        </a:rPr>
                        <a:t>Прожарювання </a:t>
                      </a:r>
                      <a:endParaRPr lang="uk-UA" sz="1600" b="0" i="0" dirty="0">
                        <a:effectLst/>
                      </a:endParaRPr>
                    </a:p>
                    <a:p>
                      <a:pPr algn="l" rtl="0" fontAlgn="base"/>
                      <a:r>
                        <a:rPr lang="uk-UA" sz="1600" b="0" i="0" dirty="0" err="1">
                          <a:effectLst/>
                          <a:latin typeface="Times New Roman" panose="02020603050405020304" pitchFamily="18" charset="0"/>
                        </a:rPr>
                        <a:t>Фламбування</a:t>
                      </a:r>
                      <a:r>
                        <a:rPr lang="uk-UA" sz="1600" b="0" i="0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endParaRPr lang="uk-UA" sz="1600" b="0" i="0" dirty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uk-UA" sz="1600" b="0" i="0">
                          <a:effectLst/>
                          <a:latin typeface="Times New Roman" panose="02020603050405020304" pitchFamily="18" charset="0"/>
                        </a:rPr>
                        <a:t>Полум'я </a:t>
                      </a:r>
                      <a:endParaRPr lang="uk-UA" sz="1600" b="0" i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uk-UA" sz="1600" b="0" i="0" dirty="0">
                          <a:effectLst/>
                          <a:latin typeface="Times New Roman" panose="02020603050405020304" pitchFamily="18" charset="0"/>
                        </a:rPr>
                        <a:t>До почервоніння металу </a:t>
                      </a:r>
                      <a:endParaRPr lang="uk-UA" sz="1600" b="0" i="0" dirty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uk-UA" sz="1600" b="0" i="0" dirty="0">
                          <a:effectLst/>
                          <a:latin typeface="Times New Roman" panose="02020603050405020304" pitchFamily="18" charset="0"/>
                        </a:rPr>
                        <a:t>Бактеріологічні петлі </a:t>
                      </a:r>
                      <a:endParaRPr lang="uk-UA" sz="1600" b="0" i="0" dirty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uk-UA" sz="1600" b="0" i="0">
                          <a:effectLst/>
                          <a:latin typeface="Times New Roman" panose="02020603050405020304" pitchFamily="18" charset="0"/>
                        </a:rPr>
                        <a:t>Повна, </a:t>
                      </a:r>
                      <a:endParaRPr lang="uk-UA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uk-UA" sz="1600" b="0" i="0">
                          <a:effectLst/>
                          <a:latin typeface="Times New Roman" panose="02020603050405020304" pitchFamily="18" charset="0"/>
                        </a:rPr>
                        <a:t>короткочасна </a:t>
                      </a:r>
                      <a:endParaRPr lang="uk-UA" sz="1600" b="0" i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7538784"/>
                  </a:ext>
                </a:extLst>
              </a:tr>
              <a:tr h="541694">
                <a:tc>
                  <a:txBody>
                    <a:bodyPr/>
                    <a:lstStyle/>
                    <a:p>
                      <a:pPr algn="l" rtl="0" fontAlgn="base"/>
                      <a:r>
                        <a:rPr lang="uk-UA" sz="1600" b="0" i="0">
                          <a:effectLst/>
                          <a:latin typeface="Times New Roman" panose="02020603050405020304" pitchFamily="18" charset="0"/>
                        </a:rPr>
                        <a:t>Кип'ятіння </a:t>
                      </a:r>
                      <a:endParaRPr lang="uk-UA" sz="1600" b="0" i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uk-UA" sz="1600" b="0" i="0">
                          <a:effectLst/>
                          <a:latin typeface="Times New Roman" panose="02020603050405020304" pitchFamily="18" charset="0"/>
                        </a:rPr>
                        <a:t>Стерилізатор </a:t>
                      </a:r>
                      <a:endParaRPr lang="uk-UA" sz="1600" b="0" i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uk-UA" sz="1600" b="0" i="0">
                          <a:effectLst/>
                          <a:latin typeface="Times New Roman" panose="02020603050405020304" pitchFamily="18" charset="0"/>
                        </a:rPr>
                        <a:t>100  </a:t>
                      </a:r>
                      <a:r>
                        <a:rPr lang="uk-UA" sz="1600" b="0" i="0">
                          <a:effectLst/>
                          <a:latin typeface="Times New Roman CYR" panose="02020603050405020304" pitchFamily="18" charset="0"/>
                        </a:rPr>
                        <a:t>°</a:t>
                      </a:r>
                      <a:r>
                        <a:rPr lang="uk-UA" sz="1600" b="0" i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uk-UA" sz="1600" b="0" i="0">
                          <a:effectLst/>
                          <a:latin typeface="Times New Roman" panose="02020603050405020304" pitchFamily="18" charset="0"/>
                        </a:rPr>
                        <a:t>С, 1 год </a:t>
                      </a:r>
                      <a:endParaRPr lang="uk-UA" sz="1600" b="0" i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uk-UA" sz="1600" b="0" i="0" dirty="0">
                          <a:effectLst/>
                          <a:latin typeface="Times New Roman" panose="02020603050405020304" pitchFamily="18" charset="0"/>
                        </a:rPr>
                        <a:t>Шприци, голки, інструменти </a:t>
                      </a:r>
                      <a:endParaRPr lang="uk-UA" sz="1600" b="0" i="0" dirty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uk-UA" sz="1600" b="0" i="0" dirty="0">
                          <a:effectLst/>
                          <a:latin typeface="Times New Roman" panose="02020603050405020304" pitchFamily="18" charset="0"/>
                        </a:rPr>
                        <a:t>Неповна </a:t>
                      </a:r>
                      <a:endParaRPr lang="uk-UA" sz="1600" b="0" i="0" dirty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8119771"/>
                  </a:ext>
                </a:extLst>
              </a:tr>
              <a:tr h="327986">
                <a:tc>
                  <a:txBody>
                    <a:bodyPr/>
                    <a:lstStyle/>
                    <a:p>
                      <a:pPr algn="l" rtl="0" fontAlgn="base"/>
                      <a:r>
                        <a:rPr lang="uk-UA" sz="1600" b="0" i="0">
                          <a:effectLst/>
                          <a:latin typeface="Times New Roman" panose="02020603050405020304" pitchFamily="18" charset="0"/>
                        </a:rPr>
                        <a:t>Сухим жаром </a:t>
                      </a:r>
                      <a:endParaRPr lang="uk-UA" sz="1600" b="0" i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uk-UA" sz="1600" b="0" i="0">
                          <a:effectLst/>
                          <a:latin typeface="Times New Roman" panose="02020603050405020304" pitchFamily="18" charset="0"/>
                        </a:rPr>
                        <a:t>Піч Пастера </a:t>
                      </a:r>
                      <a:endParaRPr lang="uk-UA" sz="1600" b="0" i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uk-UA" sz="1600" b="0" i="0">
                          <a:effectLst/>
                          <a:latin typeface="Times New Roman" panose="02020603050405020304" pitchFamily="18" charset="0"/>
                        </a:rPr>
                        <a:t>165-185  </a:t>
                      </a:r>
                      <a:r>
                        <a:rPr lang="uk-UA" sz="1600" b="0" i="0">
                          <a:effectLst/>
                          <a:latin typeface="Times New Roman CYR" panose="02020603050405020304" pitchFamily="18" charset="0"/>
                        </a:rPr>
                        <a:t>°</a:t>
                      </a:r>
                      <a:r>
                        <a:rPr lang="uk-UA" sz="1600" b="0" i="0">
                          <a:effectLst/>
                          <a:latin typeface="Times New Roman" panose="02020603050405020304" pitchFamily="18" charset="0"/>
                        </a:rPr>
                        <a:t> С, 1 год </a:t>
                      </a:r>
                      <a:endParaRPr lang="uk-UA" sz="1600" b="0" i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uk-UA" sz="1600" b="0" i="0">
                          <a:effectLst/>
                          <a:latin typeface="Times New Roman" panose="02020603050405020304" pitchFamily="18" charset="0"/>
                        </a:rPr>
                        <a:t>Скляний посуд </a:t>
                      </a:r>
                      <a:endParaRPr lang="uk-UA" sz="1600" b="0" i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uk-UA" sz="1600" b="0" i="0" dirty="0">
                          <a:effectLst/>
                          <a:latin typeface="Times New Roman" panose="02020603050405020304" pitchFamily="18" charset="0"/>
                        </a:rPr>
                        <a:t>Повна </a:t>
                      </a:r>
                      <a:endParaRPr lang="uk-UA" sz="1600" b="0" i="0" dirty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8634193"/>
                  </a:ext>
                </a:extLst>
              </a:tr>
              <a:tr h="969111">
                <a:tc>
                  <a:txBody>
                    <a:bodyPr/>
                    <a:lstStyle/>
                    <a:p>
                      <a:pPr algn="l" rtl="0" fontAlgn="base"/>
                      <a:r>
                        <a:rPr lang="uk-UA" sz="1600" b="0" i="0">
                          <a:effectLst/>
                          <a:latin typeface="Times New Roman" panose="02020603050405020304" pitchFamily="18" charset="0"/>
                        </a:rPr>
                        <a:t>Паром під тиском </a:t>
                      </a:r>
                      <a:endParaRPr lang="uk-UA" sz="1600" b="0" i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uk-UA" sz="1600" b="0" i="0">
                          <a:effectLst/>
                          <a:latin typeface="Times New Roman" panose="02020603050405020304" pitchFamily="18" charset="0"/>
                        </a:rPr>
                        <a:t>Автоклав </a:t>
                      </a:r>
                      <a:endParaRPr lang="uk-UA" sz="1600" b="0" i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600" b="0" i="0">
                          <a:effectLst/>
                          <a:latin typeface="Times New Roman" panose="02020603050405020304" pitchFamily="18" charset="0"/>
                        </a:rPr>
                        <a:t>0,5 атм. 111 </a:t>
                      </a:r>
                      <a:r>
                        <a:rPr lang="ru-RU" sz="1600" b="0" i="0">
                          <a:effectLst/>
                          <a:latin typeface="Times New Roman CYR" panose="02020603050405020304" pitchFamily="18" charset="0"/>
                        </a:rPr>
                        <a:t>°</a:t>
                      </a:r>
                      <a:r>
                        <a:rPr lang="ru-RU" sz="1600" b="0" i="0">
                          <a:effectLst/>
                          <a:latin typeface="Times New Roman" panose="02020603050405020304" pitchFamily="18" charset="0"/>
                        </a:rPr>
                        <a:t>С, 30 хв </a:t>
                      </a:r>
                      <a:endParaRPr lang="ru-RU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ru-RU" sz="1600" b="0" i="0">
                          <a:effectLst/>
                          <a:latin typeface="Times New Roman" panose="02020603050405020304" pitchFamily="18" charset="0"/>
                        </a:rPr>
                        <a:t>1 атм. 121 </a:t>
                      </a:r>
                      <a:r>
                        <a:rPr lang="ru-RU" sz="1600" b="0" i="0">
                          <a:effectLst/>
                          <a:latin typeface="Times New Roman CYR" panose="02020603050405020304" pitchFamily="18" charset="0"/>
                        </a:rPr>
                        <a:t>°</a:t>
                      </a:r>
                      <a:r>
                        <a:rPr lang="ru-RU" sz="1600" b="0" i="0">
                          <a:effectLst/>
                          <a:latin typeface="Times New Roman" panose="02020603050405020304" pitchFamily="18" charset="0"/>
                        </a:rPr>
                        <a:t>С, 20 хв </a:t>
                      </a:r>
                      <a:endParaRPr lang="ru-RU" sz="1600" b="0" i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600" b="0" i="0">
                          <a:effectLst/>
                          <a:latin typeface="Times New Roman" panose="02020603050405020304" pitchFamily="18" charset="0"/>
                        </a:rPr>
                        <a:t>Поживні середовища, фізіологічний розчин, знезараження заразного матеріалу </a:t>
                      </a:r>
                      <a:endParaRPr lang="ru-RU" sz="1600" b="0" i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uk-UA" sz="1600" b="0" i="0" dirty="0">
                          <a:effectLst/>
                          <a:latin typeface="Times New Roman" panose="02020603050405020304" pitchFamily="18" charset="0"/>
                        </a:rPr>
                        <a:t>Повна </a:t>
                      </a:r>
                      <a:endParaRPr lang="uk-UA" sz="1600" b="0" i="0" dirty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2838388"/>
                  </a:ext>
                </a:extLst>
              </a:tr>
              <a:tr h="327986">
                <a:tc>
                  <a:txBody>
                    <a:bodyPr/>
                    <a:lstStyle/>
                    <a:p>
                      <a:pPr algn="l" rtl="0" fontAlgn="base"/>
                      <a:r>
                        <a:rPr lang="uk-UA" sz="1600" b="0" i="0">
                          <a:effectLst/>
                          <a:latin typeface="Times New Roman" panose="02020603050405020304" pitchFamily="18" charset="0"/>
                        </a:rPr>
                        <a:t>Пастеризація </a:t>
                      </a:r>
                      <a:endParaRPr lang="uk-UA" sz="1600" b="0" i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uk-UA" sz="1600" b="0" i="0">
                          <a:effectLst/>
                          <a:latin typeface="Times New Roman" panose="02020603050405020304" pitchFamily="18" charset="0"/>
                        </a:rPr>
                        <a:t>Водяна баня </a:t>
                      </a:r>
                      <a:endParaRPr lang="uk-UA" sz="1600" b="0" i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uk-UA" sz="1600" b="0" i="0">
                          <a:effectLst/>
                          <a:latin typeface="Times New Roman" panose="02020603050405020304" pitchFamily="18" charset="0"/>
                        </a:rPr>
                        <a:t>60-68 </a:t>
                      </a:r>
                      <a:r>
                        <a:rPr lang="uk-UA" sz="1600" b="0" i="0">
                          <a:effectLst/>
                          <a:latin typeface="Times New Roman CYR" panose="02020603050405020304" pitchFamily="18" charset="0"/>
                        </a:rPr>
                        <a:t>°</a:t>
                      </a:r>
                      <a:r>
                        <a:rPr lang="uk-UA" sz="1600" b="0" i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С</a:t>
                      </a:r>
                      <a:r>
                        <a:rPr lang="uk-UA" sz="1600" b="0" i="0">
                          <a:effectLst/>
                          <a:latin typeface="Times New Roman" panose="02020603050405020304" pitchFamily="18" charset="0"/>
                        </a:rPr>
                        <a:t>, 30 хв </a:t>
                      </a:r>
                      <a:endParaRPr lang="uk-UA" sz="1600" b="0" i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uk-UA" sz="1600" b="0" i="0">
                          <a:effectLst/>
                          <a:latin typeface="Times New Roman" panose="02020603050405020304" pitchFamily="18" charset="0"/>
                        </a:rPr>
                        <a:t>Харчові продукти </a:t>
                      </a:r>
                      <a:endParaRPr lang="uk-UA" sz="1600" b="0" i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uk-UA" sz="1600" b="0" i="0" dirty="0">
                          <a:effectLst/>
                          <a:latin typeface="Times New Roman" panose="02020603050405020304" pitchFamily="18" charset="0"/>
                        </a:rPr>
                        <a:t>Неповна </a:t>
                      </a:r>
                      <a:endParaRPr lang="uk-UA" sz="1600" b="0" i="0" dirty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0943396"/>
                  </a:ext>
                </a:extLst>
              </a:tr>
              <a:tr h="755402">
                <a:tc>
                  <a:txBody>
                    <a:bodyPr/>
                    <a:lstStyle/>
                    <a:p>
                      <a:pPr algn="l" rtl="0" fontAlgn="base"/>
                      <a:r>
                        <a:rPr lang="uk-UA" sz="1600" b="0" i="0">
                          <a:effectLst/>
                          <a:latin typeface="Times New Roman" panose="02020603050405020304" pitchFamily="18" charset="0"/>
                        </a:rPr>
                        <a:t>Тіндалізація </a:t>
                      </a:r>
                      <a:endParaRPr lang="uk-UA" sz="1600" b="0" i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uk-UA" sz="1600" b="0" i="0">
                          <a:effectLst/>
                          <a:latin typeface="Times New Roman" panose="02020603050405020304" pitchFamily="18" charset="0"/>
                        </a:rPr>
                        <a:t>Водяна баня </a:t>
                      </a:r>
                      <a:endParaRPr lang="uk-UA" sz="1600" b="0" i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600" b="0" i="0">
                          <a:effectLst/>
                          <a:latin typeface="Times New Roman" panose="02020603050405020304" pitchFamily="18" charset="0"/>
                        </a:rPr>
                        <a:t>58 °С по 1 год 6 разів з добовою перервою </a:t>
                      </a:r>
                      <a:endParaRPr lang="ru-RU" sz="1600" b="0" i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uk-UA" sz="1600" b="0" i="0">
                          <a:effectLst/>
                          <a:latin typeface="Times New Roman" panose="02020603050405020304" pitchFamily="18" charset="0"/>
                        </a:rPr>
                        <a:t>Сироватка крові </a:t>
                      </a:r>
                      <a:endParaRPr lang="uk-UA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uk-UA" sz="1600" b="0" i="0">
                          <a:effectLst/>
                          <a:latin typeface="Times New Roman" panose="02020603050405020304" pitchFamily="18" charset="0"/>
                        </a:rPr>
                        <a:t>Вітаміни </a:t>
                      </a:r>
                      <a:endParaRPr lang="uk-UA" sz="1600" b="0" i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uk-UA" sz="1600" b="0" i="0" dirty="0">
                          <a:effectLst/>
                          <a:latin typeface="Times New Roman" panose="02020603050405020304" pitchFamily="18" charset="0"/>
                        </a:rPr>
                        <a:t>Повна </a:t>
                      </a:r>
                      <a:endParaRPr lang="uk-UA" sz="1600" b="0" i="0" dirty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6554926"/>
                  </a:ext>
                </a:extLst>
              </a:tr>
              <a:tr h="969111">
                <a:tc>
                  <a:txBody>
                    <a:bodyPr/>
                    <a:lstStyle/>
                    <a:p>
                      <a:pPr algn="l" rtl="0" fontAlgn="base"/>
                      <a:r>
                        <a:rPr lang="uk-UA" sz="1600" b="0" i="0">
                          <a:effectLst/>
                          <a:latin typeface="Times New Roman" panose="02020603050405020304" pitchFamily="18" charset="0"/>
                        </a:rPr>
                        <a:t>Текучою парою </a:t>
                      </a:r>
                      <a:endParaRPr lang="uk-UA" sz="1600" b="0" i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uk-UA" sz="1600" b="0" i="0">
                          <a:effectLst/>
                          <a:latin typeface="Times New Roman" panose="02020603050405020304" pitchFamily="18" charset="0"/>
                        </a:rPr>
                        <a:t>Апарат Коха </a:t>
                      </a:r>
                      <a:endParaRPr lang="uk-UA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uk-UA" sz="1600" b="0" i="0">
                          <a:effectLst/>
                          <a:latin typeface="Times New Roman" panose="02020603050405020304" pitchFamily="18" charset="0"/>
                        </a:rPr>
                        <a:t>Автоклав </a:t>
                      </a:r>
                      <a:endParaRPr lang="uk-UA" sz="1600" b="0" i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600" b="0" i="0">
                          <a:effectLst/>
                          <a:latin typeface="Times New Roman" panose="02020603050405020304" pitchFamily="18" charset="0"/>
                        </a:rPr>
                        <a:t>100 °С, по 1 год триразово з добовою перервою </a:t>
                      </a:r>
                      <a:endParaRPr lang="ru-RU" sz="1600" b="0" i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600" b="0" i="0">
                          <a:effectLst/>
                          <a:latin typeface="Times New Roman" panose="02020603050405020304" pitchFamily="18" charset="0"/>
                        </a:rPr>
                        <a:t>Поживні середовища з вуглеводами, вітамінами, желатиною </a:t>
                      </a:r>
                      <a:endParaRPr lang="ru-RU" sz="1600" b="0" i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uk-UA" sz="1600" b="0" i="0" dirty="0">
                          <a:effectLst/>
                          <a:latin typeface="Times New Roman" panose="02020603050405020304" pitchFamily="18" charset="0"/>
                        </a:rPr>
                        <a:t>Повна </a:t>
                      </a:r>
                      <a:endParaRPr lang="uk-UA" sz="1600" b="0" i="0" dirty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5447667"/>
                  </a:ext>
                </a:extLst>
              </a:tr>
              <a:tr h="541694">
                <a:tc>
                  <a:txBody>
                    <a:bodyPr/>
                    <a:lstStyle/>
                    <a:p>
                      <a:pPr algn="l" rtl="0" fontAlgn="base"/>
                      <a:r>
                        <a:rPr lang="uk-UA" sz="1600" b="0" i="0">
                          <a:effectLst/>
                          <a:latin typeface="Times New Roman" panose="02020603050405020304" pitchFamily="18" charset="0"/>
                        </a:rPr>
                        <a:t>Фільтрування </a:t>
                      </a:r>
                      <a:endParaRPr lang="uk-UA" sz="1600" b="0" i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uk-UA" sz="1600" b="0" i="0">
                          <a:effectLst/>
                          <a:latin typeface="Times New Roman" panose="02020603050405020304" pitchFamily="18" charset="0"/>
                        </a:rPr>
                        <a:t>Фільтр Зейтца </a:t>
                      </a:r>
                      <a:endParaRPr lang="uk-UA" sz="1600" b="0" i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uk-UA" sz="1600" b="0" i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uk-UA" sz="1600" b="0" i="0">
                          <a:effectLst/>
                          <a:latin typeface="Times New Roman" panose="02020603050405020304" pitchFamily="18" charset="0"/>
                        </a:rPr>
                        <a:t>Сироватки, антибіотики </a:t>
                      </a:r>
                      <a:endParaRPr lang="uk-UA" sz="1600" b="0" i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uk-UA" sz="1600" b="0" i="0" dirty="0">
                          <a:effectLst/>
                          <a:latin typeface="Times New Roman" panose="02020603050405020304" pitchFamily="18" charset="0"/>
                        </a:rPr>
                        <a:t>Крім вірусів </a:t>
                      </a:r>
                      <a:endParaRPr lang="uk-UA" sz="1600" b="0" i="0" dirty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48692"/>
                  </a:ext>
                </a:extLst>
              </a:tr>
              <a:tr h="755402">
                <a:tc>
                  <a:txBody>
                    <a:bodyPr/>
                    <a:lstStyle/>
                    <a:p>
                      <a:pPr algn="l" rtl="0" fontAlgn="base"/>
                      <a:r>
                        <a:rPr lang="uk-UA" sz="1600" b="0" i="0">
                          <a:effectLst/>
                          <a:latin typeface="Times New Roman" panose="02020603050405020304" pitchFamily="18" charset="0"/>
                        </a:rPr>
                        <a:t>Ультрафіолетовими променями </a:t>
                      </a:r>
                      <a:endParaRPr lang="uk-UA" sz="1600" b="0" i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uk-UA" sz="1600" b="0" i="0">
                          <a:effectLst/>
                          <a:latin typeface="Times New Roman" panose="02020603050405020304" pitchFamily="18" charset="0"/>
                        </a:rPr>
                        <a:t>Бактерицидні </a:t>
                      </a:r>
                      <a:endParaRPr lang="uk-UA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uk-UA" sz="1600" b="0" i="0">
                          <a:effectLst/>
                          <a:latin typeface="Times New Roman" panose="02020603050405020304" pitchFamily="18" charset="0"/>
                        </a:rPr>
                        <a:t>лампи </a:t>
                      </a:r>
                      <a:endParaRPr lang="uk-UA" sz="1600" b="0" i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uk-UA" sz="1600" b="0" i="0">
                          <a:effectLst/>
                          <a:latin typeface="Times New Roman" panose="02020603050405020304" pitchFamily="18" charset="0"/>
                        </a:rPr>
                        <a:t>1 год </a:t>
                      </a:r>
                      <a:endParaRPr lang="uk-UA" sz="1600" b="0" i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uk-UA" sz="1600" b="0" i="0">
                          <a:effectLst/>
                          <a:latin typeface="Times New Roman" panose="02020603050405020304" pitchFamily="18" charset="0"/>
                        </a:rPr>
                        <a:t>Повітря </a:t>
                      </a:r>
                      <a:endParaRPr lang="uk-UA" sz="1600" b="0" i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uk-UA" sz="1600" b="0" i="0" dirty="0">
                          <a:effectLst/>
                          <a:latin typeface="Times New Roman" panose="02020603050405020304" pitchFamily="18" charset="0"/>
                        </a:rPr>
                        <a:t>Часткова </a:t>
                      </a:r>
                      <a:endParaRPr lang="uk-UA" sz="1600" b="0" i="0" dirty="0">
                        <a:effectLst/>
                      </a:endParaRPr>
                    </a:p>
                  </a:txBody>
                  <a:tcPr marL="81495" marR="81495" marT="40747" marB="40747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80301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60864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3_Глав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3_Главная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Глав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3_Главная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1266</Words>
  <Application>Microsoft Office PowerPoint</Application>
  <PresentationFormat>Широкоэкранный</PresentationFormat>
  <Paragraphs>290</Paragraphs>
  <Slides>35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35</vt:i4>
      </vt:variant>
    </vt:vector>
  </HeadingPairs>
  <TitlesOfParts>
    <vt:vector size="45" baseType="lpstr">
      <vt:lpstr>Arial</vt:lpstr>
      <vt:lpstr>Arial Black</vt:lpstr>
      <vt:lpstr>Calibri</vt:lpstr>
      <vt:lpstr>Century Gothic</vt:lpstr>
      <vt:lpstr>Tahoma</vt:lpstr>
      <vt:lpstr>Times New Roman</vt:lpstr>
      <vt:lpstr>Times New Roman CYR</vt:lpstr>
      <vt:lpstr>Wingdings</vt:lpstr>
      <vt:lpstr>3_Главная</vt:lpstr>
      <vt:lpstr>4_Главная</vt:lpstr>
      <vt:lpstr>Презентация PowerPoint</vt:lpstr>
      <vt:lpstr>Презентация PowerPoint</vt:lpstr>
      <vt:lpstr>Класифікація бактерій за типом живлення</vt:lpstr>
      <vt:lpstr>Бактеріальні транспортні системи</vt:lpstr>
      <vt:lpstr>Фосфотрансферазна система</vt:lpstr>
      <vt:lpstr>Презентация PowerPoint</vt:lpstr>
      <vt:lpstr>Презентация PowerPoint</vt:lpstr>
      <vt:lpstr>ТИПИ ДИХАННЯ бактерІй</vt:lpstr>
      <vt:lpstr>Презентация PowerPoint</vt:lpstr>
      <vt:lpstr>Презентация PowerPoint</vt:lpstr>
      <vt:lpstr>СТВОРЕННЯ АНАЕРОБНИХ УМОВ В СУЧАСНОМУ АНАЕРОСТАТІ, BACTRON,Sheldon Manufacturing Inc., USA</vt:lpstr>
      <vt:lpstr>Презентация PowerPoint</vt:lpstr>
      <vt:lpstr>Презентация PowerPoint</vt:lpstr>
      <vt:lpstr>Презентация PowerPoint</vt:lpstr>
      <vt:lpstr>КласИфІкацІя ферментІв бактерІй ЗА субстратноЮ спецИфІчнІстЮ</vt:lpstr>
      <vt:lpstr>Презентация PowerPoint</vt:lpstr>
      <vt:lpstr>Середовища Гісса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ПричинИ ЗАГИБЕЛІ бактерІй</vt:lpstr>
      <vt:lpstr>Мікробіологічні основи стерилізації</vt:lpstr>
      <vt:lpstr>Презентация PowerPoint</vt:lpstr>
      <vt:lpstr>Презентация PowerPoint</vt:lpstr>
      <vt:lpstr>Презентация PowerPoint</vt:lpstr>
      <vt:lpstr>Стерилізація інфрачервоним, УФ-, радіаційним та лазерним випромінюванням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Лебедь Андрей</cp:lastModifiedBy>
  <cp:revision>20</cp:revision>
  <dcterms:created xsi:type="dcterms:W3CDTF">2025-01-28T17:19:52Z</dcterms:created>
  <dcterms:modified xsi:type="dcterms:W3CDTF">2026-02-27T12:56:55Z</dcterms:modified>
</cp:coreProperties>
</file>