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30"/>
  </p:notesMasterIdLst>
  <p:sldIdLst>
    <p:sldId id="256" r:id="rId2"/>
    <p:sldId id="329" r:id="rId3"/>
    <p:sldId id="330" r:id="rId4"/>
    <p:sldId id="331" r:id="rId5"/>
    <p:sldId id="332" r:id="rId6"/>
    <p:sldId id="304" r:id="rId7"/>
    <p:sldId id="307" r:id="rId8"/>
    <p:sldId id="334" r:id="rId9"/>
    <p:sldId id="335" r:id="rId10"/>
    <p:sldId id="308" r:id="rId11"/>
    <p:sldId id="333" r:id="rId12"/>
    <p:sldId id="318" r:id="rId13"/>
    <p:sldId id="319" r:id="rId14"/>
    <p:sldId id="320" r:id="rId15"/>
    <p:sldId id="309" r:id="rId16"/>
    <p:sldId id="321" r:id="rId17"/>
    <p:sldId id="322" r:id="rId18"/>
    <p:sldId id="323" r:id="rId19"/>
    <p:sldId id="324" r:id="rId20"/>
    <p:sldId id="310" r:id="rId21"/>
    <p:sldId id="311" r:id="rId22"/>
    <p:sldId id="312" r:id="rId23"/>
    <p:sldId id="313" r:id="rId24"/>
    <p:sldId id="317" r:id="rId25"/>
    <p:sldId id="325" r:id="rId26"/>
    <p:sldId id="326" r:id="rId27"/>
    <p:sldId id="327" r:id="rId28"/>
    <p:sldId id="30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10" autoAdjust="0"/>
  </p:normalViewPr>
  <p:slideViewPr>
    <p:cSldViewPr>
      <p:cViewPr varScale="1">
        <p:scale>
          <a:sx n="89" d="100"/>
          <a:sy n="89" d="100"/>
        </p:scale>
        <p:origin x="1038" y="4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474964-5116-4AC3-8BDC-768DC74971E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uk-UA"/>
        </a:p>
      </dgm:t>
    </dgm:pt>
    <dgm:pt modelId="{FCA1E3EE-48CF-4BD1-A8E2-A44540573F20}">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1</a:t>
          </a:r>
          <a:endParaRPr lang="uk-UA" dirty="0"/>
        </a:p>
      </dgm:t>
    </dgm:pt>
    <dgm:pt modelId="{B2D3C1B2-F571-4AB1-A4DD-82596F1044B5}" type="parTrans" cxnId="{4A101772-519D-4166-878A-FF6D20459693}">
      <dgm:prSet/>
      <dgm:spPr/>
      <dgm:t>
        <a:bodyPr/>
        <a:lstStyle/>
        <a:p>
          <a:endParaRPr lang="uk-UA"/>
        </a:p>
      </dgm:t>
    </dgm:pt>
    <dgm:pt modelId="{EFEB0D7F-368E-47A0-9DC9-188FF0A3E31E}" type="sibTrans" cxnId="{4A101772-519D-4166-878A-FF6D20459693}">
      <dgm:prSet/>
      <dgm:spPr/>
      <dgm:t>
        <a:bodyPr/>
        <a:lstStyle/>
        <a:p>
          <a:endParaRPr lang="uk-UA"/>
        </a:p>
      </dgm:t>
    </dgm:pt>
    <dgm:pt modelId="{7C63EB69-DB03-4EA4-95AD-E60E519B00D3}">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Значення і поняття менеджменту. Еволюція управлінської теорії</a:t>
          </a:r>
          <a:endParaRPr lang="uk-UA" dirty="0"/>
        </a:p>
      </dgm:t>
    </dgm:pt>
    <dgm:pt modelId="{8BDE431F-43E3-446E-806C-9AF5E80C0712}" type="parTrans" cxnId="{25A428A8-D1B0-433B-B834-7918C30A3435}">
      <dgm:prSet/>
      <dgm:spPr/>
      <dgm:t>
        <a:bodyPr/>
        <a:lstStyle/>
        <a:p>
          <a:endParaRPr lang="uk-UA"/>
        </a:p>
      </dgm:t>
    </dgm:pt>
    <dgm:pt modelId="{4F6E5275-2B39-4174-A593-3B9406993DFB}" type="sibTrans" cxnId="{25A428A8-D1B0-433B-B834-7918C30A3435}">
      <dgm:prSet/>
      <dgm:spPr/>
      <dgm:t>
        <a:bodyPr/>
        <a:lstStyle/>
        <a:p>
          <a:endParaRPr lang="uk-UA"/>
        </a:p>
      </dgm:t>
    </dgm:pt>
    <dgm:pt modelId="{E7F78289-3AC2-4FD3-BBFE-E7FEDBB6ED4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2</a:t>
          </a:r>
          <a:endParaRPr lang="uk-UA" dirty="0"/>
        </a:p>
      </dgm:t>
    </dgm:pt>
    <dgm:pt modelId="{0ED5D8DE-0FF1-44B4-87CA-5E5146AB4D1E}" type="parTrans" cxnId="{1583D212-BBB8-4F8E-B8DA-E4AAC5FE5481}">
      <dgm:prSet/>
      <dgm:spPr/>
      <dgm:t>
        <a:bodyPr/>
        <a:lstStyle/>
        <a:p>
          <a:endParaRPr lang="uk-UA"/>
        </a:p>
      </dgm:t>
    </dgm:pt>
    <dgm:pt modelId="{6746F92E-E0D3-4F77-8DD0-B46D472E6F28}" type="sibTrans" cxnId="{1583D212-BBB8-4F8E-B8DA-E4AAC5FE5481}">
      <dgm:prSet/>
      <dgm:spPr/>
      <dgm:t>
        <a:bodyPr/>
        <a:lstStyle/>
        <a:p>
          <a:endParaRPr lang="uk-UA"/>
        </a:p>
      </dgm:t>
    </dgm:pt>
    <dgm:pt modelId="{632D4CC1-A1C9-4B7D-B9E7-6F40AEBAFDE0}">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Особливості менеджменту у фармації</a:t>
          </a:r>
          <a:endParaRPr lang="uk-UA" dirty="0"/>
        </a:p>
      </dgm:t>
    </dgm:pt>
    <dgm:pt modelId="{548D18AD-FB40-4A68-B1D3-5A23F35D255E}" type="parTrans" cxnId="{1605B7DF-8DD0-44F4-9E68-31E57378D09F}">
      <dgm:prSet/>
      <dgm:spPr/>
      <dgm:t>
        <a:bodyPr/>
        <a:lstStyle/>
        <a:p>
          <a:endParaRPr lang="uk-UA"/>
        </a:p>
      </dgm:t>
    </dgm:pt>
    <dgm:pt modelId="{12F07012-B621-442C-B8AC-D9EBB5F567D4}" type="sibTrans" cxnId="{1605B7DF-8DD0-44F4-9E68-31E57378D09F}">
      <dgm:prSet/>
      <dgm:spPr/>
      <dgm:t>
        <a:bodyPr/>
        <a:lstStyle/>
        <a:p>
          <a:endParaRPr lang="uk-UA"/>
        </a:p>
      </dgm:t>
    </dgm:pt>
    <dgm:pt modelId="{C7878A12-985B-4DB3-B2B7-53ECF5F7B9B7}">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3</a:t>
          </a:r>
          <a:endParaRPr lang="uk-UA" dirty="0"/>
        </a:p>
      </dgm:t>
    </dgm:pt>
    <dgm:pt modelId="{9E0DDE18-7EC4-44CF-9606-F1430E9FF3EC}" type="parTrans" cxnId="{054FBD6F-8FBC-44F4-A64A-0082E594D606}">
      <dgm:prSet/>
      <dgm:spPr/>
      <dgm:t>
        <a:bodyPr/>
        <a:lstStyle/>
        <a:p>
          <a:endParaRPr lang="uk-UA"/>
        </a:p>
      </dgm:t>
    </dgm:pt>
    <dgm:pt modelId="{75DAA381-47CF-4295-9CAA-9748098388D7}" type="sibTrans" cxnId="{054FBD6F-8FBC-44F4-A64A-0082E594D606}">
      <dgm:prSet/>
      <dgm:spPr/>
      <dgm:t>
        <a:bodyPr/>
        <a:lstStyle/>
        <a:p>
          <a:endParaRPr lang="uk-UA"/>
        </a:p>
      </dgm:t>
    </dgm:pt>
    <dgm:pt modelId="{3F686B3C-D7C7-4527-8780-EA58E641E5AB}">
      <dgm:prSet phldrT="[Текст]">
        <dgm:style>
          <a:lnRef idx="2">
            <a:schemeClr val="accent2"/>
          </a:lnRef>
          <a:fillRef idx="1">
            <a:schemeClr val="lt1"/>
          </a:fillRef>
          <a:effectRef idx="0">
            <a:schemeClr val="accent2"/>
          </a:effectRef>
          <a:fontRef idx="minor">
            <a:schemeClr val="dk1"/>
          </a:fontRef>
        </dgm:style>
      </dgm:prSet>
      <dgm:spPr/>
      <dgm:t>
        <a:bodyPr/>
        <a:lstStyle/>
        <a:p>
          <a:r>
            <a:rPr lang="uk-UA" dirty="0" smtClean="0"/>
            <a:t>Підходи до управління. Процес управління.</a:t>
          </a:r>
          <a:endParaRPr lang="uk-UA" dirty="0"/>
        </a:p>
      </dgm:t>
    </dgm:pt>
    <dgm:pt modelId="{967521C3-52FA-40C0-909A-9D302403971B}" type="parTrans" cxnId="{40549CF5-3796-4B47-B03E-F2B9864811C3}">
      <dgm:prSet/>
      <dgm:spPr/>
      <dgm:t>
        <a:bodyPr/>
        <a:lstStyle/>
        <a:p>
          <a:endParaRPr lang="uk-UA"/>
        </a:p>
      </dgm:t>
    </dgm:pt>
    <dgm:pt modelId="{D219BA97-E0B8-419F-91C4-D9A2B825C3CF}" type="sibTrans" cxnId="{40549CF5-3796-4B47-B03E-F2B9864811C3}">
      <dgm:prSet/>
      <dgm:spPr/>
      <dgm:t>
        <a:bodyPr/>
        <a:lstStyle/>
        <a:p>
          <a:endParaRPr lang="uk-UA"/>
        </a:p>
      </dgm:t>
    </dgm:pt>
    <dgm:pt modelId="{6735728D-F2A4-4DE8-9F88-9EA99906020B}">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4</a:t>
          </a:r>
          <a:endParaRPr lang="uk-UA" dirty="0"/>
        </a:p>
      </dgm:t>
    </dgm:pt>
    <dgm:pt modelId="{56C0B93B-A08E-41DF-8F24-6A03E17D5E97}" type="parTrans" cxnId="{464BA4FB-8108-4520-8308-28E2950F6F4E}">
      <dgm:prSet/>
      <dgm:spPr/>
      <dgm:t>
        <a:bodyPr/>
        <a:lstStyle/>
        <a:p>
          <a:endParaRPr lang="uk-UA"/>
        </a:p>
      </dgm:t>
    </dgm:pt>
    <dgm:pt modelId="{DE4731A1-AC4E-4832-BF7F-464CCF0D2A48}" type="sibTrans" cxnId="{464BA4FB-8108-4520-8308-28E2950F6F4E}">
      <dgm:prSet/>
      <dgm:spPr/>
      <dgm:t>
        <a:bodyPr/>
        <a:lstStyle/>
        <a:p>
          <a:endParaRPr lang="uk-UA"/>
        </a:p>
      </dgm:t>
    </dgm:pt>
    <dgm:pt modelId="{DE86AD5A-E505-4B47-B542-E04E68087C05}">
      <dgm:prSet>
        <dgm:style>
          <a:lnRef idx="2">
            <a:schemeClr val="accent2"/>
          </a:lnRef>
          <a:fillRef idx="1">
            <a:schemeClr val="lt1"/>
          </a:fillRef>
          <a:effectRef idx="0">
            <a:schemeClr val="accent2"/>
          </a:effectRef>
          <a:fontRef idx="minor">
            <a:schemeClr val="dk1"/>
          </a:fontRef>
        </dgm:style>
      </dgm:prSet>
      <dgm:spPr/>
      <dgm:t>
        <a:bodyPr/>
        <a:lstStyle/>
        <a:p>
          <a:r>
            <a:rPr lang="uk-UA" dirty="0" smtClean="0"/>
            <a:t>Рівні управління. Управління фармацевтичною системою на сучасному етапі.</a:t>
          </a:r>
          <a:endParaRPr lang="uk-UA" dirty="0"/>
        </a:p>
      </dgm:t>
    </dgm:pt>
    <dgm:pt modelId="{8A333386-2385-4D49-92D9-2CBB4AB85508}" type="parTrans" cxnId="{6D07025B-5F41-416D-9F8B-099DBD01686D}">
      <dgm:prSet/>
      <dgm:spPr/>
      <dgm:t>
        <a:bodyPr/>
        <a:lstStyle/>
        <a:p>
          <a:endParaRPr lang="uk-UA"/>
        </a:p>
      </dgm:t>
    </dgm:pt>
    <dgm:pt modelId="{399D1B5D-E024-4571-9F36-37370D6293AB}" type="sibTrans" cxnId="{6D07025B-5F41-416D-9F8B-099DBD01686D}">
      <dgm:prSet/>
      <dgm:spPr/>
      <dgm:t>
        <a:bodyPr/>
        <a:lstStyle/>
        <a:p>
          <a:endParaRPr lang="uk-UA"/>
        </a:p>
      </dgm:t>
    </dgm:pt>
    <dgm:pt modelId="{A3EDA22A-C6ED-4DEF-AD75-DEBCCEBA5D3F}">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uk-UA" dirty="0" smtClean="0"/>
            <a:t> 6</a:t>
          </a:r>
          <a:endParaRPr lang="uk-UA" dirty="0"/>
        </a:p>
      </dgm:t>
    </dgm:pt>
    <dgm:pt modelId="{7B8F4BF3-F225-4767-8FCF-53DEE81FFFB0}" type="sibTrans" cxnId="{B5F1CE83-163B-4CC0-B56E-D0D4E1552289}">
      <dgm:prSet/>
      <dgm:spPr/>
      <dgm:t>
        <a:bodyPr/>
        <a:lstStyle/>
        <a:p>
          <a:endParaRPr lang="uk-UA"/>
        </a:p>
      </dgm:t>
    </dgm:pt>
    <dgm:pt modelId="{99BDA3C2-2748-4BB2-B5F7-854079B9E32A}" type="parTrans" cxnId="{B5F1CE83-163B-4CC0-B56E-D0D4E1552289}">
      <dgm:prSet/>
      <dgm:spPr/>
      <dgm:t>
        <a:bodyPr/>
        <a:lstStyle/>
        <a:p>
          <a:endParaRPr lang="uk-UA"/>
        </a:p>
      </dgm:t>
    </dgm:pt>
    <dgm:pt modelId="{AF2B04F3-4B3E-48A0-9CEF-2845534452A4}">
      <dgm:prSet>
        <dgm:style>
          <a:lnRef idx="2">
            <a:schemeClr val="accent2"/>
          </a:lnRef>
          <a:fillRef idx="1">
            <a:schemeClr val="lt1"/>
          </a:fillRef>
          <a:effectRef idx="0">
            <a:schemeClr val="accent2"/>
          </a:effectRef>
          <a:fontRef idx="minor">
            <a:schemeClr val="dk1"/>
          </a:fontRef>
        </dgm:style>
      </dgm:prSet>
      <dgm:spPr/>
      <dgm:t>
        <a:bodyPr/>
        <a:lstStyle/>
        <a:p>
          <a:r>
            <a:rPr lang="uk-UA" dirty="0" smtClean="0"/>
            <a:t>Приклади тестів КРОК-2 з теми</a:t>
          </a:r>
          <a:endParaRPr lang="uk-UA" dirty="0"/>
        </a:p>
      </dgm:t>
    </dgm:pt>
    <dgm:pt modelId="{51EE91C1-E046-470A-994D-C808BE40B424}" type="parTrans" cxnId="{8CB93BAA-9B2E-4029-B5EB-CFAB273C4DA4}">
      <dgm:prSet/>
      <dgm:spPr/>
      <dgm:t>
        <a:bodyPr/>
        <a:lstStyle/>
        <a:p>
          <a:endParaRPr lang="uk-UA"/>
        </a:p>
      </dgm:t>
    </dgm:pt>
    <dgm:pt modelId="{3D9F8FB6-29A0-4955-93FD-AF0D3978842B}" type="sibTrans" cxnId="{8CB93BAA-9B2E-4029-B5EB-CFAB273C4DA4}">
      <dgm:prSet/>
      <dgm:spPr/>
      <dgm:t>
        <a:bodyPr/>
        <a:lstStyle/>
        <a:p>
          <a:endParaRPr lang="uk-UA"/>
        </a:p>
      </dgm:t>
    </dgm:pt>
    <dgm:pt modelId="{E7223CEC-893F-4DAF-AD65-F448A3896D7E}">
      <dgm:prSet/>
      <dgm:spPr>
        <a:solidFill>
          <a:schemeClr val="accent2">
            <a:lumMod val="40000"/>
            <a:lumOff val="60000"/>
          </a:schemeClr>
        </a:solidFill>
        <a:ln>
          <a:solidFill>
            <a:schemeClr val="accent2">
              <a:lumMod val="60000"/>
              <a:lumOff val="40000"/>
            </a:schemeClr>
          </a:solidFill>
        </a:ln>
      </dgm:spPr>
      <dgm:t>
        <a:bodyPr/>
        <a:lstStyle/>
        <a:p>
          <a:r>
            <a:rPr lang="uk-UA" dirty="0" smtClean="0">
              <a:solidFill>
                <a:schemeClr val="tx1"/>
              </a:solidFill>
            </a:rPr>
            <a:t>5</a:t>
          </a:r>
          <a:endParaRPr lang="uk-UA" dirty="0">
            <a:solidFill>
              <a:schemeClr val="tx1"/>
            </a:solidFill>
          </a:endParaRPr>
        </a:p>
      </dgm:t>
    </dgm:pt>
    <dgm:pt modelId="{E693434D-805E-4CB8-9CF0-E0520C94343C}" type="parTrans" cxnId="{323DEE85-F963-4627-9E66-F25D1E13DA9F}">
      <dgm:prSet/>
      <dgm:spPr/>
    </dgm:pt>
    <dgm:pt modelId="{0AC0D78D-CCED-4F51-ACAA-85828A7FC336}" type="sibTrans" cxnId="{323DEE85-F963-4627-9E66-F25D1E13DA9F}">
      <dgm:prSet/>
      <dgm:spPr/>
    </dgm:pt>
    <dgm:pt modelId="{4E4E20AC-2897-410D-BAC9-F6D91FD9F5F3}">
      <dgm:prSet>
        <dgm:style>
          <a:lnRef idx="2">
            <a:schemeClr val="accent2"/>
          </a:lnRef>
          <a:fillRef idx="1">
            <a:schemeClr val="lt1"/>
          </a:fillRef>
          <a:effectRef idx="0">
            <a:schemeClr val="accent2"/>
          </a:effectRef>
          <a:fontRef idx="minor">
            <a:schemeClr val="dk1"/>
          </a:fontRef>
        </dgm:style>
      </dgm:prSet>
      <dgm:spPr/>
      <dgm:t>
        <a:bodyPr/>
        <a:lstStyle/>
        <a:p>
          <a:r>
            <a:rPr lang="uk-UA" dirty="0" smtClean="0"/>
            <a:t>Зарубіжні моделі управління</a:t>
          </a:r>
          <a:endParaRPr lang="uk-UA" dirty="0"/>
        </a:p>
      </dgm:t>
    </dgm:pt>
    <dgm:pt modelId="{323E77D4-59E0-43A1-BF91-A2905381AB0B}" type="parTrans" cxnId="{F15DC63C-3787-4966-8094-281DAB59F59B}">
      <dgm:prSet/>
      <dgm:spPr/>
    </dgm:pt>
    <dgm:pt modelId="{C58330EC-2839-481E-A39C-D6B13C292B7A}" type="sibTrans" cxnId="{F15DC63C-3787-4966-8094-281DAB59F59B}">
      <dgm:prSet/>
      <dgm:spPr/>
    </dgm:pt>
    <dgm:pt modelId="{E913EBFA-BDBE-4C7B-85F6-AE866948EA0C}" type="pres">
      <dgm:prSet presAssocID="{86474964-5116-4AC3-8BDC-768DC74971E0}" presName="linearFlow" presStyleCnt="0">
        <dgm:presLayoutVars>
          <dgm:dir/>
          <dgm:animLvl val="lvl"/>
          <dgm:resizeHandles val="exact"/>
        </dgm:presLayoutVars>
      </dgm:prSet>
      <dgm:spPr/>
      <dgm:t>
        <a:bodyPr/>
        <a:lstStyle/>
        <a:p>
          <a:endParaRPr lang="uk-UA"/>
        </a:p>
      </dgm:t>
    </dgm:pt>
    <dgm:pt modelId="{5E6BC336-6F1B-42D6-9B85-5C897FCBADEC}" type="pres">
      <dgm:prSet presAssocID="{FCA1E3EE-48CF-4BD1-A8E2-A44540573F20}" presName="composite" presStyleCnt="0"/>
      <dgm:spPr/>
    </dgm:pt>
    <dgm:pt modelId="{1688A459-34EF-43A5-81CC-8F5BD53C409B}" type="pres">
      <dgm:prSet presAssocID="{FCA1E3EE-48CF-4BD1-A8E2-A44540573F20}" presName="parentText" presStyleLbl="alignNode1" presStyleIdx="0" presStyleCnt="6">
        <dgm:presLayoutVars>
          <dgm:chMax val="1"/>
          <dgm:bulletEnabled val="1"/>
        </dgm:presLayoutVars>
      </dgm:prSet>
      <dgm:spPr/>
      <dgm:t>
        <a:bodyPr/>
        <a:lstStyle/>
        <a:p>
          <a:endParaRPr lang="uk-UA"/>
        </a:p>
      </dgm:t>
    </dgm:pt>
    <dgm:pt modelId="{DDA87807-DD1B-4CCE-A6C3-FC1508E93151}" type="pres">
      <dgm:prSet presAssocID="{FCA1E3EE-48CF-4BD1-A8E2-A44540573F20}" presName="descendantText" presStyleLbl="alignAcc1" presStyleIdx="0" presStyleCnt="6" custLinFactNeighborX="-143" custLinFactNeighborY="1513">
        <dgm:presLayoutVars>
          <dgm:bulletEnabled val="1"/>
        </dgm:presLayoutVars>
      </dgm:prSet>
      <dgm:spPr/>
      <dgm:t>
        <a:bodyPr/>
        <a:lstStyle/>
        <a:p>
          <a:endParaRPr lang="uk-UA"/>
        </a:p>
      </dgm:t>
    </dgm:pt>
    <dgm:pt modelId="{30AE7A0F-9F36-43B8-9E97-A76B393B83E3}" type="pres">
      <dgm:prSet presAssocID="{EFEB0D7F-368E-47A0-9DC9-188FF0A3E31E}" presName="sp" presStyleCnt="0"/>
      <dgm:spPr/>
    </dgm:pt>
    <dgm:pt modelId="{CD5982BF-4855-437A-BA08-553F30C19601}" type="pres">
      <dgm:prSet presAssocID="{E7F78289-3AC2-4FD3-BBFE-E7FEDBB6ED4B}" presName="composite" presStyleCnt="0"/>
      <dgm:spPr/>
    </dgm:pt>
    <dgm:pt modelId="{E3F60B59-C66B-464A-A19A-3777A48CC9A6}" type="pres">
      <dgm:prSet presAssocID="{E7F78289-3AC2-4FD3-BBFE-E7FEDBB6ED4B}" presName="parentText" presStyleLbl="alignNode1" presStyleIdx="1" presStyleCnt="6">
        <dgm:presLayoutVars>
          <dgm:chMax val="1"/>
          <dgm:bulletEnabled val="1"/>
        </dgm:presLayoutVars>
      </dgm:prSet>
      <dgm:spPr/>
      <dgm:t>
        <a:bodyPr/>
        <a:lstStyle/>
        <a:p>
          <a:endParaRPr lang="uk-UA"/>
        </a:p>
      </dgm:t>
    </dgm:pt>
    <dgm:pt modelId="{24621681-BE5A-4B1E-942A-1417352B92F5}" type="pres">
      <dgm:prSet presAssocID="{E7F78289-3AC2-4FD3-BBFE-E7FEDBB6ED4B}" presName="descendantText" presStyleLbl="alignAcc1" presStyleIdx="1" presStyleCnt="6">
        <dgm:presLayoutVars>
          <dgm:bulletEnabled val="1"/>
        </dgm:presLayoutVars>
      </dgm:prSet>
      <dgm:spPr/>
      <dgm:t>
        <a:bodyPr/>
        <a:lstStyle/>
        <a:p>
          <a:endParaRPr lang="uk-UA"/>
        </a:p>
      </dgm:t>
    </dgm:pt>
    <dgm:pt modelId="{CADDCBE7-20B6-432D-8554-08705934BE11}" type="pres">
      <dgm:prSet presAssocID="{6746F92E-E0D3-4F77-8DD0-B46D472E6F28}" presName="sp" presStyleCnt="0"/>
      <dgm:spPr/>
    </dgm:pt>
    <dgm:pt modelId="{12B4E57C-45D2-4CF2-B4EF-8450C47771C9}" type="pres">
      <dgm:prSet presAssocID="{C7878A12-985B-4DB3-B2B7-53ECF5F7B9B7}" presName="composite" presStyleCnt="0"/>
      <dgm:spPr/>
    </dgm:pt>
    <dgm:pt modelId="{49A4290E-1FC3-4F2F-83A8-25AF18110FAF}" type="pres">
      <dgm:prSet presAssocID="{C7878A12-985B-4DB3-B2B7-53ECF5F7B9B7}" presName="parentText" presStyleLbl="alignNode1" presStyleIdx="2" presStyleCnt="6">
        <dgm:presLayoutVars>
          <dgm:chMax val="1"/>
          <dgm:bulletEnabled val="1"/>
        </dgm:presLayoutVars>
      </dgm:prSet>
      <dgm:spPr/>
      <dgm:t>
        <a:bodyPr/>
        <a:lstStyle/>
        <a:p>
          <a:endParaRPr lang="uk-UA"/>
        </a:p>
      </dgm:t>
    </dgm:pt>
    <dgm:pt modelId="{16DD433A-FC74-4F0F-A89D-99722CADE8C4}" type="pres">
      <dgm:prSet presAssocID="{C7878A12-985B-4DB3-B2B7-53ECF5F7B9B7}" presName="descendantText" presStyleLbl="alignAcc1" presStyleIdx="2" presStyleCnt="6">
        <dgm:presLayoutVars>
          <dgm:bulletEnabled val="1"/>
        </dgm:presLayoutVars>
      </dgm:prSet>
      <dgm:spPr/>
      <dgm:t>
        <a:bodyPr/>
        <a:lstStyle/>
        <a:p>
          <a:endParaRPr lang="uk-UA"/>
        </a:p>
      </dgm:t>
    </dgm:pt>
    <dgm:pt modelId="{90B978EA-1034-401F-A48F-E560C19808AB}" type="pres">
      <dgm:prSet presAssocID="{75DAA381-47CF-4295-9CAA-9748098388D7}" presName="sp" presStyleCnt="0"/>
      <dgm:spPr/>
    </dgm:pt>
    <dgm:pt modelId="{994BAB6B-98E4-483A-AC05-8BC349EB616B}" type="pres">
      <dgm:prSet presAssocID="{6735728D-F2A4-4DE8-9F88-9EA99906020B}" presName="composite" presStyleCnt="0"/>
      <dgm:spPr/>
    </dgm:pt>
    <dgm:pt modelId="{18BDB877-218E-4F2E-9B0E-C9283C70C3D6}" type="pres">
      <dgm:prSet presAssocID="{6735728D-F2A4-4DE8-9F88-9EA99906020B}" presName="parentText" presStyleLbl="alignNode1" presStyleIdx="3" presStyleCnt="6">
        <dgm:presLayoutVars>
          <dgm:chMax val="1"/>
          <dgm:bulletEnabled val="1"/>
        </dgm:presLayoutVars>
      </dgm:prSet>
      <dgm:spPr/>
      <dgm:t>
        <a:bodyPr/>
        <a:lstStyle/>
        <a:p>
          <a:endParaRPr lang="uk-UA"/>
        </a:p>
      </dgm:t>
    </dgm:pt>
    <dgm:pt modelId="{F36771F5-832F-459D-A4E6-44F011F5C41D}" type="pres">
      <dgm:prSet presAssocID="{6735728D-F2A4-4DE8-9F88-9EA99906020B}" presName="descendantText" presStyleLbl="alignAcc1" presStyleIdx="3" presStyleCnt="6">
        <dgm:presLayoutVars>
          <dgm:bulletEnabled val="1"/>
        </dgm:presLayoutVars>
      </dgm:prSet>
      <dgm:spPr/>
      <dgm:t>
        <a:bodyPr/>
        <a:lstStyle/>
        <a:p>
          <a:endParaRPr lang="uk-UA"/>
        </a:p>
      </dgm:t>
    </dgm:pt>
    <dgm:pt modelId="{88B42731-6F88-4C64-AC1E-DA223F2ADD3D}" type="pres">
      <dgm:prSet presAssocID="{DE4731A1-AC4E-4832-BF7F-464CCF0D2A48}" presName="sp" presStyleCnt="0"/>
      <dgm:spPr/>
    </dgm:pt>
    <dgm:pt modelId="{9B9ADBB6-BA75-4EA9-8F03-23E035A8379B}" type="pres">
      <dgm:prSet presAssocID="{E7223CEC-893F-4DAF-AD65-F448A3896D7E}" presName="composite" presStyleCnt="0"/>
      <dgm:spPr/>
    </dgm:pt>
    <dgm:pt modelId="{2B8511D0-E7F3-4075-A4BB-54DB2CC7B89B}" type="pres">
      <dgm:prSet presAssocID="{E7223CEC-893F-4DAF-AD65-F448A3896D7E}" presName="parentText" presStyleLbl="alignNode1" presStyleIdx="4" presStyleCnt="6">
        <dgm:presLayoutVars>
          <dgm:chMax val="1"/>
          <dgm:bulletEnabled val="1"/>
        </dgm:presLayoutVars>
      </dgm:prSet>
      <dgm:spPr/>
      <dgm:t>
        <a:bodyPr/>
        <a:lstStyle/>
        <a:p>
          <a:endParaRPr lang="uk-UA"/>
        </a:p>
      </dgm:t>
    </dgm:pt>
    <dgm:pt modelId="{8CE1FCB9-E5C1-4E59-8D7C-B0FD70EB3A69}" type="pres">
      <dgm:prSet presAssocID="{E7223CEC-893F-4DAF-AD65-F448A3896D7E}" presName="descendantText" presStyleLbl="alignAcc1" presStyleIdx="4" presStyleCnt="6">
        <dgm:presLayoutVars>
          <dgm:bulletEnabled val="1"/>
        </dgm:presLayoutVars>
      </dgm:prSet>
      <dgm:spPr/>
      <dgm:t>
        <a:bodyPr/>
        <a:lstStyle/>
        <a:p>
          <a:endParaRPr lang="uk-UA"/>
        </a:p>
      </dgm:t>
    </dgm:pt>
    <dgm:pt modelId="{A3413B5B-8C96-4B72-AF47-73AB49C93F72}" type="pres">
      <dgm:prSet presAssocID="{0AC0D78D-CCED-4F51-ACAA-85828A7FC336}" presName="sp" presStyleCnt="0"/>
      <dgm:spPr/>
    </dgm:pt>
    <dgm:pt modelId="{8A9BE12A-E211-4C3B-B3F0-2746AE7FDBF9}" type="pres">
      <dgm:prSet presAssocID="{A3EDA22A-C6ED-4DEF-AD75-DEBCCEBA5D3F}" presName="composite" presStyleCnt="0"/>
      <dgm:spPr/>
    </dgm:pt>
    <dgm:pt modelId="{E4C24996-D6A4-4345-BD85-C9ACE04057B6}" type="pres">
      <dgm:prSet presAssocID="{A3EDA22A-C6ED-4DEF-AD75-DEBCCEBA5D3F}" presName="parentText" presStyleLbl="alignNode1" presStyleIdx="5" presStyleCnt="6" custLinFactNeighborX="4238" custLinFactNeighborY="-523">
        <dgm:presLayoutVars>
          <dgm:chMax val="1"/>
          <dgm:bulletEnabled val="1"/>
        </dgm:presLayoutVars>
      </dgm:prSet>
      <dgm:spPr/>
      <dgm:t>
        <a:bodyPr/>
        <a:lstStyle/>
        <a:p>
          <a:endParaRPr lang="uk-UA"/>
        </a:p>
      </dgm:t>
    </dgm:pt>
    <dgm:pt modelId="{73D616EA-AEE4-4C18-B08D-2E7EC0E84E84}" type="pres">
      <dgm:prSet presAssocID="{A3EDA22A-C6ED-4DEF-AD75-DEBCCEBA5D3F}" presName="descendantText" presStyleLbl="alignAcc1" presStyleIdx="5" presStyleCnt="6">
        <dgm:presLayoutVars>
          <dgm:bulletEnabled val="1"/>
        </dgm:presLayoutVars>
      </dgm:prSet>
      <dgm:spPr/>
      <dgm:t>
        <a:bodyPr/>
        <a:lstStyle/>
        <a:p>
          <a:endParaRPr lang="uk-UA"/>
        </a:p>
      </dgm:t>
    </dgm:pt>
  </dgm:ptLst>
  <dgm:cxnLst>
    <dgm:cxn modelId="{B9AB64DE-F980-47F0-8FC9-9870357B7626}" type="presOf" srcId="{E7F78289-3AC2-4FD3-BBFE-E7FEDBB6ED4B}" destId="{E3F60B59-C66B-464A-A19A-3777A48CC9A6}" srcOrd="0" destOrd="0" presId="urn:microsoft.com/office/officeart/2005/8/layout/chevron2"/>
    <dgm:cxn modelId="{B5DDBD1B-20CB-413E-A793-F8584708C61B}" type="presOf" srcId="{6735728D-F2A4-4DE8-9F88-9EA99906020B}" destId="{18BDB877-218E-4F2E-9B0E-C9283C70C3D6}" srcOrd="0" destOrd="0" presId="urn:microsoft.com/office/officeart/2005/8/layout/chevron2"/>
    <dgm:cxn modelId="{9AB0BD1D-67E0-4255-B23A-FFBDADE2B953}" type="presOf" srcId="{632D4CC1-A1C9-4B7D-B9E7-6F40AEBAFDE0}" destId="{24621681-BE5A-4B1E-942A-1417352B92F5}" srcOrd="0" destOrd="0" presId="urn:microsoft.com/office/officeart/2005/8/layout/chevron2"/>
    <dgm:cxn modelId="{1583D212-BBB8-4F8E-B8DA-E4AAC5FE5481}" srcId="{86474964-5116-4AC3-8BDC-768DC74971E0}" destId="{E7F78289-3AC2-4FD3-BBFE-E7FEDBB6ED4B}" srcOrd="1" destOrd="0" parTransId="{0ED5D8DE-0FF1-44B4-87CA-5E5146AB4D1E}" sibTransId="{6746F92E-E0D3-4F77-8DD0-B46D472E6F28}"/>
    <dgm:cxn modelId="{B40F0C9D-F832-4993-B1DC-93D37F72C411}" type="presOf" srcId="{7C63EB69-DB03-4EA4-95AD-E60E519B00D3}" destId="{DDA87807-DD1B-4CCE-A6C3-FC1508E93151}" srcOrd="0" destOrd="0" presId="urn:microsoft.com/office/officeart/2005/8/layout/chevron2"/>
    <dgm:cxn modelId="{1605B7DF-8DD0-44F4-9E68-31E57378D09F}" srcId="{E7F78289-3AC2-4FD3-BBFE-E7FEDBB6ED4B}" destId="{632D4CC1-A1C9-4B7D-B9E7-6F40AEBAFDE0}" srcOrd="0" destOrd="0" parTransId="{548D18AD-FB40-4A68-B1D3-5A23F35D255E}" sibTransId="{12F07012-B621-442C-B8AC-D9EBB5F567D4}"/>
    <dgm:cxn modelId="{464BA4FB-8108-4520-8308-28E2950F6F4E}" srcId="{86474964-5116-4AC3-8BDC-768DC74971E0}" destId="{6735728D-F2A4-4DE8-9F88-9EA99906020B}" srcOrd="3" destOrd="0" parTransId="{56C0B93B-A08E-41DF-8F24-6A03E17D5E97}" sibTransId="{DE4731A1-AC4E-4832-BF7F-464CCF0D2A48}"/>
    <dgm:cxn modelId="{DED53E1A-8DF8-4BB1-A418-7F1F6CB33ABB}" type="presOf" srcId="{86474964-5116-4AC3-8BDC-768DC74971E0}" destId="{E913EBFA-BDBE-4C7B-85F6-AE866948EA0C}" srcOrd="0" destOrd="0" presId="urn:microsoft.com/office/officeart/2005/8/layout/chevron2"/>
    <dgm:cxn modelId="{8D5243DA-A241-44E2-8E88-CB84984C73AB}" type="presOf" srcId="{C7878A12-985B-4DB3-B2B7-53ECF5F7B9B7}" destId="{49A4290E-1FC3-4F2F-83A8-25AF18110FAF}" srcOrd="0" destOrd="0" presId="urn:microsoft.com/office/officeart/2005/8/layout/chevron2"/>
    <dgm:cxn modelId="{8CB93BAA-9B2E-4029-B5EB-CFAB273C4DA4}" srcId="{A3EDA22A-C6ED-4DEF-AD75-DEBCCEBA5D3F}" destId="{AF2B04F3-4B3E-48A0-9CEF-2845534452A4}" srcOrd="0" destOrd="0" parTransId="{51EE91C1-E046-470A-994D-C808BE40B424}" sibTransId="{3D9F8FB6-29A0-4955-93FD-AF0D3978842B}"/>
    <dgm:cxn modelId="{323DEE85-F963-4627-9E66-F25D1E13DA9F}" srcId="{86474964-5116-4AC3-8BDC-768DC74971E0}" destId="{E7223CEC-893F-4DAF-AD65-F448A3896D7E}" srcOrd="4" destOrd="0" parTransId="{E693434D-805E-4CB8-9CF0-E0520C94343C}" sibTransId="{0AC0D78D-CCED-4F51-ACAA-85828A7FC336}"/>
    <dgm:cxn modelId="{054FBD6F-8FBC-44F4-A64A-0082E594D606}" srcId="{86474964-5116-4AC3-8BDC-768DC74971E0}" destId="{C7878A12-985B-4DB3-B2B7-53ECF5F7B9B7}" srcOrd="2" destOrd="0" parTransId="{9E0DDE18-7EC4-44CF-9606-F1430E9FF3EC}" sibTransId="{75DAA381-47CF-4295-9CAA-9748098388D7}"/>
    <dgm:cxn modelId="{F15DC63C-3787-4966-8094-281DAB59F59B}" srcId="{E7223CEC-893F-4DAF-AD65-F448A3896D7E}" destId="{4E4E20AC-2897-410D-BAC9-F6D91FD9F5F3}" srcOrd="0" destOrd="0" parTransId="{323E77D4-59E0-43A1-BF91-A2905381AB0B}" sibTransId="{C58330EC-2839-481E-A39C-D6B13C292B7A}"/>
    <dgm:cxn modelId="{3A8B891D-2150-4E30-9FF0-9B03C92C820D}" type="presOf" srcId="{AF2B04F3-4B3E-48A0-9CEF-2845534452A4}" destId="{73D616EA-AEE4-4C18-B08D-2E7EC0E84E84}" srcOrd="0" destOrd="0" presId="urn:microsoft.com/office/officeart/2005/8/layout/chevron2"/>
    <dgm:cxn modelId="{B5F1CE83-163B-4CC0-B56E-D0D4E1552289}" srcId="{86474964-5116-4AC3-8BDC-768DC74971E0}" destId="{A3EDA22A-C6ED-4DEF-AD75-DEBCCEBA5D3F}" srcOrd="5" destOrd="0" parTransId="{99BDA3C2-2748-4BB2-B5F7-854079B9E32A}" sibTransId="{7B8F4BF3-F225-4767-8FCF-53DEE81FFFB0}"/>
    <dgm:cxn modelId="{4A101772-519D-4166-878A-FF6D20459693}" srcId="{86474964-5116-4AC3-8BDC-768DC74971E0}" destId="{FCA1E3EE-48CF-4BD1-A8E2-A44540573F20}" srcOrd="0" destOrd="0" parTransId="{B2D3C1B2-F571-4AB1-A4DD-82596F1044B5}" sibTransId="{EFEB0D7F-368E-47A0-9DC9-188FF0A3E31E}"/>
    <dgm:cxn modelId="{24B4C17E-3F16-4395-AB68-31037D3921F4}" type="presOf" srcId="{E7223CEC-893F-4DAF-AD65-F448A3896D7E}" destId="{2B8511D0-E7F3-4075-A4BB-54DB2CC7B89B}" srcOrd="0" destOrd="0" presId="urn:microsoft.com/office/officeart/2005/8/layout/chevron2"/>
    <dgm:cxn modelId="{25A428A8-D1B0-433B-B834-7918C30A3435}" srcId="{FCA1E3EE-48CF-4BD1-A8E2-A44540573F20}" destId="{7C63EB69-DB03-4EA4-95AD-E60E519B00D3}" srcOrd="0" destOrd="0" parTransId="{8BDE431F-43E3-446E-806C-9AF5E80C0712}" sibTransId="{4F6E5275-2B39-4174-A593-3B9406993DFB}"/>
    <dgm:cxn modelId="{40549CF5-3796-4B47-B03E-F2B9864811C3}" srcId="{C7878A12-985B-4DB3-B2B7-53ECF5F7B9B7}" destId="{3F686B3C-D7C7-4527-8780-EA58E641E5AB}" srcOrd="0" destOrd="0" parTransId="{967521C3-52FA-40C0-909A-9D302403971B}" sibTransId="{D219BA97-E0B8-419F-91C4-D9A2B825C3CF}"/>
    <dgm:cxn modelId="{3AF7FC5E-F87E-40D2-AD4D-9B8BEF7FC2A4}" type="presOf" srcId="{3F686B3C-D7C7-4527-8780-EA58E641E5AB}" destId="{16DD433A-FC74-4F0F-A89D-99722CADE8C4}" srcOrd="0" destOrd="0" presId="urn:microsoft.com/office/officeart/2005/8/layout/chevron2"/>
    <dgm:cxn modelId="{5C8C65FC-F7C1-469C-8D69-8CE9722C5F7A}" type="presOf" srcId="{FCA1E3EE-48CF-4BD1-A8E2-A44540573F20}" destId="{1688A459-34EF-43A5-81CC-8F5BD53C409B}" srcOrd="0" destOrd="0" presId="urn:microsoft.com/office/officeart/2005/8/layout/chevron2"/>
    <dgm:cxn modelId="{6D07025B-5F41-416D-9F8B-099DBD01686D}" srcId="{6735728D-F2A4-4DE8-9F88-9EA99906020B}" destId="{DE86AD5A-E505-4B47-B542-E04E68087C05}" srcOrd="0" destOrd="0" parTransId="{8A333386-2385-4D49-92D9-2CBB4AB85508}" sibTransId="{399D1B5D-E024-4571-9F36-37370D6293AB}"/>
    <dgm:cxn modelId="{1E5D8118-D69C-4700-942E-C2EE186B68CD}" type="presOf" srcId="{4E4E20AC-2897-410D-BAC9-F6D91FD9F5F3}" destId="{8CE1FCB9-E5C1-4E59-8D7C-B0FD70EB3A69}" srcOrd="0" destOrd="0" presId="urn:microsoft.com/office/officeart/2005/8/layout/chevron2"/>
    <dgm:cxn modelId="{019441F9-C39B-4644-8AC7-D76D186019E6}" type="presOf" srcId="{A3EDA22A-C6ED-4DEF-AD75-DEBCCEBA5D3F}" destId="{E4C24996-D6A4-4345-BD85-C9ACE04057B6}" srcOrd="0" destOrd="0" presId="urn:microsoft.com/office/officeart/2005/8/layout/chevron2"/>
    <dgm:cxn modelId="{8AFA2DF4-3D7E-47CA-AD50-9FE898103B7A}" type="presOf" srcId="{DE86AD5A-E505-4B47-B542-E04E68087C05}" destId="{F36771F5-832F-459D-A4E6-44F011F5C41D}" srcOrd="0" destOrd="0" presId="urn:microsoft.com/office/officeart/2005/8/layout/chevron2"/>
    <dgm:cxn modelId="{581F0A91-2B92-4EBA-90A9-594DECBDD763}" type="presParOf" srcId="{E913EBFA-BDBE-4C7B-85F6-AE866948EA0C}" destId="{5E6BC336-6F1B-42D6-9B85-5C897FCBADEC}" srcOrd="0" destOrd="0" presId="urn:microsoft.com/office/officeart/2005/8/layout/chevron2"/>
    <dgm:cxn modelId="{44C416D0-BD4F-48CC-9A37-CBE617481FDE}" type="presParOf" srcId="{5E6BC336-6F1B-42D6-9B85-5C897FCBADEC}" destId="{1688A459-34EF-43A5-81CC-8F5BD53C409B}" srcOrd="0" destOrd="0" presId="urn:microsoft.com/office/officeart/2005/8/layout/chevron2"/>
    <dgm:cxn modelId="{5D32DD2C-467A-458D-8307-673DF54116D5}" type="presParOf" srcId="{5E6BC336-6F1B-42D6-9B85-5C897FCBADEC}" destId="{DDA87807-DD1B-4CCE-A6C3-FC1508E93151}" srcOrd="1" destOrd="0" presId="urn:microsoft.com/office/officeart/2005/8/layout/chevron2"/>
    <dgm:cxn modelId="{4B9E39C4-9C64-455C-8826-F96FF879B4EC}" type="presParOf" srcId="{E913EBFA-BDBE-4C7B-85F6-AE866948EA0C}" destId="{30AE7A0F-9F36-43B8-9E97-A76B393B83E3}" srcOrd="1" destOrd="0" presId="urn:microsoft.com/office/officeart/2005/8/layout/chevron2"/>
    <dgm:cxn modelId="{DCE2DA02-3435-4FF8-843A-C696044043E1}" type="presParOf" srcId="{E913EBFA-BDBE-4C7B-85F6-AE866948EA0C}" destId="{CD5982BF-4855-437A-BA08-553F30C19601}" srcOrd="2" destOrd="0" presId="urn:microsoft.com/office/officeart/2005/8/layout/chevron2"/>
    <dgm:cxn modelId="{61490857-9D8A-4335-94B0-75567E19AFFF}" type="presParOf" srcId="{CD5982BF-4855-437A-BA08-553F30C19601}" destId="{E3F60B59-C66B-464A-A19A-3777A48CC9A6}" srcOrd="0" destOrd="0" presId="urn:microsoft.com/office/officeart/2005/8/layout/chevron2"/>
    <dgm:cxn modelId="{D90A34B5-3185-4577-AB54-65FEEF90724F}" type="presParOf" srcId="{CD5982BF-4855-437A-BA08-553F30C19601}" destId="{24621681-BE5A-4B1E-942A-1417352B92F5}" srcOrd="1" destOrd="0" presId="urn:microsoft.com/office/officeart/2005/8/layout/chevron2"/>
    <dgm:cxn modelId="{B1903198-F204-4790-BA09-5BD6660F3CCC}" type="presParOf" srcId="{E913EBFA-BDBE-4C7B-85F6-AE866948EA0C}" destId="{CADDCBE7-20B6-432D-8554-08705934BE11}" srcOrd="3" destOrd="0" presId="urn:microsoft.com/office/officeart/2005/8/layout/chevron2"/>
    <dgm:cxn modelId="{DC7E3ECB-4B04-4503-B90E-3CCCC3C456BA}" type="presParOf" srcId="{E913EBFA-BDBE-4C7B-85F6-AE866948EA0C}" destId="{12B4E57C-45D2-4CF2-B4EF-8450C47771C9}" srcOrd="4" destOrd="0" presId="urn:microsoft.com/office/officeart/2005/8/layout/chevron2"/>
    <dgm:cxn modelId="{CFDA4E35-B3B9-4849-882F-3ECDBB026C9D}" type="presParOf" srcId="{12B4E57C-45D2-4CF2-B4EF-8450C47771C9}" destId="{49A4290E-1FC3-4F2F-83A8-25AF18110FAF}" srcOrd="0" destOrd="0" presId="urn:microsoft.com/office/officeart/2005/8/layout/chevron2"/>
    <dgm:cxn modelId="{D071C474-FB50-464F-9415-34F1577846BB}" type="presParOf" srcId="{12B4E57C-45D2-4CF2-B4EF-8450C47771C9}" destId="{16DD433A-FC74-4F0F-A89D-99722CADE8C4}" srcOrd="1" destOrd="0" presId="urn:microsoft.com/office/officeart/2005/8/layout/chevron2"/>
    <dgm:cxn modelId="{6BC561BE-3C41-4DEB-B6D6-B2B67A4E7044}" type="presParOf" srcId="{E913EBFA-BDBE-4C7B-85F6-AE866948EA0C}" destId="{90B978EA-1034-401F-A48F-E560C19808AB}" srcOrd="5" destOrd="0" presId="urn:microsoft.com/office/officeart/2005/8/layout/chevron2"/>
    <dgm:cxn modelId="{4CED5707-F7D4-45A4-9BB7-80DA74E1AE45}" type="presParOf" srcId="{E913EBFA-BDBE-4C7B-85F6-AE866948EA0C}" destId="{994BAB6B-98E4-483A-AC05-8BC349EB616B}" srcOrd="6" destOrd="0" presId="urn:microsoft.com/office/officeart/2005/8/layout/chevron2"/>
    <dgm:cxn modelId="{FC8B750B-6C02-4656-B14B-1700087E31D4}" type="presParOf" srcId="{994BAB6B-98E4-483A-AC05-8BC349EB616B}" destId="{18BDB877-218E-4F2E-9B0E-C9283C70C3D6}" srcOrd="0" destOrd="0" presId="urn:microsoft.com/office/officeart/2005/8/layout/chevron2"/>
    <dgm:cxn modelId="{BE880858-1675-4FA6-B055-2B6026B660E0}" type="presParOf" srcId="{994BAB6B-98E4-483A-AC05-8BC349EB616B}" destId="{F36771F5-832F-459D-A4E6-44F011F5C41D}" srcOrd="1" destOrd="0" presId="urn:microsoft.com/office/officeart/2005/8/layout/chevron2"/>
    <dgm:cxn modelId="{58CAF43E-A997-4B1A-8B04-F54F236C5204}" type="presParOf" srcId="{E913EBFA-BDBE-4C7B-85F6-AE866948EA0C}" destId="{88B42731-6F88-4C64-AC1E-DA223F2ADD3D}" srcOrd="7" destOrd="0" presId="urn:microsoft.com/office/officeart/2005/8/layout/chevron2"/>
    <dgm:cxn modelId="{911E348C-E8F9-43AE-849A-84F5D949CE8F}" type="presParOf" srcId="{E913EBFA-BDBE-4C7B-85F6-AE866948EA0C}" destId="{9B9ADBB6-BA75-4EA9-8F03-23E035A8379B}" srcOrd="8" destOrd="0" presId="urn:microsoft.com/office/officeart/2005/8/layout/chevron2"/>
    <dgm:cxn modelId="{44F85C36-07A7-42E7-8EC8-FCC1DF1BFD9F}" type="presParOf" srcId="{9B9ADBB6-BA75-4EA9-8F03-23E035A8379B}" destId="{2B8511D0-E7F3-4075-A4BB-54DB2CC7B89B}" srcOrd="0" destOrd="0" presId="urn:microsoft.com/office/officeart/2005/8/layout/chevron2"/>
    <dgm:cxn modelId="{73D66615-29F9-489D-97E9-BBC3D1E21C65}" type="presParOf" srcId="{9B9ADBB6-BA75-4EA9-8F03-23E035A8379B}" destId="{8CE1FCB9-E5C1-4E59-8D7C-B0FD70EB3A69}" srcOrd="1" destOrd="0" presId="urn:microsoft.com/office/officeart/2005/8/layout/chevron2"/>
    <dgm:cxn modelId="{D3E2900C-7354-4B0C-89FA-EDA3EA84FD00}" type="presParOf" srcId="{E913EBFA-BDBE-4C7B-85F6-AE866948EA0C}" destId="{A3413B5B-8C96-4B72-AF47-73AB49C93F72}" srcOrd="9" destOrd="0" presId="urn:microsoft.com/office/officeart/2005/8/layout/chevron2"/>
    <dgm:cxn modelId="{AD600291-81E8-4E05-AAE3-E845A86768A5}" type="presParOf" srcId="{E913EBFA-BDBE-4C7B-85F6-AE866948EA0C}" destId="{8A9BE12A-E211-4C3B-B3F0-2746AE7FDBF9}" srcOrd="10" destOrd="0" presId="urn:microsoft.com/office/officeart/2005/8/layout/chevron2"/>
    <dgm:cxn modelId="{7E865CA1-0EB9-42EF-A456-B3B252502AF8}" type="presParOf" srcId="{8A9BE12A-E211-4C3B-B3F0-2746AE7FDBF9}" destId="{E4C24996-D6A4-4345-BD85-C9ACE04057B6}" srcOrd="0" destOrd="0" presId="urn:microsoft.com/office/officeart/2005/8/layout/chevron2"/>
    <dgm:cxn modelId="{57E2D2D2-ADA0-421D-8BC5-083E390F63F2}" type="presParOf" srcId="{8A9BE12A-E211-4C3B-B3F0-2746AE7FDBF9}" destId="{73D616EA-AEE4-4C18-B08D-2E7EC0E84E84}" srcOrd="1" destOrd="0" presId="urn:microsoft.com/office/officeart/2005/8/layout/chevr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8A459-34EF-43A5-81CC-8F5BD53C409B}">
      <dsp:nvSpPr>
        <dsp:cNvPr id="0" name=""/>
        <dsp:cNvSpPr/>
      </dsp:nvSpPr>
      <dsp:spPr>
        <a:xfrm rot="5400000">
          <a:off x="-125761" y="126282"/>
          <a:ext cx="838411" cy="586888"/>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t>1</a:t>
          </a:r>
          <a:endParaRPr lang="uk-UA" sz="1700" kern="1200" dirty="0"/>
        </a:p>
      </dsp:txBody>
      <dsp:txXfrm rot="-5400000">
        <a:off x="1" y="293964"/>
        <a:ext cx="586888" cy="251523"/>
      </dsp:txXfrm>
    </dsp:sp>
    <dsp:sp modelId="{DDA87807-DD1B-4CCE-A6C3-FC1508E93151}">
      <dsp:nvSpPr>
        <dsp:cNvPr id="0" name=""/>
        <dsp:cNvSpPr/>
      </dsp:nvSpPr>
      <dsp:spPr>
        <a:xfrm rot="5400000">
          <a:off x="2929782" y="-2341629"/>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Значення і поняття менеджменту. Еволюція управлінської теорії</a:t>
          </a:r>
          <a:endParaRPr lang="uk-UA" sz="1700" kern="1200" dirty="0"/>
        </a:p>
      </dsp:txBody>
      <dsp:txXfrm rot="-5400000">
        <a:off x="579387" y="35369"/>
        <a:ext cx="5219156" cy="491761"/>
      </dsp:txXfrm>
    </dsp:sp>
    <dsp:sp modelId="{E3F60B59-C66B-464A-A19A-3777A48CC9A6}">
      <dsp:nvSpPr>
        <dsp:cNvPr id="0" name=""/>
        <dsp:cNvSpPr/>
      </dsp:nvSpPr>
      <dsp:spPr>
        <a:xfrm rot="5400000">
          <a:off x="-125761" y="865692"/>
          <a:ext cx="838411" cy="586888"/>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t>2</a:t>
          </a:r>
          <a:endParaRPr lang="uk-UA" sz="1700" kern="1200" dirty="0"/>
        </a:p>
      </dsp:txBody>
      <dsp:txXfrm rot="-5400000">
        <a:off x="1" y="1033374"/>
        <a:ext cx="586888" cy="251523"/>
      </dsp:txXfrm>
    </dsp:sp>
    <dsp:sp modelId="{24621681-BE5A-4B1E-942A-1417352B92F5}">
      <dsp:nvSpPr>
        <dsp:cNvPr id="0" name=""/>
        <dsp:cNvSpPr/>
      </dsp:nvSpPr>
      <dsp:spPr>
        <a:xfrm rot="5400000">
          <a:off x="2937284" y="-1610465"/>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Особливості менеджменту у фармації</a:t>
          </a:r>
          <a:endParaRPr lang="uk-UA" sz="1700" kern="1200" dirty="0"/>
        </a:p>
      </dsp:txBody>
      <dsp:txXfrm rot="-5400000">
        <a:off x="586889" y="766533"/>
        <a:ext cx="5219156" cy="491761"/>
      </dsp:txXfrm>
    </dsp:sp>
    <dsp:sp modelId="{49A4290E-1FC3-4F2F-83A8-25AF18110FAF}">
      <dsp:nvSpPr>
        <dsp:cNvPr id="0" name=""/>
        <dsp:cNvSpPr/>
      </dsp:nvSpPr>
      <dsp:spPr>
        <a:xfrm rot="5400000">
          <a:off x="-125761" y="1605102"/>
          <a:ext cx="838411" cy="586888"/>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t>3</a:t>
          </a:r>
          <a:endParaRPr lang="uk-UA" sz="1700" kern="1200" dirty="0"/>
        </a:p>
      </dsp:txBody>
      <dsp:txXfrm rot="-5400000">
        <a:off x="1" y="1772784"/>
        <a:ext cx="586888" cy="251523"/>
      </dsp:txXfrm>
    </dsp:sp>
    <dsp:sp modelId="{16DD433A-FC74-4F0F-A89D-99722CADE8C4}">
      <dsp:nvSpPr>
        <dsp:cNvPr id="0" name=""/>
        <dsp:cNvSpPr/>
      </dsp:nvSpPr>
      <dsp:spPr>
        <a:xfrm rot="5400000">
          <a:off x="2937284" y="-871055"/>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Підходи до управління. Процес управління.</a:t>
          </a:r>
          <a:endParaRPr lang="uk-UA" sz="1700" kern="1200" dirty="0"/>
        </a:p>
      </dsp:txBody>
      <dsp:txXfrm rot="-5400000">
        <a:off x="586889" y="1505943"/>
        <a:ext cx="5219156" cy="491761"/>
      </dsp:txXfrm>
    </dsp:sp>
    <dsp:sp modelId="{18BDB877-218E-4F2E-9B0E-C9283C70C3D6}">
      <dsp:nvSpPr>
        <dsp:cNvPr id="0" name=""/>
        <dsp:cNvSpPr/>
      </dsp:nvSpPr>
      <dsp:spPr>
        <a:xfrm rot="5400000">
          <a:off x="-125761" y="2344513"/>
          <a:ext cx="838411" cy="586888"/>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t>4</a:t>
          </a:r>
          <a:endParaRPr lang="uk-UA" sz="1700" kern="1200" dirty="0"/>
        </a:p>
      </dsp:txBody>
      <dsp:txXfrm rot="-5400000">
        <a:off x="1" y="2512195"/>
        <a:ext cx="586888" cy="251523"/>
      </dsp:txXfrm>
    </dsp:sp>
    <dsp:sp modelId="{F36771F5-832F-459D-A4E6-44F011F5C41D}">
      <dsp:nvSpPr>
        <dsp:cNvPr id="0" name=""/>
        <dsp:cNvSpPr/>
      </dsp:nvSpPr>
      <dsp:spPr>
        <a:xfrm rot="5400000">
          <a:off x="2937284" y="-131644"/>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Рівні управління. Управління фармацевтичною системою на сучасному етапі.</a:t>
          </a:r>
          <a:endParaRPr lang="uk-UA" sz="1700" kern="1200" dirty="0"/>
        </a:p>
      </dsp:txBody>
      <dsp:txXfrm rot="-5400000">
        <a:off x="586889" y="2245354"/>
        <a:ext cx="5219156" cy="491761"/>
      </dsp:txXfrm>
    </dsp:sp>
    <dsp:sp modelId="{2B8511D0-E7F3-4075-A4BB-54DB2CC7B89B}">
      <dsp:nvSpPr>
        <dsp:cNvPr id="0" name=""/>
        <dsp:cNvSpPr/>
      </dsp:nvSpPr>
      <dsp:spPr>
        <a:xfrm rot="5400000">
          <a:off x="-125761" y="3083923"/>
          <a:ext cx="838411" cy="586888"/>
        </a:xfrm>
        <a:prstGeom prst="chevron">
          <a:avLst/>
        </a:prstGeom>
        <a:solidFill>
          <a:schemeClr val="accent2">
            <a:lumMod val="40000"/>
            <a:lumOff val="60000"/>
          </a:schemeClr>
        </a:solidFill>
        <a:ln w="40000"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solidFill>
                <a:schemeClr val="tx1"/>
              </a:solidFill>
            </a:rPr>
            <a:t>5</a:t>
          </a:r>
          <a:endParaRPr lang="uk-UA" sz="1700" kern="1200" dirty="0">
            <a:solidFill>
              <a:schemeClr val="tx1"/>
            </a:solidFill>
          </a:endParaRPr>
        </a:p>
      </dsp:txBody>
      <dsp:txXfrm rot="-5400000">
        <a:off x="1" y="3251605"/>
        <a:ext cx="586888" cy="251523"/>
      </dsp:txXfrm>
    </dsp:sp>
    <dsp:sp modelId="{8CE1FCB9-E5C1-4E59-8D7C-B0FD70EB3A69}">
      <dsp:nvSpPr>
        <dsp:cNvPr id="0" name=""/>
        <dsp:cNvSpPr/>
      </dsp:nvSpPr>
      <dsp:spPr>
        <a:xfrm rot="5400000">
          <a:off x="2937284" y="607765"/>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Зарубіжні моделі управління</a:t>
          </a:r>
          <a:endParaRPr lang="uk-UA" sz="1700" kern="1200" dirty="0"/>
        </a:p>
      </dsp:txBody>
      <dsp:txXfrm rot="-5400000">
        <a:off x="586889" y="2984764"/>
        <a:ext cx="5219156" cy="491761"/>
      </dsp:txXfrm>
    </dsp:sp>
    <dsp:sp modelId="{E4C24996-D6A4-4345-BD85-C9ACE04057B6}">
      <dsp:nvSpPr>
        <dsp:cNvPr id="0" name=""/>
        <dsp:cNvSpPr/>
      </dsp:nvSpPr>
      <dsp:spPr>
        <a:xfrm rot="5400000">
          <a:off x="-100889" y="3818948"/>
          <a:ext cx="838411" cy="586888"/>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k-UA" sz="1700" kern="1200" dirty="0" smtClean="0"/>
            <a:t> 6</a:t>
          </a:r>
          <a:endParaRPr lang="uk-UA" sz="1700" kern="1200" dirty="0"/>
        </a:p>
      </dsp:txBody>
      <dsp:txXfrm rot="-5400000">
        <a:off x="24873" y="3986630"/>
        <a:ext cx="586888" cy="251523"/>
      </dsp:txXfrm>
    </dsp:sp>
    <dsp:sp modelId="{73D616EA-AEE4-4C18-B08D-2E7EC0E84E84}">
      <dsp:nvSpPr>
        <dsp:cNvPr id="0" name=""/>
        <dsp:cNvSpPr/>
      </dsp:nvSpPr>
      <dsp:spPr>
        <a:xfrm rot="5400000">
          <a:off x="2937284" y="1347175"/>
          <a:ext cx="544967" cy="5245759"/>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uk-UA" sz="1700" kern="1200" dirty="0" smtClean="0"/>
            <a:t>Приклади тестів КРОК-2 з теми</a:t>
          </a:r>
          <a:endParaRPr lang="uk-UA" sz="1700" kern="1200" dirty="0"/>
        </a:p>
      </dsp:txBody>
      <dsp:txXfrm rot="-5400000">
        <a:off x="586889" y="3724174"/>
        <a:ext cx="5219156" cy="4917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09CAC-2809-40EC-9ACA-523B365E4C21}" type="datetimeFigureOut">
              <a:rPr lang="ru-RU" smtClean="0"/>
              <a:t>03.02.2026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BD84-4662-486E-B003-94AA29AECAD5}" type="slidenum">
              <a:rPr lang="ru-RU" smtClean="0"/>
              <a:t>‹#›</a:t>
            </a:fld>
            <a:endParaRPr lang="ru-RU"/>
          </a:p>
        </p:txBody>
      </p:sp>
    </p:spTree>
    <p:extLst>
      <p:ext uri="{BB962C8B-B14F-4D97-AF65-F5344CB8AC3E}">
        <p14:creationId xmlns:p14="http://schemas.microsoft.com/office/powerpoint/2010/main" val="57730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9DBBD84-4662-486E-B003-94AA29AECAD5}" type="slidenum">
              <a:rPr lang="ru-RU" smtClean="0"/>
              <a:t>1</a:t>
            </a:fld>
            <a:endParaRPr lang="ru-RU"/>
          </a:p>
        </p:txBody>
      </p:sp>
    </p:spTree>
    <p:extLst>
      <p:ext uri="{BB962C8B-B14F-4D97-AF65-F5344CB8AC3E}">
        <p14:creationId xmlns:p14="http://schemas.microsoft.com/office/powerpoint/2010/main" val="2206813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C71EC6-210F-42DE-9C53-41977AD35B3D}" type="datetimeFigureOut">
              <a:rPr lang="ru-RU" smtClean="0"/>
              <a:t>03.02.2026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C71EC6-210F-42DE-9C53-41977AD35B3D}" type="datetimeFigureOut">
              <a:rPr lang="ru-RU" smtClean="0"/>
              <a:t>03.02.2026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B4C71EC6-210F-42DE-9C53-41977AD35B3D}" type="datetimeFigureOut">
              <a:rPr lang="ru-RU" smtClean="0"/>
              <a:t>03.02.2026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03.02.2026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B4C71EC6-210F-42DE-9C53-41977AD35B3D}" type="datetimeFigureOut">
              <a:rPr lang="ru-RU" smtClean="0"/>
              <a:t>03.02.2026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C71EC6-210F-42DE-9C53-41977AD35B3D}" type="datetimeFigureOut">
              <a:rPr lang="ru-RU" smtClean="0"/>
              <a:t>03.02.2026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9792" y="188641"/>
            <a:ext cx="5986667" cy="1296143"/>
          </a:xfrm>
        </p:spPr>
        <p:txBody>
          <a:bodyPr>
            <a:normAutofit fontScale="90000"/>
          </a:bodyPr>
          <a:lstStyle/>
          <a:p>
            <a:pPr marL="182880" indent="0" algn="ctr">
              <a:buNone/>
            </a:pPr>
            <a:r>
              <a:rPr lang="uk-UA" sz="2000" b="1" dirty="0" smtClean="0">
                <a:solidFill>
                  <a:schemeClr val="bg1"/>
                </a:solidFill>
              </a:rPr>
              <a:t>Одеський національний медичний університет</a:t>
            </a:r>
            <a:br>
              <a:rPr lang="uk-UA" sz="2000" b="1" dirty="0" smtClean="0">
                <a:solidFill>
                  <a:schemeClr val="bg1"/>
                </a:solidFill>
              </a:rPr>
            </a:br>
            <a:r>
              <a:rPr lang="uk-UA" sz="2000" b="1" dirty="0" smtClean="0">
                <a:solidFill>
                  <a:schemeClr val="bg1"/>
                </a:solidFill>
              </a:rPr>
              <a:t>Кафедра Організації та економіки фармації</a:t>
            </a:r>
            <a:r>
              <a:rPr lang="en-US" sz="2000" b="1" dirty="0" smtClean="0">
                <a:solidFill>
                  <a:schemeClr val="bg1"/>
                </a:solidFill>
              </a:rPr>
              <a:t> </a:t>
            </a:r>
            <a:r>
              <a:rPr lang="uk-UA" sz="2000" b="1" dirty="0" smtClean="0">
                <a:solidFill>
                  <a:schemeClr val="bg1"/>
                </a:solidFill>
              </a:rPr>
              <a:t>з післядипломною підготовкою</a:t>
            </a:r>
            <a:endParaRPr lang="ru-RU" sz="2000" u="sng" dirty="0">
              <a:solidFill>
                <a:schemeClr val="bg1"/>
              </a:solidFill>
            </a:endParaRPr>
          </a:p>
        </p:txBody>
      </p:sp>
      <p:sp>
        <p:nvSpPr>
          <p:cNvPr id="3" name="Подзаголовок 2"/>
          <p:cNvSpPr>
            <a:spLocks noGrp="1"/>
          </p:cNvSpPr>
          <p:nvPr>
            <p:ph type="subTitle" idx="1"/>
          </p:nvPr>
        </p:nvSpPr>
        <p:spPr>
          <a:xfrm>
            <a:off x="2740172" y="1916832"/>
            <a:ext cx="6336704" cy="2304256"/>
          </a:xfrm>
        </p:spPr>
        <p:txBody>
          <a:bodyPr>
            <a:normAutofit/>
          </a:bodyPr>
          <a:lstStyle/>
          <a:p>
            <a:pPr algn="ctr"/>
            <a:r>
              <a:rPr lang="uk-UA" sz="2400" b="1" u="sng" dirty="0">
                <a:solidFill>
                  <a:schemeClr val="bg1"/>
                </a:solidFill>
              </a:rPr>
              <a:t>Лекція 1</a:t>
            </a:r>
            <a:r>
              <a:rPr lang="uk-UA" sz="2400" b="1" u="sng" dirty="0" smtClean="0">
                <a:solidFill>
                  <a:schemeClr val="bg1"/>
                </a:solidFill>
              </a:rPr>
              <a:t>. </a:t>
            </a:r>
          </a:p>
          <a:p>
            <a:pPr algn="ctr"/>
            <a:r>
              <a:rPr lang="uk-UA" sz="2400" dirty="0"/>
              <a:t>Теоретичні основи менеджменту</a:t>
            </a:r>
            <a:r>
              <a:rPr lang="uk-UA" sz="2400" dirty="0" smtClean="0"/>
              <a:t>.</a:t>
            </a:r>
            <a:endParaRPr lang="ru-RU" sz="2400" dirty="0">
              <a:solidFill>
                <a:schemeClr val="bg1"/>
              </a:solidFill>
            </a:endParaRPr>
          </a:p>
        </p:txBody>
      </p:sp>
      <p:sp>
        <p:nvSpPr>
          <p:cNvPr id="4" name="TextBox 3"/>
          <p:cNvSpPr txBox="1"/>
          <p:nvPr/>
        </p:nvSpPr>
        <p:spPr>
          <a:xfrm>
            <a:off x="4860032" y="6404799"/>
            <a:ext cx="2232248" cy="369332"/>
          </a:xfrm>
          <a:prstGeom prst="rect">
            <a:avLst/>
          </a:prstGeom>
          <a:noFill/>
        </p:spPr>
        <p:txBody>
          <a:bodyPr wrap="square" rtlCol="0">
            <a:spAutoFit/>
          </a:bodyPr>
          <a:lstStyle/>
          <a:p>
            <a:pPr algn="ctr"/>
            <a:r>
              <a:rPr lang="uk-UA" dirty="0" smtClean="0">
                <a:solidFill>
                  <a:schemeClr val="bg1"/>
                </a:solidFill>
              </a:rPr>
              <a:t>Одеса 202</a:t>
            </a:r>
            <a:r>
              <a:rPr lang="en-US" dirty="0" smtClean="0">
                <a:solidFill>
                  <a:schemeClr val="bg1"/>
                </a:solidFill>
              </a:rPr>
              <a:t>6</a:t>
            </a:r>
            <a:endParaRPr lang="ru-RU" dirty="0">
              <a:solidFill>
                <a:schemeClr val="bg1"/>
              </a:solidFill>
            </a:endParaRPr>
          </a:p>
        </p:txBody>
      </p:sp>
      <p:sp>
        <p:nvSpPr>
          <p:cNvPr id="5" name="TextBox 4"/>
          <p:cNvSpPr txBox="1"/>
          <p:nvPr/>
        </p:nvSpPr>
        <p:spPr>
          <a:xfrm>
            <a:off x="167955" y="0"/>
            <a:ext cx="569387" cy="6731188"/>
          </a:xfrm>
          <a:prstGeom prst="rect">
            <a:avLst/>
          </a:prstGeom>
          <a:noFill/>
        </p:spPr>
        <p:txBody>
          <a:bodyPr vert="vert270" wrap="square" rtlCol="0">
            <a:spAutoFit/>
          </a:bodyPr>
          <a:lstStyle/>
          <a:p>
            <a:pPr algn="ctr"/>
            <a:r>
              <a:rPr lang="uk-UA" sz="2500" b="1" dirty="0" smtClean="0"/>
              <a:t>Фармацевтичний менеджмент та  маркетинг</a:t>
            </a:r>
            <a:endParaRPr lang="ru-RU" sz="2500" b="1" dirty="0"/>
          </a:p>
        </p:txBody>
      </p:sp>
      <p:pic>
        <p:nvPicPr>
          <p:cNvPr id="6" name="Picture 2" descr="Принципи і функції управління виробництво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4597" y="3072898"/>
            <a:ext cx="2147683" cy="21476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72200" y="5489525"/>
            <a:ext cx="2592288" cy="646331"/>
          </a:xfrm>
          <a:prstGeom prst="rect">
            <a:avLst/>
          </a:prstGeom>
          <a:noFill/>
        </p:spPr>
        <p:txBody>
          <a:bodyPr wrap="square" rtlCol="0">
            <a:spAutoFit/>
          </a:bodyPr>
          <a:lstStyle/>
          <a:p>
            <a:r>
              <a:rPr lang="uk-UA" dirty="0" smtClean="0">
                <a:solidFill>
                  <a:schemeClr val="bg1"/>
                </a:solidFill>
              </a:rPr>
              <a:t>Лектор: ст.викладач </a:t>
            </a:r>
          </a:p>
          <a:p>
            <a:r>
              <a:rPr lang="uk-UA" dirty="0" smtClean="0">
                <a:solidFill>
                  <a:schemeClr val="bg1"/>
                </a:solidFill>
              </a:rPr>
              <a:t>Ящук Ірина Сергіївна</a:t>
            </a:r>
            <a:endParaRPr lang="uk-UA" dirty="0">
              <a:solidFill>
                <a:schemeClr val="bg1"/>
              </a:solidFill>
            </a:endParaRPr>
          </a:p>
        </p:txBody>
      </p:sp>
    </p:spTree>
    <p:extLst>
      <p:ext uri="{BB962C8B-B14F-4D97-AF65-F5344CB8AC3E}">
        <p14:creationId xmlns:p14="http://schemas.microsoft.com/office/powerpoint/2010/main" val="13763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087" y="1340768"/>
            <a:ext cx="5040560"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pPr algn="ctr"/>
            <a:r>
              <a:rPr lang="uk-UA" dirty="0" smtClean="0">
                <a:solidFill>
                  <a:schemeClr val="bg2"/>
                </a:solidFill>
              </a:rPr>
              <a:t>КРОК-2</a:t>
            </a:r>
            <a:endParaRPr lang="uk-UA" dirty="0">
              <a:solidFill>
                <a:schemeClr val="bg2"/>
              </a:solidFill>
            </a:endParaRPr>
          </a:p>
        </p:txBody>
      </p:sp>
      <p:pic>
        <p:nvPicPr>
          <p:cNvPr id="3" name="Рисунок 2"/>
          <p:cNvPicPr>
            <a:picLocks noChangeAspect="1"/>
          </p:cNvPicPr>
          <p:nvPr/>
        </p:nvPicPr>
        <p:blipFill>
          <a:blip r:embed="rId2"/>
          <a:stretch>
            <a:fillRect/>
          </a:stretch>
        </p:blipFill>
        <p:spPr>
          <a:xfrm>
            <a:off x="162367" y="2348880"/>
            <a:ext cx="5109665" cy="3679534"/>
          </a:xfrm>
          <a:prstGeom prst="rect">
            <a:avLst/>
          </a:prstGeom>
        </p:spPr>
      </p:pic>
      <p:sp>
        <p:nvSpPr>
          <p:cNvPr id="5" name="Скругленный прямоугольник 4"/>
          <p:cNvSpPr/>
          <p:nvPr/>
        </p:nvSpPr>
        <p:spPr>
          <a:xfrm>
            <a:off x="467544" y="5861361"/>
            <a:ext cx="3081986" cy="239061"/>
          </a:xfrm>
          <a:prstGeom prst="round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uk-UA"/>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029" name="Picture 5" descr="Нота бене клипарт (44 фото)"/>
          <p:cNvPicPr>
            <a:picLocks noChangeAspect="1" noChangeArrowheads="1"/>
          </p:cNvPicPr>
          <p:nvPr/>
        </p:nvPicPr>
        <p:blipFill rotWithShape="1">
          <a:blip r:embed="rId3">
            <a:extLst>
              <a:ext uri="{28A0092B-C50C-407E-A947-70E740481C1C}">
                <a14:useLocalDpi xmlns:a14="http://schemas.microsoft.com/office/drawing/2010/main" val="0"/>
              </a:ext>
            </a:extLst>
          </a:blip>
          <a:srcRect l="27807" r="28165" b="5079"/>
          <a:stretch/>
        </p:blipFill>
        <p:spPr bwMode="auto">
          <a:xfrm>
            <a:off x="1907704" y="-24585"/>
            <a:ext cx="1377402" cy="1365353"/>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7324151" y="6330718"/>
            <a:ext cx="1797158" cy="523220"/>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uk-UA" sz="1400" dirty="0"/>
              <a:t>Критерії </a:t>
            </a:r>
            <a:r>
              <a:rPr lang="uk-UA" sz="1400" dirty="0" smtClean="0"/>
              <a:t>оцінювання</a:t>
            </a:r>
            <a:endParaRPr lang="uk-UA" sz="1400" b="1" dirty="0">
              <a:solidFill>
                <a:sysClr val="windowText" lastClr="000000"/>
              </a:solidFill>
            </a:endParaRPr>
          </a:p>
        </p:txBody>
      </p:sp>
      <p:pic>
        <p:nvPicPr>
          <p:cNvPr id="9" name="Рисунок 8"/>
          <p:cNvPicPr>
            <a:picLocks noChangeAspect="1"/>
          </p:cNvPicPr>
          <p:nvPr/>
        </p:nvPicPr>
        <p:blipFill rotWithShape="1">
          <a:blip r:embed="rId4"/>
          <a:srcRect l="3605" t="3014" r="7591" b="8702"/>
          <a:stretch/>
        </p:blipFill>
        <p:spPr>
          <a:xfrm>
            <a:off x="7609141" y="4437112"/>
            <a:ext cx="1512168" cy="1872208"/>
          </a:xfrm>
          <a:prstGeom prst="rect">
            <a:avLst/>
          </a:prstGeom>
        </p:spPr>
      </p:pic>
      <p:sp>
        <p:nvSpPr>
          <p:cNvPr id="10" name="Текст 2"/>
          <p:cNvSpPr txBox="1">
            <a:spLocks/>
          </p:cNvSpPr>
          <p:nvPr/>
        </p:nvSpPr>
        <p:spPr>
          <a:xfrm>
            <a:off x="5363305" y="1095654"/>
            <a:ext cx="2809095" cy="2261338"/>
          </a:xfrm>
          <a:prstGeom prst="rect">
            <a:avLst/>
          </a:prstGeom>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285750" indent="-285750">
              <a:buFont typeface="Wingdings" panose="05000000000000000000" pitchFamily="2" charset="2"/>
              <a:buChar char="v"/>
            </a:pPr>
            <a:r>
              <a:rPr lang="ru-RU" sz="2000" dirty="0" smtClean="0"/>
              <a:t>Кредитів: </a:t>
            </a:r>
            <a:r>
              <a:rPr lang="ru-RU" sz="2000" dirty="0" smtClean="0"/>
              <a:t>8,0</a:t>
            </a:r>
            <a:endParaRPr lang="uk-UA" sz="2000" dirty="0" smtClean="0"/>
          </a:p>
          <a:p>
            <a:pPr marL="285750" indent="-285750">
              <a:buFont typeface="Wingdings" panose="05000000000000000000" pitchFamily="2" charset="2"/>
              <a:buChar char="v"/>
            </a:pPr>
            <a:r>
              <a:rPr lang="ru-RU" sz="2000" dirty="0" smtClean="0"/>
              <a:t>Годин: </a:t>
            </a:r>
            <a:r>
              <a:rPr lang="uk-UA" sz="2000" dirty="0" smtClean="0"/>
              <a:t>240</a:t>
            </a:r>
          </a:p>
          <a:p>
            <a:pPr marL="285750" indent="-285750">
              <a:buFont typeface="Wingdings" panose="05000000000000000000" pitchFamily="2" charset="2"/>
              <a:buChar char="v"/>
            </a:pPr>
            <a:r>
              <a:rPr lang="uk-UA" sz="2000" dirty="0" smtClean="0"/>
              <a:t>Рік підготовки</a:t>
            </a:r>
            <a:r>
              <a:rPr lang="ru-RU" sz="2000" dirty="0" smtClean="0"/>
              <a:t>: 4</a:t>
            </a:r>
            <a:r>
              <a:rPr lang="uk-UA" sz="2000" dirty="0" smtClean="0"/>
              <a:t>,5</a:t>
            </a:r>
          </a:p>
          <a:p>
            <a:r>
              <a:rPr lang="uk-UA" sz="2000" dirty="0" smtClean="0"/>
              <a:t>ОК включена до переліку дисциплін КРОК-2</a:t>
            </a:r>
          </a:p>
          <a:p>
            <a:endParaRPr lang="uk-UA" sz="2000" dirty="0" smtClean="0"/>
          </a:p>
          <a:p>
            <a:endParaRPr lang="uk-UA" dirty="0"/>
          </a:p>
        </p:txBody>
      </p:sp>
      <p:sp>
        <p:nvSpPr>
          <p:cNvPr id="11" name="Заголовок 1"/>
          <p:cNvSpPr txBox="1">
            <a:spLocks/>
          </p:cNvSpPr>
          <p:nvPr/>
        </p:nvSpPr>
        <p:spPr>
          <a:xfrm>
            <a:off x="5356902" y="53850"/>
            <a:ext cx="2783302" cy="851912"/>
          </a:xfrm>
          <a:prstGeom prst="rect">
            <a:avLst/>
          </a:prstGeom>
        </p:spPr>
        <p:style>
          <a:lnRef idx="1">
            <a:schemeClr val="accent2"/>
          </a:lnRef>
          <a:fillRef idx="3">
            <a:schemeClr val="accent2"/>
          </a:fillRef>
          <a:effectRef idx="2">
            <a:schemeClr val="accent2"/>
          </a:effectRef>
          <a:fontRef idx="minor">
            <a:schemeClr val="lt1"/>
          </a:fontRef>
        </p:style>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uk-UA" sz="2400" smtClean="0"/>
              <a:t>Опис дисципліни</a:t>
            </a:r>
            <a:endParaRPr lang="uk-UA" sz="2400" dirty="0"/>
          </a:p>
        </p:txBody>
      </p:sp>
      <p:sp>
        <p:nvSpPr>
          <p:cNvPr id="12" name="Скругленный прямоугольник 11"/>
          <p:cNvSpPr/>
          <p:nvPr/>
        </p:nvSpPr>
        <p:spPr>
          <a:xfrm>
            <a:off x="5508104" y="3781334"/>
            <a:ext cx="2304256" cy="12687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k-UA" sz="1600" dirty="0" smtClean="0"/>
              <a:t>Форма підсумкового контролю – </a:t>
            </a:r>
            <a:r>
              <a:rPr lang="uk-UA" sz="1600" b="1" dirty="0" smtClean="0"/>
              <a:t>структурований іспит</a:t>
            </a:r>
            <a:endParaRPr lang="uk-UA" sz="1600" b="1" dirty="0"/>
          </a:p>
        </p:txBody>
      </p:sp>
    </p:spTree>
    <p:extLst>
      <p:ext uri="{BB962C8B-B14F-4D97-AF65-F5344CB8AC3E}">
        <p14:creationId xmlns:p14="http://schemas.microsoft.com/office/powerpoint/2010/main" val="1108826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7920880" cy="720080"/>
          </a:xfrm>
          <a:solidFill>
            <a:srgbClr val="443B7D"/>
          </a:solidFill>
        </p:spPr>
        <p:style>
          <a:lnRef idx="0">
            <a:schemeClr val="accent1"/>
          </a:lnRef>
          <a:fillRef idx="3">
            <a:schemeClr val="accent1"/>
          </a:fillRef>
          <a:effectRef idx="3">
            <a:schemeClr val="accent1"/>
          </a:effectRef>
          <a:fontRef idx="minor">
            <a:schemeClr val="lt1"/>
          </a:fontRef>
        </p:style>
        <p:txBody>
          <a:bodyPr/>
          <a:lstStyle/>
          <a:p>
            <a:pPr algn="ctr"/>
            <a:r>
              <a:rPr lang="uk-UA" dirty="0" smtClean="0">
                <a:solidFill>
                  <a:schemeClr val="bg2"/>
                </a:solidFill>
              </a:rPr>
              <a:t>Структура дисципліни</a:t>
            </a:r>
            <a:endParaRPr lang="uk-UA" dirty="0">
              <a:solidFill>
                <a:schemeClr val="bg2"/>
              </a:solidFill>
            </a:endParaRPr>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Таблица 3"/>
          <p:cNvGraphicFramePr>
            <a:graphicFrameLocks noGrp="1"/>
          </p:cNvGraphicFramePr>
          <p:nvPr>
            <p:extLst>
              <p:ext uri="{D42A27DB-BD31-4B8C-83A1-F6EECF244321}">
                <p14:modId xmlns:p14="http://schemas.microsoft.com/office/powerpoint/2010/main" val="65615904"/>
              </p:ext>
            </p:extLst>
          </p:nvPr>
        </p:nvGraphicFramePr>
        <p:xfrm>
          <a:off x="251520" y="908720"/>
          <a:ext cx="7546480" cy="5559548"/>
        </p:xfrm>
        <a:graphic>
          <a:graphicData uri="http://schemas.openxmlformats.org/drawingml/2006/table">
            <a:tbl>
              <a:tblPr firstRow="1" bandRow="1">
                <a:tableStyleId>{5C22544A-7EE6-4342-B048-85BDC9FD1C3A}</a:tableStyleId>
              </a:tblPr>
              <a:tblGrid>
                <a:gridCol w="749219"/>
                <a:gridCol w="6797261"/>
              </a:tblGrid>
              <a:tr h="574547">
                <a:tc>
                  <a:txBody>
                    <a:bodyPr/>
                    <a:lstStyle/>
                    <a:p>
                      <a:r>
                        <a:rPr lang="uk-UA" sz="1600" dirty="0" smtClean="0"/>
                        <a:t>№з/п</a:t>
                      </a:r>
                      <a:endParaRPr lang="uk-UA" sz="1600" dirty="0"/>
                    </a:p>
                  </a:txBody>
                  <a:tcPr/>
                </a:tc>
                <a:tc>
                  <a:txBody>
                    <a:bodyPr/>
                    <a:lstStyle/>
                    <a:p>
                      <a:pPr algn="ctr"/>
                      <a:r>
                        <a:rPr lang="uk-UA" sz="1600" dirty="0" smtClean="0"/>
                        <a:t>Назва теми</a:t>
                      </a:r>
                      <a:endParaRPr lang="uk-UA" sz="1600" dirty="0"/>
                    </a:p>
                  </a:txBody>
                  <a:tcPr/>
                </a:tc>
              </a:tr>
              <a:tr h="332872">
                <a:tc>
                  <a:txBody>
                    <a:bodyPr/>
                    <a:lstStyle/>
                    <a:p>
                      <a:pPr marL="0" indent="0" algn="ctr">
                        <a:buFont typeface="+mj-lt"/>
                        <a:buNone/>
                      </a:pPr>
                      <a:r>
                        <a:rPr lang="uk-UA" sz="1600" b="1" dirty="0" smtClean="0"/>
                        <a:t>1.</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Теоретичні основи менеджменту 	</a:t>
                      </a:r>
                    </a:p>
                  </a:txBody>
                  <a:tcPr/>
                </a:tc>
              </a:tr>
              <a:tr h="574547">
                <a:tc>
                  <a:txBody>
                    <a:bodyPr/>
                    <a:lstStyle/>
                    <a:p>
                      <a:pPr marL="0" indent="0" algn="ctr">
                        <a:buFont typeface="+mj-lt"/>
                        <a:buNone/>
                      </a:pPr>
                      <a:r>
                        <a:rPr lang="uk-UA" sz="1600" b="1" dirty="0" smtClean="0"/>
                        <a:t>2.</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noProof="0" dirty="0" smtClean="0">
                          <a:solidFill>
                            <a:schemeClr val="dk1"/>
                          </a:solidFill>
                          <a:latin typeface="+mn-lt"/>
                          <a:ea typeface="+mn-ea"/>
                          <a:cs typeface="+mn-cs"/>
                        </a:rPr>
                        <a:t>Організації фармацевтичної системи як об'єкти управління </a:t>
                      </a:r>
                      <a:r>
                        <a:rPr lang="ru-RU" sz="1600" b="1" i="0" u="none" strike="noStrike" kern="1200" baseline="0" dirty="0" smtClean="0">
                          <a:solidFill>
                            <a:schemeClr val="dk1"/>
                          </a:solidFill>
                          <a:latin typeface="+mn-lt"/>
                          <a:ea typeface="+mn-ea"/>
                          <a:cs typeface="+mn-cs"/>
                        </a:rPr>
                        <a:t>	</a:t>
                      </a:r>
                    </a:p>
                  </a:txBody>
                  <a:tcPr/>
                </a:tc>
              </a:tr>
              <a:tr h="332872">
                <a:tc>
                  <a:txBody>
                    <a:bodyPr/>
                    <a:lstStyle/>
                    <a:p>
                      <a:pPr marL="0" indent="0" algn="ctr">
                        <a:buFont typeface="+mj-lt"/>
                        <a:buNone/>
                      </a:pPr>
                      <a:r>
                        <a:rPr lang="uk-UA" sz="1600" b="1" dirty="0" smtClean="0"/>
                        <a:t>3.</a:t>
                      </a:r>
                      <a:endParaRPr lang="uk-UA" sz="1600" b="1" dirty="0"/>
                    </a:p>
                  </a:txBody>
                  <a:tcPr/>
                </a:tc>
                <a:tc>
                  <a:txBody>
                    <a:bodyPr/>
                    <a:lstStyle/>
                    <a:p>
                      <a:pPr algn="just"/>
                      <a:r>
                        <a:rPr lang="uk-UA" sz="1600" b="1" i="0" u="none" strike="noStrike" kern="1200" baseline="0" dirty="0" smtClean="0">
                          <a:solidFill>
                            <a:schemeClr val="dk1"/>
                          </a:solidFill>
                          <a:latin typeface="+mn-lt"/>
                          <a:ea typeface="+mn-ea"/>
                          <a:cs typeface="+mn-cs"/>
                        </a:rPr>
                        <a:t>Підприємництво у фармації	</a:t>
                      </a:r>
                    </a:p>
                  </a:txBody>
                  <a:tcPr/>
                </a:tc>
              </a:tr>
              <a:tr h="332872">
                <a:tc>
                  <a:txBody>
                    <a:bodyPr/>
                    <a:lstStyle/>
                    <a:p>
                      <a:pPr marL="0" indent="0" algn="ctr">
                        <a:buFont typeface="+mj-lt"/>
                        <a:buNone/>
                      </a:pPr>
                      <a:r>
                        <a:rPr lang="uk-UA" sz="1600" b="1" dirty="0" smtClean="0"/>
                        <a:t>4.</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Загальні функції управління 	</a:t>
                      </a:r>
                    </a:p>
                  </a:txBody>
                  <a:tcPr/>
                </a:tc>
              </a:tr>
              <a:tr h="332872">
                <a:tc>
                  <a:txBody>
                    <a:bodyPr/>
                    <a:lstStyle/>
                    <a:p>
                      <a:pPr marL="0" indent="0" algn="ctr">
                        <a:buFont typeface="+mj-lt"/>
                        <a:buNone/>
                      </a:pPr>
                      <a:r>
                        <a:rPr lang="uk-UA" sz="1600" b="1" dirty="0" smtClean="0"/>
                        <a:t>5.</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Сполучні процеси в управлінні 	</a:t>
                      </a:r>
                    </a:p>
                  </a:txBody>
                  <a:tcPr/>
                </a:tc>
              </a:tr>
              <a:tr h="332872">
                <a:tc>
                  <a:txBody>
                    <a:bodyPr/>
                    <a:lstStyle/>
                    <a:p>
                      <a:pPr marL="0" indent="0" algn="ctr">
                        <a:buFont typeface="+mj-lt"/>
                        <a:buNone/>
                      </a:pPr>
                      <a:r>
                        <a:rPr lang="uk-UA" sz="1600" b="1" dirty="0" smtClean="0"/>
                        <a:t>6.</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Кадровий менеджмент 	</a:t>
                      </a:r>
                    </a:p>
                  </a:txBody>
                  <a:tcPr/>
                </a:tc>
              </a:tr>
              <a:tr h="574547">
                <a:tc>
                  <a:txBody>
                    <a:bodyPr/>
                    <a:lstStyle/>
                    <a:p>
                      <a:pPr marL="0" indent="0" algn="ctr">
                        <a:buFont typeface="+mj-lt"/>
                        <a:buNone/>
                      </a:pPr>
                      <a:r>
                        <a:rPr lang="uk-UA" sz="1600" b="1" dirty="0" smtClean="0"/>
                        <a:t>7.</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Теоретичні основи фармацевтичного маркетингу 	</a:t>
                      </a:r>
                    </a:p>
                  </a:txBody>
                  <a:tcPr/>
                </a:tc>
              </a:tr>
              <a:tr h="574547">
                <a:tc>
                  <a:txBody>
                    <a:bodyPr/>
                    <a:lstStyle/>
                    <a:p>
                      <a:pPr marL="0" indent="0" algn="ctr">
                        <a:buFont typeface="+mj-lt"/>
                        <a:buNone/>
                      </a:pPr>
                      <a:r>
                        <a:rPr lang="uk-UA" sz="1600" b="1" dirty="0" smtClean="0"/>
                        <a:t>8.</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Комплексне дослідження фармацевтичного ринку 	</a:t>
                      </a:r>
                    </a:p>
                  </a:txBody>
                  <a:tcPr/>
                </a:tc>
              </a:tr>
              <a:tr h="332872">
                <a:tc>
                  <a:txBody>
                    <a:bodyPr/>
                    <a:lstStyle/>
                    <a:p>
                      <a:pPr marL="0" indent="0" algn="ctr">
                        <a:buFont typeface="+mj-lt"/>
                        <a:buNone/>
                      </a:pPr>
                      <a:r>
                        <a:rPr lang="uk-UA" sz="1600" b="1" dirty="0" smtClean="0"/>
                        <a:t>9.</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Товарна політика фармацевтичних підприємств 	</a:t>
                      </a:r>
                    </a:p>
                  </a:txBody>
                  <a:tcPr/>
                </a:tc>
              </a:tr>
              <a:tr h="332872">
                <a:tc>
                  <a:txBody>
                    <a:bodyPr/>
                    <a:lstStyle/>
                    <a:p>
                      <a:pPr marL="0" indent="0" algn="ctr">
                        <a:buFont typeface="+mj-lt"/>
                        <a:buNone/>
                      </a:pPr>
                      <a:r>
                        <a:rPr lang="uk-UA" sz="1600" b="1" dirty="0" smtClean="0"/>
                        <a:t>10.</a:t>
                      </a:r>
                      <a:endParaRPr lang="uk-UA" sz="1600" b="1" dirty="0"/>
                    </a:p>
                  </a:txBody>
                  <a:tcPr/>
                </a:tc>
                <a:tc>
                  <a:txBody>
                    <a:bodyPr/>
                    <a:lstStyle/>
                    <a:p>
                      <a:pPr algn="just"/>
                      <a:r>
                        <a:rPr lang="uk-UA" sz="1600" b="1" i="0" u="none" strike="noStrike" kern="1200" baseline="0" dirty="0" smtClean="0">
                          <a:solidFill>
                            <a:schemeClr val="dk1"/>
                          </a:solidFill>
                          <a:latin typeface="+mn-lt"/>
                          <a:ea typeface="+mn-ea"/>
                          <a:cs typeface="+mn-cs"/>
                        </a:rPr>
                        <a:t>Цінова політика фармацевтичних підприємств 	</a:t>
                      </a:r>
                    </a:p>
                  </a:txBody>
                  <a:tcPr/>
                </a:tc>
              </a:tr>
              <a:tr h="332872">
                <a:tc>
                  <a:txBody>
                    <a:bodyPr/>
                    <a:lstStyle/>
                    <a:p>
                      <a:pPr marL="0" indent="0" algn="ctr">
                        <a:buFont typeface="+mj-lt"/>
                        <a:buNone/>
                      </a:pPr>
                      <a:r>
                        <a:rPr lang="uk-UA" sz="1600" b="1" dirty="0" smtClean="0"/>
                        <a:t>11.</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smtClean="0">
                          <a:solidFill>
                            <a:schemeClr val="dk1"/>
                          </a:solidFill>
                          <a:latin typeface="+mn-lt"/>
                          <a:ea typeface="+mn-ea"/>
                          <a:cs typeface="+mn-cs"/>
                        </a:rPr>
                        <a:t>Збутова політика фармацевтичних підприємств 	</a:t>
                      </a:r>
                    </a:p>
                  </a:txBody>
                  <a:tcPr/>
                </a:tc>
              </a:tr>
              <a:tr h="574547">
                <a:tc>
                  <a:txBody>
                    <a:bodyPr/>
                    <a:lstStyle/>
                    <a:p>
                      <a:pPr marL="0" indent="0" algn="ctr">
                        <a:buFont typeface="+mj-lt"/>
                        <a:buNone/>
                      </a:pPr>
                      <a:r>
                        <a:rPr lang="uk-UA" sz="1600" b="1" dirty="0" smtClean="0"/>
                        <a:t>12.</a:t>
                      </a:r>
                      <a:endParaRPr lang="uk-UA" sz="16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noProof="0" dirty="0" smtClean="0">
                          <a:solidFill>
                            <a:schemeClr val="dk1"/>
                          </a:solidFill>
                          <a:latin typeface="+mn-lt"/>
                          <a:ea typeface="+mn-ea"/>
                          <a:cs typeface="+mn-cs"/>
                        </a:rPr>
                        <a:t>Маркетингова політика комунікацій фармацевтичних підприємств </a:t>
                      </a:r>
                      <a:r>
                        <a:rPr lang="ru-RU" sz="1600" b="1" i="0" u="none" strike="noStrike" kern="1200" baseline="0" dirty="0" smtClean="0">
                          <a:solidFill>
                            <a:schemeClr val="dk1"/>
                          </a:solidFill>
                          <a:latin typeface="+mn-lt"/>
                          <a:ea typeface="+mn-ea"/>
                          <a:cs typeface="+mn-cs"/>
                        </a:rPr>
                        <a:t>	</a:t>
                      </a:r>
                    </a:p>
                  </a:txBody>
                  <a:tcPr/>
                </a:tc>
              </a:tr>
            </a:tbl>
          </a:graphicData>
        </a:graphic>
      </p:graphicFrame>
      <p:pic>
        <p:nvPicPr>
          <p:cNvPr id="1029" name="Picture 5" descr="Нота бене клипарт (44 фото)"/>
          <p:cNvPicPr>
            <a:picLocks noChangeAspect="1" noChangeArrowheads="1"/>
          </p:cNvPicPr>
          <p:nvPr/>
        </p:nvPicPr>
        <p:blipFill rotWithShape="1">
          <a:blip r:embed="rId2">
            <a:extLst>
              <a:ext uri="{28A0092B-C50C-407E-A947-70E740481C1C}">
                <a14:useLocalDpi xmlns:a14="http://schemas.microsoft.com/office/drawing/2010/main" val="0"/>
              </a:ext>
            </a:extLst>
          </a:blip>
          <a:srcRect l="27807" r="28165" b="5079"/>
          <a:stretch/>
        </p:blipFill>
        <p:spPr bwMode="auto">
          <a:xfrm>
            <a:off x="7798000" y="-99392"/>
            <a:ext cx="1346000" cy="133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262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7992888" cy="792088"/>
          </a:xfrm>
          <a:solidFill>
            <a:srgbClr val="443B7D"/>
          </a:solidFill>
        </p:spPr>
        <p:style>
          <a:lnRef idx="0">
            <a:schemeClr val="accent1"/>
          </a:lnRef>
          <a:fillRef idx="3">
            <a:schemeClr val="accent1"/>
          </a:fillRef>
          <a:effectRef idx="3">
            <a:schemeClr val="accent1"/>
          </a:effectRef>
          <a:fontRef idx="minor">
            <a:schemeClr val="lt1"/>
          </a:fontRef>
        </p:style>
        <p:txBody>
          <a:bodyPr/>
          <a:lstStyle/>
          <a:p>
            <a:pPr algn="ctr"/>
            <a:r>
              <a:rPr lang="uk-UA" dirty="0" smtClean="0">
                <a:solidFill>
                  <a:schemeClr val="bg2"/>
                </a:solidFill>
              </a:rPr>
              <a:t>Структура дисципліни</a:t>
            </a:r>
            <a:endParaRPr lang="uk-UA" dirty="0">
              <a:solidFill>
                <a:schemeClr val="bg2"/>
              </a:solidFill>
            </a:endParaRPr>
          </a:p>
        </p:txBody>
      </p:sp>
      <p:sp>
        <p:nvSpPr>
          <p:cNvPr id="6"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Таблица 3"/>
          <p:cNvGraphicFramePr>
            <a:graphicFrameLocks noGrp="1"/>
          </p:cNvGraphicFramePr>
          <p:nvPr>
            <p:extLst>
              <p:ext uri="{D42A27DB-BD31-4B8C-83A1-F6EECF244321}">
                <p14:modId xmlns:p14="http://schemas.microsoft.com/office/powerpoint/2010/main" val="243302949"/>
              </p:ext>
            </p:extLst>
          </p:nvPr>
        </p:nvGraphicFramePr>
        <p:xfrm>
          <a:off x="107504" y="1025351"/>
          <a:ext cx="6624736" cy="5120896"/>
        </p:xfrm>
        <a:graphic>
          <a:graphicData uri="http://schemas.openxmlformats.org/drawingml/2006/table">
            <a:tbl>
              <a:tblPr firstRow="1" bandRow="1">
                <a:tableStyleId>{5C22544A-7EE6-4342-B048-85BDC9FD1C3A}</a:tableStyleId>
              </a:tblPr>
              <a:tblGrid>
                <a:gridCol w="571098"/>
                <a:gridCol w="6053638"/>
              </a:tblGrid>
              <a:tr h="351558">
                <a:tc>
                  <a:txBody>
                    <a:bodyPr/>
                    <a:lstStyle/>
                    <a:p>
                      <a:pPr algn="ctr"/>
                      <a:r>
                        <a:rPr lang="uk-UA" sz="1200" dirty="0" smtClean="0"/>
                        <a:t>№з/п</a:t>
                      </a:r>
                      <a:endParaRPr lang="uk-UA" sz="1200" dirty="0"/>
                    </a:p>
                  </a:txBody>
                  <a:tcPr/>
                </a:tc>
                <a:tc>
                  <a:txBody>
                    <a:bodyPr/>
                    <a:lstStyle/>
                    <a:p>
                      <a:pPr algn="ctr"/>
                      <a:r>
                        <a:rPr lang="uk-UA" sz="1200" dirty="0" smtClean="0"/>
                        <a:t>Назва теми</a:t>
                      </a:r>
                      <a:endParaRPr lang="uk-UA" sz="1200" dirty="0"/>
                    </a:p>
                  </a:txBody>
                  <a:tcPr/>
                </a:tc>
              </a:tr>
              <a:tr h="288778">
                <a:tc>
                  <a:txBody>
                    <a:bodyPr/>
                    <a:lstStyle/>
                    <a:p>
                      <a:pPr marL="0" indent="0" algn="ctr">
                        <a:buFont typeface="+mj-lt"/>
                        <a:buNone/>
                      </a:pPr>
                      <a:r>
                        <a:rPr lang="uk-UA" sz="1200" b="1" dirty="0" smtClean="0"/>
                        <a:t>1.</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smtClean="0">
                          <a:solidFill>
                            <a:schemeClr val="dk1"/>
                          </a:solidFill>
                          <a:latin typeface="+mn-lt"/>
                          <a:ea typeface="+mn-ea"/>
                          <a:cs typeface="+mn-cs"/>
                        </a:rPr>
                        <a:t>Теоретичні основи менеджменту</a:t>
                      </a:r>
                    </a:p>
                  </a:txBody>
                  <a:tcPr/>
                </a:tc>
              </a:tr>
              <a:tr h="273056">
                <a:tc>
                  <a:txBody>
                    <a:bodyPr/>
                    <a:lstStyle/>
                    <a:p>
                      <a:pPr marL="0" indent="0" algn="ctr">
                        <a:buFont typeface="+mj-lt"/>
                        <a:buNone/>
                      </a:pPr>
                      <a:r>
                        <a:rPr lang="uk-UA" sz="1200" b="1" dirty="0" smtClean="0"/>
                        <a:t>1.1.</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0" i="1" u="none" strike="noStrike" kern="1200" baseline="0" noProof="0" dirty="0" smtClean="0">
                          <a:solidFill>
                            <a:schemeClr val="dk1"/>
                          </a:solidFill>
                          <a:latin typeface="+mn-lt"/>
                          <a:ea typeface="+mn-ea"/>
                          <a:cs typeface="+mn-cs"/>
                        </a:rPr>
                        <a:t>Теоретичні основи менеджменту. </a:t>
                      </a:r>
                    </a:p>
                  </a:txBody>
                  <a:tcPr/>
                </a:tc>
              </a:tr>
              <a:tr h="273056">
                <a:tc>
                  <a:txBody>
                    <a:bodyPr/>
                    <a:lstStyle/>
                    <a:p>
                      <a:pPr marL="0" indent="0" algn="ctr">
                        <a:buFont typeface="+mj-lt"/>
                        <a:buNone/>
                      </a:pPr>
                      <a:r>
                        <a:rPr lang="uk-UA" sz="1200" b="1" dirty="0" smtClean="0"/>
                        <a:t>2.</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noProof="0" dirty="0" smtClean="0">
                          <a:solidFill>
                            <a:schemeClr val="dk1"/>
                          </a:solidFill>
                          <a:latin typeface="+mn-lt"/>
                          <a:ea typeface="+mn-ea"/>
                          <a:cs typeface="+mn-cs"/>
                        </a:rPr>
                        <a:t>Організація фармацевтичної системи як об’єкт управління</a:t>
                      </a:r>
                      <a:r>
                        <a:rPr lang="ru-RU" sz="1200" b="1" i="0" u="none" strike="noStrike" kern="1200" baseline="0" dirty="0" smtClean="0">
                          <a:solidFill>
                            <a:schemeClr val="dk1"/>
                          </a:solidFill>
                          <a:latin typeface="+mn-lt"/>
                          <a:ea typeface="+mn-ea"/>
                          <a:cs typeface="+mn-cs"/>
                        </a:rPr>
                        <a:t>. </a:t>
                      </a:r>
                      <a:endParaRPr lang="uk-UA" sz="1200" b="1" i="0" u="none" strike="noStrike" kern="1200" baseline="0" dirty="0" smtClean="0">
                        <a:solidFill>
                          <a:schemeClr val="dk1"/>
                        </a:solidFill>
                        <a:latin typeface="+mn-lt"/>
                        <a:ea typeface="+mn-ea"/>
                        <a:cs typeface="+mn-cs"/>
                      </a:endParaRPr>
                    </a:p>
                  </a:txBody>
                  <a:tcPr/>
                </a:tc>
              </a:tr>
              <a:tr h="273056">
                <a:tc>
                  <a:txBody>
                    <a:bodyPr/>
                    <a:lstStyle/>
                    <a:p>
                      <a:pPr marL="0" indent="0" algn="ctr">
                        <a:buFont typeface="+mj-lt"/>
                        <a:buNone/>
                      </a:pPr>
                      <a:r>
                        <a:rPr lang="uk-UA" sz="1200" b="1" dirty="0" smtClean="0"/>
                        <a:t>2.1.</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i="1" kern="1200" dirty="0" smtClean="0">
                          <a:solidFill>
                            <a:schemeClr val="dk1"/>
                          </a:solidFill>
                          <a:effectLst/>
                          <a:latin typeface="+mn-lt"/>
                          <a:ea typeface="+mn-ea"/>
                          <a:cs typeface="+mn-cs"/>
                        </a:rPr>
                        <a:t>Організація як об’єкт управління.</a:t>
                      </a:r>
                      <a:endParaRPr lang="uk-UA" sz="1200" b="0" i="1" u="none" strike="noStrike" kern="1200" baseline="0" dirty="0" smtClean="0">
                        <a:solidFill>
                          <a:schemeClr val="dk1"/>
                        </a:solidFill>
                        <a:latin typeface="+mn-lt"/>
                        <a:ea typeface="+mn-ea"/>
                        <a:cs typeface="+mn-cs"/>
                      </a:endParaRPr>
                    </a:p>
                  </a:txBody>
                  <a:tcPr/>
                </a:tc>
              </a:tr>
              <a:tr h="433428">
                <a:tc>
                  <a:txBody>
                    <a:bodyPr/>
                    <a:lstStyle/>
                    <a:p>
                      <a:pPr marL="0" indent="0" algn="ctr">
                        <a:buFont typeface="+mj-lt"/>
                        <a:buNone/>
                      </a:pPr>
                      <a:r>
                        <a:rPr lang="uk-UA" sz="1200" b="1" dirty="0" smtClean="0"/>
                        <a:t>2.2.</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0" i="1" u="none" strike="noStrike" kern="1200" baseline="0" noProof="0" dirty="0" smtClean="0">
                          <a:solidFill>
                            <a:schemeClr val="dk1"/>
                          </a:solidFill>
                          <a:latin typeface="+mn-lt"/>
                          <a:ea typeface="+mn-ea"/>
                          <a:cs typeface="+mn-cs"/>
                        </a:rPr>
                        <a:t>Менеджмент та успішне управління. Керівництво та лідерство у фармацевтичних організаціях</a:t>
                      </a:r>
                      <a:r>
                        <a:rPr lang="ru-RU" sz="1200" b="0" i="1" u="none" strike="noStrike" kern="1200" baseline="0" dirty="0" smtClean="0">
                          <a:solidFill>
                            <a:schemeClr val="dk1"/>
                          </a:solidFill>
                          <a:latin typeface="+mn-lt"/>
                          <a:ea typeface="+mn-ea"/>
                          <a:cs typeface="+mn-cs"/>
                        </a:rPr>
                        <a:t>.</a:t>
                      </a:r>
                      <a:endParaRPr lang="uk-UA" sz="1200" b="0" i="1" u="none" strike="noStrike" kern="1200" baseline="0" dirty="0" smtClean="0">
                        <a:solidFill>
                          <a:schemeClr val="dk1"/>
                        </a:solidFill>
                        <a:latin typeface="+mn-lt"/>
                        <a:ea typeface="+mn-ea"/>
                        <a:cs typeface="+mn-cs"/>
                      </a:endParaRPr>
                    </a:p>
                  </a:txBody>
                  <a:tcPr/>
                </a:tc>
              </a:tr>
              <a:tr h="273056">
                <a:tc>
                  <a:txBody>
                    <a:bodyPr/>
                    <a:lstStyle/>
                    <a:p>
                      <a:pPr marL="0" indent="0" algn="ctr">
                        <a:buFont typeface="+mj-lt"/>
                        <a:buNone/>
                      </a:pPr>
                      <a:r>
                        <a:rPr lang="uk-UA" sz="1200" b="1" dirty="0" smtClean="0"/>
                        <a:t>3.</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smtClean="0">
                          <a:solidFill>
                            <a:schemeClr val="dk1"/>
                          </a:solidFill>
                          <a:latin typeface="+mn-lt"/>
                          <a:ea typeface="+mn-ea"/>
                          <a:cs typeface="+mn-cs"/>
                        </a:rPr>
                        <a:t>Загальні функції управління.</a:t>
                      </a:r>
                    </a:p>
                  </a:txBody>
                  <a:tcPr/>
                </a:tc>
              </a:tr>
              <a:tr h="273056">
                <a:tc>
                  <a:txBody>
                    <a:bodyPr/>
                    <a:lstStyle/>
                    <a:p>
                      <a:pPr marL="0" indent="0" algn="ctr">
                        <a:buFont typeface="+mj-lt"/>
                        <a:buNone/>
                      </a:pPr>
                      <a:r>
                        <a:rPr lang="uk-UA" sz="1200" b="1" dirty="0" smtClean="0"/>
                        <a:t>3.1.</a:t>
                      </a:r>
                      <a:endParaRPr lang="uk-UA" sz="1200" b="1" dirty="0"/>
                    </a:p>
                  </a:txBody>
                  <a:tcPr/>
                </a:tc>
                <a:tc>
                  <a:txBody>
                    <a:bodyPr/>
                    <a:lstStyle/>
                    <a:p>
                      <a:r>
                        <a:rPr kumimoji="0" lang="uk-UA" sz="1200" i="1" kern="1200" dirty="0" smtClean="0">
                          <a:solidFill>
                            <a:schemeClr val="dk1"/>
                          </a:solidFill>
                          <a:effectLst/>
                          <a:latin typeface="+mn-lt"/>
                          <a:ea typeface="+mn-ea"/>
                          <a:cs typeface="+mn-cs"/>
                        </a:rPr>
                        <a:t>Функції управління.</a:t>
                      </a:r>
                      <a:endParaRPr lang="uk-UA" sz="1200" i="1" dirty="0"/>
                    </a:p>
                  </a:txBody>
                  <a:tcPr/>
                </a:tc>
              </a:tr>
              <a:tr h="273056">
                <a:tc>
                  <a:txBody>
                    <a:bodyPr/>
                    <a:lstStyle/>
                    <a:p>
                      <a:pPr marL="0" indent="0" algn="ctr">
                        <a:buFont typeface="+mj-lt"/>
                        <a:buNone/>
                      </a:pPr>
                      <a:r>
                        <a:rPr lang="uk-UA" sz="1200" b="1" dirty="0" smtClean="0"/>
                        <a:t>4.</a:t>
                      </a:r>
                      <a:endParaRPr lang="uk-UA" sz="1200" b="1" dirty="0"/>
                    </a:p>
                  </a:txBody>
                  <a:tcPr/>
                </a:tc>
                <a:tc>
                  <a:txBody>
                    <a:bodyPr/>
                    <a:lstStyle/>
                    <a:p>
                      <a:pPr algn="just"/>
                      <a:r>
                        <a:rPr lang="uk-UA" sz="1200" b="1" i="0" u="none" strike="noStrike" kern="1200" baseline="0" dirty="0" smtClean="0">
                          <a:solidFill>
                            <a:schemeClr val="dk1"/>
                          </a:solidFill>
                          <a:latin typeface="+mn-lt"/>
                          <a:ea typeface="+mn-ea"/>
                          <a:cs typeface="+mn-cs"/>
                        </a:rPr>
                        <a:t>Сполучні процеси в управлінні </a:t>
                      </a:r>
                    </a:p>
                  </a:txBody>
                  <a:tcPr/>
                </a:tc>
              </a:tr>
              <a:tr h="273056">
                <a:tc>
                  <a:txBody>
                    <a:bodyPr/>
                    <a:lstStyle/>
                    <a:p>
                      <a:pPr marL="0" indent="0" algn="ctr">
                        <a:buFont typeface="+mj-lt"/>
                        <a:buNone/>
                      </a:pPr>
                      <a:r>
                        <a:rPr lang="en-US" sz="1200" b="1" dirty="0" smtClean="0"/>
                        <a:t>4</a:t>
                      </a:r>
                      <a:r>
                        <a:rPr lang="uk-UA" sz="1200" b="1" dirty="0" smtClean="0"/>
                        <a:t>.1.</a:t>
                      </a:r>
                      <a:endParaRPr lang="uk-UA" sz="1200" b="1" dirty="0"/>
                    </a:p>
                  </a:txBody>
                  <a:tcPr/>
                </a:tc>
                <a:tc>
                  <a:txBody>
                    <a:bodyPr/>
                    <a:lstStyle/>
                    <a:p>
                      <a:pPr algn="just"/>
                      <a:r>
                        <a:rPr lang="uk-UA" sz="1200" b="0" i="1" u="none" strike="noStrike" kern="1200" baseline="0" dirty="0" smtClean="0">
                          <a:solidFill>
                            <a:schemeClr val="dk1"/>
                          </a:solidFill>
                          <a:latin typeface="+mn-lt"/>
                          <a:ea typeface="+mn-ea"/>
                          <a:cs typeface="+mn-cs"/>
                        </a:rPr>
                        <a:t>Управління  процесом прийняття рішень.</a:t>
                      </a:r>
                    </a:p>
                  </a:txBody>
                  <a:tcPr/>
                </a:tc>
              </a:tr>
              <a:tr h="273056">
                <a:tc>
                  <a:txBody>
                    <a:bodyPr/>
                    <a:lstStyle/>
                    <a:p>
                      <a:pPr marL="0" indent="0" algn="ctr">
                        <a:buFont typeface="+mj-lt"/>
                        <a:buNone/>
                      </a:pPr>
                      <a:r>
                        <a:rPr lang="uk-UA" sz="1200" b="1" dirty="0" smtClean="0"/>
                        <a:t>4.2.</a:t>
                      </a:r>
                      <a:endParaRPr lang="uk-UA" sz="1200" b="1" dirty="0"/>
                    </a:p>
                  </a:txBody>
                  <a:tcPr/>
                </a:tc>
                <a:tc>
                  <a:txBody>
                    <a:bodyPr/>
                    <a:lstStyle/>
                    <a:p>
                      <a:pPr algn="just"/>
                      <a:r>
                        <a:rPr lang="uk-UA" sz="1200" b="0" i="1" u="none" strike="noStrike" kern="1200" baseline="0" dirty="0" smtClean="0">
                          <a:solidFill>
                            <a:schemeClr val="dk1"/>
                          </a:solidFill>
                          <a:latin typeface="+mn-lt"/>
                          <a:ea typeface="+mn-ea"/>
                          <a:cs typeface="+mn-cs"/>
                        </a:rPr>
                        <a:t>Комунікативні процеси в управлінні.</a:t>
                      </a:r>
                    </a:p>
                  </a:txBody>
                  <a:tcPr/>
                </a:tc>
              </a:tr>
              <a:tr h="273056">
                <a:tc>
                  <a:txBody>
                    <a:bodyPr/>
                    <a:lstStyle/>
                    <a:p>
                      <a:pPr marL="0" indent="0" algn="ctr">
                        <a:buFont typeface="+mj-lt"/>
                        <a:buNone/>
                      </a:pPr>
                      <a:r>
                        <a:rPr lang="uk-UA" sz="1200" b="1" dirty="0" smtClean="0"/>
                        <a:t>5.</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smtClean="0">
                          <a:solidFill>
                            <a:schemeClr val="dk1"/>
                          </a:solidFill>
                          <a:latin typeface="+mn-lt"/>
                          <a:ea typeface="+mn-ea"/>
                          <a:cs typeface="+mn-cs"/>
                        </a:rPr>
                        <a:t>Менеджмент і підприємництво</a:t>
                      </a:r>
                    </a:p>
                  </a:txBody>
                  <a:tcPr/>
                </a:tc>
              </a:tr>
              <a:tr h="273056">
                <a:tc>
                  <a:txBody>
                    <a:bodyPr/>
                    <a:lstStyle/>
                    <a:p>
                      <a:pPr marL="0" indent="0" algn="ctr">
                        <a:buFont typeface="+mj-lt"/>
                        <a:buNone/>
                      </a:pPr>
                      <a:r>
                        <a:rPr lang="uk-UA" sz="1200" b="1" dirty="0" smtClean="0"/>
                        <a:t>5.1.</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kern="1200" dirty="0" smtClean="0">
                          <a:solidFill>
                            <a:schemeClr val="dk1"/>
                          </a:solidFill>
                          <a:effectLst/>
                          <a:latin typeface="+mn-lt"/>
                          <a:ea typeface="+mn-ea"/>
                          <a:cs typeface="+mn-cs"/>
                        </a:rPr>
                        <a:t>Менеджмент і фармацевтичне підприємництво. </a:t>
                      </a:r>
                      <a:endParaRPr lang="uk-UA" sz="1200" b="1" i="0" u="none" strike="noStrike" kern="1200" baseline="0" dirty="0" smtClean="0">
                        <a:solidFill>
                          <a:schemeClr val="dk1"/>
                        </a:solidFill>
                        <a:latin typeface="+mn-lt"/>
                        <a:ea typeface="+mn-ea"/>
                        <a:cs typeface="+mn-cs"/>
                      </a:endParaRPr>
                    </a:p>
                  </a:txBody>
                  <a:tcPr/>
                </a:tc>
              </a:tr>
              <a:tr h="273056">
                <a:tc>
                  <a:txBody>
                    <a:bodyPr/>
                    <a:lstStyle/>
                    <a:p>
                      <a:pPr marL="0" indent="0" algn="ctr">
                        <a:buFont typeface="+mj-lt"/>
                        <a:buNone/>
                      </a:pPr>
                      <a:r>
                        <a:rPr lang="uk-UA" sz="1200" b="1" dirty="0" smtClean="0"/>
                        <a:t>5.2.</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kern="1200" dirty="0" smtClean="0">
                          <a:solidFill>
                            <a:schemeClr val="dk1"/>
                          </a:solidFill>
                          <a:effectLst/>
                          <a:latin typeface="+mn-lt"/>
                          <a:ea typeface="+mn-ea"/>
                          <a:cs typeface="+mn-cs"/>
                        </a:rPr>
                        <a:t>Оцінка ефективності діяльності організації та управління </a:t>
                      </a:r>
                      <a:endParaRPr lang="uk-UA" sz="1200" b="1" i="0" u="none" strike="noStrike" kern="1200" baseline="0" dirty="0" smtClean="0">
                        <a:solidFill>
                          <a:schemeClr val="dk1"/>
                        </a:solidFill>
                        <a:latin typeface="+mn-lt"/>
                        <a:ea typeface="+mn-ea"/>
                        <a:cs typeface="+mn-cs"/>
                      </a:endParaRPr>
                    </a:p>
                  </a:txBody>
                  <a:tcPr/>
                </a:tc>
              </a:tr>
              <a:tr h="273056">
                <a:tc>
                  <a:txBody>
                    <a:bodyPr/>
                    <a:lstStyle/>
                    <a:p>
                      <a:pPr marL="0" indent="0" algn="ctr">
                        <a:buFont typeface="+mj-lt"/>
                        <a:buNone/>
                      </a:pPr>
                      <a:r>
                        <a:rPr lang="uk-UA" sz="1200" b="1" dirty="0" smtClean="0"/>
                        <a:t>6.</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noProof="0" dirty="0" smtClean="0">
                          <a:solidFill>
                            <a:schemeClr val="dk1"/>
                          </a:solidFill>
                          <a:latin typeface="+mn-lt"/>
                          <a:ea typeface="+mn-ea"/>
                          <a:cs typeface="+mn-cs"/>
                        </a:rPr>
                        <a:t>Кадровий менеджмент </a:t>
                      </a:r>
                      <a:endParaRPr lang="ru-RU" sz="1200" b="1" i="0" u="none" strike="noStrike" kern="1200" baseline="0" dirty="0" smtClean="0">
                        <a:solidFill>
                          <a:schemeClr val="dk1"/>
                        </a:solidFill>
                        <a:latin typeface="+mn-lt"/>
                        <a:ea typeface="+mn-ea"/>
                        <a:cs typeface="+mn-cs"/>
                      </a:endParaRPr>
                    </a:p>
                  </a:txBody>
                  <a:tcPr/>
                </a:tc>
              </a:tr>
              <a:tr h="273056">
                <a:tc>
                  <a:txBody>
                    <a:bodyPr/>
                    <a:lstStyle/>
                    <a:p>
                      <a:pPr marL="0" indent="0" algn="ctr">
                        <a:buFont typeface="+mj-lt"/>
                        <a:buNone/>
                      </a:pPr>
                      <a:r>
                        <a:rPr lang="uk-UA" sz="1200" b="1" dirty="0" smtClean="0"/>
                        <a:t>6.1.</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0" i="1" u="none" strike="noStrike" kern="1200" baseline="0" noProof="0" dirty="0" smtClean="0">
                          <a:solidFill>
                            <a:schemeClr val="dk1"/>
                          </a:solidFill>
                          <a:latin typeface="+mn-lt"/>
                          <a:ea typeface="+mn-ea"/>
                          <a:cs typeface="+mn-cs"/>
                        </a:rPr>
                        <a:t>Управління трудовими ресурсами фармацевтичної галузі  та персоналом організації.</a:t>
                      </a:r>
                    </a:p>
                  </a:txBody>
                  <a:tcPr/>
                </a:tc>
              </a:tr>
              <a:tr h="273056">
                <a:tc>
                  <a:txBody>
                    <a:bodyPr/>
                    <a:lstStyle/>
                    <a:p>
                      <a:pPr marL="0" indent="0" algn="ctr">
                        <a:buFont typeface="+mj-lt"/>
                        <a:buNone/>
                      </a:pPr>
                      <a:r>
                        <a:rPr lang="uk-UA" sz="1200" b="1" dirty="0" smtClean="0"/>
                        <a:t>6.2.</a:t>
                      </a:r>
                      <a:endParaRPr lang="uk-UA" sz="12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200" b="0" i="1" u="none" strike="noStrike" kern="1200" baseline="0" noProof="0" dirty="0" smtClean="0">
                          <a:solidFill>
                            <a:schemeClr val="dk1"/>
                          </a:solidFill>
                          <a:latin typeface="+mn-lt"/>
                          <a:ea typeface="+mn-ea"/>
                          <a:cs typeface="+mn-cs"/>
                        </a:rPr>
                        <a:t>Трудові відносини в умовах ринку.</a:t>
                      </a:r>
                    </a:p>
                  </a:txBody>
                  <a:tcPr/>
                </a:tc>
              </a:tr>
            </a:tbl>
          </a:graphicData>
        </a:graphic>
      </p:graphicFrame>
    </p:spTree>
    <p:extLst>
      <p:ext uri="{BB962C8B-B14F-4D97-AF65-F5344CB8AC3E}">
        <p14:creationId xmlns:p14="http://schemas.microsoft.com/office/powerpoint/2010/main" val="2022263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488832" cy="936104"/>
          </a:xfrm>
          <a:solidFill>
            <a:srgbClr val="443B7D"/>
          </a:solidFill>
        </p:spPr>
        <p:style>
          <a:lnRef idx="0">
            <a:schemeClr val="accent1"/>
          </a:lnRef>
          <a:fillRef idx="3">
            <a:schemeClr val="accent1"/>
          </a:fillRef>
          <a:effectRef idx="3">
            <a:schemeClr val="accent1"/>
          </a:effectRef>
          <a:fontRef idx="minor">
            <a:schemeClr val="lt1"/>
          </a:fontRef>
        </p:style>
        <p:txBody>
          <a:bodyPr/>
          <a:lstStyle/>
          <a:p>
            <a:pPr algn="ctr"/>
            <a:r>
              <a:rPr lang="uk-UA" dirty="0" smtClean="0">
                <a:solidFill>
                  <a:schemeClr val="bg2"/>
                </a:solidFill>
              </a:rPr>
              <a:t>План лекції</a:t>
            </a:r>
            <a:endParaRPr lang="uk-UA" dirty="0">
              <a:solidFill>
                <a:schemeClr val="bg2"/>
              </a:solidFill>
            </a:endParaRPr>
          </a:p>
        </p:txBody>
      </p:sp>
      <p:graphicFrame>
        <p:nvGraphicFramePr>
          <p:cNvPr id="4" name="Схема 3"/>
          <p:cNvGraphicFramePr/>
          <p:nvPr>
            <p:extLst>
              <p:ext uri="{D42A27DB-BD31-4B8C-83A1-F6EECF244321}">
                <p14:modId xmlns:p14="http://schemas.microsoft.com/office/powerpoint/2010/main" val="2582538074"/>
              </p:ext>
            </p:extLst>
          </p:nvPr>
        </p:nvGraphicFramePr>
        <p:xfrm>
          <a:off x="827584" y="2132856"/>
          <a:ext cx="583264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План урока: разработка и составление. План открытого урока"/>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248" y="3140968"/>
            <a:ext cx="1824202" cy="194421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207711" y="1177297"/>
            <a:ext cx="6624736"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uk-UA" sz="2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Теоретичні основи менеджменту</a:t>
            </a:r>
            <a:endParaRPr lang="ru-RU" sz="2400" dirty="0"/>
          </a:p>
        </p:txBody>
      </p:sp>
    </p:spTree>
    <p:extLst>
      <p:ext uri="{BB962C8B-B14F-4D97-AF65-F5344CB8AC3E}">
        <p14:creationId xmlns:p14="http://schemas.microsoft.com/office/powerpoint/2010/main" val="3321269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643192" cy="576064"/>
          </a:xfrm>
        </p:spPr>
        <p:txBody>
          <a:bodyPr>
            <a:normAutofit/>
          </a:bodyPr>
          <a:lstStyle/>
          <a:p>
            <a:pPr algn="ctr" hangingPunct="0"/>
            <a:r>
              <a:rPr lang="uk-UA" sz="2800" dirty="0" smtClean="0"/>
              <a:t>Значення і поняття менеджменту</a:t>
            </a:r>
            <a:endParaRPr lang="uk-UA" sz="2800" dirty="0"/>
          </a:p>
        </p:txBody>
      </p:sp>
      <p:sp>
        <p:nvSpPr>
          <p:cNvPr id="4" name="Прямоугольник 3"/>
          <p:cNvSpPr/>
          <p:nvPr/>
        </p:nvSpPr>
        <p:spPr>
          <a:xfrm>
            <a:off x="179512" y="908720"/>
            <a:ext cx="7920880" cy="477053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uk-UA" sz="1600" dirty="0"/>
              <a:t>Сучасна фармація функціонує в умовах посилення конкуренції, регуляторних змін і підвищених вимог до професійної відповідальності фармацевтів. Ефективне управління аптечними закладами потребує глибокого розуміння базових теоретичних положень менеджменту та їх адаптації до специфіки фармацевтичної діяльності. Теоретичні концепції менеджменту формують основу для прийняття обґрунтованих управлінських рішень у сфері персоналу, фінансів, асортиментної політики та якості фармацевтичних послуг. Особливого значення набуває поєднання економічної ефективності з соціальною функцією фармації та принципами фармацевтичної етики. Недостатній рівень управлінської підготовки фармацевтичних кадрів може призводити до зниження конкурентоспроможності аптечних закладів і погіршення рівня фармацевтичної опіки. Упровадження сучасних управлінських підходів вимагає системного осмислення класичних і новітніх теорій менеджменту. Теоретичні аспекти менеджменту дозволяють сформувати цілісне бачення організації фармацевтичного закладу як соціально-економічної системи. Актуальність теми посилюється процесами цифровізації, євроінтеграції та гармонізації стандартів управління у фармацевтичній галузі. Таким чином, вивчення теоретичних основ менеджменту є необхідною умовою підготовки сучасного фахівця фармацевтичного профілю.</a:t>
            </a:r>
          </a:p>
        </p:txBody>
      </p:sp>
    </p:spTree>
    <p:extLst>
      <p:ext uri="{BB962C8B-B14F-4D97-AF65-F5344CB8AC3E}">
        <p14:creationId xmlns:p14="http://schemas.microsoft.com/office/powerpoint/2010/main" val="5454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239000" cy="698336"/>
          </a:xfrm>
        </p:spPr>
        <p:txBody>
          <a:bodyPr/>
          <a:lstStyle/>
          <a:p>
            <a:pPr algn="ctr"/>
            <a:r>
              <a:rPr lang="uk-UA" dirty="0" smtClean="0"/>
              <a:t>Основні визначення</a:t>
            </a:r>
            <a:endParaRPr lang="uk-UA" dirty="0"/>
          </a:p>
        </p:txBody>
      </p:sp>
      <p:sp>
        <p:nvSpPr>
          <p:cNvPr id="4" name="Скругленный прямоугольник 3"/>
          <p:cNvSpPr/>
          <p:nvPr/>
        </p:nvSpPr>
        <p:spPr>
          <a:xfrm>
            <a:off x="236748" y="4077072"/>
            <a:ext cx="7704856" cy="20882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k-UA" b="1" cap="all" dirty="0">
                <a:latin typeface="Times New Roman" panose="02020603050405020304" pitchFamily="18" charset="0"/>
                <a:cs typeface="Times New Roman" panose="02020603050405020304" pitchFamily="18" charset="0"/>
              </a:rPr>
              <a:t>Менеджмент</a:t>
            </a:r>
            <a:r>
              <a:rPr lang="uk-UA" dirty="0">
                <a:latin typeface="Times New Roman" panose="02020603050405020304" pitchFamily="18" charset="0"/>
                <a:cs typeface="Times New Roman" panose="02020603050405020304" pitchFamily="18" charset="0"/>
              </a:rPr>
              <a:t> – це цілеспрямований вплив на колектив працівників або окремих виконавців з метою виконання поставлених завдань та досягнення визначених цілей. Менеджмент є процесом планування, організування, мотивування, контролювання та регулювання, необхідним для формування і досягнення цілей організації.</a:t>
            </a:r>
          </a:p>
          <a:p>
            <a:pPr algn="just"/>
            <a:r>
              <a:rPr lang="uk-UA" b="1" cap="all" dirty="0" err="1">
                <a:latin typeface="Times New Roman" panose="02020603050405020304" pitchFamily="18" charset="0"/>
                <a:cs typeface="Times New Roman" panose="02020603050405020304" pitchFamily="18" charset="0"/>
              </a:rPr>
              <a:t>управлІнНЯ</a:t>
            </a:r>
            <a:r>
              <a:rPr lang="uk-UA" b="1" cap="all" dirty="0">
                <a:latin typeface="Times New Roman" panose="02020603050405020304" pitchFamily="18" charset="0"/>
                <a:cs typeface="Times New Roman" panose="02020603050405020304" pitchFamily="18" charset="0"/>
              </a:rPr>
              <a:t> </a:t>
            </a:r>
            <a:r>
              <a:rPr lang="uk-UA" b="1" cap="all" dirty="0" smtClean="0">
                <a:latin typeface="Times New Roman" panose="02020603050405020304" pitchFamily="18" charset="0"/>
                <a:cs typeface="Times New Roman" panose="02020603050405020304" pitchFamily="18" charset="0"/>
              </a:rPr>
              <a:t>цілеспрямованими </a:t>
            </a:r>
            <a:r>
              <a:rPr lang="uk-UA" b="1" cap="all" dirty="0">
                <a:latin typeface="Times New Roman" panose="02020603050405020304" pitchFamily="18" charset="0"/>
                <a:cs typeface="Times New Roman" panose="02020603050405020304" pitchFamily="18" charset="0"/>
              </a:rPr>
              <a:t>людьми</a:t>
            </a:r>
            <a:endParaRPr lang="uk-UA"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64740" y="1124744"/>
            <a:ext cx="7575612" cy="10772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indent="449580" algn="just">
              <a:spcAft>
                <a:spcPts val="0"/>
              </a:spcAft>
            </a:pPr>
            <a:r>
              <a:rPr lang="uk-UA" sz="1600" b="1" dirty="0">
                <a:solidFill>
                  <a:srgbClr val="000000"/>
                </a:solidFill>
                <a:latin typeface="Times New Roman" panose="02020603050405020304" pitchFamily="18" charset="0"/>
                <a:ea typeface="Calibri" panose="020F0502020204030204" pitchFamily="34" charset="0"/>
              </a:rPr>
              <a:t>Менеджмент</a:t>
            </a:r>
            <a:r>
              <a:rPr lang="uk-UA" sz="1600" dirty="0">
                <a:solidFill>
                  <a:srgbClr val="000000"/>
                </a:solidFill>
                <a:latin typeface="Times New Roman" panose="02020603050405020304" pitchFamily="18" charset="0"/>
                <a:ea typeface="Calibri" panose="020F0502020204030204" pitchFamily="34" charset="0"/>
              </a:rPr>
              <a:t> — наука управління організацією. Це сукупність принципів, методів, засобів і форм управління господарськими організаціями з метою підвищення ефективності їх роботи і збільшення прибутку в умовах ринкових відносин. </a:t>
            </a:r>
          </a:p>
        </p:txBody>
      </p:sp>
    </p:spTree>
    <p:extLst>
      <p:ext uri="{BB962C8B-B14F-4D97-AF65-F5344CB8AC3E}">
        <p14:creationId xmlns:p14="http://schemas.microsoft.com/office/powerpoint/2010/main" val="2807769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normAutofit fontScale="90000"/>
          </a:bodyPr>
          <a:lstStyle/>
          <a:p>
            <a:r>
              <a:rPr lang="uk-UA" dirty="0"/>
              <a:t>Етапи розвитку менеджменту</a:t>
            </a:r>
          </a:p>
        </p:txBody>
      </p:sp>
      <p:graphicFrame>
        <p:nvGraphicFramePr>
          <p:cNvPr id="4" name="Объект 3"/>
          <p:cNvGraphicFramePr>
            <a:graphicFrameLocks noGrp="1"/>
          </p:cNvGraphicFramePr>
          <p:nvPr>
            <p:ph idx="1"/>
            <p:extLst/>
          </p:nvPr>
        </p:nvGraphicFramePr>
        <p:xfrm>
          <a:off x="457200" y="1124744"/>
          <a:ext cx="7499175" cy="4536503"/>
        </p:xfrm>
        <a:graphic>
          <a:graphicData uri="http://schemas.openxmlformats.org/drawingml/2006/table">
            <a:tbl>
              <a:tblPr firstRow="1" bandRow="1">
                <a:tableStyleId>{5C22544A-7EE6-4342-B048-85BDC9FD1C3A}</a:tableStyleId>
              </a:tblPr>
              <a:tblGrid>
                <a:gridCol w="2499725"/>
                <a:gridCol w="2499725"/>
                <a:gridCol w="2499725"/>
              </a:tblGrid>
              <a:tr h="346769">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Назва  етапу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hangingPunct="0">
                        <a:spcAft>
                          <a:spcPts val="0"/>
                        </a:spcAft>
                      </a:pPr>
                      <a:r>
                        <a:rPr lang="uk-UA" sz="1400" b="1">
                          <a:effectLst/>
                          <a:latin typeface="Times New Roman" panose="02020603050405020304" pitchFamily="18" charset="0"/>
                          <a:ea typeface="Times New Roman" panose="02020603050405020304" pitchFamily="18" charset="0"/>
                        </a:rPr>
                        <a:t>Школи, тривалість </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000" b="1" kern="0" dirty="0">
                          <a:effectLst/>
                          <a:latin typeface="Times New Roman" panose="02020603050405020304" pitchFamily="18" charset="0"/>
                        </a:rPr>
                        <a:t>Сутність етапу</a:t>
                      </a:r>
                    </a:p>
                    <a:p>
                      <a:pPr>
                        <a:spcAft>
                          <a:spcPts val="0"/>
                        </a:spcAft>
                      </a:pPr>
                      <a:r>
                        <a:rPr lang="uk-UA" sz="1200" dirty="0">
                          <a:effectLst/>
                          <a:latin typeface="Times New Roman" panose="02020603050405020304" pitchFamily="18" charset="0"/>
                          <a:ea typeface="Times New Roman" panose="02020603050405020304" pitchFamily="18" charset="0"/>
                        </a:rPr>
                        <a:t> </a:t>
                      </a:r>
                    </a:p>
                  </a:txBody>
                  <a:tcPr marL="68580" marR="68580" marT="0" marB="0"/>
                </a:tc>
              </a:tr>
              <a:tr h="1396578">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Розвиток науки про управління людьми в процесі виробництва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dirty="0">
                          <a:effectLst/>
                          <a:latin typeface="Times New Roman" panose="02020603050405020304" pitchFamily="18" charset="0"/>
                          <a:ea typeface="Times New Roman" panose="02020603050405020304" pitchFamily="18" charset="0"/>
                        </a:rPr>
                        <a:t>Школа наукового управління (1885-1929 рр.), школа “фордизму” (1899-1945 рр.), класична або адміністративна школа (1920-1950 рр.)</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Базувався на підвищенні ефективності організації на засадах удосконалення виробничих процесів та операцій</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197067">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Формування управлінських механізмів на засадах розвитку людських стосунків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Школа психології та людських відносин (1939-1950 рр.), школа поведінкових наук (1950 р. – наш час)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визнанням людини пріоритетним фактором виробничо-господарської діяльності</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596089">
                <a:tc>
                  <a:txBody>
                    <a:bodyPr/>
                    <a:lstStyle/>
                    <a:p>
                      <a:pPr algn="just" fontAlgn="auto" hangingPunct="1">
                        <a:spcAft>
                          <a:spcPts val="0"/>
                        </a:spcAft>
                      </a:pPr>
                      <a:r>
                        <a:rPr lang="uk-UA" sz="1400" i="1" dirty="0">
                          <a:effectLst/>
                          <a:latin typeface="Times New Roman" panose="02020603050405020304" pitchFamily="18" charset="0"/>
                          <a:ea typeface="Times New Roman" panose="02020603050405020304" pitchFamily="18" charset="0"/>
                        </a:rPr>
                        <a:t>Побудова систем управління, орієнтованих на ринок</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З другої половини минуло століття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виникненням на підприємствах проблем перевиробництва, що викликані незабезпеченим попитом</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25172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normAutofit fontScale="90000"/>
          </a:bodyPr>
          <a:lstStyle/>
          <a:p>
            <a:r>
              <a:rPr lang="uk-UA" dirty="0"/>
              <a:t>Етапи розвитку менеджменту</a:t>
            </a:r>
          </a:p>
        </p:txBody>
      </p:sp>
      <p:graphicFrame>
        <p:nvGraphicFramePr>
          <p:cNvPr id="4" name="Объект 3"/>
          <p:cNvGraphicFramePr>
            <a:graphicFrameLocks noGrp="1"/>
          </p:cNvGraphicFramePr>
          <p:nvPr>
            <p:ph idx="1"/>
            <p:extLst/>
          </p:nvPr>
        </p:nvGraphicFramePr>
        <p:xfrm>
          <a:off x="457200" y="1124744"/>
          <a:ext cx="7499175" cy="4846805"/>
        </p:xfrm>
        <a:graphic>
          <a:graphicData uri="http://schemas.openxmlformats.org/drawingml/2006/table">
            <a:tbl>
              <a:tblPr firstRow="1" bandRow="1">
                <a:tableStyleId>{5C22544A-7EE6-4342-B048-85BDC9FD1C3A}</a:tableStyleId>
              </a:tblPr>
              <a:tblGrid>
                <a:gridCol w="2499725"/>
                <a:gridCol w="2499725"/>
                <a:gridCol w="2499725"/>
              </a:tblGrid>
              <a:tr h="346769">
                <a:tc>
                  <a:txBody>
                    <a:bodyPr/>
                    <a:lstStyle/>
                    <a:p>
                      <a:pPr algn="ctr">
                        <a:spcAft>
                          <a:spcPts val="0"/>
                        </a:spcAft>
                      </a:pPr>
                      <a:r>
                        <a:rPr lang="uk-UA" sz="1400" b="1" dirty="0">
                          <a:effectLst/>
                          <a:latin typeface="Times New Roman" panose="02020603050405020304" pitchFamily="18" charset="0"/>
                          <a:ea typeface="Times New Roman" panose="02020603050405020304" pitchFamily="18" charset="0"/>
                        </a:rPr>
                        <a:t>Назва  етапу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hangingPunct="0">
                        <a:spcAft>
                          <a:spcPts val="0"/>
                        </a:spcAft>
                      </a:pPr>
                      <a:r>
                        <a:rPr lang="uk-UA" sz="1400" b="1">
                          <a:effectLst/>
                          <a:latin typeface="Times New Roman" panose="02020603050405020304" pitchFamily="18" charset="0"/>
                          <a:ea typeface="Times New Roman" panose="02020603050405020304" pitchFamily="18" charset="0"/>
                        </a:rPr>
                        <a:t>Школи, тривалість </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k-UA" sz="1000" b="1" kern="0" dirty="0">
                          <a:effectLst/>
                          <a:latin typeface="Times New Roman" panose="02020603050405020304" pitchFamily="18" charset="0"/>
                        </a:rPr>
                        <a:t>Сутність етапу</a:t>
                      </a:r>
                    </a:p>
                    <a:p>
                      <a:pPr>
                        <a:spcAft>
                          <a:spcPts val="0"/>
                        </a:spcAft>
                      </a:pPr>
                      <a:r>
                        <a:rPr lang="uk-UA" sz="1200" dirty="0">
                          <a:effectLst/>
                          <a:latin typeface="Times New Roman" panose="02020603050405020304" pitchFamily="18" charset="0"/>
                          <a:ea typeface="Times New Roman" panose="02020603050405020304" pitchFamily="18" charset="0"/>
                        </a:rPr>
                        <a:t> </a:t>
                      </a:r>
                    </a:p>
                  </a:txBody>
                  <a:tcPr marL="68580" marR="68580" marT="0" marB="0"/>
                </a:tc>
              </a:tr>
              <a:tr h="1396578">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Активне застосування кількісних (економіко-математичних) методів як важливих напрямів формалізації методів менеджменту і трансформації їх в управлінські рішення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Школа науки управління (1950 р. – наш час)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широким застосуванням в менеджменті математики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197067">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Формування системних та ситуаційних підходів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Системні з кінця 50-х років, ситуаційні з 60-х років минулого століття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Пов’язаний з розглядом організації як системи, діяльність якої постійно залежить від змінного набору обставин</a:t>
                      </a:r>
                      <a:endParaRPr lang="uk-UA" sz="1200">
                        <a:effectLst/>
                        <a:latin typeface="Times New Roman" panose="02020603050405020304" pitchFamily="18" charset="0"/>
                        <a:ea typeface="Times New Roman" panose="02020603050405020304" pitchFamily="18" charset="0"/>
                      </a:endParaRPr>
                    </a:p>
                  </a:txBody>
                  <a:tcPr marL="68580" marR="68580" marT="0" marB="0"/>
                </a:tc>
              </a:tr>
              <a:tr h="1596089">
                <a:tc>
                  <a:txBody>
                    <a:bodyPr/>
                    <a:lstStyle/>
                    <a:p>
                      <a:pPr algn="just" fontAlgn="auto" hangingPunct="1">
                        <a:spcAft>
                          <a:spcPts val="0"/>
                        </a:spcAft>
                      </a:pPr>
                      <a:r>
                        <a:rPr lang="uk-UA" sz="1400" i="1">
                          <a:effectLst/>
                          <a:latin typeface="Times New Roman" panose="02020603050405020304" pitchFamily="18" charset="0"/>
                          <a:ea typeface="Times New Roman" panose="02020603050405020304" pitchFamily="18" charset="0"/>
                        </a:rPr>
                        <a:t>Комп’ютеризація управлінських процесів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hangingPunct="0">
                        <a:spcAft>
                          <a:spcPts val="0"/>
                        </a:spcAft>
                      </a:pPr>
                      <a:r>
                        <a:rPr lang="uk-UA" sz="1400">
                          <a:effectLst/>
                          <a:latin typeface="Times New Roman" panose="02020603050405020304" pitchFamily="18" charset="0"/>
                          <a:ea typeface="Times New Roman" panose="02020603050405020304" pitchFamily="18" charset="0"/>
                        </a:rPr>
                        <a:t>З 1980-х рр.</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Пов’язаний із розвитком інформаційних та комп’ютерних систем</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45189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sz="half" idx="1"/>
          </p:nvPr>
        </p:nvSpPr>
        <p:spPr>
          <a:xfrm>
            <a:off x="273036" y="764704"/>
            <a:ext cx="3722900" cy="6093296"/>
          </a:xfrm>
        </p:spPr>
        <p:txBody>
          <a:bodyPr>
            <a:noAutofit/>
          </a:bodyPr>
          <a:lstStyle/>
          <a:p>
            <a:pPr marL="0" indent="0" algn="ctr">
              <a:buNone/>
            </a:pPr>
            <a:r>
              <a:rPr lang="uk-UA" sz="1350" b="1" dirty="0"/>
              <a:t>ВИРОБНИЧИЙ МЕНЕДЖМЕНТ</a:t>
            </a:r>
          </a:p>
          <a:p>
            <a:pPr marL="0" indent="0">
              <a:buNone/>
            </a:pPr>
            <a:r>
              <a:rPr lang="uk-UA" sz="1350" b="1" dirty="0"/>
              <a:t>Сутність:</a:t>
            </a:r>
            <a:r>
              <a:rPr lang="uk-UA" sz="1350" dirty="0"/>
              <a:t/>
            </a:r>
            <a:br>
              <a:rPr lang="uk-UA" sz="1350" dirty="0"/>
            </a:br>
            <a:r>
              <a:rPr lang="uk-UA" sz="1350" dirty="0"/>
              <a:t>Сукупність принципів, методів, засобів і форм управління виробництвом</a:t>
            </a:r>
          </a:p>
          <a:p>
            <a:pPr marL="0" indent="0">
              <a:buNone/>
            </a:pPr>
            <a:r>
              <a:rPr lang="uk-UA" sz="1350" b="1" dirty="0"/>
              <a:t>Ціль:</a:t>
            </a:r>
            <a:r>
              <a:rPr lang="uk-UA" sz="1350" dirty="0"/>
              <a:t/>
            </a:r>
            <a:br>
              <a:rPr lang="uk-UA" sz="1350" dirty="0"/>
            </a:br>
            <a:r>
              <a:rPr lang="uk-UA" sz="1350" dirty="0"/>
              <a:t>▶ підвищення ефективності</a:t>
            </a:r>
            <a:br>
              <a:rPr lang="uk-UA" sz="1350" dirty="0"/>
            </a:br>
            <a:r>
              <a:rPr lang="uk-UA" sz="1350" dirty="0"/>
              <a:t>▶ збільшення прибутку</a:t>
            </a:r>
          </a:p>
          <a:p>
            <a:pPr marL="0" indent="0" algn="ctr">
              <a:buNone/>
            </a:pPr>
            <a:r>
              <a:rPr lang="uk-UA" sz="1350" b="1" dirty="0"/>
              <a:t>Ключові складові (5):</a:t>
            </a:r>
            <a:endParaRPr lang="uk-UA" sz="1350" dirty="0"/>
          </a:p>
          <a:p>
            <a:pPr marL="0" indent="0">
              <a:buNone/>
            </a:pPr>
            <a:r>
              <a:rPr lang="uk-UA" sz="1350" dirty="0"/>
              <a:t>1️⃣ </a:t>
            </a:r>
            <a:r>
              <a:rPr lang="uk-UA" sz="1350" b="1" dirty="0"/>
              <a:t>Формування та функціонування виробничих систем</a:t>
            </a:r>
            <a:r>
              <a:rPr lang="uk-UA" sz="1350" dirty="0"/>
              <a:t/>
            </a:r>
            <a:br>
              <a:rPr lang="uk-UA" sz="1350" dirty="0"/>
            </a:br>
            <a:r>
              <a:rPr lang="uk-UA" sz="1350" dirty="0"/>
              <a:t>– організація структури виробництва</a:t>
            </a:r>
            <a:br>
              <a:rPr lang="uk-UA" sz="1350" dirty="0"/>
            </a:br>
            <a:r>
              <a:rPr lang="uk-UA" sz="1350" dirty="0"/>
              <a:t>– узгодженість елементів системи</a:t>
            </a:r>
          </a:p>
          <a:p>
            <a:pPr marL="0" indent="0">
              <a:buNone/>
            </a:pPr>
            <a:r>
              <a:rPr lang="uk-UA" sz="1350" dirty="0"/>
              <a:t>2️⃣ </a:t>
            </a:r>
            <a:r>
              <a:rPr lang="uk-UA" sz="1350" b="1" dirty="0"/>
              <a:t>Менеджмент виробничого процесу</a:t>
            </a:r>
            <a:r>
              <a:rPr lang="uk-UA" sz="1350" dirty="0"/>
              <a:t/>
            </a:r>
            <a:br>
              <a:rPr lang="uk-UA" sz="1350" dirty="0"/>
            </a:br>
            <a:r>
              <a:rPr lang="uk-UA" sz="1350" dirty="0"/>
              <a:t>– планування та контроль операцій</a:t>
            </a:r>
            <a:br>
              <a:rPr lang="uk-UA" sz="1350" dirty="0"/>
            </a:br>
            <a:r>
              <a:rPr lang="uk-UA" sz="1350" dirty="0"/>
              <a:t>– оптимізація технологічних потоків</a:t>
            </a:r>
          </a:p>
          <a:p>
            <a:pPr marL="0" indent="0">
              <a:buNone/>
            </a:pPr>
            <a:r>
              <a:rPr lang="uk-UA" sz="1350" dirty="0"/>
              <a:t>3️⃣ </a:t>
            </a:r>
            <a:r>
              <a:rPr lang="uk-UA" sz="1350" b="1" dirty="0"/>
              <a:t>Менеджмент виробничих фондів</a:t>
            </a:r>
            <a:r>
              <a:rPr lang="uk-UA" sz="1350" dirty="0"/>
              <a:t/>
            </a:r>
            <a:br>
              <a:rPr lang="uk-UA" sz="1350" dirty="0"/>
            </a:br>
            <a:r>
              <a:rPr lang="uk-UA" sz="1350" dirty="0"/>
              <a:t>– управління основними та оборотними засобами</a:t>
            </a:r>
            <a:br>
              <a:rPr lang="uk-UA" sz="1350" dirty="0"/>
            </a:br>
            <a:r>
              <a:rPr lang="uk-UA" sz="1350" dirty="0"/>
              <a:t>– ефективне використання ресурсів</a:t>
            </a:r>
          </a:p>
          <a:p>
            <a:pPr marL="0" indent="0">
              <a:buNone/>
            </a:pPr>
            <a:r>
              <a:rPr lang="uk-UA" sz="1350" dirty="0"/>
              <a:t>4️⃣ </a:t>
            </a:r>
            <a:r>
              <a:rPr lang="uk-UA" sz="1350" b="1" dirty="0"/>
              <a:t>Менеджмент якості</a:t>
            </a:r>
            <a:r>
              <a:rPr lang="uk-UA" sz="1350" dirty="0"/>
              <a:t/>
            </a:r>
            <a:br>
              <a:rPr lang="uk-UA" sz="1350" dirty="0"/>
            </a:br>
            <a:r>
              <a:rPr lang="uk-UA" sz="1350" dirty="0"/>
              <a:t>– забезпечення стандартів якості</a:t>
            </a:r>
            <a:br>
              <a:rPr lang="uk-UA" sz="1350" dirty="0"/>
            </a:br>
            <a:r>
              <a:rPr lang="uk-UA" sz="1350" dirty="0"/>
              <a:t>– контроль та покращення результатів</a:t>
            </a:r>
          </a:p>
          <a:p>
            <a:pPr marL="0" indent="0">
              <a:buNone/>
            </a:pPr>
            <a:r>
              <a:rPr lang="uk-UA" sz="1350" dirty="0"/>
              <a:t>5️⃣ </a:t>
            </a:r>
            <a:r>
              <a:rPr lang="uk-UA" sz="1350" b="1" dirty="0"/>
              <a:t>Менеджмент створення та освоєння нової продукції</a:t>
            </a:r>
            <a:r>
              <a:rPr lang="uk-UA" sz="1350" dirty="0"/>
              <a:t/>
            </a:r>
            <a:br>
              <a:rPr lang="uk-UA" sz="1350" dirty="0"/>
            </a:br>
            <a:r>
              <a:rPr lang="uk-UA" sz="1350" dirty="0"/>
              <a:t>– інновації</a:t>
            </a:r>
            <a:br>
              <a:rPr lang="uk-UA" sz="1350" dirty="0"/>
            </a:br>
            <a:r>
              <a:rPr lang="uk-UA" sz="1350" dirty="0"/>
              <a:t>– впровадження нових </a:t>
            </a:r>
            <a:r>
              <a:rPr lang="uk-UA" sz="1350" dirty="0" smtClean="0"/>
              <a:t>продуктів</a:t>
            </a:r>
            <a:endParaRPr lang="uk-UA" sz="1350" dirty="0"/>
          </a:p>
        </p:txBody>
      </p:sp>
      <p:sp>
        <p:nvSpPr>
          <p:cNvPr id="8" name="Объект 7"/>
          <p:cNvSpPr>
            <a:spLocks noGrp="1"/>
          </p:cNvSpPr>
          <p:nvPr>
            <p:ph sz="half" idx="2"/>
          </p:nvPr>
        </p:nvSpPr>
        <p:spPr>
          <a:xfrm>
            <a:off x="4313512" y="737320"/>
            <a:ext cx="3672408" cy="6120680"/>
          </a:xfrm>
        </p:spPr>
        <p:txBody>
          <a:bodyPr>
            <a:noAutofit/>
          </a:bodyPr>
          <a:lstStyle/>
          <a:p>
            <a:pPr marL="0" indent="0" algn="ctr">
              <a:buNone/>
            </a:pPr>
            <a:r>
              <a:rPr lang="uk-UA" sz="1350" b="1" dirty="0"/>
              <a:t>ФІНАНСОВИЙ МЕНЕДЖМЕНТ</a:t>
            </a:r>
          </a:p>
          <a:p>
            <a:pPr marL="0" indent="0">
              <a:buNone/>
            </a:pPr>
            <a:r>
              <a:rPr lang="uk-UA" sz="1350" b="1" dirty="0"/>
              <a:t>Сутність:</a:t>
            </a:r>
            <a:r>
              <a:rPr lang="uk-UA" sz="1350" dirty="0"/>
              <a:t/>
            </a:r>
            <a:br>
              <a:rPr lang="uk-UA" sz="1350" dirty="0"/>
            </a:br>
            <a:r>
              <a:rPr lang="uk-UA" sz="1350" dirty="0"/>
              <a:t>Система принципів і методів управління фінансово-господарською діяльністю підприємства</a:t>
            </a:r>
          </a:p>
          <a:p>
            <a:pPr marL="0" indent="0" algn="ctr">
              <a:buNone/>
            </a:pPr>
            <a:r>
              <a:rPr lang="uk-UA" sz="1350" b="1" dirty="0"/>
              <a:t>Основні напрями:</a:t>
            </a:r>
            <a:endParaRPr lang="uk-UA" sz="1350" dirty="0"/>
          </a:p>
          <a:p>
            <a:pPr marL="0" indent="0">
              <a:buNone/>
            </a:pPr>
            <a:r>
              <a:rPr lang="uk-UA" sz="1350" dirty="0"/>
              <a:t>📌 </a:t>
            </a:r>
            <a:r>
              <a:rPr lang="uk-UA" sz="1350" b="1" dirty="0"/>
              <a:t>Фінансова політика підприємства</a:t>
            </a:r>
            <a:r>
              <a:rPr lang="uk-UA" sz="1350" dirty="0"/>
              <a:t/>
            </a:r>
            <a:br>
              <a:rPr lang="uk-UA" sz="1350" dirty="0"/>
            </a:br>
            <a:r>
              <a:rPr lang="uk-UA" sz="1350" dirty="0"/>
              <a:t>– розроблення</a:t>
            </a:r>
            <a:br>
              <a:rPr lang="uk-UA" sz="1350" dirty="0"/>
            </a:br>
            <a:r>
              <a:rPr lang="uk-UA" sz="1350" dirty="0"/>
              <a:t>– реалізація</a:t>
            </a:r>
          </a:p>
          <a:p>
            <a:pPr marL="0" indent="0">
              <a:buNone/>
            </a:pPr>
            <a:r>
              <a:rPr lang="uk-UA" sz="1350" dirty="0"/>
              <a:t>📌 </a:t>
            </a:r>
            <a:r>
              <a:rPr lang="uk-UA" sz="1350" b="1" dirty="0"/>
              <a:t>Інформаційне забезпечення</a:t>
            </a:r>
            <a:r>
              <a:rPr lang="uk-UA" sz="1350" dirty="0"/>
              <a:t/>
            </a:r>
            <a:br>
              <a:rPr lang="uk-UA" sz="1350" dirty="0"/>
            </a:br>
            <a:r>
              <a:rPr lang="uk-UA" sz="1350" dirty="0"/>
              <a:t>– фінансова звітність</a:t>
            </a:r>
            <a:br>
              <a:rPr lang="uk-UA" sz="1350" dirty="0"/>
            </a:br>
            <a:r>
              <a:rPr lang="uk-UA" sz="1350" dirty="0"/>
              <a:t>– аналіз фінансових результатів</a:t>
            </a:r>
          </a:p>
          <a:p>
            <a:pPr marL="0" indent="0">
              <a:buNone/>
            </a:pPr>
            <a:r>
              <a:rPr lang="uk-UA" sz="1350" dirty="0"/>
              <a:t>📌 </a:t>
            </a:r>
            <a:r>
              <a:rPr lang="uk-UA" sz="1350" b="1" dirty="0"/>
              <a:t>Інвестиційний менеджмент</a:t>
            </a:r>
            <a:r>
              <a:rPr lang="uk-UA" sz="1350" dirty="0"/>
              <a:t/>
            </a:r>
            <a:br>
              <a:rPr lang="uk-UA" sz="1350" dirty="0"/>
            </a:br>
            <a:r>
              <a:rPr lang="uk-UA" sz="1350" dirty="0"/>
              <a:t>– оцінка інвестиційних </a:t>
            </a:r>
            <a:r>
              <a:rPr lang="uk-UA" sz="1350" dirty="0" err="1"/>
              <a:t>проєктів</a:t>
            </a:r>
            <a:r>
              <a:rPr lang="uk-UA" sz="1350" dirty="0"/>
              <a:t/>
            </a:r>
            <a:br>
              <a:rPr lang="uk-UA" sz="1350" dirty="0"/>
            </a:br>
            <a:r>
              <a:rPr lang="uk-UA" sz="1350" dirty="0"/>
              <a:t>– формування портфеля інвестицій</a:t>
            </a:r>
          </a:p>
          <a:p>
            <a:pPr marL="0" indent="0">
              <a:buNone/>
            </a:pPr>
            <a:r>
              <a:rPr lang="uk-UA" sz="1350" dirty="0"/>
              <a:t>📌 </a:t>
            </a:r>
            <a:r>
              <a:rPr lang="uk-UA" sz="1350" b="1" dirty="0"/>
              <a:t>Фінансове планування та контроль</a:t>
            </a:r>
            <a:r>
              <a:rPr lang="uk-UA" sz="1350" dirty="0"/>
              <a:t/>
            </a:r>
            <a:br>
              <a:rPr lang="uk-UA" sz="1350" dirty="0"/>
            </a:br>
            <a:r>
              <a:rPr lang="uk-UA" sz="1350" dirty="0"/>
              <a:t>– поточне планування</a:t>
            </a:r>
            <a:br>
              <a:rPr lang="uk-UA" sz="1350" dirty="0"/>
            </a:br>
            <a:r>
              <a:rPr lang="uk-UA" sz="1350" dirty="0"/>
              <a:t>– контроль використання коштів</a:t>
            </a:r>
          </a:p>
          <a:p>
            <a:pPr marL="0" indent="0">
              <a:buNone/>
            </a:pPr>
            <a:r>
              <a:rPr lang="uk-UA" sz="1350" b="1" dirty="0"/>
              <a:t>🎯 ГОЛОВНА МЕТА ФІНАНСОВОГО МЕНЕДЖМЕНТУ</a:t>
            </a:r>
          </a:p>
          <a:p>
            <a:pPr marL="0" indent="0">
              <a:buNone/>
            </a:pPr>
            <a:r>
              <a:rPr lang="uk-UA" sz="1350" dirty="0"/>
              <a:t>➡ раціональне використання ресурсів</a:t>
            </a:r>
            <a:br>
              <a:rPr lang="uk-UA" sz="1350" dirty="0"/>
            </a:br>
            <a:r>
              <a:rPr lang="uk-UA" sz="1350" dirty="0"/>
              <a:t>➡ створення ринкової вартості підприємства</a:t>
            </a:r>
            <a:br>
              <a:rPr lang="uk-UA" sz="1350" dirty="0"/>
            </a:br>
            <a:r>
              <a:rPr lang="uk-UA" sz="1350" dirty="0"/>
              <a:t>➡ покриття всіх витрат</a:t>
            </a:r>
            <a:br>
              <a:rPr lang="uk-UA" sz="1350" dirty="0"/>
            </a:br>
            <a:r>
              <a:rPr lang="uk-UA" sz="1350" dirty="0"/>
              <a:t>➡ забезпечення прийнятного рівня доходу</a:t>
            </a:r>
            <a:br>
              <a:rPr lang="uk-UA" sz="1350" dirty="0"/>
            </a:br>
            <a:r>
              <a:rPr lang="uk-UA" sz="1350" dirty="0"/>
              <a:t>➡ урахування ризиків вкладників </a:t>
            </a:r>
            <a:r>
              <a:rPr lang="uk-UA" sz="1350" dirty="0" smtClean="0"/>
              <a:t>капіталу</a:t>
            </a:r>
            <a:endParaRPr lang="uk-UA" sz="1350" dirty="0"/>
          </a:p>
        </p:txBody>
      </p:sp>
      <p:sp>
        <p:nvSpPr>
          <p:cNvPr id="3" name="Прямоугольник 2"/>
          <p:cNvSpPr/>
          <p:nvPr/>
        </p:nvSpPr>
        <p:spPr>
          <a:xfrm>
            <a:off x="273036" y="44624"/>
            <a:ext cx="7741484"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indent="449580" algn="just">
              <a:spcAft>
                <a:spcPts val="0"/>
              </a:spcAft>
            </a:pPr>
            <a:r>
              <a:rPr lang="uk-UA" sz="1600" dirty="0">
                <a:solidFill>
                  <a:srgbClr val="000000"/>
                </a:solidFill>
                <a:latin typeface="Times New Roman" panose="02020603050405020304" pitchFamily="18" charset="0"/>
                <a:ea typeface="Calibri" panose="020F0502020204030204" pitchFamily="34" charset="0"/>
              </a:rPr>
              <a:t>Серед </a:t>
            </a:r>
            <a:r>
              <a:rPr lang="uk-UA" sz="1600" b="1" dirty="0">
                <a:solidFill>
                  <a:srgbClr val="000000"/>
                </a:solidFill>
                <a:latin typeface="Times New Roman" panose="02020603050405020304" pitchFamily="18" charset="0"/>
                <a:ea typeface="Calibri" panose="020F0502020204030204" pitchFamily="34" charset="0"/>
              </a:rPr>
              <a:t>напрямків здійснення менеджменту</a:t>
            </a:r>
            <a:r>
              <a:rPr lang="uk-UA" sz="1600" dirty="0">
                <a:solidFill>
                  <a:srgbClr val="000000"/>
                </a:solidFill>
                <a:latin typeface="Times New Roman" panose="02020603050405020304" pitchFamily="18" charset="0"/>
                <a:ea typeface="Calibri" panose="020F0502020204030204" pitchFamily="34" charset="0"/>
              </a:rPr>
              <a:t> виділяють </a:t>
            </a:r>
            <a:r>
              <a:rPr lang="uk-UA" sz="1600" b="1" dirty="0">
                <a:solidFill>
                  <a:srgbClr val="000000"/>
                </a:solidFill>
                <a:latin typeface="Times New Roman" panose="02020603050405020304" pitchFamily="18" charset="0"/>
                <a:ea typeface="Calibri" panose="020F0502020204030204" pitchFamily="34" charset="0"/>
              </a:rPr>
              <a:t>виробничий та фінансовий менеджмент.</a:t>
            </a:r>
            <a:endParaRPr lang="uk-UA" sz="16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949146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239000" cy="698336"/>
          </a:xfrm>
        </p:spPr>
        <p:txBody>
          <a:bodyPr/>
          <a:lstStyle/>
          <a:p>
            <a:pPr algn="ctr"/>
            <a:r>
              <a:rPr lang="uk-UA" dirty="0" smtClean="0"/>
              <a:t>Основні визначення</a:t>
            </a:r>
            <a:endParaRPr lang="uk-UA" dirty="0"/>
          </a:p>
        </p:txBody>
      </p:sp>
      <p:sp>
        <p:nvSpPr>
          <p:cNvPr id="4" name="Скругленный прямоугольник 3"/>
          <p:cNvSpPr/>
          <p:nvPr/>
        </p:nvSpPr>
        <p:spPr>
          <a:xfrm>
            <a:off x="179512" y="4221088"/>
            <a:ext cx="7704856" cy="165618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k-UA" dirty="0">
                <a:latin typeface="Times New Roman" panose="02020603050405020304" pitchFamily="18" charset="0"/>
                <a:cs typeface="Times New Roman" panose="02020603050405020304" pitchFamily="18" charset="0"/>
              </a:rPr>
              <a:t>Менеджери забезпечують належне планування, підтримання ефективної діяльності та </a:t>
            </a:r>
          </a:p>
          <a:p>
            <a:pPr algn="just"/>
            <a:r>
              <a:rPr lang="uk-UA" dirty="0">
                <a:latin typeface="Times New Roman" panose="02020603050405020304" pitchFamily="18" charset="0"/>
                <a:cs typeface="Times New Roman" panose="02020603050405020304" pitchFamily="18" charset="0"/>
              </a:rPr>
              <a:t>У кінці 60-х років минулого століття американський економіст </a:t>
            </a:r>
            <a:r>
              <a:rPr lang="uk-UA" b="1" dirty="0" err="1">
                <a:latin typeface="Times New Roman" panose="02020603050405020304" pitchFamily="18" charset="0"/>
                <a:cs typeface="Times New Roman" panose="02020603050405020304" pitchFamily="18" charset="0"/>
              </a:rPr>
              <a:t>Мінцберг</a:t>
            </a:r>
            <a:r>
              <a:rPr lang="uk-UA" b="1" dirty="0">
                <a:latin typeface="Times New Roman" panose="02020603050405020304" pitchFamily="18" charset="0"/>
                <a:cs typeface="Times New Roman" panose="02020603050405020304" pitchFamily="18" charset="0"/>
              </a:rPr>
              <a:t> виділив десять управлінських  ролей</a:t>
            </a:r>
            <a:r>
              <a:rPr lang="uk-UA" dirty="0">
                <a:latin typeface="Times New Roman" panose="02020603050405020304" pitchFamily="18" charset="0"/>
                <a:cs typeface="Times New Roman" panose="02020603050405020304" pitchFamily="18" charset="0"/>
              </a:rPr>
              <a:t>, що їх виконують менеджери. Вказані десять ролей були об’єднані у три групи </a:t>
            </a:r>
          </a:p>
        </p:txBody>
      </p:sp>
      <p:sp>
        <p:nvSpPr>
          <p:cNvPr id="3" name="Прямоугольник 2"/>
          <p:cNvSpPr/>
          <p:nvPr/>
        </p:nvSpPr>
        <p:spPr>
          <a:xfrm>
            <a:off x="164740" y="1124744"/>
            <a:ext cx="7575612" cy="230832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b="1" dirty="0">
                <a:latin typeface="Times New Roman" panose="02020603050405020304" pitchFamily="18" charset="0"/>
                <a:cs typeface="Times New Roman" panose="02020603050405020304" pitchFamily="18" charset="0"/>
              </a:rPr>
              <a:t>Менеджер</a:t>
            </a:r>
            <a:r>
              <a:rPr lang="uk-UA" sz="1600" dirty="0">
                <a:latin typeface="Times New Roman" panose="02020603050405020304" pitchFamily="18" charset="0"/>
                <a:cs typeface="Times New Roman" panose="02020603050405020304" pitchFamily="18" charset="0"/>
              </a:rPr>
              <a:t> – це керівник (перш за все найманий працівник, що працює в господарській, виробничо-ринковій сфері, має професійні знання з організації та управління виробництвом.</a:t>
            </a:r>
          </a:p>
          <a:p>
            <a:pPr algn="just"/>
            <a:r>
              <a:rPr lang="uk-UA" sz="1600" b="1" dirty="0">
                <a:latin typeface="Times New Roman" panose="02020603050405020304" pitchFamily="18" charset="0"/>
                <a:cs typeface="Times New Roman" panose="02020603050405020304" pitchFamily="18" charset="0"/>
              </a:rPr>
              <a:t>Підприємець</a:t>
            </a:r>
            <a:r>
              <a:rPr lang="uk-UA" sz="1600" dirty="0">
                <a:latin typeface="Times New Roman" panose="02020603050405020304" pitchFamily="18" charset="0"/>
                <a:cs typeface="Times New Roman" panose="02020603050405020304" pitchFamily="18" charset="0"/>
              </a:rPr>
              <a:t> — це керівник, що володіє ініціативністю, здатністю до ризику, відповідальністю і самопожертвою в інтересах справи, орієнтацією на ефективність і якість, цілеспрямованістю, прагненням до інформованості. Підприємець здійснює діяльність на свій власний ризик. </a:t>
            </a:r>
            <a:endParaRPr lang="uk-UA" sz="1600" dirty="0" smtClean="0">
              <a:latin typeface="Times New Roman" panose="02020603050405020304" pitchFamily="18" charset="0"/>
              <a:cs typeface="Times New Roman" panose="02020603050405020304" pitchFamily="18" charset="0"/>
            </a:endParaRPr>
          </a:p>
          <a:p>
            <a:pPr algn="just"/>
            <a:r>
              <a:rPr lang="uk-UA" sz="1600" b="1" dirty="0" smtClean="0">
                <a:latin typeface="Times New Roman" panose="02020603050405020304" pitchFamily="18" charset="0"/>
                <a:cs typeface="Times New Roman" panose="02020603050405020304" pitchFamily="18" charset="0"/>
              </a:rPr>
              <a:t>Бізнесмен</a:t>
            </a:r>
            <a:r>
              <a:rPr lang="uk-UA" sz="1600" dirty="0" smtClean="0">
                <a:latin typeface="Times New Roman" panose="02020603050405020304" pitchFamily="18" charset="0"/>
                <a:cs typeface="Times New Roman" panose="02020603050405020304" pitchFamily="18" charset="0"/>
              </a:rPr>
              <a:t> – це комерсант, підприємець, ділова людина, що має власну вигідну справу (бізнес).</a:t>
            </a:r>
          </a:p>
        </p:txBody>
      </p:sp>
    </p:spTree>
    <p:extLst>
      <p:ext uri="{BB962C8B-B14F-4D97-AF65-F5344CB8AC3E}">
        <p14:creationId xmlns:p14="http://schemas.microsoft.com/office/powerpoint/2010/main" val="824125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5" name="Объект 4"/>
          <p:cNvPicPr>
            <a:picLocks noGrp="1" noChangeAspect="1"/>
          </p:cNvPicPr>
          <p:nvPr>
            <p:ph sz="half" idx="1"/>
          </p:nvPr>
        </p:nvPicPr>
        <p:blipFill>
          <a:blip r:embed="rId2"/>
          <a:stretch>
            <a:fillRect/>
          </a:stretch>
        </p:blipFill>
        <p:spPr>
          <a:xfrm>
            <a:off x="467544" y="2420888"/>
            <a:ext cx="7189077" cy="2592288"/>
          </a:xfrm>
          <a:prstGeom prst="rect">
            <a:avLst/>
          </a:prstGeom>
        </p:spPr>
      </p:pic>
    </p:spTree>
    <p:extLst>
      <p:ext uri="{BB962C8B-B14F-4D97-AF65-F5344CB8AC3E}">
        <p14:creationId xmlns:p14="http://schemas.microsoft.com/office/powerpoint/2010/main" val="1317331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6" name="Рисунок 5"/>
          <p:cNvPicPr>
            <a:picLocks noChangeAspect="1"/>
          </p:cNvPicPr>
          <p:nvPr/>
        </p:nvPicPr>
        <p:blipFill>
          <a:blip r:embed="rId2"/>
          <a:stretch>
            <a:fillRect/>
          </a:stretch>
        </p:blipFill>
        <p:spPr>
          <a:xfrm>
            <a:off x="683568" y="2408256"/>
            <a:ext cx="7128792" cy="3489198"/>
          </a:xfrm>
          <a:prstGeom prst="rect">
            <a:avLst/>
          </a:prstGeom>
        </p:spPr>
      </p:pic>
    </p:spTree>
    <p:extLst>
      <p:ext uri="{BB962C8B-B14F-4D97-AF65-F5344CB8AC3E}">
        <p14:creationId xmlns:p14="http://schemas.microsoft.com/office/powerpoint/2010/main" val="1915309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5897880" cy="781392"/>
          </a:xfrm>
        </p:spPr>
        <p:txBody>
          <a:bodyPr/>
          <a:lstStyle/>
          <a:p>
            <a:pPr algn="ctr"/>
            <a:r>
              <a:rPr lang="ru-RU" dirty="0"/>
              <a:t>Десять </a:t>
            </a:r>
            <a:r>
              <a:rPr lang="ru-RU" dirty="0" err="1"/>
              <a:t>управлінських</a:t>
            </a:r>
            <a:r>
              <a:rPr lang="ru-RU" dirty="0"/>
              <a:t> ролей за </a:t>
            </a:r>
            <a:r>
              <a:rPr lang="ru-RU" dirty="0" err="1"/>
              <a:t>Мінцбергом</a:t>
            </a:r>
            <a:endParaRPr lang="uk-UA" dirty="0"/>
          </a:p>
        </p:txBody>
      </p:sp>
      <p:sp>
        <p:nvSpPr>
          <p:cNvPr id="3" name="Текст 2"/>
          <p:cNvSpPr>
            <a:spLocks noGrp="1"/>
          </p:cNvSpPr>
          <p:nvPr>
            <p:ph type="body" idx="2"/>
          </p:nvPr>
        </p:nvSpPr>
        <p:spPr>
          <a:xfrm>
            <a:off x="611560" y="1052736"/>
            <a:ext cx="6419056" cy="1355520"/>
          </a:xfrm>
        </p:spPr>
        <p:txBody>
          <a:bodyPr>
            <a:normAutofit/>
          </a:bodyPr>
          <a:lstStyle/>
          <a:p>
            <a:r>
              <a:rPr lang="uk-UA" dirty="0"/>
              <a:t>1. Міжособистісні ролі: головний керівник; лідер; сполучна ланка. </a:t>
            </a:r>
          </a:p>
          <a:p>
            <a:r>
              <a:rPr lang="uk-UA" dirty="0"/>
              <a:t>2. Інформативні ролі: отримувач інформації; розповсюджувач інформації; представник. </a:t>
            </a:r>
          </a:p>
          <a:p>
            <a:r>
              <a:rPr lang="uk-UA" dirty="0"/>
              <a:t>3. Ролі, пов’язані з прийняттям рішень: підприємець; ліквідатор порушень; розподілювач ресурсів; ведучий переговори. </a:t>
            </a:r>
          </a:p>
        </p:txBody>
      </p:sp>
      <p:pic>
        <p:nvPicPr>
          <p:cNvPr id="4" name="Рисунок 3"/>
          <p:cNvPicPr>
            <a:picLocks noChangeAspect="1"/>
          </p:cNvPicPr>
          <p:nvPr/>
        </p:nvPicPr>
        <p:blipFill>
          <a:blip r:embed="rId2"/>
          <a:stretch>
            <a:fillRect/>
          </a:stretch>
        </p:blipFill>
        <p:spPr>
          <a:xfrm>
            <a:off x="395535" y="2348880"/>
            <a:ext cx="7444517" cy="3024336"/>
          </a:xfrm>
          <a:prstGeom prst="rect">
            <a:avLst/>
          </a:prstGeom>
        </p:spPr>
      </p:pic>
    </p:spTree>
    <p:extLst>
      <p:ext uri="{BB962C8B-B14F-4D97-AF65-F5344CB8AC3E}">
        <p14:creationId xmlns:p14="http://schemas.microsoft.com/office/powerpoint/2010/main" val="274252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641"/>
            <a:ext cx="7632848" cy="948087"/>
          </a:xfrm>
        </p:spPr>
        <p:txBody>
          <a:bodyPr>
            <a:normAutofit/>
          </a:bodyPr>
          <a:lstStyle/>
          <a:p>
            <a:pPr algn="ctr"/>
            <a:r>
              <a:rPr lang="uk-UA" sz="2400" dirty="0"/>
              <a:t>СПІВВІДНОШЕННЯ МІЖ ПОНЯТТЯМИ </a:t>
            </a:r>
            <a:br>
              <a:rPr lang="uk-UA" sz="2400" dirty="0"/>
            </a:br>
            <a:r>
              <a:rPr lang="uk-UA" sz="2400" dirty="0"/>
              <a:t>“УПРАВЛІННЯ” І  “МЕНЕДЖМЕНТ</a:t>
            </a:r>
            <a:r>
              <a:rPr lang="uk-UA" sz="2400" dirty="0" smtClean="0"/>
              <a:t>”</a:t>
            </a:r>
            <a:endParaRPr lang="uk-UA" sz="2400" dirty="0"/>
          </a:p>
        </p:txBody>
      </p:sp>
      <p:pic>
        <p:nvPicPr>
          <p:cNvPr id="4" name="Рисунок 3"/>
          <p:cNvPicPr>
            <a:picLocks noChangeAspect="1"/>
          </p:cNvPicPr>
          <p:nvPr/>
        </p:nvPicPr>
        <p:blipFill>
          <a:blip r:embed="rId2"/>
          <a:stretch>
            <a:fillRect/>
          </a:stretch>
        </p:blipFill>
        <p:spPr>
          <a:xfrm>
            <a:off x="1579418" y="980728"/>
            <a:ext cx="5553116" cy="5629316"/>
          </a:xfrm>
          <a:prstGeom prst="rect">
            <a:avLst/>
          </a:prstGeom>
        </p:spPr>
      </p:pic>
    </p:spTree>
    <p:extLst>
      <p:ext uri="{BB962C8B-B14F-4D97-AF65-F5344CB8AC3E}">
        <p14:creationId xmlns:p14="http://schemas.microsoft.com/office/powerpoint/2010/main" val="1855463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7239000" cy="698336"/>
          </a:xfrm>
        </p:spPr>
        <p:txBody>
          <a:bodyPr/>
          <a:lstStyle/>
          <a:p>
            <a:pPr algn="ctr"/>
            <a:r>
              <a:rPr lang="uk-UA" dirty="0" smtClean="0"/>
              <a:t>Підходи в управлінні</a:t>
            </a:r>
            <a:endParaRPr lang="uk-UA" dirty="0"/>
          </a:p>
        </p:txBody>
      </p:sp>
      <p:sp>
        <p:nvSpPr>
          <p:cNvPr id="3" name="Объект 2"/>
          <p:cNvSpPr>
            <a:spLocks noGrp="1"/>
          </p:cNvSpPr>
          <p:nvPr>
            <p:ph idx="1"/>
          </p:nvPr>
        </p:nvSpPr>
        <p:spPr>
          <a:xfrm>
            <a:off x="457200" y="1196752"/>
            <a:ext cx="7239000" cy="3240360"/>
          </a:xfrm>
        </p:spPr>
        <p:txBody>
          <a:bodyPr/>
          <a:lstStyle/>
          <a:p>
            <a:pPr lvl="0"/>
            <a:r>
              <a:rPr lang="uk-UA" dirty="0"/>
              <a:t>Підхід з позиції виділення різних шкіл (школа наукового управління, адміністративна школа, школа психології та людських стосунків, кількісна школа)</a:t>
            </a:r>
          </a:p>
          <a:p>
            <a:pPr lvl="0"/>
            <a:r>
              <a:rPr lang="uk-UA" dirty="0"/>
              <a:t>Процесний</a:t>
            </a:r>
          </a:p>
          <a:p>
            <a:pPr lvl="0"/>
            <a:r>
              <a:rPr lang="uk-UA" dirty="0"/>
              <a:t>Системний</a:t>
            </a:r>
          </a:p>
          <a:p>
            <a:pPr lvl="0"/>
            <a:r>
              <a:rPr lang="uk-UA" dirty="0"/>
              <a:t>Ситуаційний</a:t>
            </a:r>
          </a:p>
        </p:txBody>
      </p:sp>
      <p:pic>
        <p:nvPicPr>
          <p:cNvPr id="1026" name="Picture 2" descr="Система управления талантами в организ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149080"/>
            <a:ext cx="4320480" cy="207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110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Процесний підхід</a:t>
            </a:r>
            <a:endParaRPr lang="uk-UA" dirty="0"/>
          </a:p>
        </p:txBody>
      </p:sp>
      <p:sp>
        <p:nvSpPr>
          <p:cNvPr id="3" name="Текст 2"/>
          <p:cNvSpPr>
            <a:spLocks noGrp="1"/>
          </p:cNvSpPr>
          <p:nvPr>
            <p:ph type="body" sz="half" idx="2"/>
          </p:nvPr>
        </p:nvSpPr>
        <p:spPr>
          <a:xfrm>
            <a:off x="5292080" y="1772816"/>
            <a:ext cx="3429000" cy="3960440"/>
          </a:xfrm>
        </p:spPr>
        <p:txBody>
          <a:bodyPr>
            <a:noAutofit/>
          </a:bodyPr>
          <a:lstStyle/>
          <a:p>
            <a:pPr algn="ctr"/>
            <a:r>
              <a:rPr lang="uk-UA" sz="2400" dirty="0">
                <a:solidFill>
                  <a:schemeClr val="bg1"/>
                </a:solidFill>
              </a:rPr>
              <a:t>розглядає управління як процес, тобто серію безперервних </a:t>
            </a:r>
            <a:r>
              <a:rPr lang="uk-UA" sz="2400" dirty="0" smtClean="0">
                <a:solidFill>
                  <a:schemeClr val="bg1"/>
                </a:solidFill>
              </a:rPr>
              <a:t>дій: </a:t>
            </a:r>
            <a:r>
              <a:rPr lang="uk-UA" sz="2400" u="sng" dirty="0">
                <a:solidFill>
                  <a:schemeClr val="bg1"/>
                </a:solidFill>
              </a:rPr>
              <a:t>впорядкування, узгодження, налагодження </a:t>
            </a:r>
            <a:r>
              <a:rPr lang="uk-UA" sz="2400" dirty="0">
                <a:solidFill>
                  <a:schemeClr val="bg1"/>
                </a:solidFill>
              </a:rPr>
              <a:t>чиїхось дій. Дія – робота. Робота – Функція (5 основних функцій менеджменту)</a:t>
            </a:r>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8430" r="8430"/>
          <a:stretch>
            <a:fillRect/>
          </a:stretch>
        </p:blipFill>
        <p:spPr/>
      </p:pic>
    </p:spTree>
    <p:extLst>
      <p:ext uri="{BB962C8B-B14F-4D97-AF65-F5344CB8AC3E}">
        <p14:creationId xmlns:p14="http://schemas.microsoft.com/office/powerpoint/2010/main" val="3043752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Системний підхід</a:t>
            </a:r>
            <a:endParaRPr lang="uk-UA" dirty="0"/>
          </a:p>
        </p:txBody>
      </p:sp>
      <p:sp>
        <p:nvSpPr>
          <p:cNvPr id="3" name="Текст 2"/>
          <p:cNvSpPr>
            <a:spLocks noGrp="1"/>
          </p:cNvSpPr>
          <p:nvPr>
            <p:ph type="body" sz="half" idx="2"/>
          </p:nvPr>
        </p:nvSpPr>
        <p:spPr>
          <a:xfrm>
            <a:off x="5292080" y="1772816"/>
            <a:ext cx="3429000" cy="3960440"/>
          </a:xfrm>
        </p:spPr>
        <p:txBody>
          <a:bodyPr>
            <a:noAutofit/>
          </a:bodyPr>
          <a:lstStyle/>
          <a:p>
            <a:pPr algn="ctr"/>
            <a:r>
              <a:rPr lang="uk-UA" sz="2000" dirty="0">
                <a:solidFill>
                  <a:schemeClr val="bg1"/>
                </a:solidFill>
              </a:rPr>
              <a:t>розглядає організацію як відкриту систему, що розглядається з декількох взаємопов’язаних підсистем. Згідно з цим підходом, ефективність організації залежить від того, як і які змінні внутрішнього і зовнішнього середовища впливають на функції управління і результат діяльності організації</a:t>
            </a:r>
          </a:p>
        </p:txBody>
      </p:sp>
      <p:sp>
        <p:nvSpPr>
          <p:cNvPr id="4" name="Рисунок 3"/>
          <p:cNvSpPr>
            <a:spLocks noGrp="1"/>
          </p:cNvSpPr>
          <p:nvPr>
            <p:ph type="pic" idx="1"/>
          </p:nvPr>
        </p:nvSpPr>
        <p:spPr>
          <a:xfrm>
            <a:off x="663682" y="1041002"/>
            <a:ext cx="4206240" cy="3684142"/>
          </a:xfrm>
        </p:spPr>
      </p:sp>
      <p:pic>
        <p:nvPicPr>
          <p:cNvPr id="2050" name="Picture 2" descr="Системний підхід, Системний підхід до управління операціями (виробництвом)  - Менеджмент підприємства - Підручники для вузів онлай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3927020"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45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04664"/>
            <a:ext cx="3429000" cy="1067544"/>
          </a:xfrm>
        </p:spPr>
        <p:txBody>
          <a:bodyPr/>
          <a:lstStyle/>
          <a:p>
            <a:pPr algn="ctr"/>
            <a:r>
              <a:rPr lang="uk-UA" dirty="0" smtClean="0"/>
              <a:t>ситуаційний підхід</a:t>
            </a:r>
            <a:endParaRPr lang="uk-UA" dirty="0"/>
          </a:p>
        </p:txBody>
      </p:sp>
      <p:sp>
        <p:nvSpPr>
          <p:cNvPr id="3" name="Текст 2"/>
          <p:cNvSpPr>
            <a:spLocks noGrp="1"/>
          </p:cNvSpPr>
          <p:nvPr>
            <p:ph type="body" sz="half" idx="2"/>
          </p:nvPr>
        </p:nvSpPr>
        <p:spPr>
          <a:xfrm>
            <a:off x="5364088" y="1556792"/>
            <a:ext cx="3429000" cy="3960440"/>
          </a:xfrm>
        </p:spPr>
        <p:txBody>
          <a:bodyPr>
            <a:noAutofit/>
          </a:bodyPr>
          <a:lstStyle/>
          <a:p>
            <a:r>
              <a:rPr lang="uk-UA" sz="2000" dirty="0">
                <a:solidFill>
                  <a:schemeClr val="bg1"/>
                </a:solidFill>
              </a:rPr>
              <a:t>полягає в тому, що засоби та методи, які повинен використовувати керівник, можуть значно варіюватися залежно від конкретної ситуації.  Згідно з даним підходом, можливо визначити, які найважливіші зміни ситуації та як вони впливають на ефективність організації.</a:t>
            </a:r>
          </a:p>
        </p:txBody>
      </p:sp>
      <p:sp>
        <p:nvSpPr>
          <p:cNvPr id="4" name="Рисунок 3"/>
          <p:cNvSpPr>
            <a:spLocks noGrp="1"/>
          </p:cNvSpPr>
          <p:nvPr>
            <p:ph type="pic" idx="1"/>
          </p:nvPr>
        </p:nvSpPr>
        <p:spPr>
          <a:xfrm>
            <a:off x="663682" y="1041002"/>
            <a:ext cx="4206240" cy="3684142"/>
          </a:xfrm>
        </p:spPr>
      </p:sp>
      <p:pic>
        <p:nvPicPr>
          <p:cNvPr id="3074" name="Picture 2" descr="Сучасні концепції ситуаційного менеджменту: можливість, необхідність та  проблематика - Ситуаційний менеджмент - Підручники для вузів онлай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752" y="1124744"/>
            <a:ext cx="4474506"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051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714" y="188640"/>
            <a:ext cx="7067128" cy="804704"/>
          </a:xfrm>
        </p:spPr>
        <p:txBody>
          <a:bodyPr>
            <a:normAutofit/>
          </a:bodyPr>
          <a:lstStyle/>
          <a:p>
            <a:pPr algn="ctr"/>
            <a:r>
              <a:rPr lang="uk-UA" sz="2400" dirty="0"/>
              <a:t>Основні принципи менеджменту та їх </a:t>
            </a:r>
            <a:r>
              <a:rPr lang="uk-UA" sz="2400" dirty="0" smtClean="0"/>
              <a:t>характеристика</a:t>
            </a:r>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517594124"/>
              </p:ext>
            </p:extLst>
          </p:nvPr>
        </p:nvGraphicFramePr>
        <p:xfrm>
          <a:off x="323528" y="1196752"/>
          <a:ext cx="7632848" cy="5184575"/>
        </p:xfrm>
        <a:graphic>
          <a:graphicData uri="http://schemas.openxmlformats.org/drawingml/2006/table">
            <a:tbl>
              <a:tblPr firstRow="1" bandRow="1">
                <a:tableStyleId>{5C22544A-7EE6-4342-B048-85BDC9FD1C3A}</a:tableStyleId>
              </a:tblPr>
              <a:tblGrid>
                <a:gridCol w="3816424"/>
                <a:gridCol w="3816424"/>
              </a:tblGrid>
              <a:tr h="493769">
                <a:tc>
                  <a:txBody>
                    <a:bodyPr/>
                    <a:lstStyle/>
                    <a:p>
                      <a:pPr algn="ctr">
                        <a:spcAft>
                          <a:spcPts val="0"/>
                        </a:spcAft>
                      </a:pPr>
                      <a:r>
                        <a:rPr lang="uk-UA" sz="1200" b="1" dirty="0">
                          <a:effectLst/>
                          <a:latin typeface="Times New Roman" panose="02020603050405020304" pitchFamily="18" charset="0"/>
                        </a:rPr>
                        <a:t>Принцип                    </a:t>
                      </a:r>
                    </a:p>
                  </a:txBody>
                  <a:tcPr marL="68580" marR="68580" marT="0" marB="0"/>
                </a:tc>
                <a:tc>
                  <a:txBody>
                    <a:bodyPr/>
                    <a:lstStyle/>
                    <a:p>
                      <a:pPr algn="ctr">
                        <a:spcAft>
                          <a:spcPts val="0"/>
                        </a:spcAft>
                      </a:pPr>
                      <a:r>
                        <a:rPr lang="uk-UA" sz="1200" b="1" dirty="0">
                          <a:effectLst/>
                          <a:latin typeface="Times New Roman" panose="02020603050405020304" pitchFamily="18" charset="0"/>
                          <a:ea typeface="Times New Roman" panose="02020603050405020304" pitchFamily="18" charset="0"/>
                        </a:rPr>
                        <a:t>Характеристика</a:t>
                      </a:r>
                      <a:endParaRPr lang="uk-UA" sz="1200" dirty="0">
                        <a:effectLst/>
                        <a:latin typeface="Times New Roman" panose="02020603050405020304" pitchFamily="18" charset="0"/>
                        <a:ea typeface="Times New Roman" panose="02020603050405020304" pitchFamily="18" charset="0"/>
                      </a:endParaRPr>
                    </a:p>
                    <a:p>
                      <a:pPr algn="ctr">
                        <a:spcAft>
                          <a:spcPts val="0"/>
                        </a:spcAft>
                      </a:pPr>
                      <a:r>
                        <a:rPr lang="uk-UA" sz="1200" b="1" dirty="0">
                          <a:effectLst/>
                          <a:latin typeface="Times New Roman" panose="02020603050405020304" pitchFamily="18" charset="0"/>
                          <a:ea typeface="Times New Roman" panose="02020603050405020304" pitchFamily="18" charset="0"/>
                        </a:rPr>
                        <a:t> </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Цілеспрямованість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Будь-яка діяльність в організації повинна спрямовуватись на досягнення конкретних виробничо-господарських цілей та виконання поставлених завдань</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dirty="0">
                          <a:effectLst/>
                          <a:latin typeface="Times New Roman" panose="02020603050405020304" pitchFamily="18" charset="0"/>
                          <a:ea typeface="Times New Roman" panose="02020603050405020304" pitchFamily="18" charset="0"/>
                        </a:rPr>
                        <a:t>Урахування потреб та інтересів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Цей принцип покликаний задовольняти потреби та інтереси працівників з метою досягнення цілей організації на засадах застосування мотивування</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Ієрархічність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Це розташування управлінських посад в організаційній структурі, починаючи з найнижчого рівня управління та закінчуючи найвищим.</a:t>
                      </a:r>
                      <a:endParaRPr lang="uk-UA" sz="1200">
                        <a:effectLst/>
                        <a:latin typeface="Times New Roman" panose="02020603050405020304" pitchFamily="18" charset="0"/>
                        <a:ea typeface="Times New Roman" panose="02020603050405020304" pitchFamily="18" charset="0"/>
                      </a:endParaRPr>
                    </a:p>
                  </a:txBody>
                  <a:tcPr marL="68580" marR="68580" marT="0" marB="0"/>
                </a:tc>
              </a:tr>
              <a:tr h="1728192">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Взаємозалежність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Організація складається з внутрішніх змінних (цілі, структура, технологія, працівники, завдання, ресурси), що тісно залежать одна від одної. При цьому фактори зовнішнього середовища здійснюють постійний вплив на організацію та викликають відповідну реакцію з її боку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43404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714" y="188640"/>
            <a:ext cx="7067128" cy="804704"/>
          </a:xfrm>
        </p:spPr>
        <p:txBody>
          <a:bodyPr>
            <a:normAutofit/>
          </a:bodyPr>
          <a:lstStyle/>
          <a:p>
            <a:pPr algn="ctr"/>
            <a:r>
              <a:rPr lang="uk-UA" sz="2400" dirty="0"/>
              <a:t>Основні принципи менеджменту та їх </a:t>
            </a:r>
            <a:r>
              <a:rPr lang="uk-UA" sz="2400" dirty="0" smtClean="0"/>
              <a:t>характеристика</a:t>
            </a:r>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552482614"/>
              </p:ext>
            </p:extLst>
          </p:nvPr>
        </p:nvGraphicFramePr>
        <p:xfrm>
          <a:off x="179512" y="993344"/>
          <a:ext cx="7632848" cy="5099952"/>
        </p:xfrm>
        <a:graphic>
          <a:graphicData uri="http://schemas.openxmlformats.org/drawingml/2006/table">
            <a:tbl>
              <a:tblPr firstRow="1" bandRow="1">
                <a:tableStyleId>{5C22544A-7EE6-4342-B048-85BDC9FD1C3A}</a:tableStyleId>
              </a:tblPr>
              <a:tblGrid>
                <a:gridCol w="2592288"/>
                <a:gridCol w="5040560"/>
              </a:tblGrid>
              <a:tr h="493769">
                <a:tc>
                  <a:txBody>
                    <a:bodyPr/>
                    <a:lstStyle/>
                    <a:p>
                      <a:pPr algn="ctr">
                        <a:spcAft>
                          <a:spcPts val="0"/>
                        </a:spcAft>
                      </a:pPr>
                      <a:r>
                        <a:rPr lang="uk-UA" sz="1000" b="1" dirty="0">
                          <a:effectLst/>
                          <a:latin typeface="Times New Roman" panose="02020603050405020304" pitchFamily="18" charset="0"/>
                        </a:rPr>
                        <a:t>Принцип                    </a:t>
                      </a:r>
                    </a:p>
                  </a:txBody>
                  <a:tcPr marL="68580" marR="68580" marT="0" marB="0"/>
                </a:tc>
                <a:tc>
                  <a:txBody>
                    <a:bodyPr/>
                    <a:lstStyle/>
                    <a:p>
                      <a:pPr algn="ctr">
                        <a:spcAft>
                          <a:spcPts val="0"/>
                        </a:spcAft>
                      </a:pPr>
                      <a:r>
                        <a:rPr lang="uk-UA" sz="1400" b="1">
                          <a:effectLst/>
                          <a:latin typeface="Times New Roman" panose="02020603050405020304" pitchFamily="18" charset="0"/>
                          <a:ea typeface="Times New Roman" panose="02020603050405020304" pitchFamily="18" charset="0"/>
                        </a:rPr>
                        <a:t>Характеристика</a:t>
                      </a:r>
                      <a:endParaRPr lang="uk-UA" sz="1200">
                        <a:effectLst/>
                        <a:latin typeface="Times New Roman" panose="02020603050405020304" pitchFamily="18" charset="0"/>
                        <a:ea typeface="Times New Roman" panose="02020603050405020304" pitchFamily="18" charset="0"/>
                      </a:endParaRPr>
                    </a:p>
                    <a:p>
                      <a:pPr algn="ctr">
                        <a:spcAft>
                          <a:spcPts val="0"/>
                        </a:spcAft>
                      </a:pPr>
                      <a:r>
                        <a:rPr lang="uk-UA" sz="1400" b="1">
                          <a:effectLst/>
                          <a:latin typeface="Times New Roman" panose="02020603050405020304" pitchFamily="18" charset="0"/>
                          <a:ea typeface="Times New Roman" panose="02020603050405020304" pitchFamily="18" charset="0"/>
                        </a:rPr>
                        <a:t> </a:t>
                      </a:r>
                      <a:endParaRPr lang="uk-UA" sz="1200">
                        <a:effectLst/>
                        <a:latin typeface="Times New Roman" panose="02020603050405020304" pitchFamily="18" charset="0"/>
                        <a:ea typeface="Times New Roman" panose="02020603050405020304" pitchFamily="18" charset="0"/>
                      </a:endParaRPr>
                    </a:p>
                  </a:txBody>
                  <a:tcPr marL="68580" marR="68580" marT="0" marB="0"/>
                </a:tc>
              </a:tr>
              <a:tr h="717751">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Динамічна рівновага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Передбачає безперервний розвиток організації та дотримання загальної рівноваги на кожному етапі цього розвитку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987538">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Економічність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Формує засади функціонування організації з позиції збалансованості витрат, надходжень тощо, забезпечує розвиток бюджетних відносин.</a:t>
                      </a:r>
                      <a:endParaRPr lang="uk-UA" sz="1200">
                        <a:effectLst/>
                        <a:latin typeface="Times New Roman" panose="02020603050405020304" pitchFamily="18" charset="0"/>
                        <a:ea typeface="Times New Roman" panose="02020603050405020304" pitchFamily="18" charset="0"/>
                      </a:endParaRPr>
                    </a:p>
                  </a:txBody>
                  <a:tcPr marL="68580" marR="68580" marT="0" marB="0"/>
                </a:tc>
              </a:tr>
              <a:tr h="830907">
                <a:tc>
                  <a:txBody>
                    <a:bodyPr/>
                    <a:lstStyle/>
                    <a:p>
                      <a:pPr algn="just">
                        <a:spcAft>
                          <a:spcPts val="0"/>
                        </a:spcAft>
                      </a:pPr>
                      <a:r>
                        <a:rPr lang="uk-UA" sz="1400" i="1" dirty="0">
                          <a:effectLst/>
                          <a:latin typeface="Times New Roman" panose="02020603050405020304" pitchFamily="18" charset="0"/>
                          <a:ea typeface="Times New Roman" panose="02020603050405020304" pitchFamily="18" charset="0"/>
                        </a:rPr>
                        <a:t>Активізація</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a:effectLst/>
                          <a:latin typeface="Times New Roman" panose="02020603050405020304" pitchFamily="18" charset="0"/>
                          <a:ea typeface="Times New Roman" panose="02020603050405020304" pitchFamily="18" charset="0"/>
                        </a:rPr>
                        <a:t>Є принципом, який спонукає організацію до діяльності, постійного розвитку, впровадження інновацій тощо</a:t>
                      </a:r>
                      <a:endParaRPr lang="uk-UA" sz="1200">
                        <a:effectLst/>
                        <a:latin typeface="Times New Roman" panose="02020603050405020304" pitchFamily="18" charset="0"/>
                        <a:ea typeface="Times New Roman" panose="02020603050405020304" pitchFamily="18" charset="0"/>
                      </a:endParaRPr>
                    </a:p>
                  </a:txBody>
                  <a:tcPr marL="68580" marR="68580" marT="0" marB="0"/>
                </a:tc>
              </a:tr>
              <a:tr h="995497">
                <a:tc>
                  <a:txBody>
                    <a:bodyPr/>
                    <a:lstStyle/>
                    <a:p>
                      <a:pPr algn="just">
                        <a:spcAft>
                          <a:spcPts val="0"/>
                        </a:spcAft>
                      </a:pPr>
                      <a:r>
                        <a:rPr lang="uk-UA" sz="1400" i="1" dirty="0">
                          <a:effectLst/>
                          <a:latin typeface="Times New Roman" panose="02020603050405020304" pitchFamily="18" charset="0"/>
                          <a:ea typeface="Times New Roman" panose="02020603050405020304" pitchFamily="18" charset="0"/>
                        </a:rPr>
                        <a:t>Системність</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Відповідно до цього принципу організація розглядається як  відкрита система, яка складається з взаємодіючих та взаємопов’язаних елементів</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1074490">
                <a:tc>
                  <a:txBody>
                    <a:bodyPr/>
                    <a:lstStyle/>
                    <a:p>
                      <a:pPr algn="just">
                        <a:spcAft>
                          <a:spcPts val="0"/>
                        </a:spcAft>
                      </a:pPr>
                      <a:r>
                        <a:rPr lang="uk-UA" sz="1400" i="1">
                          <a:effectLst/>
                          <a:latin typeface="Times New Roman" panose="02020603050405020304" pitchFamily="18" charset="0"/>
                          <a:ea typeface="Times New Roman" panose="02020603050405020304" pitchFamily="18" charset="0"/>
                        </a:rPr>
                        <a:t>Єдиновладдя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uk-UA" sz="1400" dirty="0">
                          <a:effectLst/>
                          <a:latin typeface="Times New Roman" panose="02020603050405020304" pitchFamily="18" charset="0"/>
                          <a:ea typeface="Times New Roman" panose="02020603050405020304" pitchFamily="18" charset="0"/>
                        </a:rPr>
                        <a:t>Передбачає наявність єдиного відповідального центру, який здійснює керівництво та координацію діяльності організації з метою досягнення її цілей</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95244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dirty="0"/>
              <a:t>Порівняльна характеристика</a:t>
            </a:r>
            <a:br>
              <a:rPr lang="uk-UA" sz="2400" dirty="0"/>
            </a:br>
            <a:r>
              <a:rPr lang="uk-UA" sz="2400" dirty="0"/>
              <a:t> японської та американської моделей </a:t>
            </a:r>
            <a:r>
              <a:rPr lang="uk-UA" sz="2400" dirty="0" smtClean="0"/>
              <a:t>менеджменту</a:t>
            </a:r>
            <a:endParaRPr lang="uk-UA" sz="24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80272692"/>
              </p:ext>
            </p:extLst>
          </p:nvPr>
        </p:nvGraphicFramePr>
        <p:xfrm>
          <a:off x="457200" y="1609725"/>
          <a:ext cx="7499175" cy="4771604"/>
        </p:xfrm>
        <a:graphic>
          <a:graphicData uri="http://schemas.openxmlformats.org/drawingml/2006/table">
            <a:tbl>
              <a:tblPr firstRow="1" bandRow="1">
                <a:tableStyleId>{5C22544A-7EE6-4342-B048-85BDC9FD1C3A}</a:tableStyleId>
              </a:tblPr>
              <a:tblGrid>
                <a:gridCol w="2499725"/>
                <a:gridCol w="2499725"/>
                <a:gridCol w="2499725"/>
              </a:tblGrid>
              <a:tr h="756647">
                <a:tc>
                  <a:txBody>
                    <a:bodyPr/>
                    <a:lstStyle/>
                    <a:p>
                      <a:r>
                        <a:rPr kumimoji="0" lang="uk-UA" sz="1800" b="1" kern="1200" dirty="0" smtClean="0">
                          <a:solidFill>
                            <a:schemeClr val="lt1"/>
                          </a:solidFill>
                          <a:effectLst/>
                          <a:latin typeface="+mn-lt"/>
                          <a:ea typeface="+mn-ea"/>
                          <a:cs typeface="+mn-cs"/>
                        </a:rPr>
                        <a:t>Критерії</a:t>
                      </a:r>
                      <a:endParaRPr lang="uk-UA" dirty="0"/>
                    </a:p>
                  </a:txBody>
                  <a:tcPr/>
                </a:tc>
                <a:tc>
                  <a:txBody>
                    <a:bodyPr/>
                    <a:lstStyle/>
                    <a:p>
                      <a:r>
                        <a:rPr lang="uk-UA" dirty="0" smtClean="0"/>
                        <a:t>Японська модель</a:t>
                      </a:r>
                      <a:endParaRPr lang="uk-UA" dirty="0"/>
                    </a:p>
                  </a:txBody>
                  <a:tcPr/>
                </a:tc>
                <a:tc>
                  <a:txBody>
                    <a:bodyPr/>
                    <a:lstStyle/>
                    <a:p>
                      <a:r>
                        <a:rPr lang="uk-UA" dirty="0" smtClean="0"/>
                        <a:t>Американська модель</a:t>
                      </a:r>
                      <a:endParaRPr lang="uk-UA" dirty="0"/>
                    </a:p>
                  </a:txBody>
                  <a:tcPr/>
                </a:tc>
              </a:tr>
              <a:tr h="504431">
                <a:tc>
                  <a:txBody>
                    <a:bodyPr/>
                    <a:lstStyle/>
                    <a:p>
                      <a:pPr>
                        <a:spcAft>
                          <a:spcPts val="0"/>
                        </a:spcAft>
                      </a:pPr>
                      <a:r>
                        <a:rPr lang="uk-UA" sz="1400" i="1" dirty="0">
                          <a:effectLst/>
                          <a:latin typeface="Times New Roman" panose="02020603050405020304" pitchFamily="18" charset="0"/>
                          <a:ea typeface="Times New Roman" panose="02020603050405020304" pitchFamily="18" charset="0"/>
                        </a:rPr>
                        <a:t>Характер прийняття управлінських рішень</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Прийняття рішень за принципом консенсусу</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Індивідуальний характер прийняття рішень</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Відповідальність</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Колективна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Індивідуальна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Структура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Нестандартна, гнучка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Суворо формалізована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dirty="0">
                          <a:effectLst/>
                          <a:latin typeface="Times New Roman" panose="02020603050405020304" pitchFamily="18" charset="0"/>
                          <a:ea typeface="Times New Roman" panose="02020603050405020304" pitchFamily="18" charset="0"/>
                        </a:rPr>
                        <a:t>Характер контролю</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Колективний</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Індивідуальний контроль керівника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438375">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Організація контролю</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М’який неформалізований контроль</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Чітко формалізована жорстка процедура контролю</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5500">
                <a:tc>
                  <a:txBody>
                    <a:bodyPr/>
                    <a:lstStyle/>
                    <a:p>
                      <a:pPr>
                        <a:spcAft>
                          <a:spcPts val="0"/>
                        </a:spcAft>
                      </a:pPr>
                      <a:r>
                        <a:rPr lang="uk-UA" sz="1400" i="1" dirty="0">
                          <a:effectLst/>
                          <a:latin typeface="Times New Roman" panose="02020603050405020304" pitchFamily="18" charset="0"/>
                          <a:ea typeface="Times New Roman" panose="02020603050405020304" pitchFamily="18" charset="0"/>
                        </a:rPr>
                        <a:t>Оцінка результатів діяльності керівника</a:t>
                      </a:r>
                      <a:endParaRPr lang="uk-UA"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Сповільнена оцінка роботи працівників і службове зростання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Швидка оцінка результату та прискорене просування по службі</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550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Оцінка якостей керівника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Вміння здійснювати координацію дій та контролювати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Професіоналізм та ініціатива</a:t>
                      </a:r>
                      <a:endParaRPr lang="uk-UA" sz="1200">
                        <a:effectLst/>
                        <a:latin typeface="Times New Roman" panose="02020603050405020304" pitchFamily="18" charset="0"/>
                        <a:ea typeface="Times New Roman" panose="02020603050405020304" pitchFamily="18" charset="0"/>
                      </a:endParaRPr>
                    </a:p>
                  </a:txBody>
                  <a:tcPr marL="68580" marR="68580" marT="0" marB="0"/>
                </a:tc>
              </a:tr>
              <a:tr h="586026">
                <a:tc>
                  <a:txBody>
                    <a:bodyPr/>
                    <a:lstStyle/>
                    <a:p>
                      <a:pPr>
                        <a:spcAft>
                          <a:spcPts val="0"/>
                        </a:spcAft>
                      </a:pPr>
                      <a:r>
                        <a:rPr lang="uk-UA" sz="1400" i="1">
                          <a:effectLst/>
                          <a:latin typeface="Times New Roman" panose="02020603050405020304" pitchFamily="18" charset="0"/>
                          <a:ea typeface="Times New Roman" panose="02020603050405020304" pitchFamily="18" charset="0"/>
                        </a:rPr>
                        <a:t>Спрямованість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Орієнтація управління на групу, підвищена увага до людини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Орієнтація управління на окрему особу, увага до людини як до виконавця</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23604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dirty="0"/>
              <a:t>Порівняльна характеристика</a:t>
            </a:r>
            <a:br>
              <a:rPr lang="uk-UA" sz="2400" dirty="0"/>
            </a:br>
            <a:r>
              <a:rPr lang="uk-UA" sz="2400" dirty="0"/>
              <a:t> японської та американської моделей </a:t>
            </a:r>
            <a:r>
              <a:rPr lang="uk-UA" sz="2400" dirty="0" smtClean="0"/>
              <a:t>менеджменту</a:t>
            </a:r>
            <a:endParaRPr lang="uk-UA" sz="24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413426590"/>
              </p:ext>
            </p:extLst>
          </p:nvPr>
        </p:nvGraphicFramePr>
        <p:xfrm>
          <a:off x="457200" y="1609725"/>
          <a:ext cx="7239000" cy="4836160"/>
        </p:xfrm>
        <a:graphic>
          <a:graphicData uri="http://schemas.openxmlformats.org/drawingml/2006/table">
            <a:tbl>
              <a:tblPr firstRow="1" bandRow="1">
                <a:tableStyleId>{5C22544A-7EE6-4342-B048-85BDC9FD1C3A}</a:tableStyleId>
              </a:tblPr>
              <a:tblGrid>
                <a:gridCol w="2413000"/>
                <a:gridCol w="2413000"/>
                <a:gridCol w="2413000"/>
              </a:tblGrid>
              <a:tr h="370840">
                <a:tc>
                  <a:txBody>
                    <a:bodyPr/>
                    <a:lstStyle/>
                    <a:p>
                      <a:r>
                        <a:rPr kumimoji="0" lang="uk-UA" sz="1800" b="1" kern="1200" dirty="0" smtClean="0">
                          <a:solidFill>
                            <a:schemeClr val="lt1"/>
                          </a:solidFill>
                          <a:effectLst/>
                          <a:latin typeface="+mn-lt"/>
                          <a:ea typeface="+mn-ea"/>
                          <a:cs typeface="+mn-cs"/>
                        </a:rPr>
                        <a:t>Критерії</a:t>
                      </a:r>
                      <a:endParaRPr lang="uk-UA" dirty="0"/>
                    </a:p>
                  </a:txBody>
                  <a:tcPr/>
                </a:tc>
                <a:tc>
                  <a:txBody>
                    <a:bodyPr/>
                    <a:lstStyle/>
                    <a:p>
                      <a:r>
                        <a:rPr lang="uk-UA" dirty="0" smtClean="0"/>
                        <a:t>Японська модель</a:t>
                      </a:r>
                      <a:endParaRPr lang="uk-UA" dirty="0"/>
                    </a:p>
                  </a:txBody>
                  <a:tcPr/>
                </a:tc>
                <a:tc>
                  <a:txBody>
                    <a:bodyPr/>
                    <a:lstStyle/>
                    <a:p>
                      <a:r>
                        <a:rPr lang="uk-UA" dirty="0" smtClean="0"/>
                        <a:t>Американська модель</a:t>
                      </a:r>
                      <a:endParaRPr lang="uk-UA" dirty="0"/>
                    </a:p>
                  </a:txBody>
                  <a:tcPr/>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Оцінка результатів діяльності персоналу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Досягнення колективного результату</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Досягнення індивідуального результату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Стосунки з підлеглими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Особисті неформальні стосунки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Формальні стосунки</a:t>
                      </a: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Кар’єра</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Просування по службі з врахуванням віку, вислуги років та лояльності до фірми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a:effectLst/>
                          <a:latin typeface="Times New Roman" panose="02020603050405020304" pitchFamily="18" charset="0"/>
                          <a:ea typeface="Times New Roman" panose="02020603050405020304" pitchFamily="18" charset="0"/>
                        </a:rPr>
                        <a:t>Ділова кар’єра зумовлюється особистими досягненнями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Підготовка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Підготовка універсальних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Підготовка вузькоспеціалізованих керівників</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Оплата праці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Оплата праці за показниками роботи групи, стажем</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Оплата праці за індивідуальними досягненнями</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Термін зайнятості на фірмі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Довгострокова зайнятість керівника на фірмі, довічний найом</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Зайнятість на контрактній, договірній основі, короткостроковий найом</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Загальний принцип управління</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“Знизу – догори“</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“Зверху – донизу”</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Штатний розпис</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Відсутність чітко визначених посад і завдань всередині організації</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Функціональна підпорядкованість і чіткі межі повноважень</a:t>
                      </a:r>
                      <a:endParaRPr lang="uk-UA" sz="1200">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a:spcAft>
                          <a:spcPts val="0"/>
                        </a:spcAft>
                      </a:pPr>
                      <a:r>
                        <a:rPr lang="uk-UA" sz="1400" i="1">
                          <a:effectLst/>
                          <a:latin typeface="Times New Roman" panose="02020603050405020304" pitchFamily="18" charset="0"/>
                          <a:ea typeface="Times New Roman" panose="02020603050405020304" pitchFamily="18" charset="0"/>
                        </a:rPr>
                        <a:t>Підвищення кваліфікації</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a:effectLst/>
                          <a:latin typeface="Times New Roman" panose="02020603050405020304" pitchFamily="18" charset="0"/>
                          <a:ea typeface="Times New Roman" panose="02020603050405020304" pitchFamily="18" charset="0"/>
                        </a:rPr>
                        <a:t>Без відриву від виробництва (на робочому місці)</a:t>
                      </a:r>
                      <a:endParaRPr lang="uk-UA"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300"/>
                        </a:lnSpc>
                        <a:spcAft>
                          <a:spcPts val="0"/>
                        </a:spcAft>
                      </a:pPr>
                      <a:r>
                        <a:rPr lang="uk-UA" sz="1400" dirty="0" err="1">
                          <a:effectLst/>
                          <a:latin typeface="Times New Roman" panose="02020603050405020304" pitchFamily="18" charset="0"/>
                          <a:ea typeface="Times New Roman" panose="02020603050405020304" pitchFamily="18" charset="0"/>
                        </a:rPr>
                        <a:t>Відокремлено</a:t>
                      </a:r>
                      <a:r>
                        <a:rPr lang="uk-UA" sz="1400" dirty="0">
                          <a:effectLst/>
                          <a:latin typeface="Times New Roman" panose="02020603050405020304" pitchFamily="18" charset="0"/>
                          <a:ea typeface="Times New Roman" panose="02020603050405020304" pitchFamily="18" charset="0"/>
                        </a:rPr>
                        <a:t>, за спеціальними програмами підготовки</a:t>
                      </a:r>
                      <a:endParaRPr lang="uk-UA" sz="12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91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5653" y="67790"/>
            <a:ext cx="6480720" cy="576064"/>
          </a:xfrm>
        </p:spPr>
        <p:txBody>
          <a:bodyPr>
            <a:normAutofit fontScale="90000"/>
          </a:bodyPr>
          <a:lstStyle/>
          <a:p>
            <a:pPr algn="ctr"/>
            <a:r>
              <a:rPr lang="uk-UA" dirty="0" smtClean="0"/>
              <a:t>Поділ праці</a:t>
            </a:r>
            <a:endParaRPr lang="uk-UA" dirty="0"/>
          </a:p>
        </p:txBody>
      </p:sp>
      <p:pic>
        <p:nvPicPr>
          <p:cNvPr id="5" name="Рисунок 4"/>
          <p:cNvPicPr>
            <a:picLocks noChangeAspect="1"/>
          </p:cNvPicPr>
          <p:nvPr/>
        </p:nvPicPr>
        <p:blipFill>
          <a:blip r:embed="rId2"/>
          <a:stretch>
            <a:fillRect/>
          </a:stretch>
        </p:blipFill>
        <p:spPr>
          <a:xfrm>
            <a:off x="539552" y="643855"/>
            <a:ext cx="5544616" cy="1781338"/>
          </a:xfrm>
          <a:prstGeom prst="rect">
            <a:avLst/>
          </a:prstGeom>
        </p:spPr>
      </p:pic>
      <p:pic>
        <p:nvPicPr>
          <p:cNvPr id="6" name="Рисунок 5"/>
          <p:cNvPicPr>
            <a:picLocks noChangeAspect="1"/>
          </p:cNvPicPr>
          <p:nvPr/>
        </p:nvPicPr>
        <p:blipFill>
          <a:blip r:embed="rId3"/>
          <a:stretch>
            <a:fillRect/>
          </a:stretch>
        </p:blipFill>
        <p:spPr>
          <a:xfrm>
            <a:off x="1043608" y="3212976"/>
            <a:ext cx="4753010" cy="3505226"/>
          </a:xfrm>
          <a:prstGeom prst="rect">
            <a:avLst/>
          </a:prstGeom>
        </p:spPr>
      </p:pic>
      <p:sp>
        <p:nvSpPr>
          <p:cNvPr id="3" name="Овальная выноска 2"/>
          <p:cNvSpPr/>
          <p:nvPr/>
        </p:nvSpPr>
        <p:spPr>
          <a:xfrm>
            <a:off x="5724128" y="2060848"/>
            <a:ext cx="3240360" cy="1224136"/>
          </a:xfrm>
          <a:prstGeom prst="wedgeEllipseCallout">
            <a:avLst>
              <a:gd name="adj1" fmla="val -77950"/>
              <a:gd name="adj2" fmla="val 9320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900" dirty="0"/>
              <a:t>зайняті в основному розробкою довгострокових планів, формулюванням цілей, управлінням відносинами між організацією і зовнішнім середовищем, суспільством, в якому існує і функціонує організація. </a:t>
            </a:r>
          </a:p>
        </p:txBody>
      </p:sp>
      <p:sp>
        <p:nvSpPr>
          <p:cNvPr id="7" name="Овальная выноска 6"/>
          <p:cNvSpPr/>
          <p:nvPr/>
        </p:nvSpPr>
        <p:spPr>
          <a:xfrm>
            <a:off x="5976156" y="3637746"/>
            <a:ext cx="2736304" cy="1008112"/>
          </a:xfrm>
          <a:prstGeom prst="wedgeEllipseCallout">
            <a:avLst>
              <a:gd name="adj1" fmla="val -77950"/>
              <a:gd name="adj2" fmla="val 9320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900" dirty="0"/>
              <a:t>забезпечують управління та координацію всіх видів діяльності різних підрозділів усередині організації. </a:t>
            </a:r>
          </a:p>
        </p:txBody>
      </p:sp>
      <p:sp>
        <p:nvSpPr>
          <p:cNvPr id="8" name="Овальная выноска 7"/>
          <p:cNvSpPr/>
          <p:nvPr/>
        </p:nvSpPr>
        <p:spPr>
          <a:xfrm>
            <a:off x="6444208" y="4941168"/>
            <a:ext cx="2880320" cy="1103287"/>
          </a:xfrm>
          <a:prstGeom prst="wedgeEllipseCallout">
            <a:avLst>
              <a:gd name="adj1" fmla="val -77950"/>
              <a:gd name="adj2" fmla="val 9320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900" dirty="0"/>
              <a:t>займаються щоденними операціями і діями, необхідними для забезпечення ефективної роботи з виконання основних завдань організації. </a:t>
            </a:r>
          </a:p>
        </p:txBody>
      </p:sp>
      <p:sp>
        <p:nvSpPr>
          <p:cNvPr id="4" name="Прямоугольник 3"/>
          <p:cNvSpPr/>
          <p:nvPr/>
        </p:nvSpPr>
        <p:spPr>
          <a:xfrm>
            <a:off x="198850" y="2570866"/>
            <a:ext cx="5329074" cy="73866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49580" algn="just">
              <a:spcAft>
                <a:spcPts val="0"/>
              </a:spcAft>
            </a:pPr>
            <a:r>
              <a:rPr lang="uk-UA" sz="1400" b="1" dirty="0">
                <a:solidFill>
                  <a:srgbClr val="000000"/>
                </a:solidFill>
                <a:latin typeface="Times New Roman" panose="02020603050405020304" pitchFamily="18" charset="0"/>
                <a:ea typeface="Calibri" panose="020F0502020204030204" pitchFamily="34" charset="0"/>
              </a:rPr>
              <a:t>Кількість керівників</a:t>
            </a:r>
            <a:r>
              <a:rPr lang="uk-UA" sz="1400" dirty="0">
                <a:solidFill>
                  <a:srgbClr val="000000"/>
                </a:solidFill>
                <a:latin typeface="Times New Roman" panose="02020603050405020304" pitchFamily="18" charset="0"/>
                <a:ea typeface="Calibri" panose="020F0502020204030204" pitchFamily="34" charset="0"/>
              </a:rPr>
              <a:t> на кожному рівні різна. Найбільша кількість керівників на низовій ланці управління (технічний рівень), а найменша — на вищій ланці (інституційний рівень). </a:t>
            </a:r>
            <a:endParaRPr lang="uk-UA" sz="14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907562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88640"/>
            <a:ext cx="6655640" cy="620688"/>
          </a:xfrm>
        </p:spPr>
        <p:txBody>
          <a:bodyPr>
            <a:normAutofit/>
          </a:bodyPr>
          <a:lstStyle/>
          <a:p>
            <a:pPr algn="ctr"/>
            <a:r>
              <a:rPr lang="uk-UA" sz="2000" dirty="0" smtClean="0"/>
              <a:t>Приклади тестів </a:t>
            </a:r>
            <a:r>
              <a:rPr lang="uk-UA" sz="2000" u="sng" dirty="0" smtClean="0"/>
              <a:t>КРОК-2</a:t>
            </a:r>
            <a:r>
              <a:rPr lang="uk-UA" sz="2000" dirty="0" smtClean="0"/>
              <a:t> з теми: «Теоретичні основи менеджменту</a:t>
            </a:r>
            <a:endParaRPr lang="uk-UA" sz="2000" dirty="0"/>
          </a:p>
        </p:txBody>
      </p:sp>
      <p:sp>
        <p:nvSpPr>
          <p:cNvPr id="4" name="Объект 3"/>
          <p:cNvSpPr>
            <a:spLocks noGrp="1"/>
          </p:cNvSpPr>
          <p:nvPr>
            <p:ph sz="half" idx="1"/>
          </p:nvPr>
        </p:nvSpPr>
        <p:spPr>
          <a:xfrm>
            <a:off x="395536" y="1052736"/>
            <a:ext cx="3520440" cy="4525963"/>
          </a:xfrm>
        </p:spPr>
        <p:txBody>
          <a:bodyPr>
            <a:normAutofit fontScale="55000" lnSpcReduction="20000"/>
          </a:bodyPr>
          <a:lstStyle/>
          <a:p>
            <a:r>
              <a:rPr lang="uk-UA" dirty="0"/>
              <a:t>1. Керівники фармацевтичних організацій використовують принципи і функції менеджменту для ефективного управління. Яке з наведених визначень найбільш повно характеризує поняття «менеджмент»? </a:t>
            </a:r>
          </a:p>
          <a:p>
            <a:pPr marL="0" indent="0">
              <a:buNone/>
            </a:pPr>
            <a:r>
              <a:rPr lang="uk-UA" dirty="0"/>
              <a:t>*A. </a:t>
            </a:r>
            <a:r>
              <a:rPr lang="uk-UA" b="1" dirty="0"/>
              <a:t>Сукупність принципів, методів, засобів і форм управління господарськими організаціями з метою підвищення ефективності їх роботи і збільшення прибутку в умовах ринкових відносин </a:t>
            </a:r>
          </a:p>
          <a:p>
            <a:pPr marL="0" indent="0">
              <a:buNone/>
            </a:pPr>
            <a:r>
              <a:rPr lang="uk-UA" dirty="0"/>
              <a:t>B. Політика забезпечення прийняття рішень в організації </a:t>
            </a:r>
          </a:p>
          <a:p>
            <a:pPr marL="0" indent="0">
              <a:buNone/>
            </a:pPr>
            <a:r>
              <a:rPr lang="uk-UA" dirty="0"/>
              <a:t>C. Процес впливу на досягнення цілей фірми </a:t>
            </a:r>
          </a:p>
          <a:p>
            <a:pPr marL="0" indent="0">
              <a:buNone/>
            </a:pPr>
            <a:r>
              <a:rPr lang="uk-UA" dirty="0"/>
              <a:t>D. Концепція управління виробничою і збутовою діяльністю підприємства </a:t>
            </a:r>
          </a:p>
          <a:p>
            <a:endParaRPr lang="uk-UA" dirty="0"/>
          </a:p>
        </p:txBody>
      </p:sp>
      <p:sp>
        <p:nvSpPr>
          <p:cNvPr id="5" name="Объект 4"/>
          <p:cNvSpPr>
            <a:spLocks noGrp="1"/>
          </p:cNvSpPr>
          <p:nvPr>
            <p:ph sz="half" idx="2"/>
          </p:nvPr>
        </p:nvSpPr>
        <p:spPr>
          <a:xfrm>
            <a:off x="4211960" y="1055048"/>
            <a:ext cx="3520440" cy="4525963"/>
          </a:xfrm>
        </p:spPr>
        <p:txBody>
          <a:bodyPr>
            <a:normAutofit fontScale="55000" lnSpcReduction="20000"/>
          </a:bodyPr>
          <a:lstStyle/>
          <a:p>
            <a:r>
              <a:rPr lang="uk-UA" dirty="0"/>
              <a:t>2. У ринковій економіці важливу роль відіграє ділова людина, яка започатковує певну справу, створює підприємство, виступає в ролі </a:t>
            </a:r>
            <a:r>
              <a:rPr lang="uk-UA" u="sng" dirty="0"/>
              <a:t>власника,</a:t>
            </a:r>
            <a:r>
              <a:rPr lang="uk-UA" dirty="0"/>
              <a:t> бере на себе </a:t>
            </a:r>
            <a:r>
              <a:rPr lang="uk-UA" u="sng" dirty="0"/>
              <a:t>ризик</a:t>
            </a:r>
            <a:r>
              <a:rPr lang="uk-UA" dirty="0"/>
              <a:t>, використовуючи свої або позичені фінансові кошти. Визначте її назву: </a:t>
            </a:r>
          </a:p>
          <a:p>
            <a:pPr marL="0" indent="0">
              <a:buNone/>
            </a:pPr>
            <a:r>
              <a:rPr lang="uk-UA" dirty="0"/>
              <a:t>A. Менеджер </a:t>
            </a:r>
          </a:p>
          <a:p>
            <a:pPr marL="0" indent="0">
              <a:buNone/>
            </a:pPr>
            <a:r>
              <a:rPr lang="uk-UA" dirty="0"/>
              <a:t>*B. </a:t>
            </a:r>
            <a:r>
              <a:rPr lang="uk-UA" b="1" dirty="0"/>
              <a:t>Підприємець </a:t>
            </a:r>
          </a:p>
          <a:p>
            <a:pPr marL="0" indent="0">
              <a:buNone/>
            </a:pPr>
            <a:r>
              <a:rPr lang="uk-UA" dirty="0"/>
              <a:t>C. Акціонер </a:t>
            </a:r>
          </a:p>
          <a:p>
            <a:pPr marL="0" indent="0">
              <a:buNone/>
            </a:pPr>
            <a:r>
              <a:rPr lang="uk-UA" dirty="0"/>
              <a:t>D. Маркетолог </a:t>
            </a:r>
          </a:p>
          <a:p>
            <a:endParaRPr lang="uk-UA" dirty="0"/>
          </a:p>
        </p:txBody>
      </p:sp>
    </p:spTree>
    <p:extLst>
      <p:ext uri="{BB962C8B-B14F-4D97-AF65-F5344CB8AC3E}">
        <p14:creationId xmlns:p14="http://schemas.microsoft.com/office/powerpoint/2010/main" val="3173810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242048" cy="626328"/>
          </a:xfrm>
        </p:spPr>
        <p:txBody>
          <a:bodyPr>
            <a:normAutofit/>
          </a:bodyPr>
          <a:lstStyle/>
          <a:p>
            <a:pPr algn="ctr"/>
            <a:r>
              <a:rPr lang="uk-UA" sz="2000" dirty="0" smtClean="0"/>
              <a:t>Приклади тестів </a:t>
            </a:r>
            <a:r>
              <a:rPr lang="uk-UA" sz="2000" u="sng" dirty="0" smtClean="0"/>
              <a:t>КРОК-2</a:t>
            </a:r>
            <a:r>
              <a:rPr lang="uk-UA" sz="2000" dirty="0" smtClean="0"/>
              <a:t> з теми: «Теоретичні основи менеджменту</a:t>
            </a:r>
            <a:endParaRPr lang="uk-UA" sz="2000" dirty="0"/>
          </a:p>
        </p:txBody>
      </p:sp>
      <p:sp>
        <p:nvSpPr>
          <p:cNvPr id="4" name="Объект 3"/>
          <p:cNvSpPr>
            <a:spLocks noGrp="1"/>
          </p:cNvSpPr>
          <p:nvPr>
            <p:ph sz="half" idx="1"/>
          </p:nvPr>
        </p:nvSpPr>
        <p:spPr>
          <a:xfrm>
            <a:off x="467544" y="1052736"/>
            <a:ext cx="3520440" cy="4525963"/>
          </a:xfrm>
        </p:spPr>
        <p:txBody>
          <a:bodyPr>
            <a:normAutofit fontScale="55000" lnSpcReduction="20000"/>
          </a:bodyPr>
          <a:lstStyle/>
          <a:p>
            <a:r>
              <a:rPr lang="uk-UA" dirty="0"/>
              <a:t>Важливу роль в управлінській діяльності відіграють принципи менеджменту. Якому принципу менеджменту відповідає наступна характеристика «… організація розглядається як </a:t>
            </a:r>
            <a:r>
              <a:rPr lang="uk-UA" u="sng" dirty="0"/>
              <a:t>відкрита система</a:t>
            </a:r>
            <a:r>
              <a:rPr lang="uk-UA" dirty="0"/>
              <a:t>, яка складається з </a:t>
            </a:r>
            <a:r>
              <a:rPr lang="uk-UA" u="sng" dirty="0"/>
              <a:t>взаємодіючих та взаємопов’язаних елементів</a:t>
            </a:r>
            <a:r>
              <a:rPr lang="uk-UA" dirty="0"/>
              <a:t>»? </a:t>
            </a:r>
          </a:p>
          <a:p>
            <a:pPr marL="0" indent="0">
              <a:buNone/>
            </a:pPr>
            <a:r>
              <a:rPr lang="uk-UA" dirty="0"/>
              <a:t>A. Цілеспрямованість </a:t>
            </a:r>
          </a:p>
          <a:p>
            <a:pPr marL="0" indent="0">
              <a:buNone/>
            </a:pPr>
            <a:r>
              <a:rPr lang="uk-UA" dirty="0"/>
              <a:t>B. Активізація </a:t>
            </a:r>
          </a:p>
          <a:p>
            <a:pPr marL="0" indent="0">
              <a:buNone/>
            </a:pPr>
            <a:r>
              <a:rPr lang="uk-UA" dirty="0"/>
              <a:t>*C. </a:t>
            </a:r>
            <a:r>
              <a:rPr lang="uk-UA" b="1" dirty="0"/>
              <a:t>Системність</a:t>
            </a:r>
            <a:r>
              <a:rPr lang="uk-UA" dirty="0"/>
              <a:t> </a:t>
            </a:r>
          </a:p>
          <a:p>
            <a:pPr marL="0" indent="0">
              <a:buNone/>
            </a:pPr>
            <a:r>
              <a:rPr lang="uk-UA" dirty="0"/>
              <a:t>D. Динамічна рівновага </a:t>
            </a:r>
          </a:p>
          <a:p>
            <a:pPr marL="0" indent="0">
              <a:buNone/>
            </a:pPr>
            <a:r>
              <a:rPr lang="uk-UA" dirty="0"/>
              <a:t>E. Взаємозалежність </a:t>
            </a:r>
          </a:p>
          <a:p>
            <a:endParaRPr lang="uk-UA" dirty="0"/>
          </a:p>
        </p:txBody>
      </p:sp>
      <p:sp>
        <p:nvSpPr>
          <p:cNvPr id="5" name="Объект 4"/>
          <p:cNvSpPr>
            <a:spLocks noGrp="1"/>
          </p:cNvSpPr>
          <p:nvPr>
            <p:ph sz="half" idx="2"/>
          </p:nvPr>
        </p:nvSpPr>
        <p:spPr>
          <a:xfrm>
            <a:off x="4226310" y="1052735"/>
            <a:ext cx="3520440" cy="4525963"/>
          </a:xfrm>
        </p:spPr>
        <p:txBody>
          <a:bodyPr>
            <a:normAutofit fontScale="55000" lnSpcReduction="20000"/>
          </a:bodyPr>
          <a:lstStyle/>
          <a:p>
            <a:r>
              <a:rPr lang="uk-UA" dirty="0"/>
              <a:t>На оптовій фармацевтичній фірмі було порушено графік постачання аптек регіону через пошкодження системи здійснення замовлень. Менеджер приймає рішення </a:t>
            </a:r>
            <a:r>
              <a:rPr lang="uk-UA" u="sng" dirty="0"/>
              <a:t>оптимізувати цю систему шляхом встановлення сучасної комп’ютерної програми</a:t>
            </a:r>
            <a:r>
              <a:rPr lang="uk-UA" dirty="0"/>
              <a:t>. Яку роль, за Мінцбергом, він при цьому виконує? </a:t>
            </a:r>
          </a:p>
          <a:p>
            <a:pPr marL="0" indent="0">
              <a:buNone/>
            </a:pPr>
            <a:r>
              <a:rPr lang="uk-UA" dirty="0"/>
              <a:t>*A. </a:t>
            </a:r>
            <a:r>
              <a:rPr lang="uk-UA" b="1" dirty="0"/>
              <a:t>Ліквідатора порушень </a:t>
            </a:r>
          </a:p>
          <a:p>
            <a:pPr marL="0" indent="0">
              <a:buNone/>
            </a:pPr>
            <a:r>
              <a:rPr lang="uk-UA" dirty="0"/>
              <a:t>B. Розповсюджувача інформації </a:t>
            </a:r>
          </a:p>
          <a:p>
            <a:pPr marL="0" indent="0">
              <a:buNone/>
            </a:pPr>
            <a:r>
              <a:rPr lang="uk-UA" dirty="0"/>
              <a:t>C. Формального керівника </a:t>
            </a:r>
          </a:p>
          <a:p>
            <a:pPr marL="0" indent="0">
              <a:buNone/>
            </a:pPr>
            <a:r>
              <a:rPr lang="uk-UA" dirty="0"/>
              <a:t>D. Посередника </a:t>
            </a:r>
          </a:p>
          <a:p>
            <a:pPr marL="0" indent="0">
              <a:buNone/>
            </a:pPr>
            <a:r>
              <a:rPr lang="uk-UA" dirty="0"/>
              <a:t>E. Лідера </a:t>
            </a:r>
          </a:p>
          <a:p>
            <a:pPr marL="0" indent="0">
              <a:buNone/>
            </a:pPr>
            <a:endParaRPr lang="uk-UA" dirty="0"/>
          </a:p>
        </p:txBody>
      </p:sp>
    </p:spTree>
    <p:extLst>
      <p:ext uri="{BB962C8B-B14F-4D97-AF65-F5344CB8AC3E}">
        <p14:creationId xmlns:p14="http://schemas.microsoft.com/office/powerpoint/2010/main" val="1201225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242048" cy="698336"/>
          </a:xfrm>
        </p:spPr>
        <p:txBody>
          <a:bodyPr>
            <a:normAutofit/>
          </a:bodyPr>
          <a:lstStyle/>
          <a:p>
            <a:pPr algn="ctr"/>
            <a:r>
              <a:rPr lang="uk-UA" sz="2000" dirty="0" smtClean="0"/>
              <a:t>Приклади тестів </a:t>
            </a:r>
            <a:r>
              <a:rPr lang="uk-UA" sz="2000" u="sng" dirty="0" smtClean="0"/>
              <a:t>КРОК-2</a:t>
            </a:r>
            <a:r>
              <a:rPr lang="uk-UA" sz="2000" dirty="0" smtClean="0"/>
              <a:t> з теми: «Теоретичні основи менеджменту</a:t>
            </a:r>
            <a:endParaRPr lang="uk-UA" sz="2000" dirty="0"/>
          </a:p>
        </p:txBody>
      </p:sp>
      <p:sp>
        <p:nvSpPr>
          <p:cNvPr id="4" name="Объект 3"/>
          <p:cNvSpPr>
            <a:spLocks noGrp="1"/>
          </p:cNvSpPr>
          <p:nvPr>
            <p:ph sz="half" idx="1"/>
          </p:nvPr>
        </p:nvSpPr>
        <p:spPr>
          <a:xfrm>
            <a:off x="251520" y="1124744"/>
            <a:ext cx="3520440" cy="4525963"/>
          </a:xfrm>
        </p:spPr>
        <p:txBody>
          <a:bodyPr>
            <a:normAutofit fontScale="62500" lnSpcReduction="20000"/>
          </a:bodyPr>
          <a:lstStyle/>
          <a:p>
            <a:r>
              <a:rPr lang="uk-UA" dirty="0"/>
              <a:t>Який розподіл праці в аптеці «Примула» формує групи фахівців у рецептурно-виробничий відділ, відділ готових лікарських форм тощо? </a:t>
            </a:r>
          </a:p>
          <a:p>
            <a:pPr marL="0" indent="0">
              <a:buNone/>
            </a:pPr>
            <a:r>
              <a:rPr lang="uk-UA" b="1" dirty="0"/>
              <a:t>*A. Горизонтальний </a:t>
            </a:r>
          </a:p>
          <a:p>
            <a:pPr marL="0" indent="0">
              <a:buNone/>
            </a:pPr>
            <a:r>
              <a:rPr lang="uk-UA" dirty="0"/>
              <a:t>B. Вертикальний </a:t>
            </a:r>
          </a:p>
          <a:p>
            <a:pPr marL="0" indent="0">
              <a:buNone/>
            </a:pPr>
            <a:r>
              <a:rPr lang="uk-UA" dirty="0"/>
              <a:t>C. Вертикально-горизонтальний </a:t>
            </a:r>
          </a:p>
          <a:p>
            <a:pPr marL="0" indent="0">
              <a:buNone/>
            </a:pPr>
            <a:r>
              <a:rPr lang="uk-UA" dirty="0"/>
              <a:t>D. Діагональний </a:t>
            </a:r>
          </a:p>
          <a:p>
            <a:pPr marL="0" indent="0">
              <a:buNone/>
            </a:pPr>
            <a:r>
              <a:rPr lang="uk-UA" dirty="0"/>
              <a:t>E. Шаховий </a:t>
            </a:r>
          </a:p>
          <a:p>
            <a:endParaRPr lang="uk-UA" dirty="0"/>
          </a:p>
        </p:txBody>
      </p:sp>
      <p:sp>
        <p:nvSpPr>
          <p:cNvPr id="5" name="Объект 4"/>
          <p:cNvSpPr>
            <a:spLocks noGrp="1"/>
          </p:cNvSpPr>
          <p:nvPr>
            <p:ph sz="half" idx="2"/>
          </p:nvPr>
        </p:nvSpPr>
        <p:spPr>
          <a:xfrm>
            <a:off x="4160576" y="1124744"/>
            <a:ext cx="3520440" cy="4525963"/>
          </a:xfrm>
        </p:spPr>
        <p:txBody>
          <a:bodyPr>
            <a:normAutofit fontScale="62500" lnSpcReduction="20000"/>
          </a:bodyPr>
          <a:lstStyle/>
          <a:p>
            <a:r>
              <a:rPr lang="uk-UA" dirty="0"/>
              <a:t>Процес управління вимагає розподілу управлінської праці на фармацевтичному підприємстві. Що утворюється в результаті </a:t>
            </a:r>
            <a:r>
              <a:rPr lang="uk-UA" u="sng" dirty="0"/>
              <a:t>вертикального поділу праці</a:t>
            </a:r>
            <a:r>
              <a:rPr lang="uk-UA" dirty="0"/>
              <a:t>? </a:t>
            </a:r>
          </a:p>
          <a:p>
            <a:pPr marL="0" indent="0">
              <a:buNone/>
            </a:pPr>
            <a:r>
              <a:rPr lang="uk-UA" dirty="0"/>
              <a:t>A. Виробничі підрозділи </a:t>
            </a:r>
          </a:p>
          <a:p>
            <a:pPr marL="0" indent="0">
              <a:buNone/>
            </a:pPr>
            <a:r>
              <a:rPr lang="uk-UA" b="1" dirty="0"/>
              <a:t>*B. Технічний, управлінський та інституційний рівні управління </a:t>
            </a:r>
          </a:p>
          <a:p>
            <a:pPr marL="0" indent="0">
              <a:buNone/>
            </a:pPr>
            <a:r>
              <a:rPr lang="uk-UA" dirty="0"/>
              <a:t>C. Управлінські служби </a:t>
            </a:r>
          </a:p>
          <a:p>
            <a:pPr marL="0" indent="0">
              <a:buNone/>
            </a:pPr>
            <a:r>
              <a:rPr lang="uk-UA" dirty="0"/>
              <a:t>D. Неформальні групи </a:t>
            </a:r>
          </a:p>
          <a:p>
            <a:pPr marL="0" indent="0">
              <a:buNone/>
            </a:pPr>
            <a:r>
              <a:rPr lang="uk-UA" dirty="0"/>
              <a:t>E. Схематичне зображення організації </a:t>
            </a:r>
          </a:p>
          <a:p>
            <a:pPr marL="0" indent="0">
              <a:buNone/>
            </a:pPr>
            <a:endParaRPr lang="uk-UA" dirty="0"/>
          </a:p>
        </p:txBody>
      </p:sp>
    </p:spTree>
    <p:extLst>
      <p:ext uri="{BB962C8B-B14F-4D97-AF65-F5344CB8AC3E}">
        <p14:creationId xmlns:p14="http://schemas.microsoft.com/office/powerpoint/2010/main" val="1399232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239000" cy="626328"/>
          </a:xfrm>
        </p:spPr>
        <p:txBody>
          <a:bodyPr/>
          <a:lstStyle/>
          <a:p>
            <a:pPr algn="ctr"/>
            <a:r>
              <a:rPr lang="uk-UA" dirty="0" smtClean="0"/>
              <a:t>Дякую за увагу!</a:t>
            </a:r>
            <a:endParaRPr lang="ru-RU" dirty="0"/>
          </a:p>
        </p:txBody>
      </p:sp>
      <p:pic>
        <p:nvPicPr>
          <p:cNvPr id="4" name="Picture 2" descr="Белые человечки для презентации на прозрачном фоне - фото и картинки  abrakadabra.f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484784"/>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719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2981</TotalTime>
  <Words>2058</Words>
  <Application>Microsoft Office PowerPoint</Application>
  <PresentationFormat>Экран (4:3)</PresentationFormat>
  <Paragraphs>303</Paragraphs>
  <Slides>28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Calibri</vt:lpstr>
      <vt:lpstr>Times New Roman</vt:lpstr>
      <vt:lpstr>Trebuchet MS</vt:lpstr>
      <vt:lpstr>Wingdings</vt:lpstr>
      <vt:lpstr>Wingdings 2</vt:lpstr>
      <vt:lpstr>Изящная</vt:lpstr>
      <vt:lpstr>Одеський національний медичний університет Кафедра Організації та економіки фармації з післядипломною підготовкою</vt:lpstr>
      <vt:lpstr>КРОК-2</vt:lpstr>
      <vt:lpstr>Структура дисципліни</vt:lpstr>
      <vt:lpstr>Структура дисципліни</vt:lpstr>
      <vt:lpstr>План лекції</vt:lpstr>
      <vt:lpstr>Значення і поняття менеджменту</vt:lpstr>
      <vt:lpstr>Основні визначення</vt:lpstr>
      <vt:lpstr>Етапи розвитку менеджменту</vt:lpstr>
      <vt:lpstr>Етапи розвитку менеджменту</vt:lpstr>
      <vt:lpstr>Презентация PowerPoint</vt:lpstr>
      <vt:lpstr>Основні визначення</vt:lpstr>
      <vt:lpstr>Десять управлінських ролей за Мінцбергом</vt:lpstr>
      <vt:lpstr>Десять управлінських ролей за Мінцбергом</vt:lpstr>
      <vt:lpstr>Десять управлінських ролей за Мінцбергом</vt:lpstr>
      <vt:lpstr>СПІВВІДНОШЕННЯ МІЖ ПОНЯТТЯМИ  “УПРАВЛІННЯ” І  “МЕНЕДЖМЕНТ”</vt:lpstr>
      <vt:lpstr>Підходи в управлінні</vt:lpstr>
      <vt:lpstr>Процесний підхід</vt:lpstr>
      <vt:lpstr>Системний підхід</vt:lpstr>
      <vt:lpstr>ситуаційний підхід</vt:lpstr>
      <vt:lpstr>Основні принципи менеджменту та їх характеристика</vt:lpstr>
      <vt:lpstr>Основні принципи менеджменту та їх характеристика</vt:lpstr>
      <vt:lpstr>Порівняльна характеристика  японської та американської моделей менеджменту</vt:lpstr>
      <vt:lpstr>Порівняльна характеристика  японської та американської моделей менеджменту</vt:lpstr>
      <vt:lpstr>Поділ праці</vt:lpstr>
      <vt:lpstr>Приклади тестів КРОК-2 з теми: «Теоретичні основи менеджменту</vt:lpstr>
      <vt:lpstr>Приклади тестів КРОК-2 з теми: «Теоретичні основи менеджменту</vt:lpstr>
      <vt:lpstr>Приклади тестів КРОК-2 з теми: «Теоретичні основи менеджменту</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186</cp:revision>
  <dcterms:created xsi:type="dcterms:W3CDTF">2022-09-08T14:07:54Z</dcterms:created>
  <dcterms:modified xsi:type="dcterms:W3CDTF">2026-02-03T14:12:56Z</dcterms:modified>
</cp:coreProperties>
</file>