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19"/>
  </p:notesMasterIdLst>
  <p:sldIdLst>
    <p:sldId id="256" r:id="rId2"/>
    <p:sldId id="257" r:id="rId3"/>
    <p:sldId id="323" r:id="rId4"/>
    <p:sldId id="324" r:id="rId5"/>
    <p:sldId id="325" r:id="rId6"/>
    <p:sldId id="326" r:id="rId7"/>
    <p:sldId id="332" r:id="rId8"/>
    <p:sldId id="333" r:id="rId9"/>
    <p:sldId id="334" r:id="rId10"/>
    <p:sldId id="327" r:id="rId11"/>
    <p:sldId id="335" r:id="rId12"/>
    <p:sldId id="328" r:id="rId13"/>
    <p:sldId id="330" r:id="rId14"/>
    <p:sldId id="331" r:id="rId15"/>
    <p:sldId id="329" r:id="rId16"/>
    <p:sldId id="336" r:id="rId17"/>
    <p:sldId id="30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10" autoAdjust="0"/>
  </p:normalViewPr>
  <p:slideViewPr>
    <p:cSldViewPr>
      <p:cViewPr varScale="1">
        <p:scale>
          <a:sx n="89" d="100"/>
          <a:sy n="89" d="100"/>
        </p:scale>
        <p:origin x="1038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3AB797-051F-4503-A082-79CCDC690F73}" type="doc">
      <dgm:prSet loTypeId="urn:microsoft.com/office/officeart/2009/3/layout/PlusandMinus" loCatId="relationship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uk-UA"/>
        </a:p>
      </dgm:t>
    </dgm:pt>
    <dgm:pt modelId="{66A2DC86-34AD-4800-A6A1-C8B53B902978}">
      <dgm:prSet phldrT="[Текст]" custT="1"/>
      <dgm:spPr/>
      <dgm:t>
        <a:bodyPr/>
        <a:lstStyle/>
        <a:p>
          <a:pPr algn="just"/>
          <a:r>
            <a:rPr lang="uk-UA" sz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14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управляються з допомогою лідерів з метою розв'язання певних завдань на основі конкретної ієрархії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 algn="just"/>
          <a:r>
            <a:rPr lang="uk-UA" sz="14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мають певну структуру управління і взаємодії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/>
          <a:r>
            <a:rPr lang="uk-UA" sz="14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використовують у своїй діяльності неписані правила (норми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);</a:t>
          </a:r>
          <a:endParaRPr lang="uk-UA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/>
          <a:r>
            <a:rPr lang="uk-UA" sz="14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застосовують певну систему винагород, заохочень і санкцій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uk-UA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F90C7F-66FA-456E-82C8-5FC58DCB3F4A}" type="parTrans" cxnId="{A23952CC-199A-4314-A121-BE9D2623D0E8}">
      <dgm:prSet/>
      <dgm:spPr/>
      <dgm:t>
        <a:bodyPr/>
        <a:lstStyle/>
        <a:p>
          <a:endParaRPr lang="uk-UA"/>
        </a:p>
      </dgm:t>
    </dgm:pt>
    <dgm:pt modelId="{E085B393-A966-410B-B311-98C7D5F236EF}" type="sibTrans" cxnId="{A23952CC-199A-4314-A121-BE9D2623D0E8}">
      <dgm:prSet/>
      <dgm:spPr/>
      <dgm:t>
        <a:bodyPr/>
        <a:lstStyle/>
        <a:p>
          <a:endParaRPr lang="uk-UA"/>
        </a:p>
      </dgm:t>
    </dgm:pt>
    <dgm:pt modelId="{336095B5-5D81-4701-957F-01BAA8724FCE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uk-UA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формальні групи створюються за продуманим планом, а неформальні спонтанно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uk-UA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структура формальних груп створюється свідомо, нефор­мальних — в результаті соціальної взаємодії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uk-UA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працівники формальної групи вступають до неї з метою реалізації її цілей, отримання доходу, досягнення престижу тощо, а до неформальної — для задоволення потреб у причетності, взаємодопомозі, взаємозахисті, тісному спілкуванні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uk-UA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формальна група створюється, як правило, за рішенням керівників, а неформальна — в результаті виникнення зацікавленості, симпатії тощо.</a:t>
          </a:r>
          <a:endParaRPr lang="uk-UA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DD3595-2D41-44CB-9956-C2CA1F7B2E55}" type="parTrans" cxnId="{E80DBD87-5EF5-45AA-911A-9ADF3E0B113A}">
      <dgm:prSet/>
      <dgm:spPr/>
      <dgm:t>
        <a:bodyPr/>
        <a:lstStyle/>
        <a:p>
          <a:endParaRPr lang="uk-UA"/>
        </a:p>
      </dgm:t>
    </dgm:pt>
    <dgm:pt modelId="{4F9C1861-8130-4D0C-9CF2-9F97F2A34B9D}" type="sibTrans" cxnId="{E80DBD87-5EF5-45AA-911A-9ADF3E0B113A}">
      <dgm:prSet/>
      <dgm:spPr/>
      <dgm:t>
        <a:bodyPr/>
        <a:lstStyle/>
        <a:p>
          <a:endParaRPr lang="uk-UA"/>
        </a:p>
      </dgm:t>
    </dgm:pt>
    <dgm:pt modelId="{E6C4DE06-8641-4F43-A61E-243658663D1F}" type="pres">
      <dgm:prSet presAssocID="{273AB797-051F-4503-A082-79CCDC690F73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830E425B-C95F-42A9-8E91-3673FD6B71B3}" type="pres">
      <dgm:prSet presAssocID="{273AB797-051F-4503-A082-79CCDC690F73}" presName="Background" presStyleLbl="bgImgPlace1" presStyleIdx="0" presStyleCnt="1" custScaleX="107077" custScaleY="116077"/>
      <dgm:spPr/>
    </dgm:pt>
    <dgm:pt modelId="{9B7283B2-1A3C-48A3-9B19-500D5659A462}" type="pres">
      <dgm:prSet presAssocID="{273AB797-051F-4503-A082-79CCDC690F73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00F5FCF-C17A-4B33-8C1B-9DC6BE54AEAD}" type="pres">
      <dgm:prSet presAssocID="{273AB797-051F-4503-A082-79CCDC690F73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C2C0F58-9A05-49CA-9EFF-73F6F4CADE13}" type="pres">
      <dgm:prSet presAssocID="{273AB797-051F-4503-A082-79CCDC690F73}" presName="Plus" presStyleLbl="alignNode1" presStyleIdx="0" presStyleCnt="2"/>
      <dgm:spPr/>
    </dgm:pt>
    <dgm:pt modelId="{2624EEB6-21CE-4760-BA63-19DD36E7A031}" type="pres">
      <dgm:prSet presAssocID="{273AB797-051F-4503-A082-79CCDC690F73}" presName="Minus" presStyleLbl="alignNode1" presStyleIdx="1" presStyleCnt="2"/>
      <dgm:spPr/>
    </dgm:pt>
    <dgm:pt modelId="{95EAB844-16FF-402C-AE96-4380424D108B}" type="pres">
      <dgm:prSet presAssocID="{273AB797-051F-4503-A082-79CCDC690F73}" presName="Divider" presStyleLbl="parChTrans1D1" presStyleIdx="0" presStyleCnt="1"/>
      <dgm:spPr/>
    </dgm:pt>
  </dgm:ptLst>
  <dgm:cxnLst>
    <dgm:cxn modelId="{E2FF0C38-976A-48A3-BDCC-EBF0F4710361}" type="presOf" srcId="{273AB797-051F-4503-A082-79CCDC690F73}" destId="{E6C4DE06-8641-4F43-A61E-243658663D1F}" srcOrd="0" destOrd="0" presId="urn:microsoft.com/office/officeart/2009/3/layout/PlusandMinus"/>
    <dgm:cxn modelId="{E80DBD87-5EF5-45AA-911A-9ADF3E0B113A}" srcId="{273AB797-051F-4503-A082-79CCDC690F73}" destId="{336095B5-5D81-4701-957F-01BAA8724FCE}" srcOrd="1" destOrd="0" parTransId="{33DD3595-2D41-44CB-9956-C2CA1F7B2E55}" sibTransId="{4F9C1861-8130-4D0C-9CF2-9F97F2A34B9D}"/>
    <dgm:cxn modelId="{DD938487-CD3E-42B8-A766-E97C80FA23B9}" type="presOf" srcId="{66A2DC86-34AD-4800-A6A1-C8B53B902978}" destId="{9B7283B2-1A3C-48A3-9B19-500D5659A462}" srcOrd="0" destOrd="0" presId="urn:microsoft.com/office/officeart/2009/3/layout/PlusandMinus"/>
    <dgm:cxn modelId="{A23952CC-199A-4314-A121-BE9D2623D0E8}" srcId="{273AB797-051F-4503-A082-79CCDC690F73}" destId="{66A2DC86-34AD-4800-A6A1-C8B53B902978}" srcOrd="0" destOrd="0" parTransId="{36F90C7F-66FA-456E-82C8-5FC58DCB3F4A}" sibTransId="{E085B393-A966-410B-B311-98C7D5F236EF}"/>
    <dgm:cxn modelId="{AD0F1584-4EBF-4E7D-BCD3-605D6FD596E1}" type="presOf" srcId="{336095B5-5D81-4701-957F-01BAA8724FCE}" destId="{000F5FCF-C17A-4B33-8C1B-9DC6BE54AEAD}" srcOrd="0" destOrd="0" presId="urn:microsoft.com/office/officeart/2009/3/layout/PlusandMinus"/>
    <dgm:cxn modelId="{5357EA2F-4633-4D7C-B954-841598DB656C}" type="presParOf" srcId="{E6C4DE06-8641-4F43-A61E-243658663D1F}" destId="{830E425B-C95F-42A9-8E91-3673FD6B71B3}" srcOrd="0" destOrd="0" presId="urn:microsoft.com/office/officeart/2009/3/layout/PlusandMinus"/>
    <dgm:cxn modelId="{8BD89238-46BD-47F0-897B-373C1F31D7DF}" type="presParOf" srcId="{E6C4DE06-8641-4F43-A61E-243658663D1F}" destId="{9B7283B2-1A3C-48A3-9B19-500D5659A462}" srcOrd="1" destOrd="0" presId="urn:microsoft.com/office/officeart/2009/3/layout/PlusandMinus"/>
    <dgm:cxn modelId="{A20036CC-D080-4948-92A5-CA9ACB617FA8}" type="presParOf" srcId="{E6C4DE06-8641-4F43-A61E-243658663D1F}" destId="{000F5FCF-C17A-4B33-8C1B-9DC6BE54AEAD}" srcOrd="2" destOrd="0" presId="urn:microsoft.com/office/officeart/2009/3/layout/PlusandMinus"/>
    <dgm:cxn modelId="{3FE38767-DA41-4AFE-AEDA-03C29E3C8CCE}" type="presParOf" srcId="{E6C4DE06-8641-4F43-A61E-243658663D1F}" destId="{EC2C0F58-9A05-49CA-9EFF-73F6F4CADE13}" srcOrd="3" destOrd="0" presId="urn:microsoft.com/office/officeart/2009/3/layout/PlusandMinus"/>
    <dgm:cxn modelId="{28157257-1726-49EB-A145-0B8FD6A76AE0}" type="presParOf" srcId="{E6C4DE06-8641-4F43-A61E-243658663D1F}" destId="{2624EEB6-21CE-4760-BA63-19DD36E7A031}" srcOrd="4" destOrd="0" presId="urn:microsoft.com/office/officeart/2009/3/layout/PlusandMinus"/>
    <dgm:cxn modelId="{72DFA121-C79E-43E5-9878-2E35E028627E}" type="presParOf" srcId="{E6C4DE06-8641-4F43-A61E-243658663D1F}" destId="{95EAB844-16FF-402C-AE96-4380424D108B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0E425B-C95F-42A9-8E91-3673FD6B71B3}">
      <dsp:nvSpPr>
        <dsp:cNvPr id="0" name=""/>
        <dsp:cNvSpPr/>
      </dsp:nvSpPr>
      <dsp:spPr>
        <a:xfrm>
          <a:off x="432060" y="1100720"/>
          <a:ext cx="6797173" cy="3807989"/>
        </a:xfrm>
        <a:prstGeom prst="rect">
          <a:avLst/>
        </a:prstGeom>
        <a:gradFill rotWithShape="0">
          <a:gsLst>
            <a:gs pos="0">
              <a:schemeClr val="accent3">
                <a:tint val="5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3">
                <a:tint val="5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3">
                <a:tint val="5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3">
                <a:tint val="5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3">
                <a:tint val="5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3">
              <a:tint val="5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7283B2-1A3C-48A3-9B19-500D5659A462}">
      <dsp:nvSpPr>
        <dsp:cNvPr id="0" name=""/>
        <dsp:cNvSpPr/>
      </dsp:nvSpPr>
      <dsp:spPr>
        <a:xfrm>
          <a:off x="846390" y="1748095"/>
          <a:ext cx="2947774" cy="2806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14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управляються з допомогою лідерів з метою розв'язання певних завдань на основі конкретної ієрархії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мають певну структуру управління і взаємодії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використовують у своїй діяльності неписані правила (норми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);</a:t>
          </a:r>
          <a:endParaRPr lang="uk-UA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застосовують певну систему винагород, заохочень і санкцій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uk-UA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6390" y="1748095"/>
        <a:ext cx="2947774" cy="2806489"/>
      </dsp:txXfrm>
    </dsp:sp>
    <dsp:sp modelId="{000F5FCF-C17A-4B33-8C1B-9DC6BE54AEAD}">
      <dsp:nvSpPr>
        <dsp:cNvPr id="0" name=""/>
        <dsp:cNvSpPr/>
      </dsp:nvSpPr>
      <dsp:spPr>
        <a:xfrm>
          <a:off x="3859833" y="1748095"/>
          <a:ext cx="2947774" cy="2806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uk-UA" sz="12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формальні групи створюються за продуманим планом, а неформальні спонтанно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uk-UA" sz="12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структура формальних груп створюється свідомо, нефор­мальних — в результаті соціальної взаємодії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uk-UA" sz="12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працівники формальної групи вступають до неї з метою реалізації її цілей, отримання доходу, досягнення престижу тощо, а до неформальної — для задоволення потреб у причетності, взаємодопомозі, взаємозахисті, тісному спілкуванні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uk-UA" sz="12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формальна група створюється, як правило, за рішенням керівників, а неформальна — в результаті виникнення зацікавленості, симпатії тощо.</a:t>
          </a:r>
          <a:endParaRPr lang="uk-UA" sz="12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59833" y="1748095"/>
        <a:ext cx="2947774" cy="2806489"/>
      </dsp:txXfrm>
    </dsp:sp>
    <dsp:sp modelId="{EC2C0F58-9A05-49CA-9EFF-73F6F4CADE13}">
      <dsp:nvSpPr>
        <dsp:cNvPr id="0" name=""/>
        <dsp:cNvSpPr/>
      </dsp:nvSpPr>
      <dsp:spPr>
        <a:xfrm>
          <a:off x="0" y="707914"/>
          <a:ext cx="1240400" cy="1240400"/>
        </a:xfrm>
        <a:prstGeom prst="plus">
          <a:avLst>
            <a:gd name="adj" fmla="val 3281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3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3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3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 w="1143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chemeClr val="accent3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24EEB6-21CE-4760-BA63-19DD36E7A031}">
      <dsp:nvSpPr>
        <dsp:cNvPr id="0" name=""/>
        <dsp:cNvSpPr/>
      </dsp:nvSpPr>
      <dsp:spPr>
        <a:xfrm>
          <a:off x="6129036" y="1153992"/>
          <a:ext cx="1167435" cy="40006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3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3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3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 w="1143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chemeClr val="accent3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EAB844-16FF-402C-AE96-4380424D108B}">
      <dsp:nvSpPr>
        <dsp:cNvPr id="0" name=""/>
        <dsp:cNvSpPr/>
      </dsp:nvSpPr>
      <dsp:spPr>
        <a:xfrm>
          <a:off x="3830647" y="1754096"/>
          <a:ext cx="729" cy="2680467"/>
        </a:xfrm>
        <a:prstGeom prst="line">
          <a:avLst/>
        </a:prstGeom>
        <a:noFill/>
        <a:ln w="400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88641"/>
            <a:ext cx="5986667" cy="1296143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uk-UA" sz="2000" b="1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  <a:br>
              <a:rPr lang="uk-UA" sz="2000" b="1" dirty="0" smtClean="0">
                <a:solidFill>
                  <a:schemeClr val="bg1"/>
                </a:solidFill>
              </a:rPr>
            </a:br>
            <a:r>
              <a:rPr lang="uk-UA" sz="2000" b="1" dirty="0" smtClean="0">
                <a:solidFill>
                  <a:schemeClr val="bg1"/>
                </a:solidFill>
              </a:rPr>
              <a:t>Кафедра Організації та економіки фармації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</a:rPr>
              <a:t>з післядипломною підготовкою</a:t>
            </a:r>
            <a:endParaRPr lang="ru-RU" sz="2000" u="sng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1916832"/>
            <a:ext cx="6305076" cy="1296144"/>
          </a:xfrm>
        </p:spPr>
        <p:txBody>
          <a:bodyPr>
            <a:normAutofit/>
          </a:bodyPr>
          <a:lstStyle/>
          <a:p>
            <a:pPr algn="ctr"/>
            <a:r>
              <a:rPr lang="uk-UA" sz="2400" b="1" u="sng" dirty="0">
                <a:solidFill>
                  <a:schemeClr val="bg1"/>
                </a:solidFill>
              </a:rPr>
              <a:t>Лекція </a:t>
            </a:r>
            <a:r>
              <a:rPr lang="uk-UA" sz="2400" b="1" u="sng" dirty="0" smtClean="0">
                <a:solidFill>
                  <a:schemeClr val="bg1"/>
                </a:solidFill>
              </a:rPr>
              <a:t>2. </a:t>
            </a:r>
          </a:p>
          <a:p>
            <a:pPr algn="ctr"/>
            <a:r>
              <a:rPr lang="uk-UA" sz="2400" dirty="0"/>
              <a:t>Організація як об’єкт управління.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640479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Одеса 2026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та  маркетинг</a:t>
            </a:r>
            <a:endParaRPr lang="ru-RU" sz="25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837" y="2852936"/>
            <a:ext cx="5071001" cy="338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850106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tx1"/>
                </a:solidFill>
              </a:rPr>
              <a:t>План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tx1"/>
                </a:solidFill>
              </a:rPr>
              <a:t>лекції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0768"/>
            <a:ext cx="7416824" cy="2448272"/>
          </a:xfrm>
        </p:spPr>
        <p:txBody>
          <a:bodyPr>
            <a:normAutofit fontScale="92500" lnSpcReduction="20000"/>
          </a:bodyPr>
          <a:lstStyle/>
          <a:p>
            <a:pPr marL="388620" indent="-342900"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фармацевтичної системи як об’єкти управління. </a:t>
            </a:r>
          </a:p>
          <a:p>
            <a:pPr marL="388620" indent="-342900"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Внутрішнє та зовнішнє середовище організації</a:t>
            </a:r>
          </a:p>
          <a:p>
            <a:pPr marL="388620" indent="-342900"/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 впливу на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</a:p>
          <a:p>
            <a:pPr marL="388620" indent="-342900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 тестів КРОК-2 з теми лекції</a:t>
            </a:r>
            <a:endPara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Функції управління підприємством. Презентація уроку — Гипермаркет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8542" r="5565" b="10029"/>
          <a:stretch/>
        </p:blipFill>
        <p:spPr bwMode="auto">
          <a:xfrm>
            <a:off x="2627784" y="4221088"/>
            <a:ext cx="3029803" cy="158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86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Організація як об’єкт управління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організацією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слід розуміти групу людей, діяльність яких свідомо, керовано або спонтанно координується для досягнення певної мети. В основі поняття “організація” знаходиться відповідність певної групи кільком </a:t>
            </a:r>
            <a:r>
              <a:rPr lang="uk-UA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обов’язковим </a:t>
            </a:r>
            <a:r>
              <a:rPr lang="uk-UA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хоча б двох людей, котрі вважають себе частиною цієї групи;</a:t>
            </a:r>
          </a:p>
          <a:p>
            <a:pPr lvl="0"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хоча б однієї мети (тобто бажаного кінцевого результату), яку приймають як загальну всі члени певної групи;</a:t>
            </a: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членів групи, які навмисно працюють разом, щоб досягти значущої для всіх мети.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42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9030" y="260648"/>
            <a:ext cx="7239000" cy="698336"/>
          </a:xfrm>
        </p:spPr>
        <p:txBody>
          <a:bodyPr/>
          <a:lstStyle/>
          <a:p>
            <a:pPr algn="ctr"/>
            <a:r>
              <a:rPr lang="uk-UA" dirty="0"/>
              <a:t>Класифікація організацій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556792"/>
            <a:ext cx="7625989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207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3364" y="188640"/>
            <a:ext cx="3429000" cy="1257545"/>
          </a:xfrm>
        </p:spPr>
        <p:txBody>
          <a:bodyPr>
            <a:normAutofit/>
          </a:bodyPr>
          <a:lstStyle/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функціонування організації як відкритої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344010" y="1700808"/>
            <a:ext cx="3692486" cy="4608512"/>
          </a:xfrm>
        </p:spPr>
        <p:txBody>
          <a:bodyPr>
            <a:normAutofit fontScale="25000" lnSpcReduction="20000"/>
          </a:bodyPr>
          <a:lstStyle/>
          <a:p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Відкрита система має певні властивості, а саме :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цілісність (зміна однієї складової зумовлює зміну інших);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одноосібність (кожну складову можна розглядати окремо);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перспективність (розвиток у напрямі удосконалення);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незалежність (можливе відокремлення підсистем);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спеціалізованість (здатність виконувати певний перелік робіт);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 вхідних елементів у вихідні;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централізація (одна зі складових стає домінуючою);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 (тяжіння до розширення, збільшення);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циклічність розвитку;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рівновага;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6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непередбачуваність причин можливих збурень.</a:t>
            </a:r>
          </a:p>
          <a:p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216" t="4496" r="6093" b="2176"/>
          <a:stretch/>
        </p:blipFill>
        <p:spPr>
          <a:xfrm>
            <a:off x="611560" y="1622512"/>
            <a:ext cx="4207701" cy="315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79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178"/>
            <a:ext cx="7239000" cy="554320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Етапи життєвого циклу </a:t>
            </a:r>
            <a:r>
              <a:rPr lang="uk-UA" sz="2400" dirty="0" smtClean="0"/>
              <a:t>організації</a:t>
            </a:r>
            <a:endParaRPr lang="uk-UA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7538241"/>
              </p:ext>
            </p:extLst>
          </p:nvPr>
        </p:nvGraphicFramePr>
        <p:xfrm>
          <a:off x="107504" y="561606"/>
          <a:ext cx="8856984" cy="6265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7488832"/>
              </a:tblGrid>
              <a:tr h="647889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Етапи </a:t>
                      </a:r>
                      <a:r>
                        <a:rPr lang="uk-UA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 ц </a:t>
                      </a: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організації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Характер діяльності організації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227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“</a:t>
                      </a:r>
                      <a:r>
                        <a:rPr lang="uk-UA" sz="14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Народження”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Проникнення на ринок, забезпечення виживання при збитковій діяльності, забезпечення у достатніх обсягах капітальних вкладень для започаткування діяльності організації</a:t>
                      </a:r>
                    </a:p>
                  </a:txBody>
                  <a:tcPr marL="68580" marR="68580" marT="0" marB="0"/>
                </a:tc>
              </a:tr>
              <a:tr h="647889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“Дитинство”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Закріплення на ринку чи його окремих сегментах, забезпечення діяльності на рівні беззбитковості</a:t>
                      </a:r>
                    </a:p>
                  </a:txBody>
                  <a:tcPr marL="68580" marR="68580" marT="0" marB="0"/>
                </a:tc>
              </a:tr>
              <a:tr h="647889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“Юність”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Суттєве розширення цільових сегментів ринку, забезпечення високих темпів зростання прибутку, інвестування розвитку на засадах самофінансування</a:t>
                      </a:r>
                    </a:p>
                  </a:txBody>
                  <a:tcPr marL="68580" marR="68580" marT="0" marB="0"/>
                </a:tc>
              </a:tr>
              <a:tr h="756906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 “Рання зрілість”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Подальше розширення сегментів ринку, орієнтація на регіональну диверсифікацію, забезпечення стабільного росту прибутків і забезпечення їх на оптимальному рівні</a:t>
                      </a:r>
                    </a:p>
                  </a:txBody>
                  <a:tcPr marL="68580" marR="68580" marT="0" marB="0"/>
                </a:tc>
              </a:tr>
              <a:tr h="1154572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 “Завершальна зрілість”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Формування іміджу підприємства, збалансоване зростання, орієнтація на галузеву диверсифікацію діяльності з метою підтримки рівня конкурентоспроможності, забезпечення підтримки рівня прибутковості на оптимальному рівні</a:t>
                      </a:r>
                    </a:p>
                  </a:txBody>
                  <a:tcPr marL="68580" marR="68580" marT="0" marB="0"/>
                </a:tc>
              </a:tr>
              <a:tr h="647889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 “Старіння</a:t>
                      </a:r>
                      <a:r>
                        <a:rPr lang="uk-UA" sz="14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”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Збереження позицій або часткове зменшення обсягів виробництва, згортання діяльності, падіння прибутковості, фінансової стійкості</a:t>
                      </a:r>
                    </a:p>
                  </a:txBody>
                  <a:tcPr marL="68580" marR="68580" marT="0" marB="0"/>
                </a:tc>
              </a:tr>
              <a:tr h="970486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 “Відродження”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Суттєве оновлення форм, видів та напрямів діяльності, забезпечення умов для зростання прибутковості, залучення значних обсягів інвестицій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54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7776864" cy="18705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4500"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визначенням американського економіста Марвіна Шоу,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група (колектив)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це дві і більше особи, які взаємодіють одна з одною таким чином, що кожна особа здійснює вплив на конкретних людей (працівників) і одночасно знаходиться під впливом інших осіб.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Група і колектив є ідентичними термінами, перший, більш розповсюджений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Заході, другий — в нашій країні.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вальная выноска 2"/>
          <p:cNvSpPr/>
          <p:nvPr/>
        </p:nvSpPr>
        <p:spPr>
          <a:xfrm>
            <a:off x="467544" y="2924944"/>
            <a:ext cx="2016224" cy="1008112"/>
          </a:xfrm>
          <a:prstGeom prst="wedgeEllipseCallout">
            <a:avLst>
              <a:gd name="adj1" fmla="val 36746"/>
              <a:gd name="adj2" fmla="val -13811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Формальні групи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5652120" y="2929376"/>
            <a:ext cx="2304256" cy="1008112"/>
          </a:xfrm>
          <a:prstGeom prst="wedgeEllipseCallout">
            <a:avLst>
              <a:gd name="adj1" fmla="val -41953"/>
              <a:gd name="adj2" fmla="val -14398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Неформальні групи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827584" y="5085184"/>
            <a:ext cx="2016224" cy="1008112"/>
          </a:xfrm>
          <a:prstGeom prst="wedgeEllipseCallout">
            <a:avLst>
              <a:gd name="adj1" fmla="val -35551"/>
              <a:gd name="adj2" fmla="val -162660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Цільові групи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3491880" y="5075032"/>
            <a:ext cx="2016224" cy="1008112"/>
          </a:xfrm>
          <a:prstGeom prst="wedgeEllipseCallout">
            <a:avLst>
              <a:gd name="adj1" fmla="val -109714"/>
              <a:gd name="adj2" fmla="val -18346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Комітети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720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784" y="188640"/>
            <a:ext cx="7242048" cy="626328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/>
              <a:t>Порівняльна характеристика формальних та неформальних груп</a:t>
            </a:r>
            <a:endParaRPr lang="uk-UA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5867400"/>
            <a:ext cx="3654112" cy="457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Формальні групи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Неформальні групи</a:t>
            </a:r>
            <a:endParaRPr lang="uk-UA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23528" y="980728"/>
            <a:ext cx="3654112" cy="48459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Групи, які створені за бажанням керівників організації, називаються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формальними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 при поділі праці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горизонтальному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 підрозділів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вертикальному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 рівнів управління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Первинною функцією формальних груп є виконання певних завдань і досягнення конкретних цілей. В будь-якій організації існує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 типи формальних груп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 керівників (командні групи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цільові виробничі (господарські) групи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комітети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Прикладами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 керівників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можуть бути: президент компанії і віце-президент; директор фірми (завідувач аптеки) і завідувачі відділами;  начальник цеху і його заступники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980728"/>
            <a:ext cx="3520440" cy="48459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 увагу менеджер повинен звертати на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неформальні групи,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оскільки вони можуть стати домінуючими в організації, взаємно проникати в інші неформальні і формальні групи і сильно впливати на управління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неформальних груп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 соціального контролю, який здійснюється шляхом установлення і закріплення групових еталонів допустимої поведінки, жорстких санкцій, відчуження тощо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 опору перемінам, який виникає через загрози існуванню самої неформальної групи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неформальних лідерів, які займають фактично таке ж становище, як і лідери формальних груп. Різниця лише у тому, що лідер формальної групи отримує свої повнова­ження офіційно (в конкретній сфері), а лідер неформальної — за рахунок визнання його групою. Тому сфера впливу неформального лідера може виходити за адміністративні межі формальної організації, але все таки його основні функції — це допомога групі в досягненні цілей та закріпленні її існування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006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242048" cy="770344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Порівняльна характеристика формальних та неформальних груп</a:t>
            </a:r>
            <a:endParaRPr lang="uk-UA" sz="24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03332994"/>
              </p:ext>
            </p:extLst>
          </p:nvPr>
        </p:nvGraphicFramePr>
        <p:xfrm>
          <a:off x="323528" y="980728"/>
          <a:ext cx="729647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2736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643192" cy="66068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Фактори впливу на організацію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7704856" cy="4032448"/>
          </a:xfrm>
        </p:spPr>
        <p:txBody>
          <a:bodyPr/>
          <a:lstStyle/>
          <a:p>
            <a:pPr marL="0" indent="0" algn="just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 впливу на організацію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це рушійні сили, які впливають на виробничо-господарську діяльність організації і забезпечують певний рівень отриманих результатів. Фактори визначають будь-які процеси, що здійснюються в організації. Їх можна класифікувати за двома ознаками:</a:t>
            </a:r>
          </a:p>
          <a:p>
            <a:pPr lvl="0"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 впливу (макрорівень, мікрорівень);</a:t>
            </a:r>
          </a:p>
          <a:p>
            <a:pPr lvl="0"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 впливу (внутрішнє, зовнішнє).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640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211144" cy="8767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Класифікація факторів впливу на організацію</a:t>
            </a:r>
            <a:endParaRPr lang="uk-UA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6792"/>
            <a:ext cx="902256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40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6995120" cy="626328"/>
          </a:xfrm>
        </p:spPr>
        <p:txBody>
          <a:bodyPr/>
          <a:lstStyle/>
          <a:p>
            <a:pPr algn="ctr"/>
            <a:r>
              <a:rPr lang="uk-UA" dirty="0" smtClean="0"/>
              <a:t>Внутрішні фактори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260" y="1124744"/>
            <a:ext cx="7765132" cy="2376264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 внутрішнього середовища організації (формують організацію із середини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 факторами внутрішнього середовища в будь-якій організації є цілі, структура, завдання, технологія, працівники та ресурси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3471802"/>
            <a:ext cx="5244084" cy="308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18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42048" cy="62632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Внутрішні фактори організації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68" y="1052736"/>
            <a:ext cx="7062821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54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42048" cy="62632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Внутрішні фактори організації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96752"/>
            <a:ext cx="7378926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53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Зовнішні фактори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896687"/>
            <a:ext cx="6408712" cy="560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20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42048" cy="626328"/>
          </a:xfrm>
        </p:spPr>
        <p:txBody>
          <a:bodyPr/>
          <a:lstStyle/>
          <a:p>
            <a:pPr algn="ctr"/>
            <a:r>
              <a:rPr lang="uk-UA" dirty="0" smtClean="0"/>
              <a:t>Приклади тестів КРОК-2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980728"/>
            <a:ext cx="3960440" cy="28471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точки зору теорії менеджменту до організації як до об’єкта управління висувається низка вимог. Обов’язковою вимогою до організації є наявність хоча б: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*A. 2 людей, які вважають себе частиною цієї групи</a:t>
            </a:r>
            <a:endParaRPr lang="uk-UA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3 людей, які вважають себе частиною цієї групи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5 людей, які вважають себе частиною цієї групи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10 людей, які вважають себе частиною цієї групи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972736"/>
            <a:ext cx="3600400" cy="28584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внутрішнього середовища фармацевтичного підприємства виявив такі риси організації: </a:t>
            </a:r>
            <a:r>
              <a:rPr lang="uk-UA" sz="1400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динамічність, гнучкість організаційної структури, самоконтроль, демократизація комунікацій.</a:t>
            </a: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Визначте тип організації за характером адаптації до змін: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Неформальні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Механістичні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*C. </a:t>
            </a:r>
            <a:r>
              <a:rPr lang="uk-UA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Органістичні</a:t>
            </a:r>
            <a:endParaRPr lang="uk-UA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uk-UA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Комбіновані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uk-UA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993614"/>
            <a:ext cx="3960440" cy="239745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якої змінної внутрішнього середовища аптеки «Провізор» відносять спосіб </a:t>
            </a:r>
            <a:r>
              <a:rPr lang="uk-UA" sz="1400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перетворення вхідних матеріалів (лікарські засоби у вигляді «</a:t>
            </a:r>
            <a:r>
              <a:rPr lang="uk-UA" sz="1400" u="sng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ангро</a:t>
            </a:r>
            <a:r>
              <a:rPr lang="uk-UA" sz="1400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») у кінцевий продукт або послугу (готові лікарські форми)?</a:t>
            </a:r>
            <a:endParaRPr lang="uk-UA" sz="1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Цілі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Завдання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Структура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*D. Технології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 Люди (кадри)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60104" y="3993614"/>
            <a:ext cx="3568280" cy="22695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Вкажіть чинники </a:t>
            </a:r>
            <a:r>
              <a:rPr lang="uk-UA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зовнішнього середовища прямої дії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які впливають на організацію: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Стан економіки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*B. Споживачі, постачальники, конкуренти, посередники</a:t>
            </a:r>
            <a:endParaRPr lang="uk-UA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Соціально-культурні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Демографічні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 Науково-технічний </a:t>
            </a:r>
            <a:r>
              <a:rPr lang="uk-UA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прогрес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uk-UA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896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4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719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2747</TotalTime>
  <Words>1168</Words>
  <Application>Microsoft Office PowerPoint</Application>
  <PresentationFormat>Экран (4:3)</PresentationFormat>
  <Paragraphs>114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Одеський національний медичний університет Кафедра Організації та економіки фармації з післядипломною підготовкою</vt:lpstr>
      <vt:lpstr>План лекції</vt:lpstr>
      <vt:lpstr>Організація як об’єкт управління</vt:lpstr>
      <vt:lpstr>Класифікація організацій</vt:lpstr>
      <vt:lpstr>Процес функціонування організації як відкритої системи</vt:lpstr>
      <vt:lpstr>Етапи життєвого циклу організації</vt:lpstr>
      <vt:lpstr>Презентация PowerPoint</vt:lpstr>
      <vt:lpstr>Порівняльна характеристика формальних та неформальних груп</vt:lpstr>
      <vt:lpstr>Порівняльна характеристика формальних та неформальних груп</vt:lpstr>
      <vt:lpstr>Фактори впливу на організацію</vt:lpstr>
      <vt:lpstr>Класифікація факторів впливу на організацію</vt:lpstr>
      <vt:lpstr>Внутрішні фактори</vt:lpstr>
      <vt:lpstr>Внутрішні фактори організації</vt:lpstr>
      <vt:lpstr>Внутрішні фактори організації</vt:lpstr>
      <vt:lpstr>Зовнішні фактори</vt:lpstr>
      <vt:lpstr>Приклади тестів КРОК-2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175</cp:revision>
  <dcterms:created xsi:type="dcterms:W3CDTF">2022-09-08T14:07:54Z</dcterms:created>
  <dcterms:modified xsi:type="dcterms:W3CDTF">2026-02-05T12:44:09Z</dcterms:modified>
</cp:coreProperties>
</file>