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12"/>
  </p:notesMasterIdLst>
  <p:sldIdLst>
    <p:sldId id="256" r:id="rId2"/>
    <p:sldId id="323" r:id="rId3"/>
    <p:sldId id="318" r:id="rId4"/>
    <p:sldId id="319" r:id="rId5"/>
    <p:sldId id="320" r:id="rId6"/>
    <p:sldId id="324" r:id="rId7"/>
    <p:sldId id="325" r:id="rId8"/>
    <p:sldId id="321" r:id="rId9"/>
    <p:sldId id="322" r:id="rId10"/>
    <p:sldId id="303"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10" autoAdjust="0"/>
  </p:normalViewPr>
  <p:slideViewPr>
    <p:cSldViewPr>
      <p:cViewPr varScale="1">
        <p:scale>
          <a:sx n="89" d="100"/>
          <a:sy n="89" d="100"/>
        </p:scale>
        <p:origin x="1038" y="4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6BD77A-0603-46B6-8B23-D7111BD121A5}" type="doc">
      <dgm:prSet loTypeId="urn:microsoft.com/office/officeart/2005/8/layout/process3" loCatId="process" qsTypeId="urn:microsoft.com/office/officeart/2005/8/quickstyle/3d2" qsCatId="3D" csTypeId="urn:microsoft.com/office/officeart/2005/8/colors/accent1_2" csCatId="accent1" phldr="1"/>
      <dgm:spPr/>
      <dgm:t>
        <a:bodyPr/>
        <a:lstStyle/>
        <a:p>
          <a:endParaRPr lang="uk-UA"/>
        </a:p>
      </dgm:t>
    </dgm:pt>
    <dgm:pt modelId="{0D1B09EB-4F6A-4C8A-A16E-06DBDDCB3D4D}">
      <dgm:prSet phldrT="[Текст]" custT="1"/>
      <dgm:spPr/>
      <dgm:t>
        <a:bodyPr/>
        <a:lstStyle/>
        <a:p>
          <a:pPr algn="ctr"/>
          <a:r>
            <a:rPr lang="uk-UA" sz="1800" dirty="0" smtClean="0">
              <a:latin typeface="Times New Roman" panose="02020603050405020304" pitchFamily="18" charset="0"/>
              <a:cs typeface="Times New Roman" panose="02020603050405020304" pitchFamily="18" charset="0"/>
            </a:rPr>
            <a:t>Керівництво</a:t>
          </a:r>
          <a:endParaRPr lang="uk-UA" sz="1800" dirty="0">
            <a:latin typeface="Times New Roman" panose="02020603050405020304" pitchFamily="18" charset="0"/>
            <a:cs typeface="Times New Roman" panose="02020603050405020304" pitchFamily="18" charset="0"/>
          </a:endParaRPr>
        </a:p>
      </dgm:t>
    </dgm:pt>
    <dgm:pt modelId="{B16D4C6B-41D3-4E5F-8F9D-00992362185F}" type="parTrans" cxnId="{6B338A50-DF59-4B9D-9FF1-B3C56D2AE7FA}">
      <dgm:prSet/>
      <dgm:spPr/>
      <dgm:t>
        <a:bodyPr/>
        <a:lstStyle/>
        <a:p>
          <a:endParaRPr lang="uk-UA">
            <a:latin typeface="Times New Roman" panose="02020603050405020304" pitchFamily="18" charset="0"/>
            <a:cs typeface="Times New Roman" panose="02020603050405020304" pitchFamily="18" charset="0"/>
          </a:endParaRPr>
        </a:p>
      </dgm:t>
    </dgm:pt>
    <dgm:pt modelId="{1691CD1E-4638-40FF-84F2-46AC5E583B0D}" type="sibTrans" cxnId="{6B338A50-DF59-4B9D-9FF1-B3C56D2AE7FA}">
      <dgm:prSet/>
      <dgm:spPr/>
      <dgm:t>
        <a:bodyPr/>
        <a:lstStyle/>
        <a:p>
          <a:endParaRPr lang="uk-UA">
            <a:latin typeface="Times New Roman" panose="02020603050405020304" pitchFamily="18" charset="0"/>
            <a:cs typeface="Times New Roman" panose="02020603050405020304" pitchFamily="18" charset="0"/>
          </a:endParaRPr>
        </a:p>
      </dgm:t>
    </dgm:pt>
    <dgm:pt modelId="{99616535-EDA4-409D-8AC1-F92FB711CD6A}">
      <dgm:prSet phldrT="[Текст]"/>
      <dgm:spPr/>
      <dgm:t>
        <a:bodyPr/>
        <a:lstStyle/>
        <a:p>
          <a:r>
            <a:rPr lang="uk-UA" dirty="0" smtClean="0">
              <a:latin typeface="Times New Roman" panose="02020603050405020304" pitchFamily="18" charset="0"/>
              <a:cs typeface="Times New Roman" panose="02020603050405020304" pitchFamily="18" charset="0"/>
            </a:rPr>
            <a:t>це вид управлінської діяльності, який на засадах лідерства та влади забезпечує виконання функцій менеджменту, формування методів і стандартів фармацевтичного менеджменту та їх трансформацію в управлінські рішення шляхом використання комунікацій.</a:t>
          </a:r>
          <a:endParaRPr lang="uk-UA" dirty="0">
            <a:latin typeface="Times New Roman" panose="02020603050405020304" pitchFamily="18" charset="0"/>
            <a:cs typeface="Times New Roman" panose="02020603050405020304" pitchFamily="18" charset="0"/>
          </a:endParaRPr>
        </a:p>
      </dgm:t>
    </dgm:pt>
    <dgm:pt modelId="{36850719-5E58-4EFA-8809-46A8845A47CD}" type="parTrans" cxnId="{04709BE3-BD26-480F-BFF9-6030C97EA7E3}">
      <dgm:prSet/>
      <dgm:spPr/>
      <dgm:t>
        <a:bodyPr/>
        <a:lstStyle/>
        <a:p>
          <a:endParaRPr lang="uk-UA">
            <a:latin typeface="Times New Roman" panose="02020603050405020304" pitchFamily="18" charset="0"/>
            <a:cs typeface="Times New Roman" panose="02020603050405020304" pitchFamily="18" charset="0"/>
          </a:endParaRPr>
        </a:p>
      </dgm:t>
    </dgm:pt>
    <dgm:pt modelId="{F110AEC2-10AD-4D26-B750-2178F789E036}" type="sibTrans" cxnId="{04709BE3-BD26-480F-BFF9-6030C97EA7E3}">
      <dgm:prSet/>
      <dgm:spPr/>
      <dgm:t>
        <a:bodyPr/>
        <a:lstStyle/>
        <a:p>
          <a:endParaRPr lang="uk-UA">
            <a:latin typeface="Times New Roman" panose="02020603050405020304" pitchFamily="18" charset="0"/>
            <a:cs typeface="Times New Roman" panose="02020603050405020304" pitchFamily="18" charset="0"/>
          </a:endParaRPr>
        </a:p>
      </dgm:t>
    </dgm:pt>
    <dgm:pt modelId="{DEB7CA63-B090-4E02-AC58-EC0CC7DFD52F}">
      <dgm:prSet phldrT="[Текст]"/>
      <dgm:spPr/>
      <dgm:t>
        <a:bodyPr/>
        <a:lstStyle/>
        <a:p>
          <a:pPr algn="ctr"/>
          <a:r>
            <a:rPr lang="uk-UA" dirty="0" smtClean="0">
              <a:latin typeface="Times New Roman" panose="02020603050405020304" pitchFamily="18" charset="0"/>
              <a:cs typeface="Times New Roman" panose="02020603050405020304" pitchFamily="18" charset="0"/>
            </a:rPr>
            <a:t>Керівник в організації</a:t>
          </a:r>
          <a:endParaRPr lang="uk-UA" dirty="0">
            <a:latin typeface="Times New Roman" panose="02020603050405020304" pitchFamily="18" charset="0"/>
            <a:cs typeface="Times New Roman" panose="02020603050405020304" pitchFamily="18" charset="0"/>
          </a:endParaRPr>
        </a:p>
      </dgm:t>
    </dgm:pt>
    <dgm:pt modelId="{4C592A7C-1DB0-415A-B1EF-1B56C5F30697}" type="parTrans" cxnId="{3FBA716F-6D1F-4A8E-8B45-25D506C635E1}">
      <dgm:prSet/>
      <dgm:spPr/>
      <dgm:t>
        <a:bodyPr/>
        <a:lstStyle/>
        <a:p>
          <a:endParaRPr lang="uk-UA">
            <a:latin typeface="Times New Roman" panose="02020603050405020304" pitchFamily="18" charset="0"/>
            <a:cs typeface="Times New Roman" panose="02020603050405020304" pitchFamily="18" charset="0"/>
          </a:endParaRPr>
        </a:p>
      </dgm:t>
    </dgm:pt>
    <dgm:pt modelId="{BF4C8B54-8091-4690-B320-2FCBE1C83204}" type="sibTrans" cxnId="{3FBA716F-6D1F-4A8E-8B45-25D506C635E1}">
      <dgm:prSet/>
      <dgm:spPr/>
      <dgm:t>
        <a:bodyPr/>
        <a:lstStyle/>
        <a:p>
          <a:endParaRPr lang="uk-UA">
            <a:latin typeface="Times New Roman" panose="02020603050405020304" pitchFamily="18" charset="0"/>
            <a:cs typeface="Times New Roman" panose="02020603050405020304" pitchFamily="18" charset="0"/>
          </a:endParaRPr>
        </a:p>
      </dgm:t>
    </dgm:pt>
    <dgm:pt modelId="{1D677E55-524A-4C17-BB35-CD9C28F8EE58}">
      <dgm:prSet phldrT="[Текст]"/>
      <dgm:spPr/>
      <dgm:t>
        <a:bodyPr/>
        <a:lstStyle/>
        <a:p>
          <a:r>
            <a:rPr lang="uk-UA" dirty="0" smtClean="0">
              <a:latin typeface="Times New Roman" panose="02020603050405020304" pitchFamily="18" charset="0"/>
              <a:cs typeface="Times New Roman" panose="02020603050405020304" pitchFamily="18" charset="0"/>
            </a:rPr>
            <a:t>це людина, яка управляє своїми підлеглими. Його ціль – впливати на інших людей таким чином, щоб останні виконували роботу, доручену організацією у відповідності з її місією та цілями.</a:t>
          </a:r>
          <a:endParaRPr lang="uk-UA" dirty="0">
            <a:latin typeface="Times New Roman" panose="02020603050405020304" pitchFamily="18" charset="0"/>
            <a:cs typeface="Times New Roman" panose="02020603050405020304" pitchFamily="18" charset="0"/>
          </a:endParaRPr>
        </a:p>
      </dgm:t>
    </dgm:pt>
    <dgm:pt modelId="{CE044032-C7DE-4073-98B3-E5DEB5817A25}" type="parTrans" cxnId="{02C20DB9-5BC2-4AC1-9B87-0CFA1C4197B3}">
      <dgm:prSet/>
      <dgm:spPr/>
      <dgm:t>
        <a:bodyPr/>
        <a:lstStyle/>
        <a:p>
          <a:endParaRPr lang="uk-UA">
            <a:latin typeface="Times New Roman" panose="02020603050405020304" pitchFamily="18" charset="0"/>
            <a:cs typeface="Times New Roman" panose="02020603050405020304" pitchFamily="18" charset="0"/>
          </a:endParaRPr>
        </a:p>
      </dgm:t>
    </dgm:pt>
    <dgm:pt modelId="{2C749607-1438-4831-90A2-D872ECC78B43}" type="sibTrans" cxnId="{02C20DB9-5BC2-4AC1-9B87-0CFA1C4197B3}">
      <dgm:prSet/>
      <dgm:spPr/>
      <dgm:t>
        <a:bodyPr/>
        <a:lstStyle/>
        <a:p>
          <a:endParaRPr lang="uk-UA">
            <a:latin typeface="Times New Roman" panose="02020603050405020304" pitchFamily="18" charset="0"/>
            <a:cs typeface="Times New Roman" panose="02020603050405020304" pitchFamily="18" charset="0"/>
          </a:endParaRPr>
        </a:p>
      </dgm:t>
    </dgm:pt>
    <dgm:pt modelId="{945F77D6-662C-4779-8998-C560536E6A9C}" type="pres">
      <dgm:prSet presAssocID="{C96BD77A-0603-46B6-8B23-D7111BD121A5}" presName="linearFlow" presStyleCnt="0">
        <dgm:presLayoutVars>
          <dgm:dir/>
          <dgm:animLvl val="lvl"/>
          <dgm:resizeHandles val="exact"/>
        </dgm:presLayoutVars>
      </dgm:prSet>
      <dgm:spPr/>
    </dgm:pt>
    <dgm:pt modelId="{E44F8BB3-BA4F-403E-B576-C95D68F3A6A4}" type="pres">
      <dgm:prSet presAssocID="{0D1B09EB-4F6A-4C8A-A16E-06DBDDCB3D4D}" presName="composite" presStyleCnt="0"/>
      <dgm:spPr/>
    </dgm:pt>
    <dgm:pt modelId="{648E9C89-97F2-4539-82ED-151EA355F749}" type="pres">
      <dgm:prSet presAssocID="{0D1B09EB-4F6A-4C8A-A16E-06DBDDCB3D4D}" presName="parTx" presStyleLbl="node1" presStyleIdx="0" presStyleCnt="2">
        <dgm:presLayoutVars>
          <dgm:chMax val="0"/>
          <dgm:chPref val="0"/>
          <dgm:bulletEnabled val="1"/>
        </dgm:presLayoutVars>
      </dgm:prSet>
      <dgm:spPr/>
    </dgm:pt>
    <dgm:pt modelId="{A5D457EF-3C6A-46B9-A921-8418BF06ED28}" type="pres">
      <dgm:prSet presAssocID="{0D1B09EB-4F6A-4C8A-A16E-06DBDDCB3D4D}" presName="parSh" presStyleLbl="node1" presStyleIdx="0" presStyleCnt="2"/>
      <dgm:spPr/>
    </dgm:pt>
    <dgm:pt modelId="{A7B14FB9-20B6-4197-A0C9-F06083FBCB9A}" type="pres">
      <dgm:prSet presAssocID="{0D1B09EB-4F6A-4C8A-A16E-06DBDDCB3D4D}" presName="desTx" presStyleLbl="fgAcc1" presStyleIdx="0" presStyleCnt="2">
        <dgm:presLayoutVars>
          <dgm:bulletEnabled val="1"/>
        </dgm:presLayoutVars>
      </dgm:prSet>
      <dgm:spPr/>
      <dgm:t>
        <a:bodyPr/>
        <a:lstStyle/>
        <a:p>
          <a:endParaRPr lang="uk-UA"/>
        </a:p>
      </dgm:t>
    </dgm:pt>
    <dgm:pt modelId="{66E6C1C4-45F3-44C4-9D11-5A9BE1777385}" type="pres">
      <dgm:prSet presAssocID="{1691CD1E-4638-40FF-84F2-46AC5E583B0D}" presName="sibTrans" presStyleLbl="sibTrans2D1" presStyleIdx="0" presStyleCnt="1"/>
      <dgm:spPr/>
    </dgm:pt>
    <dgm:pt modelId="{4B93B263-6FD7-40D1-8E94-FE9C6C8488FE}" type="pres">
      <dgm:prSet presAssocID="{1691CD1E-4638-40FF-84F2-46AC5E583B0D}" presName="connTx" presStyleLbl="sibTrans2D1" presStyleIdx="0" presStyleCnt="1"/>
      <dgm:spPr/>
    </dgm:pt>
    <dgm:pt modelId="{78100B98-4778-45A0-B74B-B84AF192DCAD}" type="pres">
      <dgm:prSet presAssocID="{DEB7CA63-B090-4E02-AC58-EC0CC7DFD52F}" presName="composite" presStyleCnt="0"/>
      <dgm:spPr/>
    </dgm:pt>
    <dgm:pt modelId="{E87EA867-31EE-4DEF-95E3-5FDAB5499589}" type="pres">
      <dgm:prSet presAssocID="{DEB7CA63-B090-4E02-AC58-EC0CC7DFD52F}" presName="parTx" presStyleLbl="node1" presStyleIdx="0" presStyleCnt="2">
        <dgm:presLayoutVars>
          <dgm:chMax val="0"/>
          <dgm:chPref val="0"/>
          <dgm:bulletEnabled val="1"/>
        </dgm:presLayoutVars>
      </dgm:prSet>
      <dgm:spPr/>
    </dgm:pt>
    <dgm:pt modelId="{F5D512AD-A88C-48FD-AAB8-84E5DBBF6732}" type="pres">
      <dgm:prSet presAssocID="{DEB7CA63-B090-4E02-AC58-EC0CC7DFD52F}" presName="parSh" presStyleLbl="node1" presStyleIdx="1" presStyleCnt="2"/>
      <dgm:spPr/>
    </dgm:pt>
    <dgm:pt modelId="{2F737232-7EF8-4ECB-B1AF-77A80419BD86}" type="pres">
      <dgm:prSet presAssocID="{DEB7CA63-B090-4E02-AC58-EC0CC7DFD52F}" presName="desTx" presStyleLbl="fgAcc1" presStyleIdx="1" presStyleCnt="2">
        <dgm:presLayoutVars>
          <dgm:bulletEnabled val="1"/>
        </dgm:presLayoutVars>
      </dgm:prSet>
      <dgm:spPr/>
      <dgm:t>
        <a:bodyPr/>
        <a:lstStyle/>
        <a:p>
          <a:endParaRPr lang="uk-UA"/>
        </a:p>
      </dgm:t>
    </dgm:pt>
  </dgm:ptLst>
  <dgm:cxnLst>
    <dgm:cxn modelId="{04709BE3-BD26-480F-BFF9-6030C97EA7E3}" srcId="{0D1B09EB-4F6A-4C8A-A16E-06DBDDCB3D4D}" destId="{99616535-EDA4-409D-8AC1-F92FB711CD6A}" srcOrd="0" destOrd="0" parTransId="{36850719-5E58-4EFA-8809-46A8845A47CD}" sibTransId="{F110AEC2-10AD-4D26-B750-2178F789E036}"/>
    <dgm:cxn modelId="{1E5CF035-8758-4347-88D2-069BD510D3DA}" type="presOf" srcId="{0D1B09EB-4F6A-4C8A-A16E-06DBDDCB3D4D}" destId="{648E9C89-97F2-4539-82ED-151EA355F749}" srcOrd="0" destOrd="0" presId="urn:microsoft.com/office/officeart/2005/8/layout/process3"/>
    <dgm:cxn modelId="{B7DCE145-2B88-4893-A5B8-C321702E7E22}" type="presOf" srcId="{C96BD77A-0603-46B6-8B23-D7111BD121A5}" destId="{945F77D6-662C-4779-8998-C560536E6A9C}" srcOrd="0" destOrd="0" presId="urn:microsoft.com/office/officeart/2005/8/layout/process3"/>
    <dgm:cxn modelId="{6B338A50-DF59-4B9D-9FF1-B3C56D2AE7FA}" srcId="{C96BD77A-0603-46B6-8B23-D7111BD121A5}" destId="{0D1B09EB-4F6A-4C8A-A16E-06DBDDCB3D4D}" srcOrd="0" destOrd="0" parTransId="{B16D4C6B-41D3-4E5F-8F9D-00992362185F}" sibTransId="{1691CD1E-4638-40FF-84F2-46AC5E583B0D}"/>
    <dgm:cxn modelId="{02C20DB9-5BC2-4AC1-9B87-0CFA1C4197B3}" srcId="{DEB7CA63-B090-4E02-AC58-EC0CC7DFD52F}" destId="{1D677E55-524A-4C17-BB35-CD9C28F8EE58}" srcOrd="0" destOrd="0" parTransId="{CE044032-C7DE-4073-98B3-E5DEB5817A25}" sibTransId="{2C749607-1438-4831-90A2-D872ECC78B43}"/>
    <dgm:cxn modelId="{C308DE32-DC5A-4F76-9B09-CD8E3C8FFC40}" type="presOf" srcId="{99616535-EDA4-409D-8AC1-F92FB711CD6A}" destId="{A7B14FB9-20B6-4197-A0C9-F06083FBCB9A}" srcOrd="0" destOrd="0" presId="urn:microsoft.com/office/officeart/2005/8/layout/process3"/>
    <dgm:cxn modelId="{C073F3C8-A36B-4CB0-879F-A09A159A86FA}" type="presOf" srcId="{1691CD1E-4638-40FF-84F2-46AC5E583B0D}" destId="{66E6C1C4-45F3-44C4-9D11-5A9BE1777385}" srcOrd="0" destOrd="0" presId="urn:microsoft.com/office/officeart/2005/8/layout/process3"/>
    <dgm:cxn modelId="{0D871583-592C-4499-A3D5-F6A8AC45B94B}" type="presOf" srcId="{DEB7CA63-B090-4E02-AC58-EC0CC7DFD52F}" destId="{F5D512AD-A88C-48FD-AAB8-84E5DBBF6732}" srcOrd="1" destOrd="0" presId="urn:microsoft.com/office/officeart/2005/8/layout/process3"/>
    <dgm:cxn modelId="{A2576A99-9031-4202-975E-83134C90E238}" type="presOf" srcId="{0D1B09EB-4F6A-4C8A-A16E-06DBDDCB3D4D}" destId="{A5D457EF-3C6A-46B9-A921-8418BF06ED28}" srcOrd="1" destOrd="0" presId="urn:microsoft.com/office/officeart/2005/8/layout/process3"/>
    <dgm:cxn modelId="{3FBA716F-6D1F-4A8E-8B45-25D506C635E1}" srcId="{C96BD77A-0603-46B6-8B23-D7111BD121A5}" destId="{DEB7CA63-B090-4E02-AC58-EC0CC7DFD52F}" srcOrd="1" destOrd="0" parTransId="{4C592A7C-1DB0-415A-B1EF-1B56C5F30697}" sibTransId="{BF4C8B54-8091-4690-B320-2FCBE1C83204}"/>
    <dgm:cxn modelId="{58F4689E-00FE-4B70-99D0-CE741DA52AB8}" type="presOf" srcId="{1691CD1E-4638-40FF-84F2-46AC5E583B0D}" destId="{4B93B263-6FD7-40D1-8E94-FE9C6C8488FE}" srcOrd="1" destOrd="0" presId="urn:microsoft.com/office/officeart/2005/8/layout/process3"/>
    <dgm:cxn modelId="{581265D1-D707-4127-81FA-BED459353AB2}" type="presOf" srcId="{1D677E55-524A-4C17-BB35-CD9C28F8EE58}" destId="{2F737232-7EF8-4ECB-B1AF-77A80419BD86}" srcOrd="0" destOrd="0" presId="urn:microsoft.com/office/officeart/2005/8/layout/process3"/>
    <dgm:cxn modelId="{77408FE0-1730-4308-B748-FCBC6CACC4AF}" type="presOf" srcId="{DEB7CA63-B090-4E02-AC58-EC0CC7DFD52F}" destId="{E87EA867-31EE-4DEF-95E3-5FDAB5499589}" srcOrd="0" destOrd="0" presId="urn:microsoft.com/office/officeart/2005/8/layout/process3"/>
    <dgm:cxn modelId="{9C456172-FD51-4A6E-855F-D97777429FA8}" type="presParOf" srcId="{945F77D6-662C-4779-8998-C560536E6A9C}" destId="{E44F8BB3-BA4F-403E-B576-C95D68F3A6A4}" srcOrd="0" destOrd="0" presId="urn:microsoft.com/office/officeart/2005/8/layout/process3"/>
    <dgm:cxn modelId="{A4864E4A-9E42-4B5F-9924-3897DE4361B6}" type="presParOf" srcId="{E44F8BB3-BA4F-403E-B576-C95D68F3A6A4}" destId="{648E9C89-97F2-4539-82ED-151EA355F749}" srcOrd="0" destOrd="0" presId="urn:microsoft.com/office/officeart/2005/8/layout/process3"/>
    <dgm:cxn modelId="{65AD4196-7029-4485-8CC8-B620BF3A041F}" type="presParOf" srcId="{E44F8BB3-BA4F-403E-B576-C95D68F3A6A4}" destId="{A5D457EF-3C6A-46B9-A921-8418BF06ED28}" srcOrd="1" destOrd="0" presId="urn:microsoft.com/office/officeart/2005/8/layout/process3"/>
    <dgm:cxn modelId="{D6E1FEA6-42BD-4743-8095-46FDB82D47B5}" type="presParOf" srcId="{E44F8BB3-BA4F-403E-B576-C95D68F3A6A4}" destId="{A7B14FB9-20B6-4197-A0C9-F06083FBCB9A}" srcOrd="2" destOrd="0" presId="urn:microsoft.com/office/officeart/2005/8/layout/process3"/>
    <dgm:cxn modelId="{F973DEF3-D3F2-428B-93F4-9D7B882D603B}" type="presParOf" srcId="{945F77D6-662C-4779-8998-C560536E6A9C}" destId="{66E6C1C4-45F3-44C4-9D11-5A9BE1777385}" srcOrd="1" destOrd="0" presId="urn:microsoft.com/office/officeart/2005/8/layout/process3"/>
    <dgm:cxn modelId="{E92C1909-0E31-4407-B282-9DBF6E665477}" type="presParOf" srcId="{66E6C1C4-45F3-44C4-9D11-5A9BE1777385}" destId="{4B93B263-6FD7-40D1-8E94-FE9C6C8488FE}" srcOrd="0" destOrd="0" presId="urn:microsoft.com/office/officeart/2005/8/layout/process3"/>
    <dgm:cxn modelId="{CF4D9845-A995-4E79-8185-294CE0AF93BF}" type="presParOf" srcId="{945F77D6-662C-4779-8998-C560536E6A9C}" destId="{78100B98-4778-45A0-B74B-B84AF192DCAD}" srcOrd="2" destOrd="0" presId="urn:microsoft.com/office/officeart/2005/8/layout/process3"/>
    <dgm:cxn modelId="{031E8A2F-1618-4016-BDE0-295809791735}" type="presParOf" srcId="{78100B98-4778-45A0-B74B-B84AF192DCAD}" destId="{E87EA867-31EE-4DEF-95E3-5FDAB5499589}" srcOrd="0" destOrd="0" presId="urn:microsoft.com/office/officeart/2005/8/layout/process3"/>
    <dgm:cxn modelId="{D2E0A12C-E589-4560-A120-7B0AD7538AF4}" type="presParOf" srcId="{78100B98-4778-45A0-B74B-B84AF192DCAD}" destId="{F5D512AD-A88C-48FD-AAB8-84E5DBBF6732}" srcOrd="1" destOrd="0" presId="urn:microsoft.com/office/officeart/2005/8/layout/process3"/>
    <dgm:cxn modelId="{4BA439CA-38AB-4A08-96EF-9E6DAD408473}" type="presParOf" srcId="{78100B98-4778-45A0-B74B-B84AF192DCAD}" destId="{2F737232-7EF8-4ECB-B1AF-77A80419BD86}"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47529E-0A4B-4723-9680-53D5BCDA5DBF}" type="doc">
      <dgm:prSet loTypeId="urn:microsoft.com/office/officeart/2005/8/layout/vProcess5" loCatId="process" qsTypeId="urn:microsoft.com/office/officeart/2005/8/quickstyle/3d1" qsCatId="3D" csTypeId="urn:microsoft.com/office/officeart/2005/8/colors/accent1_2" csCatId="accent1" phldr="1"/>
      <dgm:spPr/>
      <dgm:t>
        <a:bodyPr/>
        <a:lstStyle/>
        <a:p>
          <a:endParaRPr lang="uk-UA"/>
        </a:p>
      </dgm:t>
    </dgm:pt>
    <dgm:pt modelId="{D0854096-6300-4DE4-9713-61B2595BC600}">
      <dgm:prSet phldrT="[Текст]"/>
      <dgm:spPr/>
      <dgm:t>
        <a:bodyPr/>
        <a:lstStyle/>
        <a:p>
          <a:r>
            <a:rPr lang="uk-UA" b="1" dirty="0" smtClean="0"/>
            <a:t>Влада –</a:t>
          </a:r>
          <a:r>
            <a:rPr lang="uk-UA" dirty="0" smtClean="0"/>
            <a:t> це можливість впливати на поведінку інших людей. Таку можливість надають, у першу чергу, формальні повноваження, які надає посада.</a:t>
          </a:r>
          <a:endParaRPr lang="uk-UA" dirty="0"/>
        </a:p>
      </dgm:t>
    </dgm:pt>
    <dgm:pt modelId="{89479D2D-EB95-417D-B2D5-C384707B0F7A}" type="parTrans" cxnId="{BE8F1699-2404-491A-B5D4-C9973D89D151}">
      <dgm:prSet/>
      <dgm:spPr/>
      <dgm:t>
        <a:bodyPr/>
        <a:lstStyle/>
        <a:p>
          <a:endParaRPr lang="uk-UA"/>
        </a:p>
      </dgm:t>
    </dgm:pt>
    <dgm:pt modelId="{2F7ED7B8-2585-4250-93A5-417601F8B23E}" type="sibTrans" cxnId="{BE8F1699-2404-491A-B5D4-C9973D89D151}">
      <dgm:prSet/>
      <dgm:spPr/>
      <dgm:t>
        <a:bodyPr/>
        <a:lstStyle/>
        <a:p>
          <a:endParaRPr lang="uk-UA"/>
        </a:p>
      </dgm:t>
    </dgm:pt>
    <dgm:pt modelId="{005C7D8F-6669-46D4-8A39-3E8C56FA1B8E}">
      <dgm:prSet phldrT="[Текст]"/>
      <dgm:spPr/>
      <dgm:t>
        <a:bodyPr/>
        <a:lstStyle/>
        <a:p>
          <a:r>
            <a:rPr lang="uk-UA" b="1" dirty="0" smtClean="0"/>
            <a:t>Вплив</a:t>
          </a:r>
          <a:r>
            <a:rPr lang="uk-UA" dirty="0" smtClean="0"/>
            <a:t> — це будь-яка поведінка одного працівника (наприклад, керівника), яка вносить зміни в поведінку, відносини, відчуття тощо іншого працівника (наприклад, підлеглого). </a:t>
          </a:r>
          <a:endParaRPr lang="uk-UA" dirty="0"/>
        </a:p>
      </dgm:t>
    </dgm:pt>
    <dgm:pt modelId="{D6800951-CB9B-40BF-A595-58A6156C5C2E}" type="parTrans" cxnId="{76DEAD45-C3D3-4138-91F6-9840BDFA9706}">
      <dgm:prSet/>
      <dgm:spPr/>
      <dgm:t>
        <a:bodyPr/>
        <a:lstStyle/>
        <a:p>
          <a:endParaRPr lang="uk-UA"/>
        </a:p>
      </dgm:t>
    </dgm:pt>
    <dgm:pt modelId="{0B6257D6-710B-4608-8428-EB74910F9847}" type="sibTrans" cxnId="{76DEAD45-C3D3-4138-91F6-9840BDFA9706}">
      <dgm:prSet/>
      <dgm:spPr/>
      <dgm:t>
        <a:bodyPr/>
        <a:lstStyle/>
        <a:p>
          <a:endParaRPr lang="uk-UA"/>
        </a:p>
      </dgm:t>
    </dgm:pt>
    <dgm:pt modelId="{473CD57A-06F2-4AC2-8637-3841C09A8EAD}">
      <dgm:prSet phldrT="[Текст]"/>
      <dgm:spPr/>
      <dgm:t>
        <a:bodyPr/>
        <a:lstStyle/>
        <a:p>
          <a:r>
            <a:rPr lang="uk-UA" b="1" dirty="0" smtClean="0"/>
            <a:t>Лідерство</a:t>
          </a:r>
          <a:r>
            <a:rPr lang="uk-UA" dirty="0" smtClean="0"/>
            <a:t> – це здатність за рахунок особистих якостей здійснювати вплив на поведінку окремих осіб та груп працівників з метою зосередження їх зусиль на досягненні цілей організації. Фактично лідерство надає працівникові неформальні повноваження.</a:t>
          </a:r>
          <a:endParaRPr lang="uk-UA" dirty="0"/>
        </a:p>
      </dgm:t>
    </dgm:pt>
    <dgm:pt modelId="{2E9858A4-E8DC-4A3E-89B7-BEDC79C8BBC1}" type="parTrans" cxnId="{0055D9C0-1C30-40EF-B377-AA2A2D4965BB}">
      <dgm:prSet/>
      <dgm:spPr/>
      <dgm:t>
        <a:bodyPr/>
        <a:lstStyle/>
        <a:p>
          <a:endParaRPr lang="uk-UA"/>
        </a:p>
      </dgm:t>
    </dgm:pt>
    <dgm:pt modelId="{4AAD8A85-905B-423E-B29F-1F26A3B8EAD1}" type="sibTrans" cxnId="{0055D9C0-1C30-40EF-B377-AA2A2D4965BB}">
      <dgm:prSet/>
      <dgm:spPr/>
      <dgm:t>
        <a:bodyPr/>
        <a:lstStyle/>
        <a:p>
          <a:endParaRPr lang="uk-UA"/>
        </a:p>
      </dgm:t>
    </dgm:pt>
    <dgm:pt modelId="{66908576-32C1-43E9-8D3F-3C1A45D1E663}" type="pres">
      <dgm:prSet presAssocID="{E047529E-0A4B-4723-9680-53D5BCDA5DBF}" presName="outerComposite" presStyleCnt="0">
        <dgm:presLayoutVars>
          <dgm:chMax val="5"/>
          <dgm:dir/>
          <dgm:resizeHandles val="exact"/>
        </dgm:presLayoutVars>
      </dgm:prSet>
      <dgm:spPr/>
    </dgm:pt>
    <dgm:pt modelId="{FA634CE6-462F-4588-BD2F-9E59DAED68CB}" type="pres">
      <dgm:prSet presAssocID="{E047529E-0A4B-4723-9680-53D5BCDA5DBF}" presName="dummyMaxCanvas" presStyleCnt="0">
        <dgm:presLayoutVars/>
      </dgm:prSet>
      <dgm:spPr/>
    </dgm:pt>
    <dgm:pt modelId="{8C85502C-458B-4247-88D0-4A7BD1E680AE}" type="pres">
      <dgm:prSet presAssocID="{E047529E-0A4B-4723-9680-53D5BCDA5DBF}" presName="ThreeNodes_1" presStyleLbl="node1" presStyleIdx="0" presStyleCnt="3">
        <dgm:presLayoutVars>
          <dgm:bulletEnabled val="1"/>
        </dgm:presLayoutVars>
      </dgm:prSet>
      <dgm:spPr/>
      <dgm:t>
        <a:bodyPr/>
        <a:lstStyle/>
        <a:p>
          <a:endParaRPr lang="uk-UA"/>
        </a:p>
      </dgm:t>
    </dgm:pt>
    <dgm:pt modelId="{B0F1EC91-4FDB-4976-959E-241F80A647CB}" type="pres">
      <dgm:prSet presAssocID="{E047529E-0A4B-4723-9680-53D5BCDA5DBF}" presName="ThreeNodes_2" presStyleLbl="node1" presStyleIdx="1" presStyleCnt="3">
        <dgm:presLayoutVars>
          <dgm:bulletEnabled val="1"/>
        </dgm:presLayoutVars>
      </dgm:prSet>
      <dgm:spPr/>
      <dgm:t>
        <a:bodyPr/>
        <a:lstStyle/>
        <a:p>
          <a:endParaRPr lang="uk-UA"/>
        </a:p>
      </dgm:t>
    </dgm:pt>
    <dgm:pt modelId="{5A2C1CE4-BD43-4C13-9E06-4F7121655317}" type="pres">
      <dgm:prSet presAssocID="{E047529E-0A4B-4723-9680-53D5BCDA5DBF}" presName="ThreeNodes_3" presStyleLbl="node1" presStyleIdx="2" presStyleCnt="3">
        <dgm:presLayoutVars>
          <dgm:bulletEnabled val="1"/>
        </dgm:presLayoutVars>
      </dgm:prSet>
      <dgm:spPr/>
      <dgm:t>
        <a:bodyPr/>
        <a:lstStyle/>
        <a:p>
          <a:endParaRPr lang="uk-UA"/>
        </a:p>
      </dgm:t>
    </dgm:pt>
    <dgm:pt modelId="{EDFE8B2D-9A11-4B80-84DE-5C56BD5A5EAF}" type="pres">
      <dgm:prSet presAssocID="{E047529E-0A4B-4723-9680-53D5BCDA5DBF}" presName="ThreeConn_1-2" presStyleLbl="fgAccFollowNode1" presStyleIdx="0" presStyleCnt="2">
        <dgm:presLayoutVars>
          <dgm:bulletEnabled val="1"/>
        </dgm:presLayoutVars>
      </dgm:prSet>
      <dgm:spPr/>
    </dgm:pt>
    <dgm:pt modelId="{D9EFC4CE-1476-4B79-815C-4D8B83CCC8E3}" type="pres">
      <dgm:prSet presAssocID="{E047529E-0A4B-4723-9680-53D5BCDA5DBF}" presName="ThreeConn_2-3" presStyleLbl="fgAccFollowNode1" presStyleIdx="1" presStyleCnt="2">
        <dgm:presLayoutVars>
          <dgm:bulletEnabled val="1"/>
        </dgm:presLayoutVars>
      </dgm:prSet>
      <dgm:spPr/>
    </dgm:pt>
    <dgm:pt modelId="{48D94F76-6767-47DB-AC5B-361D0F610B46}" type="pres">
      <dgm:prSet presAssocID="{E047529E-0A4B-4723-9680-53D5BCDA5DBF}" presName="ThreeNodes_1_text" presStyleLbl="node1" presStyleIdx="2" presStyleCnt="3">
        <dgm:presLayoutVars>
          <dgm:bulletEnabled val="1"/>
        </dgm:presLayoutVars>
      </dgm:prSet>
      <dgm:spPr/>
      <dgm:t>
        <a:bodyPr/>
        <a:lstStyle/>
        <a:p>
          <a:endParaRPr lang="uk-UA"/>
        </a:p>
      </dgm:t>
    </dgm:pt>
    <dgm:pt modelId="{F8EEFBB7-8271-4D1E-9BF3-47A1F0E9CEEA}" type="pres">
      <dgm:prSet presAssocID="{E047529E-0A4B-4723-9680-53D5BCDA5DBF}" presName="ThreeNodes_2_text" presStyleLbl="node1" presStyleIdx="2" presStyleCnt="3">
        <dgm:presLayoutVars>
          <dgm:bulletEnabled val="1"/>
        </dgm:presLayoutVars>
      </dgm:prSet>
      <dgm:spPr/>
      <dgm:t>
        <a:bodyPr/>
        <a:lstStyle/>
        <a:p>
          <a:endParaRPr lang="uk-UA"/>
        </a:p>
      </dgm:t>
    </dgm:pt>
    <dgm:pt modelId="{B07A3D6D-CDCD-473E-BF8A-5DC2754F1BEF}" type="pres">
      <dgm:prSet presAssocID="{E047529E-0A4B-4723-9680-53D5BCDA5DBF}" presName="ThreeNodes_3_text" presStyleLbl="node1" presStyleIdx="2" presStyleCnt="3">
        <dgm:presLayoutVars>
          <dgm:bulletEnabled val="1"/>
        </dgm:presLayoutVars>
      </dgm:prSet>
      <dgm:spPr/>
      <dgm:t>
        <a:bodyPr/>
        <a:lstStyle/>
        <a:p>
          <a:endParaRPr lang="uk-UA"/>
        </a:p>
      </dgm:t>
    </dgm:pt>
  </dgm:ptLst>
  <dgm:cxnLst>
    <dgm:cxn modelId="{C5FF924D-0B2F-4F34-B716-2FF50E8C84AA}" type="presOf" srcId="{2F7ED7B8-2585-4250-93A5-417601F8B23E}" destId="{EDFE8B2D-9A11-4B80-84DE-5C56BD5A5EAF}" srcOrd="0" destOrd="0" presId="urn:microsoft.com/office/officeart/2005/8/layout/vProcess5"/>
    <dgm:cxn modelId="{EA914692-BD3B-47E6-9F8D-9D9B48B2BC1E}" type="presOf" srcId="{005C7D8F-6669-46D4-8A39-3E8C56FA1B8E}" destId="{F8EEFBB7-8271-4D1E-9BF3-47A1F0E9CEEA}" srcOrd="1" destOrd="0" presId="urn:microsoft.com/office/officeart/2005/8/layout/vProcess5"/>
    <dgm:cxn modelId="{E2A61EB1-D9DF-4501-AD15-C25AD020AC74}" type="presOf" srcId="{D0854096-6300-4DE4-9713-61B2595BC600}" destId="{48D94F76-6767-47DB-AC5B-361D0F610B46}" srcOrd="1" destOrd="0" presId="urn:microsoft.com/office/officeart/2005/8/layout/vProcess5"/>
    <dgm:cxn modelId="{77721572-5E62-4D16-89C3-A1B8107850AA}" type="presOf" srcId="{0B6257D6-710B-4608-8428-EB74910F9847}" destId="{D9EFC4CE-1476-4B79-815C-4D8B83CCC8E3}" srcOrd="0" destOrd="0" presId="urn:microsoft.com/office/officeart/2005/8/layout/vProcess5"/>
    <dgm:cxn modelId="{76DEAD45-C3D3-4138-91F6-9840BDFA9706}" srcId="{E047529E-0A4B-4723-9680-53D5BCDA5DBF}" destId="{005C7D8F-6669-46D4-8A39-3E8C56FA1B8E}" srcOrd="1" destOrd="0" parTransId="{D6800951-CB9B-40BF-A595-58A6156C5C2E}" sibTransId="{0B6257D6-710B-4608-8428-EB74910F9847}"/>
    <dgm:cxn modelId="{0055D9C0-1C30-40EF-B377-AA2A2D4965BB}" srcId="{E047529E-0A4B-4723-9680-53D5BCDA5DBF}" destId="{473CD57A-06F2-4AC2-8637-3841C09A8EAD}" srcOrd="2" destOrd="0" parTransId="{2E9858A4-E8DC-4A3E-89B7-BEDC79C8BBC1}" sibTransId="{4AAD8A85-905B-423E-B29F-1F26A3B8EAD1}"/>
    <dgm:cxn modelId="{1A858603-52D3-492E-80F7-5A98BABF21A4}" type="presOf" srcId="{005C7D8F-6669-46D4-8A39-3E8C56FA1B8E}" destId="{B0F1EC91-4FDB-4976-959E-241F80A647CB}" srcOrd="0" destOrd="0" presId="urn:microsoft.com/office/officeart/2005/8/layout/vProcess5"/>
    <dgm:cxn modelId="{8D017961-14EC-47EC-8C68-BB4D351D7C36}" type="presOf" srcId="{473CD57A-06F2-4AC2-8637-3841C09A8EAD}" destId="{5A2C1CE4-BD43-4C13-9E06-4F7121655317}" srcOrd="0" destOrd="0" presId="urn:microsoft.com/office/officeart/2005/8/layout/vProcess5"/>
    <dgm:cxn modelId="{BE8F1699-2404-491A-B5D4-C9973D89D151}" srcId="{E047529E-0A4B-4723-9680-53D5BCDA5DBF}" destId="{D0854096-6300-4DE4-9713-61B2595BC600}" srcOrd="0" destOrd="0" parTransId="{89479D2D-EB95-417D-B2D5-C384707B0F7A}" sibTransId="{2F7ED7B8-2585-4250-93A5-417601F8B23E}"/>
    <dgm:cxn modelId="{81977AE8-610B-4623-9C59-D440F4F5410A}" type="presOf" srcId="{D0854096-6300-4DE4-9713-61B2595BC600}" destId="{8C85502C-458B-4247-88D0-4A7BD1E680AE}" srcOrd="0" destOrd="0" presId="urn:microsoft.com/office/officeart/2005/8/layout/vProcess5"/>
    <dgm:cxn modelId="{B45BB105-0B35-4F85-AF4C-BB4187180680}" type="presOf" srcId="{E047529E-0A4B-4723-9680-53D5BCDA5DBF}" destId="{66908576-32C1-43E9-8D3F-3C1A45D1E663}" srcOrd="0" destOrd="0" presId="urn:microsoft.com/office/officeart/2005/8/layout/vProcess5"/>
    <dgm:cxn modelId="{F367E80C-7A48-4FAE-AED8-CE602E5E741E}" type="presOf" srcId="{473CD57A-06F2-4AC2-8637-3841C09A8EAD}" destId="{B07A3D6D-CDCD-473E-BF8A-5DC2754F1BEF}" srcOrd="1" destOrd="0" presId="urn:microsoft.com/office/officeart/2005/8/layout/vProcess5"/>
    <dgm:cxn modelId="{64C62631-0C17-4DF7-ACEF-DFF9CBA91DBA}" type="presParOf" srcId="{66908576-32C1-43E9-8D3F-3C1A45D1E663}" destId="{FA634CE6-462F-4588-BD2F-9E59DAED68CB}" srcOrd="0" destOrd="0" presId="urn:microsoft.com/office/officeart/2005/8/layout/vProcess5"/>
    <dgm:cxn modelId="{3CE7501D-7811-4F50-A422-E466C52EFB13}" type="presParOf" srcId="{66908576-32C1-43E9-8D3F-3C1A45D1E663}" destId="{8C85502C-458B-4247-88D0-4A7BD1E680AE}" srcOrd="1" destOrd="0" presId="urn:microsoft.com/office/officeart/2005/8/layout/vProcess5"/>
    <dgm:cxn modelId="{77D0CC87-1E26-43B3-87D1-37B69C1393A7}" type="presParOf" srcId="{66908576-32C1-43E9-8D3F-3C1A45D1E663}" destId="{B0F1EC91-4FDB-4976-959E-241F80A647CB}" srcOrd="2" destOrd="0" presId="urn:microsoft.com/office/officeart/2005/8/layout/vProcess5"/>
    <dgm:cxn modelId="{0DE013B5-2C2D-4C1C-86BA-BB874C197A63}" type="presParOf" srcId="{66908576-32C1-43E9-8D3F-3C1A45D1E663}" destId="{5A2C1CE4-BD43-4C13-9E06-4F7121655317}" srcOrd="3" destOrd="0" presId="urn:microsoft.com/office/officeart/2005/8/layout/vProcess5"/>
    <dgm:cxn modelId="{F8B568E8-88B6-4AB2-92FE-2F786CDE4313}" type="presParOf" srcId="{66908576-32C1-43E9-8D3F-3C1A45D1E663}" destId="{EDFE8B2D-9A11-4B80-84DE-5C56BD5A5EAF}" srcOrd="4" destOrd="0" presId="urn:microsoft.com/office/officeart/2005/8/layout/vProcess5"/>
    <dgm:cxn modelId="{0AB9698E-A8D9-4562-A3CD-CA099A002467}" type="presParOf" srcId="{66908576-32C1-43E9-8D3F-3C1A45D1E663}" destId="{D9EFC4CE-1476-4B79-815C-4D8B83CCC8E3}" srcOrd="5" destOrd="0" presId="urn:microsoft.com/office/officeart/2005/8/layout/vProcess5"/>
    <dgm:cxn modelId="{C3997619-96B7-4823-AECF-29E4B5F8A8B6}" type="presParOf" srcId="{66908576-32C1-43E9-8D3F-3C1A45D1E663}" destId="{48D94F76-6767-47DB-AC5B-361D0F610B46}" srcOrd="6" destOrd="0" presId="urn:microsoft.com/office/officeart/2005/8/layout/vProcess5"/>
    <dgm:cxn modelId="{2F48312C-6228-47BB-A1F2-472CD09EE452}" type="presParOf" srcId="{66908576-32C1-43E9-8D3F-3C1A45D1E663}" destId="{F8EEFBB7-8271-4D1E-9BF3-47A1F0E9CEEA}" srcOrd="7" destOrd="0" presId="urn:microsoft.com/office/officeart/2005/8/layout/vProcess5"/>
    <dgm:cxn modelId="{9B3FD526-981B-423B-95D0-DB379A3F4BB9}" type="presParOf" srcId="{66908576-32C1-43E9-8D3F-3C1A45D1E663}" destId="{B07A3D6D-CDCD-473E-BF8A-5DC2754F1BEF}"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457EF-3C6A-46B9-A921-8418BF06ED28}">
      <dsp:nvSpPr>
        <dsp:cNvPr id="0" name=""/>
        <dsp:cNvSpPr/>
      </dsp:nvSpPr>
      <dsp:spPr>
        <a:xfrm>
          <a:off x="2523" y="135208"/>
          <a:ext cx="2166669" cy="668375"/>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68580" numCol="1" spcCol="1270" anchor="t" anchorCtr="0">
          <a:noAutofit/>
        </a:bodyPr>
        <a:lstStyle/>
        <a:p>
          <a:pPr lvl="0" algn="ctr" defTabSz="800100">
            <a:lnSpc>
              <a:spcPct val="90000"/>
            </a:lnSpc>
            <a:spcBef>
              <a:spcPct val="0"/>
            </a:spcBef>
            <a:spcAft>
              <a:spcPct val="35000"/>
            </a:spcAft>
          </a:pPr>
          <a:r>
            <a:rPr lang="uk-UA" sz="1800" kern="1200" dirty="0" smtClean="0">
              <a:latin typeface="Times New Roman" panose="02020603050405020304" pitchFamily="18" charset="0"/>
              <a:cs typeface="Times New Roman" panose="02020603050405020304" pitchFamily="18" charset="0"/>
            </a:rPr>
            <a:t>Керівництво</a:t>
          </a:r>
          <a:endParaRPr lang="uk-UA" sz="1800" kern="1200" dirty="0">
            <a:latin typeface="Times New Roman" panose="02020603050405020304" pitchFamily="18" charset="0"/>
            <a:cs typeface="Times New Roman" panose="02020603050405020304" pitchFamily="18" charset="0"/>
          </a:endParaRPr>
        </a:p>
      </dsp:txBody>
      <dsp:txXfrm>
        <a:off x="2523" y="135208"/>
        <a:ext cx="2166669" cy="445583"/>
      </dsp:txXfrm>
    </dsp:sp>
    <dsp:sp modelId="{A7B14FB9-20B6-4197-A0C9-F06083FBCB9A}">
      <dsp:nvSpPr>
        <dsp:cNvPr id="0" name=""/>
        <dsp:cNvSpPr/>
      </dsp:nvSpPr>
      <dsp:spPr>
        <a:xfrm>
          <a:off x="446299" y="580791"/>
          <a:ext cx="2166669" cy="3348000"/>
        </a:xfrm>
        <a:prstGeom prst="roundRect">
          <a:avLst>
            <a:gd name="adj" fmla="val 10000"/>
          </a:avLst>
        </a:prstGeom>
        <a:solidFill>
          <a:schemeClr val="lt1">
            <a:alpha val="90000"/>
            <a:hueOff val="0"/>
            <a:satOff val="0"/>
            <a:lumOff val="0"/>
            <a:alphaOff val="0"/>
          </a:schemeClr>
        </a:solidFill>
        <a:ln w="11430" cap="flat" cmpd="sng" algn="ctr">
          <a:solidFill>
            <a:schemeClr val="accent1">
              <a:hueOff val="0"/>
              <a:satOff val="0"/>
              <a:lumOff val="0"/>
              <a:alphaOff val="0"/>
            </a:schemeClr>
          </a:solidFill>
          <a:prstDash val="solid"/>
        </a:ln>
        <a:effectLst>
          <a:outerShdw blurRad="39000" dist="25400" dir="5400000" rotWithShape="0">
            <a:schemeClr val="lt1">
              <a:alpha val="9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uk-UA" sz="1500" kern="1200" dirty="0" smtClean="0">
              <a:latin typeface="Times New Roman" panose="02020603050405020304" pitchFamily="18" charset="0"/>
              <a:cs typeface="Times New Roman" panose="02020603050405020304" pitchFamily="18" charset="0"/>
            </a:rPr>
            <a:t>це вид управлінської діяльності, який на засадах лідерства та влади забезпечує виконання функцій менеджменту, формування методів і стандартів фармацевтичного менеджменту та їх трансформацію в управлінські рішення шляхом використання комунікацій.</a:t>
          </a:r>
          <a:endParaRPr lang="uk-UA" sz="1500" kern="1200" dirty="0">
            <a:latin typeface="Times New Roman" panose="02020603050405020304" pitchFamily="18" charset="0"/>
            <a:cs typeface="Times New Roman" panose="02020603050405020304" pitchFamily="18" charset="0"/>
          </a:endParaRPr>
        </a:p>
      </dsp:txBody>
      <dsp:txXfrm>
        <a:off x="509759" y="644251"/>
        <a:ext cx="2039749" cy="3221080"/>
      </dsp:txXfrm>
    </dsp:sp>
    <dsp:sp modelId="{66E6C1C4-45F3-44C4-9D11-5A9BE1777385}">
      <dsp:nvSpPr>
        <dsp:cNvPr id="0" name=""/>
        <dsp:cNvSpPr/>
      </dsp:nvSpPr>
      <dsp:spPr>
        <a:xfrm>
          <a:off x="2497652" y="88280"/>
          <a:ext cx="696333" cy="539438"/>
        </a:xfrm>
        <a:prstGeom prst="rightArrow">
          <a:avLst>
            <a:gd name="adj1" fmla="val 60000"/>
            <a:gd name="adj2" fmla="val 50000"/>
          </a:avLst>
        </a:prstGeom>
        <a:solidFill>
          <a:schemeClr val="accent1">
            <a:tint val="60000"/>
            <a:hueOff val="0"/>
            <a:satOff val="0"/>
            <a:lumOff val="0"/>
            <a:alphaOff val="0"/>
          </a:schemeClr>
        </a:solidFill>
        <a:ln>
          <a:noFill/>
        </a:ln>
        <a:effectLst>
          <a:outerShdw blurRad="39000" dist="25400" dir="5400000" rotWithShape="0">
            <a:schemeClr val="accent1">
              <a:tint val="60000"/>
              <a:hueOff val="0"/>
              <a:satOff val="0"/>
              <a:lumOff val="0"/>
              <a:alphaOff val="0"/>
              <a:shade val="33000"/>
              <a:alpha val="83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uk-UA" sz="1200" kern="1200">
            <a:latin typeface="Times New Roman" panose="02020603050405020304" pitchFamily="18" charset="0"/>
            <a:cs typeface="Times New Roman" panose="02020603050405020304" pitchFamily="18" charset="0"/>
          </a:endParaRPr>
        </a:p>
      </dsp:txBody>
      <dsp:txXfrm>
        <a:off x="2497652" y="196168"/>
        <a:ext cx="534502" cy="323662"/>
      </dsp:txXfrm>
    </dsp:sp>
    <dsp:sp modelId="{F5D512AD-A88C-48FD-AAB8-84E5DBBF6732}">
      <dsp:nvSpPr>
        <dsp:cNvPr id="0" name=""/>
        <dsp:cNvSpPr/>
      </dsp:nvSpPr>
      <dsp:spPr>
        <a:xfrm>
          <a:off x="3483030" y="135208"/>
          <a:ext cx="2166669" cy="668375"/>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57150" numCol="1" spcCol="1270" anchor="t" anchorCtr="0">
          <a:noAutofit/>
        </a:bodyPr>
        <a:lstStyle/>
        <a:p>
          <a:pPr lvl="0" algn="ctr" defTabSz="666750">
            <a:lnSpc>
              <a:spcPct val="90000"/>
            </a:lnSpc>
            <a:spcBef>
              <a:spcPct val="0"/>
            </a:spcBef>
            <a:spcAft>
              <a:spcPct val="35000"/>
            </a:spcAft>
          </a:pPr>
          <a:r>
            <a:rPr lang="uk-UA" sz="1500" kern="1200" dirty="0" smtClean="0">
              <a:latin typeface="Times New Roman" panose="02020603050405020304" pitchFamily="18" charset="0"/>
              <a:cs typeface="Times New Roman" panose="02020603050405020304" pitchFamily="18" charset="0"/>
            </a:rPr>
            <a:t>Керівник в організації</a:t>
          </a:r>
          <a:endParaRPr lang="uk-UA" sz="1500" kern="1200" dirty="0">
            <a:latin typeface="Times New Roman" panose="02020603050405020304" pitchFamily="18" charset="0"/>
            <a:cs typeface="Times New Roman" panose="02020603050405020304" pitchFamily="18" charset="0"/>
          </a:endParaRPr>
        </a:p>
      </dsp:txBody>
      <dsp:txXfrm>
        <a:off x="3483030" y="135208"/>
        <a:ext cx="2166669" cy="445583"/>
      </dsp:txXfrm>
    </dsp:sp>
    <dsp:sp modelId="{2F737232-7EF8-4ECB-B1AF-77A80419BD86}">
      <dsp:nvSpPr>
        <dsp:cNvPr id="0" name=""/>
        <dsp:cNvSpPr/>
      </dsp:nvSpPr>
      <dsp:spPr>
        <a:xfrm>
          <a:off x="3926806" y="580791"/>
          <a:ext cx="2166669" cy="3348000"/>
        </a:xfrm>
        <a:prstGeom prst="roundRect">
          <a:avLst>
            <a:gd name="adj" fmla="val 10000"/>
          </a:avLst>
        </a:prstGeom>
        <a:solidFill>
          <a:schemeClr val="lt1">
            <a:alpha val="90000"/>
            <a:hueOff val="0"/>
            <a:satOff val="0"/>
            <a:lumOff val="0"/>
            <a:alphaOff val="0"/>
          </a:schemeClr>
        </a:solidFill>
        <a:ln w="11430" cap="flat" cmpd="sng" algn="ctr">
          <a:solidFill>
            <a:schemeClr val="accent1">
              <a:hueOff val="0"/>
              <a:satOff val="0"/>
              <a:lumOff val="0"/>
              <a:alphaOff val="0"/>
            </a:schemeClr>
          </a:solidFill>
          <a:prstDash val="solid"/>
        </a:ln>
        <a:effectLst>
          <a:outerShdw blurRad="39000" dist="25400" dir="5400000" rotWithShape="0">
            <a:schemeClr val="lt1">
              <a:alpha val="9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uk-UA" sz="1500" kern="1200" dirty="0" smtClean="0">
              <a:latin typeface="Times New Roman" panose="02020603050405020304" pitchFamily="18" charset="0"/>
              <a:cs typeface="Times New Roman" panose="02020603050405020304" pitchFamily="18" charset="0"/>
            </a:rPr>
            <a:t>це людина, яка управляє своїми підлеглими. Його ціль – впливати на інших людей таким чином, щоб останні виконували роботу, доручену організацією у відповідності з її місією та цілями.</a:t>
          </a:r>
          <a:endParaRPr lang="uk-UA" sz="1500" kern="1200" dirty="0">
            <a:latin typeface="Times New Roman" panose="02020603050405020304" pitchFamily="18" charset="0"/>
            <a:cs typeface="Times New Roman" panose="02020603050405020304" pitchFamily="18" charset="0"/>
          </a:endParaRPr>
        </a:p>
      </dsp:txBody>
      <dsp:txXfrm>
        <a:off x="3990266" y="644251"/>
        <a:ext cx="2039749" cy="3221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5502C-458B-4247-88D0-4A7BD1E680AE}">
      <dsp:nvSpPr>
        <dsp:cNvPr id="0" name=""/>
        <dsp:cNvSpPr/>
      </dsp:nvSpPr>
      <dsp:spPr>
        <a:xfrm>
          <a:off x="0" y="0"/>
          <a:ext cx="5957174" cy="1257672"/>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uk-UA" sz="1300" b="1" kern="1200" dirty="0" smtClean="0"/>
            <a:t>Влада –</a:t>
          </a:r>
          <a:r>
            <a:rPr lang="uk-UA" sz="1300" kern="1200" dirty="0" smtClean="0"/>
            <a:t> це можливість впливати на поведінку інших людей. Таку можливість надають, у першу чергу, формальні повноваження, які надає посада.</a:t>
          </a:r>
          <a:endParaRPr lang="uk-UA" sz="1300" kern="1200" dirty="0"/>
        </a:p>
      </dsp:txBody>
      <dsp:txXfrm>
        <a:off x="36836" y="36836"/>
        <a:ext cx="4600047" cy="1184000"/>
      </dsp:txXfrm>
    </dsp:sp>
    <dsp:sp modelId="{B0F1EC91-4FDB-4976-959E-241F80A647CB}">
      <dsp:nvSpPr>
        <dsp:cNvPr id="0" name=""/>
        <dsp:cNvSpPr/>
      </dsp:nvSpPr>
      <dsp:spPr>
        <a:xfrm>
          <a:off x="525632" y="1467283"/>
          <a:ext cx="5957174" cy="1257672"/>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uk-UA" sz="1300" b="1" kern="1200" dirty="0" smtClean="0"/>
            <a:t>Вплив</a:t>
          </a:r>
          <a:r>
            <a:rPr lang="uk-UA" sz="1300" kern="1200" dirty="0" smtClean="0"/>
            <a:t> — це будь-яка поведінка одного працівника (наприклад, керівника), яка вносить зміни в поведінку, відносини, відчуття тощо іншого працівника (наприклад, підлеглого). </a:t>
          </a:r>
          <a:endParaRPr lang="uk-UA" sz="1300" kern="1200" dirty="0"/>
        </a:p>
      </dsp:txBody>
      <dsp:txXfrm>
        <a:off x="562468" y="1504119"/>
        <a:ext cx="4540382" cy="1184000"/>
      </dsp:txXfrm>
    </dsp:sp>
    <dsp:sp modelId="{5A2C1CE4-BD43-4C13-9E06-4F7121655317}">
      <dsp:nvSpPr>
        <dsp:cNvPr id="0" name=""/>
        <dsp:cNvSpPr/>
      </dsp:nvSpPr>
      <dsp:spPr>
        <a:xfrm>
          <a:off x="1051265" y="2934567"/>
          <a:ext cx="5957174" cy="1257672"/>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uk-UA" sz="1300" b="1" kern="1200" dirty="0" smtClean="0"/>
            <a:t>Лідерство</a:t>
          </a:r>
          <a:r>
            <a:rPr lang="uk-UA" sz="1300" kern="1200" dirty="0" smtClean="0"/>
            <a:t> – це здатність за рахунок особистих якостей здійснювати вплив на поведінку окремих осіб та груп працівників з метою зосередження їх зусиль на досягненні цілей організації. Фактично лідерство надає працівникові неформальні повноваження.</a:t>
          </a:r>
          <a:endParaRPr lang="uk-UA" sz="1300" kern="1200" dirty="0"/>
        </a:p>
      </dsp:txBody>
      <dsp:txXfrm>
        <a:off x="1088101" y="2971403"/>
        <a:ext cx="4540382" cy="1184000"/>
      </dsp:txXfrm>
    </dsp:sp>
    <dsp:sp modelId="{EDFE8B2D-9A11-4B80-84DE-5C56BD5A5EAF}">
      <dsp:nvSpPr>
        <dsp:cNvPr id="0" name=""/>
        <dsp:cNvSpPr/>
      </dsp:nvSpPr>
      <dsp:spPr>
        <a:xfrm>
          <a:off x="5139687" y="953734"/>
          <a:ext cx="817486" cy="817486"/>
        </a:xfrm>
        <a:prstGeom prst="downArrow">
          <a:avLst>
            <a:gd name="adj1" fmla="val 55000"/>
            <a:gd name="adj2" fmla="val 45000"/>
          </a:avLst>
        </a:prstGeom>
        <a:solidFill>
          <a:schemeClr val="accent1">
            <a:alpha val="90000"/>
            <a:tint val="40000"/>
            <a:hueOff val="0"/>
            <a:satOff val="0"/>
            <a:lumOff val="0"/>
            <a:alphaOff val="0"/>
          </a:schemeClr>
        </a:solidFill>
        <a:ln w="11430" cap="flat" cmpd="sng" algn="ctr">
          <a:solidFill>
            <a:schemeClr val="accent1">
              <a:alpha val="90000"/>
              <a:tint val="40000"/>
              <a:hueOff val="0"/>
              <a:satOff val="0"/>
              <a:lumOff val="0"/>
              <a:alphaOff val="0"/>
            </a:schemeClr>
          </a:solidFill>
          <a:prstDash val="solid"/>
        </a:ln>
        <a:effectLst>
          <a:outerShdw blurRad="39000" dist="25400" dir="5400000" rotWithShape="0">
            <a:schemeClr val="accent1">
              <a:alpha val="90000"/>
              <a:tint val="40000"/>
              <a:hueOff val="0"/>
              <a:satOff val="0"/>
              <a:lumOff val="0"/>
              <a:alphaOff val="0"/>
              <a:shade val="33000"/>
              <a:alpha val="83000"/>
            </a:scheme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uk-UA" sz="3600" kern="1200"/>
        </a:p>
      </dsp:txBody>
      <dsp:txXfrm>
        <a:off x="5323621" y="953734"/>
        <a:ext cx="449618" cy="615158"/>
      </dsp:txXfrm>
    </dsp:sp>
    <dsp:sp modelId="{D9EFC4CE-1476-4B79-815C-4D8B83CCC8E3}">
      <dsp:nvSpPr>
        <dsp:cNvPr id="0" name=""/>
        <dsp:cNvSpPr/>
      </dsp:nvSpPr>
      <dsp:spPr>
        <a:xfrm>
          <a:off x="5665320" y="2412634"/>
          <a:ext cx="817486" cy="817486"/>
        </a:xfrm>
        <a:prstGeom prst="downArrow">
          <a:avLst>
            <a:gd name="adj1" fmla="val 55000"/>
            <a:gd name="adj2" fmla="val 45000"/>
          </a:avLst>
        </a:prstGeom>
        <a:solidFill>
          <a:schemeClr val="accent1">
            <a:alpha val="90000"/>
            <a:tint val="40000"/>
            <a:hueOff val="0"/>
            <a:satOff val="0"/>
            <a:lumOff val="0"/>
            <a:alphaOff val="0"/>
          </a:schemeClr>
        </a:solidFill>
        <a:ln w="11430" cap="flat" cmpd="sng" algn="ctr">
          <a:solidFill>
            <a:schemeClr val="accent1">
              <a:alpha val="90000"/>
              <a:tint val="40000"/>
              <a:hueOff val="0"/>
              <a:satOff val="0"/>
              <a:lumOff val="0"/>
              <a:alphaOff val="0"/>
            </a:schemeClr>
          </a:solidFill>
          <a:prstDash val="solid"/>
        </a:ln>
        <a:effectLst>
          <a:outerShdw blurRad="39000" dist="25400" dir="5400000" rotWithShape="0">
            <a:schemeClr val="accent1">
              <a:alpha val="90000"/>
              <a:tint val="40000"/>
              <a:hueOff val="0"/>
              <a:satOff val="0"/>
              <a:lumOff val="0"/>
              <a:alphaOff val="0"/>
              <a:shade val="33000"/>
              <a:alpha val="83000"/>
            </a:scheme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uk-UA" sz="3600" kern="1200"/>
        </a:p>
      </dsp:txBody>
      <dsp:txXfrm>
        <a:off x="5849254" y="2412634"/>
        <a:ext cx="449618" cy="6151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09CAC-2809-40EC-9ACA-523B365E4C21}" type="datetimeFigureOut">
              <a:rPr lang="ru-RU" smtClean="0"/>
              <a:t>09.02.2026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BBD84-4662-486E-B003-94AA29AECAD5}" type="slidenum">
              <a:rPr lang="ru-RU" smtClean="0"/>
              <a:t>‹#›</a:t>
            </a:fld>
            <a:endParaRPr lang="ru-RU"/>
          </a:p>
        </p:txBody>
      </p:sp>
    </p:spTree>
    <p:extLst>
      <p:ext uri="{BB962C8B-B14F-4D97-AF65-F5344CB8AC3E}">
        <p14:creationId xmlns:p14="http://schemas.microsoft.com/office/powerpoint/2010/main" val="577306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9DBBD84-4662-486E-B003-94AA29AECAD5}" type="slidenum">
              <a:rPr lang="ru-RU" smtClean="0"/>
              <a:t>1</a:t>
            </a:fld>
            <a:endParaRPr lang="ru-RU"/>
          </a:p>
        </p:txBody>
      </p:sp>
    </p:spTree>
    <p:extLst>
      <p:ext uri="{BB962C8B-B14F-4D97-AF65-F5344CB8AC3E}">
        <p14:creationId xmlns:p14="http://schemas.microsoft.com/office/powerpoint/2010/main" val="2206813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4C71EC6-210F-42DE-9C53-41977AD35B3D}" type="datetimeFigureOut">
              <a:rPr lang="ru-RU" smtClean="0"/>
              <a:t>09.02.2026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4C71EC6-210F-42DE-9C53-41977AD35B3D}" type="datetimeFigureOut">
              <a:rPr lang="ru-RU" smtClean="0"/>
              <a:t>09.02.2026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B4C71EC6-210F-42DE-9C53-41977AD35B3D}" type="datetimeFigureOut">
              <a:rPr lang="ru-RU" smtClean="0"/>
              <a:t>09.02.2026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09.02.2026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B4C71EC6-210F-42DE-9C53-41977AD35B3D}" type="datetimeFigureOut">
              <a:rPr lang="ru-RU" smtClean="0"/>
              <a:t>09.02.2026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4C71EC6-210F-42DE-9C53-41977AD35B3D}" type="datetimeFigureOut">
              <a:rPr lang="ru-RU" smtClean="0"/>
              <a:t>09.02.2026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9792" y="188641"/>
            <a:ext cx="5986667" cy="1296143"/>
          </a:xfrm>
        </p:spPr>
        <p:txBody>
          <a:bodyPr>
            <a:normAutofit fontScale="90000"/>
          </a:bodyPr>
          <a:lstStyle/>
          <a:p>
            <a:pPr marL="182880" indent="0" algn="ctr">
              <a:buNone/>
            </a:pPr>
            <a:r>
              <a:rPr lang="uk-UA" sz="2000" b="1" dirty="0" smtClean="0">
                <a:solidFill>
                  <a:schemeClr val="bg1"/>
                </a:solidFill>
              </a:rPr>
              <a:t>Одеський національний медичний університет</a:t>
            </a:r>
            <a:br>
              <a:rPr lang="uk-UA" sz="2000" b="1" dirty="0" smtClean="0">
                <a:solidFill>
                  <a:schemeClr val="bg1"/>
                </a:solidFill>
              </a:rPr>
            </a:br>
            <a:r>
              <a:rPr lang="uk-UA" sz="2000" b="1" dirty="0" smtClean="0">
                <a:solidFill>
                  <a:schemeClr val="bg1"/>
                </a:solidFill>
              </a:rPr>
              <a:t>Кафедра Організації та економіки фармації</a:t>
            </a:r>
            <a:r>
              <a:rPr lang="en-US" sz="2000" b="1" dirty="0" smtClean="0">
                <a:solidFill>
                  <a:schemeClr val="bg1"/>
                </a:solidFill>
              </a:rPr>
              <a:t> </a:t>
            </a:r>
            <a:r>
              <a:rPr lang="uk-UA" sz="2000" b="1" dirty="0" smtClean="0">
                <a:solidFill>
                  <a:schemeClr val="bg1"/>
                </a:solidFill>
              </a:rPr>
              <a:t>з післядипломною підготовкою</a:t>
            </a:r>
            <a:endParaRPr lang="ru-RU" sz="2000" u="sng" dirty="0">
              <a:solidFill>
                <a:schemeClr val="bg1"/>
              </a:solidFill>
            </a:endParaRPr>
          </a:p>
        </p:txBody>
      </p:sp>
      <p:sp>
        <p:nvSpPr>
          <p:cNvPr id="3" name="Подзаголовок 2"/>
          <p:cNvSpPr>
            <a:spLocks noGrp="1"/>
          </p:cNvSpPr>
          <p:nvPr>
            <p:ph type="subTitle" idx="1"/>
          </p:nvPr>
        </p:nvSpPr>
        <p:spPr>
          <a:xfrm>
            <a:off x="2740172" y="1916832"/>
            <a:ext cx="6336704" cy="2304256"/>
          </a:xfrm>
        </p:spPr>
        <p:txBody>
          <a:bodyPr>
            <a:normAutofit/>
          </a:bodyPr>
          <a:lstStyle/>
          <a:p>
            <a:pPr algn="ctr"/>
            <a:r>
              <a:rPr lang="uk-UA" sz="2400" b="1" u="sng" dirty="0">
                <a:solidFill>
                  <a:schemeClr val="bg1"/>
                </a:solidFill>
              </a:rPr>
              <a:t>Лекція </a:t>
            </a:r>
            <a:r>
              <a:rPr lang="uk-UA" sz="2400" b="1" u="sng" dirty="0">
                <a:solidFill>
                  <a:schemeClr val="bg1"/>
                </a:solidFill>
              </a:rPr>
              <a:t>3</a:t>
            </a:r>
            <a:r>
              <a:rPr lang="uk-UA" sz="2400" b="1" u="sng" dirty="0" smtClean="0">
                <a:solidFill>
                  <a:schemeClr val="bg1"/>
                </a:solidFill>
              </a:rPr>
              <a:t>. </a:t>
            </a:r>
            <a:endParaRPr lang="uk-UA" sz="2400" b="1" u="sng" dirty="0" smtClean="0">
              <a:solidFill>
                <a:schemeClr val="bg1"/>
              </a:solidFill>
            </a:endParaRPr>
          </a:p>
          <a:p>
            <a:pPr algn="ctr"/>
            <a:r>
              <a:rPr lang="uk-UA" sz="2400" dirty="0" smtClean="0"/>
              <a:t>Менеджмент </a:t>
            </a:r>
            <a:r>
              <a:rPr lang="uk-UA" sz="2400" dirty="0"/>
              <a:t>та успішне управління. Керівництво та лідерство у фармацевтичних організаціях</a:t>
            </a:r>
            <a:r>
              <a:rPr lang="uk-UA" sz="2400" dirty="0" smtClean="0"/>
              <a:t>.</a:t>
            </a:r>
            <a:endParaRPr lang="uk-UA" sz="2400" dirty="0"/>
          </a:p>
        </p:txBody>
      </p:sp>
      <p:sp>
        <p:nvSpPr>
          <p:cNvPr id="4" name="TextBox 3"/>
          <p:cNvSpPr txBox="1"/>
          <p:nvPr/>
        </p:nvSpPr>
        <p:spPr>
          <a:xfrm>
            <a:off x="4792400" y="6401876"/>
            <a:ext cx="2232248" cy="369332"/>
          </a:xfrm>
          <a:prstGeom prst="rect">
            <a:avLst/>
          </a:prstGeom>
          <a:noFill/>
        </p:spPr>
        <p:txBody>
          <a:bodyPr wrap="square" rtlCol="0">
            <a:spAutoFit/>
          </a:bodyPr>
          <a:lstStyle/>
          <a:p>
            <a:pPr algn="ctr"/>
            <a:r>
              <a:rPr lang="uk-UA" dirty="0" smtClean="0">
                <a:solidFill>
                  <a:schemeClr val="bg1"/>
                </a:solidFill>
              </a:rPr>
              <a:t>Одеса </a:t>
            </a:r>
            <a:r>
              <a:rPr lang="uk-UA" dirty="0" smtClean="0">
                <a:solidFill>
                  <a:schemeClr val="bg1"/>
                </a:solidFill>
              </a:rPr>
              <a:t>2026</a:t>
            </a:r>
            <a:endParaRPr lang="ru-RU" dirty="0">
              <a:solidFill>
                <a:schemeClr val="bg1"/>
              </a:solidFill>
            </a:endParaRPr>
          </a:p>
        </p:txBody>
      </p:sp>
      <p:sp>
        <p:nvSpPr>
          <p:cNvPr id="5" name="TextBox 4"/>
          <p:cNvSpPr txBox="1"/>
          <p:nvPr/>
        </p:nvSpPr>
        <p:spPr>
          <a:xfrm>
            <a:off x="167955" y="0"/>
            <a:ext cx="569387" cy="6731188"/>
          </a:xfrm>
          <a:prstGeom prst="rect">
            <a:avLst/>
          </a:prstGeom>
          <a:noFill/>
        </p:spPr>
        <p:txBody>
          <a:bodyPr vert="vert270" wrap="square" rtlCol="0">
            <a:spAutoFit/>
          </a:bodyPr>
          <a:lstStyle/>
          <a:p>
            <a:pPr algn="ctr"/>
            <a:r>
              <a:rPr lang="uk-UA" sz="2500" b="1" dirty="0" smtClean="0"/>
              <a:t>Фармацевтичний менеджмент та  маркетинг</a:t>
            </a:r>
            <a:endParaRPr lang="ru-RU" sz="2500" b="1" dirty="0"/>
          </a:p>
        </p:txBody>
      </p:sp>
      <p:pic>
        <p:nvPicPr>
          <p:cNvPr id="6" name="Picture 2" descr="Принципи і функції управління виробництво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5732" y="4221088"/>
            <a:ext cx="2147683" cy="2147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33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60648"/>
            <a:ext cx="6635080" cy="360040"/>
          </a:xfrm>
        </p:spPr>
        <p:txBody>
          <a:bodyPr>
            <a:normAutofit fontScale="90000"/>
          </a:bodyPr>
          <a:lstStyle/>
          <a:p>
            <a:pPr algn="ctr"/>
            <a:r>
              <a:rPr lang="uk-UA" sz="2400" dirty="0" smtClean="0"/>
              <a:t>Актуальність теми</a:t>
            </a:r>
            <a:endParaRPr lang="uk-UA" sz="2400" dirty="0"/>
          </a:p>
        </p:txBody>
      </p:sp>
      <p:sp>
        <p:nvSpPr>
          <p:cNvPr id="3" name="Прямоугольник 2"/>
          <p:cNvSpPr/>
          <p:nvPr/>
        </p:nvSpPr>
        <p:spPr>
          <a:xfrm>
            <a:off x="323528" y="692696"/>
            <a:ext cx="7704856" cy="403187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uk-UA" sz="1600" dirty="0"/>
              <a:t>Актуальність теми менеджменту та успішного управління у фармацевтичних організаціях зумовлена </a:t>
            </a:r>
            <a:r>
              <a:rPr lang="uk-UA" sz="1600" b="1" dirty="0"/>
              <a:t>зростаючою конкуренцією </a:t>
            </a:r>
            <a:r>
              <a:rPr lang="uk-UA" sz="1600" dirty="0"/>
              <a:t>на фармацевтичному ринку, постійними </a:t>
            </a:r>
            <a:r>
              <a:rPr lang="uk-UA" sz="1600" b="1" dirty="0"/>
              <a:t>регуляторними змінами </a:t>
            </a:r>
            <a:r>
              <a:rPr lang="uk-UA" sz="1600" dirty="0"/>
              <a:t>та </a:t>
            </a:r>
            <a:r>
              <a:rPr lang="uk-UA" sz="1600" b="1" dirty="0"/>
              <a:t>підвищеними вимогами до якості фармацевтичних послуг</a:t>
            </a:r>
            <a:r>
              <a:rPr lang="uk-UA" sz="1600" dirty="0"/>
              <a:t>. У сучасних умовах ефективність діяльності аптечних закладів і фармацевтичних підприємств значною мірою залежить не лише від професійної компетентності персоналу, а й від управлінських рішень керівництва. Особливу роль відіграє поєднання класичного менеджменту та лідерства, здатного мотивувати працівників, формувати команду та підтримувати корпоративну культуру. Керівник у фармацевтичній організації виконує не тільки адміністративні функції, а й роль лідера змін, наставника та комунікатора. В умовах кадрового дефіциту та високої плинності персоналу питання ефективного лідерства набуває стратегічного значення. Успішне управління сприяє підвищенню продуктивності праці, якості обслуговування пацієнтів і рівня довіри до фармацевтичного закладу. Саме тому вивчення менеджменту, керівництва та лідерства є необхідною складовою професійної підготовки сучасних фармацевтів і управлінців.</a:t>
            </a:r>
          </a:p>
        </p:txBody>
      </p:sp>
      <p:pic>
        <p:nvPicPr>
          <p:cNvPr id="1026" name="Picture 2" descr="Менеджмент як наука та мистецтво управлінн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4759226"/>
            <a:ext cx="2750737" cy="2049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312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239000" cy="554320"/>
          </a:xfrm>
        </p:spPr>
        <p:txBody>
          <a:bodyPr>
            <a:normAutofit fontScale="90000"/>
          </a:bodyPr>
          <a:lstStyle/>
          <a:p>
            <a:pPr algn="ctr"/>
            <a:r>
              <a:rPr lang="uk-UA" dirty="0"/>
              <a:t>Основні терміни</a:t>
            </a:r>
            <a:endParaRPr lang="ru-RU" dirty="0"/>
          </a:p>
        </p:txBody>
      </p:sp>
      <p:graphicFrame>
        <p:nvGraphicFramePr>
          <p:cNvPr id="3" name="Схема 2"/>
          <p:cNvGraphicFramePr/>
          <p:nvPr>
            <p:extLst>
              <p:ext uri="{D42A27DB-BD31-4B8C-83A1-F6EECF244321}">
                <p14:modId xmlns:p14="http://schemas.microsoft.com/office/powerpoint/2010/main" val="1359180614"/>
              </p:ext>
            </p:extLst>
          </p:nvPr>
        </p:nvGraphicFramePr>
        <p:xfrm>
          <a:off x="827584" y="105273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971600" y="5661248"/>
            <a:ext cx="626469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indent="457200" algn="ctr">
              <a:spcAft>
                <a:spcPts val="0"/>
              </a:spcAft>
            </a:pPr>
            <a:r>
              <a:rPr lang="uk-UA" dirty="0">
                <a:latin typeface="Times New Roman" panose="02020603050405020304" pitchFamily="18" charset="0"/>
                <a:ea typeface="Times New Roman" panose="02020603050405020304" pitchFamily="18" charset="0"/>
              </a:rPr>
              <a:t>В основі керівництва лежать такі категорії менеджменту, як </a:t>
            </a:r>
            <a:r>
              <a:rPr lang="uk-UA" b="1" dirty="0">
                <a:latin typeface="Times New Roman" panose="02020603050405020304" pitchFamily="18" charset="0"/>
                <a:ea typeface="Times New Roman" panose="02020603050405020304" pitchFamily="18" charset="0"/>
              </a:rPr>
              <a:t>лідерство, влада і вплив</a:t>
            </a:r>
            <a:r>
              <a:rPr lang="uk-UA" dirty="0">
                <a:latin typeface="Times New Roman" panose="02020603050405020304" pitchFamily="18" charset="0"/>
                <a:ea typeface="Times New Roman" panose="02020603050405020304" pitchFamily="18" charset="0"/>
              </a:rPr>
              <a:t>.</a:t>
            </a:r>
            <a:endParaRPr lang="uk-UA"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261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239000" cy="554320"/>
          </a:xfrm>
        </p:spPr>
        <p:txBody>
          <a:bodyPr>
            <a:normAutofit fontScale="90000"/>
          </a:bodyPr>
          <a:lstStyle/>
          <a:p>
            <a:pPr algn="ctr"/>
            <a:r>
              <a:rPr lang="uk-UA" dirty="0"/>
              <a:t>Основні терміни</a:t>
            </a:r>
            <a:endParaRPr lang="ru-RU" dirty="0"/>
          </a:p>
        </p:txBody>
      </p:sp>
      <p:pic>
        <p:nvPicPr>
          <p:cNvPr id="5" name="Picture 2" descr="Важливо! Для дивідендів установили пільгову ставку ПДФО — 9% |  Бухгалтерський сервіс «Iнтерактивна бухгалтері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6544" y="0"/>
            <a:ext cx="1437456" cy="143745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67616" y="5877272"/>
            <a:ext cx="7811449"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uk-UA" dirty="0">
                <a:latin typeface="Times New Roman" panose="02020603050405020304" pitchFamily="18" charset="0"/>
                <a:ea typeface="Times New Roman" panose="02020603050405020304" pitchFamily="18" charset="0"/>
              </a:rPr>
              <a:t>Тобто рівень впливу, наділеної владою особи А на особу Б, дорівнює ступеню залежності особи Б від особи А.</a:t>
            </a:r>
            <a:endParaRPr lang="uk-UA" dirty="0"/>
          </a:p>
        </p:txBody>
      </p:sp>
      <p:graphicFrame>
        <p:nvGraphicFramePr>
          <p:cNvPr id="6" name="Схема 5"/>
          <p:cNvGraphicFramePr/>
          <p:nvPr>
            <p:extLst>
              <p:ext uri="{D42A27DB-BD31-4B8C-83A1-F6EECF244321}">
                <p14:modId xmlns:p14="http://schemas.microsoft.com/office/powerpoint/2010/main" val="1343448421"/>
              </p:ext>
            </p:extLst>
          </p:nvPr>
        </p:nvGraphicFramePr>
        <p:xfrm>
          <a:off x="611560" y="1397000"/>
          <a:ext cx="7008440" cy="4192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6367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6995120" cy="804704"/>
          </a:xfrm>
        </p:spPr>
        <p:txBody>
          <a:bodyPr>
            <a:normAutofit/>
          </a:bodyPr>
          <a:lstStyle/>
          <a:p>
            <a:pPr algn="ctr"/>
            <a:r>
              <a:rPr lang="uk-UA" sz="2400" dirty="0"/>
              <a:t>Форми влади, які можуть застосовувати керівники різних рівнів</a:t>
            </a:r>
            <a:endParaRPr lang="ru-RU" sz="2400" dirty="0"/>
          </a:p>
        </p:txBody>
      </p:sp>
      <p:pic>
        <p:nvPicPr>
          <p:cNvPr id="3" name="Рисунок 2"/>
          <p:cNvPicPr>
            <a:picLocks noChangeAspect="1"/>
          </p:cNvPicPr>
          <p:nvPr/>
        </p:nvPicPr>
        <p:blipFill>
          <a:blip r:embed="rId2"/>
          <a:stretch>
            <a:fillRect/>
          </a:stretch>
        </p:blipFill>
        <p:spPr>
          <a:xfrm>
            <a:off x="1259632" y="1484784"/>
            <a:ext cx="5745667" cy="5120560"/>
          </a:xfrm>
          <a:prstGeom prst="rect">
            <a:avLst/>
          </a:prstGeom>
        </p:spPr>
      </p:pic>
    </p:spTree>
    <p:extLst>
      <p:ext uri="{BB962C8B-B14F-4D97-AF65-F5344CB8AC3E}">
        <p14:creationId xmlns:p14="http://schemas.microsoft.com/office/powerpoint/2010/main" val="251531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355160" cy="504056"/>
          </a:xfrm>
        </p:spPr>
        <p:txBody>
          <a:bodyPr>
            <a:normAutofit/>
          </a:bodyPr>
          <a:lstStyle/>
          <a:p>
            <a:pPr algn="ctr"/>
            <a:r>
              <a:rPr lang="uk-UA" sz="2400" dirty="0"/>
              <a:t>Нові підходи до використання </a:t>
            </a:r>
            <a:r>
              <a:rPr lang="uk-UA" sz="2400" dirty="0" smtClean="0"/>
              <a:t>влади</a:t>
            </a:r>
            <a:endParaRPr lang="uk-UA" sz="2400" dirty="0"/>
          </a:p>
        </p:txBody>
      </p:sp>
      <p:sp>
        <p:nvSpPr>
          <p:cNvPr id="3" name="Прямоугольник 2"/>
          <p:cNvSpPr/>
          <p:nvPr/>
        </p:nvSpPr>
        <p:spPr>
          <a:xfrm>
            <a:off x="422564" y="836712"/>
            <a:ext cx="7589135"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uk-UA" dirty="0">
                <a:latin typeface="Times New Roman" panose="02020603050405020304" pitchFamily="18" charset="0"/>
                <a:ea typeface="Times New Roman" panose="02020603050405020304" pitchFamily="18" charset="0"/>
              </a:rPr>
              <a:t>Високий рівень освіти ліквідує відмінності між керівником і виконавцями. Тому важко формувати владу тільки на примусі, винагородах, традиціях, харизмі чи компетенції. </a:t>
            </a:r>
            <a:r>
              <a:rPr lang="uk-UA" dirty="0" smtClean="0">
                <a:latin typeface="Times New Roman" panose="02020603050405020304" pitchFamily="18" charset="0"/>
                <a:ea typeface="Times New Roman" panose="02020603050405020304" pitchFamily="18" charset="0"/>
              </a:rPr>
              <a:t>Потрібно переконувати </a:t>
            </a:r>
            <a:r>
              <a:rPr lang="uk-UA" dirty="0">
                <a:latin typeface="Times New Roman" panose="02020603050405020304" pitchFamily="18" charset="0"/>
                <a:ea typeface="Times New Roman" panose="02020603050405020304" pitchFamily="18" charset="0"/>
              </a:rPr>
              <a:t>працівників і залучати до управління з метою здійснення впливу. </a:t>
            </a:r>
            <a:endParaRPr lang="uk-UA" dirty="0"/>
          </a:p>
        </p:txBody>
      </p:sp>
      <p:sp>
        <p:nvSpPr>
          <p:cNvPr id="4" name="Овальная выноска 3"/>
          <p:cNvSpPr/>
          <p:nvPr/>
        </p:nvSpPr>
        <p:spPr>
          <a:xfrm>
            <a:off x="422564" y="3284984"/>
            <a:ext cx="2205220" cy="864096"/>
          </a:xfrm>
          <a:prstGeom prst="wedgeEllipseCallout">
            <a:avLst>
              <a:gd name="adj1" fmla="val 47748"/>
              <a:gd name="adj2" fmla="val -187680"/>
            </a:avLst>
          </a:prstGeom>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rtlCol="0" anchor="ctr"/>
          <a:lstStyle/>
          <a:p>
            <a:pPr algn="ctr"/>
            <a:r>
              <a:rPr lang="uk-UA" dirty="0" smtClean="0">
                <a:latin typeface="Times New Roman" panose="02020603050405020304" pitchFamily="18" charset="0"/>
                <a:cs typeface="Times New Roman" panose="02020603050405020304" pitchFamily="18" charset="0"/>
              </a:rPr>
              <a:t>Переконання</a:t>
            </a:r>
            <a:endParaRPr lang="uk-UA" dirty="0">
              <a:latin typeface="Times New Roman" panose="02020603050405020304" pitchFamily="18" charset="0"/>
              <a:cs typeface="Times New Roman" panose="02020603050405020304" pitchFamily="18" charset="0"/>
            </a:endParaRPr>
          </a:p>
        </p:txBody>
      </p:sp>
      <p:sp>
        <p:nvSpPr>
          <p:cNvPr id="5" name="Овальная выноска 4"/>
          <p:cNvSpPr/>
          <p:nvPr/>
        </p:nvSpPr>
        <p:spPr>
          <a:xfrm>
            <a:off x="2555776" y="4149080"/>
            <a:ext cx="2565260" cy="1368152"/>
          </a:xfrm>
          <a:prstGeom prst="wedgeEllipseCallout">
            <a:avLst>
              <a:gd name="adj1" fmla="val 12965"/>
              <a:gd name="adj2" fmla="val -201224"/>
            </a:avLst>
          </a:prstGeom>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rtlCol="0" anchor="ctr"/>
          <a:lstStyle/>
          <a:p>
            <a:pPr algn="ctr"/>
            <a:r>
              <a:rPr lang="uk-UA" dirty="0" smtClean="0">
                <a:latin typeface="Times New Roman" panose="02020603050405020304" pitchFamily="18" charset="0"/>
                <a:cs typeface="Times New Roman" panose="02020603050405020304" pitchFamily="18" charset="0"/>
              </a:rPr>
              <a:t>Вплив через залучення працівників до виконання</a:t>
            </a:r>
            <a:endParaRPr lang="uk-UA" dirty="0">
              <a:latin typeface="Times New Roman" panose="02020603050405020304" pitchFamily="18" charset="0"/>
              <a:cs typeface="Times New Roman" panose="02020603050405020304" pitchFamily="18" charset="0"/>
            </a:endParaRPr>
          </a:p>
        </p:txBody>
      </p:sp>
      <p:sp>
        <p:nvSpPr>
          <p:cNvPr id="6" name="Овальная выноска 5"/>
          <p:cNvSpPr/>
          <p:nvPr/>
        </p:nvSpPr>
        <p:spPr>
          <a:xfrm>
            <a:off x="5652120" y="3140968"/>
            <a:ext cx="2565260" cy="1368152"/>
          </a:xfrm>
          <a:prstGeom prst="wedgeEllipseCallout">
            <a:avLst>
              <a:gd name="adj1" fmla="val -61052"/>
              <a:gd name="adj2" fmla="val -128099"/>
            </a:avLst>
          </a:prstGeom>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rtlCol="0" anchor="ctr"/>
          <a:lstStyle/>
          <a:p>
            <a:pPr algn="ctr"/>
            <a:r>
              <a:rPr lang="uk-UA" dirty="0" smtClean="0">
                <a:latin typeface="Times New Roman" panose="02020603050405020304" pitchFamily="18" charset="0"/>
                <a:cs typeface="Times New Roman" panose="02020603050405020304" pitchFamily="18" charset="0"/>
              </a:rPr>
              <a:t>Оцінка ефективності управління</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3036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7242048" cy="626328"/>
          </a:xfrm>
        </p:spPr>
        <p:txBody>
          <a:bodyPr/>
          <a:lstStyle/>
          <a:p>
            <a:pPr algn="ctr"/>
            <a:r>
              <a:rPr lang="uk-UA" dirty="0" smtClean="0"/>
              <a:t>Підходи до керівництва</a:t>
            </a:r>
            <a:endParaRPr lang="uk-UA" dirty="0"/>
          </a:p>
        </p:txBody>
      </p:sp>
      <p:sp>
        <p:nvSpPr>
          <p:cNvPr id="3" name="Прямоугольник 2"/>
          <p:cNvSpPr/>
          <p:nvPr/>
        </p:nvSpPr>
        <p:spPr>
          <a:xfrm>
            <a:off x="251520" y="859969"/>
            <a:ext cx="7848872" cy="1754326"/>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uk-UA" dirty="0">
                <a:latin typeface="Times New Roman" panose="02020603050405020304" pitchFamily="18" charset="0"/>
                <a:ea typeface="Times New Roman" panose="02020603050405020304" pitchFamily="18" charset="0"/>
              </a:rPr>
              <a:t>Важливим у менеджменті є питання про те, як себе повинен поводити керівник (менеджер), які засоби впливу та стилі поведінки показали себе найбільш ефективними при зосередженні зусиль працівників на досягненні цілей організації. Відповісти на ці запитання роблять спробу три підходи до керівництва, розроблені американськими вченими-</a:t>
            </a:r>
            <a:r>
              <a:rPr lang="uk-UA" dirty="0" err="1">
                <a:latin typeface="Times New Roman" panose="02020603050405020304" pitchFamily="18" charset="0"/>
                <a:ea typeface="Times New Roman" panose="02020603050405020304" pitchFamily="18" charset="0"/>
              </a:rPr>
              <a:t>біхевіористами</a:t>
            </a:r>
            <a:r>
              <a:rPr lang="uk-UA" dirty="0">
                <a:latin typeface="Times New Roman" panose="02020603050405020304" pitchFamily="18" charset="0"/>
                <a:ea typeface="Times New Roman" panose="02020603050405020304" pitchFamily="18" charset="0"/>
              </a:rPr>
              <a:t>, та доповнені і розвинуті науковцями інших країн</a:t>
            </a:r>
            <a:endParaRPr lang="uk-UA" dirty="0"/>
          </a:p>
        </p:txBody>
      </p:sp>
      <p:pic>
        <p:nvPicPr>
          <p:cNvPr id="5" name="Рисунок 4"/>
          <p:cNvPicPr>
            <a:picLocks noChangeAspect="1"/>
          </p:cNvPicPr>
          <p:nvPr/>
        </p:nvPicPr>
        <p:blipFill>
          <a:blip r:embed="rId2"/>
          <a:stretch>
            <a:fillRect/>
          </a:stretch>
        </p:blipFill>
        <p:spPr>
          <a:xfrm>
            <a:off x="1403648" y="2780928"/>
            <a:ext cx="5760132" cy="3840088"/>
          </a:xfrm>
          <a:prstGeom prst="rect">
            <a:avLst/>
          </a:prstGeom>
        </p:spPr>
      </p:pic>
    </p:spTree>
    <p:extLst>
      <p:ext uri="{BB962C8B-B14F-4D97-AF65-F5344CB8AC3E}">
        <p14:creationId xmlns:p14="http://schemas.microsoft.com/office/powerpoint/2010/main" val="2203866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704056" y="188640"/>
            <a:ext cx="6923112" cy="660688"/>
          </a:xfrm>
        </p:spPr>
        <p:txBody>
          <a:bodyPr/>
          <a:lstStyle/>
          <a:p>
            <a:pPr algn="ctr"/>
            <a:r>
              <a:rPr lang="uk-UA" dirty="0"/>
              <a:t> Стиль керівництва</a:t>
            </a:r>
            <a:endParaRPr lang="ru-RU" dirty="0"/>
          </a:p>
        </p:txBody>
      </p:sp>
      <p:sp>
        <p:nvSpPr>
          <p:cNvPr id="5" name="Скругленный прямоугольник 4"/>
          <p:cNvSpPr/>
          <p:nvPr/>
        </p:nvSpPr>
        <p:spPr>
          <a:xfrm>
            <a:off x="457200" y="1052736"/>
            <a:ext cx="7416824" cy="22322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t>це індивідуальний спосіб  діяльності керівника, який визначається значною мірою його інтелектуально-психологічними особливостями, здатністю організувати ініціативне, творче виконання покладених на колектив завдань, контролювати наслідки діяльності підлеглих, створювати та підтримувати морально-психологічний клімат у колективі.</a:t>
            </a:r>
            <a:endParaRPr lang="ru-RU"/>
          </a:p>
        </p:txBody>
      </p:sp>
      <p:pic>
        <p:nvPicPr>
          <p:cNvPr id="25602" name="Picture 2" descr="Стилі управління колективом? – Бізнес-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9407" y="3645024"/>
            <a:ext cx="4272409" cy="2664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667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7084640" cy="720080"/>
          </a:xfrm>
        </p:spPr>
        <p:txBody>
          <a:bodyPr>
            <a:normAutofit/>
          </a:bodyPr>
          <a:lstStyle/>
          <a:p>
            <a:pPr algn="ctr"/>
            <a:r>
              <a:rPr lang="uk-UA" dirty="0" smtClean="0"/>
              <a:t>Стилі керівництва</a:t>
            </a:r>
            <a:endParaRPr lang="ru-RU" dirty="0"/>
          </a:p>
        </p:txBody>
      </p:sp>
      <p:pic>
        <p:nvPicPr>
          <p:cNvPr id="3" name="Рисунок 2"/>
          <p:cNvPicPr>
            <a:picLocks noChangeAspect="1"/>
          </p:cNvPicPr>
          <p:nvPr/>
        </p:nvPicPr>
        <p:blipFill>
          <a:blip r:embed="rId2">
            <a:duotone>
              <a:prstClr val="black"/>
              <a:srgbClr val="D9C3A5">
                <a:tint val="50000"/>
                <a:satMod val="180000"/>
              </a:srgbClr>
            </a:duotone>
          </a:blip>
          <a:stretch>
            <a:fillRect/>
          </a:stretch>
        </p:blipFill>
        <p:spPr>
          <a:xfrm>
            <a:off x="611560" y="1700808"/>
            <a:ext cx="7084640" cy="3086879"/>
          </a:xfrm>
          <a:prstGeom prst="rect">
            <a:avLst/>
          </a:prstGeom>
        </p:spPr>
      </p:pic>
    </p:spTree>
    <p:extLst>
      <p:ext uri="{BB962C8B-B14F-4D97-AF65-F5344CB8AC3E}">
        <p14:creationId xmlns:p14="http://schemas.microsoft.com/office/powerpoint/2010/main" val="4094600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7239000" cy="626328"/>
          </a:xfrm>
        </p:spPr>
        <p:txBody>
          <a:bodyPr/>
          <a:lstStyle/>
          <a:p>
            <a:pPr algn="ctr"/>
            <a:r>
              <a:rPr lang="uk-UA" dirty="0" smtClean="0"/>
              <a:t>Дякую за увагу!</a:t>
            </a:r>
            <a:endParaRPr lang="ru-RU" dirty="0"/>
          </a:p>
        </p:txBody>
      </p:sp>
      <p:pic>
        <p:nvPicPr>
          <p:cNvPr id="4" name="Picture 2" descr="Белые человечки для презентации на прозрачном фоне - фото и картинки  abrakadabra.fu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484784"/>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719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2666</TotalTime>
  <Words>538</Words>
  <Application>Microsoft Office PowerPoint</Application>
  <PresentationFormat>Экран (4:3)</PresentationFormat>
  <Paragraphs>31</Paragraphs>
  <Slides>10</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Times New Roman</vt:lpstr>
      <vt:lpstr>Trebuchet MS</vt:lpstr>
      <vt:lpstr>Wingdings</vt:lpstr>
      <vt:lpstr>Wingdings 2</vt:lpstr>
      <vt:lpstr>Изящная</vt:lpstr>
      <vt:lpstr>Одеський національний медичний університет Кафедра Організації та економіки фармації з післядипломною підготовкою</vt:lpstr>
      <vt:lpstr>Актуальність теми</vt:lpstr>
      <vt:lpstr>Основні терміни</vt:lpstr>
      <vt:lpstr>Основні терміни</vt:lpstr>
      <vt:lpstr>Форми влади, які можуть застосовувати керівники різних рівнів</vt:lpstr>
      <vt:lpstr>Нові підходи до використання влади</vt:lpstr>
      <vt:lpstr>Підходи до керівництва</vt:lpstr>
      <vt:lpstr> Стиль керівництва</vt:lpstr>
      <vt:lpstr>Стилі керівництва</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162</cp:revision>
  <dcterms:created xsi:type="dcterms:W3CDTF">2022-09-08T14:07:54Z</dcterms:created>
  <dcterms:modified xsi:type="dcterms:W3CDTF">2026-02-09T10:50:46Z</dcterms:modified>
</cp:coreProperties>
</file>