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63" r:id="rId16"/>
    <p:sldId id="272" r:id="rId17"/>
    <p:sldId id="273" r:id="rId18"/>
    <p:sldId id="265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286" r:id="rId40"/>
    <p:sldId id="285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0" autoAdjust="0"/>
  </p:normalViewPr>
  <p:slideViewPr>
    <p:cSldViewPr>
      <p:cViewPr varScale="1">
        <p:scale>
          <a:sx n="89" d="100"/>
          <a:sy n="89" d="100"/>
        </p:scale>
        <p:origin x="103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B78C3E-D6EC-45DA-B022-F409227D42E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3ADDF4E-8B81-47D0-A989-F4F4AE0047D2}">
      <dgm:prSet phldrT="[Текст]"/>
      <dgm:spPr/>
      <dgm:t>
        <a:bodyPr/>
        <a:lstStyle/>
        <a:p>
          <a:r>
            <a:rPr lang="uk-UA" b="1" i="1" dirty="0" smtClean="0"/>
            <a:t>Засоби мотивації </a:t>
          </a:r>
          <a:endParaRPr lang="uk-UA" dirty="0"/>
        </a:p>
      </dgm:t>
    </dgm:pt>
    <dgm:pt modelId="{ACD32B1F-2041-4617-8E1A-C8DE47311AE8}" type="parTrans" cxnId="{E0427D87-5D14-46AD-ABB9-C0850484D9E2}">
      <dgm:prSet/>
      <dgm:spPr/>
      <dgm:t>
        <a:bodyPr/>
        <a:lstStyle/>
        <a:p>
          <a:endParaRPr lang="uk-UA"/>
        </a:p>
      </dgm:t>
    </dgm:pt>
    <dgm:pt modelId="{DC0D1261-6008-4B9E-AFDD-BF8404FCA751}" type="sibTrans" cxnId="{E0427D87-5D14-46AD-ABB9-C0850484D9E2}">
      <dgm:prSet/>
      <dgm:spPr/>
      <dgm:t>
        <a:bodyPr/>
        <a:lstStyle/>
        <a:p>
          <a:endParaRPr lang="uk-UA"/>
        </a:p>
      </dgm:t>
    </dgm:pt>
    <dgm:pt modelId="{C3D744FA-ACEF-4727-A94E-0F8B98C64A48}">
      <dgm:prSet phldrT="[Текст]"/>
      <dgm:spPr/>
      <dgm:t>
        <a:bodyPr/>
        <a:lstStyle/>
        <a:p>
          <a:r>
            <a:rPr lang="uk-UA" dirty="0" smtClean="0"/>
            <a:t>Неекономічні</a:t>
          </a:r>
          <a:endParaRPr lang="uk-UA" dirty="0"/>
        </a:p>
      </dgm:t>
    </dgm:pt>
    <dgm:pt modelId="{DF2F0358-111D-40EF-80C9-9EE4E549A787}" type="parTrans" cxnId="{3AF2127E-7EEA-4BEE-92B3-6518E3EBB8D0}">
      <dgm:prSet/>
      <dgm:spPr/>
      <dgm:t>
        <a:bodyPr/>
        <a:lstStyle/>
        <a:p>
          <a:endParaRPr lang="uk-UA"/>
        </a:p>
      </dgm:t>
    </dgm:pt>
    <dgm:pt modelId="{2B90863A-45DB-4A02-904C-0675DA03856C}" type="sibTrans" cxnId="{3AF2127E-7EEA-4BEE-92B3-6518E3EBB8D0}">
      <dgm:prSet/>
      <dgm:spPr/>
      <dgm:t>
        <a:bodyPr/>
        <a:lstStyle/>
        <a:p>
          <a:endParaRPr lang="uk-UA"/>
        </a:p>
      </dgm:t>
    </dgm:pt>
    <dgm:pt modelId="{5E51C957-AD2F-44CF-9613-09B3A94D0416}">
      <dgm:prSet phldrT="[Текст]"/>
      <dgm:spPr/>
      <dgm:t>
        <a:bodyPr/>
        <a:lstStyle/>
        <a:p>
          <a:r>
            <a:rPr lang="uk-UA" dirty="0" smtClean="0"/>
            <a:t>Організаційні</a:t>
          </a:r>
          <a:endParaRPr lang="uk-UA" dirty="0"/>
        </a:p>
      </dgm:t>
    </dgm:pt>
    <dgm:pt modelId="{C303416C-0ACA-4889-B4EC-D25A57141773}" type="parTrans" cxnId="{70F27585-F7AB-4877-836D-CFA8A65D2625}">
      <dgm:prSet/>
      <dgm:spPr/>
      <dgm:t>
        <a:bodyPr/>
        <a:lstStyle/>
        <a:p>
          <a:endParaRPr lang="uk-UA"/>
        </a:p>
      </dgm:t>
    </dgm:pt>
    <dgm:pt modelId="{FA978E55-6BE0-4313-B5E1-24BF2084F103}" type="sibTrans" cxnId="{70F27585-F7AB-4877-836D-CFA8A65D2625}">
      <dgm:prSet/>
      <dgm:spPr/>
      <dgm:t>
        <a:bodyPr/>
        <a:lstStyle/>
        <a:p>
          <a:endParaRPr lang="uk-UA"/>
        </a:p>
      </dgm:t>
    </dgm:pt>
    <dgm:pt modelId="{778CDBB0-A38F-4D18-A5ED-949B1D151757}">
      <dgm:prSet phldrT="[Текст]"/>
      <dgm:spPr/>
      <dgm:t>
        <a:bodyPr/>
        <a:lstStyle/>
        <a:p>
          <a:r>
            <a:rPr lang="uk-UA" dirty="0" smtClean="0"/>
            <a:t>Моральні</a:t>
          </a:r>
          <a:endParaRPr lang="uk-UA" dirty="0"/>
        </a:p>
      </dgm:t>
    </dgm:pt>
    <dgm:pt modelId="{0221C85B-1375-4859-9BFC-4C7613424BB3}" type="parTrans" cxnId="{F7430B7B-D462-48B9-8261-F0FF7967A4A6}">
      <dgm:prSet/>
      <dgm:spPr/>
      <dgm:t>
        <a:bodyPr/>
        <a:lstStyle/>
        <a:p>
          <a:endParaRPr lang="uk-UA"/>
        </a:p>
      </dgm:t>
    </dgm:pt>
    <dgm:pt modelId="{E5A36438-7CCA-4999-947E-3863F50AC229}" type="sibTrans" cxnId="{F7430B7B-D462-48B9-8261-F0FF7967A4A6}">
      <dgm:prSet/>
      <dgm:spPr/>
      <dgm:t>
        <a:bodyPr/>
        <a:lstStyle/>
        <a:p>
          <a:endParaRPr lang="uk-UA"/>
        </a:p>
      </dgm:t>
    </dgm:pt>
    <dgm:pt modelId="{95F67290-9FB2-4186-B123-C274E391A84E}">
      <dgm:prSet phldrT="[Текст]"/>
      <dgm:spPr/>
      <dgm:t>
        <a:bodyPr/>
        <a:lstStyle/>
        <a:p>
          <a:r>
            <a:rPr lang="uk-UA" dirty="0" smtClean="0"/>
            <a:t>Економічні</a:t>
          </a:r>
          <a:endParaRPr lang="uk-UA" dirty="0"/>
        </a:p>
      </dgm:t>
    </dgm:pt>
    <dgm:pt modelId="{92DE90F7-3E64-41B8-B2FA-27298F3F76B2}" type="parTrans" cxnId="{B1F6F0D9-0242-4FB8-9049-C02C66BEF9A3}">
      <dgm:prSet/>
      <dgm:spPr/>
      <dgm:t>
        <a:bodyPr/>
        <a:lstStyle/>
        <a:p>
          <a:endParaRPr lang="uk-UA"/>
        </a:p>
      </dgm:t>
    </dgm:pt>
    <dgm:pt modelId="{B914BE25-F36B-4049-8D72-1A828B518F0E}" type="sibTrans" cxnId="{B1F6F0D9-0242-4FB8-9049-C02C66BEF9A3}">
      <dgm:prSet/>
      <dgm:spPr/>
      <dgm:t>
        <a:bodyPr/>
        <a:lstStyle/>
        <a:p>
          <a:endParaRPr lang="uk-UA"/>
        </a:p>
      </dgm:t>
    </dgm:pt>
    <dgm:pt modelId="{CC0AFF12-190A-4842-BDCE-B0069EB62B7E}" type="pres">
      <dgm:prSet presAssocID="{D5B78C3E-D6EC-45DA-B022-F409227D42E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75019CD-93AE-4D97-BBA0-56A0C28A9354}" type="pres">
      <dgm:prSet presAssocID="{93ADDF4E-8B81-47D0-A989-F4F4AE0047D2}" presName="root1" presStyleCnt="0"/>
      <dgm:spPr/>
    </dgm:pt>
    <dgm:pt modelId="{5CD45A8B-9E3C-4CA3-935A-299B00992C3B}" type="pres">
      <dgm:prSet presAssocID="{93ADDF4E-8B81-47D0-A989-F4F4AE0047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CFFBEE6-CB04-4A35-89CA-97E491B0D271}" type="pres">
      <dgm:prSet presAssocID="{93ADDF4E-8B81-47D0-A989-F4F4AE0047D2}" presName="level2hierChild" presStyleCnt="0"/>
      <dgm:spPr/>
    </dgm:pt>
    <dgm:pt modelId="{72BAC5BC-D774-49E6-868B-07E1A2AA720F}" type="pres">
      <dgm:prSet presAssocID="{DF2F0358-111D-40EF-80C9-9EE4E549A787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B3D0D272-EEBB-4020-87FE-E568FE1BB7E8}" type="pres">
      <dgm:prSet presAssocID="{DF2F0358-111D-40EF-80C9-9EE4E549A787}" presName="connTx" presStyleLbl="parChTrans1D2" presStyleIdx="0" presStyleCnt="2"/>
      <dgm:spPr/>
      <dgm:t>
        <a:bodyPr/>
        <a:lstStyle/>
        <a:p>
          <a:endParaRPr lang="uk-UA"/>
        </a:p>
      </dgm:t>
    </dgm:pt>
    <dgm:pt modelId="{1C36FAB5-4718-422E-A01B-05230F612840}" type="pres">
      <dgm:prSet presAssocID="{C3D744FA-ACEF-4727-A94E-0F8B98C64A48}" presName="root2" presStyleCnt="0"/>
      <dgm:spPr/>
    </dgm:pt>
    <dgm:pt modelId="{C31D51A2-AF70-47FF-B2A1-08C8D62DDE9D}" type="pres">
      <dgm:prSet presAssocID="{C3D744FA-ACEF-4727-A94E-0F8B98C64A48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0916415-95FD-45CC-B87E-B1FCDD29334D}" type="pres">
      <dgm:prSet presAssocID="{C3D744FA-ACEF-4727-A94E-0F8B98C64A48}" presName="level3hierChild" presStyleCnt="0"/>
      <dgm:spPr/>
    </dgm:pt>
    <dgm:pt modelId="{1A4FCB8B-A1DB-4EEE-A3F4-AA719B217219}" type="pres">
      <dgm:prSet presAssocID="{C303416C-0ACA-4889-B4EC-D25A57141773}" presName="conn2-1" presStyleLbl="parChTrans1D3" presStyleIdx="0" presStyleCnt="2"/>
      <dgm:spPr/>
      <dgm:t>
        <a:bodyPr/>
        <a:lstStyle/>
        <a:p>
          <a:endParaRPr lang="uk-UA"/>
        </a:p>
      </dgm:t>
    </dgm:pt>
    <dgm:pt modelId="{740FDA31-8B43-4615-AE75-91FC1DAAF044}" type="pres">
      <dgm:prSet presAssocID="{C303416C-0ACA-4889-B4EC-D25A57141773}" presName="connTx" presStyleLbl="parChTrans1D3" presStyleIdx="0" presStyleCnt="2"/>
      <dgm:spPr/>
      <dgm:t>
        <a:bodyPr/>
        <a:lstStyle/>
        <a:p>
          <a:endParaRPr lang="uk-UA"/>
        </a:p>
      </dgm:t>
    </dgm:pt>
    <dgm:pt modelId="{C4846047-8A72-4E9A-8CD1-C2AADE989436}" type="pres">
      <dgm:prSet presAssocID="{5E51C957-AD2F-44CF-9613-09B3A94D0416}" presName="root2" presStyleCnt="0"/>
      <dgm:spPr/>
    </dgm:pt>
    <dgm:pt modelId="{B2BA561F-8023-4640-BDF7-F47EC50A82E8}" type="pres">
      <dgm:prSet presAssocID="{5E51C957-AD2F-44CF-9613-09B3A94D0416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185434B-888F-413A-A5FB-F9C852906362}" type="pres">
      <dgm:prSet presAssocID="{5E51C957-AD2F-44CF-9613-09B3A94D0416}" presName="level3hierChild" presStyleCnt="0"/>
      <dgm:spPr/>
    </dgm:pt>
    <dgm:pt modelId="{7116AC54-950A-487C-9EF1-C1D6924EC3CB}" type="pres">
      <dgm:prSet presAssocID="{0221C85B-1375-4859-9BFC-4C7613424BB3}" presName="conn2-1" presStyleLbl="parChTrans1D3" presStyleIdx="1" presStyleCnt="2"/>
      <dgm:spPr/>
      <dgm:t>
        <a:bodyPr/>
        <a:lstStyle/>
        <a:p>
          <a:endParaRPr lang="uk-UA"/>
        </a:p>
      </dgm:t>
    </dgm:pt>
    <dgm:pt modelId="{0A64EE0C-91A4-41CA-8FEA-541E90D16CA4}" type="pres">
      <dgm:prSet presAssocID="{0221C85B-1375-4859-9BFC-4C7613424BB3}" presName="connTx" presStyleLbl="parChTrans1D3" presStyleIdx="1" presStyleCnt="2"/>
      <dgm:spPr/>
      <dgm:t>
        <a:bodyPr/>
        <a:lstStyle/>
        <a:p>
          <a:endParaRPr lang="uk-UA"/>
        </a:p>
      </dgm:t>
    </dgm:pt>
    <dgm:pt modelId="{F2935770-3A67-4289-99DA-FB5AD9A1209D}" type="pres">
      <dgm:prSet presAssocID="{778CDBB0-A38F-4D18-A5ED-949B1D151757}" presName="root2" presStyleCnt="0"/>
      <dgm:spPr/>
    </dgm:pt>
    <dgm:pt modelId="{34210072-5C4F-46D1-8A72-318551BF1239}" type="pres">
      <dgm:prSet presAssocID="{778CDBB0-A38F-4D18-A5ED-949B1D151757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3C45560-9B5F-4265-9A36-192236016C3C}" type="pres">
      <dgm:prSet presAssocID="{778CDBB0-A38F-4D18-A5ED-949B1D151757}" presName="level3hierChild" presStyleCnt="0"/>
      <dgm:spPr/>
    </dgm:pt>
    <dgm:pt modelId="{6803F9DC-5CC5-4F26-A73A-491E9E2258F7}" type="pres">
      <dgm:prSet presAssocID="{92DE90F7-3E64-41B8-B2FA-27298F3F76B2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8103B992-9EEE-4C70-A7A0-74B4D94EF372}" type="pres">
      <dgm:prSet presAssocID="{92DE90F7-3E64-41B8-B2FA-27298F3F76B2}" presName="connTx" presStyleLbl="parChTrans1D2" presStyleIdx="1" presStyleCnt="2"/>
      <dgm:spPr/>
      <dgm:t>
        <a:bodyPr/>
        <a:lstStyle/>
        <a:p>
          <a:endParaRPr lang="uk-UA"/>
        </a:p>
      </dgm:t>
    </dgm:pt>
    <dgm:pt modelId="{EF320151-A19A-4D56-B332-60E4D59714C9}" type="pres">
      <dgm:prSet presAssocID="{95F67290-9FB2-4186-B123-C274E391A84E}" presName="root2" presStyleCnt="0"/>
      <dgm:spPr/>
    </dgm:pt>
    <dgm:pt modelId="{983928D3-5F2D-46E6-9E87-8798E8AE32E8}" type="pres">
      <dgm:prSet presAssocID="{95F67290-9FB2-4186-B123-C274E391A84E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F64B840-9ED9-4235-A451-7C7379964232}" type="pres">
      <dgm:prSet presAssocID="{95F67290-9FB2-4186-B123-C274E391A84E}" presName="level3hierChild" presStyleCnt="0"/>
      <dgm:spPr/>
    </dgm:pt>
  </dgm:ptLst>
  <dgm:cxnLst>
    <dgm:cxn modelId="{9C3B73D9-1BD0-43B7-817D-3F1770E1BDB6}" type="presOf" srcId="{93ADDF4E-8B81-47D0-A989-F4F4AE0047D2}" destId="{5CD45A8B-9E3C-4CA3-935A-299B00992C3B}" srcOrd="0" destOrd="0" presId="urn:microsoft.com/office/officeart/2005/8/layout/hierarchy2"/>
    <dgm:cxn modelId="{1F7A76B0-29A1-452D-9DC6-E5E698E1B1AF}" type="presOf" srcId="{92DE90F7-3E64-41B8-B2FA-27298F3F76B2}" destId="{6803F9DC-5CC5-4F26-A73A-491E9E2258F7}" srcOrd="0" destOrd="0" presId="urn:microsoft.com/office/officeart/2005/8/layout/hierarchy2"/>
    <dgm:cxn modelId="{9B63597F-9CF5-4AEE-A84E-D879B4720FF1}" type="presOf" srcId="{D5B78C3E-D6EC-45DA-B022-F409227D42E4}" destId="{CC0AFF12-190A-4842-BDCE-B0069EB62B7E}" srcOrd="0" destOrd="0" presId="urn:microsoft.com/office/officeart/2005/8/layout/hierarchy2"/>
    <dgm:cxn modelId="{F67BF452-CD75-48AA-B32E-8E90157B02F6}" type="presOf" srcId="{C3D744FA-ACEF-4727-A94E-0F8B98C64A48}" destId="{C31D51A2-AF70-47FF-B2A1-08C8D62DDE9D}" srcOrd="0" destOrd="0" presId="urn:microsoft.com/office/officeart/2005/8/layout/hierarchy2"/>
    <dgm:cxn modelId="{CDCB9514-A77D-40C2-A3F6-9A9B60F950EF}" type="presOf" srcId="{DF2F0358-111D-40EF-80C9-9EE4E549A787}" destId="{72BAC5BC-D774-49E6-868B-07E1A2AA720F}" srcOrd="0" destOrd="0" presId="urn:microsoft.com/office/officeart/2005/8/layout/hierarchy2"/>
    <dgm:cxn modelId="{70F27585-F7AB-4877-836D-CFA8A65D2625}" srcId="{C3D744FA-ACEF-4727-A94E-0F8B98C64A48}" destId="{5E51C957-AD2F-44CF-9613-09B3A94D0416}" srcOrd="0" destOrd="0" parTransId="{C303416C-0ACA-4889-B4EC-D25A57141773}" sibTransId="{FA978E55-6BE0-4313-B5E1-24BF2084F103}"/>
    <dgm:cxn modelId="{99A63B85-0936-4E1F-B467-8B65A2F09D43}" type="presOf" srcId="{778CDBB0-A38F-4D18-A5ED-949B1D151757}" destId="{34210072-5C4F-46D1-8A72-318551BF1239}" srcOrd="0" destOrd="0" presId="urn:microsoft.com/office/officeart/2005/8/layout/hierarchy2"/>
    <dgm:cxn modelId="{921A5C3A-A2BD-4541-A360-1EF5F64BC89C}" type="presOf" srcId="{5E51C957-AD2F-44CF-9613-09B3A94D0416}" destId="{B2BA561F-8023-4640-BDF7-F47EC50A82E8}" srcOrd="0" destOrd="0" presId="urn:microsoft.com/office/officeart/2005/8/layout/hierarchy2"/>
    <dgm:cxn modelId="{A1C76393-9DD3-416F-A137-2303A7DB41A7}" type="presOf" srcId="{95F67290-9FB2-4186-B123-C274E391A84E}" destId="{983928D3-5F2D-46E6-9E87-8798E8AE32E8}" srcOrd="0" destOrd="0" presId="urn:microsoft.com/office/officeart/2005/8/layout/hierarchy2"/>
    <dgm:cxn modelId="{F6C43ED6-950C-4070-B3C9-AA1DCEA9EE2E}" type="presOf" srcId="{C303416C-0ACA-4889-B4EC-D25A57141773}" destId="{1A4FCB8B-A1DB-4EEE-A3F4-AA719B217219}" srcOrd="0" destOrd="0" presId="urn:microsoft.com/office/officeart/2005/8/layout/hierarchy2"/>
    <dgm:cxn modelId="{F7430B7B-D462-48B9-8261-F0FF7967A4A6}" srcId="{C3D744FA-ACEF-4727-A94E-0F8B98C64A48}" destId="{778CDBB0-A38F-4D18-A5ED-949B1D151757}" srcOrd="1" destOrd="0" parTransId="{0221C85B-1375-4859-9BFC-4C7613424BB3}" sibTransId="{E5A36438-7CCA-4999-947E-3863F50AC229}"/>
    <dgm:cxn modelId="{2B5AA4D8-8F0F-4809-AB6C-D7721D6C07AD}" type="presOf" srcId="{0221C85B-1375-4859-9BFC-4C7613424BB3}" destId="{0A64EE0C-91A4-41CA-8FEA-541E90D16CA4}" srcOrd="1" destOrd="0" presId="urn:microsoft.com/office/officeart/2005/8/layout/hierarchy2"/>
    <dgm:cxn modelId="{E0427D87-5D14-46AD-ABB9-C0850484D9E2}" srcId="{D5B78C3E-D6EC-45DA-B022-F409227D42E4}" destId="{93ADDF4E-8B81-47D0-A989-F4F4AE0047D2}" srcOrd="0" destOrd="0" parTransId="{ACD32B1F-2041-4617-8E1A-C8DE47311AE8}" sibTransId="{DC0D1261-6008-4B9E-AFDD-BF8404FCA751}"/>
    <dgm:cxn modelId="{3AF2127E-7EEA-4BEE-92B3-6518E3EBB8D0}" srcId="{93ADDF4E-8B81-47D0-A989-F4F4AE0047D2}" destId="{C3D744FA-ACEF-4727-A94E-0F8B98C64A48}" srcOrd="0" destOrd="0" parTransId="{DF2F0358-111D-40EF-80C9-9EE4E549A787}" sibTransId="{2B90863A-45DB-4A02-904C-0675DA03856C}"/>
    <dgm:cxn modelId="{972490B7-09A1-4C2C-9AAD-0F31E948CAE8}" type="presOf" srcId="{0221C85B-1375-4859-9BFC-4C7613424BB3}" destId="{7116AC54-950A-487C-9EF1-C1D6924EC3CB}" srcOrd="0" destOrd="0" presId="urn:microsoft.com/office/officeart/2005/8/layout/hierarchy2"/>
    <dgm:cxn modelId="{B1F6F0D9-0242-4FB8-9049-C02C66BEF9A3}" srcId="{93ADDF4E-8B81-47D0-A989-F4F4AE0047D2}" destId="{95F67290-9FB2-4186-B123-C274E391A84E}" srcOrd="1" destOrd="0" parTransId="{92DE90F7-3E64-41B8-B2FA-27298F3F76B2}" sibTransId="{B914BE25-F36B-4049-8D72-1A828B518F0E}"/>
    <dgm:cxn modelId="{3A05EE37-930B-4F41-83B8-2186B3686396}" type="presOf" srcId="{C303416C-0ACA-4889-B4EC-D25A57141773}" destId="{740FDA31-8B43-4615-AE75-91FC1DAAF044}" srcOrd="1" destOrd="0" presId="urn:microsoft.com/office/officeart/2005/8/layout/hierarchy2"/>
    <dgm:cxn modelId="{B4565338-BA90-446E-AB2B-9D209B6EB8DD}" type="presOf" srcId="{DF2F0358-111D-40EF-80C9-9EE4E549A787}" destId="{B3D0D272-EEBB-4020-87FE-E568FE1BB7E8}" srcOrd="1" destOrd="0" presId="urn:microsoft.com/office/officeart/2005/8/layout/hierarchy2"/>
    <dgm:cxn modelId="{77569C3B-3FE1-4377-BDD7-7AE13FFC7583}" type="presOf" srcId="{92DE90F7-3E64-41B8-B2FA-27298F3F76B2}" destId="{8103B992-9EEE-4C70-A7A0-74B4D94EF372}" srcOrd="1" destOrd="0" presId="urn:microsoft.com/office/officeart/2005/8/layout/hierarchy2"/>
    <dgm:cxn modelId="{CBE32E6C-11FD-4462-ABE3-4A5699632C1E}" type="presParOf" srcId="{CC0AFF12-190A-4842-BDCE-B0069EB62B7E}" destId="{975019CD-93AE-4D97-BBA0-56A0C28A9354}" srcOrd="0" destOrd="0" presId="urn:microsoft.com/office/officeart/2005/8/layout/hierarchy2"/>
    <dgm:cxn modelId="{B021C0E6-A029-4C34-B791-01C9FA92AF87}" type="presParOf" srcId="{975019CD-93AE-4D97-BBA0-56A0C28A9354}" destId="{5CD45A8B-9E3C-4CA3-935A-299B00992C3B}" srcOrd="0" destOrd="0" presId="urn:microsoft.com/office/officeart/2005/8/layout/hierarchy2"/>
    <dgm:cxn modelId="{8C884785-6875-4317-BB92-D59EDCA28E88}" type="presParOf" srcId="{975019CD-93AE-4D97-BBA0-56A0C28A9354}" destId="{0CFFBEE6-CB04-4A35-89CA-97E491B0D271}" srcOrd="1" destOrd="0" presId="urn:microsoft.com/office/officeart/2005/8/layout/hierarchy2"/>
    <dgm:cxn modelId="{AA6B159B-6BF1-4316-B4A0-95DFC7A0B197}" type="presParOf" srcId="{0CFFBEE6-CB04-4A35-89CA-97E491B0D271}" destId="{72BAC5BC-D774-49E6-868B-07E1A2AA720F}" srcOrd="0" destOrd="0" presId="urn:microsoft.com/office/officeart/2005/8/layout/hierarchy2"/>
    <dgm:cxn modelId="{DC07A2A6-0A1F-443C-B346-45A54DBC7DD2}" type="presParOf" srcId="{72BAC5BC-D774-49E6-868B-07E1A2AA720F}" destId="{B3D0D272-EEBB-4020-87FE-E568FE1BB7E8}" srcOrd="0" destOrd="0" presId="urn:microsoft.com/office/officeart/2005/8/layout/hierarchy2"/>
    <dgm:cxn modelId="{0283C332-AF5A-42D7-81FA-CFB5BB40913C}" type="presParOf" srcId="{0CFFBEE6-CB04-4A35-89CA-97E491B0D271}" destId="{1C36FAB5-4718-422E-A01B-05230F612840}" srcOrd="1" destOrd="0" presId="urn:microsoft.com/office/officeart/2005/8/layout/hierarchy2"/>
    <dgm:cxn modelId="{D228F951-EA30-4CC0-A8AA-1682658C0B2A}" type="presParOf" srcId="{1C36FAB5-4718-422E-A01B-05230F612840}" destId="{C31D51A2-AF70-47FF-B2A1-08C8D62DDE9D}" srcOrd="0" destOrd="0" presId="urn:microsoft.com/office/officeart/2005/8/layout/hierarchy2"/>
    <dgm:cxn modelId="{DCB55914-E2A2-4167-B608-892294B396BC}" type="presParOf" srcId="{1C36FAB5-4718-422E-A01B-05230F612840}" destId="{00916415-95FD-45CC-B87E-B1FCDD29334D}" srcOrd="1" destOrd="0" presId="urn:microsoft.com/office/officeart/2005/8/layout/hierarchy2"/>
    <dgm:cxn modelId="{D4F0B277-6E20-40C0-A752-8BC29A31B0C9}" type="presParOf" srcId="{00916415-95FD-45CC-B87E-B1FCDD29334D}" destId="{1A4FCB8B-A1DB-4EEE-A3F4-AA719B217219}" srcOrd="0" destOrd="0" presId="urn:microsoft.com/office/officeart/2005/8/layout/hierarchy2"/>
    <dgm:cxn modelId="{4C4BFABC-7BB7-48D4-B0C4-3E46D46CAE78}" type="presParOf" srcId="{1A4FCB8B-A1DB-4EEE-A3F4-AA719B217219}" destId="{740FDA31-8B43-4615-AE75-91FC1DAAF044}" srcOrd="0" destOrd="0" presId="urn:microsoft.com/office/officeart/2005/8/layout/hierarchy2"/>
    <dgm:cxn modelId="{64CC5CAF-5EE3-4508-9F49-0BE35163A554}" type="presParOf" srcId="{00916415-95FD-45CC-B87E-B1FCDD29334D}" destId="{C4846047-8A72-4E9A-8CD1-C2AADE989436}" srcOrd="1" destOrd="0" presId="urn:microsoft.com/office/officeart/2005/8/layout/hierarchy2"/>
    <dgm:cxn modelId="{133EE8BC-0F61-4F84-9362-2E282E88635A}" type="presParOf" srcId="{C4846047-8A72-4E9A-8CD1-C2AADE989436}" destId="{B2BA561F-8023-4640-BDF7-F47EC50A82E8}" srcOrd="0" destOrd="0" presId="urn:microsoft.com/office/officeart/2005/8/layout/hierarchy2"/>
    <dgm:cxn modelId="{59295270-CF8E-4C49-B4CE-729EF799C628}" type="presParOf" srcId="{C4846047-8A72-4E9A-8CD1-C2AADE989436}" destId="{1185434B-888F-413A-A5FB-F9C852906362}" srcOrd="1" destOrd="0" presId="urn:microsoft.com/office/officeart/2005/8/layout/hierarchy2"/>
    <dgm:cxn modelId="{05444424-9336-4FF8-9A37-7569F0B5C60C}" type="presParOf" srcId="{00916415-95FD-45CC-B87E-B1FCDD29334D}" destId="{7116AC54-950A-487C-9EF1-C1D6924EC3CB}" srcOrd="2" destOrd="0" presId="urn:microsoft.com/office/officeart/2005/8/layout/hierarchy2"/>
    <dgm:cxn modelId="{7DBD5D96-B47E-4D28-91AF-E466DC73408A}" type="presParOf" srcId="{7116AC54-950A-487C-9EF1-C1D6924EC3CB}" destId="{0A64EE0C-91A4-41CA-8FEA-541E90D16CA4}" srcOrd="0" destOrd="0" presId="urn:microsoft.com/office/officeart/2005/8/layout/hierarchy2"/>
    <dgm:cxn modelId="{7644EE69-94BA-4B8A-B426-3B9D065DAA8D}" type="presParOf" srcId="{00916415-95FD-45CC-B87E-B1FCDD29334D}" destId="{F2935770-3A67-4289-99DA-FB5AD9A1209D}" srcOrd="3" destOrd="0" presId="urn:microsoft.com/office/officeart/2005/8/layout/hierarchy2"/>
    <dgm:cxn modelId="{88E2D7DA-8D15-4C64-842E-81E37E8DDC0B}" type="presParOf" srcId="{F2935770-3A67-4289-99DA-FB5AD9A1209D}" destId="{34210072-5C4F-46D1-8A72-318551BF1239}" srcOrd="0" destOrd="0" presId="urn:microsoft.com/office/officeart/2005/8/layout/hierarchy2"/>
    <dgm:cxn modelId="{55C8F10A-D193-4283-B528-5F1E123AAA78}" type="presParOf" srcId="{F2935770-3A67-4289-99DA-FB5AD9A1209D}" destId="{83C45560-9B5F-4265-9A36-192236016C3C}" srcOrd="1" destOrd="0" presId="urn:microsoft.com/office/officeart/2005/8/layout/hierarchy2"/>
    <dgm:cxn modelId="{8B24CF0C-40E8-4DFF-BF0B-87352BDBBB26}" type="presParOf" srcId="{0CFFBEE6-CB04-4A35-89CA-97E491B0D271}" destId="{6803F9DC-5CC5-4F26-A73A-491E9E2258F7}" srcOrd="2" destOrd="0" presId="urn:microsoft.com/office/officeart/2005/8/layout/hierarchy2"/>
    <dgm:cxn modelId="{6D76F005-CE12-4740-84EC-E5FB7383E7D5}" type="presParOf" srcId="{6803F9DC-5CC5-4F26-A73A-491E9E2258F7}" destId="{8103B992-9EEE-4C70-A7A0-74B4D94EF372}" srcOrd="0" destOrd="0" presId="urn:microsoft.com/office/officeart/2005/8/layout/hierarchy2"/>
    <dgm:cxn modelId="{0266A786-8BB9-4184-A0C2-3DA24AF0C1A9}" type="presParOf" srcId="{0CFFBEE6-CB04-4A35-89CA-97E491B0D271}" destId="{EF320151-A19A-4D56-B332-60E4D59714C9}" srcOrd="3" destOrd="0" presId="urn:microsoft.com/office/officeart/2005/8/layout/hierarchy2"/>
    <dgm:cxn modelId="{64B0C91E-F8F1-494F-95E6-A58ED411E44E}" type="presParOf" srcId="{EF320151-A19A-4D56-B332-60E4D59714C9}" destId="{983928D3-5F2D-46E6-9E87-8798E8AE32E8}" srcOrd="0" destOrd="0" presId="urn:microsoft.com/office/officeart/2005/8/layout/hierarchy2"/>
    <dgm:cxn modelId="{C47BAF03-2103-4E9A-910D-74842714FB39}" type="presParOf" srcId="{EF320151-A19A-4D56-B332-60E4D59714C9}" destId="{BF64B840-9ED9-4235-A451-7C737996423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25F22E-A2F1-4DDF-9B82-8B4B84D32BE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29949A7-F784-47C4-A754-4625944AC9B9}">
      <dgm:prSet phldrT="[Текст]"/>
      <dgm:spPr/>
      <dgm:t>
        <a:bodyPr/>
        <a:lstStyle/>
        <a:p>
          <a:r>
            <a:rPr lang="uk-UA" b="1" dirty="0" smtClean="0"/>
            <a:t>Заробітна плата</a:t>
          </a:r>
          <a:endParaRPr lang="uk-UA" b="1" dirty="0"/>
        </a:p>
      </dgm:t>
    </dgm:pt>
    <dgm:pt modelId="{B7A78017-5288-4EA6-B081-464E2904A37B}" type="parTrans" cxnId="{762458BE-1AE6-45A6-8FDB-FDE8A4D0B138}">
      <dgm:prSet/>
      <dgm:spPr/>
      <dgm:t>
        <a:bodyPr/>
        <a:lstStyle/>
        <a:p>
          <a:endParaRPr lang="uk-UA"/>
        </a:p>
      </dgm:t>
    </dgm:pt>
    <dgm:pt modelId="{527CC747-1B6E-4132-BD34-B15914AB9D06}" type="sibTrans" cxnId="{762458BE-1AE6-45A6-8FDB-FDE8A4D0B138}">
      <dgm:prSet/>
      <dgm:spPr/>
      <dgm:t>
        <a:bodyPr/>
        <a:lstStyle/>
        <a:p>
          <a:endParaRPr lang="uk-UA"/>
        </a:p>
      </dgm:t>
    </dgm:pt>
    <dgm:pt modelId="{18CE6B40-3A92-4E35-890C-7FF065872759}">
      <dgm:prSet phldrT="[Текст]"/>
      <dgm:spPr/>
      <dgm:t>
        <a:bodyPr/>
        <a:lstStyle/>
        <a:p>
          <a:r>
            <a:rPr lang="uk-UA" dirty="0" smtClean="0"/>
            <a:t>Відрядна</a:t>
          </a:r>
          <a:endParaRPr lang="uk-UA" dirty="0"/>
        </a:p>
      </dgm:t>
    </dgm:pt>
    <dgm:pt modelId="{1C1E62FB-5109-45D6-BC62-1695254EE655}" type="parTrans" cxnId="{8B60D74E-8B37-444E-B73E-78A2BB83B27E}">
      <dgm:prSet/>
      <dgm:spPr/>
      <dgm:t>
        <a:bodyPr/>
        <a:lstStyle/>
        <a:p>
          <a:endParaRPr lang="uk-UA"/>
        </a:p>
      </dgm:t>
    </dgm:pt>
    <dgm:pt modelId="{E574AFCD-BE9B-40BF-9938-BE5D4C9E8092}" type="sibTrans" cxnId="{8B60D74E-8B37-444E-B73E-78A2BB83B27E}">
      <dgm:prSet/>
      <dgm:spPr/>
      <dgm:t>
        <a:bodyPr/>
        <a:lstStyle/>
        <a:p>
          <a:endParaRPr lang="uk-UA"/>
        </a:p>
      </dgm:t>
    </dgm:pt>
    <dgm:pt modelId="{534A7917-C4E9-4DB4-B06E-F9AC3D45DD33}">
      <dgm:prSet phldrT="[Текст]"/>
      <dgm:spPr/>
      <dgm:t>
        <a:bodyPr/>
        <a:lstStyle/>
        <a:p>
          <a:r>
            <a:rPr lang="uk-UA" dirty="0" smtClean="0"/>
            <a:t>Погодинна</a:t>
          </a:r>
          <a:endParaRPr lang="uk-UA" dirty="0"/>
        </a:p>
      </dgm:t>
    </dgm:pt>
    <dgm:pt modelId="{E1269AFA-D56D-4841-9618-E8E3E25C92D8}" type="parTrans" cxnId="{4B7DD6FF-E66F-4DAC-9848-631690EA1CD6}">
      <dgm:prSet/>
      <dgm:spPr/>
      <dgm:t>
        <a:bodyPr/>
        <a:lstStyle/>
        <a:p>
          <a:endParaRPr lang="uk-UA"/>
        </a:p>
      </dgm:t>
    </dgm:pt>
    <dgm:pt modelId="{0EF621DF-25C5-4694-A97E-E3BF15947EB3}" type="sibTrans" cxnId="{4B7DD6FF-E66F-4DAC-9848-631690EA1CD6}">
      <dgm:prSet/>
      <dgm:spPr/>
      <dgm:t>
        <a:bodyPr/>
        <a:lstStyle/>
        <a:p>
          <a:endParaRPr lang="uk-UA"/>
        </a:p>
      </dgm:t>
    </dgm:pt>
    <dgm:pt modelId="{342137C4-1EF8-48D3-AE58-F70B658181D7}">
      <dgm:prSet phldrT="[Текст]"/>
      <dgm:spPr/>
      <dgm:t>
        <a:bodyPr/>
        <a:lstStyle/>
        <a:p>
          <a:r>
            <a:rPr lang="uk-UA" b="1" dirty="0" smtClean="0"/>
            <a:t>Система преміювання</a:t>
          </a:r>
          <a:endParaRPr lang="uk-UA" b="1" dirty="0"/>
        </a:p>
      </dgm:t>
    </dgm:pt>
    <dgm:pt modelId="{F1932DC3-57F7-47A6-A794-FDAF336AF329}" type="parTrans" cxnId="{3C015771-0F00-4E81-8A92-21FCB3E6BC7B}">
      <dgm:prSet/>
      <dgm:spPr/>
      <dgm:t>
        <a:bodyPr/>
        <a:lstStyle/>
        <a:p>
          <a:endParaRPr lang="uk-UA"/>
        </a:p>
      </dgm:t>
    </dgm:pt>
    <dgm:pt modelId="{CD0AF21F-5366-4F39-ABD4-F2D8A058FE83}" type="sibTrans" cxnId="{3C015771-0F00-4E81-8A92-21FCB3E6BC7B}">
      <dgm:prSet/>
      <dgm:spPr/>
      <dgm:t>
        <a:bodyPr/>
        <a:lstStyle/>
        <a:p>
          <a:endParaRPr lang="uk-UA"/>
        </a:p>
      </dgm:t>
    </dgm:pt>
    <dgm:pt modelId="{51218714-6EA2-4B52-B53D-14CAD0E709EA}">
      <dgm:prSet phldrT="[Текст]"/>
      <dgm:spPr/>
      <dgm:t>
        <a:bodyPr/>
        <a:lstStyle/>
        <a:p>
          <a:r>
            <a:rPr lang="uk-UA" dirty="0" smtClean="0"/>
            <a:t>Підставами для преміювання служать економія ресурсів, збільшення прибутку тощо.</a:t>
          </a:r>
          <a:endParaRPr lang="uk-UA" dirty="0"/>
        </a:p>
      </dgm:t>
    </dgm:pt>
    <dgm:pt modelId="{07E2810D-1903-40B3-A5E7-18B73CC03ECE}" type="parTrans" cxnId="{8F0B88C3-05E3-4938-B7F3-F28FDC08430A}">
      <dgm:prSet/>
      <dgm:spPr/>
      <dgm:t>
        <a:bodyPr/>
        <a:lstStyle/>
        <a:p>
          <a:endParaRPr lang="uk-UA"/>
        </a:p>
      </dgm:t>
    </dgm:pt>
    <dgm:pt modelId="{01D9B64A-E5C4-4788-92B2-621321510069}" type="sibTrans" cxnId="{8F0B88C3-05E3-4938-B7F3-F28FDC08430A}">
      <dgm:prSet/>
      <dgm:spPr/>
      <dgm:t>
        <a:bodyPr/>
        <a:lstStyle/>
        <a:p>
          <a:endParaRPr lang="uk-UA"/>
        </a:p>
      </dgm:t>
    </dgm:pt>
    <dgm:pt modelId="{C34E945C-004B-4C03-B0AC-FF1C6F3F6A3E}">
      <dgm:prSet phldrT="[Текст]"/>
      <dgm:spPr/>
      <dgm:t>
        <a:bodyPr/>
        <a:lstStyle/>
        <a:p>
          <a:r>
            <a:rPr lang="uk-UA" dirty="0" smtClean="0"/>
            <a:t>Загальним принципом преміювання є </a:t>
          </a:r>
          <a:r>
            <a:rPr lang="uk-UA" i="1" dirty="0" smtClean="0"/>
            <a:t>винагорода </a:t>
          </a:r>
          <a:r>
            <a:rPr lang="uk-UA" dirty="0" smtClean="0"/>
            <a:t>за будь-які, нехай невеликі успіхи</a:t>
          </a:r>
          <a:endParaRPr lang="uk-UA" dirty="0"/>
        </a:p>
      </dgm:t>
    </dgm:pt>
    <dgm:pt modelId="{67103B91-1F52-4218-8F58-90ECAD7B43FC}" type="parTrans" cxnId="{F09C7BF5-15C6-44EE-B0BA-774F18029C85}">
      <dgm:prSet/>
      <dgm:spPr/>
      <dgm:t>
        <a:bodyPr/>
        <a:lstStyle/>
        <a:p>
          <a:endParaRPr lang="uk-UA"/>
        </a:p>
      </dgm:t>
    </dgm:pt>
    <dgm:pt modelId="{45439C35-9F0F-42BC-AB18-32BD1E548D53}" type="sibTrans" cxnId="{F09C7BF5-15C6-44EE-B0BA-774F18029C85}">
      <dgm:prSet/>
      <dgm:spPr/>
      <dgm:t>
        <a:bodyPr/>
        <a:lstStyle/>
        <a:p>
          <a:endParaRPr lang="uk-UA"/>
        </a:p>
      </dgm:t>
    </dgm:pt>
    <dgm:pt modelId="{7E406C50-D2DB-47DD-8DF2-D2443E1FA47D}">
      <dgm:prSet phldrT="[Текст]"/>
      <dgm:spPr/>
      <dgm:t>
        <a:bodyPr/>
        <a:lstStyle/>
        <a:p>
          <a:r>
            <a:rPr lang="uk-UA" b="1" dirty="0" smtClean="0"/>
            <a:t>Участь у прибутках</a:t>
          </a:r>
          <a:endParaRPr lang="uk-UA" b="1" dirty="0"/>
        </a:p>
      </dgm:t>
    </dgm:pt>
    <dgm:pt modelId="{2100CBE5-3FD7-474F-A2BD-9F6AB9B0149E}" type="parTrans" cxnId="{2AF39FB9-89B0-4E13-933D-A615D4ACB62F}">
      <dgm:prSet/>
      <dgm:spPr/>
      <dgm:t>
        <a:bodyPr/>
        <a:lstStyle/>
        <a:p>
          <a:endParaRPr lang="uk-UA"/>
        </a:p>
      </dgm:t>
    </dgm:pt>
    <dgm:pt modelId="{BC172330-FFC8-482D-9D3A-F4F212190D73}" type="sibTrans" cxnId="{2AF39FB9-89B0-4E13-933D-A615D4ACB62F}">
      <dgm:prSet/>
      <dgm:spPr/>
      <dgm:t>
        <a:bodyPr/>
        <a:lstStyle/>
        <a:p>
          <a:endParaRPr lang="uk-UA"/>
        </a:p>
      </dgm:t>
    </dgm:pt>
    <dgm:pt modelId="{70D13950-B4F8-4196-BF29-8D93018F9245}">
      <dgm:prSet phldrT="[Текст]"/>
      <dgm:spPr/>
      <dgm:t>
        <a:bodyPr/>
        <a:lstStyle/>
        <a:p>
          <a:r>
            <a:rPr lang="uk-UA" dirty="0" smtClean="0"/>
            <a:t>Здійснюються такі виплати звичайно щомісяця, щоб працівники наочно бачили їхній зв’язок з результатами своєї роботи. </a:t>
          </a:r>
          <a:endParaRPr lang="uk-UA" dirty="0"/>
        </a:p>
      </dgm:t>
    </dgm:pt>
    <dgm:pt modelId="{76F26C7F-A470-43E2-94F1-A95ED9A2AA54}" type="parTrans" cxnId="{8440B1D7-4A09-41D8-9E48-D3AEB302F680}">
      <dgm:prSet/>
      <dgm:spPr/>
      <dgm:t>
        <a:bodyPr/>
        <a:lstStyle/>
        <a:p>
          <a:endParaRPr lang="uk-UA"/>
        </a:p>
      </dgm:t>
    </dgm:pt>
    <dgm:pt modelId="{AD9E9039-622E-465B-82DB-05983194CE44}" type="sibTrans" cxnId="{8440B1D7-4A09-41D8-9E48-D3AEB302F680}">
      <dgm:prSet/>
      <dgm:spPr/>
      <dgm:t>
        <a:bodyPr/>
        <a:lstStyle/>
        <a:p>
          <a:endParaRPr lang="uk-UA"/>
        </a:p>
      </dgm:t>
    </dgm:pt>
    <dgm:pt modelId="{F6F16184-33D4-4F79-BFC3-EFD6EF3C5891}">
      <dgm:prSet phldrT="[Текст]"/>
      <dgm:spPr/>
      <dgm:t>
        <a:bodyPr/>
        <a:lstStyle/>
        <a:p>
          <a:r>
            <a:rPr lang="uk-UA" dirty="0" smtClean="0"/>
            <a:t>Додаткова</a:t>
          </a:r>
          <a:endParaRPr lang="uk-UA" dirty="0"/>
        </a:p>
      </dgm:t>
    </dgm:pt>
    <dgm:pt modelId="{D63E82BA-3A59-4C5B-A658-79BB291051A3}" type="parTrans" cxnId="{C3E5FA89-0608-46EE-9423-B29242DAA20E}">
      <dgm:prSet/>
      <dgm:spPr/>
      <dgm:t>
        <a:bodyPr/>
        <a:lstStyle/>
        <a:p>
          <a:endParaRPr lang="uk-UA"/>
        </a:p>
      </dgm:t>
    </dgm:pt>
    <dgm:pt modelId="{1994CE37-11B0-4D32-BC18-7415DDEA049A}" type="sibTrans" cxnId="{C3E5FA89-0608-46EE-9423-B29242DAA20E}">
      <dgm:prSet/>
      <dgm:spPr/>
      <dgm:t>
        <a:bodyPr/>
        <a:lstStyle/>
        <a:p>
          <a:endParaRPr lang="uk-UA"/>
        </a:p>
      </dgm:t>
    </dgm:pt>
    <dgm:pt modelId="{F9A36AE3-1013-4456-BECA-8C728353DE29}" type="pres">
      <dgm:prSet presAssocID="{1D25F22E-A2F1-4DDF-9B82-8B4B84D32BE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9E0A91E-1423-4876-9DD8-AD7831253085}" type="pres">
      <dgm:prSet presAssocID="{329949A7-F784-47C4-A754-4625944AC9B9}" presName="composite" presStyleCnt="0"/>
      <dgm:spPr/>
    </dgm:pt>
    <dgm:pt modelId="{AC8531D1-ECF2-4CB2-ABAE-5F78B5BC1509}" type="pres">
      <dgm:prSet presAssocID="{329949A7-F784-47C4-A754-4625944AC9B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EE6E762-1053-487F-A4E1-1BEED544F800}" type="pres">
      <dgm:prSet presAssocID="{329949A7-F784-47C4-A754-4625944AC9B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9C424AB-3F5A-4C93-9636-EF01E18D6506}" type="pres">
      <dgm:prSet presAssocID="{527CC747-1B6E-4132-BD34-B15914AB9D06}" presName="space" presStyleCnt="0"/>
      <dgm:spPr/>
    </dgm:pt>
    <dgm:pt modelId="{B44B518F-79FE-4B0C-B572-BCA7D575E5E8}" type="pres">
      <dgm:prSet presAssocID="{342137C4-1EF8-48D3-AE58-F70B658181D7}" presName="composite" presStyleCnt="0"/>
      <dgm:spPr/>
    </dgm:pt>
    <dgm:pt modelId="{6D7BF9DC-ABAA-4DB4-A71A-E87D3A2E5CCE}" type="pres">
      <dgm:prSet presAssocID="{342137C4-1EF8-48D3-AE58-F70B658181D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7BB1497-1FA4-4810-9A62-3CF55149C15D}" type="pres">
      <dgm:prSet presAssocID="{342137C4-1EF8-48D3-AE58-F70B658181D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2E944CD-EFED-416E-B763-BAB84E982938}" type="pres">
      <dgm:prSet presAssocID="{CD0AF21F-5366-4F39-ABD4-F2D8A058FE83}" presName="space" presStyleCnt="0"/>
      <dgm:spPr/>
    </dgm:pt>
    <dgm:pt modelId="{68BB5713-BC41-4590-9CDD-A5F2862FB21E}" type="pres">
      <dgm:prSet presAssocID="{7E406C50-D2DB-47DD-8DF2-D2443E1FA47D}" presName="composite" presStyleCnt="0"/>
      <dgm:spPr/>
    </dgm:pt>
    <dgm:pt modelId="{7533088D-3F1C-4245-8813-83CAC4A27721}" type="pres">
      <dgm:prSet presAssocID="{7E406C50-D2DB-47DD-8DF2-D2443E1FA47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506FBFB-1044-40F5-9D42-5360FE301832}" type="pres">
      <dgm:prSet presAssocID="{7E406C50-D2DB-47DD-8DF2-D2443E1FA47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70FFE6A-7ABB-41A0-B1A7-3013AED5B771}" type="presOf" srcId="{534A7917-C4E9-4DB4-B06E-F9AC3D45DD33}" destId="{8EE6E762-1053-487F-A4E1-1BEED544F800}" srcOrd="0" destOrd="1" presId="urn:microsoft.com/office/officeart/2005/8/layout/hList1"/>
    <dgm:cxn modelId="{8440B1D7-4A09-41D8-9E48-D3AEB302F680}" srcId="{7E406C50-D2DB-47DD-8DF2-D2443E1FA47D}" destId="{70D13950-B4F8-4196-BF29-8D93018F9245}" srcOrd="0" destOrd="0" parTransId="{76F26C7F-A470-43E2-94F1-A95ED9A2AA54}" sibTransId="{AD9E9039-622E-465B-82DB-05983194CE44}"/>
    <dgm:cxn modelId="{F825DD0C-D63D-44BB-AA2D-49376B2AB49B}" type="presOf" srcId="{1D25F22E-A2F1-4DDF-9B82-8B4B84D32BEC}" destId="{F9A36AE3-1013-4456-BECA-8C728353DE29}" srcOrd="0" destOrd="0" presId="urn:microsoft.com/office/officeart/2005/8/layout/hList1"/>
    <dgm:cxn modelId="{B8ED32FE-AC97-4C45-9544-57AB64958D05}" type="presOf" srcId="{329949A7-F784-47C4-A754-4625944AC9B9}" destId="{AC8531D1-ECF2-4CB2-ABAE-5F78B5BC1509}" srcOrd="0" destOrd="0" presId="urn:microsoft.com/office/officeart/2005/8/layout/hList1"/>
    <dgm:cxn modelId="{5A48EAE8-8BEA-4D62-9FFD-4371C2340DA4}" type="presOf" srcId="{C34E945C-004B-4C03-B0AC-FF1C6F3F6A3E}" destId="{A7BB1497-1FA4-4810-9A62-3CF55149C15D}" srcOrd="0" destOrd="1" presId="urn:microsoft.com/office/officeart/2005/8/layout/hList1"/>
    <dgm:cxn modelId="{3C015771-0F00-4E81-8A92-21FCB3E6BC7B}" srcId="{1D25F22E-A2F1-4DDF-9B82-8B4B84D32BEC}" destId="{342137C4-1EF8-48D3-AE58-F70B658181D7}" srcOrd="1" destOrd="0" parTransId="{F1932DC3-57F7-47A6-A794-FDAF336AF329}" sibTransId="{CD0AF21F-5366-4F39-ABD4-F2D8A058FE83}"/>
    <dgm:cxn modelId="{C3E5FA89-0608-46EE-9423-B29242DAA20E}" srcId="{329949A7-F784-47C4-A754-4625944AC9B9}" destId="{F6F16184-33D4-4F79-BFC3-EFD6EF3C5891}" srcOrd="2" destOrd="0" parTransId="{D63E82BA-3A59-4C5B-A658-79BB291051A3}" sibTransId="{1994CE37-11B0-4D32-BC18-7415DDEA049A}"/>
    <dgm:cxn modelId="{8F0B88C3-05E3-4938-B7F3-F28FDC08430A}" srcId="{342137C4-1EF8-48D3-AE58-F70B658181D7}" destId="{51218714-6EA2-4B52-B53D-14CAD0E709EA}" srcOrd="0" destOrd="0" parTransId="{07E2810D-1903-40B3-A5E7-18B73CC03ECE}" sibTransId="{01D9B64A-E5C4-4788-92B2-621321510069}"/>
    <dgm:cxn modelId="{4B7DD6FF-E66F-4DAC-9848-631690EA1CD6}" srcId="{329949A7-F784-47C4-A754-4625944AC9B9}" destId="{534A7917-C4E9-4DB4-B06E-F9AC3D45DD33}" srcOrd="1" destOrd="0" parTransId="{E1269AFA-D56D-4841-9618-E8E3E25C92D8}" sibTransId="{0EF621DF-25C5-4694-A97E-E3BF15947EB3}"/>
    <dgm:cxn modelId="{2AF39FB9-89B0-4E13-933D-A615D4ACB62F}" srcId="{1D25F22E-A2F1-4DDF-9B82-8B4B84D32BEC}" destId="{7E406C50-D2DB-47DD-8DF2-D2443E1FA47D}" srcOrd="2" destOrd="0" parTransId="{2100CBE5-3FD7-474F-A2BD-9F6AB9B0149E}" sibTransId="{BC172330-FFC8-482D-9D3A-F4F212190D73}"/>
    <dgm:cxn modelId="{762458BE-1AE6-45A6-8FDB-FDE8A4D0B138}" srcId="{1D25F22E-A2F1-4DDF-9B82-8B4B84D32BEC}" destId="{329949A7-F784-47C4-A754-4625944AC9B9}" srcOrd="0" destOrd="0" parTransId="{B7A78017-5288-4EA6-B081-464E2904A37B}" sibTransId="{527CC747-1B6E-4132-BD34-B15914AB9D06}"/>
    <dgm:cxn modelId="{486C7BCF-6E69-4FA2-8CA0-12833AB235DB}" type="presOf" srcId="{342137C4-1EF8-48D3-AE58-F70B658181D7}" destId="{6D7BF9DC-ABAA-4DB4-A71A-E87D3A2E5CCE}" srcOrd="0" destOrd="0" presId="urn:microsoft.com/office/officeart/2005/8/layout/hList1"/>
    <dgm:cxn modelId="{F09C7BF5-15C6-44EE-B0BA-774F18029C85}" srcId="{342137C4-1EF8-48D3-AE58-F70B658181D7}" destId="{C34E945C-004B-4C03-B0AC-FF1C6F3F6A3E}" srcOrd="1" destOrd="0" parTransId="{67103B91-1F52-4218-8F58-90ECAD7B43FC}" sibTransId="{45439C35-9F0F-42BC-AB18-32BD1E548D53}"/>
    <dgm:cxn modelId="{8B60D74E-8B37-444E-B73E-78A2BB83B27E}" srcId="{329949A7-F784-47C4-A754-4625944AC9B9}" destId="{18CE6B40-3A92-4E35-890C-7FF065872759}" srcOrd="0" destOrd="0" parTransId="{1C1E62FB-5109-45D6-BC62-1695254EE655}" sibTransId="{E574AFCD-BE9B-40BF-9938-BE5D4C9E8092}"/>
    <dgm:cxn modelId="{31A11BE3-D9A3-4650-87AA-35A707428318}" type="presOf" srcId="{7E406C50-D2DB-47DD-8DF2-D2443E1FA47D}" destId="{7533088D-3F1C-4245-8813-83CAC4A27721}" srcOrd="0" destOrd="0" presId="urn:microsoft.com/office/officeart/2005/8/layout/hList1"/>
    <dgm:cxn modelId="{86F053E7-8471-4D0B-98CA-B08B3664AD91}" type="presOf" srcId="{18CE6B40-3A92-4E35-890C-7FF065872759}" destId="{8EE6E762-1053-487F-A4E1-1BEED544F800}" srcOrd="0" destOrd="0" presId="urn:microsoft.com/office/officeart/2005/8/layout/hList1"/>
    <dgm:cxn modelId="{C9B9B267-D9EF-4C5F-9E21-6F5A7359B856}" type="presOf" srcId="{F6F16184-33D4-4F79-BFC3-EFD6EF3C5891}" destId="{8EE6E762-1053-487F-A4E1-1BEED544F800}" srcOrd="0" destOrd="2" presId="urn:microsoft.com/office/officeart/2005/8/layout/hList1"/>
    <dgm:cxn modelId="{838098EB-A853-4B5D-8C28-ED10D6BBB3FC}" type="presOf" srcId="{51218714-6EA2-4B52-B53D-14CAD0E709EA}" destId="{A7BB1497-1FA4-4810-9A62-3CF55149C15D}" srcOrd="0" destOrd="0" presId="urn:microsoft.com/office/officeart/2005/8/layout/hList1"/>
    <dgm:cxn modelId="{E5A78E9C-4B52-4577-AC43-80A06E3E4B12}" type="presOf" srcId="{70D13950-B4F8-4196-BF29-8D93018F9245}" destId="{4506FBFB-1044-40F5-9D42-5360FE301832}" srcOrd="0" destOrd="0" presId="urn:microsoft.com/office/officeart/2005/8/layout/hList1"/>
    <dgm:cxn modelId="{62E9690C-0395-4F34-B3F2-985F2A3DE9FC}" type="presParOf" srcId="{F9A36AE3-1013-4456-BECA-8C728353DE29}" destId="{79E0A91E-1423-4876-9DD8-AD7831253085}" srcOrd="0" destOrd="0" presId="urn:microsoft.com/office/officeart/2005/8/layout/hList1"/>
    <dgm:cxn modelId="{E0355018-EC1B-4927-B452-484BC719A5C1}" type="presParOf" srcId="{79E0A91E-1423-4876-9DD8-AD7831253085}" destId="{AC8531D1-ECF2-4CB2-ABAE-5F78B5BC1509}" srcOrd="0" destOrd="0" presId="urn:microsoft.com/office/officeart/2005/8/layout/hList1"/>
    <dgm:cxn modelId="{42B6430F-30D4-49BA-B83B-E9E2EBB68C58}" type="presParOf" srcId="{79E0A91E-1423-4876-9DD8-AD7831253085}" destId="{8EE6E762-1053-487F-A4E1-1BEED544F800}" srcOrd="1" destOrd="0" presId="urn:microsoft.com/office/officeart/2005/8/layout/hList1"/>
    <dgm:cxn modelId="{C6A867FF-4F19-45A8-8520-F1EA462743EF}" type="presParOf" srcId="{F9A36AE3-1013-4456-BECA-8C728353DE29}" destId="{D9C424AB-3F5A-4C93-9636-EF01E18D6506}" srcOrd="1" destOrd="0" presId="urn:microsoft.com/office/officeart/2005/8/layout/hList1"/>
    <dgm:cxn modelId="{94EAD800-9EEF-43B1-AADD-5142951C6DED}" type="presParOf" srcId="{F9A36AE3-1013-4456-BECA-8C728353DE29}" destId="{B44B518F-79FE-4B0C-B572-BCA7D575E5E8}" srcOrd="2" destOrd="0" presId="urn:microsoft.com/office/officeart/2005/8/layout/hList1"/>
    <dgm:cxn modelId="{5E723C6D-F55C-46A6-8118-96DBCE5A333A}" type="presParOf" srcId="{B44B518F-79FE-4B0C-B572-BCA7D575E5E8}" destId="{6D7BF9DC-ABAA-4DB4-A71A-E87D3A2E5CCE}" srcOrd="0" destOrd="0" presId="urn:microsoft.com/office/officeart/2005/8/layout/hList1"/>
    <dgm:cxn modelId="{495B9636-BB2C-4645-8609-84B8352D67F5}" type="presParOf" srcId="{B44B518F-79FE-4B0C-B572-BCA7D575E5E8}" destId="{A7BB1497-1FA4-4810-9A62-3CF55149C15D}" srcOrd="1" destOrd="0" presId="urn:microsoft.com/office/officeart/2005/8/layout/hList1"/>
    <dgm:cxn modelId="{8C5FA116-F944-4A00-B420-F4FBB38E6B76}" type="presParOf" srcId="{F9A36AE3-1013-4456-BECA-8C728353DE29}" destId="{B2E944CD-EFED-416E-B763-BAB84E982938}" srcOrd="3" destOrd="0" presId="urn:microsoft.com/office/officeart/2005/8/layout/hList1"/>
    <dgm:cxn modelId="{6493A191-DF08-41C9-B82C-D635CACCB23C}" type="presParOf" srcId="{F9A36AE3-1013-4456-BECA-8C728353DE29}" destId="{68BB5713-BC41-4590-9CDD-A5F2862FB21E}" srcOrd="4" destOrd="0" presId="urn:microsoft.com/office/officeart/2005/8/layout/hList1"/>
    <dgm:cxn modelId="{C804111B-191C-4A9B-81CD-8A1F1DC24A64}" type="presParOf" srcId="{68BB5713-BC41-4590-9CDD-A5F2862FB21E}" destId="{7533088D-3F1C-4245-8813-83CAC4A27721}" srcOrd="0" destOrd="0" presId="urn:microsoft.com/office/officeart/2005/8/layout/hList1"/>
    <dgm:cxn modelId="{C9CA1C61-406B-48E8-A300-099474AF4295}" type="presParOf" srcId="{68BB5713-BC41-4590-9CDD-A5F2862FB21E}" destId="{4506FBFB-1044-40F5-9D42-5360FE30183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D45A8B-9E3C-4CA3-935A-299B00992C3B}">
      <dsp:nvSpPr>
        <dsp:cNvPr id="0" name=""/>
        <dsp:cNvSpPr/>
      </dsp:nvSpPr>
      <dsp:spPr>
        <a:xfrm>
          <a:off x="1328" y="1549377"/>
          <a:ext cx="1894248" cy="9471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i="1" kern="1200" dirty="0" smtClean="0"/>
            <a:t>Засоби мотивації </a:t>
          </a:r>
          <a:endParaRPr lang="uk-UA" sz="2200" kern="1200" dirty="0"/>
        </a:p>
      </dsp:txBody>
      <dsp:txXfrm>
        <a:off x="29068" y="1577117"/>
        <a:ext cx="1838768" cy="891644"/>
      </dsp:txXfrm>
    </dsp:sp>
    <dsp:sp modelId="{72BAC5BC-D774-49E6-868B-07E1A2AA720F}">
      <dsp:nvSpPr>
        <dsp:cNvPr id="0" name=""/>
        <dsp:cNvSpPr/>
      </dsp:nvSpPr>
      <dsp:spPr>
        <a:xfrm rot="19457599">
          <a:off x="1807871" y="1726295"/>
          <a:ext cx="933109" cy="48691"/>
        </a:xfrm>
        <a:custGeom>
          <a:avLst/>
          <a:gdLst/>
          <a:ahLst/>
          <a:cxnLst/>
          <a:rect l="0" t="0" r="0" b="0"/>
          <a:pathLst>
            <a:path>
              <a:moveTo>
                <a:pt x="0" y="24345"/>
              </a:moveTo>
              <a:lnTo>
                <a:pt x="933109" y="2434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2251098" y="1727313"/>
        <a:ext cx="46655" cy="46655"/>
      </dsp:txXfrm>
    </dsp:sp>
    <dsp:sp modelId="{C31D51A2-AF70-47FF-B2A1-08C8D62DDE9D}">
      <dsp:nvSpPr>
        <dsp:cNvPr id="0" name=""/>
        <dsp:cNvSpPr/>
      </dsp:nvSpPr>
      <dsp:spPr>
        <a:xfrm>
          <a:off x="2653275" y="1004780"/>
          <a:ext cx="1894248" cy="9471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Неекономічні</a:t>
          </a:r>
          <a:endParaRPr lang="uk-UA" sz="2200" kern="1200" dirty="0"/>
        </a:p>
      </dsp:txBody>
      <dsp:txXfrm>
        <a:off x="2681015" y="1032520"/>
        <a:ext cx="1838768" cy="891644"/>
      </dsp:txXfrm>
    </dsp:sp>
    <dsp:sp modelId="{1A4FCB8B-A1DB-4EEE-A3F4-AA719B217219}">
      <dsp:nvSpPr>
        <dsp:cNvPr id="0" name=""/>
        <dsp:cNvSpPr/>
      </dsp:nvSpPr>
      <dsp:spPr>
        <a:xfrm rot="19457599">
          <a:off x="4459819" y="1181698"/>
          <a:ext cx="933109" cy="48691"/>
        </a:xfrm>
        <a:custGeom>
          <a:avLst/>
          <a:gdLst/>
          <a:ahLst/>
          <a:cxnLst/>
          <a:rect l="0" t="0" r="0" b="0"/>
          <a:pathLst>
            <a:path>
              <a:moveTo>
                <a:pt x="0" y="24345"/>
              </a:moveTo>
              <a:lnTo>
                <a:pt x="933109" y="24345"/>
              </a:lnTo>
            </a:path>
          </a:pathLst>
        </a:custGeom>
        <a:noFill/>
        <a:ln w="400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4903046" y="1182716"/>
        <a:ext cx="46655" cy="46655"/>
      </dsp:txXfrm>
    </dsp:sp>
    <dsp:sp modelId="{B2BA561F-8023-4640-BDF7-F47EC50A82E8}">
      <dsp:nvSpPr>
        <dsp:cNvPr id="0" name=""/>
        <dsp:cNvSpPr/>
      </dsp:nvSpPr>
      <dsp:spPr>
        <a:xfrm>
          <a:off x="5305223" y="460184"/>
          <a:ext cx="1894248" cy="9471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Організаційні</a:t>
          </a:r>
          <a:endParaRPr lang="uk-UA" sz="2200" kern="1200" dirty="0"/>
        </a:p>
      </dsp:txBody>
      <dsp:txXfrm>
        <a:off x="5332963" y="487924"/>
        <a:ext cx="1838768" cy="891644"/>
      </dsp:txXfrm>
    </dsp:sp>
    <dsp:sp modelId="{7116AC54-950A-487C-9EF1-C1D6924EC3CB}">
      <dsp:nvSpPr>
        <dsp:cNvPr id="0" name=""/>
        <dsp:cNvSpPr/>
      </dsp:nvSpPr>
      <dsp:spPr>
        <a:xfrm rot="2142401">
          <a:off x="4459819" y="1726295"/>
          <a:ext cx="933109" cy="48691"/>
        </a:xfrm>
        <a:custGeom>
          <a:avLst/>
          <a:gdLst/>
          <a:ahLst/>
          <a:cxnLst/>
          <a:rect l="0" t="0" r="0" b="0"/>
          <a:pathLst>
            <a:path>
              <a:moveTo>
                <a:pt x="0" y="24345"/>
              </a:moveTo>
              <a:lnTo>
                <a:pt x="933109" y="24345"/>
              </a:lnTo>
            </a:path>
          </a:pathLst>
        </a:custGeom>
        <a:noFill/>
        <a:ln w="400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4903046" y="1727313"/>
        <a:ext cx="46655" cy="46655"/>
      </dsp:txXfrm>
    </dsp:sp>
    <dsp:sp modelId="{34210072-5C4F-46D1-8A72-318551BF1239}">
      <dsp:nvSpPr>
        <dsp:cNvPr id="0" name=""/>
        <dsp:cNvSpPr/>
      </dsp:nvSpPr>
      <dsp:spPr>
        <a:xfrm>
          <a:off x="5305223" y="1549377"/>
          <a:ext cx="1894248" cy="9471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Моральні</a:t>
          </a:r>
          <a:endParaRPr lang="uk-UA" sz="2200" kern="1200" dirty="0"/>
        </a:p>
      </dsp:txBody>
      <dsp:txXfrm>
        <a:off x="5332963" y="1577117"/>
        <a:ext cx="1838768" cy="891644"/>
      </dsp:txXfrm>
    </dsp:sp>
    <dsp:sp modelId="{6803F9DC-5CC5-4F26-A73A-491E9E2258F7}">
      <dsp:nvSpPr>
        <dsp:cNvPr id="0" name=""/>
        <dsp:cNvSpPr/>
      </dsp:nvSpPr>
      <dsp:spPr>
        <a:xfrm rot="2142401">
          <a:off x="1807871" y="2270891"/>
          <a:ext cx="933109" cy="48691"/>
        </a:xfrm>
        <a:custGeom>
          <a:avLst/>
          <a:gdLst/>
          <a:ahLst/>
          <a:cxnLst/>
          <a:rect l="0" t="0" r="0" b="0"/>
          <a:pathLst>
            <a:path>
              <a:moveTo>
                <a:pt x="0" y="24345"/>
              </a:moveTo>
              <a:lnTo>
                <a:pt x="933109" y="2434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2251098" y="2271909"/>
        <a:ext cx="46655" cy="46655"/>
      </dsp:txXfrm>
    </dsp:sp>
    <dsp:sp modelId="{983928D3-5F2D-46E6-9E87-8798E8AE32E8}">
      <dsp:nvSpPr>
        <dsp:cNvPr id="0" name=""/>
        <dsp:cNvSpPr/>
      </dsp:nvSpPr>
      <dsp:spPr>
        <a:xfrm>
          <a:off x="2653275" y="2093973"/>
          <a:ext cx="1894248" cy="9471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Економічні</a:t>
          </a:r>
          <a:endParaRPr lang="uk-UA" sz="2200" kern="1200" dirty="0"/>
        </a:p>
      </dsp:txBody>
      <dsp:txXfrm>
        <a:off x="2681015" y="2121713"/>
        <a:ext cx="1838768" cy="8916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531D1-ECF2-4CB2-ABAE-5F78B5BC1509}">
      <dsp:nvSpPr>
        <dsp:cNvPr id="0" name=""/>
        <dsp:cNvSpPr/>
      </dsp:nvSpPr>
      <dsp:spPr>
        <a:xfrm>
          <a:off x="2318" y="160833"/>
          <a:ext cx="2260901" cy="658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/>
            <a:t>Заробітна плата</a:t>
          </a:r>
          <a:endParaRPr lang="uk-UA" sz="1900" b="1" kern="1200" dirty="0"/>
        </a:p>
      </dsp:txBody>
      <dsp:txXfrm>
        <a:off x="2318" y="160833"/>
        <a:ext cx="2260901" cy="658812"/>
      </dsp:txXfrm>
    </dsp:sp>
    <dsp:sp modelId="{8EE6E762-1053-487F-A4E1-1BEED544F800}">
      <dsp:nvSpPr>
        <dsp:cNvPr id="0" name=""/>
        <dsp:cNvSpPr/>
      </dsp:nvSpPr>
      <dsp:spPr>
        <a:xfrm>
          <a:off x="2318" y="819646"/>
          <a:ext cx="2260901" cy="362803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Відрядна</a:t>
          </a:r>
          <a:endParaRPr lang="uk-UA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Погодинна</a:t>
          </a:r>
          <a:endParaRPr lang="uk-UA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Додаткова</a:t>
          </a:r>
          <a:endParaRPr lang="uk-UA" sz="1900" kern="1200" dirty="0"/>
        </a:p>
      </dsp:txBody>
      <dsp:txXfrm>
        <a:off x="2318" y="819646"/>
        <a:ext cx="2260901" cy="3628032"/>
      </dsp:txXfrm>
    </dsp:sp>
    <dsp:sp modelId="{6D7BF9DC-ABAA-4DB4-A71A-E87D3A2E5CCE}">
      <dsp:nvSpPr>
        <dsp:cNvPr id="0" name=""/>
        <dsp:cNvSpPr/>
      </dsp:nvSpPr>
      <dsp:spPr>
        <a:xfrm>
          <a:off x="2579746" y="160833"/>
          <a:ext cx="2260901" cy="658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/>
            <a:t>Система преміювання</a:t>
          </a:r>
          <a:endParaRPr lang="uk-UA" sz="1900" b="1" kern="1200" dirty="0"/>
        </a:p>
      </dsp:txBody>
      <dsp:txXfrm>
        <a:off x="2579746" y="160833"/>
        <a:ext cx="2260901" cy="658812"/>
      </dsp:txXfrm>
    </dsp:sp>
    <dsp:sp modelId="{A7BB1497-1FA4-4810-9A62-3CF55149C15D}">
      <dsp:nvSpPr>
        <dsp:cNvPr id="0" name=""/>
        <dsp:cNvSpPr/>
      </dsp:nvSpPr>
      <dsp:spPr>
        <a:xfrm>
          <a:off x="2579746" y="819646"/>
          <a:ext cx="2260901" cy="362803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Підставами для преміювання служать економія ресурсів, збільшення прибутку тощо.</a:t>
          </a:r>
          <a:endParaRPr lang="uk-UA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Загальним принципом преміювання є </a:t>
          </a:r>
          <a:r>
            <a:rPr lang="uk-UA" sz="1900" i="1" kern="1200" dirty="0" smtClean="0"/>
            <a:t>винагорода </a:t>
          </a:r>
          <a:r>
            <a:rPr lang="uk-UA" sz="1900" kern="1200" dirty="0" smtClean="0"/>
            <a:t>за будь-які, нехай невеликі успіхи</a:t>
          </a:r>
          <a:endParaRPr lang="uk-UA" sz="1900" kern="1200" dirty="0"/>
        </a:p>
      </dsp:txBody>
      <dsp:txXfrm>
        <a:off x="2579746" y="819646"/>
        <a:ext cx="2260901" cy="3628032"/>
      </dsp:txXfrm>
    </dsp:sp>
    <dsp:sp modelId="{7533088D-3F1C-4245-8813-83CAC4A27721}">
      <dsp:nvSpPr>
        <dsp:cNvPr id="0" name=""/>
        <dsp:cNvSpPr/>
      </dsp:nvSpPr>
      <dsp:spPr>
        <a:xfrm>
          <a:off x="5157173" y="160833"/>
          <a:ext cx="2260901" cy="658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b="1" kern="1200" dirty="0" smtClean="0"/>
            <a:t>Участь у прибутках</a:t>
          </a:r>
          <a:endParaRPr lang="uk-UA" sz="1900" b="1" kern="1200" dirty="0"/>
        </a:p>
      </dsp:txBody>
      <dsp:txXfrm>
        <a:off x="5157173" y="160833"/>
        <a:ext cx="2260901" cy="658812"/>
      </dsp:txXfrm>
    </dsp:sp>
    <dsp:sp modelId="{4506FBFB-1044-40F5-9D42-5360FE301832}">
      <dsp:nvSpPr>
        <dsp:cNvPr id="0" name=""/>
        <dsp:cNvSpPr/>
      </dsp:nvSpPr>
      <dsp:spPr>
        <a:xfrm>
          <a:off x="5157173" y="819646"/>
          <a:ext cx="2260901" cy="362803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Здійснюються такі виплати звичайно щомісяця, щоб працівники наочно бачили їхній зв’язок з результатами своєї роботи. </a:t>
          </a:r>
          <a:endParaRPr lang="uk-UA" sz="1900" kern="1200" dirty="0"/>
        </a:p>
      </dsp:txBody>
      <dsp:txXfrm>
        <a:off x="5157173" y="819646"/>
        <a:ext cx="2260901" cy="3628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0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з післядипломною підготовкою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0172" y="1916832"/>
            <a:ext cx="6336704" cy="2304256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 dirty="0">
                <a:solidFill>
                  <a:schemeClr val="bg1"/>
                </a:solidFill>
              </a:rPr>
              <a:t>Лекція </a:t>
            </a:r>
            <a:r>
              <a:rPr lang="uk-UA" sz="2400" b="1" u="sng" dirty="0" smtClean="0">
                <a:solidFill>
                  <a:schemeClr val="bg1"/>
                </a:solidFill>
              </a:rPr>
              <a:t>3. 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Функції управління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2025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та  маркетинг</a:t>
            </a:r>
            <a:endParaRPr lang="ru-RU" sz="2500" b="1" dirty="0"/>
          </a:p>
        </p:txBody>
      </p:sp>
      <p:pic>
        <p:nvPicPr>
          <p:cNvPr id="6" name="Picture 2" descr="Принципи і функції управління виробництво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683" y="4077072"/>
            <a:ext cx="2147683" cy="214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План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tx1"/>
                </a:solidFill>
              </a:rPr>
              <a:t>лекції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7920880" cy="50405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КЛАСИФІКАЦІЯ ФУНКЦІЙ </a:t>
            </a:r>
            <a:r>
              <a:rPr lang="ru-RU" sz="2400" dirty="0" smtClean="0">
                <a:solidFill>
                  <a:schemeClr val="tx1"/>
                </a:solidFill>
              </a:rPr>
              <a:t>МЕНЕДЖМЕНТУ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-планування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організація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мотивація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контроль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- координація</a:t>
            </a:r>
          </a:p>
          <a:p>
            <a:pPr marL="45720" indent="0">
              <a:buNone/>
            </a:pPr>
            <a:endParaRPr lang="uk-UA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Функції управління підприємством. Презентація уроку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8542" r="5565" b="10029"/>
          <a:stretch/>
        </p:blipFill>
        <p:spPr bwMode="auto">
          <a:xfrm>
            <a:off x="4490112" y="2442949"/>
            <a:ext cx="3029803" cy="158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6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/>
          <a:lstStyle/>
          <a:p>
            <a:pPr algn="ctr"/>
            <a:r>
              <a:rPr lang="uk-UA" dirty="0" smtClean="0"/>
              <a:t>Функції управління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7704856" cy="2376264"/>
          </a:xfrm>
        </p:spPr>
        <p:txBody>
          <a:bodyPr/>
          <a:lstStyle/>
          <a:p>
            <a:pPr algn="just"/>
            <a:r>
              <a:rPr lang="uk-UA" cap="all" dirty="0" smtClean="0"/>
              <a:t>Функції Фармацевтичного менеджменту</a:t>
            </a:r>
            <a:r>
              <a:rPr lang="uk-UA" dirty="0" smtClean="0"/>
              <a:t> – </a:t>
            </a:r>
            <a:r>
              <a:rPr lang="uk-UA" b="1" dirty="0" smtClean="0"/>
              <a:t>це відокремлені види управлінської діяльності (трудові процеси у сфері управління), які забезпечують формування способів управлінського впливу.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284984"/>
            <a:ext cx="5187809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817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410304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Класифікація функцій менеджменту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51098"/>
            <a:ext cx="6696744" cy="620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977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770344"/>
          </a:xfrm>
        </p:spPr>
        <p:txBody>
          <a:bodyPr/>
          <a:lstStyle/>
          <a:p>
            <a:pPr algn="ctr"/>
            <a:r>
              <a:rPr lang="uk-UA" dirty="0" smtClean="0"/>
              <a:t>Технологія менеджменту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196752"/>
            <a:ext cx="7704856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 smtClean="0"/>
              <a:t>це послідовне протікання загальних функцій менеджменту, в результаті якого реалізуються конкретні функції менеджменту. При цьому визначальну роль відіграють конкретні функції менеджменту, які реалізуються через загальні на засадах керівництва. </a:t>
            </a:r>
            <a:endParaRPr lang="uk-UA" sz="2400" dirty="0"/>
          </a:p>
        </p:txBody>
      </p:sp>
      <p:pic>
        <p:nvPicPr>
          <p:cNvPr id="4098" name="Picture 2" descr="Студопедия — Функції та процес менеджмент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61048"/>
            <a:ext cx="570683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43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698336"/>
          </a:xfrm>
        </p:spPr>
        <p:txBody>
          <a:bodyPr/>
          <a:lstStyle/>
          <a:p>
            <a:pPr marL="857250" indent="-857250" algn="ctr">
              <a:buFont typeface="+mj-lt"/>
              <a:buAutoNum type="romanUcPeriod"/>
            </a:pPr>
            <a:r>
              <a:rPr lang="uk-UA" dirty="0" smtClean="0"/>
              <a:t>Планування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472" y="836712"/>
            <a:ext cx="7560840" cy="1296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 </a:t>
            </a:r>
            <a:r>
              <a:rPr lang="uk-UA" dirty="0"/>
              <a:t>це вид управлінської діяльності (трудових процесів), який визначає перспективу і майбутній стан організації.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4270" y="2204864"/>
            <a:ext cx="782788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u="sng" dirty="0" smtClean="0"/>
              <a:t>ПЛАНУВАННЯ СТРАТЕГІЧНЕ</a:t>
            </a:r>
            <a:r>
              <a:rPr lang="uk-UA" sz="2000" b="1" cap="all" dirty="0" smtClean="0"/>
              <a:t> – </a:t>
            </a:r>
            <a:r>
              <a:rPr lang="uk-UA" sz="2000" b="1" dirty="0" smtClean="0"/>
              <a:t>це різновид планування, який полягає у розробці стратегії діяльності організації. </a:t>
            </a:r>
            <a:endParaRPr lang="uk-UA" sz="2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4270" y="3253562"/>
            <a:ext cx="782788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u="sng" dirty="0"/>
              <a:t>ПЛАНУВАННЯ ТАКТИЧНЕ</a:t>
            </a:r>
            <a:r>
              <a:rPr lang="uk-UA" sz="2000" b="1" dirty="0"/>
              <a:t> – це різновид планування, </a:t>
            </a:r>
            <a:r>
              <a:rPr lang="uk-UA" sz="2000" b="1" dirty="0" smtClean="0"/>
              <a:t>який </a:t>
            </a:r>
            <a:r>
              <a:rPr lang="uk-UA" sz="2000" b="1" dirty="0"/>
              <a:t>полягає у розробці механізмів реалізації обраної стратегії. Включає поточне та оперативне планування.</a:t>
            </a:r>
            <a:endParaRPr lang="uk-UA" sz="2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8796" y="4581128"/>
            <a:ext cx="7853353" cy="21602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cap="all" dirty="0" smtClean="0"/>
              <a:t>Планування поточне</a:t>
            </a:r>
            <a:r>
              <a:rPr lang="uk-UA" sz="2000" b="1" dirty="0" smtClean="0"/>
              <a:t> - це різновид управлінської діяльності, який спрямований на розробку параметрів, заходів, бюджетів та адміністративних важелів з метою формування поточних планів щодо функціонування конкретних сфер діяльності організації чи її діяльності загалом на річний період у напрямку досягнення обраної стратегії діяльності.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316779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Теоретичний матеріал. Сутність планування й особливості його здійснення на  підприємст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1278"/>
            <a:ext cx="7560840" cy="594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17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643192" cy="91436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етапи</a:t>
            </a:r>
            <a:r>
              <a:rPr lang="uk-UA" sz="2800" b="0" dirty="0" smtClean="0"/>
              <a:t> </a:t>
            </a:r>
            <a:r>
              <a:rPr lang="uk-UA" sz="2800" dirty="0"/>
              <a:t>стратегічного планування </a:t>
            </a:r>
            <a:r>
              <a:rPr lang="uk-UA" sz="2800" dirty="0" smtClean="0"/>
              <a:t>організації</a:t>
            </a:r>
            <a:endParaRPr lang="ru-RU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1052736"/>
            <a:ext cx="7493263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1) інформаційне забезпечення стратегічного планування;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2) установлення </a:t>
            </a:r>
            <a:r>
              <a:rPr kumimoji="0" lang="uk-UA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місії, візії і цілей </a:t>
            </a: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організації;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3) вибір методів аналізу факторів внутрішнього і зовнішнього середовища;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4) оцінка та аналіз факторів зовнішнього середовища;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5) оцінка та аналіз факторів внутрішнього середовища;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6) прогнозування умов функціонування та результатів виробничо-господарської діяльності підприємства;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7) виконання розрахунків, обґрунтувань, проектних рішень;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8) формування варіантів стратегій (стратегічних альтернатив);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9) вибір стратегії;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itchFamily="18" charset="0"/>
              </a:rPr>
              <a:t>10) оцінка стратегії на предмет відповідності установленим критеріям.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5761717"/>
            <a:ext cx="7200800" cy="9796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 smtClean="0"/>
              <a:t>Місія – це чітко виражена причина існування організації.</a:t>
            </a:r>
          </a:p>
          <a:p>
            <a:pPr algn="just"/>
            <a:r>
              <a:rPr lang="uk-UA" sz="2000" dirty="0" smtClean="0"/>
              <a:t>Візія – це ідея щодо образу майбутнього організації.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354714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239000" cy="5543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Роль місії та візії в організації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6408712" cy="560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22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293" y="188640"/>
            <a:ext cx="7239000" cy="5543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Цілі фармацевтичної організації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908720"/>
            <a:ext cx="648072" cy="583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sz="2400" dirty="0" smtClean="0"/>
              <a:t>Цілі фармацевтичної організації</a:t>
            </a:r>
            <a:endParaRPr lang="uk-UA" sz="2400" dirty="0"/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1047127" y="927084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/>
              <a:t>ПРИБУТКОВІСТЬ</a:t>
            </a:r>
            <a:r>
              <a:rPr lang="uk-UA" sz="1400" dirty="0"/>
              <a:t>: обсяг прибутку, дохід на інвестований капітал, розмір виплати дивідендів на акцію, відношення прибутку до обсягу продажу (наприклад, збільшення  прибутку фармацевтичного підприємства у наступному році на 4%)</a:t>
            </a:r>
            <a:endParaRPr lang="ru-RU" sz="1400" dirty="0"/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1043608" y="1916832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 smtClean="0"/>
              <a:t>РИНКИ: частка ринку, обсяг продажу (реалізації) в натуральних показниках або грошовому еквіваленті, ринкова ніша, сегменти ринку (наприклад, збільшення частки регіонального ринку  протягом року до 17%)</a:t>
            </a:r>
            <a:endParaRPr lang="uk-UA" sz="1400" dirty="0"/>
          </a:p>
        </p:txBody>
      </p:sp>
      <p:sp>
        <p:nvSpPr>
          <p:cNvPr id="13" name="Выноска со стрелкой влево 12"/>
          <p:cNvSpPr/>
          <p:nvPr/>
        </p:nvSpPr>
        <p:spPr>
          <a:xfrm>
            <a:off x="1046216" y="2948988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ЕФЕКТИВНІСТЬ: </a:t>
            </a:r>
            <a:r>
              <a:rPr lang="uk-UA" sz="1400" b="1" dirty="0" smtClean="0"/>
              <a:t>зниження собівартості, витрати на одиницю продукції,  співвідношення результатів і витрат (наприклад, досягнення показника ефективності виробництва 12% у наступному році)</a:t>
            </a:r>
            <a:endParaRPr lang="uk-UA" sz="1400" dirty="0"/>
          </a:p>
        </p:txBody>
      </p:sp>
      <p:sp>
        <p:nvSpPr>
          <p:cNvPr id="14" name="Выноска со стрелкой влево 13"/>
          <p:cNvSpPr/>
          <p:nvPr/>
        </p:nvSpPr>
        <p:spPr>
          <a:xfrm>
            <a:off x="1043607" y="3933056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РЕНТАБЕЛЬНІСТЬ: </a:t>
            </a:r>
            <a:r>
              <a:rPr lang="uk-UA" sz="1400" b="1" dirty="0" smtClean="0"/>
              <a:t>відношення прибутку до витрат, рентабельність виробництва, реалізації (наприклад, досягнення показника рентабельності реалізації 6%)</a:t>
            </a:r>
            <a:endParaRPr lang="uk-UA" sz="1400" dirty="0"/>
          </a:p>
        </p:txBody>
      </p:sp>
      <p:sp>
        <p:nvSpPr>
          <p:cNvPr id="15" name="Выноска со стрелкой влево 14"/>
          <p:cNvSpPr/>
          <p:nvPr/>
        </p:nvSpPr>
        <p:spPr>
          <a:xfrm>
            <a:off x="1047127" y="4961241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ПРОДУКЦІЯ: </a:t>
            </a:r>
            <a:r>
              <a:rPr lang="uk-UA" sz="1400" b="1" dirty="0" smtClean="0"/>
              <a:t>обсяг продажу стосовно конкретного лікарського засобу, зміни в асортименті та номенклатурі (наприклад, впровадження у виробництво нового для підприємства препарату протягом наступних двох років)</a:t>
            </a:r>
            <a:endParaRPr lang="uk-UA" sz="1400" dirty="0"/>
          </a:p>
        </p:txBody>
      </p:sp>
      <p:sp>
        <p:nvSpPr>
          <p:cNvPr id="16" name="Выноска со стрелкой влево 15"/>
          <p:cNvSpPr/>
          <p:nvPr/>
        </p:nvSpPr>
        <p:spPr>
          <a:xfrm>
            <a:off x="1030870" y="5878287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ПРОДУКТИВНІСТЬ: </a:t>
            </a:r>
            <a:r>
              <a:rPr lang="uk-UA" sz="1400" b="1" dirty="0" smtClean="0"/>
              <a:t>виробіток на одного працівника, трудомісткість, чисельність тощо  (наприклад, збільшення обсягу продаж продукції на одного працівника на 6,5%)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3043470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293" y="188640"/>
            <a:ext cx="7239000" cy="5543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Цілі фармацевтичної організації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908720"/>
            <a:ext cx="648072" cy="583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sz="2400" dirty="0" smtClean="0"/>
              <a:t>Цілі фармацевтичної організації</a:t>
            </a:r>
            <a:endParaRPr lang="uk-UA" sz="2400" dirty="0"/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1047127" y="836712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/>
              <a:t>ФІНАНСОВІ РЕСУРСИ: структура капіталу, емісія акцій, рух готівки, виплата дивідендів, період інкасації (наприклад, збільшення частки власного капіталу у наступному році до 65%)</a:t>
            </a:r>
            <a:endParaRPr lang="ru-RU" sz="1400" dirty="0"/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1062990" y="1836447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b="1" dirty="0"/>
              <a:t>ВИРОБНИЧІ ПОТУЖНОСТІ, БУДІВЛІ ТА СПОРУДИ: вартість обладнання, будівель, потенційний обсяг виробництва (наприклад, збільшення виробничої потужності до 10 </a:t>
            </a:r>
            <a:r>
              <a:rPr lang="uk-UA" sz="1400" b="1" dirty="0" err="1"/>
              <a:t>тис.од</a:t>
            </a:r>
            <a:r>
              <a:rPr lang="uk-UA" sz="1400" b="1" dirty="0"/>
              <a:t>. продукції на місяць протягом трьох років)</a:t>
            </a:r>
            <a:endParaRPr lang="uk-UA" sz="1400" dirty="0"/>
          </a:p>
        </p:txBody>
      </p:sp>
      <p:sp>
        <p:nvSpPr>
          <p:cNvPr id="13" name="Выноска со стрелкой влево 12"/>
          <p:cNvSpPr/>
          <p:nvPr/>
        </p:nvSpPr>
        <p:spPr>
          <a:xfrm>
            <a:off x="1062990" y="2810010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ІННОВАЦІЇ: </a:t>
            </a:r>
            <a:r>
              <a:rPr lang="uk-UA" sz="1400" b="1" dirty="0" smtClean="0"/>
              <a:t>упровадження нових технологій, придбання патентів, ліцензій тощо (наприклад, закупівля в наступному році патенту на виготовлення протитуберкульозного препарату)</a:t>
            </a:r>
            <a:endParaRPr lang="uk-UA" sz="1400" dirty="0"/>
          </a:p>
        </p:txBody>
      </p:sp>
      <p:sp>
        <p:nvSpPr>
          <p:cNvPr id="14" name="Выноска со стрелкой влево 13"/>
          <p:cNvSpPr/>
          <p:nvPr/>
        </p:nvSpPr>
        <p:spPr>
          <a:xfrm>
            <a:off x="1054790" y="3825044"/>
            <a:ext cx="7021163" cy="900100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ОРГАНІЗАЦІЙНІ ЗМІНИ: </a:t>
            </a:r>
            <a:r>
              <a:rPr lang="uk-UA" sz="1400" b="1" dirty="0" smtClean="0"/>
              <a:t>кількість ланок та рівнів управління, рівень централізації, організаційна структура</a:t>
            </a:r>
            <a:endParaRPr lang="uk-UA" sz="1400" dirty="0"/>
          </a:p>
        </p:txBody>
      </p:sp>
      <p:sp>
        <p:nvSpPr>
          <p:cNvPr id="15" name="Выноска со стрелкой влево 14"/>
          <p:cNvSpPr/>
          <p:nvPr/>
        </p:nvSpPr>
        <p:spPr>
          <a:xfrm>
            <a:off x="1043607" y="4866069"/>
            <a:ext cx="7021163" cy="812161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ПРОДУКЦІЯ: </a:t>
            </a:r>
            <a:r>
              <a:rPr lang="uk-UA" sz="1400" b="1" dirty="0" smtClean="0"/>
              <a:t>кількість </a:t>
            </a:r>
            <a:r>
              <a:rPr lang="uk-UA" sz="1400" b="1" dirty="0"/>
              <a:t>годин професійного навчання, перепідготовка та підвищення кваліфікації </a:t>
            </a:r>
            <a:r>
              <a:rPr lang="uk-UA" sz="1400" b="1" dirty="0" smtClean="0"/>
              <a:t>працівників</a:t>
            </a:r>
            <a:endParaRPr lang="uk-UA" sz="1400" dirty="0"/>
          </a:p>
        </p:txBody>
      </p:sp>
      <p:sp>
        <p:nvSpPr>
          <p:cNvPr id="16" name="Выноска со стрелкой влево 15"/>
          <p:cNvSpPr/>
          <p:nvPr/>
        </p:nvSpPr>
        <p:spPr>
          <a:xfrm>
            <a:off x="1043608" y="5738838"/>
            <a:ext cx="7021163" cy="864096"/>
          </a:xfrm>
          <a:prstGeom prst="leftArrowCallout">
            <a:avLst>
              <a:gd name="adj1" fmla="val 24999"/>
              <a:gd name="adj2" fmla="val 25000"/>
              <a:gd name="adj3" fmla="val 25000"/>
              <a:gd name="adj4" fmla="val 883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/>
              <a:t>СОЦІАЛЬНА ВІДПОВІДАЛЬНІСТЬ: </a:t>
            </a:r>
            <a:r>
              <a:rPr lang="uk-UA" sz="1400" b="1" dirty="0" smtClean="0"/>
              <a:t>стаж роботи, соціальне забезпечення працівників, організація відпочинку працівників (наприклад, придбання путівок працівникам для санаторного лікування)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1651232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4823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стратегій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673019"/>
              </p:ext>
            </p:extLst>
          </p:nvPr>
        </p:nvGraphicFramePr>
        <p:xfrm>
          <a:off x="323528" y="692696"/>
          <a:ext cx="7704856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45365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Ознаки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Види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ієрархією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Загально-корпоративна, портфельна, ділова, функціональна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функціональною ознакою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Маркетингова, фінансова, торгівельна, соціальна, екологічна, організаційних перетворень</a:t>
                      </a:r>
                      <a:endParaRPr lang="uk-UA" sz="20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термінами реалізації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Довгострокова, середньострокова, короткострокова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стадіями економічного розвитку (життєвого циклу організації)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Зростання,  обмеженого зростання, скорочення (захисту, відступу), ліквідації</a:t>
                      </a:r>
                      <a:endParaRPr lang="uk-UA" sz="20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напрямами можливого розвитку організації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Інтенсивного, інтеграційного, диверсифікаційного розвитку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20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місцем організації у конкурентній боротьбі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Лідера, претендента на лідерство, послідовника, новачка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164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4823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стратегій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450725"/>
              </p:ext>
            </p:extLst>
          </p:nvPr>
        </p:nvGraphicFramePr>
        <p:xfrm>
          <a:off x="107504" y="614180"/>
          <a:ext cx="7992888" cy="624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8698"/>
                <a:gridCol w="4924190"/>
              </a:tblGrid>
              <a:tr h="447853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Ознаки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Види</a:t>
                      </a:r>
                      <a:endParaRPr lang="ru-RU" sz="2000" dirty="0"/>
                    </a:p>
                  </a:txBody>
                  <a:tcPr/>
                </a:tc>
              </a:tr>
              <a:tr h="850212">
                <a:tc>
                  <a:txBody>
                    <a:bodyPr/>
                    <a:lstStyle/>
                    <a:p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ступенем глобалізації (охоплення ринку)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Інтернаціоналізації, сегментації, регіоналізації</a:t>
                      </a:r>
                      <a:endParaRPr lang="ru-RU" sz="2000" dirty="0"/>
                    </a:p>
                  </a:txBody>
                  <a:tcPr/>
                </a:tc>
              </a:tr>
              <a:tr h="1970553">
                <a:tc>
                  <a:txBody>
                    <a:bodyPr/>
                    <a:lstStyle/>
                    <a:p>
                      <a:pPr lvl="0"/>
                      <a:r>
                        <a:rPr kumimoji="0"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ознакою наступальних дій</a:t>
                      </a:r>
                      <a:endParaRPr kumimoji="0"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“Партизанська війна”; випереджувальні удари; дії, спрямовані на протиставлення сильним сторонам конкурентів або перевершення їх; дії, спрямовані на слабкі сторони конкурентів; одночасний наступ у кількох напрямках; захоплення вільного простору</a:t>
                      </a:r>
                      <a:endParaRPr lang="uk-UA" sz="2000" noProof="0" dirty="0"/>
                    </a:p>
                  </a:txBody>
                  <a:tcPr/>
                </a:tc>
              </a:tr>
              <a:tr h="1105275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характеристиками </a:t>
                      </a:r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виробничо-господарської діяльності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Реструктуризації, спеціалізації, диверсифікації, зниження собівартості, диференціації, концентрації</a:t>
                      </a:r>
                      <a:endParaRPr lang="ru-RU" sz="2000" dirty="0"/>
                    </a:p>
                  </a:txBody>
                  <a:tcPr/>
                </a:tc>
              </a:tr>
              <a:tr h="1164417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галузевою орієнтацією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 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нових галузях; у галузях на стадії зрілості; у галузях на стадії стагнації чи спаду; у роздроблених галузях; на міжнародних ринках</a:t>
                      </a:r>
                      <a:endParaRPr lang="uk-UA" sz="2000" noProof="0" dirty="0"/>
                    </a:p>
                  </a:txBody>
                  <a:tcPr/>
                </a:tc>
              </a:tr>
              <a:tr h="626994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</a:t>
                      </a:r>
                      <a:r>
                        <a:rPr kumimoji="0" lang="uk-UA" sz="1800" b="1" i="1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експортно-імпортною політикою</a:t>
                      </a:r>
                      <a:endParaRPr lang="uk-UA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Прямого та непрямого експорту, виробництва за кордоном, імпорту тощо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673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Методи прогнозування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" y="885354"/>
            <a:ext cx="8050559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196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776864" cy="576064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модель поточного планування</a:t>
            </a:r>
            <a:endParaRPr lang="ru-RU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7416824" cy="58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58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6864" cy="576064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Стадії реалізації бюджетного </a:t>
            </a:r>
            <a:r>
              <a:rPr lang="uk-UA" sz="2400" dirty="0" smtClean="0"/>
              <a:t>планування</a:t>
            </a:r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7489354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401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8" y="160943"/>
            <a:ext cx="7239000" cy="94872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Класифікація методів бюджетного планування</a:t>
            </a:r>
            <a:endParaRPr lang="uk-UA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09663"/>
            <a:ext cx="7386291" cy="5559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756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92088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ІІ. Організація (Організування)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980728"/>
            <a:ext cx="7632848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 smtClean="0"/>
              <a:t>– це вид управлінської діяльності, який відображає процес створення структури управління організацією. </a:t>
            </a:r>
          </a:p>
          <a:p>
            <a:pPr algn="just"/>
            <a:r>
              <a:rPr lang="uk-UA" sz="2400" dirty="0" smtClean="0"/>
              <a:t>Організування базується на трьох категоріях: повноваження, відповідальність та делегування.</a:t>
            </a:r>
            <a:endParaRPr lang="uk-UA" sz="2400" dirty="0"/>
          </a:p>
        </p:txBody>
      </p:sp>
      <p:pic>
        <p:nvPicPr>
          <p:cNvPr id="12290" name="Picture 2" descr="Основи менеджменту - Організування як загальна функція менеджмент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1" b="21460"/>
          <a:stretch/>
        </p:blipFill>
        <p:spPr bwMode="auto">
          <a:xfrm>
            <a:off x="750501" y="3576035"/>
            <a:ext cx="6922917" cy="258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871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239000" cy="698336"/>
          </a:xfrm>
        </p:spPr>
        <p:txBody>
          <a:bodyPr/>
          <a:lstStyle/>
          <a:p>
            <a:pPr algn="ctr"/>
            <a:r>
              <a:rPr lang="uk-UA" dirty="0" smtClean="0"/>
              <a:t>Важливо!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7239000" cy="48463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b="1" cap="all" dirty="0"/>
              <a:t>Повноваження</a:t>
            </a:r>
            <a:r>
              <a:rPr lang="uk-UA" dirty="0"/>
              <a:t> – це обмежене право використовувати ресурси підприємства (матеріальні, фінансові, трудові та ін.) і направляти зусилля підлеглих працівників на виконання встановлених завдань. Повноваження делегують посаді, а не особі. </a:t>
            </a:r>
            <a:endParaRPr lang="ru-RU" dirty="0"/>
          </a:p>
          <a:p>
            <a:pPr algn="just"/>
            <a:r>
              <a:rPr lang="uk-UA" b="1" cap="all" dirty="0"/>
              <a:t>Відповідальність</a:t>
            </a:r>
            <a:r>
              <a:rPr lang="uk-UA" dirty="0"/>
              <a:t> – це покладений на посадову особу обов'язок виконувати поставлені завдання і забезпечувати їх позитивне розв'язання. </a:t>
            </a:r>
            <a:endParaRPr lang="ru-RU" dirty="0"/>
          </a:p>
          <a:p>
            <a:pPr algn="just"/>
            <a:r>
              <a:rPr lang="ru-RU" b="1" cap="all" dirty="0"/>
              <a:t> </a:t>
            </a:r>
            <a:r>
              <a:rPr lang="uk-UA" b="1" cap="all" dirty="0" smtClean="0"/>
              <a:t>Делегування</a:t>
            </a:r>
            <a:r>
              <a:rPr lang="uk-UA" dirty="0" smtClean="0"/>
              <a:t> – це передача завдань і повноважень особі, яка приймає на себе відповідальність за їх виконання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3314" name="Picture 2" descr="Nota Bene Stock Illustration 45585670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5"/>
          <a:stretch/>
        </p:blipFill>
        <p:spPr bwMode="auto">
          <a:xfrm>
            <a:off x="5508104" y="5157192"/>
            <a:ext cx="247710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896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4823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Організаційна структура управління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7239000" cy="1296144"/>
          </a:xfrm>
        </p:spPr>
        <p:txBody>
          <a:bodyPr/>
          <a:lstStyle/>
          <a:p>
            <a:pPr algn="just"/>
            <a:r>
              <a:rPr lang="uk-UA" sz="2400" dirty="0"/>
              <a:t>це впоряд­кована сукупність підрозділів, які формують рівні управління, їх взаємозв’язки та дозволяють управляти організацією. </a:t>
            </a:r>
            <a:endParaRPr lang="ru-RU" sz="24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"/>
          <a:stretch/>
        </p:blipFill>
        <p:spPr bwMode="auto">
          <a:xfrm>
            <a:off x="683568" y="1965277"/>
            <a:ext cx="7128792" cy="473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282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60840" cy="504056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Лінійна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7643192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сукупність </a:t>
            </a:r>
            <a:r>
              <a:rPr lang="uk-UA" sz="2400" dirty="0" smtClean="0"/>
              <a:t>взаємо</a:t>
            </a:r>
            <a:r>
              <a:rPr lang="en-US" sz="2400" dirty="0" smtClean="0"/>
              <a:t>-</a:t>
            </a:r>
            <a:r>
              <a:rPr lang="uk-UA" sz="2400" dirty="0" smtClean="0"/>
              <a:t>підпорядкованих </a:t>
            </a:r>
            <a:r>
              <a:rPr lang="uk-UA" sz="2400" dirty="0"/>
              <a:t>органів у вигляді ієрархічної драбинки, де кожен управлінець підпорядковується тільки одному менеджеру і всі зв'язки з вищими рівнями управління йдуть через нього. 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7" y="3356992"/>
            <a:ext cx="8081671" cy="303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475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dirty="0"/>
              <a:t>Функціональна</a:t>
            </a:r>
            <a:r>
              <a:rPr lang="uk-UA" sz="2400" dirty="0" smtClean="0"/>
              <a:t> </a:t>
            </a:r>
            <a:r>
              <a:rPr lang="uk-UA" sz="2400" dirty="0"/>
              <a:t>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7643192" cy="19442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ієрархія органів, які забезпечують виконання кожної функції управління на всіх рівнях, при цьому керівники спеціалізуються на окремих управлінських функціях, які виконуються відповідними спеціалістами. 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25873"/>
            <a:ext cx="763224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657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ЛІНІЙНО-ШТАБНА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2961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при лінійних керівниках створюються штаби (служби), які спеціалізуються на виконанні певних </a:t>
            </a:r>
            <a:r>
              <a:rPr lang="uk-UA" sz="2400" dirty="0" smtClean="0"/>
              <a:t>управлінських </a:t>
            </a:r>
            <a:r>
              <a:rPr lang="uk-UA" sz="2400" dirty="0"/>
              <a:t>функцій. 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9" y="2420887"/>
            <a:ext cx="8005893" cy="394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039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ЛІНІЙНО-ФУНКЦІОНАЛЬНА 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передбачає те, що штабні функціональні служби отримують повноваження управління </a:t>
            </a:r>
            <a:r>
              <a:rPr lang="uk-UA" sz="2400" dirty="0" smtClean="0"/>
              <a:t>службами </a:t>
            </a:r>
            <a:r>
              <a:rPr lang="uk-UA" sz="2400" dirty="0"/>
              <a:t>нижчого рівня, які виконують відповідні спеціальні функцій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0888"/>
            <a:ext cx="7056784" cy="400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458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7" y="188640"/>
            <a:ext cx="8080635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ПРОДУКТОВА 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800" dirty="0"/>
              <a:t> структура управління організацією, за якою керівнику делегують повноваження з управління певним типом продукції, при цьому керівники вторинних служб (виробничої, технічної, збуту тощо) знаходяться у підпорядкуванні цього керівника. Є різновидом дивізійних організаційних структур управління.</a:t>
            </a:r>
            <a:endParaRPr lang="ru-R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780967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841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920880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/>
              <a:t>СПОЖИВЧА  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18722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dirty="0"/>
              <a:t> структура управління організацією, що має підрозділи, виробничо-господарська діяльність яких спрямована на забезпечення виробничих потреб певних груп споживачів (покупців). Є різновидом дивізійних організаційних структур управління.</a:t>
            </a:r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7820657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529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920880" cy="792088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матрична  </a:t>
            </a:r>
            <a:r>
              <a:rPr lang="uk-UA" sz="2400" dirty="0"/>
              <a:t>організаційна структура </a:t>
            </a:r>
            <a:r>
              <a:rPr lang="uk-UA" sz="2400" dirty="0" smtClean="0"/>
              <a:t>управління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576" y="1052736"/>
            <a:ext cx="7643192" cy="20882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800" dirty="0"/>
              <a:t> структура управління організації, яка передбачає наявність проектних груп, члени яких підпорядковані як керівнику проекту, так і керівнику тих функціональних відділів, де вони працюють постійно. Застосування такої структури управління дає можливість зменшити витрати на проектні роботи, оскільки використовується чинна робоча сила, існуюча техніка, приміщення, транспортні засоби тощо. Є різновидом адаптивних організаційних структур управління.</a:t>
            </a:r>
            <a:endParaRPr lang="ru-R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7704856" cy="344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353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239000" cy="5543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ІІІ. Мотивування (мотивація)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7239000" cy="2179624"/>
          </a:xfrm>
        </p:spPr>
        <p:txBody>
          <a:bodyPr/>
          <a:lstStyle/>
          <a:p>
            <a:pPr algn="just"/>
            <a:r>
              <a:rPr lang="uk-UA" dirty="0"/>
              <a:t>це вид управлінської діяльності, який забезпечує процес спонукання себе та інших працівників на діяльність, що спрямована на досягнення особистих цілей та цілей організації.</a:t>
            </a:r>
            <a:endParaRPr lang="ru-RU" dirty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01829"/>
            <a:ext cx="60102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840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Класифікація теорій мотивування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988840"/>
            <a:ext cx="216024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Процесні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148064" y="1988840"/>
            <a:ext cx="216024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Змістовні</a:t>
            </a:r>
            <a:endParaRPr lang="ru-RU" sz="2400" dirty="0"/>
          </a:p>
        </p:txBody>
      </p:sp>
      <p:cxnSp>
        <p:nvCxnSpPr>
          <p:cNvPr id="8" name="Прямая со стрелкой 7"/>
          <p:cNvCxnSpPr>
            <a:stCxn id="2" idx="2"/>
            <a:endCxn id="5" idx="0"/>
          </p:cNvCxnSpPr>
          <p:nvPr/>
        </p:nvCxnSpPr>
        <p:spPr>
          <a:xfrm flipH="1">
            <a:off x="1907704" y="1463040"/>
            <a:ext cx="2168996" cy="52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2"/>
            <a:endCxn id="6" idx="0"/>
          </p:cNvCxnSpPr>
          <p:nvPr/>
        </p:nvCxnSpPr>
        <p:spPr>
          <a:xfrm>
            <a:off x="4076700" y="1463040"/>
            <a:ext cx="2151484" cy="52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Выноска со стрелкой вверх 10"/>
          <p:cNvSpPr/>
          <p:nvPr/>
        </p:nvSpPr>
        <p:spPr>
          <a:xfrm>
            <a:off x="665566" y="2708920"/>
            <a:ext cx="2484276" cy="3960440"/>
          </a:xfrm>
          <a:prstGeom prst="upArrowCallout">
            <a:avLst>
              <a:gd name="adj1" fmla="val 9557"/>
              <a:gd name="adj2" fmla="val 11663"/>
              <a:gd name="adj3" fmla="val 17278"/>
              <a:gd name="adj4" fmla="val 82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/>
              <a:t>акцентують увагу не лише на потребах, але й на самому процесі стимулювання, визначенні умов, </a:t>
            </a:r>
          </a:p>
          <a:p>
            <a:pPr algn="ctr"/>
            <a:r>
              <a:rPr lang="uk-UA" sz="2000" dirty="0" smtClean="0"/>
              <a:t>за яких процес мотивування буде ефективним</a:t>
            </a:r>
            <a:endParaRPr lang="uk-UA" sz="2000" dirty="0"/>
          </a:p>
        </p:txBody>
      </p:sp>
      <p:sp>
        <p:nvSpPr>
          <p:cNvPr id="12" name="Выноска со стрелкой вверх 11"/>
          <p:cNvSpPr/>
          <p:nvPr/>
        </p:nvSpPr>
        <p:spPr>
          <a:xfrm>
            <a:off x="5022050" y="2758116"/>
            <a:ext cx="2412268" cy="3960440"/>
          </a:xfrm>
          <a:prstGeom prst="upArrowCallout">
            <a:avLst>
              <a:gd name="adj1" fmla="val 9557"/>
              <a:gd name="adj2" fmla="val 11663"/>
              <a:gd name="adj3" fmla="val 17278"/>
              <a:gd name="adj4" fmla="val 82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/>
              <a:t>концентрують свою увагу на аналізі потреб людини, </a:t>
            </a:r>
            <a:endParaRPr lang="ru-RU" sz="2000" dirty="0"/>
          </a:p>
          <a:p>
            <a:pPr algn="ctr"/>
            <a:r>
              <a:rPr lang="uk-UA" sz="2000" dirty="0"/>
              <a:t>пріоритетності їх мотивуючої дії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54711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239000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ЗМІСТОВНІ теорії мотивування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26604" y="1268760"/>
          <a:ext cx="7901780" cy="5328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7990"/>
                <a:gridCol w="1763790"/>
              </a:tblGrid>
              <a:tr h="666074"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Визначення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Теорії мотивації</a:t>
                      </a:r>
                      <a:endParaRPr lang="uk-UA" dirty="0"/>
                    </a:p>
                  </a:txBody>
                  <a:tcPr/>
                </a:tc>
              </a:tr>
              <a:tr h="1236995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Виділяють фізіологічні, статеві, симптоматичні потреби і потреби практичного характеру. Особливе значення відіграє належність до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народностей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моральні і релігійні погляди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 потреб М.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Туган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-Барановського</a:t>
                      </a:r>
                      <a:endParaRPr lang="uk-UA" dirty="0"/>
                    </a:p>
                  </a:txBody>
                  <a:tcPr/>
                </a:tc>
              </a:tr>
              <a:tr h="1236995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Потреби поділяють на первинні і вторинні. Поведінка людей визначається потребами нижчого по- рядку. Після задоволення потреб їх мотивувальна дія припиняється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Ієрархія потреб</a:t>
                      </a: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А. Маслоу</a:t>
                      </a:r>
                      <a:endParaRPr lang="uk-UA" dirty="0"/>
                    </a:p>
                  </a:txBody>
                  <a:tcPr/>
                </a:tc>
              </a:tr>
              <a:tr h="951534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Три потреби, які мотивують людину: влада, успіх, причетність. Увага на потреби високого порядку, оскільки потреби нижчого порядку вже задоволені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 потреб Д. Мак-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Клелланда</a:t>
                      </a:r>
                      <a:endParaRPr lang="uk-UA" dirty="0"/>
                    </a:p>
                  </a:txBody>
                  <a:tcPr/>
                </a:tc>
              </a:tr>
              <a:tr h="1236995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Виділяють гігієнічні та мотиваційні фактори. Гігієнічні фактори (нижчий порядок) не дають з’явитись незадоволенню роботою.</a:t>
                      </a: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Мотиваційні (вищий порядок) впливають на поведінку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Двофакторна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теорія потреб Ф.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Герцберга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025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239000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ЗМІСТОВНІ теорії мотивування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7504" y="1196752"/>
          <a:ext cx="7992888" cy="54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761"/>
                <a:gridCol w="1784127"/>
              </a:tblGrid>
              <a:tr h="660487"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Визначення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Теорії мотивації</a:t>
                      </a:r>
                      <a:endParaRPr lang="uk-UA" dirty="0"/>
                    </a:p>
                  </a:txBody>
                  <a:tcPr/>
                </a:tc>
              </a:tr>
              <a:tr h="1509685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Основними групами потреб, які мотивують людину, визнані: існування, зв’язку, зростання.</a:t>
                      </a: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неможливості задоволення потреб вищого рівня, зростають зусилля щодо якіснішого задоволення потреб нижчого рівня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</a:t>
                      </a: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К.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Альдерфера</a:t>
                      </a:r>
                      <a:endParaRPr lang="uk-UA" dirty="0"/>
                    </a:p>
                  </a:txBody>
                  <a:tcPr/>
                </a:tc>
              </a:tr>
              <a:tr h="2358883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 «Х» передбачає, що працівники схильні уникати роботи та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відповідальностi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тому для їх стимулювання необхідно використовувати контроль та погрози. Теорія «У» апелює до потреб вищого порядку: потреби у причетності, високі цілі, автономія і самовираження. Працівники більше схильні до теорії «У», але організаційні умови та поведінка менеджерів зумовлюють вибір ними теорії «Х»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Теорії «X» і «У» Д.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МакГрегора</a:t>
                      </a:r>
                      <a:endParaRPr lang="uk-UA" dirty="0"/>
                    </a:p>
                  </a:txBody>
                  <a:tcPr/>
                </a:tc>
              </a:tr>
              <a:tr h="943553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 «Z» визначає, що основою успіху працівників є віра в загальні цілі. Вагомими стимулами є довірчі взаємини та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взаємопідтримка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повна узгодженість дій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 «Z» У.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Оучі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941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239000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процесні </a:t>
            </a:r>
            <a:r>
              <a:rPr lang="uk-UA" dirty="0"/>
              <a:t>теорії мотивування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5496" y="1060687"/>
          <a:ext cx="8064896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696"/>
                <a:gridCol w="18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Визначення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Теорії мотивації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Передбачає такі очікування:</a:t>
                      </a: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«затрачені зусилля — очікування певного рівня результатів», «отримані результати — очікування певної винагороди», «очікування цінної винагороди, яка здатна задовольнити потреби».</a:t>
                      </a: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Невід’ємність урахування всіх видів очікування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 очікувань В.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Врума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Дотримання принципів справедливості та об’єктивності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пiд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час установлення та розподілу винагород. Урахування можливої реакції працівників на несправедливе мотивування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 справедливості</a:t>
                      </a: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 Адамса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Мiстить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елементи теорії очікувань і теорії справедливості. Передбачає задоволення чи незадоволення працівника у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результатi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отриманої винагороди за рівень досягнутих результатів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пiд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час виконання конкретних завдань, який,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зi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свого боку, визначається зусиллями, здібностями, характером та оцінкою ролі працівника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Комплексна теорія Портера-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Лоулера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93322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239000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процесні </a:t>
            </a:r>
            <a:r>
              <a:rPr lang="uk-UA" dirty="0"/>
              <a:t>теорії мотивування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23528" y="1340768"/>
          <a:ext cx="7632848" cy="4960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087"/>
                <a:gridCol w="1703761"/>
              </a:tblGrid>
              <a:tr h="723421"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Визначення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Теорії мотивації</a:t>
                      </a:r>
                      <a:endParaRPr lang="uk-UA" dirty="0"/>
                    </a:p>
                  </a:txBody>
                  <a:tcPr/>
                </a:tc>
              </a:tr>
              <a:tr h="1963571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Орієнтується на задоволення потреб вищого по- рядку (визнання, причетності, поваги тощо). Базується на використанні нематеріальних стимулів (пільги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пiд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час медичного та санітарно-курортного обслуговування, транспортне забезпечення, грамоти, медалі, ордени, звання, подяки)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 морального стимулювання</a:t>
                      </a:r>
                      <a:endParaRPr lang="uk-UA" dirty="0"/>
                    </a:p>
                  </a:txBody>
                  <a:tcPr/>
                </a:tc>
              </a:tr>
              <a:tr h="2273609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Передбачає формування та використання систем матеріальних стимулів та розподіл заробітної плати відповідно до дії закону розподілу за кількістю і якістю продукції. Базується на використанні матеріальних стимулів (форми та системи оплати праці, премії, надбавки, доплати, подарунки).</a:t>
                      </a: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Є </a:t>
                      </a:r>
                      <a:r>
                        <a:rPr kumimoji="0"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найдієвішою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 позиції спонукання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Теорія матеріального стимулювання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148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239000" cy="98636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Засоби мотиваційного впливу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395536" y="753832"/>
          <a:ext cx="7200800" cy="3501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Урок &quot;Мотивація персоналу компанії&quot; | Презентація. Економі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509120"/>
            <a:ext cx="3588344" cy="188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958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Економічні засоби мотивації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5982" y="910140"/>
            <a:ext cx="706035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pc="-2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Ґрунтуються</a:t>
            </a:r>
            <a:r>
              <a:rPr lang="uk-UA" spc="-7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</a:t>
            </a:r>
            <a:r>
              <a:rPr lang="uk-UA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тому,</a:t>
            </a:r>
            <a:r>
              <a:rPr lang="uk-UA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що</a:t>
            </a:r>
            <a:r>
              <a:rPr lang="uk-UA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працівники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 результаті їх застосування отримують певні вигоди, які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підвищують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їхній добробут.</a:t>
            </a:r>
            <a:endParaRPr lang="uk-UA" dirty="0"/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535982" y="1628800"/>
          <a:ext cx="742039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9426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152765" cy="87480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Неекономічна (непряма економічна) мотивація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014523"/>
            <a:ext cx="706035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pc="-2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Це мотивація ВІЛЬНИМ ЧАСОМ.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628800"/>
            <a:ext cx="7560840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570" marR="62230" indent="297815" algn="just">
              <a:lnSpc>
                <a:spcPct val="93000"/>
              </a:lnSpc>
              <a:spcAft>
                <a:spcPts val="0"/>
              </a:spcAft>
            </a:pPr>
            <a:r>
              <a:rPr lang="uk-UA" dirty="0">
                <a:solidFill>
                  <a:srgbClr val="231F20"/>
                </a:solidFill>
                <a:latin typeface="Arial MT"/>
                <a:ea typeface="Arial MT"/>
              </a:rPr>
              <a:t>🗸</a:t>
            </a:r>
            <a:r>
              <a:rPr lang="uk-UA" spc="110" dirty="0">
                <a:solidFill>
                  <a:srgbClr val="231F20"/>
                </a:solidFill>
                <a:latin typeface="Arial MT"/>
                <a:ea typeface="Arial MT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скорочений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робочий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день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або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збільшена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відпустка,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покликані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компенсувати підвищені витрати праці (наприклад,</a:t>
            </a:r>
            <a:r>
              <a:rPr lang="uk-UA" spc="4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 сфері науки, освіти);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5570" marR="65405" indent="297815" algn="just">
              <a:lnSpc>
                <a:spcPct val="93000"/>
              </a:lnSpc>
              <a:spcAft>
                <a:spcPts val="0"/>
              </a:spcAft>
            </a:pPr>
            <a:r>
              <a:rPr lang="uk-UA" dirty="0">
                <a:solidFill>
                  <a:srgbClr val="231F20"/>
                </a:solidFill>
                <a:latin typeface="Arial MT"/>
                <a:ea typeface="Arial MT"/>
              </a:rPr>
              <a:t>🗸</a:t>
            </a:r>
            <a:r>
              <a:rPr lang="uk-UA" spc="200" dirty="0">
                <a:solidFill>
                  <a:srgbClr val="231F20"/>
                </a:solidFill>
                <a:latin typeface="Arial MT"/>
                <a:ea typeface="Arial MT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змінний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чи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гнучкий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графіки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роботи,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які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роблять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режим більш</a:t>
            </a:r>
            <a:r>
              <a:rPr lang="uk-UA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зручним</a:t>
            </a:r>
            <a:r>
              <a:rPr lang="uk-UA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для</a:t>
            </a:r>
            <a:r>
              <a:rPr lang="uk-UA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людини,</a:t>
            </a:r>
            <a:r>
              <a:rPr lang="uk-UA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що</a:t>
            </a:r>
            <a:r>
              <a:rPr lang="uk-UA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дозволяє</a:t>
            </a:r>
            <a:r>
              <a:rPr lang="uk-UA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йому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без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збитку</a:t>
            </a:r>
            <a:r>
              <a:rPr lang="uk-UA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для неї займатися іншими справами;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5570" marR="64770" indent="297815" algn="just">
              <a:lnSpc>
                <a:spcPct val="93000"/>
              </a:lnSpc>
              <a:spcAft>
                <a:spcPts val="0"/>
              </a:spcAft>
            </a:pPr>
            <a:r>
              <a:rPr lang="uk-UA" dirty="0">
                <a:solidFill>
                  <a:srgbClr val="231F20"/>
                </a:solidFill>
                <a:latin typeface="Arial MT"/>
                <a:ea typeface="Arial MT"/>
              </a:rPr>
              <a:t>🗸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надання відгулів за частину зекономленого </a:t>
            </a:r>
            <a:r>
              <a:rPr lang="uk-UA" dirty="0" err="1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пiд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час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виконання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роботи часу.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146" name="Picture 2" descr="Як використати свій вільний час - Ліцей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861048"/>
            <a:ext cx="4437633" cy="283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79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152765" cy="87480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Неекономічна (непряма економічна) мотивація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7950" y="991440"/>
            <a:ext cx="7776864" cy="39568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15570" marR="64770" indent="297815" algn="just">
              <a:lnSpc>
                <a:spcPct val="93000"/>
              </a:lnSpc>
              <a:spcBef>
                <a:spcPts val="5"/>
              </a:spcBef>
              <a:spcAft>
                <a:spcPts val="0"/>
              </a:spcAft>
            </a:pP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b="1" i="1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організаційних</a:t>
            </a:r>
            <a:r>
              <a:rPr lang="uk-UA" b="1" i="1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b="1" i="1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способів</a:t>
            </a:r>
            <a:r>
              <a:rPr lang="uk-UA" b="1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b="1" i="1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мотивації</a:t>
            </a:r>
            <a:r>
              <a:rPr lang="uk-UA" b="1" i="1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можна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віднести</a:t>
            </a:r>
            <a:r>
              <a:rPr lang="uk-UA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мотивацію</a:t>
            </a:r>
            <a:r>
              <a:rPr lang="uk-UA" spc="-65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цілями,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мотивацію</a:t>
            </a:r>
            <a:r>
              <a:rPr lang="uk-UA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збагаченням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роботи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</a:t>
            </a:r>
            <a:r>
              <a:rPr lang="uk-UA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мотивацію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участі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 справах фірми.</a:t>
            </a:r>
            <a:endParaRPr lang="uk-UA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5570" marR="64770" indent="297815" algn="just">
              <a:lnSpc>
                <a:spcPct val="93000"/>
              </a:lnSpc>
              <a:spcAft>
                <a:spcPts val="0"/>
              </a:spcAft>
            </a:pPr>
            <a:r>
              <a:rPr lang="uk-UA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 </a:t>
            </a:r>
            <a:r>
              <a:rPr lang="uk-UA" b="1" i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мотивації цілями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великі, важкі, цікаві цілі захоплюють співробітників, пробуджують у них дух боротьби, змагання, прагнення до досягнення високих результатів.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5570" marR="64770" indent="297815" algn="just">
              <a:lnSpc>
                <a:spcPct val="93000"/>
              </a:lnSpc>
              <a:spcAft>
                <a:spcPts val="0"/>
              </a:spcAft>
            </a:pPr>
            <a:r>
              <a:rPr lang="uk-UA" b="1" i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Мотивація</a:t>
            </a:r>
            <a:r>
              <a:rPr lang="uk-UA" b="1" i="1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b="1" i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участі</a:t>
            </a:r>
            <a:r>
              <a:rPr lang="uk-UA" b="1" i="1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справах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фірми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допускає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надання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працівникам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права голосу для вирішення низки проблем (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переважно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соціального характеру); залучення їх до процесу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колективної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творчості; консультування з ними щодо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спеціальних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питань; реальне делегування їм прав і відповідальності.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5570" marR="64770" indent="297815" algn="just">
              <a:lnSpc>
                <a:spcPct val="93000"/>
              </a:lnSpc>
              <a:spcBef>
                <a:spcPts val="5"/>
              </a:spcBef>
              <a:spcAft>
                <a:spcPts val="0"/>
              </a:spcAft>
            </a:pPr>
            <a:r>
              <a:rPr lang="uk-UA" b="1" i="1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Мотивація </a:t>
            </a:r>
            <a:r>
              <a:rPr lang="uk-UA" b="1" i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збагаченням праці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полягає в наданні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працівникам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більш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змістовної,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важливої,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цікавої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роботи,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різноманітної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соціально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значущої,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широкими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перспективами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про</a:t>
            </a:r>
            <a:r>
              <a:rPr lang="uk-UA" spc="-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фесійного</a:t>
            </a:r>
            <a:r>
              <a:rPr lang="uk-UA" spc="-4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посадового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зростання,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що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дає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їм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можливість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здійсню- 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вати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широкий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контроль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над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ресурсами</a:t>
            </a:r>
            <a:r>
              <a:rPr lang="uk-UA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й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умовами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власної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4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праці</a:t>
            </a:r>
            <a:r>
              <a:rPr lang="uk-UA" spc="-4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170" name="Picture 2" descr="Нематериальная мотивация сотрудников: ключ к эффективност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085184"/>
            <a:ext cx="2258297" cy="169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9908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152765" cy="874808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Неекономічна (непряма економічна) мотивація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094968"/>
            <a:ext cx="7776864" cy="36933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/>
              <a:t>До моральних способів мотивації </a:t>
            </a:r>
            <a:r>
              <a:rPr lang="uk-UA" dirty="0" smtClean="0"/>
              <a:t>належить: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b="1" i="1" dirty="0" smtClean="0"/>
              <a:t>визнання</a:t>
            </a:r>
            <a:r>
              <a:rPr lang="uk-UA" dirty="0"/>
              <a:t>, яке може бути особистим і публічним. Суть особистого визнання полягає в тому, що працівники, які особливо відзначилися, </a:t>
            </a:r>
            <a:r>
              <a:rPr lang="uk-UA" dirty="0" smtClean="0"/>
              <a:t>згадуються </a:t>
            </a:r>
            <a:r>
              <a:rPr lang="uk-UA" dirty="0"/>
              <a:t>у спеціальних доповідях вищому керівництву фірми або особисто представляються йому, одержують право підпису відповідальних документів, в розробці яких вони брали </a:t>
            </a:r>
            <a:r>
              <a:rPr lang="uk-UA" dirty="0" smtClean="0"/>
              <a:t>участь.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b="1" i="1" dirty="0" smtClean="0"/>
              <a:t>просування </a:t>
            </a:r>
            <a:r>
              <a:rPr lang="uk-UA" b="1" i="1" dirty="0"/>
              <a:t>на посаді</a:t>
            </a:r>
            <a:r>
              <a:rPr lang="uk-UA" dirty="0"/>
              <a:t>. Воно дає і більш високу заробітну плату (економічний мотив), і більш цікаву та змістовну роботу (організаційний мотив), і </a:t>
            </a:r>
            <a:r>
              <a:rPr lang="uk-UA" dirty="0" smtClean="0"/>
              <a:t>відображає </a:t>
            </a:r>
            <a:r>
              <a:rPr lang="uk-UA" dirty="0"/>
              <a:t>заслуги та авторитет особистості (моральний мотив).</a:t>
            </a:r>
          </a:p>
          <a:p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uk-UA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uk-UA" dirty="0"/>
          </a:p>
        </p:txBody>
      </p:sp>
      <p:pic>
        <p:nvPicPr>
          <p:cNvPr id="8194" name="Picture 2" descr="ВИЗНАННЯ ДОСЯГНЕНЬ як вид мотивації | П'ЯТЬ ПРАВИЛ впровадження  заохочувальних програм - Майстерня Бізнесу в Інтернеті і не тільки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853025"/>
            <a:ext cx="2876674" cy="188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5477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Ієрархія</a:t>
            </a:r>
            <a:r>
              <a:rPr lang="ru-RU" dirty="0" smtClean="0"/>
              <a:t> </a:t>
            </a:r>
            <a:r>
              <a:rPr lang="ru-RU" dirty="0"/>
              <a:t>потреб за </a:t>
            </a:r>
            <a:r>
              <a:rPr lang="uk-UA" dirty="0" smtClean="0"/>
              <a:t>А. Маслоу</a:t>
            </a:r>
            <a:endParaRPr lang="uk-U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7848872" cy="531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0100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698336"/>
          </a:xfrm>
        </p:spPr>
        <p:txBody>
          <a:bodyPr/>
          <a:lstStyle/>
          <a:p>
            <a:pPr algn="ctr"/>
            <a:r>
              <a:rPr lang="en-US" dirty="0" smtClean="0"/>
              <a:t>IV. </a:t>
            </a:r>
            <a:r>
              <a:rPr lang="uk-UA" dirty="0" smtClean="0"/>
              <a:t>контролювання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848872" cy="3816424"/>
          </a:xfrm>
        </p:spPr>
        <p:txBody>
          <a:bodyPr>
            <a:normAutofit/>
          </a:bodyPr>
          <a:lstStyle/>
          <a:p>
            <a:pPr algn="just"/>
            <a:r>
              <a:rPr lang="uk-UA" sz="2400" dirty="0"/>
              <a:t>це вид управлінської діяльності щодо забезпечення процесу, з допомогою якого керівництво організації визначає, наскільки правильні його управлінські рішення, а також потребу у здійсненні певних коректив. Основними завданнями контролю є забезпечення досягнення цілей і місії організації, виявлення відхилень та недоліків, уникнення нагромадження та повторення помилок, мінімізація втрат, подолання складних організаційних проблем тощо.</a:t>
            </a:r>
            <a:endParaRPr lang="ru-RU" sz="2400" dirty="0"/>
          </a:p>
        </p:txBody>
      </p:sp>
      <p:pic>
        <p:nvPicPr>
          <p:cNvPr id="9218" name="Picture 2" descr="Лучшие системы контроля сотрудников и учета рабочего време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509120"/>
            <a:ext cx="360040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4486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Видів </a:t>
            </a:r>
            <a:r>
              <a:rPr lang="uk-UA" dirty="0" smtClean="0"/>
              <a:t>контролю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771302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9067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Видів </a:t>
            </a:r>
            <a:r>
              <a:rPr lang="uk-UA" dirty="0" smtClean="0"/>
              <a:t>контролю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7632848" cy="593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68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698336"/>
          </a:xfrm>
        </p:spPr>
        <p:txBody>
          <a:bodyPr/>
          <a:lstStyle/>
          <a:p>
            <a:pPr algn="ctr"/>
            <a:r>
              <a:rPr lang="en-US" dirty="0"/>
              <a:t>V. </a:t>
            </a:r>
            <a:r>
              <a:rPr lang="uk-UA" dirty="0" smtClean="0"/>
              <a:t>Регулювання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7848872" cy="2088232"/>
          </a:xfrm>
        </p:spPr>
        <p:txBody>
          <a:bodyPr/>
          <a:lstStyle/>
          <a:p>
            <a:pPr marL="0" indent="0" algn="just">
              <a:buNone/>
            </a:pPr>
            <a:r>
              <a:rPr lang="uk-UA" dirty="0"/>
              <a:t>це вид управлінської діяльності, спрямований на усунення відхилень, збоїв, недоліків тощо в керованій системі шляхом розробки і впровадження керуючою системою відповідних заходів.</a:t>
            </a:r>
            <a:endParaRPr lang="ru-RU" dirty="0"/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808676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195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26328"/>
          </a:xfrm>
        </p:spPr>
        <p:txBody>
          <a:bodyPr/>
          <a:lstStyle/>
          <a:p>
            <a:pPr algn="ctr"/>
            <a:r>
              <a:rPr lang="uk-UA" dirty="0"/>
              <a:t>Управлінське рішення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920880" cy="2232248"/>
          </a:xfrm>
        </p:spPr>
        <p:txBody>
          <a:bodyPr/>
          <a:lstStyle/>
          <a:p>
            <a:pPr algn="just"/>
            <a:r>
              <a:rPr lang="uk-UA" dirty="0"/>
              <a:t>це формалізований на альтернативних засадах метод менеджменту, за допомогою якого керуюча система організації отримує можливість безпосередньо впливати на керовану. </a:t>
            </a:r>
            <a:endParaRPr lang="ru-RU" dirty="0"/>
          </a:p>
        </p:txBody>
      </p:sp>
      <p:pic>
        <p:nvPicPr>
          <p:cNvPr id="14338" name="Picture 2" descr="Рішення, пошук і прийняття рішень - ПСИХОЛОГІ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068960"/>
            <a:ext cx="394150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3405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управлінських </a:t>
            </a:r>
            <a:r>
              <a:rPr lang="uk-UA" dirty="0" smtClean="0"/>
              <a:t>рішень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55679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сферою охоплення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0954" y="227687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тривалістю дії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0954" y="299695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рівнем прийняття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1376" y="3717032"/>
            <a:ext cx="2448272" cy="782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характером вирішуваних завдань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376" y="4653136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способом обґрунтування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1376" y="5381600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 способом </a:t>
            </a:r>
            <a:r>
              <a:rPr lang="uk-UA" dirty="0" smtClean="0"/>
              <a:t>прийняття</a:t>
            </a:r>
            <a:endParaRPr lang="uk-UA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376" y="6165304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характером</a:t>
            </a:r>
            <a:endParaRPr lang="ru-RU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3131840" y="1556792"/>
            <a:ext cx="4824536" cy="432048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загальні та часткові</a:t>
            </a:r>
            <a:endParaRPr lang="ru-RU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3149775" y="2348880"/>
            <a:ext cx="4824536" cy="432048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перспективні, поточні, оперативні</a:t>
            </a:r>
            <a:endParaRPr lang="ru-RU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149775" y="2996952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 вищому рівні, на середньому рівні, на нижчому рівні</a:t>
            </a:r>
            <a:endParaRPr lang="uk-UA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3125213" y="3717032"/>
            <a:ext cx="4824536" cy="77850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організаційні запрограмовані (мала кількість альтернатив), організаційні незапрограмовані, компромісні </a:t>
            </a:r>
            <a:endParaRPr lang="uk-UA" dirty="0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3125213" y="4708215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інтуїтивні, базуються на судженнях, раціональні</a:t>
            </a:r>
            <a:endParaRPr lang="uk-UA" dirty="0"/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3123784" y="5396349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одноособові, колегіальні </a:t>
            </a:r>
            <a:r>
              <a:rPr lang="uk-UA" dirty="0" smtClean="0"/>
              <a:t>колективні</a:t>
            </a:r>
            <a:endParaRPr lang="uk-UA" dirty="0"/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3183698" y="6201308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економічні, технологічні, соціально-психологічні, адміністративні </a:t>
            </a:r>
          </a:p>
        </p:txBody>
      </p:sp>
    </p:spTree>
    <p:extLst>
      <p:ext uri="{BB962C8B-B14F-4D97-AF65-F5344CB8AC3E}">
        <p14:creationId xmlns:p14="http://schemas.microsoft.com/office/powerpoint/2010/main" val="22764972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Основні моделі прийняття рішень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44824"/>
            <a:ext cx="792088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122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39000" cy="84235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/>
              <a:t>Процес вироблення раціональних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>управлінських </a:t>
            </a:r>
            <a:r>
              <a:rPr lang="uk-UA" sz="2800" dirty="0" smtClean="0"/>
              <a:t>рішень</a:t>
            </a:r>
            <a:endParaRPr lang="ru-RU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124744"/>
            <a:ext cx="7625857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0087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26328"/>
          </a:xfrm>
        </p:spPr>
        <p:txBody>
          <a:bodyPr/>
          <a:lstStyle/>
          <a:p>
            <a:pPr algn="ctr"/>
            <a:r>
              <a:rPr lang="uk-UA" dirty="0"/>
              <a:t>наука управління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704856" cy="2232248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i="1" dirty="0"/>
              <a:t>наука про прийняття рішень, системний аналіз, наука про системи, дослідження операцій</a:t>
            </a:r>
            <a:r>
              <a:rPr lang="uk-UA" dirty="0"/>
              <a:t>), яка реалізується за допомогою: </a:t>
            </a:r>
            <a:r>
              <a:rPr lang="uk-UA" b="1" dirty="0"/>
              <a:t>застосування наукового методу; використання системної орієнтації; застосування моделей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036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Схема використання наукового </a:t>
            </a:r>
            <a:r>
              <a:rPr lang="uk-UA" dirty="0" smtClean="0"/>
              <a:t>методу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20900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018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98336"/>
          </a:xfrm>
        </p:spPr>
        <p:txBody>
          <a:bodyPr>
            <a:normAutofit/>
          </a:bodyPr>
          <a:lstStyle/>
          <a:p>
            <a:r>
              <a:rPr lang="uk-UA" dirty="0"/>
              <a:t>Схема розробки </a:t>
            </a:r>
            <a:r>
              <a:rPr lang="uk-UA" dirty="0" smtClean="0"/>
              <a:t>моделей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68959"/>
            <a:ext cx="5412277" cy="351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845274"/>
              </p:ext>
            </p:extLst>
          </p:nvPr>
        </p:nvGraphicFramePr>
        <p:xfrm>
          <a:off x="251520" y="980728"/>
          <a:ext cx="7776864" cy="2016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4"/>
              </a:tblGrid>
              <a:tr h="201622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2000" cap="all" dirty="0" smtClean="0">
                        <a:effectLst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2000" cap="all" dirty="0" smtClean="0">
                          <a:effectLst/>
                        </a:rPr>
                        <a:t>Модель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відображення в схемі, формулі, взірці тощо характерних ознак об'єкту, який досліджується. Бувають моделі: </a:t>
                      </a:r>
                      <a:r>
                        <a:rPr lang="uk-UA" sz="2000" b="1" dirty="0">
                          <a:effectLst/>
                        </a:rPr>
                        <a:t>фізичні</a:t>
                      </a:r>
                      <a:r>
                        <a:rPr lang="uk-UA" sz="2000" dirty="0">
                          <a:effectLst/>
                        </a:rPr>
                        <a:t> (відображають збільшене або зменшене опи­сання об'єкту); </a:t>
                      </a:r>
                      <a:r>
                        <a:rPr lang="uk-UA" sz="2000" b="1" dirty="0">
                          <a:effectLst/>
                        </a:rPr>
                        <a:t>аналогові</a:t>
                      </a:r>
                      <a:r>
                        <a:rPr lang="uk-UA" sz="2000" dirty="0">
                          <a:effectLst/>
                        </a:rPr>
                        <a:t> (поводять себе так, як реальні об'єкти, але зовнішньо вони не схожі на них); </a:t>
                      </a:r>
                      <a:r>
                        <a:rPr lang="uk-UA" sz="2000" b="1" dirty="0">
                          <a:effectLst/>
                        </a:rPr>
                        <a:t>математичні або символічн</a:t>
                      </a:r>
                      <a:r>
                        <a:rPr lang="uk-UA" sz="2000" dirty="0">
                          <a:effectLst/>
                        </a:rPr>
                        <a:t>і (використання символів для опису властивостей або характеристик об'єкту).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8331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Комунікації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7848872" cy="1080120"/>
          </a:xfrm>
        </p:spPr>
        <p:txBody>
          <a:bodyPr/>
          <a:lstStyle/>
          <a:p>
            <a:pPr algn="just"/>
            <a:r>
              <a:rPr lang="uk-UA" dirty="0"/>
              <a:t>це обмін інформацією, її змістом між двома і більше людьми (працівниками)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6264696" cy="464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7198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Характеристика комунікаційного процесу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320672"/>
              </p:ext>
            </p:extLst>
          </p:nvPr>
        </p:nvGraphicFramePr>
        <p:xfrm>
          <a:off x="251520" y="1772816"/>
          <a:ext cx="7848872" cy="4752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48872"/>
              </a:tblGrid>
              <a:tr h="4752528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dirty="0" smtClean="0">
                        <a:effectLst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/>
                        </a:rPr>
                        <a:t>Комунікаційний </a:t>
                      </a:r>
                      <a:r>
                        <a:rPr lang="uk-UA" sz="2000" b="1" dirty="0">
                          <a:effectLst/>
                        </a:rPr>
                        <a:t>процес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процес обміну інформацією на засадах використання певних складових та реалізації відповідних етапів з метою розв'язання конкретної проблеми. У процесі обміну інформацією виділяють п’ять базові складові елементи процесу </a:t>
                      </a:r>
                      <a:r>
                        <a:rPr lang="uk-UA" sz="2000" dirty="0" smtClean="0">
                          <a:effectLst/>
                        </a:rPr>
                        <a:t>комунікацій: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відправник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(джерело) 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особа або організація, яка генерує ідеї, збирає інформацію і передає </a:t>
                      </a:r>
                      <a:r>
                        <a:rPr lang="uk-UA" sz="2000" dirty="0" smtClean="0">
                          <a:effectLst/>
                        </a:rPr>
                        <a:t>її: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повідомлення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власне інформаційна ідея, яка закодована за допомогою </a:t>
                      </a:r>
                      <a:r>
                        <a:rPr lang="uk-UA" sz="2000" dirty="0" smtClean="0">
                          <a:effectLst/>
                        </a:rPr>
                        <a:t>символів;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канал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засіб передачі </a:t>
                      </a:r>
                      <a:r>
                        <a:rPr lang="uk-UA" sz="2000" dirty="0" smtClean="0">
                          <a:effectLst/>
                        </a:rPr>
                        <a:t>інформації;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отримувач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(споживач) – особа або організація, для якої призначена </a:t>
                      </a:r>
                      <a:r>
                        <a:rPr lang="uk-UA" sz="2000" dirty="0" smtClean="0">
                          <a:effectLst/>
                        </a:rPr>
                        <a:t>інформація;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реакція </a:t>
                      </a:r>
                      <a:r>
                        <a:rPr lang="uk-UA" sz="2000" dirty="0">
                          <a:effectLst/>
                        </a:rPr>
                        <a:t>– результат сприйняття отримувачем інформації.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8843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346408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Взаємозв’язок складових елементів та етапів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>комунікаційного </a:t>
            </a:r>
            <a:r>
              <a:rPr lang="uk-UA" sz="2800" dirty="0" smtClean="0"/>
              <a:t>процесу</a:t>
            </a:r>
            <a:endParaRPr lang="ru-RU" sz="28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95146"/>
            <a:ext cx="7344816" cy="523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4877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Класифікаційні ознаки </a:t>
            </a:r>
            <a:r>
              <a:rPr lang="uk-UA" dirty="0" smtClean="0"/>
              <a:t>інформації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736637"/>
              </p:ext>
            </p:extLst>
          </p:nvPr>
        </p:nvGraphicFramePr>
        <p:xfrm>
          <a:off x="251520" y="1628800"/>
          <a:ext cx="7776864" cy="1158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4"/>
              </a:tblGrid>
              <a:tr h="792088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endParaRPr lang="uk-UA" sz="1600" cap="all" dirty="0" smtClean="0">
                        <a:effectLst/>
                      </a:endParaRPr>
                    </a:p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2000" cap="all" dirty="0" smtClean="0">
                          <a:effectLst/>
                        </a:rPr>
                        <a:t>Інформація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це сукупність повідомлень, які відображають конкретний бік явища, події, виробничо-господарської діяльності.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593495"/>
              </p:ext>
            </p:extLst>
          </p:nvPr>
        </p:nvGraphicFramePr>
        <p:xfrm>
          <a:off x="395536" y="2996952"/>
          <a:ext cx="7704855" cy="34563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2552"/>
                <a:gridCol w="2123752"/>
                <a:gridCol w="4968551"/>
              </a:tblGrid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№</a:t>
                      </a:r>
                      <a:endParaRPr lang="ru-RU" sz="1100" b="1" dirty="0">
                        <a:effectLst/>
                      </a:endParaRPr>
                    </a:p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effectLst/>
                        </a:rPr>
                        <a:t>з.п</a:t>
                      </a:r>
                      <a:r>
                        <a:rPr lang="uk-UA" sz="1600" b="1" dirty="0">
                          <a:effectLst/>
                        </a:rPr>
                        <a:t>.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Класифікаційні ознаки 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Характерні риси інформації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повнотою охоплення явища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Повна, часткова, надлишкова.</a:t>
                      </a:r>
                      <a:endParaRPr lang="ru-RU" sz="120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періодом дії</a:t>
                      </a:r>
                      <a:endParaRPr lang="ru-RU" sz="1100" dirty="0">
                        <a:effectLst/>
                      </a:endParaRPr>
                    </a:p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Разова, періодична, довгострокова.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538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змістом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Планово-економічна, фінансова, облікова, бухгалтерська, технологічна, довідкова, адміністративна тощо.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рівнем достовірності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Достовірна і недостовірна.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джерелом появи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Первинна і вторинна, зовнішня і внутрішня.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1488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546276"/>
              </p:ext>
            </p:extLst>
          </p:nvPr>
        </p:nvGraphicFramePr>
        <p:xfrm>
          <a:off x="32494" y="116632"/>
          <a:ext cx="7920880" cy="345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80"/>
              </a:tblGrid>
              <a:tr h="2304256">
                <a:tc>
                  <a:txBody>
                    <a:bodyPr/>
                    <a:lstStyle/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cap="all" dirty="0" smtClean="0">
                        <a:effectLst/>
                      </a:endParaRPr>
                    </a:p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cap="all" dirty="0" smtClean="0">
                          <a:effectLst/>
                        </a:rPr>
                        <a:t>Документація</a:t>
                      </a:r>
                      <a:r>
                        <a:rPr lang="uk-UA" sz="1800" cap="all" dirty="0" smtClean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це надання з допомогою певних носіїв інформації про факти, події, явища об'єктивної дійсності й розумової діяльності людини, носієм якої вона є. </a:t>
                      </a:r>
                      <a:endParaRPr lang="uk-UA" sz="1800" dirty="0" smtClean="0">
                        <a:effectLst/>
                      </a:endParaRPr>
                    </a:p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0" cap="all" dirty="0">
                          <a:effectLst/>
                        </a:rPr>
                        <a:t>         Документ</a:t>
                      </a:r>
                      <a:r>
                        <a:rPr lang="uk-UA" sz="1800" b="0" dirty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це передбачена законом матеріальна форма одержання, зберігання, використання і поширення інформації шляхом фіксації на папері, магнітній, кіно-, відео-, фотоплівці або на іншому носієві</a:t>
                      </a:r>
                      <a:r>
                        <a:rPr lang="uk-UA" sz="1800" dirty="0" smtClean="0">
                          <a:effectLst/>
                        </a:rPr>
                        <a:t>.</a:t>
                      </a: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cap="all" dirty="0">
                          <a:effectLst/>
                        </a:rPr>
                        <a:t>         діловодство</a:t>
                      </a:r>
                      <a:r>
                        <a:rPr lang="uk-UA" sz="1800" dirty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процес, пов'язаний зі складанням документів, їх обробкою, проходженням, зберіганням тощо. </a:t>
                      </a:r>
                      <a:endParaRPr lang="uk-UA" sz="1800" dirty="0" smtClean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kumimoji="0" lang="uk-UA" sz="1800" b="1" kern="1200" cap="all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документообіг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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цілеспрямова­ний рух доку­ментів в організації з моменту їх отримання або створення до завершення виконання, відправки або здачі до справ.</a:t>
                      </a:r>
                      <a:endParaRPr lang="uk-UA" sz="18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756584"/>
              </p:ext>
            </p:extLst>
          </p:nvPr>
        </p:nvGraphicFramePr>
        <p:xfrm>
          <a:off x="3635896" y="3789040"/>
          <a:ext cx="4392488" cy="288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/>
              </a:tblGrid>
              <a:tr h="288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cap="all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cap="all" dirty="0">
                          <a:effectLst/>
                        </a:rPr>
                        <a:t>коефіцієнт виконання документів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cap="all" dirty="0">
                          <a:effectLst/>
                        </a:rPr>
                        <a:t>ступінь виконання документів</a:t>
                      </a:r>
                      <a:endParaRPr lang="ru-RU" sz="1000" b="1" dirty="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де </a:t>
                      </a:r>
                      <a:r>
                        <a:rPr lang="uk-UA" sz="1600" dirty="0" err="1">
                          <a:effectLst/>
                        </a:rPr>
                        <a:t>Д.в</a:t>
                      </a:r>
                      <a:r>
                        <a:rPr lang="uk-UA" sz="1600" dirty="0">
                          <a:effectLst/>
                        </a:rPr>
                        <a:t>. - кількість документів, виконаних протягом аналізо­ваного періоду;</a:t>
                      </a:r>
                      <a:endParaRPr lang="ru-RU" sz="1100" dirty="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    Д </a:t>
                      </a:r>
                      <a:r>
                        <a:rPr lang="uk-UA" sz="1600" dirty="0" err="1">
                          <a:effectLst/>
                        </a:rPr>
                        <a:t>н.в</a:t>
                      </a:r>
                      <a:r>
                        <a:rPr lang="uk-UA" sz="1600" dirty="0">
                          <a:effectLst/>
                        </a:rPr>
                        <a:t>. - кількість документів, не виконаних за аналізова­ний період;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    </a:t>
                      </a:r>
                      <a:r>
                        <a:rPr lang="uk-UA" sz="1600" dirty="0" err="1">
                          <a:effectLst/>
                        </a:rPr>
                        <a:t>Д.заг</a:t>
                      </a:r>
                      <a:r>
                        <a:rPr lang="uk-UA" sz="1600" dirty="0">
                          <a:effectLst/>
                        </a:rPr>
                        <a:t>. - загальна кількість документів, що підлягають виконанню за той же період.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429463"/>
              </p:ext>
            </p:extLst>
          </p:nvPr>
        </p:nvGraphicFramePr>
        <p:xfrm>
          <a:off x="683568" y="5157192"/>
          <a:ext cx="22193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5" r:id="rId3" imgW="1397000" imgH="419100" progId="Equation.3">
                  <p:embed/>
                </p:oleObj>
              </mc:Choice>
              <mc:Fallback>
                <p:oleObj r:id="rId3" imgW="13970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157192"/>
                        <a:ext cx="2219325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865003"/>
              </p:ext>
            </p:extLst>
          </p:nvPr>
        </p:nvGraphicFramePr>
        <p:xfrm>
          <a:off x="323528" y="4221088"/>
          <a:ext cx="32861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6" r:id="rId5" imgW="1752600" imgH="419100" progId="Equation.3">
                  <p:embed/>
                </p:oleObj>
              </mc:Choice>
              <mc:Fallback>
                <p:oleObj r:id="rId5" imgW="17526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221088"/>
                        <a:ext cx="328612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04204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Автоматизація управлінської </a:t>
            </a:r>
            <a:r>
              <a:rPr lang="uk-UA" dirty="0" smtClean="0"/>
              <a:t>діяльності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7920880" cy="5373216"/>
          </a:xfrm>
        </p:spPr>
        <p:txBody>
          <a:bodyPr>
            <a:normAutofit fontScale="85000" lnSpcReduction="20000"/>
          </a:bodyPr>
          <a:lstStyle/>
          <a:p>
            <a:r>
              <a:rPr lang="uk-UA" sz="2800" dirty="0"/>
              <a:t>Сучасні технічні засоби автоматизації інформаційно-управлінської діяльності: </a:t>
            </a:r>
            <a:endParaRPr lang="ru-RU" sz="20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персональні комп'ютери, об'єднані в мережі;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електронні друкарські машинки;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системи обробки текстів (проблемно-орієнтовані комп'ютерні системи, що мають великі функціональні можливості);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копіювальні машини;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комунікативні засоби, телефонна техніка;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засоби для автоматизації вводу архівних документів і пошуку інформації (до них відносяться нетрадиційні носії інформації: магнітні диски і стрічки, мікрофільми, диски з оптичними записами);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засіб для обміну інформацією </a:t>
            </a:r>
            <a:r>
              <a:rPr lang="uk-UA" sz="2400" dirty="0">
                <a:solidFill>
                  <a:schemeClr val="tx1"/>
                </a:solidFill>
                <a:sym typeface="Symbol"/>
              </a:rPr>
              <a:t></a:t>
            </a:r>
            <a:r>
              <a:rPr lang="uk-UA" sz="2400" dirty="0">
                <a:solidFill>
                  <a:schemeClr val="tx1"/>
                </a:solidFill>
              </a:rPr>
              <a:t> “електронна пошта”;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tx1"/>
                </a:solidFill>
              </a:rPr>
              <a:t>Відео-інформаційні </a:t>
            </a:r>
            <a:r>
              <a:rPr lang="uk-UA" sz="2400" dirty="0">
                <a:solidFill>
                  <a:schemeClr val="tx1"/>
                </a:solidFill>
              </a:rPr>
              <a:t>системи;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локальні комп'ютерні мережі;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 smtClean="0"/>
              <a:t>інтегровані </a:t>
            </a:r>
            <a:r>
              <a:rPr lang="uk-UA" sz="2400" dirty="0"/>
              <a:t>мережі організацій.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236151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4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719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2526</TotalTime>
  <Words>2882</Words>
  <Application>Microsoft Office PowerPoint</Application>
  <PresentationFormat>Экран (4:3)</PresentationFormat>
  <Paragraphs>289</Paragraphs>
  <Slides>57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7" baseType="lpstr">
      <vt:lpstr>Arial</vt:lpstr>
      <vt:lpstr>Arial MT</vt:lpstr>
      <vt:lpstr>Calibri</vt:lpstr>
      <vt:lpstr>Symbol</vt:lpstr>
      <vt:lpstr>Times New Roman</vt:lpstr>
      <vt:lpstr>Trebuchet MS</vt:lpstr>
      <vt:lpstr>Wingdings</vt:lpstr>
      <vt:lpstr>Wingdings 2</vt:lpstr>
      <vt:lpstr>Изящная</vt:lpstr>
      <vt:lpstr>Equation.3</vt:lpstr>
      <vt:lpstr>Одеський національний медичний університет Кафедра Організації та економіки фармації з післядипломною підготовкою</vt:lpstr>
      <vt:lpstr>План лекції</vt:lpstr>
      <vt:lpstr>Функції управління</vt:lpstr>
      <vt:lpstr>Класифікація функцій менеджменту</vt:lpstr>
      <vt:lpstr>Технологія менеджменту</vt:lpstr>
      <vt:lpstr>Планування</vt:lpstr>
      <vt:lpstr>Презентация PowerPoint</vt:lpstr>
      <vt:lpstr>етапи стратегічного планування організації</vt:lpstr>
      <vt:lpstr>Роль місії та візії в організації</vt:lpstr>
      <vt:lpstr>Цілі фармацевтичної організації</vt:lpstr>
      <vt:lpstr>Цілі фармацевтичної організації</vt:lpstr>
      <vt:lpstr>Класифікація стратегій</vt:lpstr>
      <vt:lpstr>Класифікація стратегій</vt:lpstr>
      <vt:lpstr>Методи прогнозування</vt:lpstr>
      <vt:lpstr>модель поточного планування</vt:lpstr>
      <vt:lpstr>Стадії реалізації бюджетного планування</vt:lpstr>
      <vt:lpstr>Класифікація методів бюджетного планування</vt:lpstr>
      <vt:lpstr>ІІ. Організація (Організування)</vt:lpstr>
      <vt:lpstr>Важливо!</vt:lpstr>
      <vt:lpstr>Організаційна структура управління</vt:lpstr>
      <vt:lpstr>Лінійна організаційна структура управління</vt:lpstr>
      <vt:lpstr>Функціональна організаційна структура управління</vt:lpstr>
      <vt:lpstr>ЛІНІЙНО-ШТАБНА організаційна структура управління</vt:lpstr>
      <vt:lpstr>ЛІНІЙНО-ФУНКЦІОНАЛЬНА  організаційна структура управління</vt:lpstr>
      <vt:lpstr>ПРОДУКТОВА  організаційна структура управління</vt:lpstr>
      <vt:lpstr>СПОЖИВЧА  організаційна структура управління</vt:lpstr>
      <vt:lpstr>матрична  організаційна структура управління</vt:lpstr>
      <vt:lpstr>ІІІ. Мотивування (мотивація)</vt:lpstr>
      <vt:lpstr>Класифікація теорій мотивування</vt:lpstr>
      <vt:lpstr>ЗМІСТОВНІ теорії мотивування</vt:lpstr>
      <vt:lpstr>ЗМІСТОВНІ теорії мотивування</vt:lpstr>
      <vt:lpstr>процесні теорії мотивування</vt:lpstr>
      <vt:lpstr>процесні теорії мотивування</vt:lpstr>
      <vt:lpstr>Засоби мотиваційного впливу</vt:lpstr>
      <vt:lpstr>Економічні засоби мотивації</vt:lpstr>
      <vt:lpstr>Неекономічна (непряма економічна) мотивація</vt:lpstr>
      <vt:lpstr>Неекономічна (непряма економічна) мотивація</vt:lpstr>
      <vt:lpstr>Неекономічна (непряма економічна) мотивація</vt:lpstr>
      <vt:lpstr>Ієрархія потреб за А. Маслоу</vt:lpstr>
      <vt:lpstr>IV. контролювання</vt:lpstr>
      <vt:lpstr>Класифікація Видів контролю</vt:lpstr>
      <vt:lpstr>Класифікація Видів контролю</vt:lpstr>
      <vt:lpstr>V. Регулювання</vt:lpstr>
      <vt:lpstr>Управлінське рішення </vt:lpstr>
      <vt:lpstr>Класифікація управлінських рішень</vt:lpstr>
      <vt:lpstr>Основні моделі прийняття рішень</vt:lpstr>
      <vt:lpstr>Процес вироблення раціональних  управлінських рішень</vt:lpstr>
      <vt:lpstr>наука управління </vt:lpstr>
      <vt:lpstr>Схема використання наукового методу</vt:lpstr>
      <vt:lpstr>Схема розробки моделей</vt:lpstr>
      <vt:lpstr>Комунікації</vt:lpstr>
      <vt:lpstr>Характеристика комунікаційного процесу</vt:lpstr>
      <vt:lpstr>Взаємозв’язок складових елементів та етапів  комунікаційного процесу</vt:lpstr>
      <vt:lpstr>Класифікаційні ознаки інформації</vt:lpstr>
      <vt:lpstr>Презентация PowerPoint</vt:lpstr>
      <vt:lpstr>Автоматизація управлінської діяльності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145</cp:revision>
  <dcterms:created xsi:type="dcterms:W3CDTF">2022-09-08T14:07:54Z</dcterms:created>
  <dcterms:modified xsi:type="dcterms:W3CDTF">2026-02-16T08:49:40Z</dcterms:modified>
</cp:coreProperties>
</file>