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3"/>
  </p:notesMasterIdLst>
  <p:sldIdLst>
    <p:sldId id="256" r:id="rId2"/>
    <p:sldId id="257" r:id="rId3"/>
    <p:sldId id="290" r:id="rId4"/>
    <p:sldId id="291" r:id="rId5"/>
    <p:sldId id="304" r:id="rId6"/>
    <p:sldId id="305" r:id="rId7"/>
    <p:sldId id="306" r:id="rId8"/>
    <p:sldId id="307" r:id="rId9"/>
    <p:sldId id="292" r:id="rId10"/>
    <p:sldId id="309" r:id="rId11"/>
    <p:sldId id="310" r:id="rId12"/>
    <p:sldId id="311" r:id="rId13"/>
    <p:sldId id="293" r:id="rId14"/>
    <p:sldId id="308" r:id="rId15"/>
    <p:sldId id="294" r:id="rId16"/>
    <p:sldId id="295" r:id="rId17"/>
    <p:sldId id="296" r:id="rId18"/>
    <p:sldId id="297" r:id="rId19"/>
    <p:sldId id="298" r:id="rId20"/>
    <p:sldId id="299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00" r:id="rId29"/>
    <p:sldId id="301" r:id="rId30"/>
    <p:sldId id="302" r:id="rId31"/>
    <p:sldId id="30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0" autoAdjust="0"/>
  </p:normalViewPr>
  <p:slideViewPr>
    <p:cSldViewPr>
      <p:cViewPr varScale="1">
        <p:scale>
          <a:sx n="89" d="100"/>
          <a:sy n="89" d="100"/>
        </p:scale>
        <p:origin x="103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27235E-A364-46CC-BB34-D5FD8D0CA903}" type="doc">
      <dgm:prSet loTypeId="urn:microsoft.com/office/officeart/2005/8/layout/cycle5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3B107D4E-F8B3-47FD-9AA9-436FB0C81DE8}">
      <dgm:prSet phldrT="[Текст]"/>
      <dgm:spPr/>
      <dgm:t>
        <a:bodyPr/>
        <a:lstStyle/>
        <a:p>
          <a:r>
            <a:rPr lang="uk-UA" dirty="0" smtClean="0"/>
            <a:t>приймаючий рішення має чітку ціль прийняття рішення</a:t>
          </a:r>
          <a:endParaRPr lang="uk-UA" dirty="0"/>
        </a:p>
      </dgm:t>
    </dgm:pt>
    <dgm:pt modelId="{335B186F-237C-4C6E-81B1-DBF7B939CF5E}" type="parTrans" cxnId="{E1C639D6-7773-4E78-A24D-5FDBE87BDFA1}">
      <dgm:prSet/>
      <dgm:spPr/>
      <dgm:t>
        <a:bodyPr/>
        <a:lstStyle/>
        <a:p>
          <a:endParaRPr lang="uk-UA"/>
        </a:p>
      </dgm:t>
    </dgm:pt>
    <dgm:pt modelId="{B87D41A7-973A-4750-9D07-621D2E6097E3}" type="sibTrans" cxnId="{E1C639D6-7773-4E78-A24D-5FDBE87BDFA1}">
      <dgm:prSet/>
      <dgm:spPr/>
      <dgm:t>
        <a:bodyPr/>
        <a:lstStyle/>
        <a:p>
          <a:endParaRPr lang="uk-UA"/>
        </a:p>
      </dgm:t>
    </dgm:pt>
    <dgm:pt modelId="{364F853F-3F73-4801-8A2D-67BE3FDE99A6}">
      <dgm:prSet phldrT="[Текст]"/>
      <dgm:spPr/>
      <dgm:t>
        <a:bodyPr/>
        <a:lstStyle/>
        <a:p>
          <a:r>
            <a:rPr lang="uk-UA" dirty="0" smtClean="0"/>
            <a:t>приймаючий рішення має повну інформацію відносно ситуації, що склалася</a:t>
          </a:r>
          <a:endParaRPr lang="uk-UA" dirty="0"/>
        </a:p>
      </dgm:t>
    </dgm:pt>
    <dgm:pt modelId="{BC84E84D-7A68-442E-B3CB-FD240A0861B1}" type="parTrans" cxnId="{0ABDF158-BBAF-42B1-B756-C12FDF1F4F4E}">
      <dgm:prSet/>
      <dgm:spPr/>
      <dgm:t>
        <a:bodyPr/>
        <a:lstStyle/>
        <a:p>
          <a:endParaRPr lang="uk-UA"/>
        </a:p>
      </dgm:t>
    </dgm:pt>
    <dgm:pt modelId="{7BAFD9A5-51CE-410F-842E-0203D3E39260}" type="sibTrans" cxnId="{0ABDF158-BBAF-42B1-B756-C12FDF1F4F4E}">
      <dgm:prSet/>
      <dgm:spPr/>
      <dgm:t>
        <a:bodyPr/>
        <a:lstStyle/>
        <a:p>
          <a:endParaRPr lang="uk-UA"/>
        </a:p>
      </dgm:t>
    </dgm:pt>
    <dgm:pt modelId="{B94C9E19-2882-46A0-BA92-C5A1509806B2}">
      <dgm:prSet phldrT="[Текст]"/>
      <dgm:spPr/>
      <dgm:t>
        <a:bodyPr/>
        <a:lstStyle/>
        <a:p>
          <a:r>
            <a:rPr lang="uk-UA" dirty="0" smtClean="0"/>
            <a:t>приймаючий рішення має повну інформацію відносно можливих альтернатив і наслідків їх реалізації</a:t>
          </a:r>
          <a:endParaRPr lang="uk-UA" dirty="0"/>
        </a:p>
      </dgm:t>
    </dgm:pt>
    <dgm:pt modelId="{D3508A65-F309-4F68-8DFB-2ACD649748F2}" type="parTrans" cxnId="{9A775B33-8E1C-48E9-B9C5-DBB52C026171}">
      <dgm:prSet/>
      <dgm:spPr/>
      <dgm:t>
        <a:bodyPr/>
        <a:lstStyle/>
        <a:p>
          <a:endParaRPr lang="uk-UA"/>
        </a:p>
      </dgm:t>
    </dgm:pt>
    <dgm:pt modelId="{C19FE0B0-0E32-4A3E-ACC2-99DB14AD2379}" type="sibTrans" cxnId="{9A775B33-8E1C-48E9-B9C5-DBB52C026171}">
      <dgm:prSet/>
      <dgm:spPr/>
      <dgm:t>
        <a:bodyPr/>
        <a:lstStyle/>
        <a:p>
          <a:endParaRPr lang="uk-UA"/>
        </a:p>
      </dgm:t>
    </dgm:pt>
    <dgm:pt modelId="{0EC47A06-378E-45C6-B0CD-03F59A8F5E26}">
      <dgm:prSet phldrT="[Текст]"/>
      <dgm:spPr/>
      <dgm:t>
        <a:bodyPr/>
        <a:lstStyle/>
        <a:p>
          <a:r>
            <a:rPr lang="uk-UA" dirty="0" smtClean="0"/>
            <a:t>приймаючий рішення має раціональну систему впорядкування переваг в ієрархії важливості</a:t>
          </a:r>
          <a:endParaRPr lang="uk-UA" dirty="0"/>
        </a:p>
      </dgm:t>
    </dgm:pt>
    <dgm:pt modelId="{12EA6107-E920-494A-901D-E9AF3C68DD3C}" type="parTrans" cxnId="{714B60F8-F95D-44E1-9F32-94734BAF4EB4}">
      <dgm:prSet/>
      <dgm:spPr/>
      <dgm:t>
        <a:bodyPr/>
        <a:lstStyle/>
        <a:p>
          <a:endParaRPr lang="uk-UA"/>
        </a:p>
      </dgm:t>
    </dgm:pt>
    <dgm:pt modelId="{B7D33E3A-1E66-4A17-9EFC-9434EADAA729}" type="sibTrans" cxnId="{714B60F8-F95D-44E1-9F32-94734BAF4EB4}">
      <dgm:prSet/>
      <dgm:spPr/>
      <dgm:t>
        <a:bodyPr/>
        <a:lstStyle/>
        <a:p>
          <a:endParaRPr lang="uk-UA"/>
        </a:p>
      </dgm:t>
    </dgm:pt>
    <dgm:pt modelId="{3D777D7E-1DFD-4273-A818-B984CC170455}">
      <dgm:prSet phldrT="[Текст]"/>
      <dgm:spPr/>
      <dgm:t>
        <a:bodyPr/>
        <a:lstStyle/>
        <a:p>
          <a:r>
            <a:rPr lang="uk-UA" dirty="0" smtClean="0"/>
            <a:t>мета приймаючого рішення завжди полягає у тому, щоб зробити вибір, який робить максимальним економічний зиск організації</a:t>
          </a:r>
          <a:endParaRPr lang="uk-UA" dirty="0"/>
        </a:p>
      </dgm:t>
    </dgm:pt>
    <dgm:pt modelId="{5FADBD39-9E39-44DA-9A96-A555182CF287}" type="parTrans" cxnId="{FD190077-211A-4B2D-A31B-C60A143D3AF6}">
      <dgm:prSet/>
      <dgm:spPr/>
      <dgm:t>
        <a:bodyPr/>
        <a:lstStyle/>
        <a:p>
          <a:endParaRPr lang="uk-UA"/>
        </a:p>
      </dgm:t>
    </dgm:pt>
    <dgm:pt modelId="{3EF96F1B-CF99-439C-B995-BABB7823E071}" type="sibTrans" cxnId="{FD190077-211A-4B2D-A31B-C60A143D3AF6}">
      <dgm:prSet/>
      <dgm:spPr/>
      <dgm:t>
        <a:bodyPr/>
        <a:lstStyle/>
        <a:p>
          <a:endParaRPr lang="uk-UA"/>
        </a:p>
      </dgm:t>
    </dgm:pt>
    <dgm:pt modelId="{75415066-39AC-4786-9C21-2F5C17B620E5}" type="pres">
      <dgm:prSet presAssocID="{8427235E-A364-46CC-BB34-D5FD8D0CA9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06B582A-1079-45E1-B598-30846A1BC5BB}" type="pres">
      <dgm:prSet presAssocID="{3B107D4E-F8B3-47FD-9AA9-436FB0C81DE8}" presName="node" presStyleLbl="node1" presStyleIdx="0" presStyleCnt="5" custScaleX="115121" custScaleY="1152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52FF4F3-9A60-48B3-B147-2575F12A9672}" type="pres">
      <dgm:prSet presAssocID="{3B107D4E-F8B3-47FD-9AA9-436FB0C81DE8}" presName="spNode" presStyleCnt="0"/>
      <dgm:spPr/>
    </dgm:pt>
    <dgm:pt modelId="{77F0F47A-CC2E-43E6-B895-04066B0A280F}" type="pres">
      <dgm:prSet presAssocID="{B87D41A7-973A-4750-9D07-621D2E6097E3}" presName="sibTrans" presStyleLbl="sibTrans1D1" presStyleIdx="0" presStyleCnt="5"/>
      <dgm:spPr/>
      <dgm:t>
        <a:bodyPr/>
        <a:lstStyle/>
        <a:p>
          <a:endParaRPr lang="uk-UA"/>
        </a:p>
      </dgm:t>
    </dgm:pt>
    <dgm:pt modelId="{7C8937BE-443B-4620-9735-18410F66F12D}" type="pres">
      <dgm:prSet presAssocID="{364F853F-3F73-4801-8A2D-67BE3FDE99A6}" presName="node" presStyleLbl="node1" presStyleIdx="1" presStyleCnt="5" custScaleX="116378" custScaleY="972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B785F8-7BB8-4D79-847F-FC45C40F3390}" type="pres">
      <dgm:prSet presAssocID="{364F853F-3F73-4801-8A2D-67BE3FDE99A6}" presName="spNode" presStyleCnt="0"/>
      <dgm:spPr/>
    </dgm:pt>
    <dgm:pt modelId="{2EAA209E-79C6-4C0B-9BE5-676F289E0773}" type="pres">
      <dgm:prSet presAssocID="{7BAFD9A5-51CE-410F-842E-0203D3E39260}" presName="sibTrans" presStyleLbl="sibTrans1D1" presStyleIdx="1" presStyleCnt="5"/>
      <dgm:spPr/>
      <dgm:t>
        <a:bodyPr/>
        <a:lstStyle/>
        <a:p>
          <a:endParaRPr lang="uk-UA"/>
        </a:p>
      </dgm:t>
    </dgm:pt>
    <dgm:pt modelId="{DA276DFE-D250-43C6-B3D0-4CB8E25D05A3}" type="pres">
      <dgm:prSet presAssocID="{B94C9E19-2882-46A0-BA92-C5A1509806B2}" presName="node" presStyleLbl="node1" presStyleIdx="2" presStyleCnt="5" custScaleX="135706" custScaleY="100301" custRadScaleRad="105524" custRadScaleInc="-164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926DCC7-A066-4520-9908-67007C2B88D2}" type="pres">
      <dgm:prSet presAssocID="{B94C9E19-2882-46A0-BA92-C5A1509806B2}" presName="spNode" presStyleCnt="0"/>
      <dgm:spPr/>
    </dgm:pt>
    <dgm:pt modelId="{5C8AB151-C570-400E-AD64-AD56791D7E4A}" type="pres">
      <dgm:prSet presAssocID="{C19FE0B0-0E32-4A3E-ACC2-99DB14AD2379}" presName="sibTrans" presStyleLbl="sibTrans1D1" presStyleIdx="2" presStyleCnt="5"/>
      <dgm:spPr/>
      <dgm:t>
        <a:bodyPr/>
        <a:lstStyle/>
        <a:p>
          <a:endParaRPr lang="uk-UA"/>
        </a:p>
      </dgm:t>
    </dgm:pt>
    <dgm:pt modelId="{1F961001-37F7-456F-8474-9E10D39F837F}" type="pres">
      <dgm:prSet presAssocID="{0EC47A06-378E-45C6-B0CD-03F59A8F5E26}" presName="node" presStyleLbl="node1" presStyleIdx="3" presStyleCnt="5" custScaleX="130909" custRadScaleRad="104999" custRadScaleInc="152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CB7E44D-9771-4908-8701-00D5F2B4B85C}" type="pres">
      <dgm:prSet presAssocID="{0EC47A06-378E-45C6-B0CD-03F59A8F5E26}" presName="spNode" presStyleCnt="0"/>
      <dgm:spPr/>
    </dgm:pt>
    <dgm:pt modelId="{0948E3F6-DBD6-43AD-9986-010AAD3CA244}" type="pres">
      <dgm:prSet presAssocID="{B7D33E3A-1E66-4A17-9EFC-9434EADAA729}" presName="sibTrans" presStyleLbl="sibTrans1D1" presStyleIdx="3" presStyleCnt="5"/>
      <dgm:spPr/>
      <dgm:t>
        <a:bodyPr/>
        <a:lstStyle/>
        <a:p>
          <a:endParaRPr lang="uk-UA"/>
        </a:p>
      </dgm:t>
    </dgm:pt>
    <dgm:pt modelId="{3B7A6D0D-A434-4F37-BE09-50D80EC2113A}" type="pres">
      <dgm:prSet presAssocID="{3D777D7E-1DFD-4273-A818-B984CC170455}" presName="node" presStyleLbl="node1" presStyleIdx="4" presStyleCnt="5" custScaleX="136854" custScaleY="972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6D334C-E6CB-4EEA-9AC8-E0BA79934A36}" type="pres">
      <dgm:prSet presAssocID="{3D777D7E-1DFD-4273-A818-B984CC170455}" presName="spNode" presStyleCnt="0"/>
      <dgm:spPr/>
    </dgm:pt>
    <dgm:pt modelId="{A4AC974A-F8AF-4C61-92F0-C4235699B72D}" type="pres">
      <dgm:prSet presAssocID="{3EF96F1B-CF99-439C-B995-BABB7823E071}" presName="sibTrans" presStyleLbl="sibTrans1D1" presStyleIdx="4" presStyleCnt="5"/>
      <dgm:spPr/>
      <dgm:t>
        <a:bodyPr/>
        <a:lstStyle/>
        <a:p>
          <a:endParaRPr lang="uk-UA"/>
        </a:p>
      </dgm:t>
    </dgm:pt>
  </dgm:ptLst>
  <dgm:cxnLst>
    <dgm:cxn modelId="{DE33132C-9033-4A9A-9271-C52F793FB3B7}" type="presOf" srcId="{B87D41A7-973A-4750-9D07-621D2E6097E3}" destId="{77F0F47A-CC2E-43E6-B895-04066B0A280F}" srcOrd="0" destOrd="0" presId="urn:microsoft.com/office/officeart/2005/8/layout/cycle5"/>
    <dgm:cxn modelId="{0ABDF158-BBAF-42B1-B756-C12FDF1F4F4E}" srcId="{8427235E-A364-46CC-BB34-D5FD8D0CA903}" destId="{364F853F-3F73-4801-8A2D-67BE3FDE99A6}" srcOrd="1" destOrd="0" parTransId="{BC84E84D-7A68-442E-B3CB-FD240A0861B1}" sibTransId="{7BAFD9A5-51CE-410F-842E-0203D3E39260}"/>
    <dgm:cxn modelId="{E1C639D6-7773-4E78-A24D-5FDBE87BDFA1}" srcId="{8427235E-A364-46CC-BB34-D5FD8D0CA903}" destId="{3B107D4E-F8B3-47FD-9AA9-436FB0C81DE8}" srcOrd="0" destOrd="0" parTransId="{335B186F-237C-4C6E-81B1-DBF7B939CF5E}" sibTransId="{B87D41A7-973A-4750-9D07-621D2E6097E3}"/>
    <dgm:cxn modelId="{9A775B33-8E1C-48E9-B9C5-DBB52C026171}" srcId="{8427235E-A364-46CC-BB34-D5FD8D0CA903}" destId="{B94C9E19-2882-46A0-BA92-C5A1509806B2}" srcOrd="2" destOrd="0" parTransId="{D3508A65-F309-4F68-8DFB-2ACD649748F2}" sibTransId="{C19FE0B0-0E32-4A3E-ACC2-99DB14AD2379}"/>
    <dgm:cxn modelId="{0B72B710-FE77-46C3-B9BF-1569B14B8C94}" type="presOf" srcId="{8427235E-A364-46CC-BB34-D5FD8D0CA903}" destId="{75415066-39AC-4786-9C21-2F5C17B620E5}" srcOrd="0" destOrd="0" presId="urn:microsoft.com/office/officeart/2005/8/layout/cycle5"/>
    <dgm:cxn modelId="{EF6D8BBF-E765-4F4C-A05D-693790F17648}" type="presOf" srcId="{7BAFD9A5-51CE-410F-842E-0203D3E39260}" destId="{2EAA209E-79C6-4C0B-9BE5-676F289E0773}" srcOrd="0" destOrd="0" presId="urn:microsoft.com/office/officeart/2005/8/layout/cycle5"/>
    <dgm:cxn modelId="{FDBB824C-4AD8-4D39-8522-1122FE654CFC}" type="presOf" srcId="{B7D33E3A-1E66-4A17-9EFC-9434EADAA729}" destId="{0948E3F6-DBD6-43AD-9986-010AAD3CA244}" srcOrd="0" destOrd="0" presId="urn:microsoft.com/office/officeart/2005/8/layout/cycle5"/>
    <dgm:cxn modelId="{4E7AE5BB-841F-494C-AED8-6DDDC54587BF}" type="presOf" srcId="{0EC47A06-378E-45C6-B0CD-03F59A8F5E26}" destId="{1F961001-37F7-456F-8474-9E10D39F837F}" srcOrd="0" destOrd="0" presId="urn:microsoft.com/office/officeart/2005/8/layout/cycle5"/>
    <dgm:cxn modelId="{6DE2DE66-A50A-41D9-AFB1-8A1A55C09B60}" type="presOf" srcId="{364F853F-3F73-4801-8A2D-67BE3FDE99A6}" destId="{7C8937BE-443B-4620-9735-18410F66F12D}" srcOrd="0" destOrd="0" presId="urn:microsoft.com/office/officeart/2005/8/layout/cycle5"/>
    <dgm:cxn modelId="{CCA84B4A-E398-4428-949A-E73383BC12F0}" type="presOf" srcId="{3EF96F1B-CF99-439C-B995-BABB7823E071}" destId="{A4AC974A-F8AF-4C61-92F0-C4235699B72D}" srcOrd="0" destOrd="0" presId="urn:microsoft.com/office/officeart/2005/8/layout/cycle5"/>
    <dgm:cxn modelId="{FD190077-211A-4B2D-A31B-C60A143D3AF6}" srcId="{8427235E-A364-46CC-BB34-D5FD8D0CA903}" destId="{3D777D7E-1DFD-4273-A818-B984CC170455}" srcOrd="4" destOrd="0" parTransId="{5FADBD39-9E39-44DA-9A96-A555182CF287}" sibTransId="{3EF96F1B-CF99-439C-B995-BABB7823E071}"/>
    <dgm:cxn modelId="{F5C79663-9F4F-4098-8DED-F0A7184B18A7}" type="presOf" srcId="{B94C9E19-2882-46A0-BA92-C5A1509806B2}" destId="{DA276DFE-D250-43C6-B3D0-4CB8E25D05A3}" srcOrd="0" destOrd="0" presId="urn:microsoft.com/office/officeart/2005/8/layout/cycle5"/>
    <dgm:cxn modelId="{714B60F8-F95D-44E1-9F32-94734BAF4EB4}" srcId="{8427235E-A364-46CC-BB34-D5FD8D0CA903}" destId="{0EC47A06-378E-45C6-B0CD-03F59A8F5E26}" srcOrd="3" destOrd="0" parTransId="{12EA6107-E920-494A-901D-E9AF3C68DD3C}" sibTransId="{B7D33E3A-1E66-4A17-9EFC-9434EADAA729}"/>
    <dgm:cxn modelId="{503D5D8E-7328-4EA6-84C3-5160E3B9C7C4}" type="presOf" srcId="{3B107D4E-F8B3-47FD-9AA9-436FB0C81DE8}" destId="{306B582A-1079-45E1-B598-30846A1BC5BB}" srcOrd="0" destOrd="0" presId="urn:microsoft.com/office/officeart/2005/8/layout/cycle5"/>
    <dgm:cxn modelId="{61454722-C2C2-4C34-88C5-F533E4DC18B5}" type="presOf" srcId="{C19FE0B0-0E32-4A3E-ACC2-99DB14AD2379}" destId="{5C8AB151-C570-400E-AD64-AD56791D7E4A}" srcOrd="0" destOrd="0" presId="urn:microsoft.com/office/officeart/2005/8/layout/cycle5"/>
    <dgm:cxn modelId="{EE22C608-E9B2-446D-B6B9-87B7EF0A7225}" type="presOf" srcId="{3D777D7E-1DFD-4273-A818-B984CC170455}" destId="{3B7A6D0D-A434-4F37-BE09-50D80EC2113A}" srcOrd="0" destOrd="0" presId="urn:microsoft.com/office/officeart/2005/8/layout/cycle5"/>
    <dgm:cxn modelId="{35D64E28-E634-4B1A-A865-8217DC53337D}" type="presParOf" srcId="{75415066-39AC-4786-9C21-2F5C17B620E5}" destId="{306B582A-1079-45E1-B598-30846A1BC5BB}" srcOrd="0" destOrd="0" presId="urn:microsoft.com/office/officeart/2005/8/layout/cycle5"/>
    <dgm:cxn modelId="{452FAABB-CCC0-4202-A87A-DD491C929B3C}" type="presParOf" srcId="{75415066-39AC-4786-9C21-2F5C17B620E5}" destId="{F52FF4F3-9A60-48B3-B147-2575F12A9672}" srcOrd="1" destOrd="0" presId="urn:microsoft.com/office/officeart/2005/8/layout/cycle5"/>
    <dgm:cxn modelId="{A3BB8C83-03E9-437D-84D9-D5AA26EAF8C9}" type="presParOf" srcId="{75415066-39AC-4786-9C21-2F5C17B620E5}" destId="{77F0F47A-CC2E-43E6-B895-04066B0A280F}" srcOrd="2" destOrd="0" presId="urn:microsoft.com/office/officeart/2005/8/layout/cycle5"/>
    <dgm:cxn modelId="{490C9BAF-9DAC-42A6-B58E-9DAADE0EF2F5}" type="presParOf" srcId="{75415066-39AC-4786-9C21-2F5C17B620E5}" destId="{7C8937BE-443B-4620-9735-18410F66F12D}" srcOrd="3" destOrd="0" presId="urn:microsoft.com/office/officeart/2005/8/layout/cycle5"/>
    <dgm:cxn modelId="{C5DFF0B7-62C4-43C8-B66D-9BFDE0CC5C72}" type="presParOf" srcId="{75415066-39AC-4786-9C21-2F5C17B620E5}" destId="{62B785F8-7BB8-4D79-847F-FC45C40F3390}" srcOrd="4" destOrd="0" presId="urn:microsoft.com/office/officeart/2005/8/layout/cycle5"/>
    <dgm:cxn modelId="{860433F2-C481-4C07-9903-C9C27F90633F}" type="presParOf" srcId="{75415066-39AC-4786-9C21-2F5C17B620E5}" destId="{2EAA209E-79C6-4C0B-9BE5-676F289E0773}" srcOrd="5" destOrd="0" presId="urn:microsoft.com/office/officeart/2005/8/layout/cycle5"/>
    <dgm:cxn modelId="{580A3455-2697-402B-BE8C-F3BEA66F738D}" type="presParOf" srcId="{75415066-39AC-4786-9C21-2F5C17B620E5}" destId="{DA276DFE-D250-43C6-B3D0-4CB8E25D05A3}" srcOrd="6" destOrd="0" presId="urn:microsoft.com/office/officeart/2005/8/layout/cycle5"/>
    <dgm:cxn modelId="{0C8A64DC-0E09-45DA-83E0-D5AE24BE2FF8}" type="presParOf" srcId="{75415066-39AC-4786-9C21-2F5C17B620E5}" destId="{2926DCC7-A066-4520-9908-67007C2B88D2}" srcOrd="7" destOrd="0" presId="urn:microsoft.com/office/officeart/2005/8/layout/cycle5"/>
    <dgm:cxn modelId="{1683BEED-5C8C-42CE-809D-C337F7374DE0}" type="presParOf" srcId="{75415066-39AC-4786-9C21-2F5C17B620E5}" destId="{5C8AB151-C570-400E-AD64-AD56791D7E4A}" srcOrd="8" destOrd="0" presId="urn:microsoft.com/office/officeart/2005/8/layout/cycle5"/>
    <dgm:cxn modelId="{6E6045F5-85DC-4176-853A-6EC92B9F6977}" type="presParOf" srcId="{75415066-39AC-4786-9C21-2F5C17B620E5}" destId="{1F961001-37F7-456F-8474-9E10D39F837F}" srcOrd="9" destOrd="0" presId="urn:microsoft.com/office/officeart/2005/8/layout/cycle5"/>
    <dgm:cxn modelId="{A101BBCB-0CC5-40A3-BDE3-B115786A7998}" type="presParOf" srcId="{75415066-39AC-4786-9C21-2F5C17B620E5}" destId="{DCB7E44D-9771-4908-8701-00D5F2B4B85C}" srcOrd="10" destOrd="0" presId="urn:microsoft.com/office/officeart/2005/8/layout/cycle5"/>
    <dgm:cxn modelId="{4E4459EE-D536-411C-B9DD-F581E2F55CAA}" type="presParOf" srcId="{75415066-39AC-4786-9C21-2F5C17B620E5}" destId="{0948E3F6-DBD6-43AD-9986-010AAD3CA244}" srcOrd="11" destOrd="0" presId="urn:microsoft.com/office/officeart/2005/8/layout/cycle5"/>
    <dgm:cxn modelId="{EBF9B69E-60F6-44D8-8E61-BC3C87E661D4}" type="presParOf" srcId="{75415066-39AC-4786-9C21-2F5C17B620E5}" destId="{3B7A6D0D-A434-4F37-BE09-50D80EC2113A}" srcOrd="12" destOrd="0" presId="urn:microsoft.com/office/officeart/2005/8/layout/cycle5"/>
    <dgm:cxn modelId="{FC90DA65-4AE3-498D-8534-CF15C2E38293}" type="presParOf" srcId="{75415066-39AC-4786-9C21-2F5C17B620E5}" destId="{626D334C-E6CB-4EEA-9AC8-E0BA79934A36}" srcOrd="13" destOrd="0" presId="urn:microsoft.com/office/officeart/2005/8/layout/cycle5"/>
    <dgm:cxn modelId="{85BCD015-7D3D-4204-B7C7-B9ACABA3B2DA}" type="presParOf" srcId="{75415066-39AC-4786-9C21-2F5C17B620E5}" destId="{A4AC974A-F8AF-4C61-92F0-C4235699B72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27235E-A364-46CC-BB34-D5FD8D0CA903}" type="doc">
      <dgm:prSet loTypeId="urn:microsoft.com/office/officeart/2009/layout/CircleArrowProcess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3B107D4E-F8B3-47FD-9AA9-436FB0C81DE8}">
      <dgm:prSet phldrT="[Текст]" custT="1"/>
      <dgm:spPr/>
      <dgm:t>
        <a:bodyPr/>
        <a:lstStyle/>
        <a:p>
          <a:r>
            <a:rPr lang="uk-UA" sz="1000" dirty="0" smtClean="0"/>
            <a:t>приймаючий рішення має неповну інформацію відносно ситуації прийняття рішення</a:t>
          </a:r>
          <a:endParaRPr lang="uk-UA" sz="1000" dirty="0"/>
        </a:p>
      </dgm:t>
    </dgm:pt>
    <dgm:pt modelId="{335B186F-237C-4C6E-81B1-DBF7B939CF5E}" type="parTrans" cxnId="{E1C639D6-7773-4E78-A24D-5FDBE87BDFA1}">
      <dgm:prSet/>
      <dgm:spPr/>
      <dgm:t>
        <a:bodyPr/>
        <a:lstStyle/>
        <a:p>
          <a:endParaRPr lang="uk-UA"/>
        </a:p>
      </dgm:t>
    </dgm:pt>
    <dgm:pt modelId="{B87D41A7-973A-4750-9D07-621D2E6097E3}" type="sibTrans" cxnId="{E1C639D6-7773-4E78-A24D-5FDBE87BDFA1}">
      <dgm:prSet/>
      <dgm:spPr/>
      <dgm:t>
        <a:bodyPr/>
        <a:lstStyle/>
        <a:p>
          <a:endParaRPr lang="uk-UA"/>
        </a:p>
      </dgm:t>
    </dgm:pt>
    <dgm:pt modelId="{364F853F-3F73-4801-8A2D-67BE3FDE99A6}">
      <dgm:prSet phldrT="[Текст]" custT="1"/>
      <dgm:spPr/>
      <dgm:t>
        <a:bodyPr/>
        <a:lstStyle/>
        <a:p>
          <a:r>
            <a:rPr lang="uk-UA" sz="1000" dirty="0" smtClean="0"/>
            <a:t>приймаючий рішення має неповну інформацію відносно можливих альтернатив</a:t>
          </a:r>
          <a:endParaRPr lang="uk-UA" sz="1000" dirty="0"/>
        </a:p>
      </dgm:t>
    </dgm:pt>
    <dgm:pt modelId="{BC84E84D-7A68-442E-B3CB-FD240A0861B1}" type="parTrans" cxnId="{0ABDF158-BBAF-42B1-B756-C12FDF1F4F4E}">
      <dgm:prSet/>
      <dgm:spPr/>
      <dgm:t>
        <a:bodyPr/>
        <a:lstStyle/>
        <a:p>
          <a:endParaRPr lang="uk-UA"/>
        </a:p>
      </dgm:t>
    </dgm:pt>
    <dgm:pt modelId="{7BAFD9A5-51CE-410F-842E-0203D3E39260}" type="sibTrans" cxnId="{0ABDF158-BBAF-42B1-B756-C12FDF1F4F4E}">
      <dgm:prSet/>
      <dgm:spPr/>
      <dgm:t>
        <a:bodyPr/>
        <a:lstStyle/>
        <a:p>
          <a:endParaRPr lang="uk-UA"/>
        </a:p>
      </dgm:t>
    </dgm:pt>
    <dgm:pt modelId="{B94C9E19-2882-46A0-BA92-C5A1509806B2}">
      <dgm:prSet phldrT="[Текст]" custT="1"/>
      <dgm:spPr/>
      <dgm:t>
        <a:bodyPr/>
        <a:lstStyle/>
        <a:p>
          <a:r>
            <a:rPr lang="uk-UA" sz="1000" dirty="0" smtClean="0"/>
            <a:t>приймаючий рішення не має можливості передбачити наслідки реалізації кожної можливої альтернативи</a:t>
          </a:r>
          <a:endParaRPr lang="uk-UA" sz="1000" dirty="0"/>
        </a:p>
      </dgm:t>
    </dgm:pt>
    <dgm:pt modelId="{D3508A65-F309-4F68-8DFB-2ACD649748F2}" type="parTrans" cxnId="{9A775B33-8E1C-48E9-B9C5-DBB52C026171}">
      <dgm:prSet/>
      <dgm:spPr/>
      <dgm:t>
        <a:bodyPr/>
        <a:lstStyle/>
        <a:p>
          <a:endParaRPr lang="uk-UA"/>
        </a:p>
      </dgm:t>
    </dgm:pt>
    <dgm:pt modelId="{C19FE0B0-0E32-4A3E-ACC2-99DB14AD2379}" type="sibTrans" cxnId="{9A775B33-8E1C-48E9-B9C5-DBB52C026171}">
      <dgm:prSet/>
      <dgm:spPr/>
      <dgm:t>
        <a:bodyPr/>
        <a:lstStyle/>
        <a:p>
          <a:endParaRPr lang="uk-UA"/>
        </a:p>
      </dgm:t>
    </dgm:pt>
    <dgm:pt modelId="{1CD7940E-A524-43F7-929F-47172916613D}" type="pres">
      <dgm:prSet presAssocID="{8427235E-A364-46CC-BB34-D5FD8D0CA903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8A2F8BAB-B647-42A7-86F9-263D2DFD17C7}" type="pres">
      <dgm:prSet presAssocID="{3B107D4E-F8B3-47FD-9AA9-436FB0C81DE8}" presName="Accent1" presStyleCnt="0"/>
      <dgm:spPr/>
    </dgm:pt>
    <dgm:pt modelId="{B1358161-D002-4FD8-A8AE-CF4127C553FA}" type="pres">
      <dgm:prSet presAssocID="{3B107D4E-F8B3-47FD-9AA9-436FB0C81DE8}" presName="Accent" presStyleLbl="node1" presStyleIdx="0" presStyleCnt="3"/>
      <dgm:spPr/>
    </dgm:pt>
    <dgm:pt modelId="{82379CF6-4263-4A06-8CD5-C802A50F0AD5}" type="pres">
      <dgm:prSet presAssocID="{3B107D4E-F8B3-47FD-9AA9-436FB0C81DE8}" presName="Parent1" presStyleLbl="revTx" presStyleIdx="0" presStyleCnt="3" custScaleX="109395" custScaleY="113165" custLinFactNeighborY="-115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73CA42E-4371-4361-9753-3D345ED09570}" type="pres">
      <dgm:prSet presAssocID="{364F853F-3F73-4801-8A2D-67BE3FDE99A6}" presName="Accent2" presStyleCnt="0"/>
      <dgm:spPr/>
    </dgm:pt>
    <dgm:pt modelId="{4255B7C1-AF8F-47A9-A1E5-CC71C3E655A9}" type="pres">
      <dgm:prSet presAssocID="{364F853F-3F73-4801-8A2D-67BE3FDE99A6}" presName="Accent" presStyleLbl="node1" presStyleIdx="1" presStyleCnt="3"/>
      <dgm:spPr/>
    </dgm:pt>
    <dgm:pt modelId="{D0C9AD05-AE2B-49BF-9703-31B9B0C29FBF}" type="pres">
      <dgm:prSet presAssocID="{364F853F-3F73-4801-8A2D-67BE3FDE99A6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12835C-19D1-492F-85CD-440B9B09D6F6}" type="pres">
      <dgm:prSet presAssocID="{B94C9E19-2882-46A0-BA92-C5A1509806B2}" presName="Accent3" presStyleCnt="0"/>
      <dgm:spPr/>
    </dgm:pt>
    <dgm:pt modelId="{FA6C73D9-1FB2-41D0-9DF4-552D299857E9}" type="pres">
      <dgm:prSet presAssocID="{B94C9E19-2882-46A0-BA92-C5A1509806B2}" presName="Accent" presStyleLbl="node1" presStyleIdx="2" presStyleCnt="3"/>
      <dgm:spPr/>
    </dgm:pt>
    <dgm:pt modelId="{5E642DA3-9232-46C7-A463-BB02A147A6ED}" type="pres">
      <dgm:prSet presAssocID="{B94C9E19-2882-46A0-BA92-C5A1509806B2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E30DFD7-EF83-4F2B-931C-E3FBA1D480FE}" type="presOf" srcId="{8427235E-A364-46CC-BB34-D5FD8D0CA903}" destId="{1CD7940E-A524-43F7-929F-47172916613D}" srcOrd="0" destOrd="0" presId="urn:microsoft.com/office/officeart/2009/layout/CircleArrowProcess"/>
    <dgm:cxn modelId="{0ABDF158-BBAF-42B1-B756-C12FDF1F4F4E}" srcId="{8427235E-A364-46CC-BB34-D5FD8D0CA903}" destId="{364F853F-3F73-4801-8A2D-67BE3FDE99A6}" srcOrd="1" destOrd="0" parTransId="{BC84E84D-7A68-442E-B3CB-FD240A0861B1}" sibTransId="{7BAFD9A5-51CE-410F-842E-0203D3E39260}"/>
    <dgm:cxn modelId="{492C4E85-8E46-4548-8488-0690D2F3BB66}" type="presOf" srcId="{3B107D4E-F8B3-47FD-9AA9-436FB0C81DE8}" destId="{82379CF6-4263-4A06-8CD5-C802A50F0AD5}" srcOrd="0" destOrd="0" presId="urn:microsoft.com/office/officeart/2009/layout/CircleArrowProcess"/>
    <dgm:cxn modelId="{E1C639D6-7773-4E78-A24D-5FDBE87BDFA1}" srcId="{8427235E-A364-46CC-BB34-D5FD8D0CA903}" destId="{3B107D4E-F8B3-47FD-9AA9-436FB0C81DE8}" srcOrd="0" destOrd="0" parTransId="{335B186F-237C-4C6E-81B1-DBF7B939CF5E}" sibTransId="{B87D41A7-973A-4750-9D07-621D2E6097E3}"/>
    <dgm:cxn modelId="{24ECBBF5-FBB0-4EE3-9034-89D4E2FF75A9}" type="presOf" srcId="{364F853F-3F73-4801-8A2D-67BE3FDE99A6}" destId="{D0C9AD05-AE2B-49BF-9703-31B9B0C29FBF}" srcOrd="0" destOrd="0" presId="urn:microsoft.com/office/officeart/2009/layout/CircleArrowProcess"/>
    <dgm:cxn modelId="{9A775B33-8E1C-48E9-B9C5-DBB52C026171}" srcId="{8427235E-A364-46CC-BB34-D5FD8D0CA903}" destId="{B94C9E19-2882-46A0-BA92-C5A1509806B2}" srcOrd="2" destOrd="0" parTransId="{D3508A65-F309-4F68-8DFB-2ACD649748F2}" sibTransId="{C19FE0B0-0E32-4A3E-ACC2-99DB14AD2379}"/>
    <dgm:cxn modelId="{6A5818CE-6886-408C-B387-F1D181D3F740}" type="presOf" srcId="{B94C9E19-2882-46A0-BA92-C5A1509806B2}" destId="{5E642DA3-9232-46C7-A463-BB02A147A6ED}" srcOrd="0" destOrd="0" presId="urn:microsoft.com/office/officeart/2009/layout/CircleArrowProcess"/>
    <dgm:cxn modelId="{FBDBFCB1-0DEC-41AE-B941-B418A88BBF27}" type="presParOf" srcId="{1CD7940E-A524-43F7-929F-47172916613D}" destId="{8A2F8BAB-B647-42A7-86F9-263D2DFD17C7}" srcOrd="0" destOrd="0" presId="urn:microsoft.com/office/officeart/2009/layout/CircleArrowProcess"/>
    <dgm:cxn modelId="{005C2046-B483-4916-9E04-868BE8473DAE}" type="presParOf" srcId="{8A2F8BAB-B647-42A7-86F9-263D2DFD17C7}" destId="{B1358161-D002-4FD8-A8AE-CF4127C553FA}" srcOrd="0" destOrd="0" presId="urn:microsoft.com/office/officeart/2009/layout/CircleArrowProcess"/>
    <dgm:cxn modelId="{5A48BCFA-9EAA-4DCE-B12B-3FDFA4E3BC26}" type="presParOf" srcId="{1CD7940E-A524-43F7-929F-47172916613D}" destId="{82379CF6-4263-4A06-8CD5-C802A50F0AD5}" srcOrd="1" destOrd="0" presId="urn:microsoft.com/office/officeart/2009/layout/CircleArrowProcess"/>
    <dgm:cxn modelId="{30287A4F-8E14-44D5-922B-EF4A2D0B1C95}" type="presParOf" srcId="{1CD7940E-A524-43F7-929F-47172916613D}" destId="{773CA42E-4371-4361-9753-3D345ED09570}" srcOrd="2" destOrd="0" presId="urn:microsoft.com/office/officeart/2009/layout/CircleArrowProcess"/>
    <dgm:cxn modelId="{471E21D7-F07D-43EB-B7F9-A6DC0DD15E7E}" type="presParOf" srcId="{773CA42E-4371-4361-9753-3D345ED09570}" destId="{4255B7C1-AF8F-47A9-A1E5-CC71C3E655A9}" srcOrd="0" destOrd="0" presId="urn:microsoft.com/office/officeart/2009/layout/CircleArrowProcess"/>
    <dgm:cxn modelId="{CA5D845B-42AE-4997-AE4A-AF5669D297AC}" type="presParOf" srcId="{1CD7940E-A524-43F7-929F-47172916613D}" destId="{D0C9AD05-AE2B-49BF-9703-31B9B0C29FBF}" srcOrd="3" destOrd="0" presId="urn:microsoft.com/office/officeart/2009/layout/CircleArrowProcess"/>
    <dgm:cxn modelId="{AE8296C0-2847-4C23-BD99-6FD74EF3CE27}" type="presParOf" srcId="{1CD7940E-A524-43F7-929F-47172916613D}" destId="{E312835C-19D1-492F-85CD-440B9B09D6F6}" srcOrd="4" destOrd="0" presId="urn:microsoft.com/office/officeart/2009/layout/CircleArrowProcess"/>
    <dgm:cxn modelId="{9166DECD-F698-4F73-9420-1C33507B5AA1}" type="presParOf" srcId="{E312835C-19D1-492F-85CD-440B9B09D6F6}" destId="{FA6C73D9-1FB2-41D0-9DF4-552D299857E9}" srcOrd="0" destOrd="0" presId="urn:microsoft.com/office/officeart/2009/layout/CircleArrowProcess"/>
    <dgm:cxn modelId="{958FDB49-78E2-45CF-B578-530A0A207FE6}" type="presParOf" srcId="{1CD7940E-A524-43F7-929F-47172916613D}" destId="{5E642DA3-9232-46C7-A463-BB02A147A6E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47DD53-C71E-413C-A9AD-C3428B63AB9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E9242DC-9770-4B44-9722-1458DFD9AFF6}">
      <dgm:prSet phldrT="[Текст]"/>
      <dgm:spPr/>
      <dgm:t>
        <a:bodyPr/>
        <a:lstStyle/>
        <a:p>
          <a:r>
            <a:rPr lang="uk-UA" i="1" dirty="0" smtClean="0"/>
            <a:t>Проблема чіткості </a:t>
          </a:r>
          <a:endParaRPr lang="uk-UA" dirty="0"/>
        </a:p>
      </dgm:t>
    </dgm:pt>
    <dgm:pt modelId="{902FF8C5-B7DE-4BDC-A7DB-BE594DAF0112}" type="parTrans" cxnId="{4B3F9E80-FD19-41D5-B193-D579493425D4}">
      <dgm:prSet/>
      <dgm:spPr/>
      <dgm:t>
        <a:bodyPr/>
        <a:lstStyle/>
        <a:p>
          <a:endParaRPr lang="uk-UA"/>
        </a:p>
      </dgm:t>
    </dgm:pt>
    <dgm:pt modelId="{D7BE099E-3D11-475E-8EB5-62F64E3BDC33}" type="sibTrans" cxnId="{4B3F9E80-FD19-41D5-B193-D579493425D4}">
      <dgm:prSet/>
      <dgm:spPr/>
      <dgm:t>
        <a:bodyPr/>
        <a:lstStyle/>
        <a:p>
          <a:endParaRPr lang="uk-UA"/>
        </a:p>
      </dgm:t>
    </dgm:pt>
    <dgm:pt modelId="{C70D672F-56E0-41A6-9BDF-CBCAFD13557C}">
      <dgm:prSet phldrT="[Текст]"/>
      <dgm:spPr/>
      <dgm:t>
        <a:bodyPr/>
        <a:lstStyle/>
        <a:p>
          <a:r>
            <a:rPr lang="uk-UA" noProof="0" dirty="0" smtClean="0"/>
            <a:t>виникає на другому етапі і характеризується рівнем співпадання відображення обраними символами сформованої ідеї.</a:t>
          </a:r>
          <a:endParaRPr lang="uk-UA" noProof="0" dirty="0"/>
        </a:p>
      </dgm:t>
    </dgm:pt>
    <dgm:pt modelId="{CE77C473-6425-4F71-93E3-71E78D6BE22F}" type="parTrans" cxnId="{807A240D-AB0E-4CBC-8C9F-0E236D083739}">
      <dgm:prSet/>
      <dgm:spPr/>
      <dgm:t>
        <a:bodyPr/>
        <a:lstStyle/>
        <a:p>
          <a:endParaRPr lang="uk-UA"/>
        </a:p>
      </dgm:t>
    </dgm:pt>
    <dgm:pt modelId="{8B99C705-4E59-4372-A481-2638FE8A8D39}" type="sibTrans" cxnId="{807A240D-AB0E-4CBC-8C9F-0E236D083739}">
      <dgm:prSet/>
      <dgm:spPr/>
      <dgm:t>
        <a:bodyPr/>
        <a:lstStyle/>
        <a:p>
          <a:endParaRPr lang="uk-UA"/>
        </a:p>
      </dgm:t>
    </dgm:pt>
    <dgm:pt modelId="{C6EF3A09-92EE-4BC6-9CDC-6A15EC6129EB}">
      <dgm:prSet phldrT="[Текст]"/>
      <dgm:spPr/>
      <dgm:t>
        <a:bodyPr/>
        <a:lstStyle/>
        <a:p>
          <a:r>
            <a:rPr lang="uk-UA" i="1" dirty="0" smtClean="0"/>
            <a:t>Проблема точності </a:t>
          </a:r>
          <a:endParaRPr lang="uk-UA" dirty="0"/>
        </a:p>
      </dgm:t>
    </dgm:pt>
    <dgm:pt modelId="{A1820933-89D2-47AF-B4D5-D0DB847330C0}" type="parTrans" cxnId="{6EE14A67-9027-4B11-8BBF-36C0D25DC634}">
      <dgm:prSet/>
      <dgm:spPr/>
      <dgm:t>
        <a:bodyPr/>
        <a:lstStyle/>
        <a:p>
          <a:endParaRPr lang="uk-UA"/>
        </a:p>
      </dgm:t>
    </dgm:pt>
    <dgm:pt modelId="{24B4774E-A6EA-4A7A-8F9A-91C6F9113D4A}" type="sibTrans" cxnId="{6EE14A67-9027-4B11-8BBF-36C0D25DC634}">
      <dgm:prSet/>
      <dgm:spPr/>
      <dgm:t>
        <a:bodyPr/>
        <a:lstStyle/>
        <a:p>
          <a:endParaRPr lang="uk-UA"/>
        </a:p>
      </dgm:t>
    </dgm:pt>
    <dgm:pt modelId="{2BC492EF-7A4A-4D53-AD95-F88476A65A56}">
      <dgm:prSet phldrT="[Текст]"/>
      <dgm:spPr/>
      <dgm:t>
        <a:bodyPr/>
        <a:lstStyle/>
        <a:p>
          <a:r>
            <a:rPr lang="uk-UA" noProof="0" dirty="0" smtClean="0"/>
            <a:t>притаманна третьому етапу і характеризується здатністю каналу технічно точно передати символи відправника.</a:t>
          </a:r>
          <a:endParaRPr lang="uk-UA" noProof="0" dirty="0"/>
        </a:p>
      </dgm:t>
    </dgm:pt>
    <dgm:pt modelId="{3C9A8F1A-840D-4428-8A78-3D5658EF5DF3}" type="parTrans" cxnId="{E54B0EBD-A988-45AD-A0D2-DE94B4B55114}">
      <dgm:prSet/>
      <dgm:spPr/>
      <dgm:t>
        <a:bodyPr/>
        <a:lstStyle/>
        <a:p>
          <a:endParaRPr lang="uk-UA"/>
        </a:p>
      </dgm:t>
    </dgm:pt>
    <dgm:pt modelId="{B65A69ED-D1BF-40C7-BB75-5174D4E76928}" type="sibTrans" cxnId="{E54B0EBD-A988-45AD-A0D2-DE94B4B55114}">
      <dgm:prSet/>
      <dgm:spPr/>
      <dgm:t>
        <a:bodyPr/>
        <a:lstStyle/>
        <a:p>
          <a:endParaRPr lang="uk-UA"/>
        </a:p>
      </dgm:t>
    </dgm:pt>
    <dgm:pt modelId="{F3737A11-2ED4-4340-B4D0-B6F311D69F11}">
      <dgm:prSet phldrT="[Текст]"/>
      <dgm:spPr/>
      <dgm:t>
        <a:bodyPr/>
        <a:lstStyle/>
        <a:p>
          <a:r>
            <a:rPr lang="uk-UA" i="1" dirty="0" smtClean="0"/>
            <a:t>Проблема ефективності </a:t>
          </a:r>
          <a:endParaRPr lang="uk-UA" dirty="0"/>
        </a:p>
      </dgm:t>
    </dgm:pt>
    <dgm:pt modelId="{46865531-2A45-48D5-BB81-0DBEC14D3FE6}" type="parTrans" cxnId="{07DD4EE6-A124-4F03-AE9A-17C13BCA2E3B}">
      <dgm:prSet/>
      <dgm:spPr/>
      <dgm:t>
        <a:bodyPr/>
        <a:lstStyle/>
        <a:p>
          <a:endParaRPr lang="uk-UA"/>
        </a:p>
      </dgm:t>
    </dgm:pt>
    <dgm:pt modelId="{B1A4F344-EC10-411D-A521-22BFD55B4365}" type="sibTrans" cxnId="{07DD4EE6-A124-4F03-AE9A-17C13BCA2E3B}">
      <dgm:prSet/>
      <dgm:spPr/>
      <dgm:t>
        <a:bodyPr/>
        <a:lstStyle/>
        <a:p>
          <a:endParaRPr lang="uk-UA"/>
        </a:p>
      </dgm:t>
    </dgm:pt>
    <dgm:pt modelId="{F0BF0AB0-7006-432F-B747-6CCBA4277EF0}">
      <dgm:prSet phldrT="[Текст]"/>
      <dgm:spPr/>
      <dgm:t>
        <a:bodyPr/>
        <a:lstStyle/>
        <a:p>
          <a:r>
            <a:rPr lang="uk-UA" noProof="0" dirty="0" smtClean="0"/>
            <a:t>проявляється в адекватній реакції отримувача на повідомлення відправника.</a:t>
          </a:r>
          <a:endParaRPr lang="uk-UA" noProof="0" dirty="0"/>
        </a:p>
      </dgm:t>
    </dgm:pt>
    <dgm:pt modelId="{00BE60C1-3DD7-4602-96A1-D63A647A766B}" type="parTrans" cxnId="{38D57AA6-020A-41BD-B278-2589B0A649D5}">
      <dgm:prSet/>
      <dgm:spPr/>
      <dgm:t>
        <a:bodyPr/>
        <a:lstStyle/>
        <a:p>
          <a:endParaRPr lang="uk-UA"/>
        </a:p>
      </dgm:t>
    </dgm:pt>
    <dgm:pt modelId="{C64360D0-EA80-4730-84E2-1F20AC271827}" type="sibTrans" cxnId="{38D57AA6-020A-41BD-B278-2589B0A649D5}">
      <dgm:prSet/>
      <dgm:spPr/>
      <dgm:t>
        <a:bodyPr/>
        <a:lstStyle/>
        <a:p>
          <a:endParaRPr lang="uk-UA"/>
        </a:p>
      </dgm:t>
    </dgm:pt>
    <dgm:pt modelId="{62FCBB54-5152-4D14-AABF-FD3BAAE08CBD}" type="pres">
      <dgm:prSet presAssocID="{3647DD53-C71E-413C-A9AD-C3428B63AB9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70E22A-57FE-4B64-AD6F-CD91ACDC13FB}" type="pres">
      <dgm:prSet presAssocID="{6E9242DC-9770-4B44-9722-1458DFD9AFF6}" presName="composite" presStyleCnt="0"/>
      <dgm:spPr/>
    </dgm:pt>
    <dgm:pt modelId="{636C5CC9-DC3D-484A-B80B-50B350D2EAA0}" type="pres">
      <dgm:prSet presAssocID="{6E9242DC-9770-4B44-9722-1458DFD9AFF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5F504B-F035-439B-870C-0AC80A253679}" type="pres">
      <dgm:prSet presAssocID="{6E9242DC-9770-4B44-9722-1458DFD9AFF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B6F3C0-E2A1-463F-B208-B8F8D04C9BD6}" type="pres">
      <dgm:prSet presAssocID="{D7BE099E-3D11-475E-8EB5-62F64E3BDC33}" presName="space" presStyleCnt="0"/>
      <dgm:spPr/>
    </dgm:pt>
    <dgm:pt modelId="{4D4FCE26-7E5F-4B86-9EB5-1DB7EB796D3D}" type="pres">
      <dgm:prSet presAssocID="{C6EF3A09-92EE-4BC6-9CDC-6A15EC6129EB}" presName="composite" presStyleCnt="0"/>
      <dgm:spPr/>
    </dgm:pt>
    <dgm:pt modelId="{B8A82C08-EC3D-459C-AB38-0B4EE00FC14A}" type="pres">
      <dgm:prSet presAssocID="{C6EF3A09-92EE-4BC6-9CDC-6A15EC6129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E9A4CA-026F-4024-A6EA-8F259F1645A1}" type="pres">
      <dgm:prSet presAssocID="{C6EF3A09-92EE-4BC6-9CDC-6A15EC6129E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0EE373-308A-4CA5-8FD5-7EB8A091E1FB}" type="pres">
      <dgm:prSet presAssocID="{24B4774E-A6EA-4A7A-8F9A-91C6F9113D4A}" presName="space" presStyleCnt="0"/>
      <dgm:spPr/>
    </dgm:pt>
    <dgm:pt modelId="{9C42E971-A738-493B-ABA4-50AE7B846D9C}" type="pres">
      <dgm:prSet presAssocID="{F3737A11-2ED4-4340-B4D0-B6F311D69F11}" presName="composite" presStyleCnt="0"/>
      <dgm:spPr/>
    </dgm:pt>
    <dgm:pt modelId="{B839540E-DAF6-41DD-9ABB-D44CB929513A}" type="pres">
      <dgm:prSet presAssocID="{F3737A11-2ED4-4340-B4D0-B6F311D69F1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F49D878-FADB-4116-AD5D-DFAC1C50B01D}" type="pres">
      <dgm:prSet presAssocID="{F3737A11-2ED4-4340-B4D0-B6F311D69F1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B3F9E80-FD19-41D5-B193-D579493425D4}" srcId="{3647DD53-C71E-413C-A9AD-C3428B63AB9D}" destId="{6E9242DC-9770-4B44-9722-1458DFD9AFF6}" srcOrd="0" destOrd="0" parTransId="{902FF8C5-B7DE-4BDC-A7DB-BE594DAF0112}" sibTransId="{D7BE099E-3D11-475E-8EB5-62F64E3BDC33}"/>
    <dgm:cxn modelId="{DAA279F0-1346-4CD5-BCE8-A4BE38B425F0}" type="presOf" srcId="{3647DD53-C71E-413C-A9AD-C3428B63AB9D}" destId="{62FCBB54-5152-4D14-AABF-FD3BAAE08CBD}" srcOrd="0" destOrd="0" presId="urn:microsoft.com/office/officeart/2005/8/layout/hList1"/>
    <dgm:cxn modelId="{579F6656-0BB1-410E-9032-A5C6194CE3C2}" type="presOf" srcId="{C6EF3A09-92EE-4BC6-9CDC-6A15EC6129EB}" destId="{B8A82C08-EC3D-459C-AB38-0B4EE00FC14A}" srcOrd="0" destOrd="0" presId="urn:microsoft.com/office/officeart/2005/8/layout/hList1"/>
    <dgm:cxn modelId="{6C8B1DED-6E1A-43C2-A200-5E92FFB28D37}" type="presOf" srcId="{6E9242DC-9770-4B44-9722-1458DFD9AFF6}" destId="{636C5CC9-DC3D-484A-B80B-50B350D2EAA0}" srcOrd="0" destOrd="0" presId="urn:microsoft.com/office/officeart/2005/8/layout/hList1"/>
    <dgm:cxn modelId="{117504FC-38E3-4044-A269-2573953CFF84}" type="presOf" srcId="{2BC492EF-7A4A-4D53-AD95-F88476A65A56}" destId="{73E9A4CA-026F-4024-A6EA-8F259F1645A1}" srcOrd="0" destOrd="0" presId="urn:microsoft.com/office/officeart/2005/8/layout/hList1"/>
    <dgm:cxn modelId="{6EE14A67-9027-4B11-8BBF-36C0D25DC634}" srcId="{3647DD53-C71E-413C-A9AD-C3428B63AB9D}" destId="{C6EF3A09-92EE-4BC6-9CDC-6A15EC6129EB}" srcOrd="1" destOrd="0" parTransId="{A1820933-89D2-47AF-B4D5-D0DB847330C0}" sibTransId="{24B4774E-A6EA-4A7A-8F9A-91C6F9113D4A}"/>
    <dgm:cxn modelId="{12585B3B-405A-42D6-8C11-CD5A9C04790D}" type="presOf" srcId="{C70D672F-56E0-41A6-9BDF-CBCAFD13557C}" destId="{4C5F504B-F035-439B-870C-0AC80A253679}" srcOrd="0" destOrd="0" presId="urn:microsoft.com/office/officeart/2005/8/layout/hList1"/>
    <dgm:cxn modelId="{E63B6E5B-0585-4517-ACB9-936F2F006A27}" type="presOf" srcId="{F3737A11-2ED4-4340-B4D0-B6F311D69F11}" destId="{B839540E-DAF6-41DD-9ABB-D44CB929513A}" srcOrd="0" destOrd="0" presId="urn:microsoft.com/office/officeart/2005/8/layout/hList1"/>
    <dgm:cxn modelId="{E54B0EBD-A988-45AD-A0D2-DE94B4B55114}" srcId="{C6EF3A09-92EE-4BC6-9CDC-6A15EC6129EB}" destId="{2BC492EF-7A4A-4D53-AD95-F88476A65A56}" srcOrd="0" destOrd="0" parTransId="{3C9A8F1A-840D-4428-8A78-3D5658EF5DF3}" sibTransId="{B65A69ED-D1BF-40C7-BB75-5174D4E76928}"/>
    <dgm:cxn modelId="{41361B56-6778-46D1-84FE-069A560187CD}" type="presOf" srcId="{F0BF0AB0-7006-432F-B747-6CCBA4277EF0}" destId="{2F49D878-FADB-4116-AD5D-DFAC1C50B01D}" srcOrd="0" destOrd="0" presId="urn:microsoft.com/office/officeart/2005/8/layout/hList1"/>
    <dgm:cxn modelId="{807A240D-AB0E-4CBC-8C9F-0E236D083739}" srcId="{6E9242DC-9770-4B44-9722-1458DFD9AFF6}" destId="{C70D672F-56E0-41A6-9BDF-CBCAFD13557C}" srcOrd="0" destOrd="0" parTransId="{CE77C473-6425-4F71-93E3-71E78D6BE22F}" sibTransId="{8B99C705-4E59-4372-A481-2638FE8A8D39}"/>
    <dgm:cxn modelId="{07DD4EE6-A124-4F03-AE9A-17C13BCA2E3B}" srcId="{3647DD53-C71E-413C-A9AD-C3428B63AB9D}" destId="{F3737A11-2ED4-4340-B4D0-B6F311D69F11}" srcOrd="2" destOrd="0" parTransId="{46865531-2A45-48D5-BB81-0DBEC14D3FE6}" sibTransId="{B1A4F344-EC10-411D-A521-22BFD55B4365}"/>
    <dgm:cxn modelId="{38D57AA6-020A-41BD-B278-2589B0A649D5}" srcId="{F3737A11-2ED4-4340-B4D0-B6F311D69F11}" destId="{F0BF0AB0-7006-432F-B747-6CCBA4277EF0}" srcOrd="0" destOrd="0" parTransId="{00BE60C1-3DD7-4602-96A1-D63A647A766B}" sibTransId="{C64360D0-EA80-4730-84E2-1F20AC271827}"/>
    <dgm:cxn modelId="{62F97317-7B9D-4FBD-8F95-801B078AAECC}" type="presParOf" srcId="{62FCBB54-5152-4D14-AABF-FD3BAAE08CBD}" destId="{DD70E22A-57FE-4B64-AD6F-CD91ACDC13FB}" srcOrd="0" destOrd="0" presId="urn:microsoft.com/office/officeart/2005/8/layout/hList1"/>
    <dgm:cxn modelId="{5E516610-8305-46A5-ACF8-6F39249080BA}" type="presParOf" srcId="{DD70E22A-57FE-4B64-AD6F-CD91ACDC13FB}" destId="{636C5CC9-DC3D-484A-B80B-50B350D2EAA0}" srcOrd="0" destOrd="0" presId="urn:microsoft.com/office/officeart/2005/8/layout/hList1"/>
    <dgm:cxn modelId="{AD7BF71F-E5FB-4D38-97B1-E86DFE6C292B}" type="presParOf" srcId="{DD70E22A-57FE-4B64-AD6F-CD91ACDC13FB}" destId="{4C5F504B-F035-439B-870C-0AC80A253679}" srcOrd="1" destOrd="0" presId="urn:microsoft.com/office/officeart/2005/8/layout/hList1"/>
    <dgm:cxn modelId="{BEB71F11-2F81-4E51-A47F-A607CCE2D3F6}" type="presParOf" srcId="{62FCBB54-5152-4D14-AABF-FD3BAAE08CBD}" destId="{97B6F3C0-E2A1-463F-B208-B8F8D04C9BD6}" srcOrd="1" destOrd="0" presId="urn:microsoft.com/office/officeart/2005/8/layout/hList1"/>
    <dgm:cxn modelId="{7D04403D-E709-4951-86D3-E2DB142AA813}" type="presParOf" srcId="{62FCBB54-5152-4D14-AABF-FD3BAAE08CBD}" destId="{4D4FCE26-7E5F-4B86-9EB5-1DB7EB796D3D}" srcOrd="2" destOrd="0" presId="urn:microsoft.com/office/officeart/2005/8/layout/hList1"/>
    <dgm:cxn modelId="{20F1A3F5-EA19-4F8C-8D8F-329EAFF4A828}" type="presParOf" srcId="{4D4FCE26-7E5F-4B86-9EB5-1DB7EB796D3D}" destId="{B8A82C08-EC3D-459C-AB38-0B4EE00FC14A}" srcOrd="0" destOrd="0" presId="urn:microsoft.com/office/officeart/2005/8/layout/hList1"/>
    <dgm:cxn modelId="{320F7DDB-2155-4627-A193-04F1481E5C3D}" type="presParOf" srcId="{4D4FCE26-7E5F-4B86-9EB5-1DB7EB796D3D}" destId="{73E9A4CA-026F-4024-A6EA-8F259F1645A1}" srcOrd="1" destOrd="0" presId="urn:microsoft.com/office/officeart/2005/8/layout/hList1"/>
    <dgm:cxn modelId="{F64E93F5-D861-426A-80A3-C06FA1E87414}" type="presParOf" srcId="{62FCBB54-5152-4D14-AABF-FD3BAAE08CBD}" destId="{AD0EE373-308A-4CA5-8FD5-7EB8A091E1FB}" srcOrd="3" destOrd="0" presId="urn:microsoft.com/office/officeart/2005/8/layout/hList1"/>
    <dgm:cxn modelId="{85EE5CC6-9198-4A46-9823-D1DD0EA1698F}" type="presParOf" srcId="{62FCBB54-5152-4D14-AABF-FD3BAAE08CBD}" destId="{9C42E971-A738-493B-ABA4-50AE7B846D9C}" srcOrd="4" destOrd="0" presId="urn:microsoft.com/office/officeart/2005/8/layout/hList1"/>
    <dgm:cxn modelId="{4E47F9B5-C766-41CA-BD06-5C35C9E05DA7}" type="presParOf" srcId="{9C42E971-A738-493B-ABA4-50AE7B846D9C}" destId="{B839540E-DAF6-41DD-9ABB-D44CB929513A}" srcOrd="0" destOrd="0" presId="urn:microsoft.com/office/officeart/2005/8/layout/hList1"/>
    <dgm:cxn modelId="{CB9C1F1B-BE50-4589-A427-ACC71FEEA878}" type="presParOf" srcId="{9C42E971-A738-493B-ABA4-50AE7B846D9C}" destId="{2F49D878-FADB-4116-AD5D-DFAC1C50B01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47DD53-C71E-413C-A9AD-C3428B63AB9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E9242DC-9770-4B44-9722-1458DFD9AFF6}">
      <dgm:prSet phldrT="[Текст]"/>
      <dgm:spPr/>
      <dgm:t>
        <a:bodyPr/>
        <a:lstStyle/>
        <a:p>
          <a:r>
            <a:rPr lang="uk-UA" i="1" dirty="0" smtClean="0"/>
            <a:t>Спотворення повідомлення</a:t>
          </a:r>
          <a:endParaRPr lang="uk-UA" dirty="0"/>
        </a:p>
      </dgm:t>
    </dgm:pt>
    <dgm:pt modelId="{902FF8C5-B7DE-4BDC-A7DB-BE594DAF0112}" type="parTrans" cxnId="{4B3F9E80-FD19-41D5-B193-D579493425D4}">
      <dgm:prSet/>
      <dgm:spPr/>
      <dgm:t>
        <a:bodyPr/>
        <a:lstStyle/>
        <a:p>
          <a:endParaRPr lang="uk-UA"/>
        </a:p>
      </dgm:t>
    </dgm:pt>
    <dgm:pt modelId="{D7BE099E-3D11-475E-8EB5-62F64E3BDC33}" type="sibTrans" cxnId="{4B3F9E80-FD19-41D5-B193-D579493425D4}">
      <dgm:prSet/>
      <dgm:spPr/>
      <dgm:t>
        <a:bodyPr/>
        <a:lstStyle/>
        <a:p>
          <a:endParaRPr lang="uk-UA"/>
        </a:p>
      </dgm:t>
    </dgm:pt>
    <dgm:pt modelId="{C70D672F-56E0-41A6-9BDF-CBCAFD13557C}">
      <dgm:prSet phldrT="[Текст]"/>
      <dgm:spPr/>
      <dgm:t>
        <a:bodyPr/>
        <a:lstStyle/>
        <a:p>
          <a:r>
            <a:rPr lang="uk-UA" dirty="0" smtClean="0"/>
            <a:t>неумисні;</a:t>
          </a:r>
          <a:endParaRPr lang="uk-UA" dirty="0"/>
        </a:p>
      </dgm:t>
    </dgm:pt>
    <dgm:pt modelId="{CE77C473-6425-4F71-93E3-71E78D6BE22F}" type="parTrans" cxnId="{807A240D-AB0E-4CBC-8C9F-0E236D083739}">
      <dgm:prSet/>
      <dgm:spPr/>
      <dgm:t>
        <a:bodyPr/>
        <a:lstStyle/>
        <a:p>
          <a:endParaRPr lang="uk-UA"/>
        </a:p>
      </dgm:t>
    </dgm:pt>
    <dgm:pt modelId="{8B99C705-4E59-4372-A481-2638FE8A8D39}" type="sibTrans" cxnId="{807A240D-AB0E-4CBC-8C9F-0E236D083739}">
      <dgm:prSet/>
      <dgm:spPr/>
      <dgm:t>
        <a:bodyPr/>
        <a:lstStyle/>
        <a:p>
          <a:endParaRPr lang="uk-UA"/>
        </a:p>
      </dgm:t>
    </dgm:pt>
    <dgm:pt modelId="{C6EF3A09-92EE-4BC6-9CDC-6A15EC6129EB}">
      <dgm:prSet phldrT="[Текст]"/>
      <dgm:spPr/>
      <dgm:t>
        <a:bodyPr/>
        <a:lstStyle/>
        <a:p>
          <a:r>
            <a:rPr lang="uk-UA" i="1" dirty="0" smtClean="0"/>
            <a:t>Інформаційні перевантаження</a:t>
          </a:r>
          <a:endParaRPr lang="uk-UA" dirty="0"/>
        </a:p>
      </dgm:t>
    </dgm:pt>
    <dgm:pt modelId="{A1820933-89D2-47AF-B4D5-D0DB847330C0}" type="parTrans" cxnId="{6EE14A67-9027-4B11-8BBF-36C0D25DC634}">
      <dgm:prSet/>
      <dgm:spPr/>
      <dgm:t>
        <a:bodyPr/>
        <a:lstStyle/>
        <a:p>
          <a:endParaRPr lang="uk-UA"/>
        </a:p>
      </dgm:t>
    </dgm:pt>
    <dgm:pt modelId="{24B4774E-A6EA-4A7A-8F9A-91C6F9113D4A}" type="sibTrans" cxnId="{6EE14A67-9027-4B11-8BBF-36C0D25DC634}">
      <dgm:prSet/>
      <dgm:spPr/>
      <dgm:t>
        <a:bodyPr/>
        <a:lstStyle/>
        <a:p>
          <a:endParaRPr lang="uk-UA"/>
        </a:p>
      </dgm:t>
    </dgm:pt>
    <dgm:pt modelId="{2BC492EF-7A4A-4D53-AD95-F88476A65A56}">
      <dgm:prSet phldrT="[Текст]"/>
      <dgm:spPr/>
      <dgm:t>
        <a:bodyPr/>
        <a:lstStyle/>
        <a:p>
          <a:r>
            <a:rPr lang="uk-UA" dirty="0" smtClean="0"/>
            <a:t>великий обсяг інформації спричиняє можливий відсів важливої інформації через суб’єктивну оцінку її значущості керівником того чи іншого рівня.</a:t>
          </a:r>
          <a:endParaRPr lang="uk-UA" dirty="0"/>
        </a:p>
      </dgm:t>
    </dgm:pt>
    <dgm:pt modelId="{3C9A8F1A-840D-4428-8A78-3D5658EF5DF3}" type="parTrans" cxnId="{E54B0EBD-A988-45AD-A0D2-DE94B4B55114}">
      <dgm:prSet/>
      <dgm:spPr/>
      <dgm:t>
        <a:bodyPr/>
        <a:lstStyle/>
        <a:p>
          <a:endParaRPr lang="uk-UA"/>
        </a:p>
      </dgm:t>
    </dgm:pt>
    <dgm:pt modelId="{B65A69ED-D1BF-40C7-BB75-5174D4E76928}" type="sibTrans" cxnId="{E54B0EBD-A988-45AD-A0D2-DE94B4B55114}">
      <dgm:prSet/>
      <dgm:spPr/>
      <dgm:t>
        <a:bodyPr/>
        <a:lstStyle/>
        <a:p>
          <a:endParaRPr lang="uk-UA"/>
        </a:p>
      </dgm:t>
    </dgm:pt>
    <dgm:pt modelId="{F3737A11-2ED4-4340-B4D0-B6F311D69F11}">
      <dgm:prSet phldrT="[Текст]"/>
      <dgm:spPr/>
      <dgm:t>
        <a:bodyPr/>
        <a:lstStyle/>
        <a:p>
          <a:r>
            <a:rPr lang="uk-UA" i="1" dirty="0" smtClean="0"/>
            <a:t>Незадовільна структура організації </a:t>
          </a:r>
          <a:endParaRPr lang="uk-UA" dirty="0"/>
        </a:p>
      </dgm:t>
    </dgm:pt>
    <dgm:pt modelId="{46865531-2A45-48D5-BB81-0DBEC14D3FE6}" type="parTrans" cxnId="{07DD4EE6-A124-4F03-AE9A-17C13BCA2E3B}">
      <dgm:prSet/>
      <dgm:spPr/>
      <dgm:t>
        <a:bodyPr/>
        <a:lstStyle/>
        <a:p>
          <a:endParaRPr lang="uk-UA"/>
        </a:p>
      </dgm:t>
    </dgm:pt>
    <dgm:pt modelId="{B1A4F344-EC10-411D-A521-22BFD55B4365}" type="sibTrans" cxnId="{07DD4EE6-A124-4F03-AE9A-17C13BCA2E3B}">
      <dgm:prSet/>
      <dgm:spPr/>
      <dgm:t>
        <a:bodyPr/>
        <a:lstStyle/>
        <a:p>
          <a:endParaRPr lang="uk-UA"/>
        </a:p>
      </dgm:t>
    </dgm:pt>
    <dgm:pt modelId="{F0BF0AB0-7006-432F-B747-6CCBA4277EF0}">
      <dgm:prSet phldrT="[Текст]"/>
      <dgm:spPr/>
      <dgm:t>
        <a:bodyPr/>
        <a:lstStyle/>
        <a:p>
          <a:r>
            <a:rPr lang="uk-UA" dirty="0" smtClean="0"/>
            <a:t>(багатоступеневий рівень управління підвищує вірогідність інформаційних перекручувань, тобто кожний рівень управління може фільтрувати і коригувати повідомлення).</a:t>
          </a:r>
          <a:endParaRPr lang="uk-UA" dirty="0"/>
        </a:p>
      </dgm:t>
    </dgm:pt>
    <dgm:pt modelId="{00BE60C1-3DD7-4602-96A1-D63A647A766B}" type="parTrans" cxnId="{38D57AA6-020A-41BD-B278-2589B0A649D5}">
      <dgm:prSet/>
      <dgm:spPr/>
      <dgm:t>
        <a:bodyPr/>
        <a:lstStyle/>
        <a:p>
          <a:endParaRPr lang="uk-UA"/>
        </a:p>
      </dgm:t>
    </dgm:pt>
    <dgm:pt modelId="{C64360D0-EA80-4730-84E2-1F20AC271827}" type="sibTrans" cxnId="{38D57AA6-020A-41BD-B278-2589B0A649D5}">
      <dgm:prSet/>
      <dgm:spPr/>
      <dgm:t>
        <a:bodyPr/>
        <a:lstStyle/>
        <a:p>
          <a:endParaRPr lang="uk-UA"/>
        </a:p>
      </dgm:t>
    </dgm:pt>
    <dgm:pt modelId="{5463D651-D533-47AD-B692-F48C84B263C9}">
      <dgm:prSet/>
      <dgm:spPr/>
      <dgm:t>
        <a:bodyPr/>
        <a:lstStyle/>
        <a:p>
          <a:r>
            <a:rPr lang="uk-UA" smtClean="0"/>
            <a:t>умисні (свідоме спотворення інформації);</a:t>
          </a:r>
          <a:endParaRPr lang="uk-UA"/>
        </a:p>
      </dgm:t>
    </dgm:pt>
    <dgm:pt modelId="{FCD34CFF-8AE4-4D4A-B81B-ADA3802C490A}" type="parTrans" cxnId="{42AC426A-C9E0-47FE-B56B-0D6B630152A6}">
      <dgm:prSet/>
      <dgm:spPr/>
      <dgm:t>
        <a:bodyPr/>
        <a:lstStyle/>
        <a:p>
          <a:endParaRPr lang="uk-UA"/>
        </a:p>
      </dgm:t>
    </dgm:pt>
    <dgm:pt modelId="{4EDE7244-974D-4E86-82C6-6683A5BBFFC4}" type="sibTrans" cxnId="{42AC426A-C9E0-47FE-B56B-0D6B630152A6}">
      <dgm:prSet/>
      <dgm:spPr/>
      <dgm:t>
        <a:bodyPr/>
        <a:lstStyle/>
        <a:p>
          <a:endParaRPr lang="uk-UA"/>
        </a:p>
      </dgm:t>
    </dgm:pt>
    <dgm:pt modelId="{0C1EC43F-428C-4C65-9815-C55D2B8FF829}">
      <dgm:prSet/>
      <dgm:spPr/>
      <dgm:t>
        <a:bodyPr/>
        <a:lstStyle/>
        <a:p>
          <a:r>
            <a:rPr lang="uk-UA" smtClean="0"/>
            <a:t>у результаті фільтрації інформації пiд час пересування її з рівня на рівень;</a:t>
          </a:r>
          <a:endParaRPr lang="uk-UA"/>
        </a:p>
      </dgm:t>
    </dgm:pt>
    <dgm:pt modelId="{73C405EA-189A-41FE-ACBD-CB1C098DDD2E}" type="parTrans" cxnId="{5003B959-B180-43FB-9068-A4F698618489}">
      <dgm:prSet/>
      <dgm:spPr/>
      <dgm:t>
        <a:bodyPr/>
        <a:lstStyle/>
        <a:p>
          <a:endParaRPr lang="uk-UA"/>
        </a:p>
      </dgm:t>
    </dgm:pt>
    <dgm:pt modelId="{FFF24F7C-2BE3-4C45-805D-EF73FDB0B8A3}" type="sibTrans" cxnId="{5003B959-B180-43FB-9068-A4F698618489}">
      <dgm:prSet/>
      <dgm:spPr/>
      <dgm:t>
        <a:bodyPr/>
        <a:lstStyle/>
        <a:p>
          <a:endParaRPr lang="uk-UA"/>
        </a:p>
      </dgm:t>
    </dgm:pt>
    <dgm:pt modelId="{915D1E3D-5079-49A0-8FEC-1AC7BD2EA343}">
      <dgm:prSet/>
      <dgm:spPr/>
      <dgm:t>
        <a:bodyPr/>
        <a:lstStyle/>
        <a:p>
          <a:r>
            <a:rPr lang="uk-UA" dirty="0" smtClean="0"/>
            <a:t>у результаті статусних відмінностей сторін, що беруть участь в обміні.</a:t>
          </a:r>
          <a:endParaRPr lang="uk-UA" dirty="0"/>
        </a:p>
      </dgm:t>
    </dgm:pt>
    <dgm:pt modelId="{DA55E9E9-F6D5-4448-97A1-C503A2619D8B}" type="parTrans" cxnId="{854CADDB-325F-4008-853D-471A28A9CAB3}">
      <dgm:prSet/>
      <dgm:spPr/>
      <dgm:t>
        <a:bodyPr/>
        <a:lstStyle/>
        <a:p>
          <a:endParaRPr lang="uk-UA"/>
        </a:p>
      </dgm:t>
    </dgm:pt>
    <dgm:pt modelId="{DAD422A9-B8E4-40EB-94AE-3009184443F0}" type="sibTrans" cxnId="{854CADDB-325F-4008-853D-471A28A9CAB3}">
      <dgm:prSet/>
      <dgm:spPr/>
      <dgm:t>
        <a:bodyPr/>
        <a:lstStyle/>
        <a:p>
          <a:endParaRPr lang="uk-UA"/>
        </a:p>
      </dgm:t>
    </dgm:pt>
    <dgm:pt modelId="{62FCBB54-5152-4D14-AABF-FD3BAAE08CBD}" type="pres">
      <dgm:prSet presAssocID="{3647DD53-C71E-413C-A9AD-C3428B63AB9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D70E22A-57FE-4B64-AD6F-CD91ACDC13FB}" type="pres">
      <dgm:prSet presAssocID="{6E9242DC-9770-4B44-9722-1458DFD9AFF6}" presName="composite" presStyleCnt="0"/>
      <dgm:spPr/>
    </dgm:pt>
    <dgm:pt modelId="{636C5CC9-DC3D-484A-B80B-50B350D2EAA0}" type="pres">
      <dgm:prSet presAssocID="{6E9242DC-9770-4B44-9722-1458DFD9AFF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C5F504B-F035-439B-870C-0AC80A253679}" type="pres">
      <dgm:prSet presAssocID="{6E9242DC-9770-4B44-9722-1458DFD9AFF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B6F3C0-E2A1-463F-B208-B8F8D04C9BD6}" type="pres">
      <dgm:prSet presAssocID="{D7BE099E-3D11-475E-8EB5-62F64E3BDC33}" presName="space" presStyleCnt="0"/>
      <dgm:spPr/>
    </dgm:pt>
    <dgm:pt modelId="{4D4FCE26-7E5F-4B86-9EB5-1DB7EB796D3D}" type="pres">
      <dgm:prSet presAssocID="{C6EF3A09-92EE-4BC6-9CDC-6A15EC6129EB}" presName="composite" presStyleCnt="0"/>
      <dgm:spPr/>
    </dgm:pt>
    <dgm:pt modelId="{B8A82C08-EC3D-459C-AB38-0B4EE00FC14A}" type="pres">
      <dgm:prSet presAssocID="{C6EF3A09-92EE-4BC6-9CDC-6A15EC6129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E9A4CA-026F-4024-A6EA-8F259F1645A1}" type="pres">
      <dgm:prSet presAssocID="{C6EF3A09-92EE-4BC6-9CDC-6A15EC6129E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0EE373-308A-4CA5-8FD5-7EB8A091E1FB}" type="pres">
      <dgm:prSet presAssocID="{24B4774E-A6EA-4A7A-8F9A-91C6F9113D4A}" presName="space" presStyleCnt="0"/>
      <dgm:spPr/>
    </dgm:pt>
    <dgm:pt modelId="{9C42E971-A738-493B-ABA4-50AE7B846D9C}" type="pres">
      <dgm:prSet presAssocID="{F3737A11-2ED4-4340-B4D0-B6F311D69F11}" presName="composite" presStyleCnt="0"/>
      <dgm:spPr/>
    </dgm:pt>
    <dgm:pt modelId="{B839540E-DAF6-41DD-9ABB-D44CB929513A}" type="pres">
      <dgm:prSet presAssocID="{F3737A11-2ED4-4340-B4D0-B6F311D69F1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F49D878-FADB-4116-AD5D-DFAC1C50B01D}" type="pres">
      <dgm:prSet presAssocID="{F3737A11-2ED4-4340-B4D0-B6F311D69F1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CA3CEAC-E543-40F5-A973-45D8F3CDBC44}" type="presOf" srcId="{C70D672F-56E0-41A6-9BDF-CBCAFD13557C}" destId="{4C5F504B-F035-439B-870C-0AC80A253679}" srcOrd="0" destOrd="0" presId="urn:microsoft.com/office/officeart/2005/8/layout/hList1"/>
    <dgm:cxn modelId="{2A530594-7A31-403A-A858-03E28A4A6F41}" type="presOf" srcId="{F3737A11-2ED4-4340-B4D0-B6F311D69F11}" destId="{B839540E-DAF6-41DD-9ABB-D44CB929513A}" srcOrd="0" destOrd="0" presId="urn:microsoft.com/office/officeart/2005/8/layout/hList1"/>
    <dgm:cxn modelId="{8BB93723-4CC5-419E-A042-81A663C29C96}" type="presOf" srcId="{3647DD53-C71E-413C-A9AD-C3428B63AB9D}" destId="{62FCBB54-5152-4D14-AABF-FD3BAAE08CBD}" srcOrd="0" destOrd="0" presId="urn:microsoft.com/office/officeart/2005/8/layout/hList1"/>
    <dgm:cxn modelId="{4CD10D48-AFF2-4634-86D9-8434CAA9CCB9}" type="presOf" srcId="{2BC492EF-7A4A-4D53-AD95-F88476A65A56}" destId="{73E9A4CA-026F-4024-A6EA-8F259F1645A1}" srcOrd="0" destOrd="0" presId="urn:microsoft.com/office/officeart/2005/8/layout/hList1"/>
    <dgm:cxn modelId="{6EE14A67-9027-4B11-8BBF-36C0D25DC634}" srcId="{3647DD53-C71E-413C-A9AD-C3428B63AB9D}" destId="{C6EF3A09-92EE-4BC6-9CDC-6A15EC6129EB}" srcOrd="1" destOrd="0" parTransId="{A1820933-89D2-47AF-B4D5-D0DB847330C0}" sibTransId="{24B4774E-A6EA-4A7A-8F9A-91C6F9113D4A}"/>
    <dgm:cxn modelId="{4B3F9E80-FD19-41D5-B193-D579493425D4}" srcId="{3647DD53-C71E-413C-A9AD-C3428B63AB9D}" destId="{6E9242DC-9770-4B44-9722-1458DFD9AFF6}" srcOrd="0" destOrd="0" parTransId="{902FF8C5-B7DE-4BDC-A7DB-BE594DAF0112}" sibTransId="{D7BE099E-3D11-475E-8EB5-62F64E3BDC33}"/>
    <dgm:cxn modelId="{779051CD-A73D-4B99-B1A2-FD6092BBFD34}" type="presOf" srcId="{5463D651-D533-47AD-B692-F48C84B263C9}" destId="{4C5F504B-F035-439B-870C-0AC80A253679}" srcOrd="0" destOrd="1" presId="urn:microsoft.com/office/officeart/2005/8/layout/hList1"/>
    <dgm:cxn modelId="{E94D1784-056F-460A-BDC1-988154972E72}" type="presOf" srcId="{6E9242DC-9770-4B44-9722-1458DFD9AFF6}" destId="{636C5CC9-DC3D-484A-B80B-50B350D2EAA0}" srcOrd="0" destOrd="0" presId="urn:microsoft.com/office/officeart/2005/8/layout/hList1"/>
    <dgm:cxn modelId="{5003B959-B180-43FB-9068-A4F698618489}" srcId="{6E9242DC-9770-4B44-9722-1458DFD9AFF6}" destId="{0C1EC43F-428C-4C65-9815-C55D2B8FF829}" srcOrd="2" destOrd="0" parTransId="{73C405EA-189A-41FE-ACBD-CB1C098DDD2E}" sibTransId="{FFF24F7C-2BE3-4C45-805D-EF73FDB0B8A3}"/>
    <dgm:cxn modelId="{EA97B56E-AF98-4878-9AAE-88BF9ABA5953}" type="presOf" srcId="{C6EF3A09-92EE-4BC6-9CDC-6A15EC6129EB}" destId="{B8A82C08-EC3D-459C-AB38-0B4EE00FC14A}" srcOrd="0" destOrd="0" presId="urn:microsoft.com/office/officeart/2005/8/layout/hList1"/>
    <dgm:cxn modelId="{854CADDB-325F-4008-853D-471A28A9CAB3}" srcId="{6E9242DC-9770-4B44-9722-1458DFD9AFF6}" destId="{915D1E3D-5079-49A0-8FEC-1AC7BD2EA343}" srcOrd="3" destOrd="0" parTransId="{DA55E9E9-F6D5-4448-97A1-C503A2619D8B}" sibTransId="{DAD422A9-B8E4-40EB-94AE-3009184443F0}"/>
    <dgm:cxn modelId="{07DD4EE6-A124-4F03-AE9A-17C13BCA2E3B}" srcId="{3647DD53-C71E-413C-A9AD-C3428B63AB9D}" destId="{F3737A11-2ED4-4340-B4D0-B6F311D69F11}" srcOrd="2" destOrd="0" parTransId="{46865531-2A45-48D5-BB81-0DBEC14D3FE6}" sibTransId="{B1A4F344-EC10-411D-A521-22BFD55B4365}"/>
    <dgm:cxn modelId="{38D57AA6-020A-41BD-B278-2589B0A649D5}" srcId="{F3737A11-2ED4-4340-B4D0-B6F311D69F11}" destId="{F0BF0AB0-7006-432F-B747-6CCBA4277EF0}" srcOrd="0" destOrd="0" parTransId="{00BE60C1-3DD7-4602-96A1-D63A647A766B}" sibTransId="{C64360D0-EA80-4730-84E2-1F20AC271827}"/>
    <dgm:cxn modelId="{0755C0F9-90A9-4B51-AA36-56DA4A8AC1E2}" type="presOf" srcId="{915D1E3D-5079-49A0-8FEC-1AC7BD2EA343}" destId="{4C5F504B-F035-439B-870C-0AC80A253679}" srcOrd="0" destOrd="3" presId="urn:microsoft.com/office/officeart/2005/8/layout/hList1"/>
    <dgm:cxn modelId="{E198AFD2-A8AD-484F-A69E-E2A7EFD74127}" type="presOf" srcId="{F0BF0AB0-7006-432F-B747-6CCBA4277EF0}" destId="{2F49D878-FADB-4116-AD5D-DFAC1C50B01D}" srcOrd="0" destOrd="0" presId="urn:microsoft.com/office/officeart/2005/8/layout/hList1"/>
    <dgm:cxn modelId="{9784A928-1A33-49A8-8192-1EA716CEAB06}" type="presOf" srcId="{0C1EC43F-428C-4C65-9815-C55D2B8FF829}" destId="{4C5F504B-F035-439B-870C-0AC80A253679}" srcOrd="0" destOrd="2" presId="urn:microsoft.com/office/officeart/2005/8/layout/hList1"/>
    <dgm:cxn modelId="{42AC426A-C9E0-47FE-B56B-0D6B630152A6}" srcId="{6E9242DC-9770-4B44-9722-1458DFD9AFF6}" destId="{5463D651-D533-47AD-B692-F48C84B263C9}" srcOrd="1" destOrd="0" parTransId="{FCD34CFF-8AE4-4D4A-B81B-ADA3802C490A}" sibTransId="{4EDE7244-974D-4E86-82C6-6683A5BBFFC4}"/>
    <dgm:cxn modelId="{E54B0EBD-A988-45AD-A0D2-DE94B4B55114}" srcId="{C6EF3A09-92EE-4BC6-9CDC-6A15EC6129EB}" destId="{2BC492EF-7A4A-4D53-AD95-F88476A65A56}" srcOrd="0" destOrd="0" parTransId="{3C9A8F1A-840D-4428-8A78-3D5658EF5DF3}" sibTransId="{B65A69ED-D1BF-40C7-BB75-5174D4E76928}"/>
    <dgm:cxn modelId="{807A240D-AB0E-4CBC-8C9F-0E236D083739}" srcId="{6E9242DC-9770-4B44-9722-1458DFD9AFF6}" destId="{C70D672F-56E0-41A6-9BDF-CBCAFD13557C}" srcOrd="0" destOrd="0" parTransId="{CE77C473-6425-4F71-93E3-71E78D6BE22F}" sibTransId="{8B99C705-4E59-4372-A481-2638FE8A8D39}"/>
    <dgm:cxn modelId="{BE3359CB-9511-4C16-A18F-82EB260155E1}" type="presParOf" srcId="{62FCBB54-5152-4D14-AABF-FD3BAAE08CBD}" destId="{DD70E22A-57FE-4B64-AD6F-CD91ACDC13FB}" srcOrd="0" destOrd="0" presId="urn:microsoft.com/office/officeart/2005/8/layout/hList1"/>
    <dgm:cxn modelId="{2A9F8AC4-96B5-43CC-A9CC-434A1FEA7CAF}" type="presParOf" srcId="{DD70E22A-57FE-4B64-AD6F-CD91ACDC13FB}" destId="{636C5CC9-DC3D-484A-B80B-50B350D2EAA0}" srcOrd="0" destOrd="0" presId="urn:microsoft.com/office/officeart/2005/8/layout/hList1"/>
    <dgm:cxn modelId="{209C4C45-92F4-485D-AFBF-763AF32F763A}" type="presParOf" srcId="{DD70E22A-57FE-4B64-AD6F-CD91ACDC13FB}" destId="{4C5F504B-F035-439B-870C-0AC80A253679}" srcOrd="1" destOrd="0" presId="urn:microsoft.com/office/officeart/2005/8/layout/hList1"/>
    <dgm:cxn modelId="{BC718F4C-7A90-4948-B131-A3B692D3688F}" type="presParOf" srcId="{62FCBB54-5152-4D14-AABF-FD3BAAE08CBD}" destId="{97B6F3C0-E2A1-463F-B208-B8F8D04C9BD6}" srcOrd="1" destOrd="0" presId="urn:microsoft.com/office/officeart/2005/8/layout/hList1"/>
    <dgm:cxn modelId="{20E59C85-9092-4D92-8A35-76ABF9E3B440}" type="presParOf" srcId="{62FCBB54-5152-4D14-AABF-FD3BAAE08CBD}" destId="{4D4FCE26-7E5F-4B86-9EB5-1DB7EB796D3D}" srcOrd="2" destOrd="0" presId="urn:microsoft.com/office/officeart/2005/8/layout/hList1"/>
    <dgm:cxn modelId="{329BD382-CDE2-4626-97D0-215D9A573139}" type="presParOf" srcId="{4D4FCE26-7E5F-4B86-9EB5-1DB7EB796D3D}" destId="{B8A82C08-EC3D-459C-AB38-0B4EE00FC14A}" srcOrd="0" destOrd="0" presId="urn:microsoft.com/office/officeart/2005/8/layout/hList1"/>
    <dgm:cxn modelId="{706421F7-9EF3-47D0-9451-184F916868F7}" type="presParOf" srcId="{4D4FCE26-7E5F-4B86-9EB5-1DB7EB796D3D}" destId="{73E9A4CA-026F-4024-A6EA-8F259F1645A1}" srcOrd="1" destOrd="0" presId="urn:microsoft.com/office/officeart/2005/8/layout/hList1"/>
    <dgm:cxn modelId="{4AAE4109-AEC2-4B4C-BC3C-3A5ADB17B867}" type="presParOf" srcId="{62FCBB54-5152-4D14-AABF-FD3BAAE08CBD}" destId="{AD0EE373-308A-4CA5-8FD5-7EB8A091E1FB}" srcOrd="3" destOrd="0" presId="urn:microsoft.com/office/officeart/2005/8/layout/hList1"/>
    <dgm:cxn modelId="{5C0F1CFA-C3EE-471B-9BB3-12A975AFA4FF}" type="presParOf" srcId="{62FCBB54-5152-4D14-AABF-FD3BAAE08CBD}" destId="{9C42E971-A738-493B-ABA4-50AE7B846D9C}" srcOrd="4" destOrd="0" presId="urn:microsoft.com/office/officeart/2005/8/layout/hList1"/>
    <dgm:cxn modelId="{D19C47E7-7F50-4F02-BC4A-89E257783A36}" type="presParOf" srcId="{9C42E971-A738-493B-ABA4-50AE7B846D9C}" destId="{B839540E-DAF6-41DD-9ABB-D44CB929513A}" srcOrd="0" destOrd="0" presId="urn:microsoft.com/office/officeart/2005/8/layout/hList1"/>
    <dgm:cxn modelId="{2D648842-BFD1-43DB-BF7D-38719D629773}" type="presParOf" srcId="{9C42E971-A738-493B-ABA4-50AE7B846D9C}" destId="{2F49D878-FADB-4116-AD5D-DFAC1C50B01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C5CC9-DC3D-484A-B80B-50B350D2EAA0}">
      <dsp:nvSpPr>
        <dsp:cNvPr id="0" name=""/>
        <dsp:cNvSpPr/>
      </dsp:nvSpPr>
      <dsp:spPr>
        <a:xfrm>
          <a:off x="2075" y="818544"/>
          <a:ext cx="2023201" cy="526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Проблема чіткості </a:t>
          </a:r>
          <a:endParaRPr lang="uk-UA" sz="1500" kern="1200" dirty="0"/>
        </a:p>
      </dsp:txBody>
      <dsp:txXfrm>
        <a:off x="2075" y="818544"/>
        <a:ext cx="2023201" cy="526320"/>
      </dsp:txXfrm>
    </dsp:sp>
    <dsp:sp modelId="{4C5F504B-F035-439B-870C-0AC80A253679}">
      <dsp:nvSpPr>
        <dsp:cNvPr id="0" name=""/>
        <dsp:cNvSpPr/>
      </dsp:nvSpPr>
      <dsp:spPr>
        <a:xfrm>
          <a:off x="2075" y="1344864"/>
          <a:ext cx="2023201" cy="20175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/>
            <a:t>виникає на другому етапі і характеризується рівнем співпадання відображення обраними символами сформованої ідеї.</a:t>
          </a:r>
          <a:endParaRPr lang="uk-UA" sz="1500" kern="1200" noProof="0" dirty="0"/>
        </a:p>
      </dsp:txBody>
      <dsp:txXfrm>
        <a:off x="2075" y="1344864"/>
        <a:ext cx="2023201" cy="2017575"/>
      </dsp:txXfrm>
    </dsp:sp>
    <dsp:sp modelId="{B8A82C08-EC3D-459C-AB38-0B4EE00FC14A}">
      <dsp:nvSpPr>
        <dsp:cNvPr id="0" name=""/>
        <dsp:cNvSpPr/>
      </dsp:nvSpPr>
      <dsp:spPr>
        <a:xfrm>
          <a:off x="2308525" y="818544"/>
          <a:ext cx="2023201" cy="526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Проблема точності </a:t>
          </a:r>
          <a:endParaRPr lang="uk-UA" sz="1500" kern="1200" dirty="0"/>
        </a:p>
      </dsp:txBody>
      <dsp:txXfrm>
        <a:off x="2308525" y="818544"/>
        <a:ext cx="2023201" cy="526320"/>
      </dsp:txXfrm>
    </dsp:sp>
    <dsp:sp modelId="{73E9A4CA-026F-4024-A6EA-8F259F1645A1}">
      <dsp:nvSpPr>
        <dsp:cNvPr id="0" name=""/>
        <dsp:cNvSpPr/>
      </dsp:nvSpPr>
      <dsp:spPr>
        <a:xfrm>
          <a:off x="2308525" y="1344864"/>
          <a:ext cx="2023201" cy="20175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/>
            <a:t>притаманна третьому етапу і характеризується здатністю каналу технічно точно передати символи відправника.</a:t>
          </a:r>
          <a:endParaRPr lang="uk-UA" sz="1500" kern="1200" noProof="0" dirty="0"/>
        </a:p>
      </dsp:txBody>
      <dsp:txXfrm>
        <a:off x="2308525" y="1344864"/>
        <a:ext cx="2023201" cy="2017575"/>
      </dsp:txXfrm>
    </dsp:sp>
    <dsp:sp modelId="{B839540E-DAF6-41DD-9ABB-D44CB929513A}">
      <dsp:nvSpPr>
        <dsp:cNvPr id="0" name=""/>
        <dsp:cNvSpPr/>
      </dsp:nvSpPr>
      <dsp:spPr>
        <a:xfrm>
          <a:off x="4614975" y="818544"/>
          <a:ext cx="2023201" cy="526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Проблема ефективності </a:t>
          </a:r>
          <a:endParaRPr lang="uk-UA" sz="1500" kern="1200" dirty="0"/>
        </a:p>
      </dsp:txBody>
      <dsp:txXfrm>
        <a:off x="4614975" y="818544"/>
        <a:ext cx="2023201" cy="526320"/>
      </dsp:txXfrm>
    </dsp:sp>
    <dsp:sp modelId="{2F49D878-FADB-4116-AD5D-DFAC1C50B01D}">
      <dsp:nvSpPr>
        <dsp:cNvPr id="0" name=""/>
        <dsp:cNvSpPr/>
      </dsp:nvSpPr>
      <dsp:spPr>
        <a:xfrm>
          <a:off x="4614975" y="1344864"/>
          <a:ext cx="2023201" cy="20175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/>
            <a:t>проявляється в адекватній реакції отримувача на повідомлення відправника.</a:t>
          </a:r>
          <a:endParaRPr lang="uk-UA" sz="1500" kern="1200" noProof="0" dirty="0"/>
        </a:p>
      </dsp:txBody>
      <dsp:txXfrm>
        <a:off x="4614975" y="1344864"/>
        <a:ext cx="2023201" cy="20175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C5CC9-DC3D-484A-B80B-50B350D2EAA0}">
      <dsp:nvSpPr>
        <dsp:cNvPr id="0" name=""/>
        <dsp:cNvSpPr/>
      </dsp:nvSpPr>
      <dsp:spPr>
        <a:xfrm>
          <a:off x="2075" y="165414"/>
          <a:ext cx="2023201" cy="7208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Спотворення повідомлення</a:t>
          </a:r>
          <a:endParaRPr lang="uk-UA" sz="1500" kern="1200" dirty="0"/>
        </a:p>
      </dsp:txBody>
      <dsp:txXfrm>
        <a:off x="2075" y="165414"/>
        <a:ext cx="2023201" cy="720855"/>
      </dsp:txXfrm>
    </dsp:sp>
    <dsp:sp modelId="{4C5F504B-F035-439B-870C-0AC80A253679}">
      <dsp:nvSpPr>
        <dsp:cNvPr id="0" name=""/>
        <dsp:cNvSpPr/>
      </dsp:nvSpPr>
      <dsp:spPr>
        <a:xfrm>
          <a:off x="2075" y="886269"/>
          <a:ext cx="2023201" cy="31293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неумисні;</a:t>
          </a:r>
          <a:endParaRPr lang="uk-U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smtClean="0"/>
            <a:t>умисні (свідоме спотворення інформації);</a:t>
          </a:r>
          <a:endParaRPr lang="uk-UA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smtClean="0"/>
            <a:t>у результаті фільтрації інформації пiд час пересування її з рівня на рівень;</a:t>
          </a:r>
          <a:endParaRPr lang="uk-UA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у результаті статусних відмінностей сторін, що беруть участь в обміні.</a:t>
          </a:r>
          <a:endParaRPr lang="uk-UA" sz="1500" kern="1200" dirty="0"/>
        </a:p>
      </dsp:txBody>
      <dsp:txXfrm>
        <a:off x="2075" y="886269"/>
        <a:ext cx="2023201" cy="3129300"/>
      </dsp:txXfrm>
    </dsp:sp>
    <dsp:sp modelId="{B8A82C08-EC3D-459C-AB38-0B4EE00FC14A}">
      <dsp:nvSpPr>
        <dsp:cNvPr id="0" name=""/>
        <dsp:cNvSpPr/>
      </dsp:nvSpPr>
      <dsp:spPr>
        <a:xfrm>
          <a:off x="2308525" y="165414"/>
          <a:ext cx="2023201" cy="7208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Інформаційні перевантаження</a:t>
          </a:r>
          <a:endParaRPr lang="uk-UA" sz="1500" kern="1200" dirty="0"/>
        </a:p>
      </dsp:txBody>
      <dsp:txXfrm>
        <a:off x="2308525" y="165414"/>
        <a:ext cx="2023201" cy="720855"/>
      </dsp:txXfrm>
    </dsp:sp>
    <dsp:sp modelId="{73E9A4CA-026F-4024-A6EA-8F259F1645A1}">
      <dsp:nvSpPr>
        <dsp:cNvPr id="0" name=""/>
        <dsp:cNvSpPr/>
      </dsp:nvSpPr>
      <dsp:spPr>
        <a:xfrm>
          <a:off x="2308525" y="886269"/>
          <a:ext cx="2023201" cy="31293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великий обсяг інформації спричиняє можливий відсів важливої інформації через суб’єктивну оцінку її значущості керівником того чи іншого рівня.</a:t>
          </a:r>
          <a:endParaRPr lang="uk-UA" sz="1500" kern="1200" dirty="0"/>
        </a:p>
      </dsp:txBody>
      <dsp:txXfrm>
        <a:off x="2308525" y="886269"/>
        <a:ext cx="2023201" cy="3129300"/>
      </dsp:txXfrm>
    </dsp:sp>
    <dsp:sp modelId="{B839540E-DAF6-41DD-9ABB-D44CB929513A}">
      <dsp:nvSpPr>
        <dsp:cNvPr id="0" name=""/>
        <dsp:cNvSpPr/>
      </dsp:nvSpPr>
      <dsp:spPr>
        <a:xfrm>
          <a:off x="4614975" y="165414"/>
          <a:ext cx="2023201" cy="7208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Незадовільна структура організації </a:t>
          </a:r>
          <a:endParaRPr lang="uk-UA" sz="1500" kern="1200" dirty="0"/>
        </a:p>
      </dsp:txBody>
      <dsp:txXfrm>
        <a:off x="4614975" y="165414"/>
        <a:ext cx="2023201" cy="720855"/>
      </dsp:txXfrm>
    </dsp:sp>
    <dsp:sp modelId="{2F49D878-FADB-4116-AD5D-DFAC1C50B01D}">
      <dsp:nvSpPr>
        <dsp:cNvPr id="0" name=""/>
        <dsp:cNvSpPr/>
      </dsp:nvSpPr>
      <dsp:spPr>
        <a:xfrm>
          <a:off x="4614975" y="886269"/>
          <a:ext cx="2023201" cy="31293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/>
            <a:t>(багатоступеневий рівень управління підвищує вірогідність інформаційних перекручувань, тобто кожний рівень управління може фільтрувати і коригувати повідомлення).</a:t>
          </a:r>
          <a:endParaRPr lang="uk-UA" sz="1500" kern="1200" dirty="0"/>
        </a:p>
      </dsp:txBody>
      <dsp:txXfrm>
        <a:off x="4614975" y="886269"/>
        <a:ext cx="2023201" cy="3129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8641"/>
            <a:ext cx="5986667" cy="1296143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uk-UA" sz="2000" b="1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Кафедра Організації та економіки фармації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з післядипломною підготовкою</a:t>
            </a:r>
            <a:endParaRPr lang="ru-RU" sz="2000" u="sng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0172" y="1916832"/>
            <a:ext cx="6336704" cy="2304256"/>
          </a:xfrm>
        </p:spPr>
        <p:txBody>
          <a:bodyPr>
            <a:normAutofit/>
          </a:bodyPr>
          <a:lstStyle/>
          <a:p>
            <a:pPr algn="ctr"/>
            <a:r>
              <a:rPr lang="uk-UA" sz="2400" b="1" u="sng" dirty="0">
                <a:solidFill>
                  <a:schemeClr val="bg1"/>
                </a:solidFill>
              </a:rPr>
              <a:t>Лекція </a:t>
            </a:r>
            <a:r>
              <a:rPr lang="uk-UA" sz="2400" b="1" u="sng" dirty="0" smtClean="0">
                <a:solidFill>
                  <a:schemeClr val="bg1"/>
                </a:solidFill>
              </a:rPr>
              <a:t>5.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</a:rPr>
              <a:t>Управління процесом прийняття рішень.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640479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2026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та  маркетинг</a:t>
            </a:r>
            <a:endParaRPr lang="ru-RU" sz="2500" b="1" dirty="0"/>
          </a:p>
        </p:txBody>
      </p:sp>
      <p:pic>
        <p:nvPicPr>
          <p:cNvPr id="24578" name="Picture 2" descr="Прийняття рішень в менеджменті: різновиди, процеси, інструмен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84984"/>
            <a:ext cx="4513991" cy="25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</a:rPr>
              <a:t>План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tx1"/>
                </a:solidFill>
              </a:rPr>
              <a:t>лекції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uk-UA" sz="2400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r>
              <a:rPr lang="uk-UA" sz="2400" dirty="0" smtClean="0">
                <a:solidFill>
                  <a:schemeClr val="tx1"/>
                </a:solidFill>
              </a:rPr>
              <a:t>Поняття управлінського рішення в менеджменті;</a:t>
            </a:r>
          </a:p>
          <a:p>
            <a:pPr marL="502920" indent="-457200">
              <a:buAutoNum type="arabicPeriod"/>
            </a:pPr>
            <a:r>
              <a:rPr lang="uk-UA" sz="2400" dirty="0" smtClean="0"/>
              <a:t>Класифікація управлінських рішень та їх характеристика;</a:t>
            </a:r>
          </a:p>
          <a:p>
            <a:pPr marL="502920" indent="-457200">
              <a:buAutoNum type="arabicPeriod"/>
            </a:pPr>
            <a:r>
              <a:rPr lang="uk-UA" sz="2400" dirty="0" smtClean="0"/>
              <a:t>Умови прийняття управлінських рішень;</a:t>
            </a:r>
          </a:p>
          <a:p>
            <a:pPr marL="502920" indent="-457200">
              <a:buAutoNum type="arabicPeriod"/>
            </a:pPr>
            <a:r>
              <a:rPr lang="uk-UA" sz="2400" dirty="0" smtClean="0">
                <a:solidFill>
                  <a:schemeClr val="tx1"/>
                </a:solidFill>
              </a:rPr>
              <a:t>Моделі прийняття управлінських рішень.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Функції управління підприємством. Презентація уроку — Гипермаркет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8542" r="5565" b="10029"/>
          <a:stretch/>
        </p:blipFill>
        <p:spPr bwMode="auto">
          <a:xfrm>
            <a:off x="2843808" y="4365104"/>
            <a:ext cx="3029803" cy="158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6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Управлінське рішення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920880" cy="2232248"/>
          </a:xfrm>
        </p:spPr>
        <p:txBody>
          <a:bodyPr/>
          <a:lstStyle/>
          <a:p>
            <a:pPr algn="just"/>
            <a:r>
              <a:rPr lang="uk-UA" dirty="0"/>
              <a:t>це формалізований на альтернативних засадах метод менеджменту, за допомогою якого керуюча система організації отримує можливість безпосередньо впливати на керовану. </a:t>
            </a:r>
            <a:endParaRPr lang="ru-RU" dirty="0"/>
          </a:p>
        </p:txBody>
      </p:sp>
      <p:pic>
        <p:nvPicPr>
          <p:cNvPr id="14338" name="Picture 2" descr="Рішення, пошук і прийняття рішень - ПСИХОЛОГІ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60"/>
            <a:ext cx="39415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4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Класифікація управлінських </a:t>
            </a:r>
            <a:r>
              <a:rPr lang="uk-UA" dirty="0" smtClean="0"/>
              <a:t>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сферою охоплення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0954" y="227687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тривалістю дії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0954" y="2996952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рівнем прийняття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376" y="3717032"/>
            <a:ext cx="2448272" cy="78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 вирішуваних завдань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376" y="4653136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способом обґрунтування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1376" y="5381600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 способом </a:t>
            </a:r>
            <a:r>
              <a:rPr lang="uk-UA" dirty="0" smtClean="0"/>
              <a:t>прийняття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376" y="6165304"/>
            <a:ext cx="244827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 характером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131840" y="1556792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загальні та часткові</a:t>
            </a:r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149775" y="2348880"/>
            <a:ext cx="4824536" cy="43204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перспективні, поточні, оперативні</a:t>
            </a:r>
            <a:endParaRPr lang="ru-RU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49775" y="2996952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на вищому рівні, на середньому рівні, на нижчому рівні</a:t>
            </a:r>
            <a:endParaRPr lang="uk-UA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125213" y="3717032"/>
            <a:ext cx="4824536" cy="77850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організаційні запрограмовані (мала кількість альтернатив), організаційні незапрограмовані, компромісні </a:t>
            </a:r>
            <a:endParaRPr lang="uk-UA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125213" y="4708215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інтуїтивні, базуються на судженнях, раціональні</a:t>
            </a:r>
            <a:endParaRPr lang="uk-UA" dirty="0"/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123784" y="5396349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одноособові, колегіальні </a:t>
            </a:r>
            <a:r>
              <a:rPr lang="uk-UA" dirty="0" smtClean="0"/>
              <a:t>колективні</a:t>
            </a:r>
            <a:endParaRPr lang="uk-UA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183698" y="6201308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економічні, технологічні, соціально-психологічні, адміністративні </a:t>
            </a:r>
          </a:p>
        </p:txBody>
      </p:sp>
    </p:spTree>
    <p:extLst>
      <p:ext uri="{BB962C8B-B14F-4D97-AF65-F5344CB8AC3E}">
        <p14:creationId xmlns:p14="http://schemas.microsoft.com/office/powerpoint/2010/main" val="2276497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Характеристика інтуїтивних 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7776864" cy="34563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/>
              <a:t>І</a:t>
            </a:r>
            <a:r>
              <a:rPr lang="uk-UA" b="1" dirty="0" smtClean="0"/>
              <a:t>нтуїтивне </a:t>
            </a:r>
            <a:r>
              <a:rPr lang="uk-UA" b="1" dirty="0"/>
              <a:t>рішення</a:t>
            </a:r>
            <a:r>
              <a:rPr lang="uk-UA" dirty="0"/>
              <a:t> — це вибір, зроблений тільки на основі відчуття того, що він правильний. Особа, яка приймає рішення, не займається при цьому свідомим зважуванням «за» і «проти» по кожній альтернативі і не потребує розуміння ситуації. Просто менеджер робить вибір. Фахівець з управління Пітер </a:t>
            </a:r>
            <a:r>
              <a:rPr lang="uk-UA" dirty="0" err="1"/>
              <a:t>Шодербек</a:t>
            </a:r>
            <a:r>
              <a:rPr lang="uk-UA" dirty="0"/>
              <a:t> вказує, що у той час як збільшення кількості інформації про проблему може надавати помітну допомогу в прийнятті рішень керівникам середньої ланки, представникам вищого ешелону управління як і раніше приходиться спиратися на інтуїцію.</a:t>
            </a:r>
          </a:p>
        </p:txBody>
      </p:sp>
    </p:spTree>
    <p:extLst>
      <p:ext uri="{BB962C8B-B14F-4D97-AF65-F5344CB8AC3E}">
        <p14:creationId xmlns:p14="http://schemas.microsoft.com/office/powerpoint/2010/main" val="122272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Рішення, засновані на судженнях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1556792"/>
            <a:ext cx="7848872" cy="51845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b="1" dirty="0"/>
              <a:t>Рішення, засновані на судженнях</a:t>
            </a:r>
            <a:r>
              <a:rPr lang="uk-UA" sz="1600" dirty="0"/>
              <a:t> — це вибір, обумовлений знаннями або накопиченим досвідом. Менеджер використовує знання про те, що відбулося в подібних ситуаціях раніше, щоб спрогнозувати результат альтернативних варіантів вибору в поточній ситуації. Спираючи на здоровий глузд, він вибирає альтернативу, що принесла успіх у минулому. </a:t>
            </a:r>
          </a:p>
          <a:p>
            <a:r>
              <a:rPr lang="uk-UA" sz="1600" dirty="0"/>
              <a:t>Судження як основа організаційного рішення корисно, оскільки багато ситуацій в організаціях мають тенденцію до частого повторення. У цьому випадку раніше прийняте рішення може спрацювати знову не гірше, ніж колись (це основне достоїнство запрограмованих рішень). Оскільки рішення на підставі судження приймається в голові менеджера, воно характеризується таким значним достоїнством, як швидкість і дешевина його прийняття. Воно спирається на здоровий глузд, але істинний здоровий глузд зустрічається дуже </a:t>
            </a:r>
            <a:r>
              <a:rPr lang="uk-UA" sz="1600" dirty="0" err="1"/>
              <a:t>рідко</a:t>
            </a:r>
            <a:r>
              <a:rPr lang="uk-UA" sz="1600" dirty="0"/>
              <a:t>. Це тим більше вірно, коли приходиться мати справу з людьми, позаяк найчастіше ситуація спотворюється потребами людей та іншими факторами. Але одного лише судження буде недостатньо для ухвалення рішення, коли ситуація унікальна чи дуже складна.</a:t>
            </a:r>
          </a:p>
        </p:txBody>
      </p:sp>
    </p:spTree>
    <p:extLst>
      <p:ext uri="{BB962C8B-B14F-4D97-AF65-F5344CB8AC3E}">
        <p14:creationId xmlns:p14="http://schemas.microsoft.com/office/powerpoint/2010/main" val="1669988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1946"/>
            <a:ext cx="7239000" cy="637427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Фактори впливу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2448272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ступінь ризику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834" y="2532513"/>
            <a:ext cx="2448272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час</a:t>
            </a:r>
            <a:r>
              <a:rPr lang="uk-UA" sz="1600" dirty="0"/>
              <a:t> </a:t>
            </a:r>
            <a:r>
              <a:rPr lang="uk-UA" sz="1600" b="1" dirty="0"/>
              <a:t>для прийняття рішення</a:t>
            </a:r>
            <a:r>
              <a:rPr lang="uk-UA" sz="1600" dirty="0"/>
              <a:t> 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3570076"/>
            <a:ext cx="2448272" cy="7826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ступінь підтримки менеджера колективом</a:t>
            </a:r>
            <a:r>
              <a:rPr lang="uk-UA" sz="1600" dirty="0"/>
              <a:t> 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4869160"/>
            <a:ext cx="2448272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особисті здібності менеджера</a:t>
            </a:r>
            <a:r>
              <a:rPr lang="uk-UA" sz="1600" dirty="0"/>
              <a:t> 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0595" y="5877271"/>
            <a:ext cx="2448272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/>
              <a:t>політика організації</a:t>
            </a:r>
            <a:r>
              <a:rPr lang="uk-UA" sz="1600" dirty="0"/>
              <a:t> 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131840" y="1556792"/>
            <a:ext cx="4824536" cy="576064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/>
              <a:t>завжди існує ймовірність прийняття неправильного рішення</a:t>
            </a:r>
            <a:endParaRPr lang="ru-RU" sz="1600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25213" y="2265379"/>
            <a:ext cx="4824536" cy="792088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/>
              <a:t>обсяг часу, який менеджер може використати для прийняття рішення, часто обмежена.</a:t>
            </a: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141820" y="3189990"/>
            <a:ext cx="4824536" cy="182318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dirty="0"/>
              <a:t>цей фактор характеризує те, що нових менеджерів сприймають не зразу. Якщо порозуміння і підтримки інших менеджерів і підлеглих не вистачає, то проблему слід усувати за рахунок своїх особистих рис, які повинні сприяти виконанню прийнятих рішень.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131840" y="5074539"/>
            <a:ext cx="4824536" cy="504056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dirty="0"/>
              <a:t>один з найбільш важливих факторів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3203848" y="5744355"/>
            <a:ext cx="4824536" cy="768955"/>
          </a:xfrm>
          <a:prstGeom prst="wedgeRoundRectCallout">
            <a:avLst>
              <a:gd name="adj1" fmla="val -57325"/>
              <a:gd name="adj2" fmla="val -156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dirty="0"/>
              <a:t>Статус, влада, престиж, легкість виконання – усе це може вплинути на прийняття того чи іншого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414615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Умови прийняття управлінських рішень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7776864" cy="4536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/>
              <a:t>Пра­во прийняття</a:t>
            </a:r>
            <a:r>
              <a:rPr lang="uk-UA" dirty="0"/>
              <a:t> рішень мають усі менеджери, але відповідні їх групи можуть приймати тільки конкретні рішення, а загальні рішення можуть приймати лише тільки лінійні керівники.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/>
              <a:t>Повноваження </a:t>
            </a:r>
            <a:r>
              <a:rPr lang="uk-UA" dirty="0"/>
              <a:t>характеризує межу між групами менеджерів при прийнятті рішень. Наприклад, завідувачі відділами оптової фармацевтичної фірми не можуть приймати рішення, які згідно посадових обов'язків може приймати тільки директор підприємства.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/>
              <a:t>Обов'язковість</a:t>
            </a:r>
            <a:r>
              <a:rPr lang="uk-UA" dirty="0"/>
              <a:t> вимагає від менеджера обов'язкового прийняття рішення, якщо цього потребує ситуація, що склалась в організації.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/>
              <a:t>Компетентність</a:t>
            </a:r>
            <a:r>
              <a:rPr lang="uk-UA" dirty="0"/>
              <a:t> характеризує вміння менеджера  приймати кваліфіковані рішення.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/>
              <a:t>Відповідальність</a:t>
            </a:r>
            <a:r>
              <a:rPr lang="uk-UA" dirty="0"/>
              <a:t> показує, які санкції можна застосовувати сто­совно менеджера в результаті прийняття невдалого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20021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Основні моделі прийняття рішень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24"/>
            <a:ext cx="792088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122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242048" cy="62632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/>
              <a:t>Характеристика </a:t>
            </a:r>
            <a:r>
              <a:rPr lang="uk-UA" sz="2000" u="sng" dirty="0" smtClean="0"/>
              <a:t>класичної моделі </a:t>
            </a:r>
            <a:r>
              <a:rPr lang="uk-UA" sz="2000" dirty="0" smtClean="0"/>
              <a:t>прийняття управлінських рішень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784887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Спирається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поняття “</a:t>
            </a:r>
            <a:r>
              <a:rPr lang="uk-UA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раціональності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 в прийнятті рішень. Передбачається, що особа, яка приймає рішення повинна бути об’єктивною і логічною, мати чітку ціль, і усі дії в процесі прийняття рішень направлені на вибір найкращої альтернативи. </a:t>
            </a:r>
            <a:endParaRPr lang="uk-UA" sz="1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67775021"/>
              </p:ext>
            </p:extLst>
          </p:nvPr>
        </p:nvGraphicFramePr>
        <p:xfrm>
          <a:off x="1187624" y="190547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79663" y="6093296"/>
            <a:ext cx="784887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Діяти згідно з поданою моделлю можливо в умовах наявності повного масиву інформації, що достатньо проблематично на практиці.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9369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242048" cy="62632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/>
              <a:t>Характеристика </a:t>
            </a:r>
            <a:r>
              <a:rPr lang="uk-UA" sz="2000" u="sng" dirty="0" smtClean="0"/>
              <a:t>поведінкової моделі </a:t>
            </a:r>
            <a:r>
              <a:rPr lang="uk-UA" sz="2000" dirty="0" smtClean="0"/>
              <a:t>прийняття управлінських рішень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742960"/>
            <a:ext cx="7992888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400" dirty="0"/>
              <a:t>Виходячи з цих характеристик, Г. Саймон визначив два ключових поняття поведінкової моделі:</a:t>
            </a:r>
          </a:p>
          <a:p>
            <a:pPr algn="just"/>
            <a:r>
              <a:rPr lang="uk-UA" sz="1400" dirty="0"/>
              <a:t>“</a:t>
            </a:r>
            <a:r>
              <a:rPr lang="uk-UA" sz="1400" i="1" dirty="0"/>
              <a:t>обмеженої раціональності</a:t>
            </a:r>
            <a:r>
              <a:rPr lang="uk-UA" sz="1400" dirty="0"/>
              <a:t>”, що означає здатність людей тільки намагатися приймати раціональні рішення, проте їх раціональність завжди буде обмеженою;</a:t>
            </a:r>
          </a:p>
          <a:p>
            <a:pPr algn="just"/>
            <a:r>
              <a:rPr lang="uk-UA" sz="1400" dirty="0"/>
              <a:t>“</a:t>
            </a:r>
            <a:r>
              <a:rPr lang="uk-UA" sz="1400" i="1" dirty="0"/>
              <a:t>досягнення задоволеності</a:t>
            </a:r>
            <a:r>
              <a:rPr lang="uk-UA" sz="1400" dirty="0"/>
              <a:t>”, тобто менеджери прагнуть, щоб їх вибір при прийнятті рішення був оптимальним, пересилюючи можливий ризик.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56969636"/>
              </p:ext>
            </p:extLst>
          </p:nvPr>
        </p:nvGraphicFramePr>
        <p:xfrm>
          <a:off x="580800" y="2127955"/>
          <a:ext cx="7200800" cy="4547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9902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42048" cy="62632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/>
              <a:t>Характеристика </a:t>
            </a:r>
            <a:r>
              <a:rPr lang="uk-UA" sz="2000" u="sng" dirty="0" smtClean="0"/>
              <a:t>ірраціональної моделі </a:t>
            </a:r>
            <a:r>
              <a:rPr lang="uk-UA" sz="2000" dirty="0" smtClean="0"/>
              <a:t>прийняття управлінських рішень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5157192"/>
            <a:ext cx="7992888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/>
              <a:t>Б</a:t>
            </a:r>
            <a:r>
              <a:rPr lang="uk-UA" sz="1600" dirty="0" smtClean="0"/>
              <a:t>азується </a:t>
            </a:r>
            <a:r>
              <a:rPr lang="uk-UA" sz="1600" dirty="0"/>
              <a:t>на припущенні, що особи, приймаючі рішення, у більшості ірраціональні в цьому процесі. Цей підхід стверджує, що рішення приймається ще до того, як досліджуються альтернативи. Використовується така модель частіше всього у випадках, які стосуються принципово нових, складно вирішуваних і надзвичайних рішень, а також тоді, коли менеджер або група менеджерів має достатньо влади для прийняття рішення.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052736"/>
            <a:ext cx="604867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77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8423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/>
              <a:t>Процес вироблення раціональних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управлінських </a:t>
            </a:r>
            <a:r>
              <a:rPr lang="uk-UA" sz="2800" dirty="0" smtClean="0"/>
              <a:t>рішень</a:t>
            </a:r>
            <a:endParaRPr lang="ru-RU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24744"/>
            <a:ext cx="762585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08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239000" cy="84235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Вплив типу проблеми на вибір стилю рішення</a:t>
            </a:r>
            <a:endParaRPr lang="uk-UA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29" y="1268760"/>
            <a:ext cx="6890998" cy="480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03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26328"/>
          </a:xfrm>
        </p:spPr>
        <p:txBody>
          <a:bodyPr/>
          <a:lstStyle/>
          <a:p>
            <a:pPr algn="ctr"/>
            <a:r>
              <a:rPr lang="uk-UA" dirty="0"/>
              <a:t>наука управління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7704856" cy="223224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i="1" dirty="0"/>
              <a:t>наука про прийняття рішень, системний аналіз, наука про системи, дослідження операцій</a:t>
            </a:r>
            <a:r>
              <a:rPr lang="uk-UA" dirty="0"/>
              <a:t>), яка реалізується за допомогою: </a:t>
            </a:r>
            <a:r>
              <a:rPr lang="uk-UA" b="1" dirty="0"/>
              <a:t>застосування наукового методу; використання системної орієнтації; застосування моделей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036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Схема використання наукового </a:t>
            </a:r>
            <a:r>
              <a:rPr lang="uk-UA" dirty="0" smtClean="0"/>
              <a:t>методу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2090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1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698336"/>
          </a:xfrm>
        </p:spPr>
        <p:txBody>
          <a:bodyPr>
            <a:normAutofit/>
          </a:bodyPr>
          <a:lstStyle/>
          <a:p>
            <a:r>
              <a:rPr lang="uk-UA" dirty="0"/>
              <a:t>Схема розробки </a:t>
            </a:r>
            <a:r>
              <a:rPr lang="uk-UA" dirty="0" smtClean="0"/>
              <a:t>моделей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59"/>
            <a:ext cx="5412277" cy="351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845274"/>
              </p:ext>
            </p:extLst>
          </p:nvPr>
        </p:nvGraphicFramePr>
        <p:xfrm>
          <a:off x="251520" y="980728"/>
          <a:ext cx="7776864" cy="201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2016224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2000" cap="all" dirty="0" smtClean="0">
                        <a:effectLst/>
                      </a:endParaRPr>
                    </a:p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Модель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відображення в схемі, формулі, взірці тощо характерних ознак об'єкту, який досліджується. Бувають моделі: </a:t>
                      </a:r>
                      <a:r>
                        <a:rPr lang="uk-UA" sz="2000" b="1" dirty="0">
                          <a:effectLst/>
                        </a:rPr>
                        <a:t>фізичні</a:t>
                      </a:r>
                      <a:r>
                        <a:rPr lang="uk-UA" sz="2000" dirty="0">
                          <a:effectLst/>
                        </a:rPr>
                        <a:t> (відображають збільшене або зменшене опи­сання об'єкту); </a:t>
                      </a:r>
                      <a:r>
                        <a:rPr lang="uk-UA" sz="2000" b="1" dirty="0">
                          <a:effectLst/>
                        </a:rPr>
                        <a:t>аналогові</a:t>
                      </a:r>
                      <a:r>
                        <a:rPr lang="uk-UA" sz="2000" dirty="0">
                          <a:effectLst/>
                        </a:rPr>
                        <a:t> (поводять себе так, як реальні об'єкти, але зовнішньо вони не схожі на них); </a:t>
                      </a:r>
                      <a:r>
                        <a:rPr lang="uk-UA" sz="2000" b="1" dirty="0">
                          <a:effectLst/>
                        </a:rPr>
                        <a:t>математичні або символічн</a:t>
                      </a:r>
                      <a:r>
                        <a:rPr lang="uk-UA" sz="2000" dirty="0">
                          <a:effectLst/>
                        </a:rPr>
                        <a:t>і (використання символів для опису властивостей або характеристик об'єкту).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833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543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Комунікації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7848872" cy="1080120"/>
          </a:xfrm>
        </p:spPr>
        <p:txBody>
          <a:bodyPr/>
          <a:lstStyle/>
          <a:p>
            <a:pPr algn="just"/>
            <a:r>
              <a:rPr lang="uk-UA" dirty="0"/>
              <a:t>це обмін інформацією, її змістом між двома і більше людьми (працівниками)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264696" cy="464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719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Характеристика комунікаційного процесу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20672"/>
              </p:ext>
            </p:extLst>
          </p:nvPr>
        </p:nvGraphicFramePr>
        <p:xfrm>
          <a:off x="251520" y="1772816"/>
          <a:ext cx="7848872" cy="4752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8872"/>
              </a:tblGrid>
              <a:tr h="4752528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dirty="0" smtClean="0">
                        <a:effectLst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effectLst/>
                        </a:rPr>
                        <a:t>Комунікаційний </a:t>
                      </a:r>
                      <a:r>
                        <a:rPr lang="uk-UA" sz="2000" b="1" dirty="0">
                          <a:effectLst/>
                        </a:rPr>
                        <a:t>процес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процес обміну інформацією на засадах використання певних складових та реалізації відповідних етапів з метою розв'язання конкретної проблеми. У процесі обміну інформацією виділяють п’ять базові складові елементи процесу </a:t>
                      </a:r>
                      <a:r>
                        <a:rPr lang="uk-UA" sz="2000" dirty="0" smtClean="0">
                          <a:effectLst/>
                        </a:rPr>
                        <a:t>комунікацій: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відправник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(джерело)  </a:t>
                      </a:r>
                      <a:r>
                        <a:rPr lang="uk-UA" sz="20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2000" dirty="0">
                          <a:effectLst/>
                        </a:rPr>
                        <a:t> це особа або організація, яка генерує ідеї, збирає інформацію і передає </a:t>
                      </a:r>
                      <a:r>
                        <a:rPr lang="uk-UA" sz="2000" dirty="0" smtClean="0">
                          <a:effectLst/>
                        </a:rPr>
                        <a:t>її: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повідомлення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власне інформаційна ідея, яка закодована за допомогою </a:t>
                      </a:r>
                      <a:r>
                        <a:rPr lang="uk-UA" sz="2000" dirty="0" smtClean="0">
                          <a:effectLst/>
                        </a:rPr>
                        <a:t>символів;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канал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засіб передачі </a:t>
                      </a:r>
                      <a:r>
                        <a:rPr lang="uk-UA" sz="2000" dirty="0" smtClean="0">
                          <a:effectLst/>
                        </a:rPr>
                        <a:t>інформації;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отримувач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(споживач) – особа або організація, для якої призначена </a:t>
                      </a:r>
                      <a:r>
                        <a:rPr lang="uk-UA" sz="2000" dirty="0" smtClean="0">
                          <a:effectLst/>
                        </a:rPr>
                        <a:t>інформація;</a:t>
                      </a:r>
                      <a:endParaRPr lang="ru-RU" sz="2000" dirty="0" smtClean="0">
                        <a:effectLst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uk-UA" sz="2000" b="1" dirty="0" smtClean="0">
                          <a:effectLst/>
                        </a:rPr>
                        <a:t>реакція </a:t>
                      </a:r>
                      <a:r>
                        <a:rPr lang="uk-UA" sz="2000" dirty="0">
                          <a:effectLst/>
                        </a:rPr>
                        <a:t>– результат сприйняття отримувачем інформації.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884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346408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Взаємозв’язок складових елементів та етапів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>комунікаційного </a:t>
            </a:r>
            <a:r>
              <a:rPr lang="uk-UA" sz="2800" dirty="0" smtClean="0"/>
              <a:t>процесу</a:t>
            </a:r>
            <a:endParaRPr lang="ru-RU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95146"/>
            <a:ext cx="7344816" cy="523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87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Три критичні проблеми в комунікації</a:t>
            </a:r>
            <a:endParaRPr lang="ru-RU" sz="2800" dirty="0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683568" y="1556792"/>
          <a:ext cx="6640252" cy="4180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7596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Перешкоди на шляху ефективної комунікації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07504" y="1340768"/>
          <a:ext cx="7992888" cy="1125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92888"/>
              </a:tblGrid>
              <a:tr h="1125096">
                <a:tc>
                  <a:txBody>
                    <a:bodyPr/>
                    <a:lstStyle/>
                    <a:p>
                      <a:pPr algn="just"/>
                      <a:r>
                        <a:rPr kumimoji="0"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Перешкоди (шуми) 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 будь-які додаткові сигнали, непередбачені джерелом інформації, які спотворюють повідомлення, викривлюють його сутність або зміст, спричиняють помилки в його передачі. Перешкоди практично завжди супроводжують комунікації.</a:t>
                      </a:r>
                      <a:endParaRPr kumimoji="0" lang="uk-U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" name="Схема 3"/>
          <p:cNvGraphicFramePr/>
          <p:nvPr>
            <p:extLst/>
          </p:nvPr>
        </p:nvGraphicFramePr>
        <p:xfrm>
          <a:off x="827584" y="2608096"/>
          <a:ext cx="6640252" cy="4180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3909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Перешкоди в </a:t>
            </a:r>
            <a:r>
              <a:rPr lang="uk-UA" sz="2800" dirty="0" err="1" smtClean="0"/>
              <a:t>міжособистістих</a:t>
            </a:r>
            <a:r>
              <a:rPr lang="uk-UA" sz="2800" dirty="0" smtClean="0"/>
              <a:t> комунікації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07504" y="1340768"/>
          <a:ext cx="7992888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92888"/>
              </a:tblGrid>
              <a:tr h="864096"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Найбільш поширеними в </a:t>
                      </a:r>
                      <a:r>
                        <a:rPr kumimoji="0"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міжособистісних комунікаціях перешкодами </a:t>
                      </a: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є: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сприйняття,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семантика,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невербальні перешкоди,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якість зворотного зв’язку,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невміння слухати.</a:t>
                      </a:r>
                      <a:endParaRPr kumimoji="0" lang="uk-U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194" name="Picture 2" descr="Без YouTube, соцмереж і новин навколо. Як і навіщо зменшувати інформаційний  шум | D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2790056" cy="279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539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Перешкоди, які викликані сприйняттям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0053" y="1412776"/>
            <a:ext cx="7573293" cy="52334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114300" lvl="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tabLst>
                <a:tab pos="555625" algn="l"/>
              </a:tabLst>
            </a:pP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	Людині</a:t>
            </a:r>
            <a:r>
              <a:rPr lang="uk-UA" sz="1650" spc="-5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притаманне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сприйняття оточення не через реальність того, що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</a:t>
            </a:r>
            <a:r>
              <a:rPr lang="uk-UA" sz="1650" spc="-3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бувається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через</a:t>
            </a:r>
            <a:r>
              <a:rPr lang="uk-UA" sz="165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її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власне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сприйняття.</a:t>
            </a:r>
            <a:r>
              <a:rPr lang="uk-UA" sz="1650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Незначна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частина</a:t>
            </a:r>
            <a:r>
              <a:rPr lang="uk-UA" sz="1650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3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</a:t>
            </a:r>
            <a:r>
              <a:rPr lang="uk-UA" sz="1650" spc="-2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мації</a:t>
            </a:r>
            <a:r>
              <a:rPr lang="uk-UA" sz="1650" spc="-7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людиною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сприймається</a:t>
            </a:r>
            <a:r>
              <a:rPr lang="uk-UA" sz="1650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запам’ятовується.</a:t>
            </a:r>
            <a:r>
              <a:rPr lang="uk-UA" sz="1650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Доведено,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що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найкраще сприймається і запам’ятовується інформація, яка:</a:t>
            </a:r>
            <a:endParaRPr lang="uk-UA" sz="1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 algn="just">
              <a:lnSpc>
                <a:spcPts val="1775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775" algn="l"/>
              </a:tabLst>
            </a:pP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підтверджує</a:t>
            </a:r>
            <a:r>
              <a:rPr lang="uk-UA" sz="1650" spc="-3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 err="1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власнi</a:t>
            </a:r>
            <a:r>
              <a:rPr lang="uk-UA" sz="1650" spc="-3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погляди;</a:t>
            </a:r>
            <a:endParaRPr lang="uk-UA" sz="1100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742950" marR="114300" lvl="1" indent="-28575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140" algn="l"/>
              </a:tabLst>
            </a:pP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суттєво відрізняється від тієї інформації, що існує, за якимись</a:t>
            </a:r>
            <a:r>
              <a:rPr lang="uk-UA" sz="1650" spc="-10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параметрами.</a:t>
            </a:r>
            <a:endParaRPr lang="uk-UA" sz="1100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742950" marR="114300" lvl="1" indent="-28575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140" algn="l"/>
              </a:tabLst>
            </a:pPr>
            <a:endParaRPr lang="uk-UA" sz="1100" dirty="0" smtClean="0">
              <a:solidFill>
                <a:srgbClr val="231F20"/>
              </a:solidFill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R="114300" lvl="1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tabLst>
                <a:tab pos="612140" algn="l"/>
              </a:tabLst>
            </a:pP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Різниця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 сприйнятті обумовлюється конфліктами у сфері компетенції,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різницею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судженнях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відправника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</a:t>
            </a:r>
            <a:r>
              <a:rPr lang="uk-UA" sz="1650" spc="-5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одержувача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інформації. Відбувається це через те, що:</a:t>
            </a:r>
            <a:endParaRPr lang="uk-UA" sz="165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 algn="just">
              <a:lnSpc>
                <a:spcPts val="1830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775" algn="l"/>
              </a:tabLst>
            </a:pP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люди</a:t>
            </a:r>
            <a:r>
              <a:rPr lang="uk-UA" sz="1650" spc="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інтерпретують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одну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й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ту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саму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інформацію</a:t>
            </a:r>
            <a:r>
              <a:rPr lang="uk-UA" sz="1650" spc="1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по-</a:t>
            </a:r>
            <a:r>
              <a:rPr lang="uk-UA" sz="1650" spc="-2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різ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ному</a:t>
            </a:r>
            <a:r>
              <a:rPr lang="uk-UA" sz="1650" spc="-7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залежно</a:t>
            </a:r>
            <a:r>
              <a:rPr lang="uk-UA" sz="1650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</a:t>
            </a:r>
            <a:r>
              <a:rPr lang="uk-UA" sz="1650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досвіду;</a:t>
            </a:r>
            <a:endParaRPr lang="uk-UA" sz="165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marR="114300" lvl="1" indent="-28575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140" algn="l"/>
              </a:tabLst>
            </a:pP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існують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 err="1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розбiжностi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у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судженнях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за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психологічними</a:t>
            </a:r>
            <a:r>
              <a:rPr lang="uk-UA" sz="1650" spc="-7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мо</a:t>
            </a:r>
            <a:r>
              <a:rPr lang="uk-UA" sz="1650" spc="-2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тивами</a:t>
            </a:r>
            <a:r>
              <a:rPr lang="uk-UA" sz="1650" spc="-45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(потреби,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інтереси,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емоційний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стан,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оточення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людини);</a:t>
            </a:r>
            <a:endParaRPr lang="uk-UA" sz="1100" dirty="0">
              <a:latin typeface="Calibri" panose="020F0502020204030204" pitchFamily="34" charset="0"/>
              <a:ea typeface="Tahoma" panose="020B0604030504040204" pitchFamily="34" charset="0"/>
            </a:endParaRPr>
          </a:p>
          <a:p>
            <a:pPr marL="742950" lvl="1" indent="-285750" algn="just">
              <a:lnSpc>
                <a:spcPts val="1840"/>
              </a:lnSpc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12775" algn="l"/>
              </a:tabLst>
            </a:pP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соціальні</a:t>
            </a:r>
            <a:r>
              <a:rPr lang="uk-UA" sz="1650" spc="36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настанови</a:t>
            </a:r>
            <a:r>
              <a:rPr lang="uk-UA" sz="1650" spc="36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зсувають</a:t>
            </a:r>
            <a:r>
              <a:rPr lang="uk-UA" sz="1650" spc="36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сприйняття</a:t>
            </a:r>
            <a:r>
              <a:rPr lang="uk-UA" sz="1650" spc="36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людини</a:t>
            </a:r>
            <a:r>
              <a:rPr lang="uk-UA" sz="1650" spc="365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 </a:t>
            </a:r>
            <a:r>
              <a:rPr lang="uk-UA" sz="1650" spc="-25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та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впливають</a:t>
            </a:r>
            <a:r>
              <a:rPr lang="uk-UA" sz="1650" spc="-4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її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поведінку.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Невдалий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досвід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спілкування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</a:t>
            </a:r>
            <a:r>
              <a:rPr lang="uk-UA" sz="1650" spc="-4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людиною</a:t>
            </a:r>
            <a:r>
              <a:rPr lang="uk-UA" sz="1650" spc="-8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викликає</a:t>
            </a:r>
            <a:r>
              <a:rPr lang="uk-UA" sz="1650" spc="-9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упереджене</a:t>
            </a:r>
            <a:r>
              <a:rPr lang="uk-UA" sz="1650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</a:t>
            </a:r>
            <a:r>
              <a:rPr lang="uk-UA" sz="1650" spc="-9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неї</a:t>
            </a:r>
            <a:r>
              <a:rPr lang="uk-UA" sz="1650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ставлення</a:t>
            </a:r>
            <a:r>
              <a:rPr lang="uk-UA" sz="1650" spc="-9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і,</a:t>
            </a:r>
            <a:r>
              <a:rPr lang="uk-UA" sz="1650" spc="-8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навпаки,</a:t>
            </a:r>
            <a:r>
              <a:rPr lang="uk-UA" sz="1650" spc="-9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стійка</a:t>
            </a:r>
            <a:r>
              <a:rPr lang="uk-UA" sz="1650" spc="-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позитивна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думка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людину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дозволяє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пробачати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її</a:t>
            </a:r>
            <a:r>
              <a:rPr lang="uk-UA" sz="1650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окремі негативні вчинки</a:t>
            </a: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;</a:t>
            </a:r>
          </a:p>
          <a:p>
            <a:pPr marL="742950" marR="62865" lvl="1" indent="-285750" algn="just">
              <a:lnSpc>
                <a:spcPct val="91000"/>
              </a:lnSpc>
              <a:spcBef>
                <a:spcPts val="555"/>
              </a:spcBef>
              <a:spcAft>
                <a:spcPts val="0"/>
              </a:spcAft>
              <a:buClr>
                <a:srgbClr val="231F20"/>
              </a:buClr>
              <a:buSzPts val="1650"/>
              <a:buFont typeface="Tahoma" panose="020B0604030504040204" pitchFamily="34" charset="0"/>
              <a:buChar char="—"/>
              <a:tabLst>
                <a:tab pos="661670" algn="l"/>
              </a:tabLst>
            </a:pP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інформація </a:t>
            </a:r>
            <a:r>
              <a:rPr lang="uk-UA" sz="1650" dirty="0">
                <a:solidFill>
                  <a:srgbClr val="231F20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вступає у протиріччя з усталеною думкою та досвідом або відторгається повністю, або викривлюється відповідно до ставлення та досвіду.</a:t>
            </a:r>
            <a:endParaRPr lang="uk-UA" sz="1100" spc="0" dirty="0">
              <a:effectLst/>
              <a:latin typeface="Calibri" panose="020F050202020403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03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239000" cy="50405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Семантичні бар’єри 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052736"/>
            <a:ext cx="7992888" cy="14733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114300" lvl="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tabLst>
                <a:tab pos="555625" algn="l"/>
              </a:tabLst>
            </a:pP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uk-UA" sz="1600" dirty="0"/>
              <a:t>викликані можливістю тлумачення одних і тих самих слів по-різному людьми або групами людей. Семантичні варіації часто стають причиною нерозуміння або неправильного розуміння відправленого повідомлення </a:t>
            </a:r>
            <a:r>
              <a:rPr lang="uk-UA" sz="1600" dirty="0" smtClean="0"/>
              <a:t>одержувачем</a:t>
            </a:r>
            <a:r>
              <a:rPr lang="uk-UA" sz="1600" dirty="0"/>
              <a:t>. Найбільш складно сприймаються професійні терміни, некоректно побудовані фрази або інформація, яка не може бути зрозуміла однозначно. Семантичні проблеми можуть виникати також у </a:t>
            </a:r>
            <a:r>
              <a:rPr lang="uk-UA" sz="1600" dirty="0" err="1"/>
              <a:t>разi</a:t>
            </a:r>
            <a:r>
              <a:rPr lang="uk-UA" sz="1600" dirty="0"/>
              <a:t> некоректного перекладу.</a:t>
            </a:r>
            <a:endParaRPr lang="uk-UA" sz="1100" spc="0" dirty="0">
              <a:effectLst/>
              <a:latin typeface="Calibri" panose="020F0502020204030204" pitchFamily="34" charset="0"/>
              <a:ea typeface="Tahoma" panose="020B0604030504040204" pitchFamily="34" charset="0"/>
            </a:endParaRPr>
          </a:p>
        </p:txBody>
      </p:sp>
      <p:pic>
        <p:nvPicPr>
          <p:cNvPr id="6146" name="Picture 2" descr="📢 Комунікативні бар'єри | Студентська Соціальна Служб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405045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356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239000" cy="50405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Невербальні</a:t>
            </a:r>
            <a:r>
              <a:rPr lang="ru-RU" sz="2800" dirty="0" smtClean="0"/>
              <a:t> </a:t>
            </a:r>
            <a:r>
              <a:rPr lang="uk-UA" sz="2800" dirty="0" smtClean="0"/>
              <a:t>перешкоди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052736"/>
            <a:ext cx="7992888" cy="1702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114300" lvl="0" algn="just">
              <a:lnSpc>
                <a:spcPct val="93000"/>
              </a:lnSpc>
              <a:spcAft>
                <a:spcPts val="0"/>
              </a:spcAft>
              <a:buClr>
                <a:srgbClr val="231F20"/>
              </a:buClr>
              <a:buSzPts val="1650"/>
              <a:tabLst>
                <a:tab pos="555625" algn="l"/>
              </a:tabLst>
            </a:pPr>
            <a:r>
              <a:rPr lang="uk-UA" sz="16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uk-UA" sz="1600" dirty="0"/>
              <a:t>Невербальне спілкування може підсилювати, послаблювати або викривляти сприйняття повідомлення. У невербальному </a:t>
            </a:r>
            <a:r>
              <a:rPr lang="uk-UA" sz="1600" dirty="0" smtClean="0"/>
              <a:t>спілкуванні </a:t>
            </a:r>
            <a:r>
              <a:rPr lang="uk-UA" sz="1600" dirty="0"/>
              <a:t>використовують будь-які символи, крім слів, а саме: обмін поглядами, інтонація, вираз обличчя, жести, міміка, поза, </a:t>
            </a:r>
            <a:r>
              <a:rPr lang="uk-UA" sz="1600" dirty="0" smtClean="0"/>
              <a:t>манера </a:t>
            </a:r>
            <a:r>
              <a:rPr lang="uk-UA" sz="1600" dirty="0"/>
              <a:t>говорити тощо. Відповідно до здійснених досліджень </a:t>
            </a:r>
            <a:r>
              <a:rPr lang="uk-UA" sz="1600" dirty="0" smtClean="0"/>
              <a:t>значна </a:t>
            </a:r>
            <a:r>
              <a:rPr lang="uk-UA" sz="1600" dirty="0"/>
              <a:t>частина інформації, яка передається за допомогою мови, п</a:t>
            </a:r>
            <a:r>
              <a:rPr lang="en-US" sz="1600" dirty="0" err="1"/>
              <a:t>i</a:t>
            </a:r>
            <a:r>
              <a:rPr lang="uk-UA" sz="1600" dirty="0"/>
              <a:t>д час обміну сприймається через мову жестів, поз та </a:t>
            </a:r>
            <a:r>
              <a:rPr lang="uk-UA" sz="1600" dirty="0" smtClean="0"/>
              <a:t>звучання </a:t>
            </a:r>
            <a:r>
              <a:rPr lang="uk-UA" sz="1600" dirty="0"/>
              <a:t>голосу.</a:t>
            </a:r>
            <a:endParaRPr lang="uk-UA" sz="1100" spc="0" dirty="0">
              <a:effectLst/>
              <a:latin typeface="Calibri" panose="020F0502020204030204" pitchFamily="34" charset="0"/>
              <a:ea typeface="Tahoma" panose="020B0604030504040204" pitchFamily="34" charset="0"/>
            </a:endParaRPr>
          </a:p>
        </p:txBody>
      </p:sp>
      <p:pic>
        <p:nvPicPr>
          <p:cNvPr id="7170" name="Picture 2" descr="Презентація з теми: Невербальне спілкування Зовнішній вигляд людини як  повідомлення. | Презентація. Е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93096"/>
            <a:ext cx="3719496" cy="194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005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239000" cy="50405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Удосконалення</a:t>
            </a:r>
            <a:r>
              <a:rPr lang="ru-RU" sz="2800" dirty="0" smtClean="0"/>
              <a:t> </a:t>
            </a:r>
            <a:r>
              <a:rPr lang="uk-UA" sz="2800" dirty="0" smtClean="0"/>
              <a:t>комунікації</a:t>
            </a:r>
            <a:r>
              <a:rPr lang="ru-RU" sz="2800" dirty="0" smtClean="0"/>
              <a:t> у ЗОЗ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980728"/>
            <a:ext cx="7776864" cy="502676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01320" marR="64770" indent="-285750" algn="just">
              <a:lnSpc>
                <a:spcPct val="90000"/>
              </a:lnSpc>
              <a:spcBef>
                <a:spcPts val="5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Регулювання</a:t>
            </a: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інформаційних</a:t>
            </a: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потоків.</a:t>
            </a: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Керівники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всіх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рів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нях</a:t>
            </a:r>
            <a:r>
              <a:rPr lang="uk-UA" spc="-6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управління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мусять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усвідомлювати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власні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потреби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інформації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потреби своїх керівників, колег та підлеглих.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1790" marR="114300" indent="-285750" algn="just">
              <a:lnSpc>
                <a:spcPct val="88000"/>
              </a:lnSpc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spc="-1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Управлінські</a:t>
            </a:r>
            <a:r>
              <a:rPr lang="uk-UA" i="1" spc="-6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дії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—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вимога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уваги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комунікацій.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Виконання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всіх управлінських функцій пов’язано як з процесом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комунікації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так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використанням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інформаційних</a:t>
            </a:r>
            <a:r>
              <a:rPr lang="uk-UA" spc="-8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ролей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керівником: контролера, інформатора, джерела інформації тощо.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1790" marR="114300" indent="-285750" algn="just">
              <a:lnSpc>
                <a:spcPct val="88000"/>
              </a:lnSpc>
              <a:spcBef>
                <a:spcPts val="2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Система</a:t>
            </a:r>
            <a:r>
              <a:rPr lang="uk-UA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зворотного</a:t>
            </a:r>
            <a:r>
              <a:rPr lang="uk-UA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зв’язку</a:t>
            </a:r>
            <a:r>
              <a:rPr lang="uk-UA" i="1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як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частина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системи</a:t>
            </a:r>
            <a:r>
              <a:rPr lang="uk-UA" spc="-3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контрольно-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управлінської сфери в закладах. Здійснення системи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зворотного</a:t>
            </a:r>
            <a:r>
              <a:rPr lang="uk-UA" spc="-7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зв’язку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може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відбуватися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через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відвідування</a:t>
            </a:r>
            <a:r>
              <a:rPr lang="uk-UA" spc="-7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керівником структурних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відділів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закладів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охорони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здоров’я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для</a:t>
            </a:r>
            <a:r>
              <a:rPr lang="uk-UA" spc="-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доведення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 підлеглих важливої інформації та опитування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праців</a:t>
            </a:r>
            <a:r>
              <a:rPr lang="uk-UA" spc="-1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ників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1790" marR="114300" indent="-285750" algn="just">
              <a:lnSpc>
                <a:spcPct val="88000"/>
              </a:lnSpc>
              <a:spcBef>
                <a:spcPts val="4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Система збору пропозицій.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Метою таких систем є 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полег</a:t>
            </a:r>
            <a:r>
              <a:rPr lang="uk-UA" spc="-7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шення</a:t>
            </a:r>
            <a:r>
              <a:rPr lang="uk-UA" spc="-15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проходження</a:t>
            </a:r>
            <a:r>
              <a:rPr lang="uk-UA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інформації</a:t>
            </a:r>
            <a:r>
              <a:rPr lang="uk-UA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знизу</a:t>
            </a:r>
            <a:r>
              <a:rPr lang="uk-UA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догори,</a:t>
            </a:r>
            <a:r>
              <a:rPr lang="uk-UA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зменшення</a:t>
            </a:r>
            <a:r>
              <a:rPr lang="uk-UA" spc="-1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7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фільтра</a:t>
            </a:r>
            <a:r>
              <a:rPr lang="uk-UA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ції</a:t>
            </a:r>
            <a:r>
              <a:rPr lang="uk-UA" spc="-5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інформації.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Реалізація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цієї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системи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потребує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скриньок</a:t>
            </a:r>
            <a:r>
              <a:rPr lang="uk-UA" spc="-5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про- позицій,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гарячих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телефонних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ліній,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гуртків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якості</a:t>
            </a:r>
            <a:r>
              <a:rPr lang="uk-UA" spc="2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тощо.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1790" marR="114300" indent="-285750" algn="just">
              <a:lnSpc>
                <a:spcPct val="88000"/>
              </a:lnSpc>
              <a:spcBef>
                <a:spcPts val="2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Інформаційні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бюлетені.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Можуть</a:t>
            </a:r>
            <a:r>
              <a:rPr lang="uk-UA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використовуватися</a:t>
            </a:r>
            <a:r>
              <a:rPr lang="uk-UA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1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відео-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записи та відеоматеріали.</a:t>
            </a:r>
            <a:endParaRPr lang="uk-UA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51790" marR="116840" indent="-285750" algn="just">
              <a:lnSpc>
                <a:spcPct val="91000"/>
              </a:lnSpc>
              <a:spcBef>
                <a:spcPts val="1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Сучасні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інформаційні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i="1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технології:</a:t>
            </a:r>
            <a:r>
              <a:rPr lang="uk-UA" i="1" spc="-6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персональний</a:t>
            </a:r>
            <a:r>
              <a:rPr lang="uk-UA" spc="-65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uk-UA" spc="-2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комп’ютер; </a:t>
            </a:r>
            <a:r>
              <a:rPr lang="uk-UA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електронна пошта; відеоконференція тощо.</a:t>
            </a:r>
            <a:endParaRPr lang="uk-UA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10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Класифікаційні ознаки </a:t>
            </a:r>
            <a:r>
              <a:rPr lang="uk-UA" dirty="0" smtClean="0"/>
              <a:t>інформації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736637"/>
              </p:ext>
            </p:extLst>
          </p:nvPr>
        </p:nvGraphicFramePr>
        <p:xfrm>
          <a:off x="251520" y="1628800"/>
          <a:ext cx="7776864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4"/>
              </a:tblGrid>
              <a:tr h="79208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endParaRPr lang="uk-UA" sz="1600" cap="all" dirty="0" smtClean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2000" cap="all" dirty="0" smtClean="0">
                          <a:effectLst/>
                        </a:rPr>
                        <a:t>Інформація</a:t>
                      </a:r>
                      <a:r>
                        <a:rPr lang="uk-UA" sz="2000" dirty="0" smtClean="0">
                          <a:effectLst/>
                        </a:rPr>
                        <a:t> </a:t>
                      </a:r>
                      <a:r>
                        <a:rPr lang="uk-UA" sz="2000" dirty="0">
                          <a:effectLst/>
                        </a:rPr>
                        <a:t>– це сукупність повідомлень, які відображають конкретний бік явища, події, виробничо-господарської діяльності.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593495"/>
              </p:ext>
            </p:extLst>
          </p:nvPr>
        </p:nvGraphicFramePr>
        <p:xfrm>
          <a:off x="395536" y="2996952"/>
          <a:ext cx="7704855" cy="34563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552"/>
                <a:gridCol w="2123752"/>
                <a:gridCol w="4968551"/>
              </a:tblGrid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№</a:t>
                      </a:r>
                      <a:endParaRPr lang="ru-RU" sz="1100" b="1" dirty="0">
                        <a:effectLst/>
                      </a:endParaRPr>
                    </a:p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effectLst/>
                        </a:rPr>
                        <a:t>з.п</a:t>
                      </a:r>
                      <a:r>
                        <a:rPr lang="uk-UA" sz="16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Класифікаційні ознаки 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</a:rPr>
                        <a:t>Характерні риси інформації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повнотою охоплення явища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Повна, часткова, надлишкова.</a:t>
                      </a:r>
                      <a:endParaRPr lang="ru-RU" sz="120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періодом дії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Разова, періодична, довгострокова.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8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змістом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Планово-економічна, фінансова, облікова, бухгалтерська, технологічна, довідкова, адміністративна тощо.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рівнем достовірності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Достовірна і недостовірна.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marL="177800" indent="-127000" algn="ctr"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27000" algn="l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За джерелом появи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Первинна і вторинна, зовнішня і внутрішня.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148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46276"/>
              </p:ext>
            </p:extLst>
          </p:nvPr>
        </p:nvGraphicFramePr>
        <p:xfrm>
          <a:off x="32494" y="116632"/>
          <a:ext cx="7920880" cy="345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0"/>
              </a:tblGrid>
              <a:tr h="2304256">
                <a:tc>
                  <a:txBody>
                    <a:bodyPr/>
                    <a:lstStyle/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cap="all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1" cap="all" dirty="0" smtClean="0">
                          <a:effectLst/>
                        </a:rPr>
                        <a:t>Документація</a:t>
                      </a:r>
                      <a:r>
                        <a:rPr lang="uk-UA" sz="1800" cap="all" dirty="0" smtClean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надання з допомогою певних носіїв інформації про факти, події, явища об'єктивної дійсності й розумової діяльності людини, носієм якої вона є.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indent="450215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b="0" cap="all" dirty="0">
                          <a:effectLst/>
                        </a:rPr>
                        <a:t>         Документ</a:t>
                      </a:r>
                      <a:r>
                        <a:rPr lang="uk-UA" sz="1800" b="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це передбачена законом матеріальна форма одержання, зберігання, використання і поширення інформації шляхом фіксації на папері, магнітній, кіно-, відео-, фотоплівці або на іншому носієві</a:t>
                      </a:r>
                      <a:r>
                        <a:rPr lang="uk-UA" sz="1800" dirty="0" smtClean="0">
                          <a:effectLst/>
                        </a:rPr>
                        <a:t>.</a:t>
                      </a: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uk-UA" sz="1800" cap="all" dirty="0">
                          <a:effectLst/>
                        </a:rPr>
                        <a:t>         діловодство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uk-UA" sz="1800" dirty="0">
                          <a:effectLst/>
                          <a:sym typeface="Symbol"/>
                        </a:rPr>
                        <a:t></a:t>
                      </a:r>
                      <a:r>
                        <a:rPr lang="uk-UA" sz="1800" dirty="0">
                          <a:effectLst/>
                        </a:rPr>
                        <a:t> процес, пов'язаний зі складанням документів, їх обробкою, проходженням, зберіганням тощо. </a:t>
                      </a:r>
                      <a:endParaRPr lang="uk-UA" sz="1800" dirty="0" smtClean="0">
                        <a:effectLst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uk-UA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7800" indent="-1270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kumimoji="0" lang="uk-UA" sz="1800" b="1" kern="1200" cap="all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документообіг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</a:t>
                      </a:r>
                      <a:r>
                        <a:rPr kumimoji="0" lang="uk-UA" sz="18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цілеспрямова­ний рух доку­ментів в організації з моменту їх отримання або створення до завершення виконання, відправки або здачі до справ.</a:t>
                      </a:r>
                      <a:endParaRPr lang="uk-UA" sz="18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756584"/>
              </p:ext>
            </p:extLst>
          </p:nvPr>
        </p:nvGraphicFramePr>
        <p:xfrm>
          <a:off x="3635896" y="3789040"/>
          <a:ext cx="4392488" cy="288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/>
              </a:tblGrid>
              <a:tr h="288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cap="all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коефіцієнт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cap="all" dirty="0">
                          <a:effectLst/>
                        </a:rPr>
                        <a:t>ступінь виконання документів</a:t>
                      </a:r>
                      <a:endParaRPr lang="ru-RU" sz="1000" b="1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 </a:t>
                      </a:r>
                      <a:r>
                        <a:rPr lang="uk-UA" sz="1600" dirty="0" err="1">
                          <a:effectLst/>
                        </a:rPr>
                        <a:t>Д.в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виконаних протягом аналізо­ваного періоду;</a:t>
                      </a:r>
                      <a:endParaRPr lang="ru-RU" sz="1100" dirty="0">
                        <a:effectLst/>
                      </a:endParaRPr>
                    </a:p>
                    <a:p>
                      <a:pPr marL="177800" indent="-127000"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Д </a:t>
                      </a:r>
                      <a:r>
                        <a:rPr lang="uk-UA" sz="1600" dirty="0" err="1">
                          <a:effectLst/>
                        </a:rPr>
                        <a:t>н.в</a:t>
                      </a:r>
                      <a:r>
                        <a:rPr lang="uk-UA" sz="1600" dirty="0">
                          <a:effectLst/>
                        </a:rPr>
                        <a:t>. - кількість документів, не виконаних за аналізова­ний період;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   </a:t>
                      </a:r>
                      <a:r>
                        <a:rPr lang="uk-UA" sz="1600" dirty="0" err="1">
                          <a:effectLst/>
                        </a:rPr>
                        <a:t>Д.заг</a:t>
                      </a:r>
                      <a:r>
                        <a:rPr lang="uk-UA" sz="1600" dirty="0">
                          <a:effectLst/>
                        </a:rPr>
                        <a:t>. - загальна кількість документів, що підлягають виконанню за той же період.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429463"/>
              </p:ext>
            </p:extLst>
          </p:nvPr>
        </p:nvGraphicFramePr>
        <p:xfrm>
          <a:off x="683568" y="5157192"/>
          <a:ext cx="22193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7" r:id="rId3" imgW="1397000" imgH="419100" progId="Equation.3">
                  <p:embed/>
                </p:oleObj>
              </mc:Choice>
              <mc:Fallback>
                <p:oleObj r:id="rId3" imgW="13970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157192"/>
                        <a:ext cx="22193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865003"/>
              </p:ext>
            </p:extLst>
          </p:nvPr>
        </p:nvGraphicFramePr>
        <p:xfrm>
          <a:off x="323528" y="4221088"/>
          <a:ext cx="32861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8" r:id="rId5" imgW="1752600" imgH="419100" progId="Equation.3">
                  <p:embed/>
                </p:oleObj>
              </mc:Choice>
              <mc:Fallback>
                <p:oleObj r:id="rId5" imgW="17526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221088"/>
                        <a:ext cx="32861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0420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Автоматизація управлінської </a:t>
            </a:r>
            <a:r>
              <a:rPr lang="uk-UA" dirty="0" smtClean="0"/>
              <a:t>діяльності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7920880" cy="5373216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/>
              <a:t>Сучасні технічні засоби автоматизації інформаційно-управлінської діяльності: </a:t>
            </a:r>
            <a:endParaRPr lang="ru-RU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персональні комп'ютери, об'єднані в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електронні друкарські машинки;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системи обробки текстів (проблемно-орієнтовані комп'ютерні системи, що мають великі функціональні можливості);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копіювальні машини;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комунікативні засоби, телефонна техніка;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засоби для автоматизації вводу архівних документів і пошуку інформації (до них відносяться нетрадиційні носії інформації: магнітні диски і стрічки, мікрофільми, диски з оптичними записами);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засіб для обміну інформацією </a:t>
            </a:r>
            <a:r>
              <a:rPr lang="uk-UA" sz="2400" dirty="0">
                <a:solidFill>
                  <a:schemeClr val="tx1"/>
                </a:solidFill>
                <a:sym typeface="Symbol"/>
              </a:rPr>
              <a:t></a:t>
            </a:r>
            <a:r>
              <a:rPr lang="uk-UA" sz="2400" dirty="0">
                <a:solidFill>
                  <a:schemeClr val="tx1"/>
                </a:solidFill>
              </a:rPr>
              <a:t> “електронна пошта”;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schemeClr val="tx1"/>
                </a:solidFill>
              </a:rPr>
              <a:t>Відео-інформаційні </a:t>
            </a:r>
            <a:r>
              <a:rPr lang="uk-UA" sz="2400" dirty="0">
                <a:solidFill>
                  <a:schemeClr val="tx1"/>
                </a:solidFill>
              </a:rPr>
              <a:t>системи;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tx1"/>
                </a:solidFill>
              </a:rPr>
              <a:t>локальні комп'ютерні мережі; </a:t>
            </a:r>
            <a:endParaRPr lang="ru-RU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uk-UA" sz="2400" dirty="0" smtClean="0"/>
              <a:t>інтегровані </a:t>
            </a:r>
            <a:r>
              <a:rPr lang="uk-UA" sz="2400" dirty="0"/>
              <a:t>мережі організацій.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3615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239000" cy="62632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4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1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2529</TotalTime>
  <Words>1774</Words>
  <Application>Microsoft Office PowerPoint</Application>
  <PresentationFormat>Экран (4:3)</PresentationFormat>
  <Paragraphs>187</Paragraphs>
  <Slides>31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Arial</vt:lpstr>
      <vt:lpstr>Calibri</vt:lpstr>
      <vt:lpstr>Symbol</vt:lpstr>
      <vt:lpstr>Tahoma</vt:lpstr>
      <vt:lpstr>Times New Roman</vt:lpstr>
      <vt:lpstr>Trebuchet MS</vt:lpstr>
      <vt:lpstr>Wingdings</vt:lpstr>
      <vt:lpstr>Wingdings 2</vt:lpstr>
      <vt:lpstr>Изящная</vt:lpstr>
      <vt:lpstr>Equation.3</vt:lpstr>
      <vt:lpstr>Одеський національний медичний університет Кафедра Організації та економіки фармації з післядипломною підготовкою</vt:lpstr>
      <vt:lpstr>План лекції</vt:lpstr>
      <vt:lpstr>Управлінське рішення </vt:lpstr>
      <vt:lpstr>Класифікація управлінських рішень</vt:lpstr>
      <vt:lpstr>Характеристика інтуїтивних рішень</vt:lpstr>
      <vt:lpstr>Рішення, засновані на судженнях</vt:lpstr>
      <vt:lpstr>Фактори впливу</vt:lpstr>
      <vt:lpstr>Умови прийняття управлінських рішень</vt:lpstr>
      <vt:lpstr>Основні моделі прийняття рішень</vt:lpstr>
      <vt:lpstr>Характеристика класичної моделі прийняття управлінських рішень</vt:lpstr>
      <vt:lpstr>Характеристика поведінкової моделі прийняття управлінських рішень</vt:lpstr>
      <vt:lpstr>Характеристика ірраціональної моделі прийняття управлінських рішень</vt:lpstr>
      <vt:lpstr>Процес вироблення раціональних  управлінських рішень</vt:lpstr>
      <vt:lpstr>Вплив типу проблеми на вибір стилю рішення</vt:lpstr>
      <vt:lpstr>наука управління </vt:lpstr>
      <vt:lpstr>Схема використання наукового методу</vt:lpstr>
      <vt:lpstr>Схема розробки моделей</vt:lpstr>
      <vt:lpstr>Комунікації</vt:lpstr>
      <vt:lpstr>Характеристика комунікаційного процесу</vt:lpstr>
      <vt:lpstr>Взаємозв’язок складових елементів та етапів  комунікаційного процесу</vt:lpstr>
      <vt:lpstr>Три критичні проблеми в комунікації</vt:lpstr>
      <vt:lpstr>Перешкоди на шляху ефективної комунікації</vt:lpstr>
      <vt:lpstr>Перешкоди в міжособистістих комунікації</vt:lpstr>
      <vt:lpstr>Перешкоди, які викликані сприйняттям</vt:lpstr>
      <vt:lpstr>Семантичні бар’єри </vt:lpstr>
      <vt:lpstr>Невербальні перешкоди</vt:lpstr>
      <vt:lpstr>Удосконалення комунікації у ЗОЗ</vt:lpstr>
      <vt:lpstr>Класифікаційні ознаки інформації</vt:lpstr>
      <vt:lpstr>Презентация PowerPoint</vt:lpstr>
      <vt:lpstr>Автоматизація управлінської діяльності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154</cp:revision>
  <dcterms:created xsi:type="dcterms:W3CDTF">2022-09-08T14:07:54Z</dcterms:created>
  <dcterms:modified xsi:type="dcterms:W3CDTF">2026-02-18T09:32:57Z</dcterms:modified>
</cp:coreProperties>
</file>