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0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010" autoAdjust="0"/>
  </p:normalViewPr>
  <p:slideViewPr>
    <p:cSldViewPr>
      <p:cViewPr varScale="1">
        <p:scale>
          <a:sx n="89" d="100"/>
          <a:sy n="89" d="100"/>
        </p:scale>
        <p:origin x="1038" y="4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C5FDF1-9924-4B98-A3EC-20C8C8E6BF20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EB6D147-5A02-44F2-8796-0067C215B281}">
      <dgm:prSet phldrT="[Текст]" custT="1"/>
      <dgm:spPr/>
      <dgm:t>
        <a:bodyPr/>
        <a:lstStyle/>
        <a:p>
          <a:r>
            <a:rPr lang="uk-UA" sz="1800" dirty="0" smtClean="0"/>
            <a:t>Забороняється</a:t>
          </a:r>
          <a:endParaRPr lang="ru-RU" sz="1800" dirty="0"/>
        </a:p>
      </dgm:t>
    </dgm:pt>
    <dgm:pt modelId="{044E2919-33FF-47DC-BFEE-D27BC1630DCA}" type="parTrans" cxnId="{8B3467B3-64B5-434B-98B4-F9D8FBC0D16A}">
      <dgm:prSet/>
      <dgm:spPr/>
      <dgm:t>
        <a:bodyPr/>
        <a:lstStyle/>
        <a:p>
          <a:endParaRPr lang="ru-RU"/>
        </a:p>
      </dgm:t>
    </dgm:pt>
    <dgm:pt modelId="{0351068C-86D2-43E9-A06D-0E2F4CF2B700}" type="sibTrans" cxnId="{8B3467B3-64B5-434B-98B4-F9D8FBC0D16A}">
      <dgm:prSet/>
      <dgm:spPr/>
      <dgm:t>
        <a:bodyPr/>
        <a:lstStyle/>
        <a:p>
          <a:endParaRPr lang="ru-RU"/>
        </a:p>
      </dgm:t>
    </dgm:pt>
    <dgm:pt modelId="{18BE80DB-28F6-49B6-B5CF-D2AF991754C8}">
      <dgm:prSet phldrT="[Текст]" custT="1"/>
      <dgm:spPr/>
      <dgm:t>
        <a:bodyPr/>
        <a:lstStyle/>
        <a:p>
          <a:r>
            <a:rPr lang="uk-UA" sz="1800" dirty="0" smtClean="0"/>
            <a:t>Не</a:t>
          </a:r>
          <a:r>
            <a:rPr lang="uk-UA" sz="1800" baseline="0" dirty="0" smtClean="0"/>
            <a:t> допускається</a:t>
          </a:r>
          <a:endParaRPr lang="ru-RU" sz="1800" dirty="0"/>
        </a:p>
      </dgm:t>
    </dgm:pt>
    <dgm:pt modelId="{CCCE3D89-9A91-4B1D-8D0B-377B98671A62}" type="parTrans" cxnId="{B48179A4-CF2A-43B4-823A-396250BE881F}">
      <dgm:prSet/>
      <dgm:spPr/>
      <dgm:t>
        <a:bodyPr/>
        <a:lstStyle/>
        <a:p>
          <a:endParaRPr lang="ru-RU"/>
        </a:p>
      </dgm:t>
    </dgm:pt>
    <dgm:pt modelId="{491EEE98-6C13-4B15-A135-C3C4FA730D47}" type="sibTrans" cxnId="{B48179A4-CF2A-43B4-823A-396250BE881F}">
      <dgm:prSet/>
      <dgm:spPr/>
      <dgm:t>
        <a:bodyPr/>
        <a:lstStyle/>
        <a:p>
          <a:endParaRPr lang="ru-RU"/>
        </a:p>
      </dgm:t>
    </dgm:pt>
    <dgm:pt modelId="{3931D46B-3A57-4A02-98BA-37A216DC42ED}">
      <dgm:prSet phldrT="[Текст]" custT="1"/>
      <dgm:spPr/>
      <dgm:t>
        <a:bodyPr/>
        <a:lstStyle/>
        <a:p>
          <a:r>
            <a:rPr lang="uk-UA" sz="1800" dirty="0" smtClean="0"/>
            <a:t>Забороняється</a:t>
          </a:r>
          <a:endParaRPr lang="ru-RU" sz="1800" dirty="0"/>
        </a:p>
      </dgm:t>
    </dgm:pt>
    <dgm:pt modelId="{EC712221-2628-4161-B97E-5C5C35D3EEC2}" type="parTrans" cxnId="{900885D8-6F0B-4C86-BE27-30499B46A317}">
      <dgm:prSet/>
      <dgm:spPr/>
      <dgm:t>
        <a:bodyPr/>
        <a:lstStyle/>
        <a:p>
          <a:endParaRPr lang="ru-RU"/>
        </a:p>
      </dgm:t>
    </dgm:pt>
    <dgm:pt modelId="{789E7E22-3F79-4715-826A-BA32E4D48B47}" type="sibTrans" cxnId="{900885D8-6F0B-4C86-BE27-30499B46A317}">
      <dgm:prSet/>
      <dgm:spPr/>
      <dgm:t>
        <a:bodyPr/>
        <a:lstStyle/>
        <a:p>
          <a:endParaRPr lang="ru-RU"/>
        </a:p>
      </dgm:t>
    </dgm:pt>
    <dgm:pt modelId="{142218E3-AA18-4E6B-A7C8-ED23C66293B1}">
      <dgm:prSet custT="1"/>
      <dgm:spPr/>
      <dgm:t>
        <a:bodyPr/>
        <a:lstStyle/>
        <a:p>
          <a:r>
            <a:rPr lang="uk-UA" sz="1800" dirty="0" smtClean="0"/>
            <a:t>Забороняється</a:t>
          </a:r>
          <a:endParaRPr lang="ru-RU" sz="1800" dirty="0"/>
        </a:p>
      </dgm:t>
    </dgm:pt>
    <dgm:pt modelId="{8C8EFCAB-8A9A-445B-B41B-4590F4A74479}" type="parTrans" cxnId="{FA9BBCBB-34CB-4E11-B273-30B4817B8C6B}">
      <dgm:prSet/>
      <dgm:spPr/>
      <dgm:t>
        <a:bodyPr/>
        <a:lstStyle/>
        <a:p>
          <a:endParaRPr lang="ru-RU"/>
        </a:p>
      </dgm:t>
    </dgm:pt>
    <dgm:pt modelId="{018A094C-D0B3-4E14-BFA6-5FF22F21CCA5}" type="sibTrans" cxnId="{FA9BBCBB-34CB-4E11-B273-30B4817B8C6B}">
      <dgm:prSet/>
      <dgm:spPr/>
      <dgm:t>
        <a:bodyPr/>
        <a:lstStyle/>
        <a:p>
          <a:endParaRPr lang="ru-RU"/>
        </a:p>
      </dgm:t>
    </dgm:pt>
    <dgm:pt modelId="{E44DE35D-D615-4EB5-B096-1CC30C81AADA}">
      <dgm:prSet custT="1"/>
      <dgm:spPr/>
      <dgm:t>
        <a:bodyPr/>
        <a:lstStyle/>
        <a:p>
          <a:endParaRPr lang="ru-RU" sz="1600"/>
        </a:p>
      </dgm:t>
    </dgm:pt>
    <dgm:pt modelId="{58604EC5-55FF-4430-BEB3-595C1B15EDAA}" type="parTrans" cxnId="{A9D6DF30-3580-4E6D-B2F7-E734148337CB}">
      <dgm:prSet/>
      <dgm:spPr/>
      <dgm:t>
        <a:bodyPr/>
        <a:lstStyle/>
        <a:p>
          <a:endParaRPr lang="ru-RU"/>
        </a:p>
      </dgm:t>
    </dgm:pt>
    <dgm:pt modelId="{566FE183-3A00-4C30-98B9-0222247F82CF}" type="sibTrans" cxnId="{A9D6DF30-3580-4E6D-B2F7-E734148337CB}">
      <dgm:prSet/>
      <dgm:spPr/>
      <dgm:t>
        <a:bodyPr/>
        <a:lstStyle/>
        <a:p>
          <a:endParaRPr lang="ru-RU"/>
        </a:p>
      </dgm:t>
    </dgm:pt>
    <dgm:pt modelId="{EC7EB532-6EBA-4D71-8C75-6C781737BEC8}">
      <dgm:prSet custT="1"/>
      <dgm:spPr/>
      <dgm:t>
        <a:bodyPr/>
        <a:lstStyle/>
        <a:p>
          <a:endParaRPr lang="ru-RU" sz="1600"/>
        </a:p>
      </dgm:t>
    </dgm:pt>
    <dgm:pt modelId="{8459A4AD-E58F-4DBC-B0F3-04B0E0F4827E}" type="parTrans" cxnId="{F1C2D7BD-1F76-4885-8ABF-8485FD8024B6}">
      <dgm:prSet/>
      <dgm:spPr/>
      <dgm:t>
        <a:bodyPr/>
        <a:lstStyle/>
        <a:p>
          <a:endParaRPr lang="ru-RU"/>
        </a:p>
      </dgm:t>
    </dgm:pt>
    <dgm:pt modelId="{B660D1E1-229E-490C-94F8-881D267B975F}" type="sibTrans" cxnId="{F1C2D7BD-1F76-4885-8ABF-8485FD8024B6}">
      <dgm:prSet/>
      <dgm:spPr/>
      <dgm:t>
        <a:bodyPr/>
        <a:lstStyle/>
        <a:p>
          <a:endParaRPr lang="ru-RU"/>
        </a:p>
      </dgm:t>
    </dgm:pt>
    <dgm:pt modelId="{77442802-6ED3-4436-AA5E-5C054BEECB75}">
      <dgm:prSet custT="1"/>
      <dgm:spPr/>
      <dgm:t>
        <a:bodyPr/>
        <a:lstStyle/>
        <a:p>
          <a:endParaRPr lang="ru-RU" sz="1600" dirty="0"/>
        </a:p>
      </dgm:t>
    </dgm:pt>
    <dgm:pt modelId="{16D3A782-4AF2-4B0D-A99D-31ADE9AEB677}" type="parTrans" cxnId="{C06907A0-5AAF-4B56-855F-FA8D8A5D3355}">
      <dgm:prSet/>
      <dgm:spPr/>
      <dgm:t>
        <a:bodyPr/>
        <a:lstStyle/>
        <a:p>
          <a:endParaRPr lang="ru-RU"/>
        </a:p>
      </dgm:t>
    </dgm:pt>
    <dgm:pt modelId="{5D590CCB-D155-4966-82B3-756DBDB49396}" type="sibTrans" cxnId="{C06907A0-5AAF-4B56-855F-FA8D8A5D3355}">
      <dgm:prSet/>
      <dgm:spPr/>
      <dgm:t>
        <a:bodyPr/>
        <a:lstStyle/>
        <a:p>
          <a:endParaRPr lang="ru-RU"/>
        </a:p>
      </dgm:t>
    </dgm:pt>
    <dgm:pt modelId="{185E27EC-4756-4246-9E11-EA23F290BD4B}">
      <dgm:prSet/>
      <dgm:spPr/>
      <dgm:t>
        <a:bodyPr/>
        <a:lstStyle/>
        <a:p>
          <a:endParaRPr lang="ru-RU"/>
        </a:p>
      </dgm:t>
    </dgm:pt>
    <dgm:pt modelId="{A2AC6BD8-99E7-4B07-BB50-30B31077779F}" type="parTrans" cxnId="{35E61786-1D9F-4D9F-8892-FAADB6A6BAB1}">
      <dgm:prSet/>
      <dgm:spPr/>
      <dgm:t>
        <a:bodyPr/>
        <a:lstStyle/>
        <a:p>
          <a:endParaRPr lang="ru-RU"/>
        </a:p>
      </dgm:t>
    </dgm:pt>
    <dgm:pt modelId="{A3E1104F-1172-4BD9-86FF-292D8BBAF7F5}" type="sibTrans" cxnId="{35E61786-1D9F-4D9F-8892-FAADB6A6BAB1}">
      <dgm:prSet/>
      <dgm:spPr/>
      <dgm:t>
        <a:bodyPr/>
        <a:lstStyle/>
        <a:p>
          <a:endParaRPr lang="ru-RU"/>
        </a:p>
      </dgm:t>
    </dgm:pt>
    <dgm:pt modelId="{CD03FF8E-7C62-433A-9AF4-2973577F9640}">
      <dgm:prSet custT="1"/>
      <dgm:spPr/>
      <dgm:t>
        <a:bodyPr/>
        <a:lstStyle/>
        <a:p>
          <a:r>
            <a:rPr lang="uk-UA" sz="1600" smtClean="0"/>
            <a:t>необґрунтована відмова у прийнятті на роботу</a:t>
          </a:r>
          <a:endParaRPr lang="ru-RU" sz="1600"/>
        </a:p>
      </dgm:t>
    </dgm:pt>
    <dgm:pt modelId="{1326F81D-F0B5-4B93-B34F-0D1A73AA30B8}" type="parTrans" cxnId="{E94EE777-26B0-436D-B5DB-69CC369B17BC}">
      <dgm:prSet/>
      <dgm:spPr/>
      <dgm:t>
        <a:bodyPr/>
        <a:lstStyle/>
        <a:p>
          <a:endParaRPr lang="ru-RU"/>
        </a:p>
      </dgm:t>
    </dgm:pt>
    <dgm:pt modelId="{37692E89-BB19-4C2C-A764-9870BA362165}" type="sibTrans" cxnId="{E94EE777-26B0-436D-B5DB-69CC369B17BC}">
      <dgm:prSet/>
      <dgm:spPr/>
      <dgm:t>
        <a:bodyPr/>
        <a:lstStyle/>
        <a:p>
          <a:endParaRPr lang="ru-RU"/>
        </a:p>
      </dgm:t>
    </dgm:pt>
    <dgm:pt modelId="{887E0EFA-7392-4358-B632-5952C2C29537}">
      <dgm:prSet custT="1"/>
      <dgm:spPr/>
      <dgm:t>
        <a:bodyPr/>
        <a:lstStyle/>
        <a:p>
          <a:r>
            <a:rPr lang="uk-UA" sz="1400" smtClean="0"/>
            <a:t>будь-яке пряме або непряме обмеження прав чи встановлення прямих або не­прямих переваг при укладенні, зміні та припиненні трудо­вого договору залежно від походження, соціального і майно­вого стану, расової та національної приналежності, статі, мови, політичних поглядів, релігійних переконань, членства у професійній спілці чи іншому об'єднанні громадян, роду і характеру занять, місця проживання.</a:t>
          </a:r>
          <a:endParaRPr lang="ru-RU" sz="1400"/>
        </a:p>
      </dgm:t>
    </dgm:pt>
    <dgm:pt modelId="{1CC58F70-3FB1-480E-98DF-7D0B9BCF9F61}" type="parTrans" cxnId="{E924A044-A87F-47BE-B797-A881062C2625}">
      <dgm:prSet/>
      <dgm:spPr/>
      <dgm:t>
        <a:bodyPr/>
        <a:lstStyle/>
        <a:p>
          <a:endParaRPr lang="ru-RU"/>
        </a:p>
      </dgm:t>
    </dgm:pt>
    <dgm:pt modelId="{932DDFF6-100E-4DAD-9874-0E22FEDC3716}" type="sibTrans" cxnId="{E924A044-A87F-47BE-B797-A881062C2625}">
      <dgm:prSet/>
      <dgm:spPr/>
      <dgm:t>
        <a:bodyPr/>
        <a:lstStyle/>
        <a:p>
          <a:endParaRPr lang="ru-RU"/>
        </a:p>
      </dgm:t>
    </dgm:pt>
    <dgm:pt modelId="{AD6B586E-C194-4975-BED5-BDF5EA0FFEB9}">
      <dgm:prSet/>
      <dgm:spPr/>
      <dgm:t>
        <a:bodyPr/>
        <a:lstStyle/>
        <a:p>
          <a:r>
            <a:rPr lang="uk-UA" smtClean="0"/>
            <a:t>вимага­ти від осіб, які поступають на роботу, відомості про їх пар­тійну і національну приналежність, походження, прописку та документи, подання яких не передбачено законодавством.</a:t>
          </a:r>
          <a:endParaRPr lang="ru-RU"/>
        </a:p>
      </dgm:t>
    </dgm:pt>
    <dgm:pt modelId="{E4FB3EAE-38D3-4E89-9ADE-EA00E58D7EFC}" type="parTrans" cxnId="{DE6D1BBF-5742-405B-9415-390CAA0DB806}">
      <dgm:prSet/>
      <dgm:spPr/>
      <dgm:t>
        <a:bodyPr/>
        <a:lstStyle/>
        <a:p>
          <a:endParaRPr lang="ru-RU"/>
        </a:p>
      </dgm:t>
    </dgm:pt>
    <dgm:pt modelId="{98F4CD8F-25AE-479F-9345-7DC63FA60C16}" type="sibTrans" cxnId="{DE6D1BBF-5742-405B-9415-390CAA0DB806}">
      <dgm:prSet/>
      <dgm:spPr/>
      <dgm:t>
        <a:bodyPr/>
        <a:lstStyle/>
        <a:p>
          <a:endParaRPr lang="ru-RU"/>
        </a:p>
      </dgm:t>
    </dgm:pt>
    <dgm:pt modelId="{F3019D3E-ECE2-4E4D-9FA7-5FB34FA95537}">
      <dgm:prSet/>
      <dgm:spPr/>
      <dgm:t>
        <a:bodyPr/>
        <a:lstStyle/>
        <a:p>
          <a:r>
            <a:rPr lang="uk-UA" smtClean="0"/>
            <a:t>укладення трудового договору з громадя­нином, якому згідно з  медичним висновком дана робо­та протипоказана за станом здоров'я.</a:t>
          </a:r>
          <a:endParaRPr lang="ru-RU"/>
        </a:p>
      </dgm:t>
    </dgm:pt>
    <dgm:pt modelId="{56148B54-9BD4-48C7-880D-640D97689F16}" type="parTrans" cxnId="{1B3B53A2-3864-4572-9ABD-05B9F1E92F06}">
      <dgm:prSet/>
      <dgm:spPr/>
      <dgm:t>
        <a:bodyPr/>
        <a:lstStyle/>
        <a:p>
          <a:endParaRPr lang="ru-RU"/>
        </a:p>
      </dgm:t>
    </dgm:pt>
    <dgm:pt modelId="{CC56E863-6813-4215-BFB3-AA48EF661F44}" type="sibTrans" cxnId="{1B3B53A2-3864-4572-9ABD-05B9F1E92F06}">
      <dgm:prSet/>
      <dgm:spPr/>
      <dgm:t>
        <a:bodyPr/>
        <a:lstStyle/>
        <a:p>
          <a:endParaRPr lang="ru-RU"/>
        </a:p>
      </dgm:t>
    </dgm:pt>
    <dgm:pt modelId="{F2EF396E-0F31-4BFB-BFC5-EC0615A450CD}" type="pres">
      <dgm:prSet presAssocID="{4BC5FDF1-9924-4B98-A3EC-20C8C8E6BF2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E7558858-D430-49CA-97CB-4D7B700BBCE7}" type="pres">
      <dgm:prSet presAssocID="{BEB6D147-5A02-44F2-8796-0067C215B281}" presName="composite" presStyleCnt="0"/>
      <dgm:spPr/>
    </dgm:pt>
    <dgm:pt modelId="{2CB44BB3-8DC1-4B2A-B86B-42B85E04C2CE}" type="pres">
      <dgm:prSet presAssocID="{BEB6D147-5A02-44F2-8796-0067C215B281}" presName="parentText" presStyleLbl="alignNode1" presStyleIdx="0" presStyleCnt="4" custScaleX="104682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BE536E0-EABD-4E00-ABE0-698FF9B6C947}" type="pres">
      <dgm:prSet presAssocID="{BEB6D147-5A02-44F2-8796-0067C215B281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EAA795-8CAD-41F5-8D58-FD465702B2D8}" type="pres">
      <dgm:prSet presAssocID="{0351068C-86D2-43E9-A06D-0E2F4CF2B700}" presName="sp" presStyleCnt="0"/>
      <dgm:spPr/>
    </dgm:pt>
    <dgm:pt modelId="{EBB16998-5E1A-4C99-80C6-D633DD605C36}" type="pres">
      <dgm:prSet presAssocID="{18BE80DB-28F6-49B6-B5CF-D2AF991754C8}" presName="composite" presStyleCnt="0"/>
      <dgm:spPr/>
    </dgm:pt>
    <dgm:pt modelId="{ABB2CF0C-D28E-4D21-ABEE-04F46C17710E}" type="pres">
      <dgm:prSet presAssocID="{18BE80DB-28F6-49B6-B5CF-D2AF991754C8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D0CE00-4FC1-4EC4-B0E7-6F3C48F19571}" type="pres">
      <dgm:prSet presAssocID="{18BE80DB-28F6-49B6-B5CF-D2AF991754C8}" presName="descendantText" presStyleLbl="alignAcc1" presStyleIdx="1" presStyleCnt="4" custScaleY="13344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8CB16DA-7634-4595-B8BC-3537A1E1F52A}" type="pres">
      <dgm:prSet presAssocID="{491EEE98-6C13-4B15-A135-C3C4FA730D47}" presName="sp" presStyleCnt="0"/>
      <dgm:spPr/>
    </dgm:pt>
    <dgm:pt modelId="{E642D133-BFFB-4DB6-9767-67C78A9164EF}" type="pres">
      <dgm:prSet presAssocID="{3931D46B-3A57-4A02-98BA-37A216DC42ED}" presName="composite" presStyleCnt="0"/>
      <dgm:spPr/>
    </dgm:pt>
    <dgm:pt modelId="{29251CF6-60CC-4956-ADB5-BCA5A6282EAC}" type="pres">
      <dgm:prSet presAssocID="{3931D46B-3A57-4A02-98BA-37A216DC42ED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B7C4BE0-DC53-4B1E-B0EB-A02F28C15BFD}" type="pres">
      <dgm:prSet presAssocID="{3931D46B-3A57-4A02-98BA-37A216DC42ED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3B3E75E-C559-4856-ABB5-7CD37C5EFDA7}" type="pres">
      <dgm:prSet presAssocID="{789E7E22-3F79-4715-826A-BA32E4D48B47}" presName="sp" presStyleCnt="0"/>
      <dgm:spPr/>
    </dgm:pt>
    <dgm:pt modelId="{7F4CC4DE-5E2C-49A1-8A16-299FCBC85CB5}" type="pres">
      <dgm:prSet presAssocID="{142218E3-AA18-4E6B-A7C8-ED23C66293B1}" presName="composite" presStyleCnt="0"/>
      <dgm:spPr/>
    </dgm:pt>
    <dgm:pt modelId="{0D8CC481-F9E4-4102-88F8-77EC41AFEB41}" type="pres">
      <dgm:prSet presAssocID="{142218E3-AA18-4E6B-A7C8-ED23C66293B1}" presName="parentText" presStyleLbl="alignNode1" presStyleIdx="3" presStyleCnt="4" custLinFactNeighborX="3002" custLinFactNeighborY="2905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1D7BD52-925F-4A7B-8DF9-AEAF1552C0D2}" type="pres">
      <dgm:prSet presAssocID="{142218E3-AA18-4E6B-A7C8-ED23C66293B1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DE6D1BBF-5742-405B-9415-390CAA0DB806}" srcId="{3931D46B-3A57-4A02-98BA-37A216DC42ED}" destId="{AD6B586E-C194-4975-BED5-BDF5EA0FFEB9}" srcOrd="0" destOrd="0" parTransId="{E4FB3EAE-38D3-4E89-9ADE-EA00E58D7EFC}" sibTransId="{98F4CD8F-25AE-479F-9345-7DC63FA60C16}"/>
    <dgm:cxn modelId="{5BEE1DB4-4E35-478B-838D-5614A7605602}" type="presOf" srcId="{AD6B586E-C194-4975-BED5-BDF5EA0FFEB9}" destId="{4B7C4BE0-DC53-4B1E-B0EB-A02F28C15BFD}" srcOrd="0" destOrd="0" presId="urn:microsoft.com/office/officeart/2005/8/layout/chevron2"/>
    <dgm:cxn modelId="{98D62634-DD24-413A-94E0-7F4AD152D8E5}" type="presOf" srcId="{F3019D3E-ECE2-4E4D-9FA7-5FB34FA95537}" destId="{C1D7BD52-925F-4A7B-8DF9-AEAF1552C0D2}" srcOrd="0" destOrd="1" presId="urn:microsoft.com/office/officeart/2005/8/layout/chevron2"/>
    <dgm:cxn modelId="{580E761D-7538-4A1B-88F7-3817D433781A}" type="presOf" srcId="{BEB6D147-5A02-44F2-8796-0067C215B281}" destId="{2CB44BB3-8DC1-4B2A-B86B-42B85E04C2CE}" srcOrd="0" destOrd="0" presId="urn:microsoft.com/office/officeart/2005/8/layout/chevron2"/>
    <dgm:cxn modelId="{E924A044-A87F-47BE-B797-A881062C2625}" srcId="{18BE80DB-28F6-49B6-B5CF-D2AF991754C8}" destId="{887E0EFA-7392-4358-B632-5952C2C29537}" srcOrd="0" destOrd="0" parTransId="{1CC58F70-3FB1-480E-98DF-7D0B9BCF9F61}" sibTransId="{932DDFF6-100E-4DAD-9874-0E22FEDC3716}"/>
    <dgm:cxn modelId="{8A48076A-5367-4A9F-ACF0-F4C7A266BA4B}" type="presOf" srcId="{142218E3-AA18-4E6B-A7C8-ED23C66293B1}" destId="{0D8CC481-F9E4-4102-88F8-77EC41AFEB41}" srcOrd="0" destOrd="0" presId="urn:microsoft.com/office/officeart/2005/8/layout/chevron2"/>
    <dgm:cxn modelId="{A9D6DF30-3580-4E6D-B2F7-E734148337CB}" srcId="{BEB6D147-5A02-44F2-8796-0067C215B281}" destId="{E44DE35D-D615-4EB5-B096-1CC30C81AADA}" srcOrd="2" destOrd="0" parTransId="{58604EC5-55FF-4430-BEB3-595C1B15EDAA}" sibTransId="{566FE183-3A00-4C30-98B9-0222247F82CF}"/>
    <dgm:cxn modelId="{CD4E12AB-8B67-4ADC-BA2C-899894061099}" type="presOf" srcId="{185E27EC-4756-4246-9E11-EA23F290BD4B}" destId="{C1D7BD52-925F-4A7B-8DF9-AEAF1552C0D2}" srcOrd="0" destOrd="0" presId="urn:microsoft.com/office/officeart/2005/8/layout/chevron2"/>
    <dgm:cxn modelId="{3F9FC667-7873-42DC-BD4C-E4E042042485}" type="presOf" srcId="{77442802-6ED3-4436-AA5E-5C054BEECB75}" destId="{BBE536E0-EABD-4E00-ABE0-698FF9B6C947}" srcOrd="0" destOrd="3" presId="urn:microsoft.com/office/officeart/2005/8/layout/chevron2"/>
    <dgm:cxn modelId="{8B3467B3-64B5-434B-98B4-F9D8FBC0D16A}" srcId="{4BC5FDF1-9924-4B98-A3EC-20C8C8E6BF20}" destId="{BEB6D147-5A02-44F2-8796-0067C215B281}" srcOrd="0" destOrd="0" parTransId="{044E2919-33FF-47DC-BFEE-D27BC1630DCA}" sibTransId="{0351068C-86D2-43E9-A06D-0E2F4CF2B700}"/>
    <dgm:cxn modelId="{1B3B53A2-3864-4572-9ABD-05B9F1E92F06}" srcId="{142218E3-AA18-4E6B-A7C8-ED23C66293B1}" destId="{F3019D3E-ECE2-4E4D-9FA7-5FB34FA95537}" srcOrd="1" destOrd="0" parTransId="{56148B54-9BD4-48C7-880D-640D97689F16}" sibTransId="{CC56E863-6813-4215-BFB3-AA48EF661F44}"/>
    <dgm:cxn modelId="{109AC408-ED0B-4B79-9192-D046FC5A7CBC}" type="presOf" srcId="{3931D46B-3A57-4A02-98BA-37A216DC42ED}" destId="{29251CF6-60CC-4956-ADB5-BCA5A6282EAC}" srcOrd="0" destOrd="0" presId="urn:microsoft.com/office/officeart/2005/8/layout/chevron2"/>
    <dgm:cxn modelId="{C06907A0-5AAF-4B56-855F-FA8D8A5D3355}" srcId="{BEB6D147-5A02-44F2-8796-0067C215B281}" destId="{77442802-6ED3-4436-AA5E-5C054BEECB75}" srcOrd="3" destOrd="0" parTransId="{16D3A782-4AF2-4B0D-A99D-31ADE9AEB677}" sibTransId="{5D590CCB-D155-4966-82B3-756DBDB49396}"/>
    <dgm:cxn modelId="{15D7DA16-BFFD-457E-A5A0-2F3D3EC22C14}" type="presOf" srcId="{18BE80DB-28F6-49B6-B5CF-D2AF991754C8}" destId="{ABB2CF0C-D28E-4D21-ABEE-04F46C17710E}" srcOrd="0" destOrd="0" presId="urn:microsoft.com/office/officeart/2005/8/layout/chevron2"/>
    <dgm:cxn modelId="{102B7CB7-EE8D-4DA8-B965-A334352651D5}" type="presOf" srcId="{EC7EB532-6EBA-4D71-8C75-6C781737BEC8}" destId="{BBE536E0-EABD-4E00-ABE0-698FF9B6C947}" srcOrd="0" destOrd="0" presId="urn:microsoft.com/office/officeart/2005/8/layout/chevron2"/>
    <dgm:cxn modelId="{FA9BBCBB-34CB-4E11-B273-30B4817B8C6B}" srcId="{4BC5FDF1-9924-4B98-A3EC-20C8C8E6BF20}" destId="{142218E3-AA18-4E6B-A7C8-ED23C66293B1}" srcOrd="3" destOrd="0" parTransId="{8C8EFCAB-8A9A-445B-B41B-4590F4A74479}" sibTransId="{018A094C-D0B3-4E14-BFA6-5FF22F21CCA5}"/>
    <dgm:cxn modelId="{A8DE4613-65E0-4C63-B365-FB10DB19F6B5}" type="presOf" srcId="{4BC5FDF1-9924-4B98-A3EC-20C8C8E6BF20}" destId="{F2EF396E-0F31-4BFB-BFC5-EC0615A450CD}" srcOrd="0" destOrd="0" presId="urn:microsoft.com/office/officeart/2005/8/layout/chevron2"/>
    <dgm:cxn modelId="{35E61786-1D9F-4D9F-8892-FAADB6A6BAB1}" srcId="{142218E3-AA18-4E6B-A7C8-ED23C66293B1}" destId="{185E27EC-4756-4246-9E11-EA23F290BD4B}" srcOrd="0" destOrd="0" parTransId="{A2AC6BD8-99E7-4B07-BB50-30B31077779F}" sibTransId="{A3E1104F-1172-4BD9-86FF-292D8BBAF7F5}"/>
    <dgm:cxn modelId="{F1C2D7BD-1F76-4885-8ABF-8485FD8024B6}" srcId="{BEB6D147-5A02-44F2-8796-0067C215B281}" destId="{EC7EB532-6EBA-4D71-8C75-6C781737BEC8}" srcOrd="0" destOrd="0" parTransId="{8459A4AD-E58F-4DBC-B0F3-04B0E0F4827E}" sibTransId="{B660D1E1-229E-490C-94F8-881D267B975F}"/>
    <dgm:cxn modelId="{81E44648-E126-4532-8E87-5DE1A6C756FA}" type="presOf" srcId="{CD03FF8E-7C62-433A-9AF4-2973577F9640}" destId="{BBE536E0-EABD-4E00-ABE0-698FF9B6C947}" srcOrd="0" destOrd="1" presId="urn:microsoft.com/office/officeart/2005/8/layout/chevron2"/>
    <dgm:cxn modelId="{CA4702CC-7844-4584-9321-B90819D2FF05}" type="presOf" srcId="{E44DE35D-D615-4EB5-B096-1CC30C81AADA}" destId="{BBE536E0-EABD-4E00-ABE0-698FF9B6C947}" srcOrd="0" destOrd="2" presId="urn:microsoft.com/office/officeart/2005/8/layout/chevron2"/>
    <dgm:cxn modelId="{B48179A4-CF2A-43B4-823A-396250BE881F}" srcId="{4BC5FDF1-9924-4B98-A3EC-20C8C8E6BF20}" destId="{18BE80DB-28F6-49B6-B5CF-D2AF991754C8}" srcOrd="1" destOrd="0" parTransId="{CCCE3D89-9A91-4B1D-8D0B-377B98671A62}" sibTransId="{491EEE98-6C13-4B15-A135-C3C4FA730D47}"/>
    <dgm:cxn modelId="{900885D8-6F0B-4C86-BE27-30499B46A317}" srcId="{4BC5FDF1-9924-4B98-A3EC-20C8C8E6BF20}" destId="{3931D46B-3A57-4A02-98BA-37A216DC42ED}" srcOrd="2" destOrd="0" parTransId="{EC712221-2628-4161-B97E-5C5C35D3EEC2}" sibTransId="{789E7E22-3F79-4715-826A-BA32E4D48B47}"/>
    <dgm:cxn modelId="{080F32B8-7471-4659-870B-11DFD87E1CD3}" type="presOf" srcId="{887E0EFA-7392-4358-B632-5952C2C29537}" destId="{6CD0CE00-4FC1-4EC4-B0E7-6F3C48F19571}" srcOrd="0" destOrd="0" presId="urn:microsoft.com/office/officeart/2005/8/layout/chevron2"/>
    <dgm:cxn modelId="{E94EE777-26B0-436D-B5DB-69CC369B17BC}" srcId="{BEB6D147-5A02-44F2-8796-0067C215B281}" destId="{CD03FF8E-7C62-433A-9AF4-2973577F9640}" srcOrd="1" destOrd="0" parTransId="{1326F81D-F0B5-4B93-B34F-0D1A73AA30B8}" sibTransId="{37692E89-BB19-4C2C-A764-9870BA362165}"/>
    <dgm:cxn modelId="{B1E746D9-B49F-4860-B511-9D2E38B4AC5D}" type="presParOf" srcId="{F2EF396E-0F31-4BFB-BFC5-EC0615A450CD}" destId="{E7558858-D430-49CA-97CB-4D7B700BBCE7}" srcOrd="0" destOrd="0" presId="urn:microsoft.com/office/officeart/2005/8/layout/chevron2"/>
    <dgm:cxn modelId="{C23890BB-256A-431B-8C82-1E75CDC9CFE7}" type="presParOf" srcId="{E7558858-D430-49CA-97CB-4D7B700BBCE7}" destId="{2CB44BB3-8DC1-4B2A-B86B-42B85E04C2CE}" srcOrd="0" destOrd="0" presId="urn:microsoft.com/office/officeart/2005/8/layout/chevron2"/>
    <dgm:cxn modelId="{323BCBBA-C8EB-4F89-AEDA-9B1817C481C2}" type="presParOf" srcId="{E7558858-D430-49CA-97CB-4D7B700BBCE7}" destId="{BBE536E0-EABD-4E00-ABE0-698FF9B6C947}" srcOrd="1" destOrd="0" presId="urn:microsoft.com/office/officeart/2005/8/layout/chevron2"/>
    <dgm:cxn modelId="{7A0D5F2D-D4C0-4A3E-BA2B-D1E8E58F3078}" type="presParOf" srcId="{F2EF396E-0F31-4BFB-BFC5-EC0615A450CD}" destId="{0FEAA795-8CAD-41F5-8D58-FD465702B2D8}" srcOrd="1" destOrd="0" presId="urn:microsoft.com/office/officeart/2005/8/layout/chevron2"/>
    <dgm:cxn modelId="{78DBD923-CDBC-4E53-96DA-2B995C3C1CC6}" type="presParOf" srcId="{F2EF396E-0F31-4BFB-BFC5-EC0615A450CD}" destId="{EBB16998-5E1A-4C99-80C6-D633DD605C36}" srcOrd="2" destOrd="0" presId="urn:microsoft.com/office/officeart/2005/8/layout/chevron2"/>
    <dgm:cxn modelId="{7DA2A0AA-A6CB-4858-B9A4-5C1F607ABA3E}" type="presParOf" srcId="{EBB16998-5E1A-4C99-80C6-D633DD605C36}" destId="{ABB2CF0C-D28E-4D21-ABEE-04F46C17710E}" srcOrd="0" destOrd="0" presId="urn:microsoft.com/office/officeart/2005/8/layout/chevron2"/>
    <dgm:cxn modelId="{83EC4319-A9F0-45A3-A20D-9545EF85019C}" type="presParOf" srcId="{EBB16998-5E1A-4C99-80C6-D633DD605C36}" destId="{6CD0CE00-4FC1-4EC4-B0E7-6F3C48F19571}" srcOrd="1" destOrd="0" presId="urn:microsoft.com/office/officeart/2005/8/layout/chevron2"/>
    <dgm:cxn modelId="{029D345D-3F84-4245-9EBE-57CEFA69DFCE}" type="presParOf" srcId="{F2EF396E-0F31-4BFB-BFC5-EC0615A450CD}" destId="{38CB16DA-7634-4595-B8BC-3537A1E1F52A}" srcOrd="3" destOrd="0" presId="urn:microsoft.com/office/officeart/2005/8/layout/chevron2"/>
    <dgm:cxn modelId="{FA2311CD-931F-4611-B9AA-E2FE11DAAA38}" type="presParOf" srcId="{F2EF396E-0F31-4BFB-BFC5-EC0615A450CD}" destId="{E642D133-BFFB-4DB6-9767-67C78A9164EF}" srcOrd="4" destOrd="0" presId="urn:microsoft.com/office/officeart/2005/8/layout/chevron2"/>
    <dgm:cxn modelId="{74428E53-9FCC-4F0E-8310-38C24BB9A8E6}" type="presParOf" srcId="{E642D133-BFFB-4DB6-9767-67C78A9164EF}" destId="{29251CF6-60CC-4956-ADB5-BCA5A6282EAC}" srcOrd="0" destOrd="0" presId="urn:microsoft.com/office/officeart/2005/8/layout/chevron2"/>
    <dgm:cxn modelId="{2D670234-3107-4EB9-AAF8-786E30F54074}" type="presParOf" srcId="{E642D133-BFFB-4DB6-9767-67C78A9164EF}" destId="{4B7C4BE0-DC53-4B1E-B0EB-A02F28C15BFD}" srcOrd="1" destOrd="0" presId="urn:microsoft.com/office/officeart/2005/8/layout/chevron2"/>
    <dgm:cxn modelId="{0ABC8326-E1A3-4446-BFD4-FFF0D0F38D18}" type="presParOf" srcId="{F2EF396E-0F31-4BFB-BFC5-EC0615A450CD}" destId="{83B3E75E-C559-4856-ABB5-7CD37C5EFDA7}" srcOrd="5" destOrd="0" presId="urn:microsoft.com/office/officeart/2005/8/layout/chevron2"/>
    <dgm:cxn modelId="{DC7196E6-F626-4CD7-B202-9AFD5BDB6A7A}" type="presParOf" srcId="{F2EF396E-0F31-4BFB-BFC5-EC0615A450CD}" destId="{7F4CC4DE-5E2C-49A1-8A16-299FCBC85CB5}" srcOrd="6" destOrd="0" presId="urn:microsoft.com/office/officeart/2005/8/layout/chevron2"/>
    <dgm:cxn modelId="{2214369E-32D8-4FF0-8950-F1D8491F4323}" type="presParOf" srcId="{7F4CC4DE-5E2C-49A1-8A16-299FCBC85CB5}" destId="{0D8CC481-F9E4-4102-88F8-77EC41AFEB41}" srcOrd="0" destOrd="0" presId="urn:microsoft.com/office/officeart/2005/8/layout/chevron2"/>
    <dgm:cxn modelId="{D50AA0E9-3142-43DA-84EC-22F9C4E3907A}" type="presParOf" srcId="{7F4CC4DE-5E2C-49A1-8A16-299FCBC85CB5}" destId="{C1D7BD52-925F-4A7B-8DF9-AEAF1552C0D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5C3C41-8159-410A-BAC2-1F7636CA9DA8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304C54-4474-4A9B-9C6F-267AD58F10CD}">
      <dgm:prSet phldrT="[Текст]"/>
      <dgm:spPr/>
      <dgm:t>
        <a:bodyPr/>
        <a:lstStyle/>
        <a:p>
          <a:r>
            <a:rPr lang="uk-UA" dirty="0" smtClean="0"/>
            <a:t>для робітників </a:t>
          </a:r>
          <a:endParaRPr lang="ru-RU" dirty="0"/>
        </a:p>
      </dgm:t>
    </dgm:pt>
    <dgm:pt modelId="{17F2AD55-2C4D-46F9-84FC-BB87A63A0710}" type="parTrans" cxnId="{DAE7500C-4609-4AE9-A840-B9E2C9806F0C}">
      <dgm:prSet/>
      <dgm:spPr/>
      <dgm:t>
        <a:bodyPr/>
        <a:lstStyle/>
        <a:p>
          <a:endParaRPr lang="ru-RU"/>
        </a:p>
      </dgm:t>
    </dgm:pt>
    <dgm:pt modelId="{ADE8CE45-EF4D-4F71-AB92-58D9A0FA40A5}" type="sibTrans" cxnId="{DAE7500C-4609-4AE9-A840-B9E2C9806F0C}">
      <dgm:prSet/>
      <dgm:spPr/>
      <dgm:t>
        <a:bodyPr/>
        <a:lstStyle/>
        <a:p>
          <a:endParaRPr lang="ru-RU"/>
        </a:p>
      </dgm:t>
    </dgm:pt>
    <dgm:pt modelId="{EC2B8585-4C5D-472C-B521-99337EDD7930}">
      <dgm:prSet phldrT="[Текст]"/>
      <dgm:spPr/>
      <dgm:t>
        <a:bodyPr anchor="ctr"/>
        <a:lstStyle/>
        <a:p>
          <a:r>
            <a:rPr lang="uk-UA" dirty="0" smtClean="0"/>
            <a:t>не може пе­ревищувати </a:t>
          </a:r>
          <a:r>
            <a:rPr lang="uk-UA" b="1" dirty="0" smtClean="0"/>
            <a:t>одного</a:t>
          </a:r>
          <a:r>
            <a:rPr lang="uk-UA" dirty="0" smtClean="0"/>
            <a:t> місяця</a:t>
          </a:r>
          <a:endParaRPr lang="ru-RU" dirty="0"/>
        </a:p>
      </dgm:t>
    </dgm:pt>
    <dgm:pt modelId="{845EDC59-B917-442E-956A-EBBEC72C9C85}" type="parTrans" cxnId="{82DB67E7-76FB-4A66-A114-9E7E84DC8276}">
      <dgm:prSet/>
      <dgm:spPr/>
      <dgm:t>
        <a:bodyPr/>
        <a:lstStyle/>
        <a:p>
          <a:endParaRPr lang="ru-RU"/>
        </a:p>
      </dgm:t>
    </dgm:pt>
    <dgm:pt modelId="{BADE84B5-64DF-4768-AA68-52914F553D0E}" type="sibTrans" cxnId="{82DB67E7-76FB-4A66-A114-9E7E84DC8276}">
      <dgm:prSet/>
      <dgm:spPr/>
      <dgm:t>
        <a:bodyPr/>
        <a:lstStyle/>
        <a:p>
          <a:endParaRPr lang="ru-RU"/>
        </a:p>
      </dgm:t>
    </dgm:pt>
    <dgm:pt modelId="{94C4710E-DEE6-49C0-8AF4-642E1284639B}">
      <dgm:prSet phldrT="[Текст]"/>
      <dgm:spPr/>
      <dgm:t>
        <a:bodyPr/>
        <a:lstStyle/>
        <a:p>
          <a:r>
            <a:rPr lang="uk-UA" dirty="0" smtClean="0"/>
            <a:t>Для інших працівників</a:t>
          </a:r>
          <a:endParaRPr lang="ru-RU" dirty="0"/>
        </a:p>
      </dgm:t>
    </dgm:pt>
    <dgm:pt modelId="{112AEA7B-F36C-4918-B2E0-7EFB491C24ED}" type="parTrans" cxnId="{3D2CB3CF-C2CB-4DE8-9AC5-76603B760F55}">
      <dgm:prSet/>
      <dgm:spPr/>
      <dgm:t>
        <a:bodyPr/>
        <a:lstStyle/>
        <a:p>
          <a:endParaRPr lang="ru-RU"/>
        </a:p>
      </dgm:t>
    </dgm:pt>
    <dgm:pt modelId="{4BBA3357-162E-463C-93FB-A21B05C601F3}" type="sibTrans" cxnId="{3D2CB3CF-C2CB-4DE8-9AC5-76603B760F55}">
      <dgm:prSet/>
      <dgm:spPr/>
      <dgm:t>
        <a:bodyPr/>
        <a:lstStyle/>
        <a:p>
          <a:endParaRPr lang="ru-RU"/>
        </a:p>
      </dgm:t>
    </dgm:pt>
    <dgm:pt modelId="{631475B2-721B-4C5A-AFDF-F8AEBB5D4DCA}">
      <dgm:prSet phldrT="[Текст]"/>
      <dgm:spPr/>
      <dgm:t>
        <a:bodyPr/>
        <a:lstStyle/>
        <a:p>
          <a:r>
            <a:rPr lang="uk-UA" dirty="0" smtClean="0"/>
            <a:t>не може пе­ревищувати </a:t>
          </a:r>
          <a:r>
            <a:rPr lang="uk-UA" b="1" dirty="0" smtClean="0"/>
            <a:t>трьох</a:t>
          </a:r>
          <a:r>
            <a:rPr lang="uk-UA" dirty="0" smtClean="0"/>
            <a:t> місяців, а в окремих випадках, за по­годженням з органом первинної профспілкової організації, — </a:t>
          </a:r>
          <a:r>
            <a:rPr lang="uk-UA" b="1" dirty="0" smtClean="0"/>
            <a:t>шести</a:t>
          </a:r>
          <a:r>
            <a:rPr lang="uk-UA" dirty="0" smtClean="0"/>
            <a:t> місяців</a:t>
          </a:r>
          <a:endParaRPr lang="ru-RU" dirty="0"/>
        </a:p>
      </dgm:t>
    </dgm:pt>
    <dgm:pt modelId="{C3D1DA7B-678B-4EC3-9E7F-5871DD8D5B73}" type="parTrans" cxnId="{D92E44BF-8D26-483B-9D83-A2FF7B459E71}">
      <dgm:prSet/>
      <dgm:spPr/>
      <dgm:t>
        <a:bodyPr/>
        <a:lstStyle/>
        <a:p>
          <a:endParaRPr lang="ru-RU"/>
        </a:p>
      </dgm:t>
    </dgm:pt>
    <dgm:pt modelId="{EEAB76C2-4651-4579-977F-55CB0897C0D5}" type="sibTrans" cxnId="{D92E44BF-8D26-483B-9D83-A2FF7B459E71}">
      <dgm:prSet/>
      <dgm:spPr/>
      <dgm:t>
        <a:bodyPr/>
        <a:lstStyle/>
        <a:p>
          <a:endParaRPr lang="ru-RU"/>
        </a:p>
      </dgm:t>
    </dgm:pt>
    <dgm:pt modelId="{0744F911-EF5B-416B-A37C-A7BB1DE3B3F4}" type="pres">
      <dgm:prSet presAssocID="{8A5C3C41-8159-410A-BAC2-1F7636CA9DA8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F86E64D2-3904-48CE-BDF0-BE8B04687B8B}" type="pres">
      <dgm:prSet presAssocID="{08304C54-4474-4A9B-9C6F-267AD58F10CD}" presName="linNode" presStyleCnt="0"/>
      <dgm:spPr/>
    </dgm:pt>
    <dgm:pt modelId="{875C0B2E-861A-4A01-AE95-84CE89147200}" type="pres">
      <dgm:prSet presAssocID="{08304C54-4474-4A9B-9C6F-267AD58F10CD}" presName="parentShp" presStyleLbl="node1" presStyleIdx="0" presStyleCnt="2" custScaleX="74168" custScaleY="779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03A270-2842-485F-9258-36A511F9215A}" type="pres">
      <dgm:prSet presAssocID="{08304C54-4474-4A9B-9C6F-267AD58F10CD}" presName="childShp" presStyleLbl="bgAccFollowNode1" presStyleIdx="0" presStyleCnt="2" custScaleX="117221" custScaleY="1064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BC383D-6D2E-44C4-8B3C-E4A8E71A417D}" type="pres">
      <dgm:prSet presAssocID="{ADE8CE45-EF4D-4F71-AB92-58D9A0FA40A5}" presName="spacing" presStyleCnt="0"/>
      <dgm:spPr/>
    </dgm:pt>
    <dgm:pt modelId="{D0B71D00-1912-4CE9-A4CE-6E388870FBBC}" type="pres">
      <dgm:prSet presAssocID="{94C4710E-DEE6-49C0-8AF4-642E1284639B}" presName="linNode" presStyleCnt="0"/>
      <dgm:spPr/>
    </dgm:pt>
    <dgm:pt modelId="{81CB506F-4521-4D64-9A9A-0376C9AA6392}" type="pres">
      <dgm:prSet presAssocID="{94C4710E-DEE6-49C0-8AF4-642E1284639B}" presName="parentShp" presStyleLbl="node1" presStyleIdx="1" presStyleCnt="2" custScaleX="74168" custScaleY="78035" custLinFactNeighborX="-8088" custLinFactNeighborY="-13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54E963-7943-45CF-B2BF-B0AF686688A7}" type="pres">
      <dgm:prSet presAssocID="{94C4710E-DEE6-49C0-8AF4-642E1284639B}" presName="childShp" presStyleLbl="bgAccFollowNode1" presStyleIdx="1" presStyleCnt="2" custScaleX="117221" custScaleY="927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AE7500C-4609-4AE9-A840-B9E2C9806F0C}" srcId="{8A5C3C41-8159-410A-BAC2-1F7636CA9DA8}" destId="{08304C54-4474-4A9B-9C6F-267AD58F10CD}" srcOrd="0" destOrd="0" parTransId="{17F2AD55-2C4D-46F9-84FC-BB87A63A0710}" sibTransId="{ADE8CE45-EF4D-4F71-AB92-58D9A0FA40A5}"/>
    <dgm:cxn modelId="{00931B3D-6839-4E6D-BD02-4D4756FD6241}" type="presOf" srcId="{EC2B8585-4C5D-472C-B521-99337EDD7930}" destId="{7003A270-2842-485F-9258-36A511F9215A}" srcOrd="0" destOrd="0" presId="urn:microsoft.com/office/officeart/2005/8/layout/vList6"/>
    <dgm:cxn modelId="{D92E44BF-8D26-483B-9D83-A2FF7B459E71}" srcId="{94C4710E-DEE6-49C0-8AF4-642E1284639B}" destId="{631475B2-721B-4C5A-AFDF-F8AEBB5D4DCA}" srcOrd="0" destOrd="0" parTransId="{C3D1DA7B-678B-4EC3-9E7F-5871DD8D5B73}" sibTransId="{EEAB76C2-4651-4579-977F-55CB0897C0D5}"/>
    <dgm:cxn modelId="{BD687A24-4E7A-43F7-9D80-6FD40C3341F4}" type="presOf" srcId="{94C4710E-DEE6-49C0-8AF4-642E1284639B}" destId="{81CB506F-4521-4D64-9A9A-0376C9AA6392}" srcOrd="0" destOrd="0" presId="urn:microsoft.com/office/officeart/2005/8/layout/vList6"/>
    <dgm:cxn modelId="{3D2CB3CF-C2CB-4DE8-9AC5-76603B760F55}" srcId="{8A5C3C41-8159-410A-BAC2-1F7636CA9DA8}" destId="{94C4710E-DEE6-49C0-8AF4-642E1284639B}" srcOrd="1" destOrd="0" parTransId="{112AEA7B-F36C-4918-B2E0-7EFB491C24ED}" sibTransId="{4BBA3357-162E-463C-93FB-A21B05C601F3}"/>
    <dgm:cxn modelId="{B7A91454-52B8-4B0A-A550-7F1606CA5155}" type="presOf" srcId="{8A5C3C41-8159-410A-BAC2-1F7636CA9DA8}" destId="{0744F911-EF5B-416B-A37C-A7BB1DE3B3F4}" srcOrd="0" destOrd="0" presId="urn:microsoft.com/office/officeart/2005/8/layout/vList6"/>
    <dgm:cxn modelId="{14018635-61D4-49CD-B855-2C5E18FE3246}" type="presOf" srcId="{631475B2-721B-4C5A-AFDF-F8AEBB5D4DCA}" destId="{7A54E963-7943-45CF-B2BF-B0AF686688A7}" srcOrd="0" destOrd="0" presId="urn:microsoft.com/office/officeart/2005/8/layout/vList6"/>
    <dgm:cxn modelId="{82DB67E7-76FB-4A66-A114-9E7E84DC8276}" srcId="{08304C54-4474-4A9B-9C6F-267AD58F10CD}" destId="{EC2B8585-4C5D-472C-B521-99337EDD7930}" srcOrd="0" destOrd="0" parTransId="{845EDC59-B917-442E-956A-EBBEC72C9C85}" sibTransId="{BADE84B5-64DF-4768-AA68-52914F553D0E}"/>
    <dgm:cxn modelId="{75BE74D7-1FB3-4D4C-9DF7-55E2CAB2900E}" type="presOf" srcId="{08304C54-4474-4A9B-9C6F-267AD58F10CD}" destId="{875C0B2E-861A-4A01-AE95-84CE89147200}" srcOrd="0" destOrd="0" presId="urn:microsoft.com/office/officeart/2005/8/layout/vList6"/>
    <dgm:cxn modelId="{77538B45-394B-46B8-84BF-041538EFA06B}" type="presParOf" srcId="{0744F911-EF5B-416B-A37C-A7BB1DE3B3F4}" destId="{F86E64D2-3904-48CE-BDF0-BE8B04687B8B}" srcOrd="0" destOrd="0" presId="urn:microsoft.com/office/officeart/2005/8/layout/vList6"/>
    <dgm:cxn modelId="{5ED1F521-3773-453A-8F36-77B9FB4F7260}" type="presParOf" srcId="{F86E64D2-3904-48CE-BDF0-BE8B04687B8B}" destId="{875C0B2E-861A-4A01-AE95-84CE89147200}" srcOrd="0" destOrd="0" presId="urn:microsoft.com/office/officeart/2005/8/layout/vList6"/>
    <dgm:cxn modelId="{CB55114F-CD40-49E2-85F0-B5EDE077B6DA}" type="presParOf" srcId="{F86E64D2-3904-48CE-BDF0-BE8B04687B8B}" destId="{7003A270-2842-485F-9258-36A511F9215A}" srcOrd="1" destOrd="0" presId="urn:microsoft.com/office/officeart/2005/8/layout/vList6"/>
    <dgm:cxn modelId="{C6D684DC-6877-419F-B94E-B6EBE2AD4224}" type="presParOf" srcId="{0744F911-EF5B-416B-A37C-A7BB1DE3B3F4}" destId="{3DBC383D-6D2E-44C4-8B3C-E4A8E71A417D}" srcOrd="1" destOrd="0" presId="urn:microsoft.com/office/officeart/2005/8/layout/vList6"/>
    <dgm:cxn modelId="{CDAAD0B4-075E-4869-83C5-D070C3FF25A7}" type="presParOf" srcId="{0744F911-EF5B-416B-A37C-A7BB1DE3B3F4}" destId="{D0B71D00-1912-4CE9-A4CE-6E388870FBBC}" srcOrd="2" destOrd="0" presId="urn:microsoft.com/office/officeart/2005/8/layout/vList6"/>
    <dgm:cxn modelId="{D0BE6B16-9F2A-46B4-ACFB-BD16377A02D4}" type="presParOf" srcId="{D0B71D00-1912-4CE9-A4CE-6E388870FBBC}" destId="{81CB506F-4521-4D64-9A9A-0376C9AA6392}" srcOrd="0" destOrd="0" presId="urn:microsoft.com/office/officeart/2005/8/layout/vList6"/>
    <dgm:cxn modelId="{DDD175F8-5B28-4BFB-8418-459811D6E207}" type="presParOf" srcId="{D0B71D00-1912-4CE9-A4CE-6E388870FBBC}" destId="{7A54E963-7943-45CF-B2BF-B0AF686688A7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609CAC-2809-40EC-9ACA-523B365E4C21}" type="datetimeFigureOut">
              <a:rPr lang="ru-RU" smtClean="0"/>
              <a:t>05.03.2026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DBBD84-4662-486E-B003-94AA29AEC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7306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DBBD84-4662-486E-B003-94AA29AECAD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8136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DBBD84-4662-486E-B003-94AA29AECAD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14838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DBBD84-4662-486E-B003-94AA29AECAD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59947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DBBD84-4662-486E-B003-94AA29AECAD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7498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DBBD84-4662-486E-B003-94AA29AECAD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28020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DBBD84-4662-486E-B003-94AA29AECAD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4416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DBBD84-4662-486E-B003-94AA29AECAD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03766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DBBD84-4662-486E-B003-94AA29AECAD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11314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DBBD84-4662-486E-B003-94AA29AECAD5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96071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DBBD84-4662-486E-B003-94AA29AECAD5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80995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DBBD84-4662-486E-B003-94AA29AECAD5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958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05.03.2026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05.03.2026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05.03.2026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05.03.2026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9792" y="188641"/>
            <a:ext cx="5986667" cy="1296143"/>
          </a:xfrm>
        </p:spPr>
        <p:txBody>
          <a:bodyPr>
            <a:normAutofit/>
          </a:bodyPr>
          <a:lstStyle/>
          <a:p>
            <a:pPr marL="182880" indent="0" algn="ctr">
              <a:buNone/>
            </a:pPr>
            <a:r>
              <a:rPr lang="uk-UA" sz="2000" b="1" dirty="0" smtClean="0">
                <a:solidFill>
                  <a:schemeClr val="bg1"/>
                </a:solidFill>
              </a:rPr>
              <a:t>Одеський національний медичний університет</a:t>
            </a:r>
            <a:br>
              <a:rPr lang="uk-UA" sz="2000" b="1" dirty="0" smtClean="0">
                <a:solidFill>
                  <a:schemeClr val="bg1"/>
                </a:solidFill>
              </a:rPr>
            </a:br>
            <a:r>
              <a:rPr lang="uk-UA" sz="2000" b="1" dirty="0" smtClean="0">
                <a:solidFill>
                  <a:schemeClr val="bg1"/>
                </a:solidFill>
              </a:rPr>
              <a:t>Кафедра Організації та економіки фармації</a:t>
            </a:r>
            <a:endParaRPr lang="ru-RU" sz="2000" u="sng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0172" y="1916832"/>
            <a:ext cx="6336704" cy="2304256"/>
          </a:xfrm>
        </p:spPr>
        <p:txBody>
          <a:bodyPr>
            <a:normAutofit/>
          </a:bodyPr>
          <a:lstStyle/>
          <a:p>
            <a:pPr algn="ctr"/>
            <a:r>
              <a:rPr lang="uk-UA" sz="2400" b="1" u="sng" dirty="0">
                <a:solidFill>
                  <a:schemeClr val="bg1"/>
                </a:solidFill>
              </a:rPr>
              <a:t>Лекція </a:t>
            </a:r>
            <a:r>
              <a:rPr lang="uk-UA" sz="2400" b="1" u="sng" dirty="0" smtClean="0">
                <a:solidFill>
                  <a:schemeClr val="bg1"/>
                </a:solidFill>
              </a:rPr>
              <a:t>10 </a:t>
            </a:r>
          </a:p>
          <a:p>
            <a:pPr algn="ctr"/>
            <a:r>
              <a:rPr lang="uk-UA" sz="2400" dirty="0" smtClean="0">
                <a:solidFill>
                  <a:schemeClr val="bg1"/>
                </a:solidFill>
              </a:rPr>
              <a:t>Трудові відносини за ринкових умов. Оцінка ефективності діяльності організації та управління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60032" y="6404799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solidFill>
                  <a:schemeClr val="bg1"/>
                </a:solidFill>
              </a:rPr>
              <a:t>Одеса 2025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7955" y="0"/>
            <a:ext cx="569387" cy="673118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uk-UA" sz="2500" b="1" dirty="0" smtClean="0"/>
              <a:t>Фармацевтичний менеджмент та  маркетинг</a:t>
            </a:r>
            <a:endParaRPr lang="ru-RU" sz="2500" b="1" dirty="0"/>
          </a:p>
        </p:txBody>
      </p:sp>
      <p:pic>
        <p:nvPicPr>
          <p:cNvPr id="24578" name="Picture 2" descr="Встановлення факту існування трудових відносин - КАДРОВИК.UA. Головний  кадровий журнал України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668495"/>
            <a:ext cx="3747311" cy="2330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633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571184" cy="850106"/>
          </a:xfrm>
          <a:solidFill>
            <a:schemeClr val="accent1"/>
          </a:solidFill>
        </p:spPr>
        <p:txBody>
          <a:bodyPr/>
          <a:lstStyle/>
          <a:p>
            <a:pPr marL="0" indent="0" algn="ctr">
              <a:buNone/>
            </a:pPr>
            <a:r>
              <a:rPr lang="uk-UA" b="1" dirty="0" smtClean="0">
                <a:solidFill>
                  <a:schemeClr val="tx1"/>
                </a:solidFill>
              </a:rPr>
              <a:t>План</a:t>
            </a:r>
            <a:r>
              <a:rPr lang="uk-UA" b="1" dirty="0" smtClean="0"/>
              <a:t> </a:t>
            </a:r>
            <a:r>
              <a:rPr lang="uk-UA" b="1" dirty="0" smtClean="0">
                <a:solidFill>
                  <a:schemeClr val="tx1"/>
                </a:solidFill>
              </a:rPr>
              <a:t>лекції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340768"/>
            <a:ext cx="3888432" cy="504056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endParaRPr lang="uk-UA" sz="2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050" name="Picture 2" descr="Функції управління підприємством. Презентація уроку — Гипермаркет знаний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6" t="8542" r="5565" b="10029"/>
          <a:stretch/>
        </p:blipFill>
        <p:spPr bwMode="auto">
          <a:xfrm>
            <a:off x="6675127" y="5574739"/>
            <a:ext cx="2455894" cy="1283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25871" y="1196752"/>
            <a:ext cx="6989664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sz="3200" dirty="0" smtClean="0"/>
              <a:t>Правове забезпечення трудових відносин;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sz="3200" dirty="0" smtClean="0"/>
              <a:t>Робочий час та час відпочинку;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sz="3200" dirty="0" smtClean="0"/>
              <a:t>Мотивування праці, гарантії та компенсації для працівників;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sz="3200" dirty="0" smtClean="0"/>
              <a:t>Правове регулювання праці, трудової дисципліни та трудових суперечок;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sz="3200" dirty="0" smtClean="0"/>
              <a:t>Оцінка діяльності організації;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sz="3200" dirty="0" smtClean="0"/>
              <a:t>Ефективність управління організацією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03086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239000" cy="698336"/>
          </a:xfrm>
        </p:spPr>
        <p:txBody>
          <a:bodyPr/>
          <a:lstStyle/>
          <a:p>
            <a:pPr algn="ctr"/>
            <a:r>
              <a:rPr lang="uk-UA" dirty="0" smtClean="0"/>
              <a:t>Правове регулювання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052736"/>
            <a:ext cx="7704856" cy="54006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2000" dirty="0"/>
              <a:t>Правове регулювання у сфері трудових відносин здійснюється відповідно </a:t>
            </a:r>
            <a:r>
              <a:rPr lang="uk-UA" sz="2000" dirty="0" smtClean="0"/>
              <a:t>до:</a:t>
            </a:r>
          </a:p>
          <a:p>
            <a:pPr algn="just"/>
            <a:r>
              <a:rPr lang="uk-UA" sz="2000" dirty="0" smtClean="0"/>
              <a:t> </a:t>
            </a:r>
            <a:r>
              <a:rPr lang="uk-UA" sz="2000" dirty="0"/>
              <a:t>Кодексу законів про працю України (КЗпП) та інших документів, прийнятих відповідно до нього (Закони „Про зайнятість населення”, „Про охорону праці”, „Про колективні договори і угоди”, „Про оплату праці”, „Про відпустки” тощо</a:t>
            </a:r>
            <a:r>
              <a:rPr lang="uk-UA" sz="2000" dirty="0" smtClean="0"/>
              <a:t>).</a:t>
            </a:r>
          </a:p>
          <a:p>
            <a:pPr algn="just"/>
            <a:endParaRPr lang="ru-RU" sz="2000" dirty="0"/>
          </a:p>
          <a:p>
            <a:pPr marL="0" indent="0" algn="just">
              <a:buNone/>
            </a:pPr>
            <a:r>
              <a:rPr lang="uk-UA" sz="2000" b="1" u="sng" dirty="0"/>
              <a:t>Основне завдання Кодексу законів про працю України </a:t>
            </a:r>
            <a:r>
              <a:rPr lang="uk-UA" sz="2000" dirty="0"/>
              <a:t>-  регулювання трудових відносин всіх працівників, що повинно сприяти зростанню продук­тивності праці, поліпшенню якості роботи, підвищенню ефективності суспільного виробництва і піднесенню на цій основі матеріального і культурного рівня життя </a:t>
            </a:r>
            <a:r>
              <a:rPr lang="uk-UA" sz="2000" dirty="0" smtClean="0"/>
              <a:t>тих, хто </a:t>
            </a:r>
            <a:r>
              <a:rPr lang="uk-UA" sz="2000" dirty="0" err="1" smtClean="0"/>
              <a:t>праює</a:t>
            </a:r>
            <a:r>
              <a:rPr lang="uk-UA" sz="2000" dirty="0" smtClean="0"/>
              <a:t>, </a:t>
            </a:r>
            <a:r>
              <a:rPr lang="uk-UA" sz="2000" dirty="0"/>
              <a:t>зміцненню трудової дисципліни і поступовому перетворен­ню праці на благо суспільства в першу життєву потребу кожної працездатної людини.</a:t>
            </a: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8131964" y="116632"/>
            <a:ext cx="1046440" cy="65349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uk-UA" sz="2800" u="sng" dirty="0">
                <a:solidFill>
                  <a:schemeClr val="bg1"/>
                </a:solidFill>
              </a:rPr>
              <a:t>Правове забезпечення трудових відносин</a:t>
            </a:r>
            <a:endParaRPr lang="ru-RU" sz="2800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817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3162" y="145548"/>
            <a:ext cx="7239000" cy="338296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800" dirty="0" smtClean="0"/>
              <a:t>Права працівників</a:t>
            </a:r>
            <a:endParaRPr lang="ru-R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8131964" y="116632"/>
            <a:ext cx="1046440" cy="65349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uk-UA" sz="2800" u="sng" dirty="0">
                <a:solidFill>
                  <a:schemeClr val="bg1"/>
                </a:solidFill>
              </a:rPr>
              <a:t>Правове забезпечення трудових відносин</a:t>
            </a:r>
            <a:endParaRPr lang="ru-RU" sz="2800" u="sng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550273"/>
            <a:ext cx="5760640" cy="6332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383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3162" y="145548"/>
            <a:ext cx="7239000" cy="338296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800" dirty="0" smtClean="0"/>
              <a:t>Колективний договір</a:t>
            </a:r>
            <a:endParaRPr lang="ru-R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8131964" y="116632"/>
            <a:ext cx="1046440" cy="65349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uk-UA" sz="2800" u="sng" dirty="0">
                <a:solidFill>
                  <a:schemeClr val="bg1"/>
                </a:solidFill>
              </a:rPr>
              <a:t>Правове забезпечення трудових відносин</a:t>
            </a:r>
            <a:endParaRPr lang="ru-RU" sz="2800" u="sng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683" y="483844"/>
            <a:ext cx="8097281" cy="936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dirty="0"/>
              <a:t>документ, який регу­лює виробничі, трудові і соціально-економічні відносини між власниками підприємства чи уповноваженими ними органами та працівниками</a:t>
            </a: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8172086"/>
              </p:ext>
            </p:extLst>
          </p:nvPr>
        </p:nvGraphicFramePr>
        <p:xfrm>
          <a:off x="24695" y="1381455"/>
          <a:ext cx="8075697" cy="54319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6272"/>
                <a:gridCol w="5859425"/>
              </a:tblGrid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 разі: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Термін дії колективного договору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зміни складу, структури, найменування уповноваженого власником органу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Зберігає чинність протягом строку, на який його укладено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реорганізації підприємства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зберігає чинність протягом строку, на який його укладено, або може бути переглянутий за згодою сторін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зміни власника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зберігає чинність протягом строку його дії, але не більше одного року. У цей період сторони повинні розпочати переговори про укладення нового чи зміну або доповнення чинного колективного договору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ліквідації підприємства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діє протягом усього строку проведення ліквідації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4949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створення нового підприємства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укладається за ініціативою однієї із сторін у тримісячний термін після реєстрації підприємства, якщо законодавством передбачено реєстрацію, або після рішення про заснування підприємства, якщо не передбачено його реєстрацію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5754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3162" y="145548"/>
            <a:ext cx="7239000" cy="338296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800" dirty="0" smtClean="0"/>
              <a:t>трудовий договір</a:t>
            </a:r>
            <a:endParaRPr lang="ru-R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8131964" y="116632"/>
            <a:ext cx="1046440" cy="65349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uk-UA" sz="2800" u="sng" dirty="0">
                <a:solidFill>
                  <a:schemeClr val="bg1"/>
                </a:solidFill>
              </a:rPr>
              <a:t>Правове забезпечення трудових відносин</a:t>
            </a:r>
            <a:endParaRPr lang="ru-RU" sz="2800" u="sng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683" y="483844"/>
            <a:ext cx="809728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dirty="0"/>
              <a:t>це угода між працівником і власником підприємства, установи, організації або уповноваженим ним органом, чи фізичною особою, згідно з яким працівник зобов'язується виконувати роботу, визначену цим договором, підпорядковуючись внутрішньому трудовому розпорядкові, а </a:t>
            </a:r>
            <a:r>
              <a:rPr lang="uk-UA" dirty="0" smtClean="0"/>
              <a:t>власник </a:t>
            </a:r>
            <a:r>
              <a:rPr lang="uk-UA" dirty="0"/>
              <a:t>підприємства, установи, організації або уповноважений ним орган чи фізична особа зобов'язується виплачувати працівникові заробітну плату і забезпечувати умови праці, необхідні для виконання роботи, передбачені </a:t>
            </a:r>
            <a:r>
              <a:rPr lang="uk-UA" dirty="0" smtClean="0"/>
              <a:t>законодавством </a:t>
            </a:r>
            <a:r>
              <a:rPr lang="uk-UA" dirty="0"/>
              <a:t>про працю, колективним договором і угодою сторін.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8574" y="3089285"/>
            <a:ext cx="4448175" cy="3648075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07504" y="3361532"/>
            <a:ext cx="2880320" cy="648072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825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8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uk-UA" sz="2800" dirty="0" smtClean="0"/>
              <a:t>Види трудового договору</a:t>
            </a:r>
          </a:p>
        </p:txBody>
      </p:sp>
    </p:spTree>
    <p:extLst>
      <p:ext uri="{BB962C8B-B14F-4D97-AF65-F5344CB8AC3E}">
        <p14:creationId xmlns:p14="http://schemas.microsoft.com/office/powerpoint/2010/main" val="775438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7648634" cy="691164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/>
              <a:t>ЗАСТЕРЕЖЕННЯ </a:t>
            </a:r>
            <a:r>
              <a:rPr lang="ru-RU" sz="2400" dirty="0"/>
              <a:t>ПРИ УКЛАДАННІ </a:t>
            </a:r>
            <a:br>
              <a:rPr lang="ru-RU" sz="2400" dirty="0"/>
            </a:br>
            <a:r>
              <a:rPr lang="ru-RU" sz="2400" dirty="0"/>
              <a:t>ТРУДОВОГО ДОГОВОРУ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31964" y="116632"/>
            <a:ext cx="1046440" cy="65349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uk-UA" sz="2800" u="sng" dirty="0">
                <a:solidFill>
                  <a:schemeClr val="bg1"/>
                </a:solidFill>
              </a:rPr>
              <a:t>Правове забезпечення трудових відносин</a:t>
            </a:r>
            <a:endParaRPr lang="ru-RU" sz="2800" u="sng" dirty="0">
              <a:solidFill>
                <a:schemeClr val="bg1"/>
              </a:solidFill>
            </a:endParaRPr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1465685499"/>
              </p:ext>
            </p:extLst>
          </p:nvPr>
        </p:nvGraphicFramePr>
        <p:xfrm>
          <a:off x="322162" y="1124744"/>
          <a:ext cx="7809801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1014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7648634" cy="691164"/>
          </a:xfrm>
        </p:spPr>
        <p:txBody>
          <a:bodyPr>
            <a:noAutofit/>
          </a:bodyPr>
          <a:lstStyle/>
          <a:p>
            <a:pPr algn="ctr"/>
            <a:r>
              <a:rPr lang="uk-UA" sz="2400" dirty="0"/>
              <a:t>Випадки письмової форми укладення трудового договору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8131964" y="116632"/>
            <a:ext cx="1046440" cy="65349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uk-UA" sz="2800" u="sng" dirty="0">
                <a:solidFill>
                  <a:schemeClr val="bg1"/>
                </a:solidFill>
              </a:rPr>
              <a:t>Правове забезпечення трудових відносин</a:t>
            </a:r>
            <a:endParaRPr lang="ru-RU" sz="2800" u="sng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1052736"/>
            <a:ext cx="734481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uk-UA" dirty="0"/>
              <a:t>при організованому наборі працівників;</a:t>
            </a:r>
            <a:endParaRPr lang="ru-RU" dirty="0"/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uk-UA" dirty="0"/>
              <a:t>при укладенні трудового договору про роботу в райо­нах з особливими природними географічними і геологічними умовами та умовами підвищеного ризику для здоров'я;</a:t>
            </a:r>
            <a:endParaRPr lang="ru-RU" dirty="0"/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uk-UA" dirty="0"/>
              <a:t>при укладенні контракту;</a:t>
            </a:r>
            <a:endParaRPr lang="ru-RU" dirty="0"/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uk-UA" dirty="0"/>
              <a:t>у випадках, коли працівник наполягає на укладенні трудового договору у письмовій формі;</a:t>
            </a:r>
            <a:endParaRPr lang="ru-RU" dirty="0"/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uk-UA" dirty="0"/>
              <a:t>при укладенні трудового договору з неповнолітніми;</a:t>
            </a:r>
            <a:endParaRPr lang="ru-RU" dirty="0"/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uk-UA" dirty="0"/>
              <a:t>при укладенні трудового договору з фізичною особою;</a:t>
            </a:r>
            <a:endParaRPr lang="ru-RU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dirty="0"/>
              <a:t>в інших випадках, передбачених законодавством Ук­раїни.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672" y="4149080"/>
            <a:ext cx="5229225" cy="230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796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07931"/>
            <a:ext cx="7648634" cy="691164"/>
          </a:xfrm>
        </p:spPr>
        <p:txBody>
          <a:bodyPr>
            <a:noAutofit/>
          </a:bodyPr>
          <a:lstStyle/>
          <a:p>
            <a:pPr algn="ctr"/>
            <a:r>
              <a:rPr lang="uk-UA" sz="2400" dirty="0"/>
              <a:t>Випробовування при прийманні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uk-UA" sz="2400" dirty="0"/>
              <a:t>на роботу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8131964" y="116632"/>
            <a:ext cx="1046440" cy="65349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uk-UA" sz="2800" u="sng" dirty="0">
                <a:solidFill>
                  <a:schemeClr val="bg1"/>
                </a:solidFill>
              </a:rPr>
              <a:t>Правове забезпечення трудових відносин</a:t>
            </a:r>
            <a:endParaRPr lang="ru-RU" sz="2800" u="sng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2684" y="5371710"/>
            <a:ext cx="78351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uk-UA" dirty="0"/>
              <a:t>Якщо працівник в період випробування був відсутній на роботі у зв'язку з тимчасовою непрацездатністю або з інших поважних причин, строк випробування може бути продовжено на відповідну кількість днів, протягом яких він був відсутній.</a:t>
            </a:r>
            <a:endParaRPr lang="ru-RU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793944022"/>
              </p:ext>
            </p:extLst>
          </p:nvPr>
        </p:nvGraphicFramePr>
        <p:xfrm>
          <a:off x="323528" y="908720"/>
          <a:ext cx="7648634" cy="4248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60927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8223" y="188640"/>
            <a:ext cx="7648634" cy="494431"/>
          </a:xfrm>
        </p:spPr>
        <p:txBody>
          <a:bodyPr>
            <a:noAutofit/>
          </a:bodyPr>
          <a:lstStyle/>
          <a:p>
            <a:pPr algn="ctr"/>
            <a:r>
              <a:rPr lang="uk-UA" sz="2400" dirty="0"/>
              <a:t>Випробовування </a:t>
            </a:r>
            <a:r>
              <a:rPr lang="uk-UA" sz="2400" u="sng" dirty="0" smtClean="0"/>
              <a:t>НЕ встановлюється</a:t>
            </a:r>
            <a:r>
              <a:rPr lang="uk-UA" sz="2400" dirty="0" smtClean="0"/>
              <a:t>: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8131964" y="116632"/>
            <a:ext cx="1046440" cy="65349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uk-UA" sz="2800" u="sng" dirty="0">
                <a:solidFill>
                  <a:schemeClr val="bg1"/>
                </a:solidFill>
              </a:rPr>
              <a:t>Правове забезпечення трудових відносин</a:t>
            </a:r>
            <a:endParaRPr lang="ru-RU" sz="2800" u="sng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1723" y="908720"/>
            <a:ext cx="783513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uk-UA" sz="2000" dirty="0"/>
              <a:t>для осіб, молодших вісімнадцяти років; </a:t>
            </a:r>
            <a:endParaRPr lang="ru-RU" sz="2000" dirty="0"/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uk-UA" sz="2000" dirty="0"/>
              <a:t>для молодих робітників після закінчення професійних навчально-вихов­них закладів;</a:t>
            </a:r>
            <a:endParaRPr lang="ru-RU" sz="2000" dirty="0"/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uk-UA" sz="2000" dirty="0"/>
              <a:t>для молодих спеціалістів після закінчення вищих навчальних закладів; </a:t>
            </a:r>
            <a:endParaRPr lang="ru-RU" sz="2000" dirty="0"/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uk-UA" sz="2000" dirty="0"/>
              <a:t>для осіб, звільнених у запас з військової чи альтернативної (невійськової) служби;</a:t>
            </a:r>
            <a:endParaRPr lang="ru-RU" sz="2000" dirty="0"/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uk-UA" sz="2000" dirty="0"/>
              <a:t>для інвалідів, на­правлених на роботу відповідно до рекомендації медико-соціальної експертизи;</a:t>
            </a:r>
            <a:endParaRPr lang="ru-RU" sz="2000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sz="2000" dirty="0"/>
              <a:t>при прийнятті на роботу в іншу місцевість і при переведенні на роботу на інше підприємство, в установу, організацію, а також в інших випадках, якщо це передба­чено законодавством.</a:t>
            </a:r>
            <a:endParaRPr lang="ru-RU" sz="20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856" y="4714875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65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8223" y="188640"/>
            <a:ext cx="7648634" cy="494431"/>
          </a:xfrm>
        </p:spPr>
        <p:txBody>
          <a:bodyPr>
            <a:noAutofit/>
          </a:bodyPr>
          <a:lstStyle/>
          <a:p>
            <a:pPr algn="ctr"/>
            <a:r>
              <a:rPr lang="uk-UA" sz="2400" dirty="0" smtClean="0"/>
              <a:t>Переведення на іншу роботу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8131964" y="116632"/>
            <a:ext cx="1046440" cy="65349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uk-UA" sz="2800" u="sng" dirty="0">
                <a:solidFill>
                  <a:schemeClr val="bg1"/>
                </a:solidFill>
              </a:rPr>
              <a:t>Правове забезпечення трудових відносин</a:t>
            </a:r>
            <a:endParaRPr lang="ru-RU" sz="2800" u="sng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1723" y="764704"/>
            <a:ext cx="783513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uk-UA" sz="2400" dirty="0"/>
              <a:t>допускається тільки за згодою працівника;</a:t>
            </a:r>
            <a:endParaRPr lang="ru-RU" sz="2400" dirty="0"/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uk-UA" sz="2400" dirty="0"/>
              <a:t>згода не вимагається у випадку тимчасового переведення на іншу роботу в разі виробничої необхідності чи простою;</a:t>
            </a:r>
            <a:endParaRPr lang="ru-RU" sz="2400" dirty="0"/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uk-UA" sz="2400" dirty="0"/>
              <a:t>термін переведення працівників на не обумовлену трудовим договором роботу не може перевищувати одного місяця;</a:t>
            </a:r>
            <a:endParaRPr lang="ru-RU" sz="24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uk-UA" sz="2400" dirty="0"/>
              <a:t>оплата праці здійснюється за виконувану роботу, але не нижче середнього заробітку за попередньою </a:t>
            </a:r>
            <a:r>
              <a:rPr lang="uk-UA" sz="2400" dirty="0" smtClean="0"/>
              <a:t>роботою</a:t>
            </a:r>
            <a:endParaRPr lang="ru-RU" sz="2400" dirty="0"/>
          </a:p>
        </p:txBody>
      </p:sp>
      <p:pic>
        <p:nvPicPr>
          <p:cNvPr id="26626" name="Picture 2" descr="Nota Bene Stock Illustrations, Vecteurs, &amp; Clipart – (21 Stock  Illustrations)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65"/>
          <a:stretch/>
        </p:blipFill>
        <p:spPr bwMode="auto">
          <a:xfrm>
            <a:off x="101411" y="4726939"/>
            <a:ext cx="1808649" cy="2119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910060" y="4816945"/>
            <a:ext cx="62219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b="1" i="1" dirty="0"/>
              <a:t>Переміщення працівника на інше робоче місце у межах його спеціальності, кваліфікації чи посади не вважається переведенням на іншу роботу.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4061834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8223" y="188640"/>
            <a:ext cx="7648634" cy="494431"/>
          </a:xfrm>
        </p:spPr>
        <p:txBody>
          <a:bodyPr>
            <a:noAutofit/>
          </a:bodyPr>
          <a:lstStyle/>
          <a:p>
            <a:pPr algn="ctr"/>
            <a:r>
              <a:rPr lang="uk-UA" sz="2400" dirty="0" smtClean="0"/>
              <a:t>Підстави припинення трудового договору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8131964" y="116632"/>
            <a:ext cx="1046440" cy="65349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uk-UA" sz="2800" u="sng" dirty="0">
                <a:solidFill>
                  <a:schemeClr val="bg1"/>
                </a:solidFill>
              </a:rPr>
              <a:t>Правове забезпечення трудових відносин</a:t>
            </a:r>
            <a:endParaRPr lang="ru-RU" sz="2800" u="sng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5013" y="764704"/>
            <a:ext cx="7835134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3525" lvl="1" indent="-263525" algn="just">
              <a:buFont typeface="Wingdings" panose="05000000000000000000" pitchFamily="2" charset="2"/>
              <a:buChar char="Ø"/>
            </a:pPr>
            <a:r>
              <a:rPr lang="uk-UA" sz="1900" dirty="0"/>
              <a:t>угода сторін;</a:t>
            </a:r>
            <a:endParaRPr lang="ru-RU" sz="1900" dirty="0"/>
          </a:p>
          <a:p>
            <a:pPr marL="263525" lvl="1" indent="-263525" algn="just">
              <a:buFont typeface="Wingdings" panose="05000000000000000000" pitchFamily="2" charset="2"/>
              <a:buChar char="Ø"/>
            </a:pPr>
            <a:r>
              <a:rPr lang="uk-UA" sz="1900" dirty="0"/>
              <a:t>закінчення строкового договору, крім ви­падків, коли трудові відносини фактично тривають і жодна з сторін не виявляє бажання їх припинити;</a:t>
            </a:r>
            <a:endParaRPr lang="ru-RU" sz="1900" dirty="0"/>
          </a:p>
          <a:p>
            <a:pPr marL="263525" lvl="1" indent="-263525" algn="just">
              <a:buFont typeface="Wingdings" panose="05000000000000000000" pitchFamily="2" charset="2"/>
              <a:buChar char="Ø"/>
            </a:pPr>
            <a:r>
              <a:rPr lang="uk-UA" sz="1900" dirty="0"/>
              <a:t>призов працівника на військову службу;</a:t>
            </a:r>
            <a:endParaRPr lang="ru-RU" sz="1900" dirty="0"/>
          </a:p>
          <a:p>
            <a:pPr marL="263525" lvl="1" indent="-263525" algn="just">
              <a:buFont typeface="Wingdings" panose="05000000000000000000" pitchFamily="2" charset="2"/>
              <a:buChar char="Ø"/>
            </a:pPr>
            <a:r>
              <a:rPr lang="uk-UA" sz="1900" dirty="0"/>
              <a:t>розірвання трудового договору з ініціативи працівни­ка, з ініціативи власника або на вимогу профспіл­кового чи іншого уповноваженого на представництво тру­довим колективом органу;</a:t>
            </a:r>
            <a:endParaRPr lang="ru-RU" sz="1900" dirty="0"/>
          </a:p>
          <a:p>
            <a:pPr marL="263525" lvl="1" indent="-263525" algn="just">
              <a:buFont typeface="Wingdings" panose="05000000000000000000" pitchFamily="2" charset="2"/>
              <a:buChar char="Ø"/>
            </a:pPr>
            <a:r>
              <a:rPr lang="uk-UA" sz="1900" dirty="0"/>
              <a:t>переведення працівника, за його згодою, на інше під­приємство, в установу, організацію або перехід на виборну посаду;</a:t>
            </a:r>
            <a:endParaRPr lang="ru-RU" sz="1900" dirty="0"/>
          </a:p>
          <a:p>
            <a:pPr marL="263525" lvl="1" indent="-263525" algn="just">
              <a:buFont typeface="Wingdings" panose="05000000000000000000" pitchFamily="2" charset="2"/>
              <a:buChar char="Ø"/>
            </a:pPr>
            <a:r>
              <a:rPr lang="uk-UA" sz="1900" dirty="0"/>
              <a:t>відмова працівника від переведення на роботу в іншу місцевість разом з підприємством, установою, організацією, а також відмова від продовження роботи у зв'язку із зміною істотних умов праці;</a:t>
            </a:r>
            <a:endParaRPr lang="ru-RU" sz="1900" dirty="0"/>
          </a:p>
          <a:p>
            <a:pPr marL="263525" lvl="1" indent="-263525" algn="just">
              <a:buFont typeface="Wingdings" panose="05000000000000000000" pitchFamily="2" charset="2"/>
              <a:buChar char="Ø"/>
            </a:pPr>
            <a:r>
              <a:rPr lang="uk-UA" sz="1900" dirty="0"/>
              <a:t>вступання в дію </a:t>
            </a:r>
            <a:r>
              <a:rPr lang="uk-UA" sz="1900" dirty="0" err="1"/>
              <a:t>вироку</a:t>
            </a:r>
            <a:r>
              <a:rPr lang="uk-UA" sz="1900" dirty="0"/>
              <a:t> суду, яким праців­ника засуджено до позбавлення волі, виправ­них робіт не за місцем роботи або до іншого покарання, яке виключає можливість продовження даної роботи;</a:t>
            </a:r>
            <a:endParaRPr lang="ru-RU" sz="1900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sz="1900" dirty="0"/>
              <a:t>підстави, передбачені контрактом. </a:t>
            </a:r>
            <a:endParaRPr lang="ru-RU" sz="1900" dirty="0"/>
          </a:p>
        </p:txBody>
      </p:sp>
    </p:spTree>
    <p:extLst>
      <p:ext uri="{BB962C8B-B14F-4D97-AF65-F5344CB8AC3E}">
        <p14:creationId xmlns:p14="http://schemas.microsoft.com/office/powerpoint/2010/main" val="3203119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5559" y="260648"/>
            <a:ext cx="7648634" cy="854471"/>
          </a:xfrm>
        </p:spPr>
        <p:txBody>
          <a:bodyPr>
            <a:noAutofit/>
          </a:bodyPr>
          <a:lstStyle/>
          <a:p>
            <a:r>
              <a:rPr lang="uk-UA" sz="2400" dirty="0"/>
              <a:t>При скороченні чисельності працівників перевага в залишенні на роботі </a:t>
            </a:r>
            <a:r>
              <a:rPr lang="uk-UA" sz="2400" dirty="0" smtClean="0"/>
              <a:t>надається: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8131964" y="116632"/>
            <a:ext cx="1046440" cy="65349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uk-UA" sz="2800" u="sng" dirty="0">
                <a:solidFill>
                  <a:schemeClr val="bg1"/>
                </a:solidFill>
              </a:rPr>
              <a:t>Правове забезпечення трудових відносин</a:t>
            </a:r>
            <a:endParaRPr lang="ru-RU" sz="2800" u="sng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9059" y="1257960"/>
            <a:ext cx="783513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1" indent="-285750">
              <a:buFont typeface="Wingdings" panose="05000000000000000000" pitchFamily="2" charset="2"/>
              <a:buChar char="Ø"/>
            </a:pPr>
            <a:r>
              <a:rPr lang="uk-UA" dirty="0"/>
              <a:t>сімейним — при наявності двох і більше утриманців;</a:t>
            </a:r>
            <a:endParaRPr lang="ru-RU" sz="1400" dirty="0"/>
          </a:p>
          <a:p>
            <a:pPr marL="285750" lvl="1" indent="-285750">
              <a:buFont typeface="Wingdings" panose="05000000000000000000" pitchFamily="2" charset="2"/>
              <a:buChar char="Ø"/>
            </a:pPr>
            <a:r>
              <a:rPr lang="uk-UA" dirty="0"/>
              <a:t>особам, в сім'ї яких немає інших працівників з са­мостійним заробітком;</a:t>
            </a:r>
            <a:endParaRPr lang="ru-RU" sz="1400" dirty="0"/>
          </a:p>
          <a:p>
            <a:pPr marL="285750" lvl="1" indent="-285750">
              <a:buFont typeface="Wingdings" panose="05000000000000000000" pitchFamily="2" charset="2"/>
              <a:buChar char="Ø"/>
            </a:pPr>
            <a:r>
              <a:rPr lang="uk-UA" dirty="0"/>
              <a:t>працівникам з тривалим безперервним стажем роботи на даному підприємстві, в установі, організації;</a:t>
            </a:r>
            <a:endParaRPr lang="ru-RU" sz="1400" dirty="0"/>
          </a:p>
          <a:p>
            <a:pPr marL="285750" lvl="1" indent="-285750">
              <a:buFont typeface="Wingdings" panose="05000000000000000000" pitchFamily="2" charset="2"/>
              <a:buChar char="Ø"/>
            </a:pPr>
            <a:r>
              <a:rPr lang="uk-UA" dirty="0"/>
              <a:t>працівникам, які навчаються у вищих і середніх спе­ціальних учбових закладах без відриву від виробництва;</a:t>
            </a:r>
            <a:endParaRPr lang="ru-RU" sz="1400" dirty="0"/>
          </a:p>
          <a:p>
            <a:pPr marL="285750" lvl="1" indent="-285750">
              <a:buFont typeface="Wingdings" panose="05000000000000000000" pitchFamily="2" charset="2"/>
              <a:buChar char="Ø"/>
            </a:pPr>
            <a:r>
              <a:rPr lang="uk-UA" dirty="0"/>
              <a:t>учасникам бойових дій, інвалідам війни та особам, на яких поширюється чинність Закону України "Про статус ветеранів війни, гарантії їх соціального захисту";</a:t>
            </a:r>
            <a:endParaRPr lang="ru-RU" sz="1400" dirty="0"/>
          </a:p>
          <a:p>
            <a:pPr marL="285750" lvl="1" indent="-285750">
              <a:buFont typeface="Wingdings" panose="05000000000000000000" pitchFamily="2" charset="2"/>
              <a:buChar char="Ø"/>
            </a:pPr>
            <a:r>
              <a:rPr lang="uk-UA" dirty="0"/>
              <a:t>авторам винаходів, корисних моделей, промислових зразків і раціоналізаторських пропозицій;</a:t>
            </a:r>
            <a:endParaRPr lang="ru-RU" sz="1400" dirty="0"/>
          </a:p>
          <a:p>
            <a:pPr marL="285750" lvl="1" indent="-285750">
              <a:buFont typeface="Wingdings" panose="05000000000000000000" pitchFamily="2" charset="2"/>
              <a:buChar char="Ø"/>
            </a:pPr>
            <a:r>
              <a:rPr lang="uk-UA" dirty="0"/>
              <a:t>працівникам, які дістали на цьому підприємстві, в установі, організації трудове каліцтво або професійне за­хворювання;</a:t>
            </a:r>
            <a:endParaRPr lang="ru-RU" sz="1400" dirty="0"/>
          </a:p>
          <a:p>
            <a:pPr marL="285750" lvl="1" indent="-285750">
              <a:buFont typeface="Wingdings" panose="05000000000000000000" pitchFamily="2" charset="2"/>
              <a:buChar char="Ø"/>
            </a:pPr>
            <a:r>
              <a:rPr lang="uk-UA" dirty="0"/>
              <a:t>особам з числа депортованих з України, на протязі п'яти років, з часу повернення на постійне місце проживан­ня до України;</a:t>
            </a:r>
            <a:endParaRPr lang="ru-RU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dirty="0"/>
              <a:t>працівникам з числа колишніх військовослужбовців строкової служби та осіб, які проходили альтернативну (невійськову) службу, — протягом двох років з дня звіль­нення їх зі служби.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507867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5559" y="260648"/>
            <a:ext cx="7648634" cy="854471"/>
          </a:xfrm>
        </p:spPr>
        <p:txBody>
          <a:bodyPr>
            <a:noAutofit/>
          </a:bodyPr>
          <a:lstStyle/>
          <a:p>
            <a:pPr algn="ctr"/>
            <a:r>
              <a:rPr lang="uk-UA" sz="2400" dirty="0" smtClean="0"/>
              <a:t>Робочий час та його тривалість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8131964" y="116632"/>
            <a:ext cx="615553" cy="653492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uk-UA" sz="2800" u="sng" dirty="0" smtClean="0">
                <a:solidFill>
                  <a:schemeClr val="bg1"/>
                </a:solidFill>
              </a:rPr>
              <a:t>Робочий час та  час відпочинку</a:t>
            </a:r>
            <a:endParaRPr lang="ru-RU" sz="2800" u="sng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9058" y="1257960"/>
            <a:ext cx="797290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i="1" dirty="0"/>
              <a:t>Робочий час</a:t>
            </a:r>
            <a:r>
              <a:rPr lang="uk-UA" dirty="0"/>
              <a:t> – це встановлений відповідно до закону час, впродовж якого працівник повинен виконувати свої функціональні </a:t>
            </a:r>
            <a:r>
              <a:rPr lang="uk-UA" dirty="0" smtClean="0"/>
              <a:t>обов'язки </a:t>
            </a:r>
            <a:r>
              <a:rPr lang="uk-UA" dirty="0"/>
              <a:t>на підприємстві, в установі, організації.</a:t>
            </a:r>
            <a:endParaRPr lang="ru-RU" dirty="0"/>
          </a:p>
          <a:p>
            <a:pPr algn="just"/>
            <a:r>
              <a:rPr lang="uk-UA" dirty="0"/>
              <a:t>КЗпП України регламентує тривалість робочого часу для різних категорій працівників. </a:t>
            </a:r>
            <a:endParaRPr lang="ru-RU" dirty="0"/>
          </a:p>
          <a:p>
            <a:pPr algn="just"/>
            <a:r>
              <a:rPr lang="uk-UA" b="1" u="sng" dirty="0" smtClean="0"/>
              <a:t>Нормальна </a:t>
            </a:r>
            <a:r>
              <a:rPr lang="uk-UA" b="1" u="sng" dirty="0"/>
              <a:t>тривалість </a:t>
            </a:r>
            <a:r>
              <a:rPr lang="uk-UA" dirty="0"/>
              <a:t>робочого часу працівників </a:t>
            </a:r>
            <a:r>
              <a:rPr lang="uk-UA" b="1" u="sng" dirty="0"/>
              <a:t>не мо­же перевищувати 40 годин на тиждень.</a:t>
            </a:r>
            <a:r>
              <a:rPr lang="uk-UA" u="sng" dirty="0"/>
              <a:t> </a:t>
            </a:r>
            <a:r>
              <a:rPr lang="uk-UA" dirty="0"/>
              <a:t>Разом з тим, підприємства і організації при укладенні колективного договору можуть встановлювати меншу норму тривалості робочого часу, ніж це передбачено КЗпП України.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55" r="15424" b="30341"/>
          <a:stretch/>
        </p:blipFill>
        <p:spPr>
          <a:xfrm>
            <a:off x="2705350" y="3816493"/>
            <a:ext cx="2880320" cy="2890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597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2326</TotalTime>
  <Words>1295</Words>
  <Application>Microsoft Office PowerPoint</Application>
  <PresentationFormat>Экран (4:3)</PresentationFormat>
  <Paragraphs>117</Paragraphs>
  <Slides>14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Calibri</vt:lpstr>
      <vt:lpstr>Times New Roman</vt:lpstr>
      <vt:lpstr>Trebuchet MS</vt:lpstr>
      <vt:lpstr>Wingdings</vt:lpstr>
      <vt:lpstr>Wingdings 2</vt:lpstr>
      <vt:lpstr>Изящная</vt:lpstr>
      <vt:lpstr>Одеський національний медичний університет Кафедра Організації та економіки фармації</vt:lpstr>
      <vt:lpstr>План лекції</vt:lpstr>
      <vt:lpstr>Правове регулювання</vt:lpstr>
      <vt:lpstr>Права працівників</vt:lpstr>
      <vt:lpstr>Колективний договір</vt:lpstr>
      <vt:lpstr>трудовий договір</vt:lpstr>
      <vt:lpstr>ЗАСТЕРЕЖЕННЯ ПРИ УКЛАДАННІ  ТРУДОВОГО ДОГОВОРУ</vt:lpstr>
      <vt:lpstr>Випадки письмової форми укладення трудового договору</vt:lpstr>
      <vt:lpstr>Випробовування при прийманні на роботу</vt:lpstr>
      <vt:lpstr>Випробовування НЕ встановлюється:</vt:lpstr>
      <vt:lpstr>Переведення на іншу роботу</vt:lpstr>
      <vt:lpstr>Підстави припинення трудового договору</vt:lpstr>
      <vt:lpstr>При скороченні чисельності працівників перевага в залишенні на роботі надається:</vt:lpstr>
      <vt:lpstr>Робочий час та його тривалість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Одеський національний медичний університет Кафедра Організації та економіки фармації</dc:title>
  <dc:creator>Home</dc:creator>
  <cp:lastModifiedBy>Учетная запись Майкрософт</cp:lastModifiedBy>
  <cp:revision>158</cp:revision>
  <dcterms:created xsi:type="dcterms:W3CDTF">2022-09-08T14:07:54Z</dcterms:created>
  <dcterms:modified xsi:type="dcterms:W3CDTF">2026-03-05T08:12:44Z</dcterms:modified>
</cp:coreProperties>
</file>